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2.xml" ContentType="application/vnd.openxmlformats-officedocument.presentationml.tags+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7.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30.xml" ContentType="application/vnd.openxmlformats-officedocument.presentationml.notesSlide+xml"/>
  <Override PartName="/ppt/charts/chart9.xml" ContentType="application/vnd.openxmlformats-officedocument.drawingml.chart+xml"/>
  <Override PartName="/ppt/notesSlides/notesSlide31.xml" ContentType="application/vnd.openxmlformats-officedocument.presentationml.notesSlide+xml"/>
  <Override PartName="/ppt/charts/chart10.xml" ContentType="application/vnd.openxmlformats-officedocument.drawingml.chart+xml"/>
  <Override PartName="/ppt/notesSlides/notesSlide32.xml" ContentType="application/vnd.openxmlformats-officedocument.presentationml.notesSlide+xml"/>
  <Override PartName="/ppt/charts/chart11.xml" ContentType="application/vnd.openxmlformats-officedocument.drawingml.chart+xml"/>
  <Override PartName="/ppt/theme/themeOverride2.xml" ContentType="application/vnd.openxmlformats-officedocument.themeOverride+xml"/>
  <Override PartName="/ppt/drawings/drawing5.xml" ContentType="application/vnd.openxmlformats-officedocument.drawingml.chartshapes+xml"/>
  <Override PartName="/ppt/notesSlides/notesSlide33.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4.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35.xml" ContentType="application/vnd.openxmlformats-officedocument.presentationml.notesSl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autoCompressPictures="0">
  <p:sldMasterIdLst>
    <p:sldMasterId id="2147483879" r:id="rId11"/>
    <p:sldMasterId id="2147483660" r:id="rId12"/>
    <p:sldMasterId id="2147483822" r:id="rId13"/>
    <p:sldMasterId id="2147483834" r:id="rId14"/>
    <p:sldMasterId id="2147483889" r:id="rId15"/>
    <p:sldMasterId id="2147483884" r:id="rId16"/>
    <p:sldMasterId id="2147483846" r:id="rId17"/>
    <p:sldMasterId id="2147483854" r:id="rId18"/>
    <p:sldMasterId id="2147483901" r:id="rId19"/>
  </p:sldMasterIdLst>
  <p:notesMasterIdLst>
    <p:notesMasterId r:id="rId68"/>
  </p:notesMasterIdLst>
  <p:handoutMasterIdLst>
    <p:handoutMasterId r:id="rId69"/>
  </p:handoutMasterIdLst>
  <p:sldIdLst>
    <p:sldId id="528" r:id="rId20"/>
    <p:sldId id="345" r:id="rId21"/>
    <p:sldId id="573" r:id="rId22"/>
    <p:sldId id="599" r:id="rId23"/>
    <p:sldId id="596" r:id="rId24"/>
    <p:sldId id="636" r:id="rId25"/>
    <p:sldId id="598" r:id="rId26"/>
    <p:sldId id="555" r:id="rId27"/>
    <p:sldId id="568" r:id="rId28"/>
    <p:sldId id="530" r:id="rId29"/>
    <p:sldId id="453" r:id="rId30"/>
    <p:sldId id="527" r:id="rId31"/>
    <p:sldId id="566" r:id="rId32"/>
    <p:sldId id="556" r:id="rId33"/>
    <p:sldId id="499" r:id="rId34"/>
    <p:sldId id="631" r:id="rId35"/>
    <p:sldId id="452" r:id="rId36"/>
    <p:sldId id="644" r:id="rId37"/>
    <p:sldId id="634" r:id="rId38"/>
    <p:sldId id="654" r:id="rId39"/>
    <p:sldId id="655" r:id="rId40"/>
    <p:sldId id="617" r:id="rId41"/>
    <p:sldId id="548" r:id="rId42"/>
    <p:sldId id="623" r:id="rId43"/>
    <p:sldId id="627" r:id="rId44"/>
    <p:sldId id="628" r:id="rId45"/>
    <p:sldId id="600" r:id="rId46"/>
    <p:sldId id="569" r:id="rId47"/>
    <p:sldId id="540" r:id="rId48"/>
    <p:sldId id="557" r:id="rId49"/>
    <p:sldId id="465" r:id="rId50"/>
    <p:sldId id="606" r:id="rId51"/>
    <p:sldId id="469" r:id="rId52"/>
    <p:sldId id="626" r:id="rId53"/>
    <p:sldId id="560" r:id="rId54"/>
    <p:sldId id="643" r:id="rId55"/>
    <p:sldId id="601" r:id="rId56"/>
    <p:sldId id="621" r:id="rId57"/>
    <p:sldId id="608" r:id="rId58"/>
    <p:sldId id="642" r:id="rId59"/>
    <p:sldId id="619" r:id="rId60"/>
    <p:sldId id="602" r:id="rId61"/>
    <p:sldId id="597" r:id="rId62"/>
    <p:sldId id="651" r:id="rId63"/>
    <p:sldId id="645" r:id="rId64"/>
    <p:sldId id="649" r:id="rId65"/>
    <p:sldId id="650" r:id="rId66"/>
    <p:sldId id="564" r:id="rId67"/>
  </p:sldIdLst>
  <p:sldSz cx="9144000" cy="6858000" type="screen4x3"/>
  <p:notesSz cx="7010400" cy="9296400"/>
  <p:custDataLst>
    <p:custData r:id="rId8"/>
    <p:custData r:id="rId5"/>
    <p:custData r:id="rId2"/>
    <p:custData r:id="rId6"/>
    <p:custData r:id="rId3"/>
    <p:custData r:id="rId4"/>
    <p:custData r:id="rId10"/>
    <p:tags r:id="rId70"/>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83">
          <p15:clr>
            <a:srgbClr val="A4A3A4"/>
          </p15:clr>
        </p15:guide>
        <p15:guide id="2" orient="horz" pos="2631">
          <p15:clr>
            <a:srgbClr val="A4A3A4"/>
          </p15:clr>
        </p15:guide>
        <p15:guide id="3" pos="2880">
          <p15:clr>
            <a:srgbClr val="A4A3A4"/>
          </p15:clr>
        </p15:guide>
        <p15:guide id="4" orient="horz" pos="2160" userDrawn="1">
          <p15:clr>
            <a:srgbClr val="A4A3A4"/>
          </p15:clr>
        </p15:guide>
      </p15:sldGuideLst>
    </p:ext>
    <p:ext uri="{2D200454-40CA-4A62-9FC3-DE9A4176ACB9}">
      <p15:notesGuideLst xmlns:p15="http://schemas.microsoft.com/office/powerpoint/2012/main">
        <p15:guide id="1" orient="horz" pos="2920" userDrawn="1">
          <p15:clr>
            <a:srgbClr val="A4A3A4"/>
          </p15:clr>
        </p15:guide>
        <p15:guide id="2" pos="2200" userDrawn="1">
          <p15:clr>
            <a:srgbClr val="A4A3A4"/>
          </p15:clr>
        </p15:guide>
        <p15:guide id="3" orient="horz" pos="2924" userDrawn="1">
          <p15:clr>
            <a:srgbClr val="A4A3A4"/>
          </p15:clr>
        </p15:guide>
        <p15:guide id="4" pos="2204" userDrawn="1">
          <p15:clr>
            <a:srgbClr val="A4A3A4"/>
          </p15:clr>
        </p15:guide>
        <p15:guide id="5" orient="horz" pos="2928" userDrawn="1">
          <p15:clr>
            <a:srgbClr val="A4A3A4"/>
          </p15:clr>
        </p15:guide>
        <p15:guide id="6"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907000-042D-B3C6-8F51-46C3562EE52A}" name="Howitt, Katherine" initials="HK" userId="S::khowit01@bcbsmamd.net::7a89aa55-25e5-4435-98e0-3e4efdef4807" providerId="AD"/>
  <p188:author id="{D53A6A13-8699-1B01-9A79-8C46542B60A0}" name="Haime, Vivian (EHS)" initials="H(" userId="S::vivian.haime2@mass.gov::0ade8ab9-8537-47cd-b114-124b0fb815de" providerId="AD"/>
  <p188:author id="{D9A6C319-B5B0-CFC1-6137-18CE897AA1E7}" name="Grenier, Michael" initials="GM" userId="S::michael.grenier@umassmed.edu::b7d67fac-0d94-44ca-94f1-84466b5e60bd" providerId="AD"/>
  <p188:author id="{E5ABCF23-7D55-BA35-E2D5-C4E719382151}" name="Moriarty, Benjamin" initials="MB" userId="S::Benjamin.Moriarty@umassmed.edu::ca62b5fa-df61-4252-8d86-2a4e8acea8ce" providerId="AD"/>
  <p188:author id="{4D968C2A-91A3-04FA-6B19-6FEE5FB6D22F}" name="Haime, Vivian (EHS)" initials="VH" userId="S::Vivian.Haime2@mass.gov::0ade8ab9-8537-47cd-b114-124b0fb815de" providerId="AD"/>
  <p188:author id="{6064D52E-807F-23B4-5FE8-2CC624E16A0E}" name="Segel, Celia S (EHS)" initials="CS" userId="S::Celia.S.Segel@mass.gov::6ebe1218-a743-4626-82bf-0e84fe089b4f" providerId="AD"/>
  <p188:author id="{9471AE31-0C07-687A-82A2-77D0472C2850}" name="Denniston, Elizabeth F (EHS)" initials="D(" userId="S::elizabeth.f.denniston3@mass.gov::1b193531-daeb-44b6-9d02-1ab4c5a3ba89" providerId="AD"/>
  <p188:author id="{AB744F3A-58CC-63B4-F3E5-D051E55DFB2E}" name="Duggal, Sonali (EHS)" initials="D(" userId="S::sonali.duggal@mass.gov::13fcbdb1-2a2e-4f86-b655-2da7b008d05f" providerId="AD"/>
  <p188:author id="{4D6AF849-CAB2-5B66-0636-E53275D97FAE}" name="rseifert" initials="rs" userId="S::rseifert_alumni.princeton.edu#ext#@umassmed.onmicrosoft.com::be1071c5-c50d-4759-aa07-c37388455141" providerId="AD"/>
  <p188:author id="{A25EEE4D-BB14-953F-2A88-789B868D5460}" name="Victoriano, Lissette" initials="VL" userId="S::Lissette.Victoriano@umassmed.edu::4376ee6e-f5f5-4e00-8672-6f3b2075f262" providerId="AD"/>
  <p188:author id="{6E79FF4E-59E7-B800-38DB-F8DBC9C4926D}" name="Farlow, Martha (EHS)" initials="F(" userId="S::martha.farlow@mass.gov::4edb9da1-403c-4bb5-a368-317b2388ff7b" providerId="AD"/>
  <p188:author id="{8172CA52-AADF-198C-B920-067FC26EBEE0}" name="Kenney Walsh, Kaitlyn" initials="KWK" userId="S::kkenne02@bcbsmamd.net::0e4a5a5a-8d87-467d-9759-a59c3c8f99a6" providerId="AD"/>
  <p188:author id="{59E1CF64-3388-19D5-FAE6-3F36A97D0B16}" name="Garcia Davalos, Alejandro E (EHS)" initials="AG" userId="S::Alejandro.E.GarciaDavalos@mass.gov::6f40d91f-57cf-4748-8f23-27ce323e5e70" providerId="AD"/>
  <p188:author id="{1E4EC66E-691A-FECD-793B-56EA4BB901BB}" name="Minkiewicz, Christianna (EHS)" initials="MC(" userId="S::Christianna.Minkiewicz@mass.gov::a1223660-9c62-4173-8ec1-be4acf180158" providerId="AD"/>
  <p188:author id="{4ABFE877-496C-A3E8-B973-C7E90399FACD}" name="rseifert" initials="" userId="S::rseifert@alumni.princeton.edu::be1071c5-c50d-4759-aa07-c37388455141" providerId="AD"/>
  <p188:author id="{E619707E-F3A5-0140-5BF3-0D1BA0C73E6A}" name="Heather Rossi" initials="HR" userId="Heather Rossi" providerId="None"/>
  <p188:author id="{83C31C80-1861-115D-6BC2-0961E7927C2D}" name="Gottsegen, Jessica" initials="GJ" userId="S::jgotts01@bcbsmamd.net::4def0834-6f0e-4d6c-874b-6d2c0ec17489" providerId="AD"/>
  <p188:author id="{20446782-9C4E-06F7-891F-654491D82123}" name="Gyurina, Carol" initials="GC" userId="S::Carol.Gyurina@umassmed.edu::631fdf44-2099-4043-9b68-2ac0ff6142f3" providerId="AD"/>
  <p188:author id="{EBAE7683-104E-BF3E-A3D4-95D608E34927}" name="Victoriano, Lissette" initials="VL" userId="S::lissette.victoriano@umassmed.edu::4376ee6e-f5f5-4e00-8672-6f3b2075f262" providerId="AD"/>
  <p188:author id="{BDB47793-9B59-B5C6-B798-3D19F2BF60D9}" name="Gyurina, Carol" initials="GC" userId="S::carol.gyurina@umassmed.edu::631fdf44-2099-4043-9b68-2ac0ff6142f3" providerId="AD"/>
  <p188:author id="{C0367499-B35F-E81C-76E6-CE652377D473}" name="Amanda Epperson" initials="AE" userId="982c838d3840ecde" providerId="Windows Live"/>
  <p188:author id="{D9134D9A-1F31-E26B-4544-CD9FEA05D719}" name="McDowell, Lisa" initials="ML" userId="S::Lisa.McDowell@umassmed.edu::ee2efa30-304f-49b1-a1a3-5f09c1492d97" providerId="AD"/>
  <p188:author id="{721D6C9C-D32F-F521-9C23-4E1A36A9244D}" name="Bob Seifert" initials="BS" userId="719af440f75915f2" providerId="Windows Live"/>
  <p188:author id="{1710BBBF-FF1C-7B19-BD32-DD5417E1AC4F}" name="BrodyField, Maia" initials="BM" userId="S::mbrody01@bcbsmamd.net::a3dc3dc0-a39a-485d-9907-d8f3028e4305" providerId="AD"/>
  <p188:author id="{F423D5C5-FEC6-B5AA-386D-F83A1CAC3E95}" name="Moriarty, Benjamin" initials="MB" userId="S::benjamin.moriarty@umassmed.edu::ca62b5fa-df61-4252-8d86-2a4e8acea8ce" providerId="AD"/>
  <p188:author id="{053938D2-2CDA-4D99-1781-E06F5EBCB5E0}" name="Mylrea, Ryan W" initials="RM" userId="S::Ryan.Mylrea@umassmed.edu::09a54bec-a706-4234-b150-2e9cdac08477" providerId="AD"/>
  <p188:author id="{003840DF-365F-474C-328C-BE8AB1F80620}" name="Peterson, Christine (EHS)" initials="P(" userId="S::christine.peterson@mass.gov::854ac99b-b4f8-4be1-8e1f-6d193e758a09" providerId="AD"/>
  <p188:author id="{E2D49BE1-9A0C-BC4E-F627-E4FD6EA29D31}" name="Evans, Alisa (EHS)" initials="E(" userId="S::alisa.evans@mass.gov::934ada65-668f-4245-9672-599edab4157e" providerId="AD"/>
  <p188:author id="{939DE0E6-80A8-CBF2-7593-B5071C687810}" name="Grenier, Michael" initials="GM" userId="S::Michael.Grenier@umassmed.edu::b7d67fac-0d94-44ca-94f1-84466b5e60bd" providerId="AD"/>
  <p188:author id="{0FD607F6-512B-6973-53E3-F124A5002C41}" name="Rossi, Melinda (EHS)" initials="MR" userId="S::Melinda.Rossi@mass.gov::34a45158-686a-485e-8b41-65570bae11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cbsma" initials="" lastIdx="10" clrIdx="0"/>
  <p:cmAuthor id="29" name="Carol Gyurina" initials="CG" lastIdx="82" clrIdx="29">
    <p:extLst>
      <p:ext uri="{19B8F6BF-5375-455C-9EA6-DF929625EA0E}">
        <p15:presenceInfo xmlns:p15="http://schemas.microsoft.com/office/powerpoint/2012/main" userId="S::Carol.Gyurina@umassmed.edu::631fdf44-2099-4043-9b68-2ac0ff6142f3" providerId="AD"/>
      </p:ext>
    </p:extLst>
  </p:cmAuthor>
  <p:cmAuthor id="1" name="Mark Barer" initials="" lastIdx="6" clrIdx="1"/>
  <p:cmAuthor id="30" name="Shelto, Audrey" initials="SA" lastIdx="5" clrIdx="30">
    <p:extLst>
      <p:ext uri="{19B8F6BF-5375-455C-9EA6-DF929625EA0E}">
        <p15:presenceInfo xmlns:p15="http://schemas.microsoft.com/office/powerpoint/2012/main" userId="S::ashelt01@bcbsmamd.net::9bfec764-92f4-4367-af3a-1c6943dbaa82" providerId="AD"/>
      </p:ext>
    </p:extLst>
  </p:cmAuthor>
  <p:cmAuthor id="2" name="Madolyn Allison" initials="" lastIdx="0" clrIdx="2"/>
  <p:cmAuthor id="3" name="Bob Seifert" initials="" lastIdx="9" clrIdx="3"/>
  <p:cmAuthor id="4" name="Seifert, Robert" initials="RS" lastIdx="48" clrIdx="4"/>
  <p:cmAuthor id="5" name="Gyurina, Carol" initials="CG" lastIdx="38" clrIdx="5"/>
  <p:cmAuthor id="6" name="Russell, Kate" initials="RK" lastIdx="18" clrIdx="6"/>
  <p:cmAuthor id="7" name="Russell, Kate" initials="KR" lastIdx="33" clrIdx="7"/>
  <p:cmAuthor id="8" name="Kate Russell" initials="" lastIdx="1" clrIdx="8"/>
  <p:cmAuthor id="9" name="Nordahl, Katharine" initials="NK" lastIdx="69" clrIdx="9"/>
  <p:cmAuthor id="10" name="Gyurina, Carol" initials="GC" lastIdx="69" clrIdx="10"/>
  <p:cmAuthor id="11" name="Madolyn Allison" initials="MA" lastIdx="27" clrIdx="11"/>
  <p:cmAuthor id="12" name="Seifert, Robert" initials="RWS" lastIdx="43" clrIdx="12"/>
  <p:cmAuthor id="13" name="Gottsegen, Jessica" initials="GJ" lastIdx="522" clrIdx="13"/>
  <p:cmAuthor id="14" name="Gershon " initials="RBG" lastIdx="2" clrIdx="14">
    <p:extLst>
      <p:ext uri="{19B8F6BF-5375-455C-9EA6-DF929625EA0E}">
        <p15:presenceInfo xmlns:p15="http://schemas.microsoft.com/office/powerpoint/2012/main" userId="Gershon " providerId="None"/>
      </p:ext>
    </p:extLst>
  </p:cmAuthor>
  <p:cmAuthor id="15" name="Maughan, Matthew" initials="MWM" lastIdx="32" clrIdx="15">
    <p:extLst>
      <p:ext uri="{19B8F6BF-5375-455C-9EA6-DF929625EA0E}">
        <p15:presenceInfo xmlns:p15="http://schemas.microsoft.com/office/powerpoint/2012/main" userId="Maughan, Matthew" providerId="None"/>
      </p:ext>
    </p:extLst>
  </p:cmAuthor>
  <p:cmAuthor id="16" name="Gershon" initials="RBG" lastIdx="137" clrIdx="16">
    <p:extLst>
      <p:ext uri="{19B8F6BF-5375-455C-9EA6-DF929625EA0E}">
        <p15:presenceInfo xmlns:p15="http://schemas.microsoft.com/office/powerpoint/2012/main" userId="Gershon" providerId="None"/>
      </p:ext>
    </p:extLst>
  </p:cmAuthor>
  <p:cmAuthor id="17" name="Howitt, Katherine" initials="HK" lastIdx="230" clrIdx="17">
    <p:extLst>
      <p:ext uri="{19B8F6BF-5375-455C-9EA6-DF929625EA0E}">
        <p15:presenceInfo xmlns:p15="http://schemas.microsoft.com/office/powerpoint/2012/main" userId="S-1-5-21-981611209-1925282744-1235820382-174955" providerId="AD"/>
      </p:ext>
    </p:extLst>
  </p:cmAuthor>
  <p:cmAuthor id="18" name="Kenney Walsh, Kaitlyn" initials="KWK" lastIdx="1" clrIdx="18">
    <p:extLst>
      <p:ext uri="{19B8F6BF-5375-455C-9EA6-DF929625EA0E}">
        <p15:presenceInfo xmlns:p15="http://schemas.microsoft.com/office/powerpoint/2012/main" userId="S-1-5-21-981611209-1925282744-1235820382-119916" providerId="AD"/>
      </p:ext>
    </p:extLst>
  </p:cmAuthor>
  <p:cmAuthor id="19" name="Howitt, Katherine" initials="HK [2]" lastIdx="386" clrIdx="19">
    <p:extLst>
      <p:ext uri="{19B8F6BF-5375-455C-9EA6-DF929625EA0E}">
        <p15:presenceInfo xmlns:p15="http://schemas.microsoft.com/office/powerpoint/2012/main" userId="S::khowit01@bcbsmamd.net::7a89aa55-25e5-4435-98e0-3e4efdef4807" providerId="AD"/>
      </p:ext>
    </p:extLst>
  </p:cmAuthor>
  <p:cmAuthor id="20" name="Barbara Wallraff" initials="BW" lastIdx="36" clrIdx="20">
    <p:extLst>
      <p:ext uri="{19B8F6BF-5375-455C-9EA6-DF929625EA0E}">
        <p15:presenceInfo xmlns:p15="http://schemas.microsoft.com/office/powerpoint/2012/main" userId="Barbara Wallraff" providerId="None"/>
      </p:ext>
    </p:extLst>
  </p:cmAuthor>
  <p:cmAuthor id="21" name="Kenney Walsh, Kaitlyn" initials="KWK [2]" lastIdx="84" clrIdx="21">
    <p:extLst>
      <p:ext uri="{19B8F6BF-5375-455C-9EA6-DF929625EA0E}">
        <p15:presenceInfo xmlns:p15="http://schemas.microsoft.com/office/powerpoint/2012/main" userId="S::kkenne02@bcbsmamd.net::0e4a5a5a-8d87-467d-9759-a59c3c8f99a6" providerId="AD"/>
      </p:ext>
    </p:extLst>
  </p:cmAuthor>
  <p:cmAuthor id="22" name="Gershon, Rachel" initials="GR" lastIdx="217" clrIdx="22">
    <p:extLst>
      <p:ext uri="{19B8F6BF-5375-455C-9EA6-DF929625EA0E}">
        <p15:presenceInfo xmlns:p15="http://schemas.microsoft.com/office/powerpoint/2012/main" userId="S::Rachel.Gershon@umassmed.edu::bdf2bbb1-c45a-41a5-8947-9deb0df48188" providerId="AD"/>
      </p:ext>
    </p:extLst>
  </p:cmAuthor>
  <p:cmAuthor id="23" name="Rachel Gershon" initials="MOU" lastIdx="32" clrIdx="23"/>
  <p:cmAuthor id="24" name="BrodyField, Maia" initials="BM" lastIdx="87" clrIdx="24">
    <p:extLst>
      <p:ext uri="{19B8F6BF-5375-455C-9EA6-DF929625EA0E}">
        <p15:presenceInfo xmlns:p15="http://schemas.microsoft.com/office/powerpoint/2012/main" userId="S::mbrody01@bcbsmamd.net::a3dc3dc0-a39a-485d-9907-d8f3028e4305" providerId="AD"/>
      </p:ext>
    </p:extLst>
  </p:cmAuthor>
  <p:cmAuthor id="25" name="Heather Rossi" initials="HR" lastIdx="4" clrIdx="25">
    <p:extLst>
      <p:ext uri="{19B8F6BF-5375-455C-9EA6-DF929625EA0E}">
        <p15:presenceInfo xmlns:p15="http://schemas.microsoft.com/office/powerpoint/2012/main" userId="15f94c57c1763ce6" providerId="Windows Live"/>
      </p:ext>
    </p:extLst>
  </p:cmAuthor>
  <p:cmAuthor id="26" name="Jessica Lyons" initials="JL" lastIdx="6" clrIdx="26">
    <p:extLst>
      <p:ext uri="{19B8F6BF-5375-455C-9EA6-DF929625EA0E}">
        <p15:presenceInfo xmlns:p15="http://schemas.microsoft.com/office/powerpoint/2012/main" userId="2158609dd5256390" providerId="Windows Live"/>
      </p:ext>
    </p:extLst>
  </p:cmAuthor>
  <p:cmAuthor id="27" name="Victoriano, Lissette" initials="VL" lastIdx="203" clrIdx="27">
    <p:extLst>
      <p:ext uri="{19B8F6BF-5375-455C-9EA6-DF929625EA0E}">
        <p15:presenceInfo xmlns:p15="http://schemas.microsoft.com/office/powerpoint/2012/main" userId="S::Lissette.Victoriano@umassmed.edu::4376ee6e-f5f5-4e00-8672-6f3b2075f262" providerId="AD"/>
      </p:ext>
    </p:extLst>
  </p:cmAuthor>
  <p:cmAuthor id="28" name="London, Katharine" initials="LK" lastIdx="5" clrIdx="28">
    <p:extLst>
      <p:ext uri="{19B8F6BF-5375-455C-9EA6-DF929625EA0E}">
        <p15:presenceInfo xmlns:p15="http://schemas.microsoft.com/office/powerpoint/2012/main" userId="S::Katharine.London@umassmed.edu::09c5eed8-446f-4072-902d-361f26c0bb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941"/>
    <a:srgbClr val="00A797"/>
    <a:srgbClr val="F25C21"/>
    <a:srgbClr val="D5E57D"/>
    <a:srgbClr val="AFC43C"/>
    <a:srgbClr val="C9ECE8"/>
    <a:srgbClr val="6F83BF"/>
    <a:srgbClr val="015E85"/>
    <a:srgbClr val="EDF5C8"/>
    <a:srgbClr val="4B63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62"/>
    <p:restoredTop sz="94664"/>
  </p:normalViewPr>
  <p:slideViewPr>
    <p:cSldViewPr snapToGrid="0">
      <p:cViewPr varScale="1">
        <p:scale>
          <a:sx n="106" d="100"/>
          <a:sy n="106" d="100"/>
        </p:scale>
        <p:origin x="1566" y="96"/>
      </p:cViewPr>
      <p:guideLst>
        <p:guide orient="horz" pos="2883"/>
        <p:guide orient="horz" pos="2631"/>
        <p:guide pos="2880"/>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920"/>
        <p:guide pos="2200"/>
        <p:guide orient="horz" pos="2924"/>
        <p:guide pos="2204"/>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3.xml"/><Relationship Id="rId18" Type="http://schemas.openxmlformats.org/officeDocument/2006/relationships/slideMaster" Target="slideMasters/slideMaster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notesMaster" Target="notesMasters/notesMaster1.xml"/><Relationship Id="rId76" Type="http://schemas.microsoft.com/office/2018/10/relationships/authors" Target="authors.xml"/><Relationship Id="rId7" Type="http://schemas.openxmlformats.org/officeDocument/2006/relationships/customXml" Target="../customXml/item7.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Master" Target="slideMasters/slideMaster6.xml"/><Relationship Id="rId29" Type="http://schemas.openxmlformats.org/officeDocument/2006/relationships/slide" Target="slides/slide10.xml"/><Relationship Id="rId11" Type="http://schemas.openxmlformats.org/officeDocument/2006/relationships/slideMaster" Target="slideMasters/slideMaster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Master" Target="slideMasters/slideMaster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customXml" Target="../customXml/item10.xml"/><Relationship Id="rId19" Type="http://schemas.openxmlformats.org/officeDocument/2006/relationships/slideMaster" Target="slideMasters/slideMaster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handoutMaster" Target="handoutMasters/handoutMaster1.xml"/><Relationship Id="rId8" Type="http://schemas.openxmlformats.org/officeDocument/2006/relationships/customXml" Target="../customXml/item8.xml"/><Relationship Id="rId51" Type="http://schemas.openxmlformats.org/officeDocument/2006/relationships/slide" Target="slides/slide32.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Master" Target="slideMasters/slideMaster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0.xlsx"/><Relationship Id="rId1" Type="http://schemas.openxmlformats.org/officeDocument/2006/relationships/themeOverride" Target="../theme/themeOverride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MassHealth Enrollment</c:v>
                </c:pt>
              </c:strCache>
            </c:strRef>
          </c:tx>
          <c:spPr>
            <a:ln w="19050">
              <a:solidFill>
                <a:srgbClr val="00A797"/>
              </a:solidFill>
              <a:prstDash val="solid"/>
            </a:ln>
          </c:spPr>
          <c:marker>
            <c:symbol val="square"/>
            <c:size val="8"/>
            <c:spPr>
              <a:solidFill>
                <a:srgbClr val="00A797"/>
              </a:solidFill>
              <a:ln>
                <a:solidFill>
                  <a:srgbClr val="00A797"/>
                </a:solidFill>
                <a:prstDash val="solid"/>
              </a:ln>
            </c:spPr>
          </c:marker>
          <c:cat>
            <c:numRef>
              <c:f>Sheet1!$A$9:$A$19</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Sheet1!$B$9:$B$19</c:f>
              <c:numCache>
                <c:formatCode>#,##0</c:formatCode>
                <c:ptCount val="11"/>
                <c:pt idx="0">
                  <c:v>1593843</c:v>
                </c:pt>
                <c:pt idx="1">
                  <c:v>1912813</c:v>
                </c:pt>
                <c:pt idx="2">
                  <c:v>1862207</c:v>
                </c:pt>
                <c:pt idx="3">
                  <c:v>1892725.8293225837</c:v>
                </c:pt>
                <c:pt idx="4">
                  <c:v>1856517.4483114993</c:v>
                </c:pt>
                <c:pt idx="5">
                  <c:v>1800277.3093212002</c:v>
                </c:pt>
                <c:pt idx="6">
                  <c:v>1803852.9803824164</c:v>
                </c:pt>
                <c:pt idx="7">
                  <c:v>1977188.3684775834</c:v>
                </c:pt>
                <c:pt idx="8">
                  <c:v>2183077.4279916673</c:v>
                </c:pt>
                <c:pt idx="9">
                  <c:v>2373941.2863916671</c:v>
                </c:pt>
              </c:numCache>
            </c:numRef>
          </c:val>
          <c:smooth val="0"/>
          <c:extLst>
            <c:ext xmlns:c16="http://schemas.microsoft.com/office/drawing/2014/chart" uri="{C3380CC4-5D6E-409C-BE32-E72D297353CC}">
              <c16:uniqueId val="{00000000-085D-430D-896B-72199A0B13F1}"/>
            </c:ext>
          </c:extLst>
        </c:ser>
        <c:dLbls>
          <c:showLegendKey val="0"/>
          <c:showVal val="0"/>
          <c:showCatName val="0"/>
          <c:showSerName val="0"/>
          <c:showPercent val="0"/>
          <c:showBubbleSize val="0"/>
        </c:dLbls>
        <c:marker val="1"/>
        <c:smooth val="0"/>
        <c:axId val="243422008"/>
        <c:axId val="104925176"/>
      </c:lineChart>
      <c:catAx>
        <c:axId val="243422008"/>
        <c:scaling>
          <c:orientation val="minMax"/>
        </c:scaling>
        <c:delete val="0"/>
        <c:axPos val="b"/>
        <c:numFmt formatCode="General" sourceLinked="1"/>
        <c:majorTickMark val="out"/>
        <c:minorTickMark val="none"/>
        <c:tickLblPos val="nextTo"/>
        <c:spPr>
          <a:ln w="12700">
            <a:solidFill>
              <a:srgbClr val="FFFFFF">
                <a:lumMod val="75000"/>
              </a:srgbClr>
            </a:solidFill>
          </a:ln>
        </c:spPr>
        <c:txPr>
          <a:bodyPr/>
          <a:lstStyle/>
          <a:p>
            <a:pPr>
              <a:defRPr sz="800" b="1" i="0">
                <a:latin typeface="DM Sans" pitchFamily="2" charset="77"/>
              </a:defRPr>
            </a:pPr>
            <a:endParaRPr lang="en-US"/>
          </a:p>
        </c:txPr>
        <c:crossAx val="104925176"/>
        <c:crosses val="autoZero"/>
        <c:auto val="1"/>
        <c:lblAlgn val="ctr"/>
        <c:lblOffset val="100"/>
        <c:noMultiLvlLbl val="0"/>
      </c:catAx>
      <c:valAx>
        <c:axId val="104925176"/>
        <c:scaling>
          <c:orientation val="minMax"/>
          <c:max val="3000000"/>
        </c:scaling>
        <c:delete val="0"/>
        <c:axPos val="l"/>
        <c:majorGridlines>
          <c:spPr>
            <a:ln w="6350">
              <a:solidFill>
                <a:srgbClr val="FFFFFF">
                  <a:lumMod val="85000"/>
                </a:srgbClr>
              </a:solidFill>
            </a:ln>
          </c:spPr>
        </c:majorGridlines>
        <c:numFmt formatCode="#,##0" sourceLinked="1"/>
        <c:majorTickMark val="none"/>
        <c:minorTickMark val="none"/>
        <c:tickLblPos val="nextTo"/>
        <c:spPr>
          <a:ln>
            <a:noFill/>
          </a:ln>
        </c:spPr>
        <c:txPr>
          <a:bodyPr/>
          <a:lstStyle/>
          <a:p>
            <a:pPr>
              <a:defRPr sz="800" b="0" i="0">
                <a:latin typeface="DM Sans" pitchFamily="2" charset="77"/>
              </a:defRPr>
            </a:pPr>
            <a:endParaRPr lang="en-US"/>
          </a:p>
        </c:txPr>
        <c:crossAx val="243422008"/>
        <c:crossesAt val="1"/>
        <c:crossBetween val="between"/>
        <c:majorUnit val="250000"/>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297575569498404E-2"/>
          <c:y val="3.4695374015748029E-2"/>
          <c:w val="0.91016671771404778"/>
          <c:h val="0.8526432086614173"/>
        </c:manualLayout>
      </c:layout>
      <c:lineChart>
        <c:grouping val="standard"/>
        <c:varyColors val="0"/>
        <c:ser>
          <c:idx val="0"/>
          <c:order val="0"/>
          <c:tx>
            <c:strRef>
              <c:f>Sheet1!$B$1</c:f>
              <c:strCache>
                <c:ptCount val="1"/>
                <c:pt idx="0">
                  <c:v>Enrollment</c:v>
                </c:pt>
              </c:strCache>
            </c:strRef>
          </c:tx>
          <c:spPr>
            <a:ln>
              <a:solidFill>
                <a:srgbClr val="6F83BF"/>
              </a:solidFill>
            </a:ln>
          </c:spPr>
          <c:marker>
            <c:symbol val="square"/>
            <c:size val="8"/>
            <c:spPr>
              <a:solidFill>
                <a:srgbClr val="6F83BF"/>
              </a:solidFill>
              <a:ln>
                <a:solidFill>
                  <a:srgbClr val="6F83BF"/>
                </a:solidFill>
              </a:ln>
            </c:spPr>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Sheet1!$B$2:$B$11</c:f>
              <c:numCache>
                <c:formatCode>General</c:formatCode>
                <c:ptCount val="10"/>
                <c:pt idx="0">
                  <c:v>100</c:v>
                </c:pt>
                <c:pt idx="1">
                  <c:v>120.01263612539002</c:v>
                </c:pt>
                <c:pt idx="2">
                  <c:v>116.83754297004158</c:v>
                </c:pt>
                <c:pt idx="3">
                  <c:v>118.75234888254364</c:v>
                </c:pt>
                <c:pt idx="4">
                  <c:v>116.46340386098252</c:v>
                </c:pt>
                <c:pt idx="5">
                  <c:v>112.95198519058654</c:v>
                </c:pt>
                <c:pt idx="6">
                  <c:v>113.17632793081982</c:v>
                </c:pt>
                <c:pt idx="7">
                  <c:v>124.05163924411524</c:v>
                </c:pt>
                <c:pt idx="8">
                  <c:v>136.9694146783383</c:v>
                </c:pt>
                <c:pt idx="9">
                  <c:v>148.94448740507485</c:v>
                </c:pt>
              </c:numCache>
            </c:numRef>
          </c:val>
          <c:smooth val="0"/>
          <c:extLst>
            <c:ext xmlns:c16="http://schemas.microsoft.com/office/drawing/2014/chart" uri="{C3380CC4-5D6E-409C-BE32-E72D297353CC}">
              <c16:uniqueId val="{00000000-6102-4881-A405-0D6885131A97}"/>
            </c:ext>
          </c:extLst>
        </c:ser>
        <c:ser>
          <c:idx val="1"/>
          <c:order val="1"/>
          <c:tx>
            <c:strRef>
              <c:f>Sheet1!$C$1</c:f>
              <c:strCache>
                <c:ptCount val="1"/>
                <c:pt idx="0">
                  <c:v>Total spending</c:v>
                </c:pt>
              </c:strCache>
            </c:strRef>
          </c:tx>
          <c:marker>
            <c:symbol val="circle"/>
            <c:size val="8"/>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Sheet1!$C$2:$C$11</c:f>
              <c:numCache>
                <c:formatCode>General</c:formatCode>
                <c:ptCount val="10"/>
                <c:pt idx="0">
                  <c:v>100</c:v>
                </c:pt>
                <c:pt idx="1">
                  <c:v>115.12605042016806</c:v>
                </c:pt>
                <c:pt idx="2">
                  <c:v>124.36974789915966</c:v>
                </c:pt>
                <c:pt idx="3">
                  <c:v>126.05042016806722</c:v>
                </c:pt>
                <c:pt idx="4">
                  <c:v>132.31092436974791</c:v>
                </c:pt>
                <c:pt idx="5">
                  <c:v>138.83193277310923</c:v>
                </c:pt>
                <c:pt idx="6">
                  <c:v>143.05042016806721</c:v>
                </c:pt>
                <c:pt idx="7">
                  <c:v>152.26050420168067</c:v>
                </c:pt>
                <c:pt idx="8">
                  <c:v>166.76470588235296</c:v>
                </c:pt>
                <c:pt idx="9">
                  <c:v>182.35294117647058</c:v>
                </c:pt>
              </c:numCache>
            </c:numRef>
          </c:val>
          <c:smooth val="0"/>
          <c:extLst>
            <c:ext xmlns:c16="http://schemas.microsoft.com/office/drawing/2014/chart" uri="{C3380CC4-5D6E-409C-BE32-E72D297353CC}">
              <c16:uniqueId val="{00000001-6102-4881-A405-0D6885131A97}"/>
            </c:ext>
          </c:extLst>
        </c:ser>
        <c:ser>
          <c:idx val="2"/>
          <c:order val="2"/>
          <c:tx>
            <c:strRef>
              <c:f>Sheet1!$D$1</c:f>
              <c:strCache>
                <c:ptCount val="1"/>
                <c:pt idx="0">
                  <c:v>$ PMPM</c:v>
                </c:pt>
              </c:strCache>
            </c:strRef>
          </c:tx>
          <c:spPr>
            <a:ln>
              <a:solidFill>
                <a:srgbClr val="00A797"/>
              </a:solidFill>
            </a:ln>
          </c:spPr>
          <c:marker>
            <c:symbol val="triangle"/>
            <c:size val="9"/>
            <c:spPr>
              <a:solidFill>
                <a:srgbClr val="00A797"/>
              </a:solidFill>
              <a:ln>
                <a:solidFill>
                  <a:srgbClr val="00A797"/>
                </a:solidFill>
              </a:ln>
            </c:spPr>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Sheet1!$D$2:$D$11</c:f>
              <c:numCache>
                <c:formatCode>General</c:formatCode>
                <c:ptCount val="10"/>
                <c:pt idx="0">
                  <c:v>100</c:v>
                </c:pt>
                <c:pt idx="1">
                  <c:v>95.928274002650511</c:v>
                </c:pt>
                <c:pt idx="2">
                  <c:v>106.44673341945357</c:v>
                </c:pt>
                <c:pt idx="3">
                  <c:v>106.14562267963392</c:v>
                </c:pt>
                <c:pt idx="4">
                  <c:v>113.60729635524125</c:v>
                </c:pt>
                <c:pt idx="5">
                  <c:v>122.91234416009145</c:v>
                </c:pt>
                <c:pt idx="6">
                  <c:v>126.39606071643203</c:v>
                </c:pt>
                <c:pt idx="7">
                  <c:v>122.73961483254129</c:v>
                </c:pt>
                <c:pt idx="8">
                  <c:v>121.75324416329481</c:v>
                </c:pt>
                <c:pt idx="9">
                  <c:v>122.43013780062695</c:v>
                </c:pt>
              </c:numCache>
            </c:numRef>
          </c:val>
          <c:smooth val="0"/>
          <c:extLst>
            <c:ext xmlns:c16="http://schemas.microsoft.com/office/drawing/2014/chart" uri="{C3380CC4-5D6E-409C-BE32-E72D297353CC}">
              <c16:uniqueId val="{00000002-6102-4881-A405-0D6885131A97}"/>
            </c:ext>
          </c:extLst>
        </c:ser>
        <c:dLbls>
          <c:showLegendKey val="0"/>
          <c:showVal val="0"/>
          <c:showCatName val="0"/>
          <c:showSerName val="0"/>
          <c:showPercent val="0"/>
          <c:showBubbleSize val="0"/>
        </c:dLbls>
        <c:marker val="1"/>
        <c:smooth val="0"/>
        <c:axId val="249391952"/>
        <c:axId val="270552928"/>
      </c:lineChart>
      <c:catAx>
        <c:axId val="249391952"/>
        <c:scaling>
          <c:orientation val="minMax"/>
        </c:scaling>
        <c:delete val="0"/>
        <c:axPos val="b"/>
        <c:numFmt formatCode="General" sourceLinked="1"/>
        <c:majorTickMark val="out"/>
        <c:minorTickMark val="none"/>
        <c:tickLblPos val="nextTo"/>
        <c:txPr>
          <a:bodyPr/>
          <a:lstStyle/>
          <a:p>
            <a:pPr algn="ctr">
              <a:defRPr lang="en-US" sz="900" b="0" i="0" u="none" strike="noStrike" kern="1200" baseline="0">
                <a:solidFill>
                  <a:schemeClr val="tx1"/>
                </a:solidFill>
                <a:latin typeface="+mn-lt"/>
                <a:ea typeface="+mn-ea"/>
                <a:cs typeface="+mn-cs"/>
              </a:defRPr>
            </a:pPr>
            <a:endParaRPr lang="en-US"/>
          </a:p>
        </c:txPr>
        <c:crossAx val="270552928"/>
        <c:crossesAt val="80"/>
        <c:auto val="1"/>
        <c:lblAlgn val="ctr"/>
        <c:lblOffset val="200"/>
        <c:noMultiLvlLbl val="0"/>
      </c:catAx>
      <c:valAx>
        <c:axId val="270552928"/>
        <c:scaling>
          <c:orientation val="minMax"/>
          <c:min val="80"/>
        </c:scaling>
        <c:delete val="0"/>
        <c:axPos val="l"/>
        <c:majorGridlines>
          <c:spPr>
            <a:ln>
              <a:solidFill>
                <a:schemeClr val="bg1">
                  <a:lumMod val="85000"/>
                </a:schemeClr>
              </a:solidFill>
            </a:ln>
          </c:spPr>
        </c:majorGridlines>
        <c:numFmt formatCode="#&quot;%&quot;" sourceLinked="0"/>
        <c:majorTickMark val="none"/>
        <c:minorTickMark val="none"/>
        <c:tickLblPos val="nextTo"/>
        <c:spPr>
          <a:ln>
            <a:noFill/>
          </a:ln>
        </c:spPr>
        <c:txPr>
          <a:bodyPr/>
          <a:lstStyle/>
          <a:p>
            <a:pPr>
              <a:defRPr sz="1000"/>
            </a:pPr>
            <a:endParaRPr lang="en-US"/>
          </a:p>
        </c:txPr>
        <c:crossAx val="249391952"/>
        <c:crossesAt val="1"/>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600582739703334E-2"/>
          <c:y val="3.547130889788936E-2"/>
          <c:w val="0.65995940575390655"/>
          <c:h val="0.87262207240069434"/>
        </c:manualLayout>
      </c:layout>
      <c:barChart>
        <c:barDir val="col"/>
        <c:grouping val="stacked"/>
        <c:varyColors val="0"/>
        <c:ser>
          <c:idx val="0"/>
          <c:order val="0"/>
          <c:tx>
            <c:strRef>
              <c:f>Sheet1!$A$2</c:f>
              <c:strCache>
                <c:ptCount val="1"/>
                <c:pt idx="0">
                  <c:v>Non-disabled Children</c:v>
                </c:pt>
              </c:strCache>
            </c:strRef>
          </c:tx>
          <c:spPr>
            <a:solidFill>
              <a:srgbClr val="C3D941"/>
            </a:solidFill>
          </c:spPr>
          <c:invertIfNegative val="0"/>
          <c:dLbls>
            <c:numFmt formatCode="0%" sourceLinked="0"/>
            <c:spPr>
              <a:noFill/>
              <a:ln>
                <a:noFill/>
              </a:ln>
              <a:effectLst/>
            </c:spPr>
            <c:txPr>
              <a:bodyPr wrap="square" lIns="38100" tIns="19050" rIns="38100" bIns="19050" anchor="ctr">
                <a:spAutoFit/>
              </a:bodyPr>
              <a:lstStyle/>
              <a:p>
                <a:pPr>
                  <a:defRPr sz="1600" b="1">
                    <a:solidFill>
                      <a:schemeClr val="bg1"/>
                    </a:solidFill>
                    <a:latin typeface="DM Sans"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Enrollment</c:v>
                </c:pt>
                <c:pt idx="1">
                  <c:v>Spending</c:v>
                </c:pt>
              </c:strCache>
            </c:strRef>
          </c:cat>
          <c:val>
            <c:numRef>
              <c:f>Sheet1!$B$2:$C$2</c:f>
              <c:numCache>
                <c:formatCode>0.00%</c:formatCode>
                <c:ptCount val="2"/>
                <c:pt idx="0">
                  <c:v>0.31830000000000003</c:v>
                </c:pt>
                <c:pt idx="1">
                  <c:v>0.14299999999999999</c:v>
                </c:pt>
              </c:numCache>
            </c:numRef>
          </c:val>
          <c:extLst>
            <c:ext xmlns:c16="http://schemas.microsoft.com/office/drawing/2014/chart" uri="{C3380CC4-5D6E-409C-BE32-E72D297353CC}">
              <c16:uniqueId val="{00000001-657B-4393-ADFD-E777508BE4D3}"/>
            </c:ext>
          </c:extLst>
        </c:ser>
        <c:ser>
          <c:idx val="1"/>
          <c:order val="1"/>
          <c:tx>
            <c:strRef>
              <c:f>Sheet1!$A$3</c:f>
              <c:strCache>
                <c:ptCount val="1"/>
                <c:pt idx="0">
                  <c:v>Non-disabled Adults</c:v>
                </c:pt>
              </c:strCache>
            </c:strRef>
          </c:tx>
          <c:spPr>
            <a:solidFill>
              <a:srgbClr val="6F83BF"/>
            </a:solidFill>
          </c:spPr>
          <c:invertIfNegative val="0"/>
          <c:dLbls>
            <c:numFmt formatCode="0%" sourceLinked="0"/>
            <c:spPr>
              <a:noFill/>
              <a:ln>
                <a:noFill/>
              </a:ln>
              <a:effectLst/>
            </c:spPr>
            <c:txPr>
              <a:bodyPr wrap="square" lIns="38100" tIns="19050" rIns="38100" bIns="19050" anchor="ctr">
                <a:spAutoFit/>
              </a:bodyPr>
              <a:lstStyle/>
              <a:p>
                <a:pPr>
                  <a:defRPr sz="1600" b="1">
                    <a:solidFill>
                      <a:schemeClr val="bg1"/>
                    </a:solidFill>
                    <a:latin typeface="DM Sans"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Enrollment</c:v>
                </c:pt>
                <c:pt idx="1">
                  <c:v>Spending</c:v>
                </c:pt>
              </c:strCache>
            </c:strRef>
          </c:cat>
          <c:val>
            <c:numRef>
              <c:f>Sheet1!$B$3:$C$3</c:f>
              <c:numCache>
                <c:formatCode>0.00%</c:formatCode>
                <c:ptCount val="2"/>
                <c:pt idx="0">
                  <c:v>0.45019999999999999</c:v>
                </c:pt>
                <c:pt idx="1">
                  <c:v>0.3226</c:v>
                </c:pt>
              </c:numCache>
            </c:numRef>
          </c:val>
          <c:extLst>
            <c:ext xmlns:c16="http://schemas.microsoft.com/office/drawing/2014/chart" uri="{C3380CC4-5D6E-409C-BE32-E72D297353CC}">
              <c16:uniqueId val="{00000003-657B-4393-ADFD-E777508BE4D3}"/>
            </c:ext>
          </c:extLst>
        </c:ser>
        <c:ser>
          <c:idx val="2"/>
          <c:order val="2"/>
          <c:tx>
            <c:strRef>
              <c:f>Sheet1!$A$4</c:f>
              <c:strCache>
                <c:ptCount val="1"/>
                <c:pt idx="0">
                  <c:v>Adults &amp; Children with Disabilities</c:v>
                </c:pt>
              </c:strCache>
            </c:strRef>
          </c:tx>
          <c:spPr>
            <a:solidFill>
              <a:srgbClr val="FAC422"/>
            </a:solidFill>
          </c:spPr>
          <c:invertIfNegative val="0"/>
          <c:dLbls>
            <c:numFmt formatCode="0%" sourceLinked="0"/>
            <c:spPr>
              <a:noFill/>
              <a:ln>
                <a:noFill/>
              </a:ln>
              <a:effectLst/>
            </c:spPr>
            <c:txPr>
              <a:bodyPr wrap="square" lIns="38100" tIns="19050" rIns="38100" bIns="19050" anchor="ctr">
                <a:spAutoFit/>
              </a:bodyPr>
              <a:lstStyle/>
              <a:p>
                <a:pPr>
                  <a:defRPr sz="1600" b="1">
                    <a:solidFill>
                      <a:srgbClr val="000000"/>
                    </a:solidFill>
                    <a:latin typeface="DM Sans"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Enrollment</c:v>
                </c:pt>
                <c:pt idx="1">
                  <c:v>Spending</c:v>
                </c:pt>
              </c:strCache>
            </c:strRef>
          </c:cat>
          <c:val>
            <c:numRef>
              <c:f>Sheet1!$B$4:$C$4</c:f>
              <c:numCache>
                <c:formatCode>0.00%</c:formatCode>
                <c:ptCount val="2"/>
                <c:pt idx="0">
                  <c:v>0.13089999999999999</c:v>
                </c:pt>
                <c:pt idx="1">
                  <c:v>0.3085</c:v>
                </c:pt>
              </c:numCache>
            </c:numRef>
          </c:val>
          <c:extLst>
            <c:ext xmlns:c16="http://schemas.microsoft.com/office/drawing/2014/chart" uri="{C3380CC4-5D6E-409C-BE32-E72D297353CC}">
              <c16:uniqueId val="{0000000E-657B-4393-ADFD-E777508BE4D3}"/>
            </c:ext>
          </c:extLst>
        </c:ser>
        <c:ser>
          <c:idx val="3"/>
          <c:order val="3"/>
          <c:tx>
            <c:strRef>
              <c:f>Sheet1!$A$5</c:f>
              <c:strCache>
                <c:ptCount val="1"/>
                <c:pt idx="0">
                  <c:v>Seniors</c:v>
                </c:pt>
              </c:strCache>
            </c:strRef>
          </c:tx>
          <c:spPr>
            <a:solidFill>
              <a:srgbClr val="F25C21"/>
            </a:solidFill>
          </c:spPr>
          <c:invertIfNegative val="0"/>
          <c:dLbls>
            <c:numFmt formatCode="0%" sourceLinked="0"/>
            <c:spPr>
              <a:noFill/>
              <a:ln>
                <a:noFill/>
              </a:ln>
              <a:effectLst/>
            </c:spPr>
            <c:txPr>
              <a:bodyPr wrap="square" lIns="38100" tIns="19050" rIns="38100" bIns="19050" anchor="ctr">
                <a:spAutoFit/>
              </a:bodyPr>
              <a:lstStyle/>
              <a:p>
                <a:pPr>
                  <a:defRPr sz="1600" b="1">
                    <a:solidFill>
                      <a:schemeClr val="bg1"/>
                    </a:solidFill>
                    <a:latin typeface="DM Sans"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Enrollment</c:v>
                </c:pt>
                <c:pt idx="1">
                  <c:v>Spending</c:v>
                </c:pt>
              </c:strCache>
            </c:strRef>
          </c:cat>
          <c:val>
            <c:numRef>
              <c:f>Sheet1!$B$5:$C$5</c:f>
              <c:numCache>
                <c:formatCode>0.00%</c:formatCode>
                <c:ptCount val="2"/>
                <c:pt idx="0">
                  <c:v>9.5000000000000001E-2</c:v>
                </c:pt>
                <c:pt idx="1">
                  <c:v>0.22509999999999999</c:v>
                </c:pt>
              </c:numCache>
            </c:numRef>
          </c:val>
          <c:extLst>
            <c:ext xmlns:c16="http://schemas.microsoft.com/office/drawing/2014/chart" uri="{C3380CC4-5D6E-409C-BE32-E72D297353CC}">
              <c16:uniqueId val="{0000000F-657B-4393-ADFD-E777508BE4D3}"/>
            </c:ext>
          </c:extLst>
        </c:ser>
        <c:dLbls>
          <c:showLegendKey val="0"/>
          <c:showVal val="1"/>
          <c:showCatName val="0"/>
          <c:showSerName val="0"/>
          <c:showPercent val="0"/>
          <c:showBubbleSize val="0"/>
        </c:dLbls>
        <c:gapWidth val="81"/>
        <c:overlap val="100"/>
        <c:axId val="247827072"/>
        <c:axId val="247827464"/>
      </c:barChart>
      <c:catAx>
        <c:axId val="247827072"/>
        <c:scaling>
          <c:orientation val="minMax"/>
        </c:scaling>
        <c:delete val="0"/>
        <c:axPos val="b"/>
        <c:numFmt formatCode="[$-409]mmmm\-yy;@" sourceLinked="0"/>
        <c:majorTickMark val="none"/>
        <c:minorTickMark val="none"/>
        <c:tickLblPos val="nextTo"/>
        <c:spPr>
          <a:ln>
            <a:solidFill>
              <a:schemeClr val="bg1">
                <a:lumMod val="50000"/>
              </a:schemeClr>
            </a:solidFill>
          </a:ln>
        </c:spPr>
        <c:txPr>
          <a:bodyPr/>
          <a:lstStyle/>
          <a:p>
            <a:pPr>
              <a:defRPr sz="1100" b="0" i="0" cap="all" baseline="0">
                <a:latin typeface="Source Sans Pro Semibold" panose="020B0603030403020204" pitchFamily="34" charset="0"/>
              </a:defRPr>
            </a:pPr>
            <a:endParaRPr lang="en-US"/>
          </a:p>
        </c:txPr>
        <c:crossAx val="247827464"/>
        <c:crosses val="autoZero"/>
        <c:auto val="1"/>
        <c:lblAlgn val="ctr"/>
        <c:lblOffset val="100"/>
        <c:noMultiLvlLbl val="0"/>
      </c:catAx>
      <c:valAx>
        <c:axId val="247827464"/>
        <c:scaling>
          <c:orientation val="minMax"/>
          <c:max val="1"/>
        </c:scaling>
        <c:delete val="0"/>
        <c:axPos val="l"/>
        <c:majorGridlines>
          <c:spPr>
            <a:ln>
              <a:solidFill>
                <a:schemeClr val="bg1">
                  <a:lumMod val="85000"/>
                </a:schemeClr>
              </a:solidFill>
            </a:ln>
          </c:spPr>
        </c:majorGridlines>
        <c:numFmt formatCode="0%" sourceLinked="0"/>
        <c:majorTickMark val="none"/>
        <c:minorTickMark val="none"/>
        <c:tickLblPos val="nextTo"/>
        <c:spPr>
          <a:ln>
            <a:noFill/>
          </a:ln>
        </c:spPr>
        <c:txPr>
          <a:bodyPr/>
          <a:lstStyle/>
          <a:p>
            <a:pPr>
              <a:defRPr sz="900">
                <a:latin typeface="DM Sans" pitchFamily="2" charset="0"/>
              </a:defRPr>
            </a:pPr>
            <a:endParaRPr lang="en-US"/>
          </a:p>
        </c:txPr>
        <c:crossAx val="247827072"/>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SFY 2021</c:v>
                </c:pt>
              </c:strCache>
            </c:strRef>
          </c:tx>
          <c:spPr>
            <a:solidFill>
              <a:srgbClr val="C3D941"/>
            </a:solidFill>
            <a:ln w="9525" cap="flat" cmpd="sng" algn="ctr">
              <a:noFill/>
              <a:round/>
            </a:ln>
            <a:effectLst/>
          </c:spPr>
          <c:invertIfNegative val="0"/>
          <c:dLbls>
            <c:dLbl>
              <c:idx val="0"/>
              <c:numFmt formatCode="&quot;$&quot;#,##0" sourceLinked="0"/>
              <c:spPr>
                <a:noFill/>
                <a:ln>
                  <a:noFill/>
                </a:ln>
                <a:effectLst/>
              </c:spPr>
              <c:txPr>
                <a:bodyPr rot="-5400000" spcFirstLastPara="1" vertOverflow="ellipsis" wrap="square" lIns="38100" tIns="19050" rIns="38100" bIns="19050" anchor="ctr" anchorCtr="0">
                  <a:spAutoFit/>
                </a:bodyPr>
                <a:lstStyle/>
                <a:p>
                  <a:pPr algn="ctr">
                    <a:defRPr lang="en-US" sz="105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388D-5246-B899-923491C06B69}"/>
                </c:ext>
              </c:extLst>
            </c:dLbl>
            <c:numFmt formatCode="&quot;$&quot;#,##0" sourceLinked="0"/>
            <c:spPr>
              <a:noFill/>
              <a:ln>
                <a:noFill/>
              </a:ln>
              <a:effectLst/>
            </c:spPr>
            <c:txPr>
              <a:bodyPr rot="-5400000" spcFirstLastPara="1" vertOverflow="ellipsis" wrap="square" lIns="38100" tIns="19050" rIns="38100" bIns="19050" anchor="ctr" anchorCtr="0">
                <a:spAutoFit/>
              </a:bodyPr>
              <a:lstStyle/>
              <a:p>
                <a:pPr algn="ctr">
                  <a:defRPr lang="en-US" sz="1050"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(All Members)</c:v>
                </c:pt>
                <c:pt idx="1">
                  <c:v>Non-Disabled Children</c:v>
                </c:pt>
                <c:pt idx="2">
                  <c:v>Non-Disabled Adults</c:v>
                </c:pt>
                <c:pt idx="3">
                  <c:v>Adults with Disabilities</c:v>
                </c:pt>
                <c:pt idx="4">
                  <c:v>Children with Disabilities</c:v>
                </c:pt>
                <c:pt idx="5">
                  <c:v>Seniors</c:v>
                </c:pt>
              </c:strCache>
            </c:strRef>
          </c:cat>
          <c:val>
            <c:numRef>
              <c:f>Sheet1!$B$2:$B$7</c:f>
              <c:numCache>
                <c:formatCode>_-[$$-409]* #,##0.00_ ;_-[$$-409]* \-#,##0.00\ ;_-[$$-409]* "-"??_ ;_-@_ </c:formatCode>
                <c:ptCount val="6"/>
                <c:pt idx="0">
                  <c:v>7831.4959576383135</c:v>
                </c:pt>
                <c:pt idx="1">
                  <c:v>3302.5386677412889</c:v>
                </c:pt>
                <c:pt idx="2">
                  <c:v>5776.0387143712842</c:v>
                </c:pt>
                <c:pt idx="3">
                  <c:v>16928.197083627296</c:v>
                </c:pt>
                <c:pt idx="4">
                  <c:v>16595.473725180094</c:v>
                </c:pt>
                <c:pt idx="5">
                  <c:v>18184.937738668414</c:v>
                </c:pt>
              </c:numCache>
            </c:numRef>
          </c:val>
          <c:extLst>
            <c:ext xmlns:c16="http://schemas.microsoft.com/office/drawing/2014/chart" uri="{C3380CC4-5D6E-409C-BE32-E72D297353CC}">
              <c16:uniqueId val="{00000000-09F7-4CE2-A3D4-85F8EFD63880}"/>
            </c:ext>
          </c:extLst>
        </c:ser>
        <c:ser>
          <c:idx val="1"/>
          <c:order val="1"/>
          <c:tx>
            <c:strRef>
              <c:f>Sheet1!$C$1</c:f>
              <c:strCache>
                <c:ptCount val="1"/>
                <c:pt idx="0">
                  <c:v>SFY 2022</c:v>
                </c:pt>
              </c:strCache>
            </c:strRef>
          </c:tx>
          <c:spPr>
            <a:solidFill>
              <a:schemeClr val="accent4"/>
            </a:solidFill>
            <a:ln w="9525" cap="flat" cmpd="sng" algn="ctr">
              <a:solidFill>
                <a:schemeClr val="lt1">
                  <a:alpha val="50000"/>
                </a:schemeClr>
              </a:solidFill>
              <a:round/>
            </a:ln>
            <a:effectLst/>
          </c:spPr>
          <c:invertIfNegative val="0"/>
          <c:dLbls>
            <c:dLbl>
              <c:idx val="0"/>
              <c:numFmt formatCode="&quot;$&quot;#,##0" sourceLinked="0"/>
              <c:spPr>
                <a:noFill/>
                <a:ln>
                  <a:noFill/>
                </a:ln>
                <a:effectLst/>
              </c:spPr>
              <c:txPr>
                <a:bodyPr rot="-5400000" spcFirstLastPara="1" vertOverflow="ellipsis" wrap="square" lIns="38100" tIns="19050" rIns="38100" bIns="19050" anchor="ctr" anchorCtr="0">
                  <a:spAutoFit/>
                </a:bodyPr>
                <a:lstStyle/>
                <a:p>
                  <a:pPr algn="ctr">
                    <a:defRPr lang="en-US" sz="105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88D-5246-B899-923491C06B69}"/>
                </c:ext>
              </c:extLst>
            </c:dLbl>
            <c:numFmt formatCode="&quot;$&quot;#,##0" sourceLinked="0"/>
            <c:spPr>
              <a:noFill/>
              <a:ln>
                <a:noFill/>
              </a:ln>
              <a:effectLst/>
            </c:spPr>
            <c:txPr>
              <a:bodyPr rot="-5400000" spcFirstLastPara="1" vertOverflow="ellipsis" wrap="square" lIns="38100" tIns="19050" rIns="38100" bIns="19050" anchor="ctr" anchorCtr="0">
                <a:spAutoFit/>
              </a:bodyPr>
              <a:lstStyle/>
              <a:p>
                <a:pPr algn="ctr">
                  <a:defRPr lang="en-US" sz="1050"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Total (All Members)</c:v>
                </c:pt>
                <c:pt idx="1">
                  <c:v>Non-Disabled Children</c:v>
                </c:pt>
                <c:pt idx="2">
                  <c:v>Non-Disabled Adults</c:v>
                </c:pt>
                <c:pt idx="3">
                  <c:v>Adults with Disabilities</c:v>
                </c:pt>
                <c:pt idx="4">
                  <c:v>Children with Disabilities</c:v>
                </c:pt>
                <c:pt idx="5">
                  <c:v>Seniors</c:v>
                </c:pt>
              </c:strCache>
            </c:strRef>
          </c:cat>
          <c:val>
            <c:numRef>
              <c:f>Sheet1!$C$2:$C$7</c:f>
              <c:numCache>
                <c:formatCode>_("$"* #,##0.00_);_("$"* \(#,##0.00\);_("$"* "-"??_);_(@_)</c:formatCode>
                <c:ptCount val="6"/>
                <c:pt idx="0">
                  <c:v>7992.7552193824531</c:v>
                </c:pt>
                <c:pt idx="1">
                  <c:v>3496.1522570777011</c:v>
                </c:pt>
                <c:pt idx="2">
                  <c:v>5766.314191989446</c:v>
                </c:pt>
                <c:pt idx="3">
                  <c:v>18358.173113884957</c:v>
                </c:pt>
                <c:pt idx="4">
                  <c:v>16674.627077275174</c:v>
                </c:pt>
                <c:pt idx="5">
                  <c:v>18878.776233025255</c:v>
                </c:pt>
              </c:numCache>
            </c:numRef>
          </c:val>
          <c:extLst>
            <c:ext xmlns:c16="http://schemas.microsoft.com/office/drawing/2014/chart" uri="{C3380CC4-5D6E-409C-BE32-E72D297353CC}">
              <c16:uniqueId val="{00000000-6F77-455B-B3D4-85F7C4757353}"/>
            </c:ext>
          </c:extLst>
        </c:ser>
        <c:ser>
          <c:idx val="2"/>
          <c:order val="2"/>
          <c:tx>
            <c:strRef>
              <c:f>Sheet1!$D$1</c:f>
              <c:strCache>
                <c:ptCount val="1"/>
                <c:pt idx="0">
                  <c:v> SFY 2023 </c:v>
                </c:pt>
              </c:strCache>
            </c:strRef>
          </c:tx>
          <c:spPr>
            <a:solidFill>
              <a:srgbClr val="6F83BF"/>
            </a:solidFill>
            <a:ln w="9525" cap="flat" cmpd="sng" algn="ctr">
              <a:solidFill>
                <a:schemeClr val="lt1">
                  <a:alpha val="50000"/>
                </a:schemeClr>
              </a:solidFill>
              <a:round/>
            </a:ln>
            <a:effectLst/>
          </c:spPr>
          <c:invertIfNegative val="0"/>
          <c:dLbls>
            <c:dLbl>
              <c:idx val="0"/>
              <c:numFmt formatCode="&quot;$&quot;#,##0" sourceLinked="0"/>
              <c:spPr>
                <a:noFill/>
                <a:ln>
                  <a:noFill/>
                </a:ln>
                <a:effectLst/>
              </c:spPr>
              <c:txPr>
                <a:bodyPr rot="-5400000" spcFirstLastPara="1" vertOverflow="ellipsis" wrap="square" lIns="38100" tIns="19050" rIns="38100" bIns="19050" anchor="ctr" anchorCtr="0">
                  <a:spAutoFit/>
                </a:bodyPr>
                <a:lstStyle/>
                <a:p>
                  <a:pPr algn="ctr">
                    <a:defRPr lang="en-US" sz="1050" b="1" i="0" u="none" strike="noStrike" kern="1200" baseline="0">
                      <a:solidFill>
                        <a:schemeClr val="lt1"/>
                      </a:solidFill>
                      <a:latin typeface="+mj-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88D-5246-B899-923491C06B69}"/>
                </c:ext>
              </c:extLst>
            </c:dLbl>
            <c:numFmt formatCode="&quot;$&quot;#,##0" sourceLinked="0"/>
            <c:spPr>
              <a:noFill/>
              <a:ln>
                <a:noFill/>
              </a:ln>
              <a:effectLst/>
            </c:spPr>
            <c:txPr>
              <a:bodyPr rot="-5400000" spcFirstLastPara="1" vertOverflow="ellipsis" wrap="square" lIns="38100" tIns="19050" rIns="38100" bIns="19050" anchor="ctr" anchorCtr="0">
                <a:spAutoFit/>
              </a:bodyPr>
              <a:lstStyle/>
              <a:p>
                <a:pPr algn="ctr">
                  <a:defRPr lang="en-US" sz="1050" b="0" i="0" u="none" strike="noStrike" kern="1200" baseline="0">
                    <a:solidFill>
                      <a:schemeClr val="lt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Total (All Members)</c:v>
                </c:pt>
                <c:pt idx="1">
                  <c:v>Non-Disabled Children</c:v>
                </c:pt>
                <c:pt idx="2">
                  <c:v>Non-Disabled Adults</c:v>
                </c:pt>
                <c:pt idx="3">
                  <c:v>Adults with Disabilities</c:v>
                </c:pt>
                <c:pt idx="4">
                  <c:v>Children with Disabilities</c:v>
                </c:pt>
                <c:pt idx="5">
                  <c:v>Seniors</c:v>
                </c:pt>
              </c:strCache>
            </c:strRef>
          </c:cat>
          <c:val>
            <c:numRef>
              <c:f>Sheet1!$D$2:$D$7</c:f>
              <c:numCache>
                <c:formatCode>_("$"* #,##0.00_);_("$"* \(#,##0.00\);_("$"* "-"??_);_(@_)</c:formatCode>
                <c:ptCount val="6"/>
                <c:pt idx="0">
                  <c:v>8091.6376225107661</c:v>
                </c:pt>
                <c:pt idx="1">
                  <c:v>3635.2774223501774</c:v>
                </c:pt>
                <c:pt idx="2">
                  <c:v>5798.2322658839212</c:v>
                </c:pt>
                <c:pt idx="3">
                  <c:v>19383.090497080982</c:v>
                </c:pt>
                <c:pt idx="4">
                  <c:v>17142.075591981458</c:v>
                </c:pt>
                <c:pt idx="5">
                  <c:v>19183.118105666657</c:v>
                </c:pt>
              </c:numCache>
            </c:numRef>
          </c:val>
          <c:extLst>
            <c:ext xmlns:c16="http://schemas.microsoft.com/office/drawing/2014/chart" uri="{C3380CC4-5D6E-409C-BE32-E72D297353CC}">
              <c16:uniqueId val="{00000001-6F77-455B-B3D4-85F7C4757353}"/>
            </c:ext>
          </c:extLst>
        </c:ser>
        <c:dLbls>
          <c:dLblPos val="inEnd"/>
          <c:showLegendKey val="0"/>
          <c:showVal val="1"/>
          <c:showCatName val="0"/>
          <c:showSerName val="0"/>
          <c:showPercent val="0"/>
          <c:showBubbleSize val="0"/>
        </c:dLbls>
        <c:gapWidth val="65"/>
        <c:axId val="247826680"/>
        <c:axId val="247826288"/>
        <c:extLst/>
      </c:barChart>
      <c:catAx>
        <c:axId val="247826680"/>
        <c:scaling>
          <c:orientation val="minMax"/>
        </c:scaling>
        <c:delete val="0"/>
        <c:axPos val="b"/>
        <c:numFmt formatCode="General"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700" b="0" i="0" u="none" strike="noStrike" kern="1200" cap="all" baseline="0">
                <a:solidFill>
                  <a:schemeClr val="tx1"/>
                </a:solidFill>
                <a:latin typeface="+mj-lt"/>
                <a:ea typeface="+mn-ea"/>
                <a:cs typeface="+mn-cs"/>
              </a:defRPr>
            </a:pPr>
            <a:endParaRPr lang="en-US"/>
          </a:p>
        </c:txPr>
        <c:crossAx val="247826288"/>
        <c:crosses val="autoZero"/>
        <c:auto val="1"/>
        <c:lblAlgn val="ctr"/>
        <c:lblOffset val="100"/>
        <c:noMultiLvlLbl val="0"/>
      </c:catAx>
      <c:valAx>
        <c:axId val="247826288"/>
        <c:scaling>
          <c:orientation val="minMax"/>
          <c:max val="21000"/>
          <c:min val="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247826680"/>
        <c:crosses val="autoZero"/>
        <c:crossBetween val="between"/>
        <c:majorUnit val="7000"/>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22808324036112"/>
          <c:y val="0.13036594918156597"/>
          <c:w val="0.58609993293091878"/>
          <c:h val="0.79155344202898537"/>
        </c:manualLayout>
      </c:layout>
      <c:doughnutChart>
        <c:varyColors val="1"/>
        <c:ser>
          <c:idx val="0"/>
          <c:order val="0"/>
          <c:tx>
            <c:strRef>
              <c:f>Sheet1!$B$1</c:f>
              <c:strCache>
                <c:ptCount val="1"/>
                <c:pt idx="0">
                  <c:v>SFY 2023</c:v>
                </c:pt>
              </c:strCache>
            </c:strRef>
          </c:tx>
          <c:spPr>
            <a:ln>
              <a:solidFill>
                <a:schemeClr val="bg1"/>
              </a:solidFill>
            </a:ln>
          </c:spPr>
          <c:explosion val="8"/>
          <c:dPt>
            <c:idx val="0"/>
            <c:bubble3D val="0"/>
            <c:explosion val="0"/>
            <c:spPr>
              <a:solidFill>
                <a:schemeClr val="accent4"/>
              </a:solidFill>
              <a:ln w="19050">
                <a:solidFill>
                  <a:schemeClr val="bg1"/>
                </a:solidFill>
              </a:ln>
              <a:effectLst/>
            </c:spPr>
            <c:extLst>
              <c:ext xmlns:c16="http://schemas.microsoft.com/office/drawing/2014/chart" uri="{C3380CC4-5D6E-409C-BE32-E72D297353CC}">
                <c16:uniqueId val="{00000009-5F0A-4C26-9943-45B6ABC62E99}"/>
              </c:ext>
            </c:extLst>
          </c:dPt>
          <c:dPt>
            <c:idx val="1"/>
            <c:bubble3D val="0"/>
            <c:explosion val="0"/>
            <c:spPr>
              <a:solidFill>
                <a:srgbClr val="6F83BF"/>
              </a:solidFill>
              <a:ln w="19050">
                <a:solidFill>
                  <a:schemeClr val="bg1"/>
                </a:solidFill>
              </a:ln>
              <a:effectLst/>
            </c:spPr>
            <c:extLst>
              <c:ext xmlns:c16="http://schemas.microsoft.com/office/drawing/2014/chart" uri="{C3380CC4-5D6E-409C-BE32-E72D297353CC}">
                <c16:uniqueId val="{00000003-BDFA-46EC-8719-4914187663A2}"/>
              </c:ext>
            </c:extLst>
          </c:dPt>
          <c:dPt>
            <c:idx val="2"/>
            <c:bubble3D val="0"/>
            <c:spPr>
              <a:solidFill>
                <a:schemeClr val="accent2">
                  <a:lumMod val="75000"/>
                </a:schemeClr>
              </a:solidFill>
              <a:ln w="19050">
                <a:solidFill>
                  <a:schemeClr val="bg1"/>
                </a:solidFill>
              </a:ln>
              <a:effectLst/>
            </c:spPr>
            <c:extLst>
              <c:ext xmlns:c16="http://schemas.microsoft.com/office/drawing/2014/chart" uri="{C3380CC4-5D6E-409C-BE32-E72D297353CC}">
                <c16:uniqueId val="{00000005-BDFA-46EC-8719-4914187663A2}"/>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BDFA-46EC-8719-4914187663A2}"/>
              </c:ext>
            </c:extLst>
          </c:dPt>
          <c:cat>
            <c:strRef>
              <c:f>Sheet1!$A$2:$A$4</c:f>
              <c:strCache>
                <c:ptCount val="2"/>
                <c:pt idx="0">
                  <c:v>Capitated Payments</c:v>
                </c:pt>
                <c:pt idx="1">
                  <c:v>Fee for Service</c:v>
                </c:pt>
              </c:strCache>
            </c:strRef>
          </c:cat>
          <c:val>
            <c:numRef>
              <c:f>Sheet1!$B$2:$B$4</c:f>
              <c:numCache>
                <c:formatCode>"$"#,##0.0_);\("$"#,##0.0\)</c:formatCode>
                <c:ptCount val="3"/>
                <c:pt idx="0">
                  <c:v>10544.7</c:v>
                </c:pt>
                <c:pt idx="1">
                  <c:v>8666.7999999999993</c:v>
                </c:pt>
              </c:numCache>
            </c:numRef>
          </c:val>
          <c:extLst>
            <c:ext xmlns:c16="http://schemas.microsoft.com/office/drawing/2014/chart" uri="{C3380CC4-5D6E-409C-BE32-E72D297353CC}">
              <c16:uniqueId val="{00000000-5F0A-4C26-9943-45B6ABC62E99}"/>
            </c:ext>
          </c:extLst>
        </c:ser>
        <c:dLbls>
          <c:showLegendKey val="0"/>
          <c:showVal val="0"/>
          <c:showCatName val="0"/>
          <c:showSerName val="0"/>
          <c:showPercent val="0"/>
          <c:showBubbleSize val="0"/>
          <c:showLeaderLines val="1"/>
        </c:dLbls>
        <c:firstSliceAng val="180"/>
        <c:holeSize val="50"/>
        <c:extLst>
          <c:ext xmlns:c15="http://schemas.microsoft.com/office/drawing/2012/chart" uri="{02D57815-91ED-43cb-92C2-25804820EDAC}">
            <c15:filteredPieSeries>
              <c15:ser>
                <c:idx val="1"/>
                <c:order val="1"/>
                <c:tx>
                  <c:strRef>
                    <c:extLst>
                      <c:ext uri="{02D57815-91ED-43cb-92C2-25804820EDAC}">
                        <c15:formulaRef>
                          <c15:sqref>Sheet1!#REF!</c15:sqref>
                        </c15:formulaRef>
                      </c:ext>
                    </c:extLst>
                    <c:strCache>
                      <c:ptCount val="1"/>
                      <c:pt idx="0">
                        <c:v>#REF!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F86D-4ADF-B1BC-2D5C97A8AB2E}"/>
                    </c:ext>
                  </c:extLst>
                </c:dPt>
                <c:cat>
                  <c:strRef>
                    <c:extLst>
                      <c:ext uri="{02D57815-91ED-43cb-92C2-25804820EDAC}">
                        <c15:formulaRef>
                          <c15:sqref>Sheet1!$A$2:$A$4</c15:sqref>
                        </c15:formulaRef>
                      </c:ext>
                    </c:extLst>
                    <c:strCache>
                      <c:ptCount val="2"/>
                      <c:pt idx="0">
                        <c:v>Capitated Payments</c:v>
                      </c:pt>
                      <c:pt idx="1">
                        <c:v>Fee for Service</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10-1C02-41C5-B7C0-AD1BCDCE519D}"/>
                  </c:ext>
                </c:extLst>
              </c15:ser>
            </c15:filteredPieSeries>
          </c:ext>
        </c:extLst>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A797"/>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0.51</c:v>
                </c:pt>
                <c:pt idx="1">
                  <c:v>0.49</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A797"/>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0.44729999999999998</c:v>
                </c:pt>
                <c:pt idx="1">
                  <c:v>0.55269999999999997</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A797"/>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0.46</c:v>
                </c:pt>
                <c:pt idx="1">
                  <c:v>0.54</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A797"/>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0.17</c:v>
                </c:pt>
                <c:pt idx="1">
                  <c:v>0.83</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Sheet1!$B$2</c:f>
              <c:strCache>
                <c:ptCount val="1"/>
                <c:pt idx="0">
                  <c:v># of members</c:v>
                </c:pt>
              </c:strCache>
            </c:strRef>
          </c:tx>
          <c:spPr>
            <a:ln>
              <a:solidFill>
                <a:schemeClr val="bg1"/>
              </a:solidFill>
            </a:ln>
          </c:spPr>
          <c:dPt>
            <c:idx val="0"/>
            <c:bubble3D val="0"/>
            <c:spPr>
              <a:solidFill>
                <a:srgbClr val="C3D941"/>
              </a:solidFill>
              <a:ln>
                <a:solidFill>
                  <a:schemeClr val="bg1"/>
                </a:solidFill>
              </a:ln>
            </c:spPr>
            <c:extLst>
              <c:ext xmlns:c16="http://schemas.microsoft.com/office/drawing/2014/chart" uri="{C3380CC4-5D6E-409C-BE32-E72D297353CC}">
                <c16:uniqueId val="{00000001-CA3D-47BF-AA5B-969350E11E41}"/>
              </c:ext>
            </c:extLst>
          </c:dPt>
          <c:dPt>
            <c:idx val="1"/>
            <c:bubble3D val="0"/>
            <c:spPr>
              <a:solidFill>
                <a:srgbClr val="C3D941">
                  <a:alpha val="50000"/>
                </a:srgbClr>
              </a:solidFill>
              <a:ln>
                <a:solidFill>
                  <a:schemeClr val="bg1"/>
                </a:solidFill>
              </a:ln>
            </c:spPr>
            <c:extLst>
              <c:ext xmlns:c16="http://schemas.microsoft.com/office/drawing/2014/chart" uri="{C3380CC4-5D6E-409C-BE32-E72D297353CC}">
                <c16:uniqueId val="{00000003-CA3D-47BF-AA5B-969350E11E41}"/>
              </c:ext>
            </c:extLst>
          </c:dPt>
          <c:dPt>
            <c:idx val="2"/>
            <c:bubble3D val="0"/>
            <c:spPr>
              <a:solidFill>
                <a:srgbClr val="F25C21"/>
              </a:solidFill>
              <a:ln>
                <a:solidFill>
                  <a:schemeClr val="bg1"/>
                </a:solidFill>
              </a:ln>
            </c:spPr>
            <c:extLst>
              <c:ext xmlns:c16="http://schemas.microsoft.com/office/drawing/2014/chart" uri="{C3380CC4-5D6E-409C-BE32-E72D297353CC}">
                <c16:uniqueId val="{00000005-CA3D-47BF-AA5B-969350E11E41}"/>
              </c:ext>
            </c:extLst>
          </c:dPt>
          <c:dPt>
            <c:idx val="3"/>
            <c:bubble3D val="0"/>
            <c:spPr>
              <a:solidFill>
                <a:srgbClr val="F25C21">
                  <a:alpha val="50000"/>
                </a:srgbClr>
              </a:solidFill>
              <a:ln>
                <a:solidFill>
                  <a:schemeClr val="bg1"/>
                </a:solidFill>
              </a:ln>
            </c:spPr>
            <c:extLst>
              <c:ext xmlns:c16="http://schemas.microsoft.com/office/drawing/2014/chart" uri="{C3380CC4-5D6E-409C-BE32-E72D297353CC}">
                <c16:uniqueId val="{00000007-CA3D-47BF-AA5B-969350E11E41}"/>
              </c:ext>
            </c:extLst>
          </c:dPt>
          <c:dPt>
            <c:idx val="4"/>
            <c:bubble3D val="0"/>
            <c:spPr>
              <a:solidFill>
                <a:srgbClr val="4B63AE">
                  <a:alpha val="50000"/>
                </a:srgbClr>
              </a:solidFill>
              <a:ln>
                <a:solidFill>
                  <a:schemeClr val="bg1"/>
                </a:solidFill>
              </a:ln>
            </c:spPr>
            <c:extLst>
              <c:ext xmlns:c16="http://schemas.microsoft.com/office/drawing/2014/chart" uri="{C3380CC4-5D6E-409C-BE32-E72D297353CC}">
                <c16:uniqueId val="{00000009-CA3D-47BF-AA5B-969350E11E41}"/>
              </c:ext>
            </c:extLst>
          </c:dPt>
          <c:dPt>
            <c:idx val="5"/>
            <c:bubble3D val="0"/>
            <c:spPr>
              <a:solidFill>
                <a:srgbClr val="4B63AE"/>
              </a:solidFill>
              <a:ln>
                <a:solidFill>
                  <a:schemeClr val="bg1"/>
                </a:solidFill>
              </a:ln>
            </c:spPr>
            <c:extLst>
              <c:ext xmlns:c16="http://schemas.microsoft.com/office/drawing/2014/chart" uri="{C3380CC4-5D6E-409C-BE32-E72D297353CC}">
                <c16:uniqueId val="{0000000B-CA3D-47BF-AA5B-969350E11E41}"/>
              </c:ext>
            </c:extLst>
          </c:dPt>
          <c:dPt>
            <c:idx val="6"/>
            <c:bubble3D val="0"/>
            <c:spPr>
              <a:solidFill>
                <a:schemeClr val="accent6"/>
              </a:solidFill>
              <a:ln>
                <a:solidFill>
                  <a:schemeClr val="bg1"/>
                </a:solidFill>
              </a:ln>
            </c:spPr>
            <c:extLst>
              <c:ext xmlns:c16="http://schemas.microsoft.com/office/drawing/2014/chart" uri="{C3380CC4-5D6E-409C-BE32-E72D297353CC}">
                <c16:uniqueId val="{0000000D-CA3D-47BF-AA5B-969350E11E41}"/>
              </c:ext>
            </c:extLst>
          </c:dPt>
          <c:dPt>
            <c:idx val="7"/>
            <c:bubble3D val="0"/>
            <c:spPr>
              <a:solidFill>
                <a:schemeClr val="accent1"/>
              </a:solidFill>
              <a:ln>
                <a:solidFill>
                  <a:schemeClr val="bg1"/>
                </a:solidFill>
              </a:ln>
            </c:spPr>
            <c:extLst>
              <c:ext xmlns:c16="http://schemas.microsoft.com/office/drawing/2014/chart" uri="{C3380CC4-5D6E-409C-BE32-E72D297353CC}">
                <c16:uniqueId val="{0000000F-CA3D-47BF-AA5B-969350E11E41}"/>
              </c:ext>
            </c:extLst>
          </c:dPt>
          <c:dLbls>
            <c:dLbl>
              <c:idx val="0"/>
              <c:delete val="1"/>
              <c:extLst>
                <c:ext xmlns:c15="http://schemas.microsoft.com/office/drawing/2012/chart" uri="{CE6537A1-D6FC-4f65-9D91-7224C49458BB}"/>
                <c:ext xmlns:c16="http://schemas.microsoft.com/office/drawing/2014/chart" uri="{C3380CC4-5D6E-409C-BE32-E72D297353CC}">
                  <c16:uniqueId val="{00000001-CA3D-47BF-AA5B-969350E11E41}"/>
                </c:ext>
              </c:extLst>
            </c:dLbl>
            <c:dLbl>
              <c:idx val="1"/>
              <c:delete val="1"/>
              <c:extLst>
                <c:ext xmlns:c15="http://schemas.microsoft.com/office/drawing/2012/chart" uri="{CE6537A1-D6FC-4f65-9D91-7224C49458BB}"/>
                <c:ext xmlns:c16="http://schemas.microsoft.com/office/drawing/2014/chart" uri="{C3380CC4-5D6E-409C-BE32-E72D297353CC}">
                  <c16:uniqueId val="{00000003-CA3D-47BF-AA5B-969350E11E41}"/>
                </c:ext>
              </c:extLst>
            </c:dLbl>
            <c:dLbl>
              <c:idx val="2"/>
              <c:delete val="1"/>
              <c:extLst>
                <c:ext xmlns:c15="http://schemas.microsoft.com/office/drawing/2012/chart" uri="{CE6537A1-D6FC-4f65-9D91-7224C49458BB}"/>
                <c:ext xmlns:c16="http://schemas.microsoft.com/office/drawing/2014/chart" uri="{C3380CC4-5D6E-409C-BE32-E72D297353CC}">
                  <c16:uniqueId val="{00000005-CA3D-47BF-AA5B-969350E11E41}"/>
                </c:ext>
              </c:extLst>
            </c:dLbl>
            <c:dLbl>
              <c:idx val="3"/>
              <c:layout>
                <c:manualLayout>
                  <c:x val="0.13132367843585557"/>
                  <c:y val="-0.2153723302340029"/>
                </c:manualLayout>
              </c:layout>
              <c:tx>
                <c:rich>
                  <a:bodyPr anchorCtr="0"/>
                  <a:lstStyle/>
                  <a:p>
                    <a:pPr algn="r">
                      <a:defRPr sz="1200" b="0">
                        <a:solidFill>
                          <a:schemeClr val="bg1"/>
                        </a:solidFill>
                        <a:latin typeface="+mj-lt"/>
                      </a:defRPr>
                    </a:pPr>
                    <a:r>
                      <a:rPr lang="en-US" b="1" i="0">
                        <a:solidFill>
                          <a:schemeClr val="bg1"/>
                        </a:solidFill>
                        <a:latin typeface="DM Sans" pitchFamily="2" charset="77"/>
                      </a:rPr>
                      <a:t>32%</a:t>
                    </a:r>
                  </a:p>
                </c:rich>
              </c:tx>
              <c:numFmt formatCode="0%" sourceLinked="0"/>
              <c:spPr>
                <a:noFill/>
                <a:ln>
                  <a:noFill/>
                </a:ln>
                <a:effectLst/>
              </c:spPr>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7-CA3D-47BF-AA5B-969350E11E41}"/>
                </c:ext>
              </c:extLst>
            </c:dLbl>
            <c:dLbl>
              <c:idx val="4"/>
              <c:layout>
                <c:manualLayout>
                  <c:x val="2.7941208177841609E-3"/>
                  <c:y val="1.5113847735719497E-2"/>
                </c:manualLayout>
              </c:layout>
              <c:tx>
                <c:rich>
                  <a:bodyPr/>
                  <a:lstStyle/>
                  <a:p>
                    <a:fld id="{260DF38C-D5FA-7645-A376-2B615AD2E4E2}" type="PERCENTAGE">
                      <a:rPr lang="en-US" b="1" i="0">
                        <a:latin typeface="DM Sans" pitchFamily="2" charset="77"/>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A3D-47BF-AA5B-969350E11E41}"/>
                </c:ext>
              </c:extLst>
            </c:dLbl>
            <c:dLbl>
              <c:idx val="5"/>
              <c:layout>
                <c:manualLayout>
                  <c:x val="-2.7941208177841609E-3"/>
                  <c:y val="5.6676929008948114E-2"/>
                </c:manualLayout>
              </c:layout>
              <c:tx>
                <c:rich>
                  <a:bodyPr/>
                  <a:lstStyle/>
                  <a:p>
                    <a:pPr>
                      <a:defRPr sz="1200" b="0">
                        <a:solidFill>
                          <a:schemeClr val="bg1"/>
                        </a:solidFill>
                        <a:latin typeface="+mj-lt"/>
                      </a:defRPr>
                    </a:pPr>
                    <a:fld id="{E8B9F40C-FECD-9E41-BF7E-E917C82AFD4D}" type="PERCENTAGE">
                      <a:rPr lang="en-US" b="1" i="0">
                        <a:solidFill>
                          <a:schemeClr val="bg1"/>
                        </a:solidFill>
                        <a:latin typeface="DM Sans" pitchFamily="2" charset="77"/>
                      </a:rPr>
                      <a:pPr>
                        <a:defRPr sz="1200" b="0">
                          <a:solidFill>
                            <a:schemeClr val="bg1"/>
                          </a:solidFill>
                          <a:latin typeface="+mj-lt"/>
                        </a:defRPr>
                      </a:pPr>
                      <a:t>[PERCENTAGE]</a:t>
                    </a:fld>
                    <a:endParaRPr lang="en-US"/>
                  </a:p>
                </c:rich>
              </c:tx>
              <c:numFmt formatCode="0%" sourceLinked="0"/>
              <c:spPr>
                <a:noFill/>
                <a:ln>
                  <a:noFill/>
                </a:ln>
                <a:effectLst/>
              </c:spPr>
              <c:showLegendKey val="0"/>
              <c:showVal val="0"/>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CA3D-47BF-AA5B-969350E11E41}"/>
                </c:ext>
              </c:extLst>
            </c:dLbl>
            <c:dLbl>
              <c:idx val="6"/>
              <c:layout>
                <c:manualLayout>
                  <c:x val="-3.9117691448978281E-2"/>
                  <c:y val="2.2670771603579245E-2"/>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CA3D-47BF-AA5B-969350E11E41}"/>
                </c:ext>
              </c:extLst>
            </c:dLbl>
            <c:numFmt formatCode="0%" sourceLinked="0"/>
            <c:spPr>
              <a:noFill/>
              <a:ln>
                <a:noFill/>
              </a:ln>
              <a:effectLst/>
            </c:spPr>
            <c:txPr>
              <a:bodyPr/>
              <a:lstStyle/>
              <a:p>
                <a:pPr>
                  <a:defRPr sz="1200" b="0">
                    <a:solidFill>
                      <a:schemeClr val="tx1"/>
                    </a:solidFill>
                    <a:latin typeface="+mj-lt"/>
                  </a:defRPr>
                </a:pPr>
                <a:endParaRPr lang="en-US"/>
              </a:p>
            </c:txPr>
            <c:showLegendKey val="0"/>
            <c:showVal val="0"/>
            <c:showCatName val="0"/>
            <c:showSerName val="0"/>
            <c:showPercent val="1"/>
            <c:showBubbleSize val="0"/>
            <c:separator>
</c:separator>
            <c:showLeaderLines val="0"/>
            <c:extLst>
              <c:ext xmlns:c15="http://schemas.microsoft.com/office/drawing/2012/chart" uri="{CE6537A1-D6FC-4f65-9D91-7224C49458BB}"/>
            </c:extLst>
          </c:dLbls>
          <c:cat>
            <c:strRef>
              <c:f>Sheet1!$A$3:$A$8</c:f>
              <c:strCache>
                <c:ptCount val="6"/>
                <c:pt idx="0">
                  <c:v>Seniors in Community</c:v>
                </c:pt>
                <c:pt idx="1">
                  <c:v>Seniors in Nursing Facilities</c:v>
                </c:pt>
                <c:pt idx="2">
                  <c:v>Non-Disabled Children</c:v>
                </c:pt>
                <c:pt idx="3">
                  <c:v>Children with Disabilities</c:v>
                </c:pt>
                <c:pt idx="4">
                  <c:v>Adults with Disabilities</c:v>
                </c:pt>
                <c:pt idx="5">
                  <c:v>Non-Disabled Adults</c:v>
                </c:pt>
              </c:strCache>
            </c:strRef>
          </c:cat>
          <c:val>
            <c:numRef>
              <c:f>Sheet1!$B$3:$B$8</c:f>
              <c:numCache>
                <c:formatCode>#,##0.0</c:formatCode>
                <c:ptCount val="6"/>
                <c:pt idx="0">
                  <c:v>204177.99195368838</c:v>
                </c:pt>
                <c:pt idx="1">
                  <c:v>21228.601432218093</c:v>
                </c:pt>
                <c:pt idx="2">
                  <c:v>755560.21829597</c:v>
                </c:pt>
                <c:pt idx="3">
                  <c:v>42901.23772910914</c:v>
                </c:pt>
                <c:pt idx="4">
                  <c:v>267806.71687002963</c:v>
                </c:pt>
                <c:pt idx="5">
                  <c:v>1068670.1785821922</c:v>
                </c:pt>
              </c:numCache>
            </c:numRef>
          </c:val>
          <c:extLst>
            <c:ext xmlns:c16="http://schemas.microsoft.com/office/drawing/2014/chart" uri="{C3380CC4-5D6E-409C-BE32-E72D297353CC}">
              <c16:uniqueId val="{00000010-CA3D-47BF-AA5B-969350E11E41}"/>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9744324092992849"/>
          <c:y val="3.8004395791989415E-2"/>
          <c:w val="0.3025566306297327"/>
          <c:h val="0.8981451556739487"/>
        </c:manualLayout>
      </c:layout>
      <c:barChart>
        <c:barDir val="bar"/>
        <c:grouping val="stacked"/>
        <c:varyColors val="0"/>
        <c:ser>
          <c:idx val="1"/>
          <c:order val="0"/>
          <c:tx>
            <c:strRef>
              <c:f>Sheet1!$B$1</c:f>
              <c:strCache>
                <c:ptCount val="1"/>
                <c:pt idx="0">
                  <c:v>Percentage</c:v>
                </c:pt>
              </c:strCache>
            </c:strRef>
          </c:tx>
          <c:spPr>
            <a:solidFill>
              <a:srgbClr val="00A797"/>
            </a:solidFill>
          </c:spPr>
          <c:invertIfNegative val="0"/>
          <c:dLbls>
            <c:dLbl>
              <c:idx val="0"/>
              <c:tx>
                <c:rich>
                  <a:bodyPr/>
                  <a:lstStyle/>
                  <a:p>
                    <a:fld id="{F17041B7-7362-0144-9A4F-9464D8C788BF}" type="VALUE">
                      <a:rPr lang="en-US" b="1" i="0">
                        <a:latin typeface="+mn-lt"/>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2F-4769-8CAA-7B9BE4AD58C6}"/>
                </c:ext>
              </c:extLst>
            </c:dLbl>
            <c:dLbl>
              <c:idx val="1"/>
              <c:tx>
                <c:rich>
                  <a:bodyPr/>
                  <a:lstStyle/>
                  <a:p>
                    <a:r>
                      <a:rPr lang="en-US" b="1" i="0">
                        <a:latin typeface="DM Sans" pitchFamily="2" charset="77"/>
                      </a:rPr>
                      <a:t>59%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F2F-4769-8CAA-7B9BE4AD58C6}"/>
                </c:ext>
              </c:extLst>
            </c:dLbl>
            <c:dLbl>
              <c:idx val="2"/>
              <c:tx>
                <c:rich>
                  <a:bodyPr/>
                  <a:lstStyle/>
                  <a:p>
                    <a:r>
                      <a:rPr lang="en-US" b="1" i="0">
                        <a:latin typeface="DM Sans" pitchFamily="2" charset="77"/>
                      </a:rPr>
                      <a:t>46%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F2F-4769-8CAA-7B9BE4AD58C6}"/>
                </c:ext>
              </c:extLst>
            </c:dLbl>
            <c:dLbl>
              <c:idx val="3"/>
              <c:tx>
                <c:rich>
                  <a:bodyPr/>
                  <a:lstStyle/>
                  <a:p>
                    <a:r>
                      <a:rPr lang="en-US" b="1" i="0">
                        <a:latin typeface="DM Sans" pitchFamily="2" charset="77"/>
                      </a:rPr>
                      <a:t>65%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F2F-4769-8CAA-7B9BE4AD58C6}"/>
                </c:ext>
              </c:extLst>
            </c:dLbl>
            <c:dLbl>
              <c:idx val="4"/>
              <c:tx>
                <c:rich>
                  <a:bodyPr/>
                  <a:lstStyle/>
                  <a:p>
                    <a:r>
                      <a:rPr lang="en-US" b="1" i="0">
                        <a:latin typeface="DM Sans" pitchFamily="2" charset="77"/>
                      </a:rPr>
                      <a:t>70%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F2F-4769-8CAA-7B9BE4AD58C6}"/>
                </c:ext>
              </c:extLst>
            </c:dLbl>
            <c:dLbl>
              <c:idx val="5"/>
              <c:tx>
                <c:rich>
                  <a:bodyPr/>
                  <a:lstStyle/>
                  <a:p>
                    <a:r>
                      <a:rPr lang="en-US" b="1" i="0">
                        <a:latin typeface="DM Sans" pitchFamily="2" charset="77"/>
                      </a:rPr>
                      <a:t>37%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F2F-4769-8CAA-7B9BE4AD58C6}"/>
                </c:ext>
              </c:extLst>
            </c:dLbl>
            <c:dLbl>
              <c:idx val="6"/>
              <c:tx>
                <c:rich>
                  <a:bodyPr/>
                  <a:lstStyle/>
                  <a:p>
                    <a:r>
                      <a:rPr lang="en-US" b="1" i="0">
                        <a:latin typeface="DM Sans" pitchFamily="2" charset="77"/>
                      </a:rPr>
                      <a:t>19%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F2F-4769-8CAA-7B9BE4AD58C6}"/>
                </c:ext>
              </c:extLst>
            </c:dLbl>
            <c:dLbl>
              <c:idx val="7"/>
              <c:tx>
                <c:rich>
                  <a:bodyPr/>
                  <a:lstStyle/>
                  <a:p>
                    <a:r>
                      <a:rPr lang="en-US" b="1" i="0">
                        <a:latin typeface="DM Sans" pitchFamily="2" charset="77"/>
                      </a:rPr>
                      <a:t>32%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F2F-4769-8CAA-7B9BE4AD58C6}"/>
                </c:ext>
              </c:extLst>
            </c:dLbl>
            <c:dLbl>
              <c:idx val="8"/>
              <c:tx>
                <c:rich>
                  <a:bodyPr/>
                  <a:lstStyle/>
                  <a:p>
                    <a:r>
                      <a:rPr lang="en-US" b="1" i="0">
                        <a:latin typeface="DM Sans" pitchFamily="2" charset="77"/>
                      </a:rPr>
                      <a:t>48%</a:t>
                    </a:r>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F2F-4769-8CAA-7B9BE4AD58C6}"/>
                </c:ext>
              </c:extLst>
            </c:dLbl>
            <c:numFmt formatCode="0%" sourceLinked="0"/>
            <c:spPr>
              <a:noFill/>
              <a:ln>
                <a:noFill/>
              </a:ln>
              <a:effectLst/>
            </c:spPr>
            <c:txPr>
              <a:bodyPr anchorCtr="0"/>
              <a:lstStyle/>
              <a:p>
                <a:pPr algn="r">
                  <a:defRPr sz="1000" b="1" i="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Medicare beneficiaries</c:v>
                </c:pt>
                <c:pt idx="1">
                  <c:v>People with disabilities (require assistance with self-care) </c:v>
                </c:pt>
                <c:pt idx="2">
                  <c:v>People with disabilities (broad definition)</c:v>
                </c:pt>
                <c:pt idx="3">
                  <c:v>People in families earning &lt;133% FPL</c:v>
                </c:pt>
                <c:pt idx="4">
                  <c:v>Nursing facility residents (Bed Days)</c:v>
                </c:pt>
                <c:pt idx="5">
                  <c:v>Births (child born in last 12 months)</c:v>
                </c:pt>
                <c:pt idx="6">
                  <c:v>All seniors (ages 65+)</c:v>
                </c:pt>
                <c:pt idx="7">
                  <c:v>All non-elderly adults (ages 21–64)</c:v>
                </c:pt>
                <c:pt idx="8">
                  <c:v>All children (ages 0–20)</c:v>
                </c:pt>
              </c:strCache>
            </c:strRef>
          </c:cat>
          <c:val>
            <c:numRef>
              <c:f>Sheet1!$B$2:$B$10</c:f>
              <c:numCache>
                <c:formatCode>0%</c:formatCode>
                <c:ptCount val="9"/>
                <c:pt idx="0">
                  <c:v>0.24722040857325817</c:v>
                </c:pt>
                <c:pt idx="1">
                  <c:v>0.58879999999999999</c:v>
                </c:pt>
                <c:pt idx="2">
                  <c:v>0.45619777728840255</c:v>
                </c:pt>
                <c:pt idx="3">
                  <c:v>0.65</c:v>
                </c:pt>
                <c:pt idx="4">
                  <c:v>0.7</c:v>
                </c:pt>
                <c:pt idx="5">
                  <c:v>0.36749999999999999</c:v>
                </c:pt>
                <c:pt idx="6">
                  <c:v>0.18859999999999999</c:v>
                </c:pt>
                <c:pt idx="7">
                  <c:v>0.32479999999999998</c:v>
                </c:pt>
                <c:pt idx="8">
                  <c:v>0.47689999999999999</c:v>
                </c:pt>
              </c:numCache>
            </c:numRef>
          </c:val>
          <c:extLst>
            <c:ext xmlns:c16="http://schemas.microsoft.com/office/drawing/2014/chart" uri="{C3380CC4-5D6E-409C-BE32-E72D297353CC}">
              <c16:uniqueId val="{00000009-EF2F-4769-8CAA-7B9BE4AD58C6}"/>
            </c:ext>
          </c:extLst>
        </c:ser>
        <c:dLbls>
          <c:dLblPos val="ctr"/>
          <c:showLegendKey val="0"/>
          <c:showVal val="1"/>
          <c:showCatName val="0"/>
          <c:showSerName val="0"/>
          <c:showPercent val="0"/>
          <c:showBubbleSize val="0"/>
        </c:dLbls>
        <c:gapWidth val="62"/>
        <c:overlap val="100"/>
        <c:axId val="245715768"/>
        <c:axId val="245716160"/>
      </c:barChart>
      <c:catAx>
        <c:axId val="245715768"/>
        <c:scaling>
          <c:orientation val="minMax"/>
        </c:scaling>
        <c:delete val="0"/>
        <c:axPos val="l"/>
        <c:numFmt formatCode="@" sourceLinked="0"/>
        <c:majorTickMark val="none"/>
        <c:minorTickMark val="none"/>
        <c:tickLblPos val="nextTo"/>
        <c:spPr>
          <a:ln>
            <a:solidFill>
              <a:schemeClr val="bg1">
                <a:lumMod val="50000"/>
              </a:schemeClr>
            </a:solidFill>
          </a:ln>
        </c:spPr>
        <c:txPr>
          <a:bodyPr anchor="b" anchorCtr="0"/>
          <a:lstStyle/>
          <a:p>
            <a:pPr algn="r">
              <a:defRPr sz="900" b="0" i="0" cap="all" baseline="0">
                <a:latin typeface="+mn-lt"/>
              </a:defRPr>
            </a:pPr>
            <a:endParaRPr lang="en-US"/>
          </a:p>
        </c:txPr>
        <c:crossAx val="245716160"/>
        <c:crosses val="autoZero"/>
        <c:auto val="0"/>
        <c:lblAlgn val="ctr"/>
        <c:lblOffset val="0"/>
        <c:noMultiLvlLbl val="0"/>
      </c:catAx>
      <c:valAx>
        <c:axId val="245716160"/>
        <c:scaling>
          <c:orientation val="minMax"/>
          <c:max val="0.70000000000000007"/>
        </c:scaling>
        <c:delete val="1"/>
        <c:axPos val="b"/>
        <c:numFmt formatCode="0%" sourceLinked="0"/>
        <c:majorTickMark val="out"/>
        <c:minorTickMark val="none"/>
        <c:tickLblPos val="nextTo"/>
        <c:crossAx val="245715768"/>
        <c:crosses val="autoZero"/>
        <c:crossBetween val="between"/>
      </c:valAx>
    </c:plotArea>
    <c:plotVisOnly val="1"/>
    <c:dispBlanksAs val="gap"/>
    <c:showDLblsOverMax val="0"/>
  </c:chart>
  <c:txPr>
    <a:bodyPr/>
    <a:lstStyle/>
    <a:p>
      <a:pPr>
        <a:defRPr sz="800" b="1"/>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88814361186718E-2"/>
          <c:y val="3.5087296288984701E-2"/>
          <c:w val="0.89989554569197616"/>
          <c:h val="0.87237229026927188"/>
        </c:manualLayout>
      </c:layout>
      <c:barChart>
        <c:barDir val="bar"/>
        <c:grouping val="stacked"/>
        <c:varyColors val="0"/>
        <c:ser>
          <c:idx val="0"/>
          <c:order val="0"/>
          <c:tx>
            <c:strRef>
              <c:f>Sheet1!$B$1</c:f>
              <c:strCache>
                <c:ptCount val="1"/>
                <c:pt idx="0">
                  <c:v>Column1</c:v>
                </c:pt>
              </c:strCache>
            </c:strRef>
          </c:tx>
          <c:spPr>
            <a:solidFill>
              <a:srgbClr val="00A797"/>
            </a:solidFill>
            <a:ln>
              <a:noFill/>
            </a:ln>
            <a:effectLst/>
          </c:spPr>
          <c:invertIfNegative val="0"/>
          <c:cat>
            <c:strRef>
              <c:f>Sheet1!$A$2:$A$11</c:f>
              <c:strCache>
                <c:ptCount val="10"/>
                <c:pt idx="0">
                  <c:v>Personal Care and Services
(ushers, child care workers, baggage porters)</c:v>
                </c:pt>
                <c:pt idx="1">
                  <c:v>Production (butchers, laundry workers, tailors)</c:v>
                </c:pt>
                <c:pt idx="2">
                  <c:v>Managers
(managers in sales, operations, food service)</c:v>
                </c:pt>
                <c:pt idx="3">
                  <c:v>Construction
(carpenters, laborers, painters)</c:v>
                </c:pt>
                <c:pt idx="4">
                  <c:v>Health Care Support
(nursing and home health aides, medical and dental assistants)</c:v>
                </c:pt>
                <c:pt idx="5">
                  <c:v>Cleaning and Maintenance
(housekeepers, janitors, landscapers)</c:v>
                </c:pt>
                <c:pt idx="6">
                  <c:v>Office and Administrative Support
(hotel desk and office clerks, telemarketers)</c:v>
                </c:pt>
                <c:pt idx="7">
                  <c:v>Sales
(cashiers, retail salespeople, travel agents)</c:v>
                </c:pt>
                <c:pt idx="8">
                  <c:v>Transportation
(bus and taxi drivers, parking attendants)</c:v>
                </c:pt>
                <c:pt idx="9">
                  <c:v>Food Service
(fast food workers, cooks, waiters)</c:v>
                </c:pt>
              </c:strCache>
            </c:strRef>
          </c:cat>
          <c:val>
            <c:numRef>
              <c:f>Sheet1!$B$2:$B$11</c:f>
              <c:numCache>
                <c:formatCode>General</c:formatCode>
                <c:ptCount val="10"/>
                <c:pt idx="0">
                  <c:v>40</c:v>
                </c:pt>
                <c:pt idx="1">
                  <c:v>42</c:v>
                </c:pt>
                <c:pt idx="2">
                  <c:v>42</c:v>
                </c:pt>
                <c:pt idx="3">
                  <c:v>52</c:v>
                </c:pt>
                <c:pt idx="4">
                  <c:v>57</c:v>
                </c:pt>
                <c:pt idx="5">
                  <c:v>61</c:v>
                </c:pt>
                <c:pt idx="6">
                  <c:v>73</c:v>
                </c:pt>
                <c:pt idx="7">
                  <c:v>73</c:v>
                </c:pt>
                <c:pt idx="8">
                  <c:v>80</c:v>
                </c:pt>
                <c:pt idx="9">
                  <c:v>84</c:v>
                </c:pt>
              </c:numCache>
            </c:numRef>
          </c:val>
          <c:extLst>
            <c:ext xmlns:c16="http://schemas.microsoft.com/office/drawing/2014/chart" uri="{C3380CC4-5D6E-409C-BE32-E72D297353CC}">
              <c16:uniqueId val="{00000000-9082-4760-8BB2-E4A289BCCADC}"/>
            </c:ext>
          </c:extLst>
        </c:ser>
        <c:dLbls>
          <c:showLegendKey val="0"/>
          <c:showVal val="0"/>
          <c:showCatName val="0"/>
          <c:showSerName val="0"/>
          <c:showPercent val="0"/>
          <c:showBubbleSize val="0"/>
        </c:dLbls>
        <c:gapWidth val="100"/>
        <c:overlap val="100"/>
        <c:axId val="104718272"/>
        <c:axId val="104718664"/>
      </c:barChart>
      <c:catAx>
        <c:axId val="104718272"/>
        <c:scaling>
          <c:orientation val="minMax"/>
        </c:scaling>
        <c:delete val="1"/>
        <c:axPos val="l"/>
        <c:numFmt formatCode="General" sourceLinked="1"/>
        <c:majorTickMark val="none"/>
        <c:minorTickMark val="none"/>
        <c:tickLblPos val="nextTo"/>
        <c:crossAx val="104718664"/>
        <c:crosses val="autoZero"/>
        <c:auto val="1"/>
        <c:lblAlgn val="l"/>
        <c:lblOffset val="100"/>
        <c:noMultiLvlLbl val="0"/>
      </c:catAx>
      <c:valAx>
        <c:axId val="104718664"/>
        <c:scaling>
          <c:orientation val="minMax"/>
          <c:max val="90"/>
        </c:scaling>
        <c:delete val="0"/>
        <c:axPos val="b"/>
        <c:majorGridlines>
          <c:spPr>
            <a:ln w="6350" cap="flat" cmpd="sng" algn="ctr">
              <a:solidFill>
                <a:schemeClr val="tx1">
                  <a:lumMod val="50000"/>
                  <a:lumOff val="50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4718272"/>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82034444478281"/>
          <c:y val="0.11552739267634279"/>
          <c:w val="0.58609993293091878"/>
          <c:h val="0.79155344202898537"/>
        </c:manualLayout>
      </c:layout>
      <c:doughnutChart>
        <c:varyColors val="1"/>
        <c:ser>
          <c:idx val="0"/>
          <c:order val="0"/>
          <c:tx>
            <c:strRef>
              <c:f>Sheet1!$A$1</c:f>
              <c:strCache>
                <c:ptCount val="1"/>
                <c:pt idx="0">
                  <c:v>Column1</c:v>
                </c:pt>
              </c:strCache>
            </c:strRef>
          </c:tx>
          <c:spPr>
            <a:ln>
              <a:solidFill>
                <a:schemeClr val="bg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521F-42EE-9E78-119EADF43EA7}"/>
              </c:ext>
            </c:extLst>
          </c:dPt>
          <c:dPt>
            <c:idx val="1"/>
            <c:bubble3D val="0"/>
            <c:spPr>
              <a:solidFill>
                <a:schemeClr val="tx1">
                  <a:lumMod val="75000"/>
                  <a:lumOff val="25000"/>
                </a:schemeClr>
              </a:solidFill>
              <a:ln w="19050">
                <a:solidFill>
                  <a:schemeClr val="bg1"/>
                </a:solidFill>
              </a:ln>
              <a:effectLst/>
            </c:spPr>
            <c:extLst>
              <c:ext xmlns:c16="http://schemas.microsoft.com/office/drawing/2014/chart" uri="{C3380CC4-5D6E-409C-BE32-E72D297353CC}">
                <c16:uniqueId val="{00000003-521F-42EE-9E78-119EADF43EA7}"/>
              </c:ext>
            </c:extLst>
          </c:dPt>
          <c:dPt>
            <c:idx val="2"/>
            <c:bubble3D val="0"/>
            <c:spPr>
              <a:solidFill>
                <a:schemeClr val="accent2">
                  <a:lumMod val="75000"/>
                </a:schemeClr>
              </a:solidFill>
              <a:ln w="19050">
                <a:solidFill>
                  <a:schemeClr val="bg1"/>
                </a:solidFill>
              </a:ln>
              <a:effectLst/>
            </c:spPr>
            <c:extLst>
              <c:ext xmlns:c16="http://schemas.microsoft.com/office/drawing/2014/chart" uri="{C3380CC4-5D6E-409C-BE32-E72D297353CC}">
                <c16:uniqueId val="{00000005-521F-42EE-9E78-119EADF43EA7}"/>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521F-42EE-9E78-119EADF43EA7}"/>
              </c:ext>
            </c:extLst>
          </c:dPt>
          <c:val>
            <c:numRef>
              <c:f>Sheet1!$A$2:$A$4</c:f>
              <c:numCache>
                <c:formatCode>0%</c:formatCode>
                <c:ptCount val="3"/>
                <c:pt idx="0">
                  <c:v>0.15</c:v>
                </c:pt>
                <c:pt idx="1">
                  <c:v>0.85</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8-521F-42EE-9E78-119EADF43EA7}"/>
            </c:ext>
          </c:extLst>
        </c:ser>
        <c:dLbls>
          <c:showLegendKey val="0"/>
          <c:showVal val="0"/>
          <c:showCatName val="0"/>
          <c:showSerName val="0"/>
          <c:showPercent val="0"/>
          <c:showBubbleSize val="0"/>
          <c:showLeaderLines val="1"/>
        </c:dLbls>
        <c:firstSliceAng val="148"/>
        <c:holeSize val="40"/>
        <c:extLst>
          <c:ext xmlns:c15="http://schemas.microsoft.com/office/drawing/2012/chart" uri="{02D57815-91ED-43cb-92C2-25804820EDAC}">
            <c15:filteredPieSeries>
              <c15:ser>
                <c:idx val="1"/>
                <c:order val="1"/>
                <c:tx>
                  <c:strRef>
                    <c:extLst>
                      <c:ext uri="{02D57815-91ED-43cb-92C2-25804820EDAC}">
                        <c15:formulaRef>
                          <c15:sqref>Sheet1!#REF!</c15:sqref>
                        </c15:formulaRef>
                      </c:ext>
                    </c:extLst>
                    <c:strCache>
                      <c:ptCount val="1"/>
                      <c:pt idx="0">
                        <c:v>#REF!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521F-42EE-9E78-119EADF43EA7}"/>
                    </c:ext>
                  </c:extLst>
                </c:dPt>
                <c:val>
                  <c:numRef>
                    <c:extLst>
                      <c:ext uri="{02D57815-91ED-43cb-92C2-25804820EDAC}">
                        <c15:formulaRef>
                          <c15:sqref>Sheet1!#REF!</c15:sqref>
                        </c15:formulaRef>
                      </c:ext>
                    </c:extLst>
                    <c:numCache>
                      <c:formatCode>General</c:formatCode>
                      <c:ptCount val="1"/>
                      <c:pt idx="0">
                        <c:v>1</c:v>
                      </c:pt>
                    </c:numCache>
                  </c:numRef>
                </c:val>
                <c:extLst>
                  <c:ex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B-521F-42EE-9E78-119EADF43EA7}"/>
                  </c:ext>
                </c:extLst>
              </c15:ser>
            </c15:filteredPieSeries>
          </c:ext>
        </c:extLst>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w="12700">
              <a:solidFill>
                <a:schemeClr val="bg1"/>
              </a:solidFill>
            </a:ln>
          </c:spPr>
          <c:dPt>
            <c:idx val="0"/>
            <c:bubble3D val="0"/>
            <c:spPr>
              <a:solidFill>
                <a:srgbClr val="EDF5C8"/>
              </a:solidFill>
              <a:ln w="12700">
                <a:solidFill>
                  <a:schemeClr val="bg1"/>
                </a:solidFill>
              </a:ln>
              <a:effectLst/>
            </c:spPr>
            <c:extLst>
              <c:ext xmlns:c16="http://schemas.microsoft.com/office/drawing/2014/chart" uri="{C3380CC4-5D6E-409C-BE32-E72D297353CC}">
                <c16:uniqueId val="{00000001-17BC-4B49-8751-A1B0DE0931EC}"/>
              </c:ext>
            </c:extLst>
          </c:dPt>
          <c:dPt>
            <c:idx val="1"/>
            <c:bubble3D val="0"/>
            <c:spPr>
              <a:solidFill>
                <a:srgbClr val="D5E57D"/>
              </a:solidFill>
              <a:ln w="12700">
                <a:solidFill>
                  <a:schemeClr val="bg1"/>
                </a:solidFill>
              </a:ln>
              <a:effectLst/>
            </c:spPr>
            <c:extLst>
              <c:ext xmlns:c16="http://schemas.microsoft.com/office/drawing/2014/chart" uri="{C3380CC4-5D6E-409C-BE32-E72D297353CC}">
                <c16:uniqueId val="{00000003-17BC-4B49-8751-A1B0DE0931EC}"/>
              </c:ext>
            </c:extLst>
          </c:dPt>
          <c:dPt>
            <c:idx val="2"/>
            <c:bubble3D val="0"/>
            <c:spPr>
              <a:solidFill>
                <a:srgbClr val="C3D941"/>
              </a:solidFill>
              <a:ln w="12700">
                <a:solidFill>
                  <a:schemeClr val="bg1"/>
                </a:solidFill>
              </a:ln>
              <a:effectLst/>
            </c:spPr>
            <c:extLst>
              <c:ext xmlns:c16="http://schemas.microsoft.com/office/drawing/2014/chart" uri="{C3380CC4-5D6E-409C-BE32-E72D297353CC}">
                <c16:uniqueId val="{00000005-17BC-4B49-8751-A1B0DE0931EC}"/>
              </c:ext>
            </c:extLst>
          </c:dPt>
          <c:dPt>
            <c:idx val="3"/>
            <c:bubble3D val="0"/>
            <c:spPr>
              <a:solidFill>
                <a:srgbClr val="4B63AE"/>
              </a:solidFill>
              <a:ln w="12700">
                <a:solidFill>
                  <a:schemeClr val="bg1"/>
                </a:solidFill>
              </a:ln>
              <a:effectLst/>
            </c:spPr>
            <c:extLst>
              <c:ext xmlns:c16="http://schemas.microsoft.com/office/drawing/2014/chart" uri="{C3380CC4-5D6E-409C-BE32-E72D297353CC}">
                <c16:uniqueId val="{00000007-17BC-4B49-8751-A1B0DE0931EC}"/>
              </c:ext>
            </c:extLst>
          </c:dPt>
          <c:dPt>
            <c:idx val="4"/>
            <c:bubble3D val="0"/>
            <c:spPr>
              <a:solidFill>
                <a:schemeClr val="accent4"/>
              </a:solidFill>
              <a:ln w="12700">
                <a:solidFill>
                  <a:schemeClr val="bg1"/>
                </a:solidFill>
              </a:ln>
              <a:effectLst/>
            </c:spPr>
            <c:extLst>
              <c:ext xmlns:c16="http://schemas.microsoft.com/office/drawing/2014/chart" uri="{C3380CC4-5D6E-409C-BE32-E72D297353CC}">
                <c16:uniqueId val="{00000009-29F3-7F49-88CD-BD694607B264}"/>
              </c:ext>
            </c:extLst>
          </c:dPt>
          <c:cat>
            <c:strRef>
              <c:f>Sheet1!$A$2:$A$6</c:f>
              <c:strCache>
                <c:ptCount val="5"/>
                <c:pt idx="0">
                  <c:v>PACE</c:v>
                </c:pt>
                <c:pt idx="1">
                  <c:v>SCO</c:v>
                </c:pt>
                <c:pt idx="2">
                  <c:v>One Care</c:v>
                </c:pt>
                <c:pt idx="3">
                  <c:v>FFS (excluding buy in)</c:v>
                </c:pt>
                <c:pt idx="4">
                  <c:v>Buy in</c:v>
                </c:pt>
              </c:strCache>
            </c:strRef>
          </c:cat>
          <c:val>
            <c:numRef>
              <c:f>Sheet1!$B$2:$B$6</c:f>
              <c:numCache>
                <c:formatCode>0%</c:formatCode>
                <c:ptCount val="5"/>
                <c:pt idx="0">
                  <c:v>1.350259046613575E-2</c:v>
                </c:pt>
                <c:pt idx="1">
                  <c:v>0.18884621234206286</c:v>
                </c:pt>
                <c:pt idx="2">
                  <c:v>0.10527713282325508</c:v>
                </c:pt>
                <c:pt idx="3">
                  <c:v>0.59552558150022894</c:v>
                </c:pt>
                <c:pt idx="4">
                  <c:v>9.6848482868317237E-2</c:v>
                </c:pt>
              </c:numCache>
            </c:numRef>
          </c:val>
          <c:extLst>
            <c:ext xmlns:c16="http://schemas.microsoft.com/office/drawing/2014/chart" uri="{C3380CC4-5D6E-409C-BE32-E72D297353CC}">
              <c16:uniqueId val="{00000000-00F7-4F5B-BF76-095C9B64CE37}"/>
            </c:ext>
          </c:extLst>
        </c:ser>
        <c:dLbls>
          <c:showLegendKey val="0"/>
          <c:showVal val="0"/>
          <c:showCatName val="0"/>
          <c:showSerName val="0"/>
          <c:showPercent val="0"/>
          <c:showBubbleSize val="0"/>
          <c:showLeaderLines val="1"/>
        </c:dLbls>
        <c:firstSliceAng val="57"/>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2">
            <a:lumMod val="60000"/>
            <a:lumOff val="40000"/>
          </a:schemeClr>
        </a:gs>
        <a:gs pos="100000">
          <a:schemeClr val="bg2">
            <a:lumMod val="20000"/>
            <a:lumOff val="80000"/>
          </a:schemeClr>
        </a:gs>
      </a:gsLst>
      <a:lin ang="5400000" scaled="1"/>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29537504994975"/>
          <c:y val="0.10785612566092281"/>
          <c:w val="0.62740907592153894"/>
          <c:h val="0.92184794642472534"/>
        </c:manualLayout>
      </c:layout>
      <c:doughnutChart>
        <c:varyColors val="1"/>
        <c:ser>
          <c:idx val="1"/>
          <c:order val="0"/>
          <c:spPr>
            <a:ln>
              <a:noFill/>
            </a:ln>
          </c:spPr>
          <c:dPt>
            <c:idx val="0"/>
            <c:bubble3D val="0"/>
            <c:spPr>
              <a:solidFill>
                <a:srgbClr val="AFC43C"/>
              </a:solidFill>
              <a:ln>
                <a:noFill/>
              </a:ln>
            </c:spPr>
            <c:extLst>
              <c:ext xmlns:c16="http://schemas.microsoft.com/office/drawing/2014/chart" uri="{C3380CC4-5D6E-409C-BE32-E72D297353CC}">
                <c16:uniqueId val="{0000000E-4D71-48D6-AAEA-7768E45E97EA}"/>
              </c:ext>
            </c:extLst>
          </c:dPt>
          <c:dPt>
            <c:idx val="1"/>
            <c:bubble3D val="0"/>
            <c:spPr>
              <a:solidFill>
                <a:srgbClr val="C3D941"/>
              </a:solidFill>
              <a:ln>
                <a:noFill/>
              </a:ln>
            </c:spPr>
            <c:extLst>
              <c:ext xmlns:c16="http://schemas.microsoft.com/office/drawing/2014/chart" uri="{C3380CC4-5D6E-409C-BE32-E72D297353CC}">
                <c16:uniqueId val="{0000000E-CB3E-478B-937B-F82809C4D263}"/>
              </c:ext>
            </c:extLst>
          </c:dPt>
          <c:dPt>
            <c:idx val="2"/>
            <c:bubble3D val="0"/>
            <c:spPr>
              <a:solidFill>
                <a:srgbClr val="D5E57D"/>
              </a:solidFill>
              <a:ln>
                <a:noFill/>
              </a:ln>
            </c:spPr>
            <c:extLst>
              <c:ext xmlns:c16="http://schemas.microsoft.com/office/drawing/2014/chart" uri="{C3380CC4-5D6E-409C-BE32-E72D297353CC}">
                <c16:uniqueId val="{0000000F-CB3E-478B-937B-F82809C4D263}"/>
              </c:ext>
            </c:extLst>
          </c:dPt>
          <c:dPt>
            <c:idx val="3"/>
            <c:bubble3D val="0"/>
            <c:spPr>
              <a:solidFill>
                <a:schemeClr val="accent4"/>
              </a:solidFill>
              <a:ln>
                <a:noFill/>
              </a:ln>
            </c:spPr>
            <c:extLst>
              <c:ext xmlns:c16="http://schemas.microsoft.com/office/drawing/2014/chart" uri="{C3380CC4-5D6E-409C-BE32-E72D297353CC}">
                <c16:uniqueId val="{00000012-CB3E-478B-937B-F82809C4D263}"/>
              </c:ext>
            </c:extLst>
          </c:dPt>
          <c:dPt>
            <c:idx val="4"/>
            <c:bubble3D val="0"/>
            <c:spPr>
              <a:solidFill>
                <a:schemeClr val="accent4">
                  <a:lumMod val="40000"/>
                  <a:lumOff val="60000"/>
                </a:schemeClr>
              </a:solidFill>
              <a:ln>
                <a:noFill/>
              </a:ln>
            </c:spPr>
            <c:extLst>
              <c:ext xmlns:c16="http://schemas.microsoft.com/office/drawing/2014/chart" uri="{C3380CC4-5D6E-409C-BE32-E72D297353CC}">
                <c16:uniqueId val="{00000013-CB3E-478B-937B-F82809C4D263}"/>
              </c:ext>
            </c:extLst>
          </c:dPt>
          <c:dPt>
            <c:idx val="5"/>
            <c:bubble3D val="0"/>
            <c:spPr>
              <a:solidFill>
                <a:srgbClr val="EDF5C8"/>
              </a:solidFill>
              <a:ln>
                <a:noFill/>
              </a:ln>
            </c:spPr>
            <c:extLst>
              <c:ext xmlns:c16="http://schemas.microsoft.com/office/drawing/2014/chart" uri="{C3380CC4-5D6E-409C-BE32-E72D297353CC}">
                <c16:uniqueId val="{00000011-CB3E-478B-937B-F82809C4D263}"/>
              </c:ext>
            </c:extLst>
          </c:dPt>
          <c:dPt>
            <c:idx val="6"/>
            <c:bubble3D val="0"/>
            <c:spPr>
              <a:solidFill>
                <a:srgbClr val="6F83BF"/>
              </a:solidFill>
              <a:ln>
                <a:noFill/>
              </a:ln>
            </c:spPr>
            <c:extLst>
              <c:ext xmlns:c16="http://schemas.microsoft.com/office/drawing/2014/chart" uri="{C3380CC4-5D6E-409C-BE32-E72D297353CC}">
                <c16:uniqueId val="{00000014-CB3E-478B-937B-F82809C4D263}"/>
              </c:ext>
            </c:extLst>
          </c:dPt>
          <c:dPt>
            <c:idx val="7"/>
            <c:bubble3D val="0"/>
            <c:spPr>
              <a:solidFill>
                <a:schemeClr val="accent6"/>
              </a:solidFill>
              <a:ln>
                <a:noFill/>
              </a:ln>
            </c:spPr>
            <c:extLst>
              <c:ext xmlns:c16="http://schemas.microsoft.com/office/drawing/2014/chart" uri="{C3380CC4-5D6E-409C-BE32-E72D297353CC}">
                <c16:uniqueId val="{00000010-CB3E-478B-937B-F82809C4D263}"/>
              </c:ext>
            </c:extLst>
          </c:dPt>
          <c:cat>
            <c:strRef>
              <c:f>Sheet1!$A$4:$A$10</c:f>
              <c:strCache>
                <c:ptCount val="7"/>
                <c:pt idx="0">
                  <c:v>Accountable Care Partnership Plan (ACO Model A)</c:v>
                </c:pt>
                <c:pt idx="1">
                  <c:v>Primary Care ACO (ACO Model B</c:v>
                </c:pt>
                <c:pt idx="2">
                  <c:v>MCOs (including CarePlus)</c:v>
                </c:pt>
                <c:pt idx="3">
                  <c:v>One Care</c:v>
                </c:pt>
                <c:pt idx="4">
                  <c:v>SCO &amp; PACE</c:v>
                </c:pt>
                <c:pt idx="5">
                  <c:v>PCC</c:v>
                </c:pt>
                <c:pt idx="6">
                  <c:v>FFS, PA, TPL, OTH</c:v>
                </c:pt>
              </c:strCache>
            </c:strRef>
          </c:cat>
          <c:val>
            <c:numRef>
              <c:f>Sheet1!$B$4:$B$10</c:f>
              <c:numCache>
                <c:formatCode>_(* #,##0_);_(* \(#,##0\);_(* "-"??_);_(@_)</c:formatCode>
                <c:ptCount val="7"/>
                <c:pt idx="0">
                  <c:v>780327.82091613789</c:v>
                </c:pt>
                <c:pt idx="1">
                  <c:v>451879.3954041074</c:v>
                </c:pt>
                <c:pt idx="2">
                  <c:v>106579.84809290194</c:v>
                </c:pt>
                <c:pt idx="3">
                  <c:v>38241.194292154745</c:v>
                </c:pt>
                <c:pt idx="4" formatCode="General">
                  <c:v>79772.331322735903</c:v>
                </c:pt>
                <c:pt idx="5" formatCode="General">
                  <c:v>129360.60087613933</c:v>
                </c:pt>
                <c:pt idx="6">
                  <c:v>787780.09548748995</c:v>
                </c:pt>
              </c:numCache>
            </c:numRef>
          </c:val>
          <c:extLst>
            <c:ext xmlns:c16="http://schemas.microsoft.com/office/drawing/2014/chart" uri="{C3380CC4-5D6E-409C-BE32-E72D297353CC}">
              <c16:uniqueId val="{0000000D-CB3E-478B-937B-F82809C4D263}"/>
            </c:ext>
          </c:extLst>
        </c:ser>
        <c:dLbls>
          <c:showLegendKey val="0"/>
          <c:showVal val="0"/>
          <c:showCatName val="0"/>
          <c:showSerName val="0"/>
          <c:showPercent val="0"/>
          <c:showBubbleSize val="0"/>
          <c:showLeaderLines val="1"/>
        </c:dLbls>
        <c:firstSliceAng val="27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82034444478281"/>
          <c:y val="0.11552739267634279"/>
          <c:w val="0.58609993293091878"/>
          <c:h val="0.79155344202898537"/>
        </c:manualLayout>
      </c:layout>
      <c:doughnutChart>
        <c:varyColors val="1"/>
        <c:ser>
          <c:idx val="0"/>
          <c:order val="0"/>
          <c:tx>
            <c:strRef>
              <c:f>Sheet1!$A$1</c:f>
              <c:strCache>
                <c:ptCount val="1"/>
                <c:pt idx="0">
                  <c:v>Column1</c:v>
                </c:pt>
              </c:strCache>
            </c:strRef>
          </c:tx>
          <c:spPr>
            <a:ln>
              <a:noFill/>
            </a:ln>
          </c:spPr>
          <c:explosion val="8"/>
          <c:dPt>
            <c:idx val="0"/>
            <c:bubble3D val="0"/>
            <c:explosion val="0"/>
            <c:spPr>
              <a:solidFill>
                <a:srgbClr val="C9ECE8"/>
              </a:solidFill>
              <a:ln w="19050">
                <a:noFill/>
              </a:ln>
              <a:effectLst/>
            </c:spPr>
            <c:extLst>
              <c:ext xmlns:c16="http://schemas.microsoft.com/office/drawing/2014/chart" uri="{C3380CC4-5D6E-409C-BE32-E72D297353CC}">
                <c16:uniqueId val="{00000009-5F0A-4C26-9943-45B6ABC62E99}"/>
              </c:ext>
            </c:extLst>
          </c:dPt>
          <c:dPt>
            <c:idx val="1"/>
            <c:bubble3D val="0"/>
            <c:explosion val="0"/>
            <c:spPr>
              <a:solidFill>
                <a:schemeClr val="tx1">
                  <a:lumMod val="75000"/>
                  <a:lumOff val="25000"/>
                </a:schemeClr>
              </a:solidFill>
              <a:ln w="19050">
                <a:noFill/>
              </a:ln>
              <a:effectLst/>
            </c:spPr>
            <c:extLst>
              <c:ext xmlns:c16="http://schemas.microsoft.com/office/drawing/2014/chart" uri="{C3380CC4-5D6E-409C-BE32-E72D297353CC}">
                <c16:uniqueId val="{00000003-BDFA-46EC-8719-4914187663A2}"/>
              </c:ext>
            </c:extLst>
          </c:dPt>
          <c:dPt>
            <c:idx val="2"/>
            <c:bubble3D val="0"/>
            <c:spPr>
              <a:solidFill>
                <a:schemeClr val="accent2">
                  <a:lumMod val="75000"/>
                </a:schemeClr>
              </a:solidFill>
              <a:ln w="19050">
                <a:noFill/>
              </a:ln>
              <a:effectLst/>
            </c:spPr>
            <c:extLst>
              <c:ext xmlns:c16="http://schemas.microsoft.com/office/drawing/2014/chart" uri="{C3380CC4-5D6E-409C-BE32-E72D297353CC}">
                <c16:uniqueId val="{00000005-BDFA-46EC-8719-4914187663A2}"/>
              </c:ext>
            </c:extLst>
          </c:dPt>
          <c:dPt>
            <c:idx val="3"/>
            <c:bubble3D val="0"/>
            <c:spPr>
              <a:solidFill>
                <a:schemeClr val="accent4"/>
              </a:solidFill>
              <a:ln w="19050">
                <a:noFill/>
              </a:ln>
              <a:effectLst/>
            </c:spPr>
            <c:extLst>
              <c:ext xmlns:c16="http://schemas.microsoft.com/office/drawing/2014/chart" uri="{C3380CC4-5D6E-409C-BE32-E72D297353CC}">
                <c16:uniqueId val="{00000007-BDFA-46EC-8719-4914187663A2}"/>
              </c:ext>
            </c:extLst>
          </c:dPt>
          <c:val>
            <c:numRef>
              <c:f>Sheet1!$A$2:$A$4</c:f>
              <c:numCache>
                <c:formatCode>0%</c:formatCode>
                <c:ptCount val="3"/>
                <c:pt idx="0">
                  <c:v>0.2</c:v>
                </c:pt>
                <c:pt idx="1">
                  <c:v>0.8</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0-5F0A-4C26-9943-45B6ABC62E99}"/>
            </c:ext>
          </c:extLst>
        </c:ser>
        <c:dLbls>
          <c:showLegendKey val="0"/>
          <c:showVal val="0"/>
          <c:showCatName val="0"/>
          <c:showSerName val="0"/>
          <c:showPercent val="0"/>
          <c:showBubbleSize val="0"/>
          <c:showLeaderLines val="1"/>
        </c:dLbls>
        <c:firstSliceAng val="316"/>
        <c:holeSize val="50"/>
        <c:extLst>
          <c:ext xmlns:c15="http://schemas.microsoft.com/office/drawing/2012/chart" uri="{02D57815-91ED-43cb-92C2-25804820EDAC}">
            <c15:filteredPieSeries>
              <c15:ser>
                <c:idx val="1"/>
                <c:order val="1"/>
                <c:tx>
                  <c:strRef>
                    <c:extLst>
                      <c:ext uri="{02D57815-91ED-43cb-92C2-25804820EDAC}">
                        <c15:formulaRef>
                          <c15:sqref>Sheet1!#REF!</c15:sqref>
                        </c15:formulaRef>
                      </c:ext>
                    </c:extLst>
                    <c:strCache>
                      <c:ptCount val="1"/>
                      <c:pt idx="0">
                        <c:v>#REF!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F86D-4ADF-B1BC-2D5C97A8AB2E}"/>
                    </c:ext>
                  </c:extLst>
                </c:dPt>
                <c:val>
                  <c:numRef>
                    <c:extLst>
                      <c:ext uri="{02D57815-91ED-43cb-92C2-25804820EDAC}">
                        <c15:formulaRef>
                          <c15:sqref>Sheet1!#REF!</c15:sqref>
                        </c15:formulaRef>
                      </c:ext>
                    </c:extLst>
                    <c:numCache>
                      <c:formatCode>General</c:formatCode>
                      <c:ptCount val="1"/>
                      <c:pt idx="0">
                        <c:v>1</c:v>
                      </c:pt>
                    </c:numCache>
                  </c:numRef>
                </c:val>
                <c:extLst>
                  <c:ex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10-1C02-41C5-B7C0-AD1BCDCE519D}"/>
                  </c:ext>
                </c:extLst>
              </c15:ser>
            </c15:filteredPieSeries>
          </c:ext>
        </c:extLst>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490895879925897E-2"/>
          <c:y val="3.8004422332780501E-2"/>
          <c:w val="0.92596861447789502"/>
          <c:h val="0.86705062831076496"/>
        </c:manualLayout>
      </c:layout>
      <c:lineChart>
        <c:grouping val="standard"/>
        <c:varyColors val="0"/>
        <c:ser>
          <c:idx val="0"/>
          <c:order val="0"/>
          <c:tx>
            <c:strRef>
              <c:f>Sheet1!$B$2</c:f>
              <c:strCache>
                <c:ptCount val="1"/>
                <c:pt idx="0">
                  <c:v>Current/Nominal Dollars</c:v>
                </c:pt>
              </c:strCache>
            </c:strRef>
          </c:tx>
          <c:spPr>
            <a:ln>
              <a:solidFill>
                <a:srgbClr val="00A797"/>
              </a:solidFill>
            </a:ln>
          </c:spPr>
          <c:marker>
            <c:symbol val="circle"/>
            <c:size val="6"/>
            <c:spPr>
              <a:solidFill>
                <a:srgbClr val="00A797"/>
              </a:solidFill>
              <a:ln>
                <a:solidFill>
                  <a:srgbClr val="00A797"/>
                </a:solidFill>
              </a:ln>
            </c:spPr>
          </c:marker>
          <c:dLbls>
            <c:dLbl>
              <c:idx val="7"/>
              <c:layout>
                <c:manualLayout>
                  <c:x val="-5.7790719347877412E-2"/>
                  <c:y val="-4.9067160722556742E-2"/>
                </c:manualLayout>
              </c:layout>
              <c:tx>
                <c:rich>
                  <a:bodyPr/>
                  <a:lstStyle/>
                  <a:p>
                    <a:pPr>
                      <a:defRPr sz="900" b="0">
                        <a:latin typeface="+mn-lt"/>
                      </a:defRPr>
                    </a:pPr>
                    <a:fld id="{1A581F3C-D149-8242-93E5-4FF74B0F58D0}" type="VALUE">
                      <a:rPr lang="en-US" b="0" i="0">
                        <a:latin typeface="+mn-lt"/>
                      </a:rPr>
                      <a:pPr>
                        <a:defRPr sz="900" b="0">
                          <a:latin typeface="+mn-lt"/>
                        </a:defRPr>
                      </a:pPr>
                      <a:t>[VALUE]</a:t>
                    </a:fld>
                    <a:endParaRPr lang="en-US"/>
                  </a:p>
                </c:rich>
              </c:tx>
              <c:numFmt formatCode="\$#,##0.0" sourceLinked="0"/>
              <c:spPr>
                <a:noFill/>
                <a:ln>
                  <a:noFill/>
                </a:ln>
                <a:effectLst/>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0D-4825-AA91-62130A89118B}"/>
                </c:ext>
              </c:extLst>
            </c:dLbl>
            <c:dLbl>
              <c:idx val="9"/>
              <c:layout>
                <c:manualLayout>
                  <c:x val="-4.3537871982027604E-2"/>
                  <c:y val="-4.8593742258300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6A-414B-A3F4-C67A43BD6BFB}"/>
                </c:ext>
              </c:extLst>
            </c:dLbl>
            <c:numFmt formatCode="\$#,##0.0" sourceLinked="0"/>
            <c:spPr>
              <a:noFill/>
              <a:ln>
                <a:noFill/>
              </a:ln>
              <a:effectLst/>
            </c:spPr>
            <c:txPr>
              <a:bodyPr/>
              <a:lstStyle/>
              <a:p>
                <a:pPr>
                  <a:defRPr sz="900" b="0">
                    <a:latin typeface="+mj-lt"/>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Sheet1!$A$3:$A$12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Sheet1!$B$3:$B$12</c:f>
              <c:numCache>
                <c:formatCode>0.00</c:formatCode>
                <c:ptCount val="10"/>
                <c:pt idx="0">
                  <c:v>11.9</c:v>
                </c:pt>
                <c:pt idx="1">
                  <c:v>13.5</c:v>
                </c:pt>
                <c:pt idx="2">
                  <c:v>14.6</c:v>
                </c:pt>
                <c:pt idx="3">
                  <c:v>15</c:v>
                </c:pt>
                <c:pt idx="4" formatCode="0.000">
                  <c:v>15.744999999999999</c:v>
                </c:pt>
                <c:pt idx="5" formatCode="0.000">
                  <c:v>16.521000000000001</c:v>
                </c:pt>
                <c:pt idx="6" formatCode="0.000">
                  <c:v>17.023</c:v>
                </c:pt>
                <c:pt idx="7" formatCode="0.000">
                  <c:v>18.119</c:v>
                </c:pt>
                <c:pt idx="8" formatCode="0.000">
                  <c:v>19.844999999999999</c:v>
                </c:pt>
                <c:pt idx="9" formatCode="0.000">
                  <c:v>21.7</c:v>
                </c:pt>
              </c:numCache>
            </c:numRef>
          </c:val>
          <c:smooth val="0"/>
          <c:extLst>
            <c:ext xmlns:c16="http://schemas.microsoft.com/office/drawing/2014/chart" uri="{C3380CC4-5D6E-409C-BE32-E72D297353CC}">
              <c16:uniqueId val="{00000001-080D-4825-AA91-62130A89118B}"/>
            </c:ext>
          </c:extLst>
        </c:ser>
        <c:ser>
          <c:idx val="1"/>
          <c:order val="1"/>
          <c:tx>
            <c:strRef>
              <c:f>Sheet1!$C$2</c:f>
              <c:strCache>
                <c:ptCount val="1"/>
                <c:pt idx="0">
                  <c:v>Constant Dollars</c:v>
                </c:pt>
              </c:strCache>
            </c:strRef>
          </c:tx>
          <c:spPr>
            <a:ln>
              <a:solidFill>
                <a:srgbClr val="6F83BF"/>
              </a:solidFill>
            </a:ln>
          </c:spPr>
          <c:marker>
            <c:spPr>
              <a:solidFill>
                <a:srgbClr val="6F83BF"/>
              </a:solidFill>
              <a:ln>
                <a:solidFill>
                  <a:srgbClr val="6F83BF"/>
                </a:solidFill>
              </a:ln>
            </c:spPr>
          </c:marker>
          <c:dLbls>
            <c:numFmt formatCode="\$#,##0.0" sourceLinked="0"/>
            <c:spPr>
              <a:noFill/>
              <a:ln>
                <a:noFill/>
              </a:ln>
              <a:effectLst/>
            </c:spPr>
            <c:txPr>
              <a:bodyPr/>
              <a:lstStyle/>
              <a:p>
                <a:pPr>
                  <a:defRPr sz="900" b="0">
                    <a:latin typeface="+mj-lt"/>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Sheet1!$A$3:$A$12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Sheet1!$C$3:$C$12</c:f>
              <c:numCache>
                <c:formatCode>General</c:formatCode>
                <c:ptCount val="10"/>
                <c:pt idx="0">
                  <c:v>11.9</c:v>
                </c:pt>
                <c:pt idx="1">
                  <c:v>13.105483230034698</c:v>
                </c:pt>
                <c:pt idx="2">
                  <c:v>13.575908687068894</c:v>
                </c:pt>
                <c:pt idx="3">
                  <c:v>13.819251828526577</c:v>
                </c:pt>
                <c:pt idx="4">
                  <c:v>14.239250709845752</c:v>
                </c:pt>
                <c:pt idx="5">
                  <c:v>14.345150107203644</c:v>
                </c:pt>
                <c:pt idx="6">
                  <c:v>14.331993364548342</c:v>
                </c:pt>
                <c:pt idx="7">
                  <c:v>15.287895709799686</c:v>
                </c:pt>
                <c:pt idx="8">
                  <c:v>15.919898328021468</c:v>
                </c:pt>
                <c:pt idx="9">
                  <c:v>17.407314430098509</c:v>
                </c:pt>
              </c:numCache>
            </c:numRef>
          </c:val>
          <c:smooth val="0"/>
          <c:extLst>
            <c:ext xmlns:c16="http://schemas.microsoft.com/office/drawing/2014/chart" uri="{C3380CC4-5D6E-409C-BE32-E72D297353CC}">
              <c16:uniqueId val="{00000002-080D-4825-AA91-62130A89118B}"/>
            </c:ext>
          </c:extLst>
        </c:ser>
        <c:dLbls>
          <c:showLegendKey val="0"/>
          <c:showVal val="0"/>
          <c:showCatName val="0"/>
          <c:showSerName val="0"/>
          <c:showPercent val="0"/>
          <c:showBubbleSize val="0"/>
        </c:dLbls>
        <c:marker val="1"/>
        <c:smooth val="0"/>
        <c:axId val="247825504"/>
        <c:axId val="247825896"/>
      </c:lineChart>
      <c:catAx>
        <c:axId val="247825504"/>
        <c:scaling>
          <c:orientation val="minMax"/>
        </c:scaling>
        <c:delete val="0"/>
        <c:axPos val="b"/>
        <c:numFmt formatCode="General" sourceLinked="1"/>
        <c:majorTickMark val="none"/>
        <c:minorTickMark val="none"/>
        <c:tickLblPos val="nextTo"/>
        <c:spPr>
          <a:ln>
            <a:solidFill>
              <a:schemeClr val="bg1">
                <a:lumMod val="50000"/>
              </a:schemeClr>
            </a:solidFill>
          </a:ln>
        </c:spPr>
        <c:txPr>
          <a:bodyPr/>
          <a:lstStyle/>
          <a:p>
            <a:pPr>
              <a:defRPr sz="800" b="0">
                <a:latin typeface="+mj-lt"/>
              </a:defRPr>
            </a:pPr>
            <a:endParaRPr lang="en-US"/>
          </a:p>
        </c:txPr>
        <c:crossAx val="247825896"/>
        <c:crosses val="autoZero"/>
        <c:auto val="1"/>
        <c:lblAlgn val="ctr"/>
        <c:lblOffset val="100"/>
        <c:noMultiLvlLbl val="0"/>
      </c:catAx>
      <c:valAx>
        <c:axId val="247825896"/>
        <c:scaling>
          <c:orientation val="minMax"/>
          <c:min val="5"/>
        </c:scaling>
        <c:delete val="0"/>
        <c:axPos val="l"/>
        <c:majorGridlines>
          <c:spPr>
            <a:ln>
              <a:solidFill>
                <a:schemeClr val="bg1">
                  <a:lumMod val="85000"/>
                </a:schemeClr>
              </a:solidFill>
            </a:ln>
          </c:spPr>
        </c:majorGridlines>
        <c:numFmt formatCode="\$#,##0" sourceLinked="0"/>
        <c:majorTickMark val="out"/>
        <c:minorTickMark val="none"/>
        <c:tickLblPos val="nextTo"/>
        <c:spPr>
          <a:ln>
            <a:noFill/>
          </a:ln>
        </c:spPr>
        <c:txPr>
          <a:bodyPr/>
          <a:lstStyle/>
          <a:p>
            <a:pPr>
              <a:defRPr sz="800" b="0"/>
            </a:pPr>
            <a:endParaRPr lang="en-US"/>
          </a:p>
        </c:txPr>
        <c:crossAx val="247825504"/>
        <c:crosses val="autoZero"/>
        <c:crossBetween val="between"/>
        <c:majorUnit val="1"/>
      </c:valAx>
      <c:spPr>
        <a:noFill/>
        <a:ln w="25378">
          <a:noFill/>
        </a:ln>
      </c:spPr>
    </c:plotArea>
    <c:plotVisOnly val="1"/>
    <c:dispBlanksAs val="gap"/>
    <c:showDLblsOverMax val="0"/>
  </c:chart>
  <c:txPr>
    <a:bodyPr/>
    <a:lstStyle/>
    <a:p>
      <a:pPr>
        <a:defRPr sz="799"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0.93466</cdr:x>
      <cdr:y>0.30539</cdr:y>
    </cdr:from>
    <cdr:to>
      <cdr:x>0.94699</cdr:x>
      <cdr:y>0.32493</cdr:y>
    </cdr:to>
    <cdr:sp macro="" textlink="">
      <cdr:nvSpPr>
        <cdr:cNvPr id="3" name="Oval 2">
          <a:extLst xmlns:a="http://schemas.openxmlformats.org/drawingml/2006/main">
            <a:ext uri="{FF2B5EF4-FFF2-40B4-BE49-F238E27FC236}">
              <a16:creationId xmlns:a16="http://schemas.microsoft.com/office/drawing/2014/main" id="{2593B13E-8914-1136-C57F-4659C44747F6}"/>
            </a:ext>
          </a:extLst>
        </cdr:cNvPr>
        <cdr:cNvSpPr/>
      </cdr:nvSpPr>
      <cdr:spPr>
        <a:xfrm xmlns:a="http://schemas.openxmlformats.org/drawingml/2006/main">
          <a:off x="5384324" y="1174990"/>
          <a:ext cx="71030" cy="75179"/>
        </a:xfrm>
        <a:prstGeom xmlns:a="http://schemas.openxmlformats.org/drawingml/2006/main" prst="ellipse">
          <a:avLst/>
        </a:prstGeom>
        <a:solidFill xmlns:a="http://schemas.openxmlformats.org/drawingml/2006/main">
          <a:srgbClr val="FFC000"/>
        </a:solidFill>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0.48178</cdr:x>
      <cdr:y>0.80026</cdr:y>
    </cdr:from>
    <cdr:to>
      <cdr:x>0.54951</cdr:x>
      <cdr:y>0.80026</cdr:y>
    </cdr:to>
    <cdr:cxnSp macro="">
      <cdr:nvCxnSpPr>
        <cdr:cNvPr id="4" name="Straight Arrow Connector 3">
          <a:extLst xmlns:a="http://schemas.openxmlformats.org/drawingml/2006/main">
            <a:ext uri="{FF2B5EF4-FFF2-40B4-BE49-F238E27FC236}">
              <a16:creationId xmlns:a16="http://schemas.microsoft.com/office/drawing/2014/main" id="{9411E3B0-4B0E-D528-E9A5-351162DDF2BD}"/>
            </a:ext>
          </a:extLst>
        </cdr:cNvPr>
        <cdr:cNvCxnSpPr>
          <a:cxnSpLocks xmlns:a="http://schemas.openxmlformats.org/drawingml/2006/main"/>
        </cdr:cNvCxnSpPr>
      </cdr:nvCxnSpPr>
      <cdr:spPr>
        <a:xfrm xmlns:a="http://schemas.openxmlformats.org/drawingml/2006/main">
          <a:off x="2775406" y="3078944"/>
          <a:ext cx="390174" cy="0"/>
        </a:xfrm>
        <a:prstGeom xmlns:a="http://schemas.openxmlformats.org/drawingml/2006/main" prst="straightConnector1">
          <a:avLst/>
        </a:prstGeom>
        <a:ln xmlns:a="http://schemas.openxmlformats.org/drawingml/2006/main" w="28575">
          <a:solidFill>
            <a:srgbClr val="FFC000"/>
          </a:solidFill>
          <a:prstDash val="sysDash"/>
          <a:tailEnd type="triangle"/>
        </a:ln>
      </cdr:spPr>
      <cdr:style>
        <a:lnRef xmlns:a="http://schemas.openxmlformats.org/drawingml/2006/main" idx="1">
          <a:schemeClr val="accent5"/>
        </a:lnRef>
        <a:fillRef xmlns:a="http://schemas.openxmlformats.org/drawingml/2006/main" idx="0">
          <a:schemeClr val="accent5"/>
        </a:fillRef>
        <a:effectRef xmlns:a="http://schemas.openxmlformats.org/drawingml/2006/main" idx="0">
          <a:schemeClr val="accent5"/>
        </a:effectRef>
        <a:fontRef xmlns:a="http://schemas.openxmlformats.org/drawingml/2006/main" idx="minor">
          <a:schemeClr val="tx1"/>
        </a:fontRef>
      </cdr:style>
    </cdr:cxnSp>
  </cdr:relSizeAnchor>
  <cdr:relSizeAnchor xmlns:cdr="http://schemas.openxmlformats.org/drawingml/2006/chartDrawing">
    <cdr:from>
      <cdr:x>0.56079</cdr:x>
      <cdr:y>0.56361</cdr:y>
    </cdr:from>
    <cdr:to>
      <cdr:x>0.93687</cdr:x>
      <cdr:y>0.89959</cdr:y>
    </cdr:to>
    <cdr:sp macro="" textlink="">
      <cdr:nvSpPr>
        <cdr:cNvPr id="6" name="TextBox 5">
          <a:extLst xmlns:a="http://schemas.openxmlformats.org/drawingml/2006/main">
            <a:ext uri="{FF2B5EF4-FFF2-40B4-BE49-F238E27FC236}">
              <a16:creationId xmlns:a16="http://schemas.microsoft.com/office/drawing/2014/main" id="{5DAEEC78-C602-3FA1-6638-3F01F414285D}"/>
            </a:ext>
          </a:extLst>
        </cdr:cNvPr>
        <cdr:cNvSpPr txBox="1"/>
      </cdr:nvSpPr>
      <cdr:spPr>
        <a:xfrm xmlns:a="http://schemas.openxmlformats.org/drawingml/2006/main">
          <a:off x="3230554" y="2168461"/>
          <a:ext cx="2166492" cy="1292662"/>
        </a:xfrm>
        <a:prstGeom xmlns:a="http://schemas.openxmlformats.org/drawingml/2006/main" prst="rect">
          <a:avLst/>
        </a:prstGeom>
        <a:solidFill xmlns:a="http://schemas.openxmlformats.org/drawingml/2006/main">
          <a:schemeClr val="bg2">
            <a:lumMod val="20000"/>
            <a:lumOff val="80000"/>
          </a:schemeClr>
        </a:solidFill>
        <a:ln xmlns:a="http://schemas.openxmlformats.org/drawingml/2006/main">
          <a:solidFill>
            <a:schemeClr val="accent1"/>
          </a:solidFill>
        </a:l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100" dirty="0">
              <a:solidFill>
                <a:schemeClr val="tx1"/>
              </a:solidFill>
              <a:latin typeface="+mn-lt"/>
            </a:rPr>
            <a:t>Enrollment Data </a:t>
          </a:r>
          <a:r>
            <a:rPr lang="en-US" dirty="0">
              <a:solidFill>
                <a:schemeClr val="tx1"/>
              </a:solidFill>
            </a:rPr>
            <a:t>S</a:t>
          </a:r>
          <a:r>
            <a:rPr lang="en-US" sz="1100" dirty="0">
              <a:solidFill>
                <a:schemeClr val="tx1"/>
              </a:solidFill>
              <a:latin typeface="+mn-lt"/>
            </a:rPr>
            <a:t>ources </a:t>
          </a:r>
        </a:p>
        <a:p xmlns:a="http://schemas.openxmlformats.org/drawingml/2006/main">
          <a:pPr algn="l"/>
          <a:endParaRPr lang="en-US" sz="1100" dirty="0">
            <a:solidFill>
              <a:schemeClr val="tx1"/>
            </a:solidFill>
            <a:latin typeface="+mn-lt"/>
          </a:endParaRPr>
        </a:p>
        <a:p xmlns:a="http://schemas.openxmlformats.org/drawingml/2006/main">
          <a:pPr algn="l"/>
          <a:r>
            <a:rPr lang="en-US" sz="800" dirty="0">
              <a:solidFill>
                <a:schemeClr val="tx1"/>
              </a:solidFill>
            </a:rPr>
            <a:t>-Historical enrollment source: SFY data from the MassHealth Budget Office for 2014-2023</a:t>
          </a:r>
          <a:r>
            <a:rPr lang="en-US" sz="800" dirty="0">
              <a:solidFill>
                <a:srgbClr val="FF0000"/>
              </a:solidFill>
            </a:rPr>
            <a:t>.</a:t>
          </a:r>
          <a:endParaRPr lang="en-US" sz="800" dirty="0">
            <a:solidFill>
              <a:schemeClr val="tx1"/>
            </a:solidFill>
          </a:endParaRPr>
        </a:p>
        <a:p xmlns:a="http://schemas.openxmlformats.org/drawingml/2006/main">
          <a:pPr algn="l"/>
          <a:endParaRPr lang="en-US" sz="800" dirty="0">
            <a:solidFill>
              <a:schemeClr val="tx1"/>
            </a:solidFill>
          </a:endParaRPr>
        </a:p>
        <a:p xmlns:a="http://schemas.openxmlformats.org/drawingml/2006/main">
          <a:pPr algn="l"/>
          <a:r>
            <a:rPr lang="en-US" sz="800" dirty="0">
              <a:solidFill>
                <a:schemeClr val="tx1"/>
              </a:solidFill>
            </a:rPr>
            <a:t>-Current enrollment source: MassHealth redetermination dashboard, enrollment as of May 31, 2024. </a:t>
          </a:r>
        </a:p>
        <a:p xmlns:a="http://schemas.openxmlformats.org/drawingml/2006/main">
          <a:pPr algn="l"/>
          <a:endParaRPr lang="en-US" sz="800" dirty="0">
            <a:solidFill>
              <a:schemeClr val="tx1"/>
            </a:solidFill>
          </a:endParaRPr>
        </a:p>
      </cdr:txBody>
    </cdr:sp>
  </cdr:relSizeAnchor>
  <cdr:relSizeAnchor xmlns:cdr="http://schemas.openxmlformats.org/drawingml/2006/chartDrawing">
    <cdr:from>
      <cdr:x>0.48135</cdr:x>
      <cdr:y>0.67963</cdr:y>
    </cdr:from>
    <cdr:to>
      <cdr:x>0.54908</cdr:x>
      <cdr:y>0.67963</cdr:y>
    </cdr:to>
    <cdr:cxnSp macro="">
      <cdr:nvCxnSpPr>
        <cdr:cNvPr id="2" name="Straight Arrow Connector 1">
          <a:extLst xmlns:a="http://schemas.openxmlformats.org/drawingml/2006/main">
            <a:ext uri="{FF2B5EF4-FFF2-40B4-BE49-F238E27FC236}">
              <a16:creationId xmlns:a16="http://schemas.microsoft.com/office/drawing/2014/main" id="{1BFA9D7D-20A8-08E7-FAA9-05E194B96E2B}"/>
            </a:ext>
          </a:extLst>
        </cdr:cNvPr>
        <cdr:cNvCxnSpPr>
          <a:cxnSpLocks xmlns:a="http://schemas.openxmlformats.org/drawingml/2006/main"/>
        </cdr:cNvCxnSpPr>
      </cdr:nvCxnSpPr>
      <cdr:spPr>
        <a:xfrm xmlns:a="http://schemas.openxmlformats.org/drawingml/2006/main">
          <a:off x="2772940" y="2614838"/>
          <a:ext cx="390174" cy="0"/>
        </a:xfrm>
        <a:prstGeom xmlns:a="http://schemas.openxmlformats.org/drawingml/2006/main" prst="straightConnector1">
          <a:avLst/>
        </a:prstGeom>
        <a:ln xmlns:a="http://schemas.openxmlformats.org/drawingml/2006/main" w="25400">
          <a:solidFill>
            <a:srgbClr val="00A797"/>
          </a:solidFill>
          <a:tailEnd type="triangle"/>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cdr:x>
      <cdr:y>0.93288</cdr:y>
    </cdr:from>
    <cdr:to>
      <cdr:x>0.94661</cdr:x>
      <cdr:y>0.99228</cdr:y>
    </cdr:to>
    <cdr:sp macro="" textlink="">
      <cdr:nvSpPr>
        <cdr:cNvPr id="2" name="TextBox 1"/>
        <cdr:cNvSpPr txBox="1"/>
      </cdr:nvSpPr>
      <cdr:spPr>
        <a:xfrm xmlns:a="http://schemas.openxmlformats.org/drawingml/2006/main">
          <a:off x="0" y="3429152"/>
          <a:ext cx="5617597" cy="2183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900" dirty="0">
            <a:latin typeface="DM Sans" pitchFamily="2" charset="77"/>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0.55182</cdr:x>
      <cdr:y>0.57146</cdr:y>
    </cdr:from>
    <cdr:to>
      <cdr:x>0.55182</cdr:x>
      <cdr:y>0.57146</cdr:y>
    </cdr:to>
    <cdr:cxnSp macro="">
      <cdr:nvCxnSpPr>
        <cdr:cNvPr id="54" name="Straight Connector 53">
          <a:extLst xmlns:a="http://schemas.openxmlformats.org/drawingml/2006/main">
            <a:ext uri="{FF2B5EF4-FFF2-40B4-BE49-F238E27FC236}">
              <a16:creationId xmlns:a16="http://schemas.microsoft.com/office/drawing/2014/main" id="{B60B85DC-0C81-402F-807E-328350C3638F}"/>
            </a:ext>
          </a:extLst>
        </cdr:cNvPr>
        <cdr:cNvCxnSpPr/>
      </cdr:nvCxnSpPr>
      <cdr:spPr>
        <a:xfrm xmlns:a="http://schemas.openxmlformats.org/drawingml/2006/main">
          <a:off x="3693774" y="261271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0.52615</cdr:x>
      <cdr:y>0.53052</cdr:y>
    </cdr:from>
    <cdr:to>
      <cdr:x>0.54572</cdr:x>
      <cdr:y>0.59198</cdr:y>
    </cdr:to>
    <cdr:sp macro="" textlink="">
      <cdr:nvSpPr>
        <cdr:cNvPr id="58" name="Rectangle 57">
          <a:extLst xmlns:a="http://schemas.openxmlformats.org/drawingml/2006/main">
            <a:ext uri="{FF2B5EF4-FFF2-40B4-BE49-F238E27FC236}">
              <a16:creationId xmlns:a16="http://schemas.microsoft.com/office/drawing/2014/main" id="{8ACB6826-620E-441F-BB4B-F1B898E7DBE8}"/>
            </a:ext>
          </a:extLst>
        </cdr:cNvPr>
        <cdr:cNvSpPr/>
      </cdr:nvSpPr>
      <cdr:spPr>
        <a:xfrm xmlns:a="http://schemas.openxmlformats.org/drawingml/2006/main">
          <a:off x="3521967" y="2425551"/>
          <a:ext cx="130969" cy="280988"/>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latin typeface="DM Sans" pitchFamily="2" charset="77"/>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0.55182</cdr:x>
      <cdr:y>0.57146</cdr:y>
    </cdr:from>
    <cdr:to>
      <cdr:x>0.55182</cdr:x>
      <cdr:y>0.57146</cdr:y>
    </cdr:to>
    <cdr:cxnSp macro="">
      <cdr:nvCxnSpPr>
        <cdr:cNvPr id="54" name="Straight Connector 53">
          <a:extLst xmlns:a="http://schemas.openxmlformats.org/drawingml/2006/main">
            <a:ext uri="{FF2B5EF4-FFF2-40B4-BE49-F238E27FC236}">
              <a16:creationId xmlns:a16="http://schemas.microsoft.com/office/drawing/2014/main" id="{B60B85DC-0C81-402F-807E-328350C3638F}"/>
            </a:ext>
          </a:extLst>
        </cdr:cNvPr>
        <cdr:cNvCxnSpPr/>
      </cdr:nvCxnSpPr>
      <cdr:spPr>
        <a:xfrm xmlns:a="http://schemas.openxmlformats.org/drawingml/2006/main">
          <a:off x="3693774" y="261271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0.52615</cdr:x>
      <cdr:y>0.53052</cdr:y>
    </cdr:from>
    <cdr:to>
      <cdr:x>0.54572</cdr:x>
      <cdr:y>0.59198</cdr:y>
    </cdr:to>
    <cdr:sp macro="" textlink="">
      <cdr:nvSpPr>
        <cdr:cNvPr id="58" name="Rectangle 57">
          <a:extLst xmlns:a="http://schemas.openxmlformats.org/drawingml/2006/main">
            <a:ext uri="{FF2B5EF4-FFF2-40B4-BE49-F238E27FC236}">
              <a16:creationId xmlns:a16="http://schemas.microsoft.com/office/drawing/2014/main" id="{8ACB6826-620E-441F-BB4B-F1B898E7DBE8}"/>
            </a:ext>
          </a:extLst>
        </cdr:cNvPr>
        <cdr:cNvSpPr/>
      </cdr:nvSpPr>
      <cdr:spPr>
        <a:xfrm xmlns:a="http://schemas.openxmlformats.org/drawingml/2006/main">
          <a:off x="3521967" y="2425551"/>
          <a:ext cx="130969" cy="280988"/>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latin typeface="DM Sans" pitchFamily="2" charset="77"/>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0.14603</cdr:x>
      <cdr:y>0.03574</cdr:y>
    </cdr:from>
    <cdr:to>
      <cdr:x>0.3285</cdr:x>
      <cdr:y>0.05649</cdr:y>
    </cdr:to>
    <cdr:sp macro="" textlink="">
      <cdr:nvSpPr>
        <cdr:cNvPr id="2" name="Rectangle 1">
          <a:extLst xmlns:a="http://schemas.openxmlformats.org/drawingml/2006/main">
            <a:ext uri="{FF2B5EF4-FFF2-40B4-BE49-F238E27FC236}">
              <a16:creationId xmlns:a16="http://schemas.microsoft.com/office/drawing/2014/main" id="{C24F1CF0-F2E6-D9C3-8692-2A30B654FFB4}"/>
            </a:ext>
          </a:extLst>
        </cdr:cNvPr>
        <cdr:cNvSpPr/>
      </cdr:nvSpPr>
      <cdr:spPr>
        <a:xfrm xmlns:a="http://schemas.openxmlformats.org/drawingml/2006/main">
          <a:off x="833374" y="146616"/>
          <a:ext cx="1041400" cy="85115"/>
        </a:xfrm>
        <a:prstGeom xmlns:a="http://schemas.openxmlformats.org/drawingml/2006/main" prst="rect">
          <a:avLst/>
        </a:prstGeom>
        <a:solidFill xmlns:a="http://schemas.openxmlformats.org/drawingml/2006/main">
          <a:srgbClr val="F25C21"/>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0.55182</cdr:x>
      <cdr:y>0.57146</cdr:y>
    </cdr:from>
    <cdr:to>
      <cdr:x>0.55182</cdr:x>
      <cdr:y>0.57146</cdr:y>
    </cdr:to>
    <cdr:cxnSp macro="">
      <cdr:nvCxnSpPr>
        <cdr:cNvPr id="54" name="Straight Connector 53">
          <a:extLst xmlns:a="http://schemas.openxmlformats.org/drawingml/2006/main">
            <a:ext uri="{FF2B5EF4-FFF2-40B4-BE49-F238E27FC236}">
              <a16:creationId xmlns:a16="http://schemas.microsoft.com/office/drawing/2014/main" id="{B60B85DC-0C81-402F-807E-328350C3638F}"/>
            </a:ext>
          </a:extLst>
        </cdr:cNvPr>
        <cdr:cNvCxnSpPr/>
      </cdr:nvCxnSpPr>
      <cdr:spPr>
        <a:xfrm xmlns:a="http://schemas.openxmlformats.org/drawingml/2006/main">
          <a:off x="3693774" y="261271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37735" cy="464503"/>
          </a:xfrm>
          <a:prstGeom prst="rect">
            <a:avLst/>
          </a:prstGeom>
        </p:spPr>
        <p:txBody>
          <a:bodyPr vert="horz" lIns="91241" tIns="45618" rIns="91241" bIns="45618" rtlCol="0"/>
          <a:lstStyle>
            <a:lvl1pPr algn="l">
              <a:defRPr sz="1200"/>
            </a:lvl1pPr>
          </a:lstStyle>
          <a:p>
            <a:endParaRPr lang="en-US">
              <a:latin typeface="DM Sans" pitchFamily="2" charset="77"/>
            </a:endParaRPr>
          </a:p>
        </p:txBody>
      </p:sp>
      <p:sp>
        <p:nvSpPr>
          <p:cNvPr id="3" name="Date Placeholder 2"/>
          <p:cNvSpPr>
            <a:spLocks noGrp="1"/>
          </p:cNvSpPr>
          <p:nvPr>
            <p:ph type="dt" sz="quarter" idx="1"/>
          </p:nvPr>
        </p:nvSpPr>
        <p:spPr>
          <a:xfrm>
            <a:off x="3971085" y="1"/>
            <a:ext cx="3037735" cy="464503"/>
          </a:xfrm>
          <a:prstGeom prst="rect">
            <a:avLst/>
          </a:prstGeom>
        </p:spPr>
        <p:txBody>
          <a:bodyPr vert="horz" lIns="91241" tIns="45618" rIns="91241" bIns="45618" rtlCol="0"/>
          <a:lstStyle>
            <a:lvl1pPr algn="r">
              <a:defRPr sz="1200"/>
            </a:lvl1pPr>
          </a:lstStyle>
          <a:p>
            <a:fld id="{8D0E4EC6-396E-460F-A583-A0C11BBAF3D7}" type="datetimeFigureOut">
              <a:rPr lang="en-US" smtClean="0">
                <a:latin typeface="DM Sans" pitchFamily="2" charset="77"/>
              </a:rPr>
              <a:t>10/22/2024</a:t>
            </a:fld>
            <a:endParaRPr lang="en-US">
              <a:latin typeface="DM Sans" pitchFamily="2" charset="77"/>
            </a:endParaRPr>
          </a:p>
        </p:txBody>
      </p:sp>
      <p:sp>
        <p:nvSpPr>
          <p:cNvPr id="4" name="Footer Placeholder 3"/>
          <p:cNvSpPr>
            <a:spLocks noGrp="1"/>
          </p:cNvSpPr>
          <p:nvPr>
            <p:ph type="ftr" sz="quarter" idx="2"/>
          </p:nvPr>
        </p:nvSpPr>
        <p:spPr>
          <a:xfrm>
            <a:off x="4" y="8830316"/>
            <a:ext cx="3037735" cy="464503"/>
          </a:xfrm>
          <a:prstGeom prst="rect">
            <a:avLst/>
          </a:prstGeom>
        </p:spPr>
        <p:txBody>
          <a:bodyPr vert="horz" lIns="91241" tIns="45618" rIns="91241" bIns="45618" rtlCol="0" anchor="b"/>
          <a:lstStyle>
            <a:lvl1pPr algn="l">
              <a:defRPr sz="1200"/>
            </a:lvl1pPr>
          </a:lstStyle>
          <a:p>
            <a:endParaRPr lang="en-US">
              <a:latin typeface="DM Sans" pitchFamily="2" charset="77"/>
            </a:endParaRPr>
          </a:p>
        </p:txBody>
      </p:sp>
      <p:sp>
        <p:nvSpPr>
          <p:cNvPr id="5" name="Slide Number Placeholder 4"/>
          <p:cNvSpPr>
            <a:spLocks noGrp="1"/>
          </p:cNvSpPr>
          <p:nvPr>
            <p:ph type="sldNum" sz="quarter" idx="3"/>
          </p:nvPr>
        </p:nvSpPr>
        <p:spPr>
          <a:xfrm>
            <a:off x="3971085" y="8830316"/>
            <a:ext cx="3037735" cy="464503"/>
          </a:xfrm>
          <a:prstGeom prst="rect">
            <a:avLst/>
          </a:prstGeom>
        </p:spPr>
        <p:txBody>
          <a:bodyPr vert="horz" lIns="91241" tIns="45618" rIns="91241" bIns="45618" rtlCol="0" anchor="b"/>
          <a:lstStyle>
            <a:lvl1pPr algn="r">
              <a:defRPr sz="1200"/>
            </a:lvl1pPr>
          </a:lstStyle>
          <a:p>
            <a:fld id="{594744C6-C052-44B7-814F-E4E5A1FCEE03}" type="slidenum">
              <a:rPr lang="en-US" smtClean="0">
                <a:latin typeface="DM Sans" pitchFamily="2" charset="77"/>
              </a:rPr>
              <a:t>‹#›</a:t>
            </a:fld>
            <a:endParaRPr lang="en-US">
              <a:latin typeface="DM Sans" pitchFamily="2" charset="77"/>
            </a:endParaRPr>
          </a:p>
        </p:txBody>
      </p:sp>
    </p:spTree>
    <p:extLst>
      <p:ext uri="{BB962C8B-B14F-4D97-AF65-F5344CB8AC3E}">
        <p14:creationId xmlns:p14="http://schemas.microsoft.com/office/powerpoint/2010/main" val="979161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2"/>
            <a:ext cx="3037840" cy="463550"/>
          </a:xfrm>
          <a:prstGeom prst="rect">
            <a:avLst/>
          </a:prstGeom>
          <a:noFill/>
          <a:ln w="9525">
            <a:noFill/>
            <a:miter lim="800000"/>
            <a:headEnd/>
            <a:tailEnd/>
          </a:ln>
        </p:spPr>
        <p:txBody>
          <a:bodyPr vert="horz" wrap="square" lIns="93101" tIns="46550" rIns="93101" bIns="46550" numCol="1" anchor="t" anchorCtr="0" compatLnSpc="1">
            <a:prstTxWarp prst="textNoShape">
              <a:avLst/>
            </a:prstTxWarp>
          </a:bodyPr>
          <a:lstStyle>
            <a:lvl1pPr defTabSz="880675">
              <a:defRPr sz="1200" b="0" i="0">
                <a:latin typeface="DM Sans" pitchFamily="2" charset="77"/>
              </a:defRPr>
            </a:lvl1pPr>
          </a:lstStyle>
          <a:p>
            <a:endParaRPr lang="en-US"/>
          </a:p>
        </p:txBody>
      </p:sp>
      <p:sp>
        <p:nvSpPr>
          <p:cNvPr id="3075" name="Rectangle 3"/>
          <p:cNvSpPr>
            <a:spLocks noGrp="1" noChangeArrowheads="1"/>
          </p:cNvSpPr>
          <p:nvPr>
            <p:ph type="dt" idx="1"/>
          </p:nvPr>
        </p:nvSpPr>
        <p:spPr bwMode="auto">
          <a:xfrm>
            <a:off x="3970944" y="2"/>
            <a:ext cx="3037840" cy="463550"/>
          </a:xfrm>
          <a:prstGeom prst="rect">
            <a:avLst/>
          </a:prstGeom>
          <a:noFill/>
          <a:ln w="9525">
            <a:noFill/>
            <a:miter lim="800000"/>
            <a:headEnd/>
            <a:tailEnd/>
          </a:ln>
        </p:spPr>
        <p:txBody>
          <a:bodyPr vert="horz" wrap="square" lIns="93101" tIns="46550" rIns="93101" bIns="46550" numCol="1" anchor="t" anchorCtr="0" compatLnSpc="1">
            <a:prstTxWarp prst="textNoShape">
              <a:avLst/>
            </a:prstTxWarp>
          </a:bodyPr>
          <a:lstStyle>
            <a:lvl1pPr algn="r" defTabSz="880675">
              <a:defRPr sz="1200" b="0" i="0">
                <a:latin typeface="DM Sans" pitchFamily="2" charset="77"/>
              </a:defRPr>
            </a:lvl1pPr>
          </a:lstStyle>
          <a:p>
            <a:endParaRPr lang="en-US"/>
          </a:p>
        </p:txBody>
      </p:sp>
      <p:sp>
        <p:nvSpPr>
          <p:cNvPr id="3174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custDataLst>
              <p:tags r:id="rId2"/>
            </p:custDataLst>
          </p:nvPr>
        </p:nvSpPr>
        <p:spPr bwMode="auto">
          <a:xfrm>
            <a:off x="701040" y="4416429"/>
            <a:ext cx="5608320" cy="4181477"/>
          </a:xfrm>
          <a:prstGeom prst="rect">
            <a:avLst/>
          </a:prstGeom>
          <a:noFill/>
          <a:ln w="9525">
            <a:noFill/>
            <a:miter lim="800000"/>
            <a:headEnd/>
            <a:tailEnd/>
          </a:ln>
        </p:spPr>
        <p:txBody>
          <a:bodyPr vert="horz" wrap="square" lIns="93101" tIns="46550" rIns="93101" bIns="465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8831268"/>
            <a:ext cx="3037840" cy="463550"/>
          </a:xfrm>
          <a:prstGeom prst="rect">
            <a:avLst/>
          </a:prstGeom>
          <a:noFill/>
          <a:ln w="9525">
            <a:noFill/>
            <a:miter lim="800000"/>
            <a:headEnd/>
            <a:tailEnd/>
          </a:ln>
        </p:spPr>
        <p:txBody>
          <a:bodyPr vert="horz" wrap="square" lIns="93101" tIns="46550" rIns="93101" bIns="46550" numCol="1" anchor="b" anchorCtr="0" compatLnSpc="1">
            <a:prstTxWarp prst="textNoShape">
              <a:avLst/>
            </a:prstTxWarp>
          </a:bodyPr>
          <a:lstStyle>
            <a:lvl1pPr defTabSz="880675">
              <a:defRPr sz="1200" b="0" i="0">
                <a:latin typeface="DM Sans" pitchFamily="2" charset="77"/>
              </a:defRPr>
            </a:lvl1pPr>
          </a:lstStyle>
          <a:p>
            <a:endParaRPr lang="en-US"/>
          </a:p>
        </p:txBody>
      </p:sp>
      <p:sp>
        <p:nvSpPr>
          <p:cNvPr id="3079" name="Rectangle 7"/>
          <p:cNvSpPr>
            <a:spLocks noGrp="1" noChangeArrowheads="1"/>
          </p:cNvSpPr>
          <p:nvPr>
            <p:ph type="sldNum" sz="quarter" idx="5"/>
          </p:nvPr>
        </p:nvSpPr>
        <p:spPr bwMode="auto">
          <a:xfrm>
            <a:off x="3970944" y="8831268"/>
            <a:ext cx="3037840" cy="463550"/>
          </a:xfrm>
          <a:prstGeom prst="rect">
            <a:avLst/>
          </a:prstGeom>
          <a:noFill/>
          <a:ln w="9525">
            <a:noFill/>
            <a:miter lim="800000"/>
            <a:headEnd/>
            <a:tailEnd/>
          </a:ln>
        </p:spPr>
        <p:txBody>
          <a:bodyPr vert="horz" wrap="square" lIns="93101" tIns="46550" rIns="93101" bIns="46550" numCol="1" anchor="b" anchorCtr="0" compatLnSpc="1">
            <a:prstTxWarp prst="textNoShape">
              <a:avLst/>
            </a:prstTxWarp>
          </a:bodyPr>
          <a:lstStyle>
            <a:lvl1pPr algn="r" defTabSz="880675">
              <a:defRPr sz="1200" b="0" i="0">
                <a:latin typeface="DM Sans" pitchFamily="2" charset="77"/>
              </a:defRPr>
            </a:lvl1pPr>
          </a:lstStyle>
          <a:p>
            <a:fld id="{DF4560D8-4A04-46AD-91F2-6D265BAAB409}" type="slidenum">
              <a:rPr lang="en-US" smtClean="0"/>
              <a:pPr/>
              <a:t>‹#›</a:t>
            </a:fld>
            <a:endParaRPr lang="en-US"/>
          </a:p>
        </p:txBody>
      </p:sp>
    </p:spTree>
    <p:extLst>
      <p:ext uri="{BB962C8B-B14F-4D97-AF65-F5344CB8AC3E}">
        <p14:creationId xmlns:p14="http://schemas.microsoft.com/office/powerpoint/2010/main" val="937890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DM Sans" pitchFamily="2" charset="77"/>
        <a:ea typeface="+mn-ea"/>
        <a:cs typeface="Arial" charset="0"/>
      </a:defRPr>
    </a:lvl1pPr>
    <a:lvl2pPr marL="457200" algn="l" rtl="0" eaLnBrk="0" fontAlgn="base" hangingPunct="0">
      <a:spcBef>
        <a:spcPct val="30000"/>
      </a:spcBef>
      <a:spcAft>
        <a:spcPct val="0"/>
      </a:spcAft>
      <a:defRPr sz="1200" b="0" i="0" kern="1200">
        <a:solidFill>
          <a:schemeClr val="tx1"/>
        </a:solidFill>
        <a:latin typeface="DM Sans" pitchFamily="2" charset="77"/>
        <a:ea typeface="+mn-ea"/>
        <a:cs typeface="Arial" charset="0"/>
      </a:defRPr>
    </a:lvl2pPr>
    <a:lvl3pPr marL="914400" algn="l" rtl="0" eaLnBrk="0" fontAlgn="base" hangingPunct="0">
      <a:spcBef>
        <a:spcPct val="30000"/>
      </a:spcBef>
      <a:spcAft>
        <a:spcPct val="0"/>
      </a:spcAft>
      <a:defRPr sz="1200" b="0" i="0" kern="1200">
        <a:solidFill>
          <a:schemeClr val="tx1"/>
        </a:solidFill>
        <a:latin typeface="DM Sans" pitchFamily="2" charset="77"/>
        <a:ea typeface="+mn-ea"/>
        <a:cs typeface="Arial" charset="0"/>
      </a:defRPr>
    </a:lvl3pPr>
    <a:lvl4pPr marL="1371600" algn="l" rtl="0" eaLnBrk="0" fontAlgn="base" hangingPunct="0">
      <a:spcBef>
        <a:spcPct val="30000"/>
      </a:spcBef>
      <a:spcAft>
        <a:spcPct val="0"/>
      </a:spcAft>
      <a:defRPr sz="1200" b="0" i="0" kern="1200">
        <a:solidFill>
          <a:schemeClr val="tx1"/>
        </a:solidFill>
        <a:latin typeface="DM Sans" pitchFamily="2" charset="77"/>
        <a:ea typeface="+mn-ea"/>
        <a:cs typeface="Arial" charset="0"/>
      </a:defRPr>
    </a:lvl4pPr>
    <a:lvl5pPr marL="1828800" algn="l" rtl="0" eaLnBrk="0" fontAlgn="base" hangingPunct="0">
      <a:spcBef>
        <a:spcPct val="30000"/>
      </a:spcBef>
      <a:spcAft>
        <a:spcPct val="0"/>
      </a:spcAft>
      <a:defRPr sz="1200" b="0" i="0" kern="1200">
        <a:solidFill>
          <a:schemeClr val="tx1"/>
        </a:solidFill>
        <a:latin typeface="DM Sans" pitchFamily="2" charset="77"/>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a:ln/>
        </p:spPr>
      </p:sp>
      <p:sp>
        <p:nvSpPr>
          <p:cNvPr id="101378" name="Rectangle 3"/>
          <p:cNvSpPr>
            <a:spLocks noGrp="1"/>
          </p:cNvSpPr>
          <p:nvPr>
            <p:ph type="body" idx="1"/>
          </p:nvPr>
        </p:nvSpPr>
        <p:spPr>
          <a:noFill/>
          <a:ln/>
        </p:spPr>
        <p:txBody>
          <a:bodyPr/>
          <a:lstStyle/>
          <a:p>
            <a:pPr eaLnBrk="1" hangingPunct="1"/>
            <a:endParaRPr lang="en-US">
              <a:ea typeface="ＭＳ Ｐゴシック"/>
              <a:cs typeface="ＭＳ Ｐゴシック"/>
            </a:endParaRPr>
          </a:p>
        </p:txBody>
      </p:sp>
    </p:spTree>
    <p:extLst>
      <p:ext uri="{BB962C8B-B14F-4D97-AF65-F5344CB8AC3E}">
        <p14:creationId xmlns:p14="http://schemas.microsoft.com/office/powerpoint/2010/main" val="310710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p:txBody>
          <a:bodyPr/>
          <a:lstStyle/>
          <a:p>
            <a:pPr marL="58420" lvl="0" indent="-58420">
              <a:spcBef>
                <a:spcPts val="200"/>
              </a:spcBef>
            </a:pPr>
            <a:endParaRPr lang="en-US"/>
          </a:p>
        </p:txBody>
      </p:sp>
      <p:sp>
        <p:nvSpPr>
          <p:cNvPr id="41987" name="Slide Number Placeholder 3"/>
          <p:cNvSpPr>
            <a:spLocks noGrp="1"/>
          </p:cNvSpPr>
          <p:nvPr>
            <p:ph type="sldNum" sz="quarter" idx="5"/>
          </p:nvPr>
        </p:nvSpPr>
        <p:spPr>
          <a:noFill/>
        </p:spPr>
        <p:txBody>
          <a:bodyPr/>
          <a:lstStyle/>
          <a:p>
            <a:fld id="{1847FFA5-EF85-4E05-9903-21837ED25A64}" type="slidenum">
              <a:rPr lang="en-US"/>
              <a:pPr/>
              <a:t>9</a:t>
            </a:fld>
            <a:endParaRPr lang="en-US"/>
          </a:p>
        </p:txBody>
      </p:sp>
    </p:spTree>
    <p:extLst>
      <p:ext uri="{BB962C8B-B14F-4D97-AF65-F5344CB8AC3E}">
        <p14:creationId xmlns:p14="http://schemas.microsoft.com/office/powerpoint/2010/main" val="1049833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p:txBody>
          <a:bodyPr/>
          <a:lstStyle/>
          <a:p>
            <a:endParaRPr lang="en-US"/>
          </a:p>
        </p:txBody>
      </p:sp>
      <p:sp>
        <p:nvSpPr>
          <p:cNvPr id="41987" name="Slide Number Placeholder 3"/>
          <p:cNvSpPr>
            <a:spLocks noGrp="1"/>
          </p:cNvSpPr>
          <p:nvPr>
            <p:ph type="sldNum" sz="quarter" idx="5"/>
          </p:nvPr>
        </p:nvSpPr>
        <p:spPr>
          <a:noFill/>
        </p:spPr>
        <p:txBody>
          <a:bodyPr/>
          <a:lstStyle/>
          <a:p>
            <a:fld id="{1847FFA5-EF85-4E05-9903-21837ED25A64}"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950764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30000"/>
              <a:t>1 </a:t>
            </a:r>
            <a:r>
              <a:rPr lang="en-US" baseline="0"/>
              <a:t>https://www.mass.gov/doc/june-2024-redetermination-key-takeaways/download</a:t>
            </a:r>
          </a:p>
          <a:p>
            <a:endParaRPr lang="en-US"/>
          </a:p>
        </p:txBody>
      </p:sp>
      <p:sp>
        <p:nvSpPr>
          <p:cNvPr id="54275" name="Slide Number Placeholder 3"/>
          <p:cNvSpPr>
            <a:spLocks noGrp="1"/>
          </p:cNvSpPr>
          <p:nvPr>
            <p:ph type="sldNum" sz="quarter" idx="5"/>
          </p:nvPr>
        </p:nvSpPr>
        <p:spPr>
          <a:noFill/>
        </p:spPr>
        <p:txBody>
          <a:bodyPr/>
          <a:lstStyle/>
          <a:p>
            <a:fld id="{46F66BEF-7056-447A-A69D-3EE5595B33DE}"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3848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p:txBody>
          <a:bodyPr/>
          <a:lstStyle/>
          <a:p>
            <a:endParaRPr lang="en-US"/>
          </a:p>
        </p:txBody>
      </p:sp>
      <p:sp>
        <p:nvSpPr>
          <p:cNvPr id="48131" name="Slide Number Placeholder 3"/>
          <p:cNvSpPr>
            <a:spLocks noGrp="1"/>
          </p:cNvSpPr>
          <p:nvPr>
            <p:ph type="sldNum" sz="quarter" idx="5"/>
          </p:nvPr>
        </p:nvSpPr>
        <p:spPr>
          <a:noFill/>
        </p:spPr>
        <p:txBody>
          <a:bodyPr/>
          <a:lstStyle/>
          <a:p>
            <a:fld id="{E5E13DF8-F966-4DBE-A164-DE87B6742CFA}" type="slidenum">
              <a:rPr lang="en-US"/>
              <a:pPr/>
              <a:t>12</a:t>
            </a:fld>
            <a:endParaRPr lang="en-US"/>
          </a:p>
        </p:txBody>
      </p:sp>
    </p:spTree>
    <p:extLst>
      <p:ext uri="{BB962C8B-B14F-4D97-AF65-F5344CB8AC3E}">
        <p14:creationId xmlns:p14="http://schemas.microsoft.com/office/powerpoint/2010/main" val="1552584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p:txBody>
          <a:bodyPr/>
          <a:lstStyle/>
          <a:p>
            <a:endParaRPr lang="en-US">
              <a:ea typeface="Source Sans Pro Light"/>
            </a:endParaRPr>
          </a:p>
        </p:txBody>
      </p:sp>
      <p:sp>
        <p:nvSpPr>
          <p:cNvPr id="44035" name="Slide Number Placeholder 3"/>
          <p:cNvSpPr>
            <a:spLocks noGrp="1"/>
          </p:cNvSpPr>
          <p:nvPr>
            <p:ph type="sldNum" sz="quarter" idx="5"/>
          </p:nvPr>
        </p:nvSpPr>
        <p:spPr>
          <a:noFill/>
        </p:spPr>
        <p:txBody>
          <a:bodyPr/>
          <a:lstStyle/>
          <a:p>
            <a:fld id="{248FDC56-54AE-460A-8908-9868356D2F30}"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8643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14</a:t>
            </a:fld>
            <a:endParaRPr lang="en-US"/>
          </a:p>
        </p:txBody>
      </p:sp>
    </p:spTree>
    <p:extLst>
      <p:ext uri="{BB962C8B-B14F-4D97-AF65-F5344CB8AC3E}">
        <p14:creationId xmlns:p14="http://schemas.microsoft.com/office/powerpoint/2010/main" val="4090270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15</a:t>
            </a:fld>
            <a:endParaRPr lang="en-US"/>
          </a:p>
        </p:txBody>
      </p:sp>
    </p:spTree>
    <p:extLst>
      <p:ext uri="{BB962C8B-B14F-4D97-AF65-F5344CB8AC3E}">
        <p14:creationId xmlns:p14="http://schemas.microsoft.com/office/powerpoint/2010/main" val="3024848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16</a:t>
            </a:fld>
            <a:endParaRPr lang="en-US"/>
          </a:p>
        </p:txBody>
      </p:sp>
    </p:spTree>
    <p:extLst>
      <p:ext uri="{BB962C8B-B14F-4D97-AF65-F5344CB8AC3E}">
        <p14:creationId xmlns:p14="http://schemas.microsoft.com/office/powerpoint/2010/main" val="649841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17</a:t>
            </a:fld>
            <a:endParaRPr lang="en-US"/>
          </a:p>
        </p:txBody>
      </p:sp>
    </p:spTree>
    <p:extLst>
      <p:ext uri="{BB962C8B-B14F-4D97-AF65-F5344CB8AC3E}">
        <p14:creationId xmlns:p14="http://schemas.microsoft.com/office/powerpoint/2010/main" val="161269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4560D8-4A04-46AD-91F2-6D265BAAB409}" type="slidenum">
              <a:rPr lang="en-US">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97547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p:txBody>
          <a:bodyPr/>
          <a:lstStyle/>
          <a:p>
            <a:endParaRPr lang="en-US"/>
          </a:p>
        </p:txBody>
      </p:sp>
      <p:sp>
        <p:nvSpPr>
          <p:cNvPr id="35843" name="Slide Number Placeholder 3"/>
          <p:cNvSpPr>
            <a:spLocks noGrp="1"/>
          </p:cNvSpPr>
          <p:nvPr>
            <p:ph type="sldNum" sz="quarter" idx="5"/>
          </p:nvPr>
        </p:nvSpPr>
        <p:spPr>
          <a:noFill/>
        </p:spPr>
        <p:txBody>
          <a:bodyPr/>
          <a:lstStyle/>
          <a:p>
            <a:fld id="{9F27DAEE-751A-4E19-BF1A-002F38D370B7}" type="slidenum">
              <a:rPr lang="en-US"/>
              <a:pPr/>
              <a:t>1</a:t>
            </a:fld>
            <a:endParaRPr lang="en-US"/>
          </a:p>
        </p:txBody>
      </p:sp>
    </p:spTree>
    <p:extLst>
      <p:ext uri="{BB962C8B-B14F-4D97-AF65-F5344CB8AC3E}">
        <p14:creationId xmlns:p14="http://schemas.microsoft.com/office/powerpoint/2010/main" val="2975181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20</a:t>
            </a:fld>
            <a:endParaRPr lang="en-US"/>
          </a:p>
        </p:txBody>
      </p:sp>
    </p:spTree>
    <p:extLst>
      <p:ext uri="{BB962C8B-B14F-4D97-AF65-F5344CB8AC3E}">
        <p14:creationId xmlns:p14="http://schemas.microsoft.com/office/powerpoint/2010/main" val="2035431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a:p>
        </p:txBody>
      </p:sp>
      <p:sp>
        <p:nvSpPr>
          <p:cNvPr id="58371" name="Slide Number Placeholder 3"/>
          <p:cNvSpPr>
            <a:spLocks noGrp="1"/>
          </p:cNvSpPr>
          <p:nvPr>
            <p:ph type="sldNum" sz="quarter" idx="5"/>
          </p:nvPr>
        </p:nvSpPr>
        <p:spPr>
          <a:noFill/>
        </p:spPr>
        <p:txBody>
          <a:bodyPr/>
          <a:lstStyle/>
          <a:p>
            <a:fld id="{A07EB903-830B-4FDF-95D0-23EF74F5F8C0}"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722642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p:txBody>
          <a:bodyPr/>
          <a:lstStyle/>
          <a:p>
            <a:endParaRPr lang="en-US"/>
          </a:p>
        </p:txBody>
      </p:sp>
      <p:sp>
        <p:nvSpPr>
          <p:cNvPr id="62467" name="Slide Number Placeholder 3"/>
          <p:cNvSpPr>
            <a:spLocks noGrp="1"/>
          </p:cNvSpPr>
          <p:nvPr>
            <p:ph type="sldNum" sz="quarter" idx="5"/>
          </p:nvPr>
        </p:nvSpPr>
        <p:spPr>
          <a:noFill/>
        </p:spPr>
        <p:txBody>
          <a:bodyPr/>
          <a:lstStyle/>
          <a:p>
            <a:fld id="{73728A0A-5DC4-47E4-A1EA-722D7B1A50A3}" type="slidenum">
              <a:rPr lang="en-US"/>
              <a:pPr/>
              <a:t>22</a:t>
            </a:fld>
            <a:endParaRPr lang="en-US"/>
          </a:p>
        </p:txBody>
      </p:sp>
    </p:spTree>
    <p:extLst>
      <p:ext uri="{BB962C8B-B14F-4D97-AF65-F5344CB8AC3E}">
        <p14:creationId xmlns:p14="http://schemas.microsoft.com/office/powerpoint/2010/main" val="111236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23</a:t>
            </a:fld>
            <a:endParaRPr lang="en-US"/>
          </a:p>
        </p:txBody>
      </p:sp>
    </p:spTree>
    <p:extLst>
      <p:ext uri="{BB962C8B-B14F-4D97-AF65-F5344CB8AC3E}">
        <p14:creationId xmlns:p14="http://schemas.microsoft.com/office/powerpoint/2010/main" val="2987190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24</a:t>
            </a:fld>
            <a:endParaRPr lang="en-US"/>
          </a:p>
        </p:txBody>
      </p:sp>
    </p:spTree>
    <p:extLst>
      <p:ext uri="{BB962C8B-B14F-4D97-AF65-F5344CB8AC3E}">
        <p14:creationId xmlns:p14="http://schemas.microsoft.com/office/powerpoint/2010/main" val="2841724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25</a:t>
            </a:fld>
            <a:endParaRPr lang="en-US"/>
          </a:p>
        </p:txBody>
      </p:sp>
    </p:spTree>
    <p:extLst>
      <p:ext uri="{BB962C8B-B14F-4D97-AF65-F5344CB8AC3E}">
        <p14:creationId xmlns:p14="http://schemas.microsoft.com/office/powerpoint/2010/main" val="282229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26</a:t>
            </a:fld>
            <a:endParaRPr lang="en-US"/>
          </a:p>
        </p:txBody>
      </p:sp>
    </p:spTree>
    <p:extLst>
      <p:ext uri="{BB962C8B-B14F-4D97-AF65-F5344CB8AC3E}">
        <p14:creationId xmlns:p14="http://schemas.microsoft.com/office/powerpoint/2010/main" val="1685782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a:p>
        </p:txBody>
      </p:sp>
      <p:sp>
        <p:nvSpPr>
          <p:cNvPr id="58371" name="Slide Number Placeholder 3"/>
          <p:cNvSpPr>
            <a:spLocks noGrp="1"/>
          </p:cNvSpPr>
          <p:nvPr>
            <p:ph type="sldNum" sz="quarter" idx="5"/>
          </p:nvPr>
        </p:nvSpPr>
        <p:spPr>
          <a:noFill/>
        </p:spPr>
        <p:txBody>
          <a:bodyPr/>
          <a:lstStyle/>
          <a:p>
            <a:fld id="{A07EB903-830B-4FDF-95D0-23EF74F5F8C0}"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531140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a:p>
        </p:txBody>
      </p:sp>
      <p:sp>
        <p:nvSpPr>
          <p:cNvPr id="58371" name="Slide Number Placeholder 3"/>
          <p:cNvSpPr>
            <a:spLocks noGrp="1"/>
          </p:cNvSpPr>
          <p:nvPr>
            <p:ph type="sldNum" sz="quarter" idx="5"/>
          </p:nvPr>
        </p:nvSpPr>
        <p:spPr>
          <a:noFill/>
        </p:spPr>
        <p:txBody>
          <a:bodyPr/>
          <a:lstStyle/>
          <a:p>
            <a:fld id="{A07EB903-830B-4FDF-95D0-23EF74F5F8C0}" type="slidenum">
              <a:rPr lang="en-US">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161932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a:p>
        </p:txBody>
      </p:sp>
      <p:sp>
        <p:nvSpPr>
          <p:cNvPr id="58371" name="Slide Number Placeholder 3"/>
          <p:cNvSpPr>
            <a:spLocks noGrp="1"/>
          </p:cNvSpPr>
          <p:nvPr>
            <p:ph type="sldNum" sz="quarter" idx="5"/>
          </p:nvPr>
        </p:nvSpPr>
        <p:spPr>
          <a:noFill/>
        </p:spPr>
        <p:txBody>
          <a:bodyPr/>
          <a:lstStyle/>
          <a:p>
            <a:pPr>
              <a:defRPr/>
            </a:pPr>
            <a:fld id="{A07EB903-830B-4FDF-95D0-23EF74F5F8C0}" type="slidenum">
              <a:rPr lang="en-US">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42875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p:txBody>
          <a:bodyPr/>
          <a:lstStyle/>
          <a:p>
            <a:endParaRPr lang="en-US"/>
          </a:p>
        </p:txBody>
      </p:sp>
      <p:sp>
        <p:nvSpPr>
          <p:cNvPr id="35843" name="Slide Number Placeholder 3"/>
          <p:cNvSpPr>
            <a:spLocks noGrp="1"/>
          </p:cNvSpPr>
          <p:nvPr>
            <p:ph type="sldNum" sz="quarter" idx="5"/>
          </p:nvPr>
        </p:nvSpPr>
        <p:spPr>
          <a:noFill/>
        </p:spPr>
        <p:txBody>
          <a:bodyPr/>
          <a:lstStyle/>
          <a:p>
            <a:fld id="{9F27DAEE-751A-4E19-BF1A-002F38D370B7}" type="slidenum">
              <a:rPr lang="en-US"/>
              <a:pPr/>
              <a:t>2</a:t>
            </a:fld>
            <a:endParaRPr lang="en-US"/>
          </a:p>
        </p:txBody>
      </p:sp>
    </p:spTree>
    <p:extLst>
      <p:ext uri="{BB962C8B-B14F-4D97-AF65-F5344CB8AC3E}">
        <p14:creationId xmlns:p14="http://schemas.microsoft.com/office/powerpoint/2010/main" val="4204428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p:txBody>
          <a:bodyPr/>
          <a:lstStyle/>
          <a:p>
            <a:endParaRPr lang="en-US"/>
          </a:p>
        </p:txBody>
      </p:sp>
      <p:sp>
        <p:nvSpPr>
          <p:cNvPr id="68611" name="Slide Number Placeholder 3"/>
          <p:cNvSpPr>
            <a:spLocks noGrp="1"/>
          </p:cNvSpPr>
          <p:nvPr>
            <p:ph type="sldNum" sz="quarter" idx="5"/>
          </p:nvPr>
        </p:nvSpPr>
        <p:spPr>
          <a:noFill/>
        </p:spPr>
        <p:txBody>
          <a:bodyPr/>
          <a:lstStyle/>
          <a:p>
            <a:fld id="{9B825DBD-8913-46E8-906E-7DC86F81E498}" type="slidenum">
              <a:rPr lang="en-US"/>
              <a:pPr/>
              <a:t>30</a:t>
            </a:fld>
            <a:endParaRPr lang="en-US"/>
          </a:p>
        </p:txBody>
      </p:sp>
    </p:spTree>
    <p:extLst>
      <p:ext uri="{BB962C8B-B14F-4D97-AF65-F5344CB8AC3E}">
        <p14:creationId xmlns:p14="http://schemas.microsoft.com/office/powerpoint/2010/main" val="3436737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p:txBody>
          <a:bodyPr/>
          <a:lstStyle/>
          <a:p>
            <a:pPr defTabSz="914306">
              <a:defRPr/>
            </a:pPr>
            <a:endParaRPr lang="en-US"/>
          </a:p>
        </p:txBody>
      </p:sp>
      <p:sp>
        <p:nvSpPr>
          <p:cNvPr id="62467" name="Slide Number Placeholder 3"/>
          <p:cNvSpPr>
            <a:spLocks noGrp="1"/>
          </p:cNvSpPr>
          <p:nvPr>
            <p:ph type="sldNum" sz="quarter" idx="5"/>
          </p:nvPr>
        </p:nvSpPr>
        <p:spPr>
          <a:noFill/>
        </p:spPr>
        <p:txBody>
          <a:bodyPr/>
          <a:lstStyle/>
          <a:p>
            <a:pPr>
              <a:defRPr/>
            </a:pPr>
            <a:fld id="{73728A0A-5DC4-47E4-A1EA-722D7B1A50A3}" type="slidenum">
              <a:rPr lang="en-US">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1364256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p:txBody>
          <a:bodyPr/>
          <a:lstStyle/>
          <a:p>
            <a:endParaRPr lang="en-US"/>
          </a:p>
        </p:txBody>
      </p:sp>
      <p:sp>
        <p:nvSpPr>
          <p:cNvPr id="74755" name="Slide Number Placeholder 3"/>
          <p:cNvSpPr>
            <a:spLocks noGrp="1"/>
          </p:cNvSpPr>
          <p:nvPr>
            <p:ph type="sldNum" sz="quarter" idx="5"/>
          </p:nvPr>
        </p:nvSpPr>
        <p:spPr>
          <a:noFill/>
        </p:spPr>
        <p:txBody>
          <a:bodyPr/>
          <a:lstStyle/>
          <a:p>
            <a:fld id="{1ACB0933-CCC7-4436-844C-DD3191B9015B}" type="slidenum">
              <a:rPr lang="en-US"/>
              <a:pPr/>
              <a:t>32</a:t>
            </a:fld>
            <a:endParaRPr lang="en-US"/>
          </a:p>
        </p:txBody>
      </p:sp>
    </p:spTree>
    <p:extLst>
      <p:ext uri="{BB962C8B-B14F-4D97-AF65-F5344CB8AC3E}">
        <p14:creationId xmlns:p14="http://schemas.microsoft.com/office/powerpoint/2010/main" val="1210734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p:txBody>
          <a:bodyPr/>
          <a:lstStyle/>
          <a:p>
            <a:endParaRPr lang="en-US"/>
          </a:p>
        </p:txBody>
      </p:sp>
      <p:sp>
        <p:nvSpPr>
          <p:cNvPr id="76803" name="Slide Number Placeholder 3"/>
          <p:cNvSpPr>
            <a:spLocks noGrp="1"/>
          </p:cNvSpPr>
          <p:nvPr>
            <p:ph type="sldNum" sz="quarter" idx="5"/>
          </p:nvPr>
        </p:nvSpPr>
        <p:spPr>
          <a:noFill/>
        </p:spPr>
        <p:txBody>
          <a:bodyPr/>
          <a:lstStyle/>
          <a:p>
            <a:fld id="{DC2D7819-4FA4-49AE-98CD-E4ACFC85B138}" type="slidenum">
              <a:rPr lang="en-US"/>
              <a:pPr/>
              <a:t>33</a:t>
            </a:fld>
            <a:endParaRPr lang="en-US"/>
          </a:p>
        </p:txBody>
      </p:sp>
    </p:spTree>
    <p:extLst>
      <p:ext uri="{BB962C8B-B14F-4D97-AF65-F5344CB8AC3E}">
        <p14:creationId xmlns:p14="http://schemas.microsoft.com/office/powerpoint/2010/main" val="1389655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a:p>
        </p:txBody>
      </p:sp>
      <p:sp>
        <p:nvSpPr>
          <p:cNvPr id="58371" name="Slide Number Placeholder 3"/>
          <p:cNvSpPr>
            <a:spLocks noGrp="1"/>
          </p:cNvSpPr>
          <p:nvPr>
            <p:ph type="sldNum" sz="quarter" idx="5"/>
          </p:nvPr>
        </p:nvSpPr>
        <p:spPr>
          <a:noFill/>
        </p:spPr>
        <p:txBody>
          <a:bodyPr/>
          <a:lstStyle/>
          <a:p>
            <a:pPr>
              <a:defRPr/>
            </a:pPr>
            <a:fld id="{A07EB903-830B-4FDF-95D0-23EF74F5F8C0}" type="slidenum">
              <a:rPr lang="en-US">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862023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a:p>
        </p:txBody>
      </p:sp>
      <p:sp>
        <p:nvSpPr>
          <p:cNvPr id="58371" name="Slide Number Placeholder 3"/>
          <p:cNvSpPr>
            <a:spLocks noGrp="1"/>
          </p:cNvSpPr>
          <p:nvPr>
            <p:ph type="sldNum" sz="quarter" idx="5"/>
          </p:nvPr>
        </p:nvSpPr>
        <p:spPr>
          <a:noFill/>
        </p:spPr>
        <p:txBody>
          <a:bodyPr/>
          <a:lstStyle/>
          <a:p>
            <a:pPr>
              <a:defRPr/>
            </a:pPr>
            <a:fld id="{A07EB903-830B-4FDF-95D0-23EF74F5F8C0}" type="slidenum">
              <a:rPr lang="en-US">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3820116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36</a:t>
            </a:fld>
            <a:endParaRPr lang="en-US"/>
          </a:p>
        </p:txBody>
      </p:sp>
    </p:spTree>
    <p:extLst>
      <p:ext uri="{BB962C8B-B14F-4D97-AF65-F5344CB8AC3E}">
        <p14:creationId xmlns:p14="http://schemas.microsoft.com/office/powerpoint/2010/main" val="3336214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37</a:t>
            </a:fld>
            <a:endParaRPr lang="en-US"/>
          </a:p>
        </p:txBody>
      </p:sp>
    </p:spTree>
    <p:extLst>
      <p:ext uri="{BB962C8B-B14F-4D97-AF65-F5344CB8AC3E}">
        <p14:creationId xmlns:p14="http://schemas.microsoft.com/office/powerpoint/2010/main" val="1384916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38</a:t>
            </a:fld>
            <a:endParaRPr lang="en-US"/>
          </a:p>
        </p:txBody>
      </p:sp>
    </p:spTree>
    <p:extLst>
      <p:ext uri="{BB962C8B-B14F-4D97-AF65-F5344CB8AC3E}">
        <p14:creationId xmlns:p14="http://schemas.microsoft.com/office/powerpoint/2010/main" val="727115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39</a:t>
            </a:fld>
            <a:endParaRPr lang="en-US"/>
          </a:p>
        </p:txBody>
      </p:sp>
    </p:spTree>
    <p:extLst>
      <p:ext uri="{BB962C8B-B14F-4D97-AF65-F5344CB8AC3E}">
        <p14:creationId xmlns:p14="http://schemas.microsoft.com/office/powerpoint/2010/main" val="4277069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3</a:t>
            </a:fld>
            <a:endParaRPr lang="en-US"/>
          </a:p>
        </p:txBody>
      </p:sp>
    </p:spTree>
    <p:extLst>
      <p:ext uri="{BB962C8B-B14F-4D97-AF65-F5344CB8AC3E}">
        <p14:creationId xmlns:p14="http://schemas.microsoft.com/office/powerpoint/2010/main" val="2143878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40</a:t>
            </a:fld>
            <a:endParaRPr lang="en-US"/>
          </a:p>
        </p:txBody>
      </p:sp>
    </p:spTree>
    <p:extLst>
      <p:ext uri="{BB962C8B-B14F-4D97-AF65-F5344CB8AC3E}">
        <p14:creationId xmlns:p14="http://schemas.microsoft.com/office/powerpoint/2010/main" val="3457244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41</a:t>
            </a:fld>
            <a:endParaRPr lang="en-US"/>
          </a:p>
        </p:txBody>
      </p:sp>
    </p:spTree>
    <p:extLst>
      <p:ext uri="{BB962C8B-B14F-4D97-AF65-F5344CB8AC3E}">
        <p14:creationId xmlns:p14="http://schemas.microsoft.com/office/powerpoint/2010/main" val="954045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42</a:t>
            </a:fld>
            <a:endParaRPr lang="en-US"/>
          </a:p>
        </p:txBody>
      </p:sp>
    </p:spTree>
    <p:extLst>
      <p:ext uri="{BB962C8B-B14F-4D97-AF65-F5344CB8AC3E}">
        <p14:creationId xmlns:p14="http://schemas.microsoft.com/office/powerpoint/2010/main" val="6375363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43</a:t>
            </a:fld>
            <a:endParaRPr lang="en-US"/>
          </a:p>
        </p:txBody>
      </p:sp>
    </p:spTree>
    <p:extLst>
      <p:ext uri="{BB962C8B-B14F-4D97-AF65-F5344CB8AC3E}">
        <p14:creationId xmlns:p14="http://schemas.microsoft.com/office/powerpoint/2010/main" val="8005878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p:txBody>
          <a:bodyPr/>
          <a:lstStyle/>
          <a:p>
            <a:endParaRPr lang="en-US"/>
          </a:p>
        </p:txBody>
      </p:sp>
      <p:sp>
        <p:nvSpPr>
          <p:cNvPr id="35843" name="Slide Number Placeholder 3"/>
          <p:cNvSpPr>
            <a:spLocks noGrp="1"/>
          </p:cNvSpPr>
          <p:nvPr>
            <p:ph type="sldNum" sz="quarter" idx="5"/>
          </p:nvPr>
        </p:nvSpPr>
        <p:spPr>
          <a:noFill/>
        </p:spPr>
        <p:txBody>
          <a:bodyPr/>
          <a:lstStyle/>
          <a:p>
            <a:fld id="{9F27DAEE-751A-4E19-BF1A-002F38D370B7}" type="slidenum">
              <a:rPr lang="en-US"/>
              <a:pPr/>
              <a:t>44</a:t>
            </a:fld>
            <a:endParaRPr lang="en-US"/>
          </a:p>
        </p:txBody>
      </p:sp>
    </p:spTree>
    <p:extLst>
      <p:ext uri="{BB962C8B-B14F-4D97-AF65-F5344CB8AC3E}">
        <p14:creationId xmlns:p14="http://schemas.microsoft.com/office/powerpoint/2010/main" val="9806586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p:txBody>
          <a:bodyPr/>
          <a:lstStyle/>
          <a:p>
            <a:endParaRPr lang="en-US"/>
          </a:p>
        </p:txBody>
      </p:sp>
      <p:sp>
        <p:nvSpPr>
          <p:cNvPr id="35843" name="Slide Number Placeholder 3"/>
          <p:cNvSpPr>
            <a:spLocks noGrp="1"/>
          </p:cNvSpPr>
          <p:nvPr>
            <p:ph type="sldNum" sz="quarter" idx="5"/>
          </p:nvPr>
        </p:nvSpPr>
        <p:spPr>
          <a:noFill/>
        </p:spPr>
        <p:txBody>
          <a:bodyPr/>
          <a:lstStyle/>
          <a:p>
            <a:fld id="{9F27DAEE-751A-4E19-BF1A-002F38D370B7}" type="slidenum">
              <a:rPr lang="en-US"/>
              <a:pPr/>
              <a:t>45</a:t>
            </a:fld>
            <a:endParaRPr lang="en-US"/>
          </a:p>
        </p:txBody>
      </p:sp>
    </p:spTree>
    <p:extLst>
      <p:ext uri="{BB962C8B-B14F-4D97-AF65-F5344CB8AC3E}">
        <p14:creationId xmlns:p14="http://schemas.microsoft.com/office/powerpoint/2010/main" val="21090440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p:txBody>
          <a:bodyPr/>
          <a:lstStyle/>
          <a:p>
            <a:endParaRPr lang="en-US"/>
          </a:p>
        </p:txBody>
      </p:sp>
      <p:sp>
        <p:nvSpPr>
          <p:cNvPr id="35843" name="Slide Number Placeholder 3"/>
          <p:cNvSpPr>
            <a:spLocks noGrp="1"/>
          </p:cNvSpPr>
          <p:nvPr>
            <p:ph type="sldNum" sz="quarter" idx="5"/>
          </p:nvPr>
        </p:nvSpPr>
        <p:spPr>
          <a:noFill/>
        </p:spPr>
        <p:txBody>
          <a:bodyPr/>
          <a:lstStyle/>
          <a:p>
            <a:fld id="{9F27DAEE-751A-4E19-BF1A-002F38D370B7}" type="slidenum">
              <a:rPr lang="en-US"/>
              <a:pPr/>
              <a:t>46</a:t>
            </a:fld>
            <a:endParaRPr lang="en-US"/>
          </a:p>
        </p:txBody>
      </p:sp>
    </p:spTree>
    <p:extLst>
      <p:ext uri="{BB962C8B-B14F-4D97-AF65-F5344CB8AC3E}">
        <p14:creationId xmlns:p14="http://schemas.microsoft.com/office/powerpoint/2010/main" val="11822638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a:ln/>
        </p:spPr>
      </p:sp>
      <p:sp>
        <p:nvSpPr>
          <p:cNvPr id="101378" name="Rectangle 3"/>
          <p:cNvSpPr>
            <a:spLocks noGrp="1"/>
          </p:cNvSpPr>
          <p:nvPr>
            <p:ph type="body" idx="1"/>
          </p:nvPr>
        </p:nvSpPr>
        <p:spPr>
          <a:noFill/>
          <a:ln/>
        </p:spPr>
        <p:txBody>
          <a:bodyPr/>
          <a:lstStyle/>
          <a:p>
            <a:pPr eaLnBrk="1" hangingPunct="1"/>
            <a:endParaRPr lang="en-US">
              <a:ea typeface="ＭＳ Ｐゴシック"/>
              <a:cs typeface="ＭＳ Ｐゴシック"/>
            </a:endParaRPr>
          </a:p>
        </p:txBody>
      </p:sp>
    </p:spTree>
    <p:extLst>
      <p:ext uri="{BB962C8B-B14F-4D97-AF65-F5344CB8AC3E}">
        <p14:creationId xmlns:p14="http://schemas.microsoft.com/office/powerpoint/2010/main" val="223735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4</a:t>
            </a:fld>
            <a:endParaRPr lang="en-US"/>
          </a:p>
        </p:txBody>
      </p:sp>
    </p:spTree>
    <p:extLst>
      <p:ext uri="{BB962C8B-B14F-4D97-AF65-F5344CB8AC3E}">
        <p14:creationId xmlns:p14="http://schemas.microsoft.com/office/powerpoint/2010/main" val="3482969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880675" rtl="0" eaLnBrk="1" fontAlgn="base" latinLnBrk="0" hangingPunct="1">
              <a:lnSpc>
                <a:spcPct val="100000"/>
              </a:lnSpc>
              <a:spcBef>
                <a:spcPct val="0"/>
              </a:spcBef>
              <a:spcAft>
                <a:spcPct val="0"/>
              </a:spcAft>
              <a:buClrTx/>
              <a:buSzTx/>
              <a:buFontTx/>
              <a:buNone/>
              <a:tabLst/>
              <a:defRPr/>
            </a:pPr>
            <a:fld id="{DF4560D8-4A04-46AD-91F2-6D265BAAB409}" type="slidenum">
              <a:rPr kumimoji="0" lang="en-US" sz="1200" b="0" i="0" u="none" strike="noStrike" kern="1200" cap="none" spc="0" normalizeH="0" baseline="0" noProof="0" smtClean="0">
                <a:ln>
                  <a:noFill/>
                </a:ln>
                <a:solidFill>
                  <a:srgbClr val="000000"/>
                </a:solidFill>
                <a:effectLst/>
                <a:uLnTx/>
                <a:uFillTx/>
                <a:latin typeface="DM Sans" pitchFamily="2" charset="77"/>
                <a:ea typeface="+mn-ea"/>
                <a:cs typeface="Arial" charset="0"/>
              </a:rPr>
              <a:pPr marL="0" marR="0" lvl="0" indent="0" algn="r" defTabSz="880675"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spTree>
    <p:extLst>
      <p:ext uri="{BB962C8B-B14F-4D97-AF65-F5344CB8AC3E}">
        <p14:creationId xmlns:p14="http://schemas.microsoft.com/office/powerpoint/2010/main" val="320388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6</a:t>
            </a:fld>
            <a:endParaRPr lang="en-US"/>
          </a:p>
        </p:txBody>
      </p:sp>
    </p:spTree>
    <p:extLst>
      <p:ext uri="{BB962C8B-B14F-4D97-AF65-F5344CB8AC3E}">
        <p14:creationId xmlns:p14="http://schemas.microsoft.com/office/powerpoint/2010/main" val="2358879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7</a:t>
            </a:fld>
            <a:endParaRPr lang="en-US"/>
          </a:p>
        </p:txBody>
      </p:sp>
    </p:spTree>
    <p:extLst>
      <p:ext uri="{BB962C8B-B14F-4D97-AF65-F5344CB8AC3E}">
        <p14:creationId xmlns:p14="http://schemas.microsoft.com/office/powerpoint/2010/main" val="3450890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p:txBody>
          <a:bodyPr/>
          <a:lstStyle/>
          <a:p>
            <a:endParaRPr lang="en-US"/>
          </a:p>
        </p:txBody>
      </p:sp>
      <p:sp>
        <p:nvSpPr>
          <p:cNvPr id="41987" name="Slide Number Placeholder 3"/>
          <p:cNvSpPr>
            <a:spLocks noGrp="1"/>
          </p:cNvSpPr>
          <p:nvPr>
            <p:ph type="sldNum" sz="quarter" idx="5"/>
          </p:nvPr>
        </p:nvSpPr>
        <p:spPr>
          <a:noFill/>
        </p:spPr>
        <p:txBody>
          <a:bodyPr/>
          <a:lstStyle/>
          <a:p>
            <a:fld id="{1847FFA5-EF85-4E05-9903-21837ED25A64}" type="slidenum">
              <a:rPr lang="en-US"/>
              <a:pPr/>
              <a:t>8</a:t>
            </a:fld>
            <a:endParaRPr lang="en-US"/>
          </a:p>
        </p:txBody>
      </p:sp>
    </p:spTree>
    <p:extLst>
      <p:ext uri="{BB962C8B-B14F-4D97-AF65-F5344CB8AC3E}">
        <p14:creationId xmlns:p14="http://schemas.microsoft.com/office/powerpoint/2010/main" val="194080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85046C58-CB94-4042-8288-B900F3566336}" type="slidenum">
              <a:rPr lang="en-US" smtClean="0"/>
              <a:pPr>
                <a:defRPr/>
              </a:pPr>
              <a:t>‹#›</a:t>
            </a:fld>
            <a:endParaRPr lang="en-US"/>
          </a:p>
        </p:txBody>
      </p:sp>
    </p:spTree>
    <p:extLst>
      <p:ext uri="{BB962C8B-B14F-4D97-AF65-F5344CB8AC3E}">
        <p14:creationId xmlns:p14="http://schemas.microsoft.com/office/powerpoint/2010/main" val="167607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73300"/>
            <a:ext cx="7772400" cy="1362075"/>
          </a:xfrm>
        </p:spPr>
        <p:txBody>
          <a:bodyPr/>
          <a:lstStyle>
            <a:lvl1pPr algn="l">
              <a:defRPr sz="3600" b="1" cap="all">
                <a:solidFill>
                  <a:srgbClr val="00A797"/>
                </a:solidFill>
              </a:defRPr>
            </a:lvl1pPr>
          </a:lstStyle>
          <a:p>
            <a:r>
              <a:rPr lang="en-US"/>
              <a:t>Click to edit Master title style</a:t>
            </a:r>
          </a:p>
        </p:txBody>
      </p:sp>
      <p:sp>
        <p:nvSpPr>
          <p:cNvPr id="3"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B641BB3-EB7C-45D4-8426-3E1C446F4A2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52FF2353-2A72-49B4-9122-A3EFF5B12DD2}"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C334147-9E03-4BC8-A725-83A50B326840}"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00A797"/>
              </a:buClr>
              <a:defRPr/>
            </a:lvl1pPr>
            <a:lvl2pPr>
              <a:buClr>
                <a:srgbClr val="00A797"/>
              </a:buClr>
              <a:defRPr/>
            </a:lvl2pPr>
            <a:lvl3pPr>
              <a:buClr>
                <a:srgbClr val="00A797"/>
              </a:buClr>
              <a:defRPr/>
            </a:lvl3pPr>
            <a:lvl4pPr>
              <a:buClr>
                <a:srgbClr val="00A797"/>
              </a:buClr>
              <a:defRPr b="0" i="0">
                <a:latin typeface="DM Sans" pitchFamily="2" charset="77"/>
              </a:defRPr>
            </a:lvl4pPr>
            <a:lvl5pPr>
              <a:buClr>
                <a:srgbClr val="00A797"/>
              </a:buClr>
              <a:defRPr b="0" i="0">
                <a:latin typeface="DM Sa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533E511-8713-4DB1-948F-E7B3FC7EE587}"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rgbClr val="00A797"/>
                </a:solidFill>
              </a:defRPr>
            </a:lvl1pPr>
          </a:lstStyle>
          <a:p>
            <a:r>
              <a:rPr lang="en-US"/>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D579719-E722-45EB-91D0-9CD7761E7792}"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3909278F-C404-41BF-9C98-282AEB53CEB7}"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A5A74A3-E919-4E8C-BFA4-AA5C0EF2A440}"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0C229-5F56-0374-8668-BE003799732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05FB58-CEF0-A37A-41D7-A52FF8C473C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12A0BD-D4C6-C752-6B5C-71D0FCD48995}"/>
              </a:ext>
            </a:extLst>
          </p:cNvPr>
          <p:cNvSpPr>
            <a:spLocks noGrp="1"/>
          </p:cNvSpPr>
          <p:nvPr>
            <p:ph type="dt" sz="half" idx="10"/>
          </p:nvPr>
        </p:nvSpPr>
        <p:spPr/>
        <p:txBody>
          <a:bodyPr/>
          <a:lstStyle/>
          <a:p>
            <a:fld id="{2BB809F2-AFA8-4B41-BDA9-E00F5898A2DA}" type="datetimeFigureOut">
              <a:rPr lang="en-US" smtClean="0"/>
              <a:t>10/22/2024</a:t>
            </a:fld>
            <a:endParaRPr lang="en-US"/>
          </a:p>
        </p:txBody>
      </p:sp>
      <p:sp>
        <p:nvSpPr>
          <p:cNvPr id="5" name="Footer Placeholder 4">
            <a:extLst>
              <a:ext uri="{FF2B5EF4-FFF2-40B4-BE49-F238E27FC236}">
                <a16:creationId xmlns:a16="http://schemas.microsoft.com/office/drawing/2014/main" id="{55CC2BD6-8903-E721-4AAA-7F4BDF7BB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0C3A50-14F7-E7F4-C05B-69F9C679C1BA}"/>
              </a:ext>
            </a:extLst>
          </p:cNvPr>
          <p:cNvSpPr>
            <a:spLocks noGrp="1"/>
          </p:cNvSpPr>
          <p:nvPr>
            <p:ph type="sldNum" sz="quarter" idx="12"/>
          </p:nvPr>
        </p:nvSpPr>
        <p:spPr/>
        <p:txBody>
          <a:bodyPr/>
          <a:lstStyle/>
          <a:p>
            <a:fld id="{3E00048F-2900-47F6-8170-8EDD30C2618A}" type="slidenum">
              <a:rPr lang="en-US" smtClean="0"/>
              <a:t>‹#›</a:t>
            </a:fld>
            <a:endParaRPr lang="en-US"/>
          </a:p>
        </p:txBody>
      </p:sp>
    </p:spTree>
    <p:extLst>
      <p:ext uri="{BB962C8B-B14F-4D97-AF65-F5344CB8AC3E}">
        <p14:creationId xmlns:p14="http://schemas.microsoft.com/office/powerpoint/2010/main" val="2903986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7436-8F97-EEC2-5B5D-E803274D16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94F7B5-9EEE-89A9-3DEC-981BCDE16A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BF242-E68C-3CCC-6940-A23F848C2BA7}"/>
              </a:ext>
            </a:extLst>
          </p:cNvPr>
          <p:cNvSpPr>
            <a:spLocks noGrp="1"/>
          </p:cNvSpPr>
          <p:nvPr>
            <p:ph type="dt" sz="half" idx="10"/>
          </p:nvPr>
        </p:nvSpPr>
        <p:spPr/>
        <p:txBody>
          <a:bodyPr/>
          <a:lstStyle/>
          <a:p>
            <a:fld id="{2BB809F2-AFA8-4B41-BDA9-E00F5898A2DA}" type="datetimeFigureOut">
              <a:rPr lang="en-US" smtClean="0"/>
              <a:t>10/22/2024</a:t>
            </a:fld>
            <a:endParaRPr lang="en-US"/>
          </a:p>
        </p:txBody>
      </p:sp>
      <p:sp>
        <p:nvSpPr>
          <p:cNvPr id="5" name="Footer Placeholder 4">
            <a:extLst>
              <a:ext uri="{FF2B5EF4-FFF2-40B4-BE49-F238E27FC236}">
                <a16:creationId xmlns:a16="http://schemas.microsoft.com/office/drawing/2014/main" id="{ADA20395-7D62-2AC7-37A5-F272B7D65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810AD-3BCF-D391-E787-00BE039DB2EC}"/>
              </a:ext>
            </a:extLst>
          </p:cNvPr>
          <p:cNvSpPr>
            <a:spLocks noGrp="1"/>
          </p:cNvSpPr>
          <p:nvPr>
            <p:ph type="sldNum" sz="quarter" idx="12"/>
          </p:nvPr>
        </p:nvSpPr>
        <p:spPr/>
        <p:txBody>
          <a:bodyPr/>
          <a:lstStyle/>
          <a:p>
            <a:fld id="{3E00048F-2900-47F6-8170-8EDD30C2618A}" type="slidenum">
              <a:rPr lang="en-US" smtClean="0"/>
              <a:t>‹#›</a:t>
            </a:fld>
            <a:endParaRPr lang="en-US"/>
          </a:p>
        </p:txBody>
      </p:sp>
    </p:spTree>
    <p:extLst>
      <p:ext uri="{BB962C8B-B14F-4D97-AF65-F5344CB8AC3E}">
        <p14:creationId xmlns:p14="http://schemas.microsoft.com/office/powerpoint/2010/main" val="349852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F957-6C88-4E7E-4233-6CEF6B34556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C65992-95A6-220A-46EF-206C1513300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7528C7-4555-54EF-4FD8-C4085F6D8F99}"/>
              </a:ext>
            </a:extLst>
          </p:cNvPr>
          <p:cNvSpPr>
            <a:spLocks noGrp="1"/>
          </p:cNvSpPr>
          <p:nvPr>
            <p:ph type="dt" sz="half" idx="10"/>
          </p:nvPr>
        </p:nvSpPr>
        <p:spPr/>
        <p:txBody>
          <a:bodyPr/>
          <a:lstStyle/>
          <a:p>
            <a:fld id="{2BB809F2-AFA8-4B41-BDA9-E00F5898A2DA}" type="datetimeFigureOut">
              <a:rPr lang="en-US" smtClean="0"/>
              <a:t>10/22/2024</a:t>
            </a:fld>
            <a:endParaRPr lang="en-US"/>
          </a:p>
        </p:txBody>
      </p:sp>
      <p:sp>
        <p:nvSpPr>
          <p:cNvPr id="5" name="Footer Placeholder 4">
            <a:extLst>
              <a:ext uri="{FF2B5EF4-FFF2-40B4-BE49-F238E27FC236}">
                <a16:creationId xmlns:a16="http://schemas.microsoft.com/office/drawing/2014/main" id="{4B4418AC-7590-24D8-1719-6C1C2B68B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20B3C-AEDB-A495-6F5F-2E20C46E82B1}"/>
              </a:ext>
            </a:extLst>
          </p:cNvPr>
          <p:cNvSpPr>
            <a:spLocks noGrp="1"/>
          </p:cNvSpPr>
          <p:nvPr>
            <p:ph type="sldNum" sz="quarter" idx="12"/>
          </p:nvPr>
        </p:nvSpPr>
        <p:spPr/>
        <p:txBody>
          <a:bodyPr/>
          <a:lstStyle/>
          <a:p>
            <a:fld id="{3E00048F-2900-47F6-8170-8EDD30C2618A}" type="slidenum">
              <a:rPr lang="en-US" smtClean="0"/>
              <a:t>‹#›</a:t>
            </a:fld>
            <a:endParaRPr lang="en-US"/>
          </a:p>
        </p:txBody>
      </p:sp>
    </p:spTree>
    <p:extLst>
      <p:ext uri="{BB962C8B-B14F-4D97-AF65-F5344CB8AC3E}">
        <p14:creationId xmlns:p14="http://schemas.microsoft.com/office/powerpoint/2010/main" val="220005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rgbClr val="00A797"/>
                </a:solidFill>
              </a:defRPr>
            </a:lvl1pPr>
          </a:lstStyle>
          <a:p>
            <a:r>
              <a:rPr lang="en-US"/>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5EA75D3-6468-4286-AED6-BD54300FDEA6}" type="slidenum">
              <a:rPr lang="en-US" smtClean="0"/>
              <a:pPr>
                <a:defRPr/>
              </a:pPr>
              <a:t>‹#›</a:t>
            </a:fld>
            <a:endParaRPr lang="en-US"/>
          </a:p>
        </p:txBody>
      </p:sp>
    </p:spTree>
    <p:extLst>
      <p:ext uri="{BB962C8B-B14F-4D97-AF65-F5344CB8AC3E}">
        <p14:creationId xmlns:p14="http://schemas.microsoft.com/office/powerpoint/2010/main" val="1542261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D704A-1FDC-194D-2069-6DAC0BB5A5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9681B1-A722-7266-D3DE-718EDE32C285}"/>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31FBB2-A552-E5BD-3533-42A50818C5C2}"/>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FF0B44-9E6A-EF18-107D-ACA1093C99AD}"/>
              </a:ext>
            </a:extLst>
          </p:cNvPr>
          <p:cNvSpPr>
            <a:spLocks noGrp="1"/>
          </p:cNvSpPr>
          <p:nvPr>
            <p:ph type="dt" sz="half" idx="10"/>
          </p:nvPr>
        </p:nvSpPr>
        <p:spPr/>
        <p:txBody>
          <a:bodyPr/>
          <a:lstStyle/>
          <a:p>
            <a:fld id="{2BB809F2-AFA8-4B41-BDA9-E00F5898A2DA}" type="datetimeFigureOut">
              <a:rPr lang="en-US" smtClean="0"/>
              <a:t>10/22/2024</a:t>
            </a:fld>
            <a:endParaRPr lang="en-US"/>
          </a:p>
        </p:txBody>
      </p:sp>
      <p:sp>
        <p:nvSpPr>
          <p:cNvPr id="6" name="Footer Placeholder 5">
            <a:extLst>
              <a:ext uri="{FF2B5EF4-FFF2-40B4-BE49-F238E27FC236}">
                <a16:creationId xmlns:a16="http://schemas.microsoft.com/office/drawing/2014/main" id="{9ED31408-3E34-4399-8261-CB8DC005A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6992B6-6799-A48D-1936-6D3622BF619A}"/>
              </a:ext>
            </a:extLst>
          </p:cNvPr>
          <p:cNvSpPr>
            <a:spLocks noGrp="1"/>
          </p:cNvSpPr>
          <p:nvPr>
            <p:ph type="sldNum" sz="quarter" idx="12"/>
          </p:nvPr>
        </p:nvSpPr>
        <p:spPr/>
        <p:txBody>
          <a:bodyPr/>
          <a:lstStyle/>
          <a:p>
            <a:fld id="{3E00048F-2900-47F6-8170-8EDD30C2618A}" type="slidenum">
              <a:rPr lang="en-US" smtClean="0"/>
              <a:t>‹#›</a:t>
            </a:fld>
            <a:endParaRPr lang="en-US"/>
          </a:p>
        </p:txBody>
      </p:sp>
    </p:spTree>
    <p:extLst>
      <p:ext uri="{BB962C8B-B14F-4D97-AF65-F5344CB8AC3E}">
        <p14:creationId xmlns:p14="http://schemas.microsoft.com/office/powerpoint/2010/main" val="1416972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4445-0C79-EC47-A670-5DD58CA38DF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20A663-86DC-5C34-6055-2D2153D96EC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DCDB86-6618-E677-7E8B-0E570A2BEB2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BE41EA-8860-E2D6-BCD1-59ECFF42B48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00D39F-CE71-4A20-E395-7B8B12A773F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C57DD-2B5F-215C-CACC-FA03C970BF46}"/>
              </a:ext>
            </a:extLst>
          </p:cNvPr>
          <p:cNvSpPr>
            <a:spLocks noGrp="1"/>
          </p:cNvSpPr>
          <p:nvPr>
            <p:ph type="dt" sz="half" idx="10"/>
          </p:nvPr>
        </p:nvSpPr>
        <p:spPr/>
        <p:txBody>
          <a:bodyPr/>
          <a:lstStyle/>
          <a:p>
            <a:fld id="{2BB809F2-AFA8-4B41-BDA9-E00F5898A2DA}" type="datetimeFigureOut">
              <a:rPr lang="en-US" smtClean="0"/>
              <a:t>10/22/2024</a:t>
            </a:fld>
            <a:endParaRPr lang="en-US"/>
          </a:p>
        </p:txBody>
      </p:sp>
      <p:sp>
        <p:nvSpPr>
          <p:cNvPr id="8" name="Footer Placeholder 7">
            <a:extLst>
              <a:ext uri="{FF2B5EF4-FFF2-40B4-BE49-F238E27FC236}">
                <a16:creationId xmlns:a16="http://schemas.microsoft.com/office/drawing/2014/main" id="{7980904A-48C2-E0BF-2F36-3F237127DB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2C0D4E-E2E3-937D-8D4F-552DAD808D05}"/>
              </a:ext>
            </a:extLst>
          </p:cNvPr>
          <p:cNvSpPr>
            <a:spLocks noGrp="1"/>
          </p:cNvSpPr>
          <p:nvPr>
            <p:ph type="sldNum" sz="quarter" idx="12"/>
          </p:nvPr>
        </p:nvSpPr>
        <p:spPr/>
        <p:txBody>
          <a:bodyPr/>
          <a:lstStyle/>
          <a:p>
            <a:fld id="{3E00048F-2900-47F6-8170-8EDD30C2618A}" type="slidenum">
              <a:rPr lang="en-US" smtClean="0"/>
              <a:t>‹#›</a:t>
            </a:fld>
            <a:endParaRPr lang="en-US"/>
          </a:p>
        </p:txBody>
      </p:sp>
    </p:spTree>
    <p:extLst>
      <p:ext uri="{BB962C8B-B14F-4D97-AF65-F5344CB8AC3E}">
        <p14:creationId xmlns:p14="http://schemas.microsoft.com/office/powerpoint/2010/main" val="3951144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1259D-7187-A9FA-C7FE-794F2F9E1D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6B00D7-4ED4-B315-4C30-56F7C13F0CF0}"/>
              </a:ext>
            </a:extLst>
          </p:cNvPr>
          <p:cNvSpPr>
            <a:spLocks noGrp="1"/>
          </p:cNvSpPr>
          <p:nvPr>
            <p:ph type="dt" sz="half" idx="10"/>
          </p:nvPr>
        </p:nvSpPr>
        <p:spPr/>
        <p:txBody>
          <a:bodyPr/>
          <a:lstStyle/>
          <a:p>
            <a:fld id="{2BB809F2-AFA8-4B41-BDA9-E00F5898A2DA}" type="datetimeFigureOut">
              <a:rPr lang="en-US" smtClean="0"/>
              <a:t>10/22/2024</a:t>
            </a:fld>
            <a:endParaRPr lang="en-US"/>
          </a:p>
        </p:txBody>
      </p:sp>
      <p:sp>
        <p:nvSpPr>
          <p:cNvPr id="4" name="Footer Placeholder 3">
            <a:extLst>
              <a:ext uri="{FF2B5EF4-FFF2-40B4-BE49-F238E27FC236}">
                <a16:creationId xmlns:a16="http://schemas.microsoft.com/office/drawing/2014/main" id="{3C6307BA-4218-5BEA-8759-CB77A36136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B6CD32-67C0-8AB3-E47C-A0295E7F0B06}"/>
              </a:ext>
            </a:extLst>
          </p:cNvPr>
          <p:cNvSpPr>
            <a:spLocks noGrp="1"/>
          </p:cNvSpPr>
          <p:nvPr>
            <p:ph type="sldNum" sz="quarter" idx="12"/>
          </p:nvPr>
        </p:nvSpPr>
        <p:spPr/>
        <p:txBody>
          <a:bodyPr/>
          <a:lstStyle/>
          <a:p>
            <a:fld id="{3E00048F-2900-47F6-8170-8EDD30C2618A}" type="slidenum">
              <a:rPr lang="en-US" smtClean="0"/>
              <a:t>‹#›</a:t>
            </a:fld>
            <a:endParaRPr lang="en-US"/>
          </a:p>
        </p:txBody>
      </p:sp>
    </p:spTree>
    <p:extLst>
      <p:ext uri="{BB962C8B-B14F-4D97-AF65-F5344CB8AC3E}">
        <p14:creationId xmlns:p14="http://schemas.microsoft.com/office/powerpoint/2010/main" val="3029159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084B0A-CF99-CC98-0109-34746A0F1E29}"/>
              </a:ext>
            </a:extLst>
          </p:cNvPr>
          <p:cNvSpPr>
            <a:spLocks noGrp="1"/>
          </p:cNvSpPr>
          <p:nvPr>
            <p:ph type="dt" sz="half" idx="10"/>
          </p:nvPr>
        </p:nvSpPr>
        <p:spPr/>
        <p:txBody>
          <a:bodyPr/>
          <a:lstStyle/>
          <a:p>
            <a:fld id="{2BB809F2-AFA8-4B41-BDA9-E00F5898A2DA}" type="datetimeFigureOut">
              <a:rPr lang="en-US" smtClean="0"/>
              <a:t>10/22/2024</a:t>
            </a:fld>
            <a:endParaRPr lang="en-US"/>
          </a:p>
        </p:txBody>
      </p:sp>
      <p:sp>
        <p:nvSpPr>
          <p:cNvPr id="3" name="Footer Placeholder 2">
            <a:extLst>
              <a:ext uri="{FF2B5EF4-FFF2-40B4-BE49-F238E27FC236}">
                <a16:creationId xmlns:a16="http://schemas.microsoft.com/office/drawing/2014/main" id="{B146ABBB-D08F-B002-2637-56516074AC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89A887-AA26-7293-B264-C649D85072DE}"/>
              </a:ext>
            </a:extLst>
          </p:cNvPr>
          <p:cNvSpPr>
            <a:spLocks noGrp="1"/>
          </p:cNvSpPr>
          <p:nvPr>
            <p:ph type="sldNum" sz="quarter" idx="12"/>
          </p:nvPr>
        </p:nvSpPr>
        <p:spPr/>
        <p:txBody>
          <a:bodyPr/>
          <a:lstStyle/>
          <a:p>
            <a:fld id="{3E00048F-2900-47F6-8170-8EDD30C2618A}" type="slidenum">
              <a:rPr lang="en-US" smtClean="0"/>
              <a:t>‹#›</a:t>
            </a:fld>
            <a:endParaRPr lang="en-US"/>
          </a:p>
        </p:txBody>
      </p:sp>
    </p:spTree>
    <p:extLst>
      <p:ext uri="{BB962C8B-B14F-4D97-AF65-F5344CB8AC3E}">
        <p14:creationId xmlns:p14="http://schemas.microsoft.com/office/powerpoint/2010/main" val="3723077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56E6-59BF-1467-DCAB-670773F2260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E265F7-4F0E-6BCB-5479-48049009679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1704A4-D878-5AC6-0591-A46E044B943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B1EA86-9D48-8DFB-F301-9988EE8C9408}"/>
              </a:ext>
            </a:extLst>
          </p:cNvPr>
          <p:cNvSpPr>
            <a:spLocks noGrp="1"/>
          </p:cNvSpPr>
          <p:nvPr>
            <p:ph type="dt" sz="half" idx="10"/>
          </p:nvPr>
        </p:nvSpPr>
        <p:spPr/>
        <p:txBody>
          <a:bodyPr/>
          <a:lstStyle/>
          <a:p>
            <a:fld id="{2BB809F2-AFA8-4B41-BDA9-E00F5898A2DA}" type="datetimeFigureOut">
              <a:rPr lang="en-US" smtClean="0"/>
              <a:t>10/22/2024</a:t>
            </a:fld>
            <a:endParaRPr lang="en-US"/>
          </a:p>
        </p:txBody>
      </p:sp>
      <p:sp>
        <p:nvSpPr>
          <p:cNvPr id="6" name="Footer Placeholder 5">
            <a:extLst>
              <a:ext uri="{FF2B5EF4-FFF2-40B4-BE49-F238E27FC236}">
                <a16:creationId xmlns:a16="http://schemas.microsoft.com/office/drawing/2014/main" id="{DF4976E6-0456-BB3C-5EC5-53DACAB6C6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1F3BAE-EF5E-B3AD-B194-BC797DBC00D4}"/>
              </a:ext>
            </a:extLst>
          </p:cNvPr>
          <p:cNvSpPr>
            <a:spLocks noGrp="1"/>
          </p:cNvSpPr>
          <p:nvPr>
            <p:ph type="sldNum" sz="quarter" idx="12"/>
          </p:nvPr>
        </p:nvSpPr>
        <p:spPr/>
        <p:txBody>
          <a:bodyPr/>
          <a:lstStyle/>
          <a:p>
            <a:fld id="{3E00048F-2900-47F6-8170-8EDD30C2618A}" type="slidenum">
              <a:rPr lang="en-US" smtClean="0"/>
              <a:t>‹#›</a:t>
            </a:fld>
            <a:endParaRPr lang="en-US"/>
          </a:p>
        </p:txBody>
      </p:sp>
    </p:spTree>
    <p:extLst>
      <p:ext uri="{BB962C8B-B14F-4D97-AF65-F5344CB8AC3E}">
        <p14:creationId xmlns:p14="http://schemas.microsoft.com/office/powerpoint/2010/main" val="3915608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FFC26-BD5C-7D03-A31C-2BAC2F73911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5A7DF2-6EC5-91E1-3134-6719F4E1F10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82EDC1-3CD0-7034-6ED3-A285589CB56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E4BC7-8BB1-5DDD-9168-3748D2373440}"/>
              </a:ext>
            </a:extLst>
          </p:cNvPr>
          <p:cNvSpPr>
            <a:spLocks noGrp="1"/>
          </p:cNvSpPr>
          <p:nvPr>
            <p:ph type="dt" sz="half" idx="10"/>
          </p:nvPr>
        </p:nvSpPr>
        <p:spPr/>
        <p:txBody>
          <a:bodyPr/>
          <a:lstStyle/>
          <a:p>
            <a:fld id="{2BB809F2-AFA8-4B41-BDA9-E00F5898A2DA}" type="datetimeFigureOut">
              <a:rPr lang="en-US" smtClean="0"/>
              <a:t>10/22/2024</a:t>
            </a:fld>
            <a:endParaRPr lang="en-US"/>
          </a:p>
        </p:txBody>
      </p:sp>
      <p:sp>
        <p:nvSpPr>
          <p:cNvPr id="6" name="Footer Placeholder 5">
            <a:extLst>
              <a:ext uri="{FF2B5EF4-FFF2-40B4-BE49-F238E27FC236}">
                <a16:creationId xmlns:a16="http://schemas.microsoft.com/office/drawing/2014/main" id="{2DB94760-A5F8-93C7-F49E-8A910E2DC7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83DAE-DBC0-A336-AAE9-028F74EBB739}"/>
              </a:ext>
            </a:extLst>
          </p:cNvPr>
          <p:cNvSpPr>
            <a:spLocks noGrp="1"/>
          </p:cNvSpPr>
          <p:nvPr>
            <p:ph type="sldNum" sz="quarter" idx="12"/>
          </p:nvPr>
        </p:nvSpPr>
        <p:spPr/>
        <p:txBody>
          <a:bodyPr/>
          <a:lstStyle/>
          <a:p>
            <a:fld id="{3E00048F-2900-47F6-8170-8EDD30C2618A}" type="slidenum">
              <a:rPr lang="en-US" smtClean="0"/>
              <a:t>‹#›</a:t>
            </a:fld>
            <a:endParaRPr lang="en-US"/>
          </a:p>
        </p:txBody>
      </p:sp>
    </p:spTree>
    <p:extLst>
      <p:ext uri="{BB962C8B-B14F-4D97-AF65-F5344CB8AC3E}">
        <p14:creationId xmlns:p14="http://schemas.microsoft.com/office/powerpoint/2010/main" val="2605288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EB449-080A-0D35-7B42-006831FE79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4AC24C-BB06-0054-6352-83BC33FD72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6ABBF-1731-B5A6-5CEE-8DEC86A424F2}"/>
              </a:ext>
            </a:extLst>
          </p:cNvPr>
          <p:cNvSpPr>
            <a:spLocks noGrp="1"/>
          </p:cNvSpPr>
          <p:nvPr>
            <p:ph type="dt" sz="half" idx="10"/>
          </p:nvPr>
        </p:nvSpPr>
        <p:spPr/>
        <p:txBody>
          <a:bodyPr/>
          <a:lstStyle/>
          <a:p>
            <a:fld id="{2BB809F2-AFA8-4B41-BDA9-E00F5898A2DA}" type="datetimeFigureOut">
              <a:rPr lang="en-US" smtClean="0"/>
              <a:t>10/22/2024</a:t>
            </a:fld>
            <a:endParaRPr lang="en-US"/>
          </a:p>
        </p:txBody>
      </p:sp>
      <p:sp>
        <p:nvSpPr>
          <p:cNvPr id="5" name="Footer Placeholder 4">
            <a:extLst>
              <a:ext uri="{FF2B5EF4-FFF2-40B4-BE49-F238E27FC236}">
                <a16:creationId xmlns:a16="http://schemas.microsoft.com/office/drawing/2014/main" id="{EB5EBFB2-F89F-5647-580A-F64ABD345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F0D555-F3F0-6DBD-111E-E9C42095DC69}"/>
              </a:ext>
            </a:extLst>
          </p:cNvPr>
          <p:cNvSpPr>
            <a:spLocks noGrp="1"/>
          </p:cNvSpPr>
          <p:nvPr>
            <p:ph type="sldNum" sz="quarter" idx="12"/>
          </p:nvPr>
        </p:nvSpPr>
        <p:spPr/>
        <p:txBody>
          <a:bodyPr/>
          <a:lstStyle/>
          <a:p>
            <a:fld id="{3E00048F-2900-47F6-8170-8EDD30C2618A}" type="slidenum">
              <a:rPr lang="en-US" smtClean="0"/>
              <a:t>‹#›</a:t>
            </a:fld>
            <a:endParaRPr lang="en-US"/>
          </a:p>
        </p:txBody>
      </p:sp>
    </p:spTree>
    <p:extLst>
      <p:ext uri="{BB962C8B-B14F-4D97-AF65-F5344CB8AC3E}">
        <p14:creationId xmlns:p14="http://schemas.microsoft.com/office/powerpoint/2010/main" val="3116108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E10252-C272-E293-FB0A-9D959B83BEC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933BD8-A367-FFBF-7906-AAC90294996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6FBA5-FB44-EB34-F53B-6505FF4E09E9}"/>
              </a:ext>
            </a:extLst>
          </p:cNvPr>
          <p:cNvSpPr>
            <a:spLocks noGrp="1"/>
          </p:cNvSpPr>
          <p:nvPr>
            <p:ph type="dt" sz="half" idx="10"/>
          </p:nvPr>
        </p:nvSpPr>
        <p:spPr/>
        <p:txBody>
          <a:bodyPr/>
          <a:lstStyle/>
          <a:p>
            <a:fld id="{2BB809F2-AFA8-4B41-BDA9-E00F5898A2DA}" type="datetimeFigureOut">
              <a:rPr lang="en-US" smtClean="0"/>
              <a:t>10/22/2024</a:t>
            </a:fld>
            <a:endParaRPr lang="en-US"/>
          </a:p>
        </p:txBody>
      </p:sp>
      <p:sp>
        <p:nvSpPr>
          <p:cNvPr id="5" name="Footer Placeholder 4">
            <a:extLst>
              <a:ext uri="{FF2B5EF4-FFF2-40B4-BE49-F238E27FC236}">
                <a16:creationId xmlns:a16="http://schemas.microsoft.com/office/drawing/2014/main" id="{E03AC21A-B8D8-72B9-756A-C00B7BB40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BE00AC-A5EA-DB20-1490-AE2302A3AA42}"/>
              </a:ext>
            </a:extLst>
          </p:cNvPr>
          <p:cNvSpPr>
            <a:spLocks noGrp="1"/>
          </p:cNvSpPr>
          <p:nvPr>
            <p:ph type="sldNum" sz="quarter" idx="12"/>
          </p:nvPr>
        </p:nvSpPr>
        <p:spPr/>
        <p:txBody>
          <a:bodyPr/>
          <a:lstStyle/>
          <a:p>
            <a:fld id="{3E00048F-2900-47F6-8170-8EDD30C2618A}" type="slidenum">
              <a:rPr lang="en-US" smtClean="0"/>
              <a:t>‹#›</a:t>
            </a:fld>
            <a:endParaRPr lang="en-US"/>
          </a:p>
        </p:txBody>
      </p:sp>
    </p:spTree>
    <p:extLst>
      <p:ext uri="{BB962C8B-B14F-4D97-AF65-F5344CB8AC3E}">
        <p14:creationId xmlns:p14="http://schemas.microsoft.com/office/powerpoint/2010/main" val="28391234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4pPr>
              <a:defRPr b="0" i="0">
                <a:latin typeface="DM Sans" pitchFamily="2" charset="77"/>
              </a:defRPr>
            </a:lvl4pPr>
            <a:lvl5pPr>
              <a:defRPr b="0" i="0">
                <a:latin typeface="DM Sa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533E511-8713-4DB1-948F-E7B3FC7EE587}" type="slidenum">
              <a:rPr lang="en-US" smtClean="0"/>
              <a:pPr>
                <a:defRPr/>
              </a:pPr>
              <a:t>‹#›</a:t>
            </a:fld>
            <a:endParaRPr lang="en-US"/>
          </a:p>
        </p:txBody>
      </p:sp>
    </p:spTree>
    <p:extLst>
      <p:ext uri="{BB962C8B-B14F-4D97-AF65-F5344CB8AC3E}">
        <p14:creationId xmlns:p14="http://schemas.microsoft.com/office/powerpoint/2010/main" val="2655626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rgbClr val="00A797"/>
                </a:solidFill>
              </a:defRPr>
            </a:lvl1pPr>
          </a:lstStyle>
          <a:p>
            <a:r>
              <a:rPr lang="en-US"/>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D579719-E722-45EB-91D0-9CD7761E7792}" type="slidenum">
              <a:rPr lang="en-US" smtClean="0"/>
              <a:pPr>
                <a:defRPr/>
              </a:pPr>
              <a:t>‹#›</a:t>
            </a:fld>
            <a:endParaRPr lang="en-US"/>
          </a:p>
        </p:txBody>
      </p:sp>
    </p:spTree>
    <p:extLst>
      <p:ext uri="{BB962C8B-B14F-4D97-AF65-F5344CB8AC3E}">
        <p14:creationId xmlns:p14="http://schemas.microsoft.com/office/powerpoint/2010/main" val="59762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CCA14E6-9853-4DC9-8120-76486375C0BE}" type="slidenum">
              <a:rPr lang="en-US" smtClean="0"/>
              <a:pPr>
                <a:defRPr/>
              </a:pPr>
              <a:t>‹#›</a:t>
            </a:fld>
            <a:endParaRPr lang="en-US"/>
          </a:p>
        </p:txBody>
      </p:sp>
    </p:spTree>
    <p:extLst>
      <p:ext uri="{BB962C8B-B14F-4D97-AF65-F5344CB8AC3E}">
        <p14:creationId xmlns:p14="http://schemas.microsoft.com/office/powerpoint/2010/main" val="620747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3909278F-C404-41BF-9C98-282AEB53CEB7}" type="slidenum">
              <a:rPr lang="en-US" smtClean="0"/>
              <a:pPr>
                <a:defRPr/>
              </a:pPr>
              <a:t>‹#›</a:t>
            </a:fld>
            <a:endParaRPr lang="en-US"/>
          </a:p>
        </p:txBody>
      </p:sp>
    </p:spTree>
    <p:extLst>
      <p:ext uri="{BB962C8B-B14F-4D97-AF65-F5344CB8AC3E}">
        <p14:creationId xmlns:p14="http://schemas.microsoft.com/office/powerpoint/2010/main" val="1571721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A5A74A3-E919-4E8C-BFA4-AA5C0EF2A440}" type="slidenum">
              <a:rPr lang="en-US" smtClean="0"/>
              <a:pPr>
                <a:defRPr/>
              </a:pPr>
              <a:t>‹#›</a:t>
            </a:fld>
            <a:endParaRPr lang="en-US"/>
          </a:p>
        </p:txBody>
      </p:sp>
    </p:spTree>
    <p:extLst>
      <p:ext uri="{BB962C8B-B14F-4D97-AF65-F5344CB8AC3E}">
        <p14:creationId xmlns:p14="http://schemas.microsoft.com/office/powerpoint/2010/main" val="1855586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00A797"/>
              </a:buClr>
              <a:defRPr/>
            </a:lvl1pPr>
            <a:lvl2pPr>
              <a:buClr>
                <a:srgbClr val="00A797"/>
              </a:buClr>
              <a:defRPr/>
            </a:lvl2pPr>
            <a:lvl3pPr>
              <a:buClr>
                <a:srgbClr val="00A797"/>
              </a:buClr>
              <a:defRPr/>
            </a:lvl3pPr>
            <a:lvl4pPr>
              <a:buClr>
                <a:srgbClr val="00A797"/>
              </a:buClr>
              <a:defRPr b="0" i="0">
                <a:latin typeface="DM Sans" pitchFamily="2" charset="77"/>
              </a:defRPr>
            </a:lvl4pPr>
            <a:lvl5pPr>
              <a:buClr>
                <a:srgbClr val="00A797"/>
              </a:buClr>
              <a:defRPr b="0" i="0">
                <a:latin typeface="DM Sa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BD7153A-5758-40C4-8129-301D4A48CA78}"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rgbClr val="00A797"/>
                </a:solidFill>
              </a:defRPr>
            </a:lvl1pPr>
          </a:lstStyle>
          <a:p>
            <a:r>
              <a:rPr lang="en-US"/>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E16FE05-51A1-41C7-A92E-97A082AD623A}" type="slidenum">
              <a:rPr lang="en-US" smtClean="0"/>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02640"/>
            <a:ext cx="8229600" cy="822960"/>
          </a:xfrm>
        </p:spPr>
        <p:txBody>
          <a:bodyPr/>
          <a:lstStyle>
            <a:lvl1pPr>
              <a:defRPr>
                <a:solidFill>
                  <a:schemeClr val="tx1"/>
                </a:solidFill>
              </a:defRPr>
            </a:lvl1p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98DE22B-4263-4BFF-ACBC-61ECD6A6765C}" type="slidenum">
              <a:rPr lang="en-US" smtClean="0"/>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9817FA2-4044-4466-91D3-C9D00F816C9C}" type="slidenum">
              <a:rPr lang="en-US" smtClean="0"/>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B496A6CF-2FAA-4A49-8C6F-DBBE4957E9D6}" type="slidenum">
              <a:rPr lang="en-US" smtClean="0"/>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rgbClr val="00A797"/>
                </a:solidFill>
              </a:defRPr>
            </a:lvl1pPr>
          </a:lstStyle>
          <a:p>
            <a:r>
              <a:rPr lang="en-US"/>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5BA704C-10C8-41C6-8A10-A2CDBA500618}" type="slidenum">
              <a:rPr lang="en-US" smtClean="0"/>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8B451C3F-FCE9-4A4B-9CF4-80439A02AEF4}" type="slidenum">
              <a:rPr lang="en-US" smtClean="0"/>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B76BFD3-D2E8-43B9-B4DA-6B379D5C7713}"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C5E8B20-FB4F-498F-A646-BAF4D86DC9D2}" type="slidenum">
              <a:rPr lang="en-US" smtClean="0"/>
              <a:pPr>
                <a:defRPr/>
              </a:pPr>
              <a:t>‹#›</a:t>
            </a:fld>
            <a:endParaRPr lang="en-US"/>
          </a:p>
        </p:txBody>
      </p:sp>
    </p:spTree>
    <p:extLst>
      <p:ext uri="{BB962C8B-B14F-4D97-AF65-F5344CB8AC3E}">
        <p14:creationId xmlns:p14="http://schemas.microsoft.com/office/powerpoint/2010/main" val="28907091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B496A6CF-2FAA-4A49-8C6F-DBBE4957E9D6}" type="slidenum">
              <a:rPr lang="en-US" smtClean="0"/>
              <a:pPr>
                <a:defRPr/>
              </a:pPr>
              <a:t>‹#›</a:t>
            </a:fld>
            <a:endParaRPr lang="en-US"/>
          </a:p>
        </p:txBody>
      </p:sp>
    </p:spTree>
    <p:extLst>
      <p:ext uri="{BB962C8B-B14F-4D97-AF65-F5344CB8AC3E}">
        <p14:creationId xmlns:p14="http://schemas.microsoft.com/office/powerpoint/2010/main" val="1609153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rgbClr val="00A797"/>
                </a:solidFill>
              </a:defRPr>
            </a:lvl1pPr>
          </a:lstStyle>
          <a:p>
            <a:r>
              <a:rPr lang="en-US"/>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5BA704C-10C8-41C6-8A10-A2CDBA500618}" type="slidenum">
              <a:rPr lang="en-US" smtClean="0"/>
              <a:pPr>
                <a:defRPr/>
              </a:pPr>
              <a:t>‹#›</a:t>
            </a:fld>
            <a:endParaRPr lang="en-US"/>
          </a:p>
        </p:txBody>
      </p:sp>
    </p:spTree>
    <p:extLst>
      <p:ext uri="{BB962C8B-B14F-4D97-AF65-F5344CB8AC3E}">
        <p14:creationId xmlns:p14="http://schemas.microsoft.com/office/powerpoint/2010/main" val="14848759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8B451C3F-FCE9-4A4B-9CF4-80439A02AEF4}" type="slidenum">
              <a:rPr lang="en-US" smtClean="0"/>
              <a:pPr>
                <a:defRPr/>
              </a:pPr>
              <a:t>‹#›</a:t>
            </a:fld>
            <a:endParaRPr lang="en-US"/>
          </a:p>
        </p:txBody>
      </p:sp>
    </p:spTree>
    <p:extLst>
      <p:ext uri="{BB962C8B-B14F-4D97-AF65-F5344CB8AC3E}">
        <p14:creationId xmlns:p14="http://schemas.microsoft.com/office/powerpoint/2010/main" val="1126548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B76BFD3-D2E8-43B9-B4DA-6B379D5C7713}" type="slidenum">
              <a:rPr lang="en-US" smtClean="0"/>
              <a:pPr>
                <a:defRPr/>
              </a:pPr>
              <a:t>‹#›</a:t>
            </a:fld>
            <a:endParaRPr lang="en-US"/>
          </a:p>
        </p:txBody>
      </p:sp>
    </p:spTree>
    <p:extLst>
      <p:ext uri="{BB962C8B-B14F-4D97-AF65-F5344CB8AC3E}">
        <p14:creationId xmlns:p14="http://schemas.microsoft.com/office/powerpoint/2010/main" val="34001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00A797"/>
              </a:buClr>
              <a:defRPr/>
            </a:lvl1pPr>
            <a:lvl2pPr>
              <a:buClr>
                <a:srgbClr val="00A797"/>
              </a:buClr>
              <a:defRPr/>
            </a:lvl2pPr>
            <a:lvl3pPr>
              <a:buClr>
                <a:srgbClr val="00A797"/>
              </a:buClr>
              <a:defRPr/>
            </a:lvl3pPr>
          </a:lstStyle>
          <a:p>
            <a:pPr lvl="0"/>
            <a:r>
              <a:rPr lang="en-US"/>
              <a:t>Click to edit Master text styles</a:t>
            </a:r>
          </a:p>
          <a:p>
            <a:pPr lvl="1"/>
            <a:r>
              <a:rPr lang="en-US"/>
              <a:t>Second level</a:t>
            </a:r>
          </a:p>
          <a:p>
            <a:pPr lvl="2"/>
            <a:r>
              <a:rPr lang="en-US"/>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85046C58-CB94-4042-8288-B900F356633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rgbClr val="00A797"/>
                </a:solidFill>
              </a:defRPr>
            </a:lvl1pPr>
          </a:lstStyle>
          <a:p>
            <a:r>
              <a:rPr lang="en-US"/>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5EA75D3-6468-4286-AED6-BD54300FDEA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CCA14E6-9853-4DC9-8120-76486375C0B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C5E8B20-FB4F-498F-A646-BAF4D86DC9D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602304DC-BD07-407C-970E-19B247DFBB9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6.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7.xml"/><Relationship Id="rId4"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8.xml"/><Relationship Id="rId4"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theme" Target="../theme/theme9.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7418"/>
            <a:ext cx="8229600" cy="82296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191819"/>
            <a:ext cx="8229600" cy="3975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b="0" i="0">
                <a:solidFill>
                  <a:schemeClr val="accent2">
                    <a:lumMod val="50000"/>
                  </a:schemeClr>
                </a:solidFill>
                <a:latin typeface="+mn-lt"/>
              </a:defRPr>
            </a:lvl1pPr>
          </a:lstStyle>
          <a:p>
            <a:pPr>
              <a:defRPr/>
            </a:pPr>
            <a:fld id="{01009030-7EAE-4164-8AE0-314A094C708F}" type="slidenum">
              <a:rPr lang="en-US" smtClean="0"/>
              <a:pPr>
                <a:defRPr/>
              </a:pPr>
              <a:t>‹#›</a:t>
            </a:fld>
            <a:endParaRPr lang="en-US"/>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sz="1600" b="0" i="0">
              <a:latin typeface="DM Sans" pitchFamily="2" charset="77"/>
            </a:endParaRPr>
          </a:p>
        </p:txBody>
      </p:sp>
      <p:sp>
        <p:nvSpPr>
          <p:cNvPr id="9" name="Line 7"/>
          <p:cNvSpPr>
            <a:spLocks noChangeShapeType="1"/>
          </p:cNvSpPr>
          <p:nvPr/>
        </p:nvSpPr>
        <p:spPr bwMode="auto">
          <a:xfrm>
            <a:off x="455613" y="1100378"/>
            <a:ext cx="8229600" cy="0"/>
          </a:xfrm>
          <a:prstGeom prst="line">
            <a:avLst/>
          </a:prstGeom>
          <a:noFill/>
          <a:ln w="38100">
            <a:solidFill>
              <a:schemeClr val="accent1"/>
            </a:solidFill>
            <a:round/>
            <a:headEnd/>
            <a:tailEnd/>
          </a:ln>
        </p:spPr>
        <p:txBody>
          <a:bodyPr/>
          <a:lstStyle/>
          <a:p>
            <a:pPr>
              <a:defRPr/>
            </a:pPr>
            <a:endParaRPr lang="en-US" sz="1600" b="0" i="0">
              <a:latin typeface="DM Sans" pitchFamily="2" charset="77"/>
            </a:endParaRPr>
          </a:p>
        </p:txBody>
      </p:sp>
      <p:sp>
        <p:nvSpPr>
          <p:cNvPr id="16" name="Rectangle 6"/>
          <p:cNvSpPr txBox="1">
            <a:spLocks noChangeArrowheads="1"/>
          </p:cNvSpPr>
          <p:nvPr/>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800" b="0" i="0" baseline="0">
                <a:solidFill>
                  <a:schemeClr val="accent2">
                    <a:lumMod val="50000"/>
                  </a:schemeClr>
                </a:solidFill>
                <a:latin typeface="+mn-lt"/>
              </a:rPr>
              <a:t>OCTOBER 2024</a:t>
            </a:r>
            <a:endParaRPr lang="en-US" sz="800" b="0" i="0">
              <a:solidFill>
                <a:schemeClr val="accent2">
                  <a:lumMod val="50000"/>
                </a:schemeClr>
              </a:solidFill>
              <a:latin typeface="+mn-lt"/>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800" b="1" i="0">
                <a:solidFill>
                  <a:srgbClr val="00A797"/>
                </a:solidFill>
                <a:latin typeface="+mj-lt"/>
              </a:rPr>
              <a:t>MASSACHUSETTS MEDICAID POLICY INSTITUTE</a:t>
            </a:r>
          </a:p>
        </p:txBody>
      </p:sp>
    </p:spTree>
    <p:extLst>
      <p:ext uri="{BB962C8B-B14F-4D97-AF65-F5344CB8AC3E}">
        <p14:creationId xmlns:p14="http://schemas.microsoft.com/office/powerpoint/2010/main" val="3099832735"/>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Lst>
  <p:hf hdr="0" ftr="0" dt="0"/>
  <p:txStyles>
    <p:titleStyle>
      <a:lvl1pPr algn="l" rtl="0" eaLnBrk="0" fontAlgn="base" hangingPunct="0">
        <a:spcBef>
          <a:spcPct val="0"/>
        </a:spcBef>
        <a:spcAft>
          <a:spcPct val="0"/>
        </a:spcAft>
        <a:defRPr sz="1800" b="1" i="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1450" indent="-171450" algn="l" rtl="0" eaLnBrk="0" fontAlgn="base" hangingPunct="0">
        <a:spcBef>
          <a:spcPts val="600"/>
        </a:spcBef>
        <a:spcAft>
          <a:spcPct val="0"/>
        </a:spcAft>
        <a:buClr>
          <a:srgbClr val="00A797"/>
        </a:buClr>
        <a:buFont typeface="Wingdings" pitchFamily="2" charset="2"/>
        <a:buChar char="§"/>
        <a:defRPr sz="1400" b="0" i="0">
          <a:solidFill>
            <a:schemeClr val="tx1"/>
          </a:solidFill>
          <a:latin typeface="+mn-lt"/>
          <a:ea typeface="+mn-ea"/>
          <a:cs typeface="+mn-cs"/>
        </a:defRPr>
      </a:lvl1pPr>
      <a:lvl2pPr marL="398463" indent="-171450" algn="l" rtl="0" eaLnBrk="0" fontAlgn="base" hangingPunct="0">
        <a:spcBef>
          <a:spcPct val="20000"/>
        </a:spcBef>
        <a:spcAft>
          <a:spcPct val="0"/>
        </a:spcAft>
        <a:buClr>
          <a:srgbClr val="00A797"/>
        </a:buClr>
        <a:buChar char="–"/>
        <a:defRPr sz="1200" b="0" i="0">
          <a:solidFill>
            <a:schemeClr val="tx1"/>
          </a:solidFill>
          <a:latin typeface="+mn-lt"/>
          <a:cs typeface="+mn-cs"/>
        </a:defRPr>
      </a:lvl2pPr>
      <a:lvl3pPr marL="569913" indent="-107950" algn="l" rtl="0" eaLnBrk="0" fontAlgn="base" hangingPunct="0">
        <a:spcBef>
          <a:spcPct val="20000"/>
        </a:spcBef>
        <a:spcAft>
          <a:spcPct val="0"/>
        </a:spcAft>
        <a:buClr>
          <a:srgbClr val="00A797"/>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67888FD-81DE-D611-621E-D4CA7B1532AC}"/>
              </a:ext>
            </a:extLst>
          </p:cNvPr>
          <p:cNvSpPr>
            <a:spLocks noChangeArrowheads="1"/>
          </p:cNvSpPr>
          <p:nvPr userDrawn="1"/>
        </p:nvSpPr>
        <p:spPr bwMode="auto">
          <a:xfrm>
            <a:off x="2856687" y="-1"/>
            <a:ext cx="1885811"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all" baseline="0">
                <a:solidFill>
                  <a:schemeClr val="bg1"/>
                </a:solidFill>
                <a:latin typeface="+mj-lt"/>
              </a:rPr>
              <a:t>Benefits and Delivery systems</a:t>
            </a:r>
          </a:p>
        </p:txBody>
      </p:sp>
      <p:sp>
        <p:nvSpPr>
          <p:cNvPr id="6146" name="Rectangle 2"/>
          <p:cNvSpPr>
            <a:spLocks noGrp="1" noChangeArrowheads="1"/>
          </p:cNvSpPr>
          <p:nvPr>
            <p:ph type="title"/>
          </p:nvPr>
        </p:nvSpPr>
        <p:spPr bwMode="auto">
          <a:xfrm>
            <a:off x="457200" y="365758"/>
            <a:ext cx="8229600" cy="731522"/>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188721"/>
            <a:ext cx="8229600" cy="3975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b="0" i="0">
                <a:solidFill>
                  <a:schemeClr val="accent2">
                    <a:lumMod val="50000"/>
                  </a:schemeClr>
                </a:solidFill>
                <a:latin typeface="+mn-lt"/>
              </a:defRPr>
            </a:lvl1pPr>
          </a:lstStyle>
          <a:p>
            <a:pPr>
              <a:defRPr/>
            </a:pPr>
            <a:fld id="{01009030-7EAE-4164-8AE0-314A094C708F}" type="slidenum">
              <a:rPr lang="en-US" smtClean="0"/>
              <a:pPr>
                <a:defRPr/>
              </a:pPr>
              <a:t>‹#›</a:t>
            </a:fld>
            <a:endParaRPr lang="en-US"/>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b="0" i="0">
              <a:latin typeface="DM Sans" pitchFamily="2" charset="77"/>
            </a:endParaRPr>
          </a:p>
        </p:txBody>
      </p:sp>
      <p:sp>
        <p:nvSpPr>
          <p:cNvPr id="9" name="Line 7"/>
          <p:cNvSpPr>
            <a:spLocks noChangeShapeType="1"/>
          </p:cNvSpPr>
          <p:nvPr/>
        </p:nvSpPr>
        <p:spPr bwMode="auto">
          <a:xfrm>
            <a:off x="455613" y="1097280"/>
            <a:ext cx="8229600" cy="0"/>
          </a:xfrm>
          <a:prstGeom prst="line">
            <a:avLst/>
          </a:prstGeom>
          <a:noFill/>
          <a:ln w="38100">
            <a:solidFill>
              <a:schemeClr val="accent1"/>
            </a:solidFill>
            <a:round/>
            <a:headEnd/>
            <a:tailEnd/>
          </a:ln>
        </p:spPr>
        <p:txBody>
          <a:bodyPr/>
          <a:lstStyle/>
          <a:p>
            <a:pPr>
              <a:defRPr/>
            </a:pPr>
            <a:endParaRPr lang="en-US" sz="1600" b="0" i="0">
              <a:latin typeface="+mj-lt"/>
            </a:endParaRPr>
          </a:p>
        </p:txBody>
      </p:sp>
      <p:sp>
        <p:nvSpPr>
          <p:cNvPr id="8" name="Rectangle 5"/>
          <p:cNvSpPr>
            <a:spLocks noChangeArrowheads="1"/>
          </p:cNvSpPr>
          <p:nvPr/>
        </p:nvSpPr>
        <p:spPr bwMode="auto">
          <a:xfrm>
            <a:off x="0" y="0"/>
            <a:ext cx="1109027" cy="274320"/>
          </a:xfrm>
          <a:prstGeom prst="rect">
            <a:avLst/>
          </a:prstGeom>
          <a:solidFill>
            <a:srgbClr val="00A797"/>
          </a:solidFill>
          <a:ln w="9525">
            <a:noFill/>
            <a:miter lim="800000"/>
            <a:headEnd/>
            <a:tailEnd/>
          </a:ln>
        </p:spPr>
        <p:txBody>
          <a:bodyPr lIns="45720" tIns="0" rIns="45720" anchor="b"/>
          <a:lstStyle/>
          <a:p>
            <a:pPr algn="ctr">
              <a:defRPr/>
            </a:pPr>
            <a:r>
              <a:rPr lang="en-US" sz="800" b="1" i="0">
                <a:solidFill>
                  <a:schemeClr val="bg1"/>
                </a:solidFill>
                <a:latin typeface="+mj-lt"/>
              </a:rPr>
              <a:t>INTRODUCTION</a:t>
            </a:r>
          </a:p>
        </p:txBody>
      </p:sp>
      <p:sp>
        <p:nvSpPr>
          <p:cNvPr id="10" name="Rectangle 3"/>
          <p:cNvSpPr>
            <a:spLocks noChangeArrowheads="1"/>
          </p:cNvSpPr>
          <p:nvPr/>
        </p:nvSpPr>
        <p:spPr bwMode="auto">
          <a:xfrm>
            <a:off x="1125202" y="0"/>
            <a:ext cx="1731485"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baseline="0">
                <a:solidFill>
                  <a:schemeClr val="bg1"/>
                </a:solidFill>
                <a:latin typeface="+mj-lt"/>
              </a:rPr>
              <a:t>ELIGIBILITY AND ENROLLMENT</a:t>
            </a:r>
            <a:endParaRPr lang="en-US" sz="800" b="1" i="0" baseline="0">
              <a:solidFill>
                <a:schemeClr val="bg1"/>
              </a:solidFill>
              <a:latin typeface="+mj-lt"/>
            </a:endParaRPr>
          </a:p>
        </p:txBody>
      </p:sp>
      <p:sp>
        <p:nvSpPr>
          <p:cNvPr id="11" name="Rectangle 3"/>
          <p:cNvSpPr>
            <a:spLocks noChangeArrowheads="1"/>
          </p:cNvSpPr>
          <p:nvPr/>
        </p:nvSpPr>
        <p:spPr bwMode="auto">
          <a:xfrm>
            <a:off x="4747799" y="-1"/>
            <a:ext cx="1694143"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a:solidFill>
                  <a:schemeClr val="bg1"/>
                </a:solidFill>
                <a:latin typeface="+mj-lt"/>
              </a:rPr>
              <a:t>SPENDING AND COST DRIVERS</a:t>
            </a:r>
            <a:endParaRPr lang="en-US" sz="800" b="1" i="0">
              <a:solidFill>
                <a:schemeClr val="bg1"/>
              </a:solidFill>
              <a:latin typeface="+mj-lt"/>
            </a:endParaRPr>
          </a:p>
        </p:txBody>
      </p:sp>
      <p:sp>
        <p:nvSpPr>
          <p:cNvPr id="12" name="Rectangle 3"/>
          <p:cNvSpPr>
            <a:spLocks noChangeArrowheads="1"/>
          </p:cNvSpPr>
          <p:nvPr/>
        </p:nvSpPr>
        <p:spPr bwMode="auto">
          <a:xfrm>
            <a:off x="6461476" y="0"/>
            <a:ext cx="698654" cy="274320"/>
          </a:xfrm>
          <a:prstGeom prst="rect">
            <a:avLst/>
          </a:prstGeom>
          <a:solidFill>
            <a:schemeClr val="accent1"/>
          </a:solidFill>
          <a:ln w="9525">
            <a:noFill/>
            <a:miter lim="800000"/>
            <a:headEnd/>
            <a:tailEnd/>
          </a:ln>
        </p:spPr>
        <p:txBody>
          <a:bodyPr lIns="0" tIns="0" rIns="0" anchor="b"/>
          <a:lstStyle/>
          <a:p>
            <a:pPr algn="ctr">
              <a:defRPr/>
            </a:pPr>
            <a:r>
              <a:rPr lang="en-US" sz="800" b="1" i="0">
                <a:solidFill>
                  <a:schemeClr val="bg1"/>
                </a:solidFill>
                <a:latin typeface="+mj-lt"/>
              </a:rPr>
              <a:t>REFORMS</a:t>
            </a:r>
          </a:p>
        </p:txBody>
      </p:sp>
      <p:sp>
        <p:nvSpPr>
          <p:cNvPr id="16" name="Rectangle 6"/>
          <p:cNvSpPr txBox="1">
            <a:spLocks noChangeArrowheads="1"/>
          </p:cNvSpPr>
          <p:nvPr/>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800" b="0" i="0" baseline="0">
                <a:solidFill>
                  <a:schemeClr val="accent2">
                    <a:lumMod val="50000"/>
                  </a:schemeClr>
                </a:solidFill>
                <a:latin typeface="+mn-lt"/>
              </a:rPr>
              <a:t>OCTOBER 2024</a:t>
            </a:r>
            <a:endParaRPr lang="en-US" sz="800" b="0" i="0">
              <a:solidFill>
                <a:schemeClr val="accent2">
                  <a:lumMod val="50000"/>
                </a:schemeClr>
              </a:solidFill>
              <a:latin typeface="+mn-lt"/>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800" b="1" i="0">
                <a:solidFill>
                  <a:srgbClr val="00A797"/>
                </a:solidFill>
                <a:latin typeface="+mj-lt"/>
              </a:rPr>
              <a:t>MASSACHUSETTS MEDICAID POLICY INSTITUTE</a:t>
            </a:r>
          </a:p>
        </p:txBody>
      </p:sp>
      <p:cxnSp>
        <p:nvCxnSpPr>
          <p:cNvPr id="18" name="Straight Connector 17"/>
          <p:cNvCxnSpPr>
            <a:cxnSpLocks/>
          </p:cNvCxnSpPr>
          <p:nvPr userDrawn="1"/>
        </p:nvCxnSpPr>
        <p:spPr>
          <a:xfrm>
            <a:off x="1109027" y="-1"/>
            <a:ext cx="0" cy="27431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718604" y="137159"/>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605338" y="137160"/>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3"/>
          <p:cNvSpPr>
            <a:spLocks noChangeArrowheads="1"/>
          </p:cNvSpPr>
          <p:nvPr/>
        </p:nvSpPr>
        <p:spPr bwMode="auto">
          <a:xfrm>
            <a:off x="7179664" y="0"/>
            <a:ext cx="1012789" cy="274320"/>
          </a:xfrm>
          <a:prstGeom prst="rect">
            <a:avLst/>
          </a:prstGeom>
          <a:solidFill>
            <a:schemeClr val="accent1"/>
          </a:solidFill>
          <a:ln w="9525">
            <a:noFill/>
            <a:miter lim="800000"/>
            <a:headEnd/>
            <a:tailEnd/>
          </a:ln>
        </p:spPr>
        <p:txBody>
          <a:bodyPr lIns="0" tIns="0" rIns="0" anchor="b"/>
          <a:lstStyle/>
          <a:p>
            <a:pPr algn="ctr">
              <a:defRPr/>
            </a:pPr>
            <a:r>
              <a:rPr lang="en-US" sz="800" b="1" i="0">
                <a:solidFill>
                  <a:schemeClr val="bg1"/>
                </a:solidFill>
                <a:latin typeface="+mj-lt"/>
              </a:rPr>
              <a:t>CONCLUSION</a:t>
            </a:r>
          </a:p>
        </p:txBody>
      </p:sp>
      <p:cxnSp>
        <p:nvCxnSpPr>
          <p:cNvPr id="21" name="Straight Connector 20"/>
          <p:cNvCxnSpPr/>
          <p:nvPr/>
        </p:nvCxnSpPr>
        <p:spPr>
          <a:xfrm rot="5400000">
            <a:off x="6326311"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B9CD38E-CA8A-A2D2-6730-8AE4699EF7E1}"/>
              </a:ext>
            </a:extLst>
          </p:cNvPr>
          <p:cNvCxnSpPr/>
          <p:nvPr userDrawn="1"/>
        </p:nvCxnSpPr>
        <p:spPr>
          <a:xfrm rot="5400000">
            <a:off x="7022970"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4E3992D6-9938-79DD-80D3-9B0637C00706}"/>
              </a:ext>
            </a:extLst>
          </p:cNvPr>
          <p:cNvSpPr>
            <a:spLocks noChangeArrowheads="1"/>
          </p:cNvSpPr>
          <p:nvPr userDrawn="1"/>
        </p:nvSpPr>
        <p:spPr bwMode="auto">
          <a:xfrm>
            <a:off x="8193301" y="0"/>
            <a:ext cx="950699"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SOURCES</a:t>
            </a:r>
          </a:p>
        </p:txBody>
      </p:sp>
      <p:cxnSp>
        <p:nvCxnSpPr>
          <p:cNvPr id="5" name="Straight Connector 4">
            <a:extLst>
              <a:ext uri="{FF2B5EF4-FFF2-40B4-BE49-F238E27FC236}">
                <a16:creationId xmlns:a16="http://schemas.microsoft.com/office/drawing/2014/main" id="{A7970299-9AE3-C85A-D98B-F807F80B998E}"/>
              </a:ext>
            </a:extLst>
          </p:cNvPr>
          <p:cNvCxnSpPr/>
          <p:nvPr userDrawn="1"/>
        </p:nvCxnSpPr>
        <p:spPr>
          <a:xfrm rot="5400000">
            <a:off x="8036607"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62" r:id="rId1"/>
    <p:sldLayoutId id="2147483861" r:id="rId2"/>
    <p:sldLayoutId id="2147483860" r:id="rId3"/>
    <p:sldLayoutId id="2147483859" r:id="rId4"/>
  </p:sldLayoutIdLst>
  <p:hf hdr="0" ftr="0" dt="0"/>
  <p:txStyles>
    <p:titleStyle>
      <a:lvl1pPr algn="l" rtl="0" eaLnBrk="0" fontAlgn="base" hangingPunct="0">
        <a:spcBef>
          <a:spcPct val="0"/>
        </a:spcBef>
        <a:spcAft>
          <a:spcPct val="0"/>
        </a:spcAft>
        <a:defRPr sz="1800" b="1" i="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1450" indent="-171450" algn="l" rtl="0" eaLnBrk="0" fontAlgn="base" hangingPunct="0">
        <a:spcBef>
          <a:spcPts val="600"/>
        </a:spcBef>
        <a:spcAft>
          <a:spcPct val="0"/>
        </a:spcAft>
        <a:buClr>
          <a:schemeClr val="tx2"/>
        </a:buClr>
        <a:buFont typeface="Wingdings" pitchFamily="2" charset="2"/>
        <a:buChar char="§"/>
        <a:defRPr sz="1400" b="0" i="0">
          <a:solidFill>
            <a:schemeClr val="tx1"/>
          </a:solidFill>
          <a:latin typeface="+mn-lt"/>
          <a:ea typeface="+mn-ea"/>
          <a:cs typeface="+mn-cs"/>
        </a:defRPr>
      </a:lvl1pPr>
      <a:lvl2pPr marL="398463" indent="-171450" algn="l" rtl="0" eaLnBrk="0" fontAlgn="base" hangingPunct="0">
        <a:spcBef>
          <a:spcPct val="20000"/>
        </a:spcBef>
        <a:spcAft>
          <a:spcPct val="0"/>
        </a:spcAft>
        <a:buClr>
          <a:schemeClr val="tx2"/>
        </a:buClr>
        <a:buChar char="–"/>
        <a:defRPr sz="1200" b="0" i="0">
          <a:solidFill>
            <a:schemeClr val="tx1"/>
          </a:solidFill>
          <a:latin typeface="+mn-lt"/>
          <a:cs typeface="+mn-cs"/>
        </a:defRPr>
      </a:lvl2pPr>
      <a:lvl3pPr marL="569913" indent="-107950" algn="l" rtl="0" eaLnBrk="0" fontAlgn="base" hangingPunct="0">
        <a:spcBef>
          <a:spcPct val="20000"/>
        </a:spcBef>
        <a:spcAft>
          <a:spcPct val="0"/>
        </a:spcAft>
        <a:buClr>
          <a:schemeClr val="tx2"/>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91635"/>
            <a:ext cx="8229600" cy="67976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188720"/>
            <a:ext cx="8229600" cy="3975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b="0" i="0">
                <a:solidFill>
                  <a:schemeClr val="accent2">
                    <a:lumMod val="50000"/>
                  </a:schemeClr>
                </a:solidFill>
                <a:latin typeface="+mn-lt"/>
              </a:defRPr>
            </a:lvl1pPr>
          </a:lstStyle>
          <a:p>
            <a:pPr>
              <a:defRPr/>
            </a:pPr>
            <a:fld id="{3D8D7314-63DE-481F-A7F0-E9E171766BDA}" type="slidenum">
              <a:rPr lang="en-US" smtClean="0"/>
              <a:pPr>
                <a:defRPr/>
              </a:pPr>
              <a:t>‹#›</a:t>
            </a:fld>
            <a:endParaRPr lang="en-US"/>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b="0" i="0">
              <a:latin typeface="DM Sans" pitchFamily="2" charset="77"/>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800" b="1" i="0">
                <a:solidFill>
                  <a:srgbClr val="00A797"/>
                </a:solidFill>
                <a:latin typeface="+mj-lt"/>
              </a:rPr>
              <a:t>MASSACHUSETTS MEDICAID POLICY INSTITUTE</a:t>
            </a:r>
          </a:p>
        </p:txBody>
      </p:sp>
      <p:sp>
        <p:nvSpPr>
          <p:cNvPr id="36" name="Line 7">
            <a:extLst>
              <a:ext uri="{FF2B5EF4-FFF2-40B4-BE49-F238E27FC236}">
                <a16:creationId xmlns:a16="http://schemas.microsoft.com/office/drawing/2014/main" id="{9DDDEA2E-E439-4B04-A80F-575ED9564D6D}"/>
              </a:ext>
            </a:extLst>
          </p:cNvPr>
          <p:cNvSpPr>
            <a:spLocks noChangeShapeType="1"/>
          </p:cNvSpPr>
          <p:nvPr userDrawn="1"/>
        </p:nvSpPr>
        <p:spPr bwMode="auto">
          <a:xfrm>
            <a:off x="455613" y="1071401"/>
            <a:ext cx="8229600" cy="0"/>
          </a:xfrm>
          <a:prstGeom prst="line">
            <a:avLst/>
          </a:prstGeom>
          <a:noFill/>
          <a:ln w="38100">
            <a:solidFill>
              <a:schemeClr val="accent1"/>
            </a:solidFill>
            <a:round/>
            <a:headEnd/>
            <a:tailEnd/>
          </a:ln>
        </p:spPr>
        <p:txBody>
          <a:bodyPr/>
          <a:lstStyle/>
          <a:p>
            <a:pPr>
              <a:defRPr/>
            </a:pPr>
            <a:endParaRPr lang="en-US" sz="1600" b="0" i="0">
              <a:latin typeface="DM Sans" pitchFamily="2" charset="77"/>
            </a:endParaRPr>
          </a:p>
        </p:txBody>
      </p:sp>
      <p:sp>
        <p:nvSpPr>
          <p:cNvPr id="21" name="Rectangle 6">
            <a:extLst>
              <a:ext uri="{FF2B5EF4-FFF2-40B4-BE49-F238E27FC236}">
                <a16:creationId xmlns:a16="http://schemas.microsoft.com/office/drawing/2014/main" id="{76434387-F04E-D5EF-4A51-39DAC54E9FF7}"/>
              </a:ext>
            </a:extLst>
          </p:cNvPr>
          <p:cNvSpPr txBox="1">
            <a:spLocks noChangeArrowheads="1"/>
          </p:cNvSpPr>
          <p:nvPr userDrawn="1"/>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800" b="0" i="0" baseline="0">
                <a:solidFill>
                  <a:schemeClr val="accent2">
                    <a:lumMod val="50000"/>
                  </a:schemeClr>
                </a:solidFill>
                <a:latin typeface="+mn-lt"/>
              </a:rPr>
              <a:t>OCTOBER 2024</a:t>
            </a:r>
            <a:endParaRPr lang="en-US" sz="800" b="0" i="0">
              <a:solidFill>
                <a:schemeClr val="accent2">
                  <a:lumMod val="50000"/>
                </a:schemeClr>
              </a:solidFill>
              <a:latin typeface="+mn-lt"/>
            </a:endParaRPr>
          </a:p>
        </p:txBody>
      </p:sp>
      <p:sp>
        <p:nvSpPr>
          <p:cNvPr id="13" name="Rectangle 3">
            <a:extLst>
              <a:ext uri="{FF2B5EF4-FFF2-40B4-BE49-F238E27FC236}">
                <a16:creationId xmlns:a16="http://schemas.microsoft.com/office/drawing/2014/main" id="{0B07278A-DEA5-E111-9063-05151613E430}"/>
              </a:ext>
            </a:extLst>
          </p:cNvPr>
          <p:cNvSpPr>
            <a:spLocks noChangeArrowheads="1"/>
          </p:cNvSpPr>
          <p:nvPr userDrawn="1"/>
        </p:nvSpPr>
        <p:spPr bwMode="auto">
          <a:xfrm>
            <a:off x="2856687" y="-1"/>
            <a:ext cx="1885811"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all" baseline="0">
                <a:solidFill>
                  <a:schemeClr val="bg1"/>
                </a:solidFill>
                <a:latin typeface="+mj-lt"/>
              </a:rPr>
              <a:t>Benefits and Delivery systems</a:t>
            </a:r>
          </a:p>
        </p:txBody>
      </p:sp>
      <p:sp>
        <p:nvSpPr>
          <p:cNvPr id="14" name="Rectangle 5">
            <a:extLst>
              <a:ext uri="{FF2B5EF4-FFF2-40B4-BE49-F238E27FC236}">
                <a16:creationId xmlns:a16="http://schemas.microsoft.com/office/drawing/2014/main" id="{8395ECEE-CA15-779A-516F-8A9B73FBCC6A}"/>
              </a:ext>
            </a:extLst>
          </p:cNvPr>
          <p:cNvSpPr>
            <a:spLocks noChangeArrowheads="1"/>
          </p:cNvSpPr>
          <p:nvPr userDrawn="1"/>
        </p:nvSpPr>
        <p:spPr bwMode="auto">
          <a:xfrm>
            <a:off x="0" y="0"/>
            <a:ext cx="1109027" cy="274320"/>
          </a:xfrm>
          <a:prstGeom prst="rect">
            <a:avLst/>
          </a:prstGeom>
          <a:solidFill>
            <a:schemeClr val="accent1"/>
          </a:solidFill>
          <a:ln w="9525">
            <a:noFill/>
            <a:miter lim="800000"/>
            <a:headEnd/>
            <a:tailEnd/>
          </a:ln>
        </p:spPr>
        <p:txBody>
          <a:bodyPr lIns="45720" tIns="0" rIns="45720" anchor="b"/>
          <a:lstStyle/>
          <a:p>
            <a:pPr algn="ctr">
              <a:defRPr/>
            </a:pPr>
            <a:r>
              <a:rPr lang="en-US" sz="800" b="1" i="0">
                <a:solidFill>
                  <a:schemeClr val="bg1"/>
                </a:solidFill>
                <a:latin typeface="+mj-lt"/>
              </a:rPr>
              <a:t>INTRODUCTION</a:t>
            </a:r>
          </a:p>
        </p:txBody>
      </p:sp>
      <p:sp>
        <p:nvSpPr>
          <p:cNvPr id="15" name="Rectangle 3">
            <a:extLst>
              <a:ext uri="{FF2B5EF4-FFF2-40B4-BE49-F238E27FC236}">
                <a16:creationId xmlns:a16="http://schemas.microsoft.com/office/drawing/2014/main" id="{C399D392-E52A-9F93-28AD-8D09CAAF6EC3}"/>
              </a:ext>
            </a:extLst>
          </p:cNvPr>
          <p:cNvSpPr>
            <a:spLocks noChangeArrowheads="1"/>
          </p:cNvSpPr>
          <p:nvPr userDrawn="1"/>
        </p:nvSpPr>
        <p:spPr bwMode="auto">
          <a:xfrm>
            <a:off x="1125202" y="0"/>
            <a:ext cx="1731485" cy="274320"/>
          </a:xfrm>
          <a:prstGeom prst="rect">
            <a:avLst/>
          </a:prstGeom>
          <a:solidFill>
            <a:srgbClr val="00A797"/>
          </a:solidFill>
          <a:ln w="9525">
            <a:noFill/>
            <a:miter lim="800000"/>
            <a:headEnd/>
            <a:tailEnd/>
          </a:ln>
        </p:spPr>
        <p:txBody>
          <a:bodyPr lIns="45720" tIns="0" rIns="45720" anchor="b"/>
          <a:lstStyle/>
          <a:p>
            <a:pPr algn="ctr">
              <a:defRPr/>
            </a:pPr>
            <a:r>
              <a:rPr lang="en-US" sz="800" b="1" i="0" cap="small" baseline="0">
                <a:solidFill>
                  <a:schemeClr val="bg1"/>
                </a:solidFill>
                <a:latin typeface="+mj-lt"/>
              </a:rPr>
              <a:t>ELIGIBILITY AND ENROLLMENT</a:t>
            </a:r>
            <a:endParaRPr lang="en-US" sz="800" b="1" i="0" baseline="0">
              <a:solidFill>
                <a:schemeClr val="bg1"/>
              </a:solidFill>
              <a:latin typeface="+mj-lt"/>
            </a:endParaRPr>
          </a:p>
        </p:txBody>
      </p:sp>
      <p:sp>
        <p:nvSpPr>
          <p:cNvPr id="16" name="Rectangle 3">
            <a:extLst>
              <a:ext uri="{FF2B5EF4-FFF2-40B4-BE49-F238E27FC236}">
                <a16:creationId xmlns:a16="http://schemas.microsoft.com/office/drawing/2014/main" id="{AE16A544-6A60-A7D8-7A14-3098BAAEA3DF}"/>
              </a:ext>
            </a:extLst>
          </p:cNvPr>
          <p:cNvSpPr>
            <a:spLocks noChangeArrowheads="1"/>
          </p:cNvSpPr>
          <p:nvPr userDrawn="1"/>
        </p:nvSpPr>
        <p:spPr bwMode="auto">
          <a:xfrm>
            <a:off x="4747799" y="-1"/>
            <a:ext cx="1694143"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a:solidFill>
                  <a:schemeClr val="bg1"/>
                </a:solidFill>
                <a:latin typeface="+mj-lt"/>
              </a:rPr>
              <a:t>SPENDING AND COST DRIVERS</a:t>
            </a:r>
            <a:endParaRPr lang="en-US" sz="800" b="1" i="0">
              <a:solidFill>
                <a:schemeClr val="bg1"/>
              </a:solidFill>
              <a:latin typeface="+mj-lt"/>
            </a:endParaRPr>
          </a:p>
        </p:txBody>
      </p:sp>
      <p:sp>
        <p:nvSpPr>
          <p:cNvPr id="17" name="Rectangle 3">
            <a:extLst>
              <a:ext uri="{FF2B5EF4-FFF2-40B4-BE49-F238E27FC236}">
                <a16:creationId xmlns:a16="http://schemas.microsoft.com/office/drawing/2014/main" id="{2F51EA9F-1172-E9A8-8231-2CE089CAFE24}"/>
              </a:ext>
            </a:extLst>
          </p:cNvPr>
          <p:cNvSpPr>
            <a:spLocks noChangeArrowheads="1"/>
          </p:cNvSpPr>
          <p:nvPr userDrawn="1"/>
        </p:nvSpPr>
        <p:spPr bwMode="auto">
          <a:xfrm>
            <a:off x="6461476" y="0"/>
            <a:ext cx="698654" cy="274320"/>
          </a:xfrm>
          <a:prstGeom prst="rect">
            <a:avLst/>
          </a:prstGeom>
          <a:solidFill>
            <a:schemeClr val="accent1"/>
          </a:solidFill>
          <a:ln w="9525">
            <a:noFill/>
            <a:miter lim="800000"/>
            <a:headEnd/>
            <a:tailEnd/>
          </a:ln>
        </p:spPr>
        <p:txBody>
          <a:bodyPr lIns="0" tIns="0" rIns="0" anchor="b"/>
          <a:lstStyle/>
          <a:p>
            <a:pPr algn="ctr">
              <a:defRPr/>
            </a:pPr>
            <a:r>
              <a:rPr lang="en-US" sz="800" b="1" i="0">
                <a:solidFill>
                  <a:schemeClr val="bg1"/>
                </a:solidFill>
                <a:latin typeface="+mj-lt"/>
              </a:rPr>
              <a:t>REFORMS</a:t>
            </a:r>
          </a:p>
        </p:txBody>
      </p:sp>
      <p:cxnSp>
        <p:nvCxnSpPr>
          <p:cNvPr id="18" name="Straight Connector 17">
            <a:extLst>
              <a:ext uri="{FF2B5EF4-FFF2-40B4-BE49-F238E27FC236}">
                <a16:creationId xmlns:a16="http://schemas.microsoft.com/office/drawing/2014/main" id="{F20D18A8-52C4-1D3B-27EC-BBF0BC8942E5}"/>
              </a:ext>
            </a:extLst>
          </p:cNvPr>
          <p:cNvCxnSpPr>
            <a:cxnSpLocks/>
          </p:cNvCxnSpPr>
          <p:nvPr userDrawn="1"/>
        </p:nvCxnSpPr>
        <p:spPr>
          <a:xfrm>
            <a:off x="1109027" y="-1"/>
            <a:ext cx="0" cy="27431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C671A8-7EAD-D6B4-0195-1AD41F8B923B}"/>
              </a:ext>
            </a:extLst>
          </p:cNvPr>
          <p:cNvCxnSpPr/>
          <p:nvPr userDrawn="1"/>
        </p:nvCxnSpPr>
        <p:spPr>
          <a:xfrm rot="5400000">
            <a:off x="2718604" y="137159"/>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E22BB32-E195-5942-3BD9-307D78430DD3}"/>
              </a:ext>
            </a:extLst>
          </p:cNvPr>
          <p:cNvCxnSpPr/>
          <p:nvPr userDrawn="1"/>
        </p:nvCxnSpPr>
        <p:spPr>
          <a:xfrm rot="5400000">
            <a:off x="4605338" y="137160"/>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3">
            <a:extLst>
              <a:ext uri="{FF2B5EF4-FFF2-40B4-BE49-F238E27FC236}">
                <a16:creationId xmlns:a16="http://schemas.microsoft.com/office/drawing/2014/main" id="{919D6625-CF68-B696-6116-1CAA1CC5DEA7}"/>
              </a:ext>
            </a:extLst>
          </p:cNvPr>
          <p:cNvSpPr>
            <a:spLocks noChangeArrowheads="1"/>
          </p:cNvSpPr>
          <p:nvPr userDrawn="1"/>
        </p:nvSpPr>
        <p:spPr bwMode="auto">
          <a:xfrm>
            <a:off x="7179664" y="0"/>
            <a:ext cx="1012789" cy="274320"/>
          </a:xfrm>
          <a:prstGeom prst="rect">
            <a:avLst/>
          </a:prstGeom>
          <a:solidFill>
            <a:schemeClr val="accent1"/>
          </a:solidFill>
          <a:ln w="9525">
            <a:noFill/>
            <a:miter lim="800000"/>
            <a:headEnd/>
            <a:tailEnd/>
          </a:ln>
        </p:spPr>
        <p:txBody>
          <a:bodyPr lIns="0" tIns="0" rIns="0" anchor="b"/>
          <a:lstStyle/>
          <a:p>
            <a:pPr algn="ctr">
              <a:defRPr/>
            </a:pPr>
            <a:r>
              <a:rPr lang="en-US" sz="800" b="1" i="0">
                <a:solidFill>
                  <a:schemeClr val="bg1"/>
                </a:solidFill>
                <a:latin typeface="+mj-lt"/>
              </a:rPr>
              <a:t>CONCLUSION</a:t>
            </a:r>
          </a:p>
        </p:txBody>
      </p:sp>
      <p:cxnSp>
        <p:nvCxnSpPr>
          <p:cNvPr id="23" name="Straight Connector 22">
            <a:extLst>
              <a:ext uri="{FF2B5EF4-FFF2-40B4-BE49-F238E27FC236}">
                <a16:creationId xmlns:a16="http://schemas.microsoft.com/office/drawing/2014/main" id="{F6F627F1-1181-DD66-D46D-2B2E5D96BBD7}"/>
              </a:ext>
            </a:extLst>
          </p:cNvPr>
          <p:cNvCxnSpPr/>
          <p:nvPr userDrawn="1"/>
        </p:nvCxnSpPr>
        <p:spPr>
          <a:xfrm rot="5400000">
            <a:off x="6326311"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34A3DB-6E2C-B9B8-1C4E-947077AFA265}"/>
              </a:ext>
            </a:extLst>
          </p:cNvPr>
          <p:cNvCxnSpPr/>
          <p:nvPr userDrawn="1"/>
        </p:nvCxnSpPr>
        <p:spPr>
          <a:xfrm rot="5400000">
            <a:off x="7022970"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3">
            <a:extLst>
              <a:ext uri="{FF2B5EF4-FFF2-40B4-BE49-F238E27FC236}">
                <a16:creationId xmlns:a16="http://schemas.microsoft.com/office/drawing/2014/main" id="{01298E0F-0EF5-0266-F301-A1D6C369DFF6}"/>
              </a:ext>
            </a:extLst>
          </p:cNvPr>
          <p:cNvSpPr>
            <a:spLocks noChangeArrowheads="1"/>
          </p:cNvSpPr>
          <p:nvPr userDrawn="1"/>
        </p:nvSpPr>
        <p:spPr bwMode="auto">
          <a:xfrm>
            <a:off x="8193301" y="0"/>
            <a:ext cx="950699"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SOURCES</a:t>
            </a:r>
          </a:p>
        </p:txBody>
      </p:sp>
      <p:cxnSp>
        <p:nvCxnSpPr>
          <p:cNvPr id="27" name="Straight Connector 26">
            <a:extLst>
              <a:ext uri="{FF2B5EF4-FFF2-40B4-BE49-F238E27FC236}">
                <a16:creationId xmlns:a16="http://schemas.microsoft.com/office/drawing/2014/main" id="{A8A69F86-D743-90C1-05A9-463A220F37E4}"/>
              </a:ext>
            </a:extLst>
          </p:cNvPr>
          <p:cNvCxnSpPr/>
          <p:nvPr userDrawn="1"/>
        </p:nvCxnSpPr>
        <p:spPr>
          <a:xfrm rot="5400000">
            <a:off x="8036607"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66" r:id="rId1"/>
    <p:sldLayoutId id="2147483865" r:id="rId2"/>
    <p:sldLayoutId id="2147483864" r:id="rId3"/>
    <p:sldLayoutId id="2147483863" r:id="rId4"/>
  </p:sldLayoutIdLst>
  <p:hf hdr="0" ftr="0" dt="0"/>
  <p:txStyles>
    <p:titleStyle>
      <a:lvl1pPr algn="l" rtl="0" eaLnBrk="0" fontAlgn="base" hangingPunct="0">
        <a:spcBef>
          <a:spcPct val="0"/>
        </a:spcBef>
        <a:spcAft>
          <a:spcPct val="0"/>
        </a:spcAft>
        <a:defRPr sz="1800" b="1" i="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3736" indent="-173736" algn="l" rtl="0" eaLnBrk="0" fontAlgn="base" hangingPunct="0">
        <a:spcBef>
          <a:spcPts val="600"/>
        </a:spcBef>
        <a:spcAft>
          <a:spcPct val="0"/>
        </a:spcAft>
        <a:buClr>
          <a:srgbClr val="00A797"/>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rgbClr val="00A797"/>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rgbClr val="00A797"/>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433066"/>
            <a:ext cx="8229600" cy="664213"/>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457200" y="1188720"/>
            <a:ext cx="8229600" cy="3975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b="0" i="0">
                <a:solidFill>
                  <a:schemeClr val="accent2">
                    <a:lumMod val="50000"/>
                  </a:schemeClr>
                </a:solidFill>
                <a:latin typeface="+mn-lt"/>
              </a:defRPr>
            </a:lvl1pPr>
          </a:lstStyle>
          <a:p>
            <a:pPr>
              <a:defRPr/>
            </a:pPr>
            <a:fld id="{46BC39AB-9427-425A-BB27-41956DD3BD86}" type="slidenum">
              <a:rPr lang="en-US" smtClean="0"/>
              <a:pPr>
                <a:defRPr/>
              </a:pPr>
              <a:t>‹#›</a:t>
            </a:fld>
            <a:endParaRPr lang="en-US"/>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sz="1600" b="1" i="0">
              <a:latin typeface="DM Sans" pitchFamily="2" charset="77"/>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800" b="1" i="0">
                <a:solidFill>
                  <a:srgbClr val="00A797"/>
                </a:solidFill>
                <a:latin typeface="+mj-lt"/>
              </a:rPr>
              <a:t>MASSACHUSETTS MEDICAID POLICY INSTITUTE</a:t>
            </a:r>
          </a:p>
        </p:txBody>
      </p:sp>
      <p:sp>
        <p:nvSpPr>
          <p:cNvPr id="21" name="Rectangle 6">
            <a:extLst>
              <a:ext uri="{FF2B5EF4-FFF2-40B4-BE49-F238E27FC236}">
                <a16:creationId xmlns:a16="http://schemas.microsoft.com/office/drawing/2014/main" id="{3BCEF83E-ED2E-5379-F384-293D74BF123F}"/>
              </a:ext>
            </a:extLst>
          </p:cNvPr>
          <p:cNvSpPr txBox="1">
            <a:spLocks noChangeArrowheads="1"/>
          </p:cNvSpPr>
          <p:nvPr userDrawn="1"/>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800" b="0" i="0" baseline="0">
                <a:solidFill>
                  <a:schemeClr val="accent2">
                    <a:lumMod val="50000"/>
                  </a:schemeClr>
                </a:solidFill>
                <a:latin typeface="+mn-lt"/>
              </a:rPr>
              <a:t>OCTOBER 2024</a:t>
            </a:r>
            <a:endParaRPr lang="en-US" sz="800" b="0" i="0">
              <a:solidFill>
                <a:schemeClr val="accent2">
                  <a:lumMod val="50000"/>
                </a:schemeClr>
              </a:solidFill>
              <a:latin typeface="+mn-lt"/>
            </a:endParaRPr>
          </a:p>
        </p:txBody>
      </p:sp>
      <p:sp>
        <p:nvSpPr>
          <p:cNvPr id="13" name="Line 7">
            <a:extLst>
              <a:ext uri="{FF2B5EF4-FFF2-40B4-BE49-F238E27FC236}">
                <a16:creationId xmlns:a16="http://schemas.microsoft.com/office/drawing/2014/main" id="{C2260CF2-CA9B-3579-3651-AA0EB391FB00}"/>
              </a:ext>
            </a:extLst>
          </p:cNvPr>
          <p:cNvSpPr>
            <a:spLocks noChangeShapeType="1"/>
          </p:cNvSpPr>
          <p:nvPr userDrawn="1"/>
        </p:nvSpPr>
        <p:spPr bwMode="auto">
          <a:xfrm>
            <a:off x="468641" y="1097280"/>
            <a:ext cx="8229600" cy="0"/>
          </a:xfrm>
          <a:prstGeom prst="line">
            <a:avLst/>
          </a:prstGeom>
          <a:noFill/>
          <a:ln w="38100">
            <a:solidFill>
              <a:schemeClr val="accent1"/>
            </a:solidFill>
            <a:round/>
            <a:headEnd/>
            <a:tailEnd/>
          </a:ln>
        </p:spPr>
        <p:txBody>
          <a:bodyPr/>
          <a:lstStyle/>
          <a:p>
            <a:pPr>
              <a:defRPr/>
            </a:pPr>
            <a:endParaRPr lang="en-US" sz="1600" b="0" i="0">
              <a:latin typeface="DM Sans" pitchFamily="2" charset="77"/>
            </a:endParaRPr>
          </a:p>
        </p:txBody>
      </p:sp>
      <p:sp>
        <p:nvSpPr>
          <p:cNvPr id="14" name="Rectangle 3">
            <a:extLst>
              <a:ext uri="{FF2B5EF4-FFF2-40B4-BE49-F238E27FC236}">
                <a16:creationId xmlns:a16="http://schemas.microsoft.com/office/drawing/2014/main" id="{F64A97A3-0291-0E7E-5A65-7725631B8809}"/>
              </a:ext>
            </a:extLst>
          </p:cNvPr>
          <p:cNvSpPr>
            <a:spLocks noChangeArrowheads="1"/>
          </p:cNvSpPr>
          <p:nvPr userDrawn="1"/>
        </p:nvSpPr>
        <p:spPr bwMode="auto">
          <a:xfrm>
            <a:off x="2856687" y="-1"/>
            <a:ext cx="1885811" cy="274320"/>
          </a:xfrm>
          <a:prstGeom prst="rect">
            <a:avLst/>
          </a:prstGeom>
          <a:solidFill>
            <a:srgbClr val="00A797"/>
          </a:solidFill>
          <a:ln w="9525">
            <a:noFill/>
            <a:miter lim="800000"/>
            <a:headEnd/>
            <a:tailEnd/>
          </a:ln>
        </p:spPr>
        <p:txBody>
          <a:bodyPr lIns="45720" tIns="0" rIns="45720" anchor="b"/>
          <a:lstStyle/>
          <a:p>
            <a:pPr algn="ctr">
              <a:defRPr/>
            </a:pPr>
            <a:r>
              <a:rPr lang="en-US" sz="800" b="1" i="0" cap="all" baseline="0">
                <a:solidFill>
                  <a:schemeClr val="bg1"/>
                </a:solidFill>
                <a:latin typeface="+mj-lt"/>
              </a:rPr>
              <a:t>Benefits and Delivery systems</a:t>
            </a:r>
          </a:p>
        </p:txBody>
      </p:sp>
      <p:sp>
        <p:nvSpPr>
          <p:cNvPr id="15" name="Rectangle 5">
            <a:extLst>
              <a:ext uri="{FF2B5EF4-FFF2-40B4-BE49-F238E27FC236}">
                <a16:creationId xmlns:a16="http://schemas.microsoft.com/office/drawing/2014/main" id="{D3669930-A2CD-9AC8-439E-7080FBCE086A}"/>
              </a:ext>
            </a:extLst>
          </p:cNvPr>
          <p:cNvSpPr>
            <a:spLocks noChangeArrowheads="1"/>
          </p:cNvSpPr>
          <p:nvPr userDrawn="1"/>
        </p:nvSpPr>
        <p:spPr bwMode="auto">
          <a:xfrm>
            <a:off x="0" y="0"/>
            <a:ext cx="1109027" cy="274320"/>
          </a:xfrm>
          <a:prstGeom prst="rect">
            <a:avLst/>
          </a:prstGeom>
          <a:solidFill>
            <a:schemeClr val="accent1"/>
          </a:solidFill>
          <a:ln w="9525">
            <a:noFill/>
            <a:miter lim="800000"/>
            <a:headEnd/>
            <a:tailEnd/>
          </a:ln>
        </p:spPr>
        <p:txBody>
          <a:bodyPr lIns="45720" tIns="0" rIns="45720" anchor="b"/>
          <a:lstStyle/>
          <a:p>
            <a:pPr algn="ctr">
              <a:defRPr/>
            </a:pPr>
            <a:r>
              <a:rPr lang="en-US" sz="800" b="1" i="0">
                <a:solidFill>
                  <a:schemeClr val="bg1"/>
                </a:solidFill>
                <a:latin typeface="+mj-lt"/>
              </a:rPr>
              <a:t>INTRODUCTION</a:t>
            </a:r>
          </a:p>
        </p:txBody>
      </p:sp>
      <p:sp>
        <p:nvSpPr>
          <p:cNvPr id="16" name="Rectangle 3">
            <a:extLst>
              <a:ext uri="{FF2B5EF4-FFF2-40B4-BE49-F238E27FC236}">
                <a16:creationId xmlns:a16="http://schemas.microsoft.com/office/drawing/2014/main" id="{255AD0F7-2D45-794B-589F-F059FA970849}"/>
              </a:ext>
            </a:extLst>
          </p:cNvPr>
          <p:cNvSpPr>
            <a:spLocks noChangeArrowheads="1"/>
          </p:cNvSpPr>
          <p:nvPr userDrawn="1"/>
        </p:nvSpPr>
        <p:spPr bwMode="auto">
          <a:xfrm>
            <a:off x="1125202" y="0"/>
            <a:ext cx="1731485"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baseline="0">
                <a:solidFill>
                  <a:schemeClr val="bg1"/>
                </a:solidFill>
                <a:latin typeface="+mj-lt"/>
              </a:rPr>
              <a:t>ELIGIBILITY AND ENROLLMENT</a:t>
            </a:r>
            <a:endParaRPr lang="en-US" sz="800" b="1" i="0" baseline="0">
              <a:solidFill>
                <a:schemeClr val="bg1"/>
              </a:solidFill>
              <a:latin typeface="+mj-lt"/>
            </a:endParaRPr>
          </a:p>
        </p:txBody>
      </p:sp>
      <p:sp>
        <p:nvSpPr>
          <p:cNvPr id="17" name="Rectangle 3">
            <a:extLst>
              <a:ext uri="{FF2B5EF4-FFF2-40B4-BE49-F238E27FC236}">
                <a16:creationId xmlns:a16="http://schemas.microsoft.com/office/drawing/2014/main" id="{77397770-B3F9-3524-D3BB-C516C4F4CEA6}"/>
              </a:ext>
            </a:extLst>
          </p:cNvPr>
          <p:cNvSpPr>
            <a:spLocks noChangeArrowheads="1"/>
          </p:cNvSpPr>
          <p:nvPr userDrawn="1"/>
        </p:nvSpPr>
        <p:spPr bwMode="auto">
          <a:xfrm>
            <a:off x="4747799" y="-1"/>
            <a:ext cx="1694143"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a:solidFill>
                  <a:schemeClr val="bg1"/>
                </a:solidFill>
                <a:latin typeface="+mj-lt"/>
              </a:rPr>
              <a:t>SPENDING AND COST DRIVERS</a:t>
            </a:r>
            <a:endParaRPr lang="en-US" sz="800" b="1" i="0">
              <a:solidFill>
                <a:schemeClr val="bg1"/>
              </a:solidFill>
              <a:latin typeface="+mj-lt"/>
            </a:endParaRPr>
          </a:p>
        </p:txBody>
      </p:sp>
      <p:sp>
        <p:nvSpPr>
          <p:cNvPr id="18" name="Rectangle 3">
            <a:extLst>
              <a:ext uri="{FF2B5EF4-FFF2-40B4-BE49-F238E27FC236}">
                <a16:creationId xmlns:a16="http://schemas.microsoft.com/office/drawing/2014/main" id="{2C8110C1-9F55-DF4C-6003-C8C70E97D241}"/>
              </a:ext>
            </a:extLst>
          </p:cNvPr>
          <p:cNvSpPr>
            <a:spLocks noChangeArrowheads="1"/>
          </p:cNvSpPr>
          <p:nvPr userDrawn="1"/>
        </p:nvSpPr>
        <p:spPr bwMode="auto">
          <a:xfrm>
            <a:off x="6461476" y="0"/>
            <a:ext cx="698654" cy="274320"/>
          </a:xfrm>
          <a:prstGeom prst="rect">
            <a:avLst/>
          </a:prstGeom>
          <a:solidFill>
            <a:schemeClr val="accent1"/>
          </a:solidFill>
          <a:ln w="9525">
            <a:noFill/>
            <a:miter lim="800000"/>
            <a:headEnd/>
            <a:tailEnd/>
          </a:ln>
        </p:spPr>
        <p:txBody>
          <a:bodyPr lIns="0" tIns="0" rIns="0" anchor="b"/>
          <a:lstStyle/>
          <a:p>
            <a:pPr algn="ctr">
              <a:defRPr/>
            </a:pPr>
            <a:r>
              <a:rPr lang="en-US" sz="800" b="1" i="0">
                <a:solidFill>
                  <a:schemeClr val="bg1"/>
                </a:solidFill>
                <a:latin typeface="+mj-lt"/>
              </a:rPr>
              <a:t>REFORMS</a:t>
            </a:r>
          </a:p>
        </p:txBody>
      </p:sp>
      <p:cxnSp>
        <p:nvCxnSpPr>
          <p:cNvPr id="19" name="Straight Connector 18">
            <a:extLst>
              <a:ext uri="{FF2B5EF4-FFF2-40B4-BE49-F238E27FC236}">
                <a16:creationId xmlns:a16="http://schemas.microsoft.com/office/drawing/2014/main" id="{4F424FFA-83FB-77D0-5E60-6929857F1FF3}"/>
              </a:ext>
            </a:extLst>
          </p:cNvPr>
          <p:cNvCxnSpPr>
            <a:cxnSpLocks/>
          </p:cNvCxnSpPr>
          <p:nvPr userDrawn="1"/>
        </p:nvCxnSpPr>
        <p:spPr>
          <a:xfrm>
            <a:off x="1109027" y="-1"/>
            <a:ext cx="0" cy="27431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3DF7053-0155-77F7-0005-F75B501B1C42}"/>
              </a:ext>
            </a:extLst>
          </p:cNvPr>
          <p:cNvCxnSpPr/>
          <p:nvPr userDrawn="1"/>
        </p:nvCxnSpPr>
        <p:spPr>
          <a:xfrm rot="5400000">
            <a:off x="2718604" y="137159"/>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16DC0E3-7EFC-3BD9-0430-B914CC1A91A5}"/>
              </a:ext>
            </a:extLst>
          </p:cNvPr>
          <p:cNvCxnSpPr/>
          <p:nvPr userDrawn="1"/>
        </p:nvCxnSpPr>
        <p:spPr>
          <a:xfrm rot="5400000">
            <a:off x="4605338" y="137160"/>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3">
            <a:extLst>
              <a:ext uri="{FF2B5EF4-FFF2-40B4-BE49-F238E27FC236}">
                <a16:creationId xmlns:a16="http://schemas.microsoft.com/office/drawing/2014/main" id="{F13261A4-6467-2CDE-246F-F9E4CD038636}"/>
              </a:ext>
            </a:extLst>
          </p:cNvPr>
          <p:cNvSpPr>
            <a:spLocks noChangeArrowheads="1"/>
          </p:cNvSpPr>
          <p:nvPr userDrawn="1"/>
        </p:nvSpPr>
        <p:spPr bwMode="auto">
          <a:xfrm>
            <a:off x="7179664" y="0"/>
            <a:ext cx="1012789" cy="274320"/>
          </a:xfrm>
          <a:prstGeom prst="rect">
            <a:avLst/>
          </a:prstGeom>
          <a:solidFill>
            <a:schemeClr val="accent1"/>
          </a:solidFill>
          <a:ln w="9525">
            <a:noFill/>
            <a:miter lim="800000"/>
            <a:headEnd/>
            <a:tailEnd/>
          </a:ln>
        </p:spPr>
        <p:txBody>
          <a:bodyPr lIns="0" tIns="0" rIns="0" anchor="b"/>
          <a:lstStyle/>
          <a:p>
            <a:pPr algn="ctr">
              <a:defRPr/>
            </a:pPr>
            <a:r>
              <a:rPr lang="en-US" sz="800" b="1" i="0">
                <a:solidFill>
                  <a:schemeClr val="bg1"/>
                </a:solidFill>
                <a:latin typeface="+mj-lt"/>
              </a:rPr>
              <a:t>CONCLUSION</a:t>
            </a:r>
          </a:p>
        </p:txBody>
      </p:sp>
      <p:cxnSp>
        <p:nvCxnSpPr>
          <p:cNvPr id="24" name="Straight Connector 23">
            <a:extLst>
              <a:ext uri="{FF2B5EF4-FFF2-40B4-BE49-F238E27FC236}">
                <a16:creationId xmlns:a16="http://schemas.microsoft.com/office/drawing/2014/main" id="{AAD52F9D-1637-09C4-5B46-5A5A04736FC6}"/>
              </a:ext>
            </a:extLst>
          </p:cNvPr>
          <p:cNvCxnSpPr/>
          <p:nvPr userDrawn="1"/>
        </p:nvCxnSpPr>
        <p:spPr>
          <a:xfrm rot="5400000">
            <a:off x="6326311"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F766DB3-4D04-A187-63D0-E285FA3D023B}"/>
              </a:ext>
            </a:extLst>
          </p:cNvPr>
          <p:cNvCxnSpPr/>
          <p:nvPr userDrawn="1"/>
        </p:nvCxnSpPr>
        <p:spPr>
          <a:xfrm rot="5400000">
            <a:off x="7022970"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tangle 3">
            <a:extLst>
              <a:ext uri="{FF2B5EF4-FFF2-40B4-BE49-F238E27FC236}">
                <a16:creationId xmlns:a16="http://schemas.microsoft.com/office/drawing/2014/main" id="{667DAB4A-F0CC-410A-E851-CA30831EF632}"/>
              </a:ext>
            </a:extLst>
          </p:cNvPr>
          <p:cNvSpPr>
            <a:spLocks noChangeArrowheads="1"/>
          </p:cNvSpPr>
          <p:nvPr userDrawn="1"/>
        </p:nvSpPr>
        <p:spPr bwMode="auto">
          <a:xfrm>
            <a:off x="8193301" y="0"/>
            <a:ext cx="950699"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SOURCES</a:t>
            </a:r>
          </a:p>
        </p:txBody>
      </p:sp>
      <p:cxnSp>
        <p:nvCxnSpPr>
          <p:cNvPr id="28" name="Straight Connector 27">
            <a:extLst>
              <a:ext uri="{FF2B5EF4-FFF2-40B4-BE49-F238E27FC236}">
                <a16:creationId xmlns:a16="http://schemas.microsoft.com/office/drawing/2014/main" id="{9613EAD8-11E0-BF4E-37DC-37DC8AEA8A87}"/>
              </a:ext>
            </a:extLst>
          </p:cNvPr>
          <p:cNvCxnSpPr/>
          <p:nvPr userDrawn="1"/>
        </p:nvCxnSpPr>
        <p:spPr>
          <a:xfrm rot="5400000">
            <a:off x="8036607"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70" r:id="rId1"/>
    <p:sldLayoutId id="2147483869" r:id="rId2"/>
    <p:sldLayoutId id="2147483868" r:id="rId3"/>
    <p:sldLayoutId id="2147483867" r:id="rId4"/>
  </p:sldLayoutIdLst>
  <p:hf hdr="0" ftr="0" dt="0"/>
  <p:txStyles>
    <p:titleStyle>
      <a:lvl1pPr algn="l" rtl="0" eaLnBrk="0" fontAlgn="base" hangingPunct="0">
        <a:spcBef>
          <a:spcPct val="0"/>
        </a:spcBef>
        <a:spcAft>
          <a:spcPct val="0"/>
        </a:spcAft>
        <a:defRPr sz="1800" b="1" i="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3736" indent="-173736" algn="l" rtl="0" eaLnBrk="0" fontAlgn="base" hangingPunct="0">
        <a:spcBef>
          <a:spcPts val="600"/>
        </a:spcBef>
        <a:spcAft>
          <a:spcPct val="0"/>
        </a:spcAft>
        <a:buClr>
          <a:srgbClr val="00A797"/>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rgbClr val="00A797"/>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rgbClr val="00A797"/>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294F1F-FFB5-CC3B-5B1F-914CA8DB578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8C8025-CD8D-04D5-DC7D-E27027B6E4C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A09438-FEAB-0716-5F45-1DF14EE8944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809F2-AFA8-4B41-BDA9-E00F5898A2DA}" type="datetimeFigureOut">
              <a:rPr lang="en-US" smtClean="0"/>
              <a:t>10/22/2024</a:t>
            </a:fld>
            <a:endParaRPr lang="en-US"/>
          </a:p>
        </p:txBody>
      </p:sp>
      <p:sp>
        <p:nvSpPr>
          <p:cNvPr id="5" name="Footer Placeholder 4">
            <a:extLst>
              <a:ext uri="{FF2B5EF4-FFF2-40B4-BE49-F238E27FC236}">
                <a16:creationId xmlns:a16="http://schemas.microsoft.com/office/drawing/2014/main" id="{706350A5-A02C-EFD6-0F58-1D0168E2683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298164-F6EE-C6FC-44A6-84567D376C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0048F-2900-47F6-8170-8EDD30C2618A}" type="slidenum">
              <a:rPr lang="en-US" smtClean="0"/>
              <a:t>‹#›</a:t>
            </a:fld>
            <a:endParaRPr lang="en-US"/>
          </a:p>
        </p:txBody>
      </p:sp>
    </p:spTree>
    <p:extLst>
      <p:ext uri="{BB962C8B-B14F-4D97-AF65-F5344CB8AC3E}">
        <p14:creationId xmlns:p14="http://schemas.microsoft.com/office/powerpoint/2010/main" val="2999946310"/>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433066"/>
            <a:ext cx="8229600" cy="664213"/>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457200" y="1188720"/>
            <a:ext cx="8229600" cy="3975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b="0" i="0">
                <a:solidFill>
                  <a:schemeClr val="accent2">
                    <a:lumMod val="50000"/>
                  </a:schemeClr>
                </a:solidFill>
                <a:latin typeface="+mn-lt"/>
              </a:defRPr>
            </a:lvl1pPr>
          </a:lstStyle>
          <a:p>
            <a:pPr>
              <a:defRPr/>
            </a:pPr>
            <a:fld id="{46BC39AB-9427-425A-BB27-41956DD3BD86}" type="slidenum">
              <a:rPr lang="en-US" smtClean="0"/>
              <a:pPr>
                <a:defRPr/>
              </a:pPr>
              <a:t>‹#›</a:t>
            </a:fld>
            <a:endParaRPr lang="en-US"/>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sz="1600" b="1" i="0">
              <a:latin typeface="DM Sans" pitchFamily="2" charset="77"/>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800" b="1" i="0">
                <a:solidFill>
                  <a:srgbClr val="00A797"/>
                </a:solidFill>
                <a:latin typeface="+mj-lt"/>
              </a:rPr>
              <a:t>MASSACHUSETTS MEDICAID POLICY INSTITUTE</a:t>
            </a:r>
          </a:p>
        </p:txBody>
      </p:sp>
      <p:sp>
        <p:nvSpPr>
          <p:cNvPr id="36" name="Line 7">
            <a:extLst>
              <a:ext uri="{FF2B5EF4-FFF2-40B4-BE49-F238E27FC236}">
                <a16:creationId xmlns:a16="http://schemas.microsoft.com/office/drawing/2014/main" id="{5433D05A-62D2-4B7C-B403-999D9BEFD96E}"/>
              </a:ext>
            </a:extLst>
          </p:cNvPr>
          <p:cNvSpPr>
            <a:spLocks noChangeShapeType="1"/>
          </p:cNvSpPr>
          <p:nvPr userDrawn="1"/>
        </p:nvSpPr>
        <p:spPr bwMode="auto">
          <a:xfrm>
            <a:off x="455613" y="1097279"/>
            <a:ext cx="8229600" cy="0"/>
          </a:xfrm>
          <a:prstGeom prst="line">
            <a:avLst/>
          </a:prstGeom>
          <a:noFill/>
          <a:ln w="38100">
            <a:solidFill>
              <a:schemeClr val="accent1"/>
            </a:solidFill>
            <a:round/>
            <a:headEnd/>
            <a:tailEnd/>
          </a:ln>
        </p:spPr>
        <p:txBody>
          <a:bodyPr/>
          <a:lstStyle/>
          <a:p>
            <a:pPr>
              <a:defRPr/>
            </a:pPr>
            <a:endParaRPr lang="en-US" sz="1600" b="0" i="0">
              <a:latin typeface="DM Sans" pitchFamily="2" charset="77"/>
            </a:endParaRPr>
          </a:p>
        </p:txBody>
      </p:sp>
      <p:sp>
        <p:nvSpPr>
          <p:cNvPr id="21" name="Rectangle 6">
            <a:extLst>
              <a:ext uri="{FF2B5EF4-FFF2-40B4-BE49-F238E27FC236}">
                <a16:creationId xmlns:a16="http://schemas.microsoft.com/office/drawing/2014/main" id="{3BCEF83E-ED2E-5379-F384-293D74BF123F}"/>
              </a:ext>
            </a:extLst>
          </p:cNvPr>
          <p:cNvSpPr txBox="1">
            <a:spLocks noChangeArrowheads="1"/>
          </p:cNvSpPr>
          <p:nvPr userDrawn="1"/>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800" b="0" i="0" baseline="0">
                <a:solidFill>
                  <a:schemeClr val="accent2">
                    <a:lumMod val="50000"/>
                  </a:schemeClr>
                </a:solidFill>
                <a:latin typeface="+mn-lt"/>
              </a:rPr>
              <a:t>OCTOBER 2024</a:t>
            </a:r>
            <a:endParaRPr lang="en-US" sz="800" b="0" i="0">
              <a:solidFill>
                <a:schemeClr val="accent2">
                  <a:lumMod val="50000"/>
                </a:schemeClr>
              </a:solidFill>
              <a:latin typeface="+mn-lt"/>
            </a:endParaRPr>
          </a:p>
        </p:txBody>
      </p:sp>
      <p:sp>
        <p:nvSpPr>
          <p:cNvPr id="2" name="Rectangle 3">
            <a:extLst>
              <a:ext uri="{FF2B5EF4-FFF2-40B4-BE49-F238E27FC236}">
                <a16:creationId xmlns:a16="http://schemas.microsoft.com/office/drawing/2014/main" id="{40534D9D-D5ED-2537-F382-F9F1DD6B13DA}"/>
              </a:ext>
            </a:extLst>
          </p:cNvPr>
          <p:cNvSpPr>
            <a:spLocks noChangeArrowheads="1"/>
          </p:cNvSpPr>
          <p:nvPr userDrawn="1"/>
        </p:nvSpPr>
        <p:spPr bwMode="auto">
          <a:xfrm>
            <a:off x="2856687" y="-1"/>
            <a:ext cx="1885811"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all" baseline="0">
                <a:solidFill>
                  <a:schemeClr val="bg1"/>
                </a:solidFill>
                <a:latin typeface="+mj-lt"/>
              </a:rPr>
              <a:t>Benefits and Delivery systems</a:t>
            </a:r>
          </a:p>
        </p:txBody>
      </p:sp>
      <p:sp>
        <p:nvSpPr>
          <p:cNvPr id="3" name="Rectangle 5">
            <a:extLst>
              <a:ext uri="{FF2B5EF4-FFF2-40B4-BE49-F238E27FC236}">
                <a16:creationId xmlns:a16="http://schemas.microsoft.com/office/drawing/2014/main" id="{0079113A-659E-5EBA-FE3F-28D6CFB6CE66}"/>
              </a:ext>
            </a:extLst>
          </p:cNvPr>
          <p:cNvSpPr>
            <a:spLocks noChangeArrowheads="1"/>
          </p:cNvSpPr>
          <p:nvPr userDrawn="1"/>
        </p:nvSpPr>
        <p:spPr bwMode="auto">
          <a:xfrm>
            <a:off x="0" y="0"/>
            <a:ext cx="1109027" cy="274320"/>
          </a:xfrm>
          <a:prstGeom prst="rect">
            <a:avLst/>
          </a:prstGeom>
          <a:solidFill>
            <a:schemeClr val="accent1"/>
          </a:solidFill>
          <a:ln w="9525">
            <a:noFill/>
            <a:miter lim="800000"/>
            <a:headEnd/>
            <a:tailEnd/>
          </a:ln>
        </p:spPr>
        <p:txBody>
          <a:bodyPr lIns="45720" tIns="0" rIns="45720" anchor="b"/>
          <a:lstStyle/>
          <a:p>
            <a:pPr algn="ctr">
              <a:defRPr/>
            </a:pPr>
            <a:r>
              <a:rPr lang="en-US" sz="800" b="1" i="0">
                <a:solidFill>
                  <a:schemeClr val="bg1"/>
                </a:solidFill>
                <a:latin typeface="+mj-lt"/>
              </a:rPr>
              <a:t>INTRODUCTION</a:t>
            </a:r>
          </a:p>
        </p:txBody>
      </p:sp>
      <p:sp>
        <p:nvSpPr>
          <p:cNvPr id="4" name="Rectangle 3">
            <a:extLst>
              <a:ext uri="{FF2B5EF4-FFF2-40B4-BE49-F238E27FC236}">
                <a16:creationId xmlns:a16="http://schemas.microsoft.com/office/drawing/2014/main" id="{D617FFBB-CF8F-73C3-6034-A58D998559DF}"/>
              </a:ext>
            </a:extLst>
          </p:cNvPr>
          <p:cNvSpPr>
            <a:spLocks noChangeArrowheads="1"/>
          </p:cNvSpPr>
          <p:nvPr userDrawn="1"/>
        </p:nvSpPr>
        <p:spPr bwMode="auto">
          <a:xfrm>
            <a:off x="1125202" y="0"/>
            <a:ext cx="1731485"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baseline="0">
                <a:solidFill>
                  <a:schemeClr val="bg1"/>
                </a:solidFill>
                <a:latin typeface="+mj-lt"/>
              </a:rPr>
              <a:t>ELIGIBILITY AND ENROLLMENT</a:t>
            </a:r>
            <a:endParaRPr lang="en-US" sz="800" b="1" i="0" baseline="0">
              <a:solidFill>
                <a:schemeClr val="bg1"/>
              </a:solidFill>
              <a:latin typeface="+mj-lt"/>
            </a:endParaRPr>
          </a:p>
        </p:txBody>
      </p:sp>
      <p:sp>
        <p:nvSpPr>
          <p:cNvPr id="5" name="Rectangle 3">
            <a:extLst>
              <a:ext uri="{FF2B5EF4-FFF2-40B4-BE49-F238E27FC236}">
                <a16:creationId xmlns:a16="http://schemas.microsoft.com/office/drawing/2014/main" id="{1E0A1DCC-9F8F-C272-403F-808C2052A00D}"/>
              </a:ext>
            </a:extLst>
          </p:cNvPr>
          <p:cNvSpPr>
            <a:spLocks noChangeArrowheads="1"/>
          </p:cNvSpPr>
          <p:nvPr userDrawn="1"/>
        </p:nvSpPr>
        <p:spPr bwMode="auto">
          <a:xfrm>
            <a:off x="4747799" y="-1"/>
            <a:ext cx="1694143" cy="274320"/>
          </a:xfrm>
          <a:prstGeom prst="rect">
            <a:avLst/>
          </a:prstGeom>
          <a:solidFill>
            <a:srgbClr val="00A797"/>
          </a:solidFill>
          <a:ln w="9525">
            <a:noFill/>
            <a:miter lim="800000"/>
            <a:headEnd/>
            <a:tailEnd/>
          </a:ln>
        </p:spPr>
        <p:txBody>
          <a:bodyPr lIns="45720" tIns="0" rIns="45720" anchor="b"/>
          <a:lstStyle/>
          <a:p>
            <a:pPr algn="ctr">
              <a:defRPr/>
            </a:pPr>
            <a:r>
              <a:rPr lang="en-US" sz="800" b="1" i="0" cap="small">
                <a:solidFill>
                  <a:schemeClr val="bg1"/>
                </a:solidFill>
                <a:latin typeface="+mj-lt"/>
              </a:rPr>
              <a:t>SPENDING AND COST DRIVERS</a:t>
            </a:r>
            <a:endParaRPr lang="en-US" sz="800" b="1" i="0">
              <a:solidFill>
                <a:schemeClr val="bg1"/>
              </a:solidFill>
              <a:latin typeface="+mj-lt"/>
            </a:endParaRPr>
          </a:p>
        </p:txBody>
      </p:sp>
      <p:sp>
        <p:nvSpPr>
          <p:cNvPr id="6" name="Rectangle 3">
            <a:extLst>
              <a:ext uri="{FF2B5EF4-FFF2-40B4-BE49-F238E27FC236}">
                <a16:creationId xmlns:a16="http://schemas.microsoft.com/office/drawing/2014/main" id="{7F62DD02-8641-CCC2-5680-68E3FFCF30F1}"/>
              </a:ext>
            </a:extLst>
          </p:cNvPr>
          <p:cNvSpPr>
            <a:spLocks noChangeArrowheads="1"/>
          </p:cNvSpPr>
          <p:nvPr userDrawn="1"/>
        </p:nvSpPr>
        <p:spPr bwMode="auto">
          <a:xfrm>
            <a:off x="6461476" y="0"/>
            <a:ext cx="698654" cy="274320"/>
          </a:xfrm>
          <a:prstGeom prst="rect">
            <a:avLst/>
          </a:prstGeom>
          <a:solidFill>
            <a:schemeClr val="accent1"/>
          </a:solidFill>
          <a:ln w="9525">
            <a:noFill/>
            <a:miter lim="800000"/>
            <a:headEnd/>
            <a:tailEnd/>
          </a:ln>
        </p:spPr>
        <p:txBody>
          <a:bodyPr lIns="0" tIns="0" rIns="0" anchor="b"/>
          <a:lstStyle/>
          <a:p>
            <a:pPr algn="ctr">
              <a:defRPr/>
            </a:pPr>
            <a:r>
              <a:rPr lang="en-US" sz="800" b="1" i="0">
                <a:solidFill>
                  <a:schemeClr val="bg1"/>
                </a:solidFill>
                <a:latin typeface="+mj-lt"/>
              </a:rPr>
              <a:t>REFORMS</a:t>
            </a:r>
          </a:p>
        </p:txBody>
      </p:sp>
      <p:cxnSp>
        <p:nvCxnSpPr>
          <p:cNvPr id="7" name="Straight Connector 6">
            <a:extLst>
              <a:ext uri="{FF2B5EF4-FFF2-40B4-BE49-F238E27FC236}">
                <a16:creationId xmlns:a16="http://schemas.microsoft.com/office/drawing/2014/main" id="{B7E39AD2-DC34-63D0-F441-2D5F49B0B199}"/>
              </a:ext>
            </a:extLst>
          </p:cNvPr>
          <p:cNvCxnSpPr>
            <a:cxnSpLocks/>
          </p:cNvCxnSpPr>
          <p:nvPr userDrawn="1"/>
        </p:nvCxnSpPr>
        <p:spPr>
          <a:xfrm>
            <a:off x="1109027" y="-1"/>
            <a:ext cx="0" cy="27431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F27336D-D58E-6529-9299-B0A8C25EAA59}"/>
              </a:ext>
            </a:extLst>
          </p:cNvPr>
          <p:cNvCxnSpPr/>
          <p:nvPr userDrawn="1"/>
        </p:nvCxnSpPr>
        <p:spPr>
          <a:xfrm rot="5400000">
            <a:off x="2718604" y="137159"/>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E473B8F-FB91-E033-D876-7707270C4969}"/>
              </a:ext>
            </a:extLst>
          </p:cNvPr>
          <p:cNvCxnSpPr/>
          <p:nvPr userDrawn="1"/>
        </p:nvCxnSpPr>
        <p:spPr>
          <a:xfrm rot="5400000">
            <a:off x="4605338" y="137160"/>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3">
            <a:extLst>
              <a:ext uri="{FF2B5EF4-FFF2-40B4-BE49-F238E27FC236}">
                <a16:creationId xmlns:a16="http://schemas.microsoft.com/office/drawing/2014/main" id="{02181F4B-52C8-B11A-5B38-3925CD97B4F3}"/>
              </a:ext>
            </a:extLst>
          </p:cNvPr>
          <p:cNvSpPr>
            <a:spLocks noChangeArrowheads="1"/>
          </p:cNvSpPr>
          <p:nvPr userDrawn="1"/>
        </p:nvSpPr>
        <p:spPr bwMode="auto">
          <a:xfrm>
            <a:off x="7179664" y="0"/>
            <a:ext cx="1012789" cy="274320"/>
          </a:xfrm>
          <a:prstGeom prst="rect">
            <a:avLst/>
          </a:prstGeom>
          <a:solidFill>
            <a:schemeClr val="accent1"/>
          </a:solidFill>
          <a:ln w="9525">
            <a:noFill/>
            <a:miter lim="800000"/>
            <a:headEnd/>
            <a:tailEnd/>
          </a:ln>
        </p:spPr>
        <p:txBody>
          <a:bodyPr lIns="0" tIns="0" rIns="0" anchor="b"/>
          <a:lstStyle/>
          <a:p>
            <a:pPr algn="ctr">
              <a:defRPr/>
            </a:pPr>
            <a:r>
              <a:rPr lang="en-US" sz="800" b="1" i="0">
                <a:solidFill>
                  <a:schemeClr val="bg1"/>
                </a:solidFill>
                <a:latin typeface="+mj-lt"/>
              </a:rPr>
              <a:t>CONCLUSION</a:t>
            </a:r>
          </a:p>
        </p:txBody>
      </p:sp>
      <p:cxnSp>
        <p:nvCxnSpPr>
          <p:cNvPr id="11" name="Straight Connector 10">
            <a:extLst>
              <a:ext uri="{FF2B5EF4-FFF2-40B4-BE49-F238E27FC236}">
                <a16:creationId xmlns:a16="http://schemas.microsoft.com/office/drawing/2014/main" id="{A6C5B9BB-5015-1D9D-E061-B04632888199}"/>
              </a:ext>
            </a:extLst>
          </p:cNvPr>
          <p:cNvCxnSpPr/>
          <p:nvPr userDrawn="1"/>
        </p:nvCxnSpPr>
        <p:spPr>
          <a:xfrm rot="5400000">
            <a:off x="6326311"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87B3576-F2EE-4FCD-DFFA-EFF925234DA6}"/>
              </a:ext>
            </a:extLst>
          </p:cNvPr>
          <p:cNvCxnSpPr/>
          <p:nvPr userDrawn="1"/>
        </p:nvCxnSpPr>
        <p:spPr>
          <a:xfrm rot="5400000">
            <a:off x="7022970"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3">
            <a:extLst>
              <a:ext uri="{FF2B5EF4-FFF2-40B4-BE49-F238E27FC236}">
                <a16:creationId xmlns:a16="http://schemas.microsoft.com/office/drawing/2014/main" id="{CD981F47-A9A1-25BB-7768-7B0F9B4954AC}"/>
              </a:ext>
            </a:extLst>
          </p:cNvPr>
          <p:cNvSpPr>
            <a:spLocks noChangeArrowheads="1"/>
          </p:cNvSpPr>
          <p:nvPr userDrawn="1"/>
        </p:nvSpPr>
        <p:spPr bwMode="auto">
          <a:xfrm>
            <a:off x="8193301" y="0"/>
            <a:ext cx="950699"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SOURCES</a:t>
            </a:r>
          </a:p>
        </p:txBody>
      </p:sp>
      <p:cxnSp>
        <p:nvCxnSpPr>
          <p:cNvPr id="27" name="Straight Connector 26">
            <a:extLst>
              <a:ext uri="{FF2B5EF4-FFF2-40B4-BE49-F238E27FC236}">
                <a16:creationId xmlns:a16="http://schemas.microsoft.com/office/drawing/2014/main" id="{8FC696B4-8687-B22A-7D1A-0F6F9E1C816A}"/>
              </a:ext>
            </a:extLst>
          </p:cNvPr>
          <p:cNvCxnSpPr/>
          <p:nvPr userDrawn="1"/>
        </p:nvCxnSpPr>
        <p:spPr>
          <a:xfrm rot="5400000">
            <a:off x="8036607"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28681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Lst>
  <p:hf hdr="0" ftr="0" dt="0"/>
  <p:txStyles>
    <p:titleStyle>
      <a:lvl1pPr algn="l" rtl="0" eaLnBrk="0" fontAlgn="base" hangingPunct="0">
        <a:spcBef>
          <a:spcPct val="0"/>
        </a:spcBef>
        <a:spcAft>
          <a:spcPct val="0"/>
        </a:spcAft>
        <a:defRPr sz="1800" b="1" i="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3736" indent="-173736" algn="l" rtl="0" eaLnBrk="0" fontAlgn="base" hangingPunct="0">
        <a:spcBef>
          <a:spcPts val="600"/>
        </a:spcBef>
        <a:spcAft>
          <a:spcPct val="0"/>
        </a:spcAft>
        <a:buClr>
          <a:srgbClr val="00A797"/>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rgbClr val="00A797"/>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rgbClr val="00A797"/>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433066"/>
            <a:ext cx="8229600" cy="664213"/>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457200" y="1188720"/>
            <a:ext cx="8229600" cy="3975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b="0" i="0">
                <a:solidFill>
                  <a:schemeClr val="accent2">
                    <a:lumMod val="50000"/>
                  </a:schemeClr>
                </a:solidFill>
                <a:latin typeface="+mn-lt"/>
              </a:defRPr>
            </a:lvl1pPr>
          </a:lstStyle>
          <a:p>
            <a:pPr>
              <a:defRPr/>
            </a:pPr>
            <a:fld id="{D585583B-8578-4E01-9E5C-0C241837F512}" type="slidenum">
              <a:rPr lang="en-US" smtClean="0"/>
              <a:pPr>
                <a:defRPr/>
              </a:pPr>
              <a:t>‹#›</a:t>
            </a:fld>
            <a:endParaRPr lang="en-US"/>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sz="1600" b="0" i="0">
              <a:latin typeface="DM Sans" pitchFamily="2" charset="77"/>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800" b="1" i="0">
                <a:solidFill>
                  <a:srgbClr val="00A797"/>
                </a:solidFill>
                <a:latin typeface="+mj-lt"/>
              </a:rPr>
              <a:t>MASSACHUSETTS MEDICAID POLICY INSTITUTE</a:t>
            </a:r>
          </a:p>
        </p:txBody>
      </p:sp>
      <p:sp>
        <p:nvSpPr>
          <p:cNvPr id="36" name="Line 7">
            <a:extLst>
              <a:ext uri="{FF2B5EF4-FFF2-40B4-BE49-F238E27FC236}">
                <a16:creationId xmlns:a16="http://schemas.microsoft.com/office/drawing/2014/main" id="{15B4F9DC-B02B-4EED-B4B9-ED07AEA0D6FB}"/>
              </a:ext>
            </a:extLst>
          </p:cNvPr>
          <p:cNvSpPr>
            <a:spLocks noChangeShapeType="1"/>
          </p:cNvSpPr>
          <p:nvPr userDrawn="1"/>
        </p:nvSpPr>
        <p:spPr bwMode="auto">
          <a:xfrm>
            <a:off x="455613" y="1097279"/>
            <a:ext cx="8229600" cy="0"/>
          </a:xfrm>
          <a:prstGeom prst="line">
            <a:avLst/>
          </a:prstGeom>
          <a:noFill/>
          <a:ln w="38100">
            <a:solidFill>
              <a:schemeClr val="accent1"/>
            </a:solidFill>
            <a:round/>
            <a:headEnd/>
            <a:tailEnd/>
          </a:ln>
        </p:spPr>
        <p:txBody>
          <a:bodyPr/>
          <a:lstStyle/>
          <a:p>
            <a:pPr>
              <a:defRPr/>
            </a:pPr>
            <a:endParaRPr lang="en-US" sz="1600" b="0" i="0">
              <a:latin typeface="DM Sans" pitchFamily="2" charset="77"/>
            </a:endParaRPr>
          </a:p>
        </p:txBody>
      </p:sp>
      <p:sp>
        <p:nvSpPr>
          <p:cNvPr id="22" name="Rectangle 6">
            <a:extLst>
              <a:ext uri="{FF2B5EF4-FFF2-40B4-BE49-F238E27FC236}">
                <a16:creationId xmlns:a16="http://schemas.microsoft.com/office/drawing/2014/main" id="{0A021A87-2821-7FB3-44DB-E3ED3C906D5B}"/>
              </a:ext>
            </a:extLst>
          </p:cNvPr>
          <p:cNvSpPr txBox="1">
            <a:spLocks noChangeArrowheads="1"/>
          </p:cNvSpPr>
          <p:nvPr userDrawn="1"/>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800" b="0" i="0" baseline="0">
                <a:solidFill>
                  <a:schemeClr val="accent2">
                    <a:lumMod val="50000"/>
                  </a:schemeClr>
                </a:solidFill>
                <a:latin typeface="+mn-lt"/>
              </a:rPr>
              <a:t>OCTOBER 2024</a:t>
            </a:r>
            <a:endParaRPr lang="en-US" sz="800" b="0" i="0">
              <a:solidFill>
                <a:schemeClr val="accent2">
                  <a:lumMod val="50000"/>
                </a:schemeClr>
              </a:solidFill>
              <a:latin typeface="+mn-lt"/>
            </a:endParaRPr>
          </a:p>
        </p:txBody>
      </p:sp>
      <p:sp>
        <p:nvSpPr>
          <p:cNvPr id="2" name="Rectangle 3">
            <a:extLst>
              <a:ext uri="{FF2B5EF4-FFF2-40B4-BE49-F238E27FC236}">
                <a16:creationId xmlns:a16="http://schemas.microsoft.com/office/drawing/2014/main" id="{41216E1A-8876-4025-7C48-808212851182}"/>
              </a:ext>
            </a:extLst>
          </p:cNvPr>
          <p:cNvSpPr>
            <a:spLocks noChangeArrowheads="1"/>
          </p:cNvSpPr>
          <p:nvPr userDrawn="1"/>
        </p:nvSpPr>
        <p:spPr bwMode="auto">
          <a:xfrm>
            <a:off x="2856687" y="-1"/>
            <a:ext cx="1885811"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all" baseline="0">
                <a:solidFill>
                  <a:schemeClr val="bg1"/>
                </a:solidFill>
                <a:latin typeface="+mj-lt"/>
              </a:rPr>
              <a:t>Benefits and Delivery systems</a:t>
            </a:r>
          </a:p>
        </p:txBody>
      </p:sp>
      <p:sp>
        <p:nvSpPr>
          <p:cNvPr id="3" name="Rectangle 5">
            <a:extLst>
              <a:ext uri="{FF2B5EF4-FFF2-40B4-BE49-F238E27FC236}">
                <a16:creationId xmlns:a16="http://schemas.microsoft.com/office/drawing/2014/main" id="{B8D1A09C-908D-1FFE-1006-F812EA9E8046}"/>
              </a:ext>
            </a:extLst>
          </p:cNvPr>
          <p:cNvSpPr>
            <a:spLocks noChangeArrowheads="1"/>
          </p:cNvSpPr>
          <p:nvPr userDrawn="1"/>
        </p:nvSpPr>
        <p:spPr bwMode="auto">
          <a:xfrm>
            <a:off x="0" y="0"/>
            <a:ext cx="1109027" cy="274320"/>
          </a:xfrm>
          <a:prstGeom prst="rect">
            <a:avLst/>
          </a:prstGeom>
          <a:solidFill>
            <a:schemeClr val="accent1"/>
          </a:solidFill>
          <a:ln w="9525">
            <a:noFill/>
            <a:miter lim="800000"/>
            <a:headEnd/>
            <a:tailEnd/>
          </a:ln>
        </p:spPr>
        <p:txBody>
          <a:bodyPr lIns="45720" tIns="0" rIns="45720" anchor="b"/>
          <a:lstStyle/>
          <a:p>
            <a:pPr algn="ctr">
              <a:defRPr/>
            </a:pPr>
            <a:r>
              <a:rPr lang="en-US" sz="800" b="1" i="0">
                <a:solidFill>
                  <a:schemeClr val="bg1"/>
                </a:solidFill>
                <a:latin typeface="+mj-lt"/>
              </a:rPr>
              <a:t>INTRODUCTION</a:t>
            </a:r>
          </a:p>
        </p:txBody>
      </p:sp>
      <p:sp>
        <p:nvSpPr>
          <p:cNvPr id="4" name="Rectangle 3">
            <a:extLst>
              <a:ext uri="{FF2B5EF4-FFF2-40B4-BE49-F238E27FC236}">
                <a16:creationId xmlns:a16="http://schemas.microsoft.com/office/drawing/2014/main" id="{36E60E00-30CC-D984-0D09-64E03D39DA81}"/>
              </a:ext>
            </a:extLst>
          </p:cNvPr>
          <p:cNvSpPr>
            <a:spLocks noChangeArrowheads="1"/>
          </p:cNvSpPr>
          <p:nvPr userDrawn="1"/>
        </p:nvSpPr>
        <p:spPr bwMode="auto">
          <a:xfrm>
            <a:off x="1125202" y="0"/>
            <a:ext cx="1731485"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baseline="0">
                <a:solidFill>
                  <a:schemeClr val="bg1"/>
                </a:solidFill>
                <a:latin typeface="+mj-lt"/>
              </a:rPr>
              <a:t>ELIGIBILITY AND ENROLLMENT</a:t>
            </a:r>
            <a:endParaRPr lang="en-US" sz="800" b="1" i="0" baseline="0">
              <a:solidFill>
                <a:schemeClr val="bg1"/>
              </a:solidFill>
              <a:latin typeface="+mj-lt"/>
            </a:endParaRPr>
          </a:p>
        </p:txBody>
      </p:sp>
      <p:sp>
        <p:nvSpPr>
          <p:cNvPr id="5" name="Rectangle 3">
            <a:extLst>
              <a:ext uri="{FF2B5EF4-FFF2-40B4-BE49-F238E27FC236}">
                <a16:creationId xmlns:a16="http://schemas.microsoft.com/office/drawing/2014/main" id="{7A922C81-49E8-93E2-C2FC-52F6EA971A61}"/>
              </a:ext>
            </a:extLst>
          </p:cNvPr>
          <p:cNvSpPr>
            <a:spLocks noChangeArrowheads="1"/>
          </p:cNvSpPr>
          <p:nvPr userDrawn="1"/>
        </p:nvSpPr>
        <p:spPr bwMode="auto">
          <a:xfrm>
            <a:off x="4747799" y="-1"/>
            <a:ext cx="1694143"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a:solidFill>
                  <a:schemeClr val="bg1"/>
                </a:solidFill>
                <a:latin typeface="+mj-lt"/>
              </a:rPr>
              <a:t>SPENDING AND COST DRIVERS</a:t>
            </a:r>
            <a:endParaRPr lang="en-US" sz="800" b="1" i="0">
              <a:solidFill>
                <a:schemeClr val="bg1"/>
              </a:solidFill>
              <a:latin typeface="+mj-lt"/>
            </a:endParaRPr>
          </a:p>
        </p:txBody>
      </p:sp>
      <p:sp>
        <p:nvSpPr>
          <p:cNvPr id="6" name="Rectangle 3">
            <a:extLst>
              <a:ext uri="{FF2B5EF4-FFF2-40B4-BE49-F238E27FC236}">
                <a16:creationId xmlns:a16="http://schemas.microsoft.com/office/drawing/2014/main" id="{6CA245A6-2039-FB9C-5023-3383FA1E946E}"/>
              </a:ext>
            </a:extLst>
          </p:cNvPr>
          <p:cNvSpPr>
            <a:spLocks noChangeArrowheads="1"/>
          </p:cNvSpPr>
          <p:nvPr userDrawn="1"/>
        </p:nvSpPr>
        <p:spPr bwMode="auto">
          <a:xfrm>
            <a:off x="6461476" y="0"/>
            <a:ext cx="698654" cy="274320"/>
          </a:xfrm>
          <a:prstGeom prst="rect">
            <a:avLst/>
          </a:prstGeom>
          <a:solidFill>
            <a:srgbClr val="00A797"/>
          </a:solidFill>
          <a:ln w="9525">
            <a:noFill/>
            <a:miter lim="800000"/>
            <a:headEnd/>
            <a:tailEnd/>
          </a:ln>
        </p:spPr>
        <p:txBody>
          <a:bodyPr lIns="0" tIns="0" rIns="0" anchor="b"/>
          <a:lstStyle/>
          <a:p>
            <a:pPr algn="ctr">
              <a:defRPr/>
            </a:pPr>
            <a:r>
              <a:rPr lang="en-US" sz="800" b="1" i="0">
                <a:solidFill>
                  <a:schemeClr val="bg1"/>
                </a:solidFill>
                <a:latin typeface="+mj-lt"/>
              </a:rPr>
              <a:t>REFORMS</a:t>
            </a:r>
          </a:p>
        </p:txBody>
      </p:sp>
      <p:cxnSp>
        <p:nvCxnSpPr>
          <p:cNvPr id="7" name="Straight Connector 6">
            <a:extLst>
              <a:ext uri="{FF2B5EF4-FFF2-40B4-BE49-F238E27FC236}">
                <a16:creationId xmlns:a16="http://schemas.microsoft.com/office/drawing/2014/main" id="{68DD0169-7E38-918A-195C-F2481AC8A8C3}"/>
              </a:ext>
            </a:extLst>
          </p:cNvPr>
          <p:cNvCxnSpPr>
            <a:cxnSpLocks/>
          </p:cNvCxnSpPr>
          <p:nvPr userDrawn="1"/>
        </p:nvCxnSpPr>
        <p:spPr>
          <a:xfrm>
            <a:off x="1109027" y="-1"/>
            <a:ext cx="0" cy="27431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BC1433A-ECE6-7FAF-95E0-9B10713AAE6E}"/>
              </a:ext>
            </a:extLst>
          </p:cNvPr>
          <p:cNvCxnSpPr/>
          <p:nvPr userDrawn="1"/>
        </p:nvCxnSpPr>
        <p:spPr>
          <a:xfrm rot="5400000">
            <a:off x="2718604" y="137159"/>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869FD05-318E-7924-4C36-B5FB6F13334A}"/>
              </a:ext>
            </a:extLst>
          </p:cNvPr>
          <p:cNvCxnSpPr/>
          <p:nvPr userDrawn="1"/>
        </p:nvCxnSpPr>
        <p:spPr>
          <a:xfrm rot="5400000">
            <a:off x="4605338" y="137160"/>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3">
            <a:extLst>
              <a:ext uri="{FF2B5EF4-FFF2-40B4-BE49-F238E27FC236}">
                <a16:creationId xmlns:a16="http://schemas.microsoft.com/office/drawing/2014/main" id="{D0573286-24CD-AB18-EB54-837B6F07343B}"/>
              </a:ext>
            </a:extLst>
          </p:cNvPr>
          <p:cNvSpPr>
            <a:spLocks noChangeArrowheads="1"/>
          </p:cNvSpPr>
          <p:nvPr userDrawn="1"/>
        </p:nvSpPr>
        <p:spPr bwMode="auto">
          <a:xfrm>
            <a:off x="7179664" y="0"/>
            <a:ext cx="1012789" cy="274320"/>
          </a:xfrm>
          <a:prstGeom prst="rect">
            <a:avLst/>
          </a:prstGeom>
          <a:solidFill>
            <a:schemeClr val="accent1"/>
          </a:solidFill>
          <a:ln w="9525">
            <a:noFill/>
            <a:miter lim="800000"/>
            <a:headEnd/>
            <a:tailEnd/>
          </a:ln>
        </p:spPr>
        <p:txBody>
          <a:bodyPr lIns="0" tIns="0" rIns="0" anchor="b"/>
          <a:lstStyle/>
          <a:p>
            <a:pPr algn="ctr">
              <a:defRPr/>
            </a:pPr>
            <a:r>
              <a:rPr lang="en-US" sz="800" b="1" i="0">
                <a:solidFill>
                  <a:schemeClr val="bg1"/>
                </a:solidFill>
                <a:latin typeface="+mj-lt"/>
              </a:rPr>
              <a:t>CONCLUSION</a:t>
            </a:r>
          </a:p>
        </p:txBody>
      </p:sp>
      <p:cxnSp>
        <p:nvCxnSpPr>
          <p:cNvPr id="11" name="Straight Connector 10">
            <a:extLst>
              <a:ext uri="{FF2B5EF4-FFF2-40B4-BE49-F238E27FC236}">
                <a16:creationId xmlns:a16="http://schemas.microsoft.com/office/drawing/2014/main" id="{239AAAFA-69C3-C035-40A5-050265331666}"/>
              </a:ext>
            </a:extLst>
          </p:cNvPr>
          <p:cNvCxnSpPr/>
          <p:nvPr userDrawn="1"/>
        </p:nvCxnSpPr>
        <p:spPr>
          <a:xfrm rot="5400000">
            <a:off x="6326311"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EF9E10-210E-51A5-3FB8-D3A851DF14BE}"/>
              </a:ext>
            </a:extLst>
          </p:cNvPr>
          <p:cNvCxnSpPr/>
          <p:nvPr userDrawn="1"/>
        </p:nvCxnSpPr>
        <p:spPr>
          <a:xfrm rot="5400000">
            <a:off x="7022970"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3">
            <a:extLst>
              <a:ext uri="{FF2B5EF4-FFF2-40B4-BE49-F238E27FC236}">
                <a16:creationId xmlns:a16="http://schemas.microsoft.com/office/drawing/2014/main" id="{1E0A4ADB-FC2C-C5CC-F9A8-9B1259EFCADA}"/>
              </a:ext>
            </a:extLst>
          </p:cNvPr>
          <p:cNvSpPr>
            <a:spLocks noChangeArrowheads="1"/>
          </p:cNvSpPr>
          <p:nvPr userDrawn="1"/>
        </p:nvSpPr>
        <p:spPr bwMode="auto">
          <a:xfrm>
            <a:off x="8193301" y="0"/>
            <a:ext cx="950699"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SOURCES</a:t>
            </a:r>
          </a:p>
        </p:txBody>
      </p:sp>
      <p:cxnSp>
        <p:nvCxnSpPr>
          <p:cNvPr id="27" name="Straight Connector 26">
            <a:extLst>
              <a:ext uri="{FF2B5EF4-FFF2-40B4-BE49-F238E27FC236}">
                <a16:creationId xmlns:a16="http://schemas.microsoft.com/office/drawing/2014/main" id="{43081BC6-FC0E-9001-76A0-EE96128227B5}"/>
              </a:ext>
            </a:extLst>
          </p:cNvPr>
          <p:cNvCxnSpPr/>
          <p:nvPr userDrawn="1"/>
        </p:nvCxnSpPr>
        <p:spPr>
          <a:xfrm rot="5400000">
            <a:off x="8036607"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74" r:id="rId1"/>
    <p:sldLayoutId id="2147483873" r:id="rId2"/>
    <p:sldLayoutId id="2147483872" r:id="rId3"/>
    <p:sldLayoutId id="2147483871" r:id="rId4"/>
  </p:sldLayoutIdLst>
  <p:hf hdr="0" ftr="0" dt="0"/>
  <p:txStyles>
    <p:titleStyle>
      <a:lvl1pPr algn="l" rtl="0" eaLnBrk="0" fontAlgn="base" hangingPunct="0">
        <a:spcBef>
          <a:spcPct val="0"/>
        </a:spcBef>
        <a:spcAft>
          <a:spcPct val="0"/>
        </a:spcAft>
        <a:defRPr sz="1800" b="1" i="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3736" indent="-173736" algn="l" rtl="0" eaLnBrk="0" fontAlgn="base" hangingPunct="0">
        <a:spcBef>
          <a:spcPts val="600"/>
        </a:spcBef>
        <a:spcAft>
          <a:spcPct val="0"/>
        </a:spcAft>
        <a:buClr>
          <a:srgbClr val="00A797"/>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rgbClr val="00A797"/>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rgbClr val="00A797"/>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433066"/>
            <a:ext cx="8229600" cy="664213"/>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188720"/>
            <a:ext cx="8229600" cy="3975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b="0" i="0">
                <a:solidFill>
                  <a:schemeClr val="accent2">
                    <a:lumMod val="50000"/>
                  </a:schemeClr>
                </a:solidFill>
                <a:latin typeface="+mn-lt"/>
              </a:defRPr>
            </a:lvl1pPr>
          </a:lstStyle>
          <a:p>
            <a:pPr>
              <a:defRPr/>
            </a:pPr>
            <a:fld id="{88665B3F-C619-49FC-9FF4-4299A9B8A49F}" type="slidenum">
              <a:rPr lang="en-US" smtClean="0"/>
              <a:pPr>
                <a:defRPr/>
              </a:pPr>
              <a:t>‹#›</a:t>
            </a:fld>
            <a:endParaRPr lang="en-US"/>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b="0" i="0">
              <a:latin typeface="DM Sans" pitchFamily="2" charset="77"/>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800" b="1" i="0">
                <a:solidFill>
                  <a:srgbClr val="00A797"/>
                </a:solidFill>
                <a:latin typeface="+mj-lt"/>
              </a:rPr>
              <a:t>MASSACHUSETTS MEDICAID POLICY INSTITUTE</a:t>
            </a:r>
          </a:p>
        </p:txBody>
      </p:sp>
      <p:sp>
        <p:nvSpPr>
          <p:cNvPr id="36" name="Line 7">
            <a:extLst>
              <a:ext uri="{FF2B5EF4-FFF2-40B4-BE49-F238E27FC236}">
                <a16:creationId xmlns:a16="http://schemas.microsoft.com/office/drawing/2014/main" id="{D46DE8DD-B0EC-4B16-BFD6-78A162C64200}"/>
              </a:ext>
            </a:extLst>
          </p:cNvPr>
          <p:cNvSpPr>
            <a:spLocks noChangeShapeType="1"/>
          </p:cNvSpPr>
          <p:nvPr userDrawn="1"/>
        </p:nvSpPr>
        <p:spPr bwMode="auto">
          <a:xfrm>
            <a:off x="455613" y="1097279"/>
            <a:ext cx="8229600" cy="0"/>
          </a:xfrm>
          <a:prstGeom prst="line">
            <a:avLst/>
          </a:prstGeom>
          <a:noFill/>
          <a:ln w="38100">
            <a:solidFill>
              <a:schemeClr val="accent1"/>
            </a:solidFill>
            <a:round/>
            <a:headEnd/>
            <a:tailEnd/>
          </a:ln>
        </p:spPr>
        <p:txBody>
          <a:bodyPr/>
          <a:lstStyle/>
          <a:p>
            <a:pPr>
              <a:defRPr/>
            </a:pPr>
            <a:endParaRPr lang="en-US" sz="1600" b="0" i="0">
              <a:latin typeface="DM Sans" pitchFamily="2" charset="77"/>
            </a:endParaRPr>
          </a:p>
        </p:txBody>
      </p:sp>
      <p:sp>
        <p:nvSpPr>
          <p:cNvPr id="22" name="Rectangle 6">
            <a:extLst>
              <a:ext uri="{FF2B5EF4-FFF2-40B4-BE49-F238E27FC236}">
                <a16:creationId xmlns:a16="http://schemas.microsoft.com/office/drawing/2014/main" id="{EE93923E-5865-9B3F-9B97-269B7FD4CC50}"/>
              </a:ext>
            </a:extLst>
          </p:cNvPr>
          <p:cNvSpPr txBox="1">
            <a:spLocks noChangeArrowheads="1"/>
          </p:cNvSpPr>
          <p:nvPr userDrawn="1"/>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800" b="0" i="0" baseline="0">
                <a:solidFill>
                  <a:schemeClr val="accent2">
                    <a:lumMod val="50000"/>
                  </a:schemeClr>
                </a:solidFill>
                <a:latin typeface="+mn-lt"/>
              </a:rPr>
              <a:t>OCTOBER 2024</a:t>
            </a:r>
            <a:endParaRPr lang="en-US" sz="800" b="0" i="0">
              <a:solidFill>
                <a:schemeClr val="accent2">
                  <a:lumMod val="50000"/>
                </a:schemeClr>
              </a:solidFill>
              <a:latin typeface="+mn-lt"/>
            </a:endParaRPr>
          </a:p>
        </p:txBody>
      </p:sp>
      <p:sp>
        <p:nvSpPr>
          <p:cNvPr id="2" name="Rectangle 3">
            <a:extLst>
              <a:ext uri="{FF2B5EF4-FFF2-40B4-BE49-F238E27FC236}">
                <a16:creationId xmlns:a16="http://schemas.microsoft.com/office/drawing/2014/main" id="{25C5E36F-2DA0-735F-ADBE-E0A6CEED4822}"/>
              </a:ext>
            </a:extLst>
          </p:cNvPr>
          <p:cNvSpPr>
            <a:spLocks noChangeArrowheads="1"/>
          </p:cNvSpPr>
          <p:nvPr userDrawn="1"/>
        </p:nvSpPr>
        <p:spPr bwMode="auto">
          <a:xfrm>
            <a:off x="2856687" y="-1"/>
            <a:ext cx="1885811"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all" baseline="0">
                <a:solidFill>
                  <a:schemeClr val="bg1"/>
                </a:solidFill>
                <a:latin typeface="+mj-lt"/>
              </a:rPr>
              <a:t>Benefits and Delivery systems</a:t>
            </a:r>
          </a:p>
        </p:txBody>
      </p:sp>
      <p:sp>
        <p:nvSpPr>
          <p:cNvPr id="3" name="Rectangle 5">
            <a:extLst>
              <a:ext uri="{FF2B5EF4-FFF2-40B4-BE49-F238E27FC236}">
                <a16:creationId xmlns:a16="http://schemas.microsoft.com/office/drawing/2014/main" id="{278E88A7-D2F3-AA56-F7EA-7049C4726414}"/>
              </a:ext>
            </a:extLst>
          </p:cNvPr>
          <p:cNvSpPr>
            <a:spLocks noChangeArrowheads="1"/>
          </p:cNvSpPr>
          <p:nvPr userDrawn="1"/>
        </p:nvSpPr>
        <p:spPr bwMode="auto">
          <a:xfrm>
            <a:off x="0" y="0"/>
            <a:ext cx="1109027" cy="274320"/>
          </a:xfrm>
          <a:prstGeom prst="rect">
            <a:avLst/>
          </a:prstGeom>
          <a:solidFill>
            <a:schemeClr val="accent1"/>
          </a:solidFill>
          <a:ln w="9525">
            <a:noFill/>
            <a:miter lim="800000"/>
            <a:headEnd/>
            <a:tailEnd/>
          </a:ln>
        </p:spPr>
        <p:txBody>
          <a:bodyPr lIns="45720" tIns="0" rIns="45720" anchor="b"/>
          <a:lstStyle/>
          <a:p>
            <a:pPr algn="ctr">
              <a:defRPr/>
            </a:pPr>
            <a:r>
              <a:rPr lang="en-US" sz="800" b="1" i="0">
                <a:solidFill>
                  <a:schemeClr val="bg1"/>
                </a:solidFill>
                <a:latin typeface="+mj-lt"/>
              </a:rPr>
              <a:t>INTRODUCTION</a:t>
            </a:r>
          </a:p>
        </p:txBody>
      </p:sp>
      <p:sp>
        <p:nvSpPr>
          <p:cNvPr id="4" name="Rectangle 3">
            <a:extLst>
              <a:ext uri="{FF2B5EF4-FFF2-40B4-BE49-F238E27FC236}">
                <a16:creationId xmlns:a16="http://schemas.microsoft.com/office/drawing/2014/main" id="{3686E1F3-0316-7631-4DD0-A56E3B726F49}"/>
              </a:ext>
            </a:extLst>
          </p:cNvPr>
          <p:cNvSpPr>
            <a:spLocks noChangeArrowheads="1"/>
          </p:cNvSpPr>
          <p:nvPr userDrawn="1"/>
        </p:nvSpPr>
        <p:spPr bwMode="auto">
          <a:xfrm>
            <a:off x="1125202" y="0"/>
            <a:ext cx="1731485"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baseline="0">
                <a:solidFill>
                  <a:schemeClr val="bg1"/>
                </a:solidFill>
                <a:latin typeface="+mj-lt"/>
              </a:rPr>
              <a:t>ELIGIBILITY AND ENROLLMENT</a:t>
            </a:r>
            <a:endParaRPr lang="en-US" sz="800" b="1" i="0" baseline="0">
              <a:solidFill>
                <a:schemeClr val="bg1"/>
              </a:solidFill>
              <a:latin typeface="+mj-lt"/>
            </a:endParaRPr>
          </a:p>
        </p:txBody>
      </p:sp>
      <p:sp>
        <p:nvSpPr>
          <p:cNvPr id="5" name="Rectangle 3">
            <a:extLst>
              <a:ext uri="{FF2B5EF4-FFF2-40B4-BE49-F238E27FC236}">
                <a16:creationId xmlns:a16="http://schemas.microsoft.com/office/drawing/2014/main" id="{0680832A-34E3-0A5F-CD6E-CAA2B2090EF7}"/>
              </a:ext>
            </a:extLst>
          </p:cNvPr>
          <p:cNvSpPr>
            <a:spLocks noChangeArrowheads="1"/>
          </p:cNvSpPr>
          <p:nvPr userDrawn="1"/>
        </p:nvSpPr>
        <p:spPr bwMode="auto">
          <a:xfrm>
            <a:off x="4747799" y="-1"/>
            <a:ext cx="1694143"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a:solidFill>
                  <a:schemeClr val="bg1"/>
                </a:solidFill>
                <a:latin typeface="+mj-lt"/>
              </a:rPr>
              <a:t>SPENDING AND COST DRIVERS</a:t>
            </a:r>
            <a:endParaRPr lang="en-US" sz="800" b="1" i="0">
              <a:solidFill>
                <a:schemeClr val="bg1"/>
              </a:solidFill>
              <a:latin typeface="+mj-lt"/>
            </a:endParaRPr>
          </a:p>
        </p:txBody>
      </p:sp>
      <p:sp>
        <p:nvSpPr>
          <p:cNvPr id="6" name="Rectangle 3">
            <a:extLst>
              <a:ext uri="{FF2B5EF4-FFF2-40B4-BE49-F238E27FC236}">
                <a16:creationId xmlns:a16="http://schemas.microsoft.com/office/drawing/2014/main" id="{1B224BCC-463B-2545-D1E7-664B74A0D8F3}"/>
              </a:ext>
            </a:extLst>
          </p:cNvPr>
          <p:cNvSpPr>
            <a:spLocks noChangeArrowheads="1"/>
          </p:cNvSpPr>
          <p:nvPr userDrawn="1"/>
        </p:nvSpPr>
        <p:spPr bwMode="auto">
          <a:xfrm>
            <a:off x="6461476" y="0"/>
            <a:ext cx="698654" cy="274320"/>
          </a:xfrm>
          <a:prstGeom prst="rect">
            <a:avLst/>
          </a:prstGeom>
          <a:solidFill>
            <a:schemeClr val="accent1"/>
          </a:solidFill>
          <a:ln w="9525">
            <a:noFill/>
            <a:miter lim="800000"/>
            <a:headEnd/>
            <a:tailEnd/>
          </a:ln>
        </p:spPr>
        <p:txBody>
          <a:bodyPr lIns="0" tIns="0" rIns="0" anchor="b"/>
          <a:lstStyle/>
          <a:p>
            <a:pPr algn="ctr">
              <a:defRPr/>
            </a:pPr>
            <a:r>
              <a:rPr lang="en-US" sz="800" b="1" i="0">
                <a:solidFill>
                  <a:schemeClr val="bg1"/>
                </a:solidFill>
                <a:latin typeface="+mj-lt"/>
              </a:rPr>
              <a:t>REFORMS</a:t>
            </a:r>
          </a:p>
        </p:txBody>
      </p:sp>
      <p:cxnSp>
        <p:nvCxnSpPr>
          <p:cNvPr id="7" name="Straight Connector 6">
            <a:extLst>
              <a:ext uri="{FF2B5EF4-FFF2-40B4-BE49-F238E27FC236}">
                <a16:creationId xmlns:a16="http://schemas.microsoft.com/office/drawing/2014/main" id="{FE200FF7-1C20-0BD2-EDA0-3B12E37E9DE8}"/>
              </a:ext>
            </a:extLst>
          </p:cNvPr>
          <p:cNvCxnSpPr>
            <a:cxnSpLocks/>
          </p:cNvCxnSpPr>
          <p:nvPr userDrawn="1"/>
        </p:nvCxnSpPr>
        <p:spPr>
          <a:xfrm>
            <a:off x="1109027" y="-1"/>
            <a:ext cx="0" cy="27431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7FE0B24-D00C-5D82-D852-194660FA8F7B}"/>
              </a:ext>
            </a:extLst>
          </p:cNvPr>
          <p:cNvCxnSpPr/>
          <p:nvPr userDrawn="1"/>
        </p:nvCxnSpPr>
        <p:spPr>
          <a:xfrm rot="5400000">
            <a:off x="2718604" y="137159"/>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72A5CB-38BA-37DC-2372-CE25EFFC24EF}"/>
              </a:ext>
            </a:extLst>
          </p:cNvPr>
          <p:cNvCxnSpPr/>
          <p:nvPr userDrawn="1"/>
        </p:nvCxnSpPr>
        <p:spPr>
          <a:xfrm rot="5400000">
            <a:off x="4605338" y="137160"/>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3">
            <a:extLst>
              <a:ext uri="{FF2B5EF4-FFF2-40B4-BE49-F238E27FC236}">
                <a16:creationId xmlns:a16="http://schemas.microsoft.com/office/drawing/2014/main" id="{30A0B52A-06EE-A7BD-2F9E-0195C93A807D}"/>
              </a:ext>
            </a:extLst>
          </p:cNvPr>
          <p:cNvSpPr>
            <a:spLocks noChangeArrowheads="1"/>
          </p:cNvSpPr>
          <p:nvPr userDrawn="1"/>
        </p:nvSpPr>
        <p:spPr bwMode="auto">
          <a:xfrm>
            <a:off x="7179665" y="0"/>
            <a:ext cx="1004780" cy="274320"/>
          </a:xfrm>
          <a:prstGeom prst="rect">
            <a:avLst/>
          </a:prstGeom>
          <a:solidFill>
            <a:srgbClr val="00A797"/>
          </a:solidFill>
          <a:ln w="9525">
            <a:noFill/>
            <a:miter lim="800000"/>
            <a:headEnd/>
            <a:tailEnd/>
          </a:ln>
        </p:spPr>
        <p:txBody>
          <a:bodyPr lIns="0" tIns="0" rIns="0" anchor="b"/>
          <a:lstStyle/>
          <a:p>
            <a:pPr algn="ctr">
              <a:defRPr/>
            </a:pPr>
            <a:r>
              <a:rPr lang="en-US" sz="800" b="1" i="0">
                <a:solidFill>
                  <a:schemeClr val="bg1"/>
                </a:solidFill>
                <a:latin typeface="+mj-lt"/>
              </a:rPr>
              <a:t>CONCLUSION</a:t>
            </a:r>
          </a:p>
        </p:txBody>
      </p:sp>
      <p:cxnSp>
        <p:nvCxnSpPr>
          <p:cNvPr id="11" name="Straight Connector 10">
            <a:extLst>
              <a:ext uri="{FF2B5EF4-FFF2-40B4-BE49-F238E27FC236}">
                <a16:creationId xmlns:a16="http://schemas.microsoft.com/office/drawing/2014/main" id="{FB36B5DB-76B9-5E8E-EBBB-75B53B5C0C6B}"/>
              </a:ext>
            </a:extLst>
          </p:cNvPr>
          <p:cNvCxnSpPr/>
          <p:nvPr userDrawn="1"/>
        </p:nvCxnSpPr>
        <p:spPr>
          <a:xfrm rot="5400000">
            <a:off x="6326311"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C8F6F0-A61D-0BDB-DFFA-30F81D11DA16}"/>
              </a:ext>
            </a:extLst>
          </p:cNvPr>
          <p:cNvCxnSpPr/>
          <p:nvPr userDrawn="1"/>
        </p:nvCxnSpPr>
        <p:spPr>
          <a:xfrm rot="5400000">
            <a:off x="7022970"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3">
            <a:extLst>
              <a:ext uri="{FF2B5EF4-FFF2-40B4-BE49-F238E27FC236}">
                <a16:creationId xmlns:a16="http://schemas.microsoft.com/office/drawing/2014/main" id="{CF6D2FA1-1FFC-053C-1703-8899068CC189}"/>
              </a:ext>
            </a:extLst>
          </p:cNvPr>
          <p:cNvSpPr>
            <a:spLocks noChangeArrowheads="1"/>
          </p:cNvSpPr>
          <p:nvPr userDrawn="1"/>
        </p:nvSpPr>
        <p:spPr bwMode="auto">
          <a:xfrm>
            <a:off x="8193301" y="0"/>
            <a:ext cx="950699"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SOURCES</a:t>
            </a:r>
          </a:p>
        </p:txBody>
      </p:sp>
      <p:cxnSp>
        <p:nvCxnSpPr>
          <p:cNvPr id="27" name="Straight Connector 26">
            <a:extLst>
              <a:ext uri="{FF2B5EF4-FFF2-40B4-BE49-F238E27FC236}">
                <a16:creationId xmlns:a16="http://schemas.microsoft.com/office/drawing/2014/main" id="{6CF8F4AF-996A-26A6-2BEB-8F9601BBF06C}"/>
              </a:ext>
            </a:extLst>
          </p:cNvPr>
          <p:cNvCxnSpPr/>
          <p:nvPr userDrawn="1"/>
        </p:nvCxnSpPr>
        <p:spPr>
          <a:xfrm rot="5400000">
            <a:off x="8036607"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78" r:id="rId1"/>
    <p:sldLayoutId id="2147483877" r:id="rId2"/>
    <p:sldLayoutId id="2147483876" r:id="rId3"/>
    <p:sldLayoutId id="2147483875" r:id="rId4"/>
  </p:sldLayoutIdLst>
  <p:hf hdr="0" ftr="0" dt="0"/>
  <p:txStyles>
    <p:titleStyle>
      <a:lvl1pPr algn="l" rtl="0" eaLnBrk="0" fontAlgn="base" hangingPunct="0">
        <a:spcBef>
          <a:spcPct val="0"/>
        </a:spcBef>
        <a:spcAft>
          <a:spcPct val="0"/>
        </a:spcAft>
        <a:defRPr sz="1800" b="1" i="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3736" indent="-173736" algn="l" rtl="0" eaLnBrk="0" fontAlgn="base" hangingPunct="0">
        <a:spcBef>
          <a:spcPts val="600"/>
        </a:spcBef>
        <a:spcAft>
          <a:spcPct val="0"/>
        </a:spcAft>
        <a:buClr>
          <a:srgbClr val="00A797"/>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rgbClr val="00A797"/>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rgbClr val="00A797"/>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433066"/>
            <a:ext cx="8229600" cy="664213"/>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188720"/>
            <a:ext cx="8229600" cy="3975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b="0" i="0">
                <a:solidFill>
                  <a:schemeClr val="accent2">
                    <a:lumMod val="50000"/>
                  </a:schemeClr>
                </a:solidFill>
                <a:latin typeface="+mn-lt"/>
              </a:defRPr>
            </a:lvl1pPr>
          </a:lstStyle>
          <a:p>
            <a:pPr>
              <a:defRPr/>
            </a:pPr>
            <a:fld id="{88665B3F-C619-49FC-9FF4-4299A9B8A49F}" type="slidenum">
              <a:rPr lang="en-US" smtClean="0"/>
              <a:pPr>
                <a:defRPr/>
              </a:pPr>
              <a:t>‹#›</a:t>
            </a:fld>
            <a:endParaRPr lang="en-US"/>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b="0" i="0">
              <a:latin typeface="DM Sans" pitchFamily="2" charset="77"/>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800" b="1" i="0">
                <a:solidFill>
                  <a:srgbClr val="00A797"/>
                </a:solidFill>
                <a:latin typeface="+mj-lt"/>
              </a:rPr>
              <a:t>MASSACHUSETTS MEDICAID POLICY INSTITUTE</a:t>
            </a:r>
          </a:p>
        </p:txBody>
      </p:sp>
      <p:sp>
        <p:nvSpPr>
          <p:cNvPr id="36" name="Line 7">
            <a:extLst>
              <a:ext uri="{FF2B5EF4-FFF2-40B4-BE49-F238E27FC236}">
                <a16:creationId xmlns:a16="http://schemas.microsoft.com/office/drawing/2014/main" id="{D46DE8DD-B0EC-4B16-BFD6-78A162C64200}"/>
              </a:ext>
            </a:extLst>
          </p:cNvPr>
          <p:cNvSpPr>
            <a:spLocks noChangeShapeType="1"/>
          </p:cNvSpPr>
          <p:nvPr userDrawn="1"/>
        </p:nvSpPr>
        <p:spPr bwMode="auto">
          <a:xfrm>
            <a:off x="455613" y="1097279"/>
            <a:ext cx="8229600" cy="0"/>
          </a:xfrm>
          <a:prstGeom prst="line">
            <a:avLst/>
          </a:prstGeom>
          <a:noFill/>
          <a:ln w="38100">
            <a:solidFill>
              <a:schemeClr val="accent1"/>
            </a:solidFill>
            <a:round/>
            <a:headEnd/>
            <a:tailEnd/>
          </a:ln>
        </p:spPr>
        <p:txBody>
          <a:bodyPr/>
          <a:lstStyle/>
          <a:p>
            <a:pPr>
              <a:defRPr/>
            </a:pPr>
            <a:endParaRPr lang="en-US" sz="1600" b="0" i="0">
              <a:latin typeface="DM Sans" pitchFamily="2" charset="77"/>
            </a:endParaRPr>
          </a:p>
        </p:txBody>
      </p:sp>
      <p:sp>
        <p:nvSpPr>
          <p:cNvPr id="22" name="Rectangle 6">
            <a:extLst>
              <a:ext uri="{FF2B5EF4-FFF2-40B4-BE49-F238E27FC236}">
                <a16:creationId xmlns:a16="http://schemas.microsoft.com/office/drawing/2014/main" id="{EE93923E-5865-9B3F-9B97-269B7FD4CC50}"/>
              </a:ext>
            </a:extLst>
          </p:cNvPr>
          <p:cNvSpPr txBox="1">
            <a:spLocks noChangeArrowheads="1"/>
          </p:cNvSpPr>
          <p:nvPr userDrawn="1"/>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800" b="0" i="0" baseline="0">
                <a:solidFill>
                  <a:schemeClr val="accent2">
                    <a:lumMod val="50000"/>
                  </a:schemeClr>
                </a:solidFill>
                <a:latin typeface="+mn-lt"/>
              </a:rPr>
              <a:t>OCTOBER 2024</a:t>
            </a:r>
            <a:endParaRPr lang="en-US" sz="800" b="0" i="0">
              <a:solidFill>
                <a:schemeClr val="accent2">
                  <a:lumMod val="50000"/>
                </a:schemeClr>
              </a:solidFill>
              <a:latin typeface="+mn-lt"/>
            </a:endParaRPr>
          </a:p>
        </p:txBody>
      </p:sp>
      <p:sp>
        <p:nvSpPr>
          <p:cNvPr id="14" name="Rectangle 3">
            <a:extLst>
              <a:ext uri="{FF2B5EF4-FFF2-40B4-BE49-F238E27FC236}">
                <a16:creationId xmlns:a16="http://schemas.microsoft.com/office/drawing/2014/main" id="{B67307C8-A6B9-26DD-BFCF-89DEEED7779C}"/>
              </a:ext>
            </a:extLst>
          </p:cNvPr>
          <p:cNvSpPr>
            <a:spLocks noChangeArrowheads="1"/>
          </p:cNvSpPr>
          <p:nvPr userDrawn="1"/>
        </p:nvSpPr>
        <p:spPr bwMode="auto">
          <a:xfrm>
            <a:off x="2856687" y="-1"/>
            <a:ext cx="1885811"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all" baseline="0">
                <a:solidFill>
                  <a:schemeClr val="bg1"/>
                </a:solidFill>
                <a:latin typeface="+mj-lt"/>
              </a:rPr>
              <a:t>Benefits and Delivery systems</a:t>
            </a:r>
          </a:p>
        </p:txBody>
      </p:sp>
      <p:sp>
        <p:nvSpPr>
          <p:cNvPr id="15" name="Rectangle 5">
            <a:extLst>
              <a:ext uri="{FF2B5EF4-FFF2-40B4-BE49-F238E27FC236}">
                <a16:creationId xmlns:a16="http://schemas.microsoft.com/office/drawing/2014/main" id="{DAAF8735-0B8F-3FDD-2061-BC400345DED7}"/>
              </a:ext>
            </a:extLst>
          </p:cNvPr>
          <p:cNvSpPr>
            <a:spLocks noChangeArrowheads="1"/>
          </p:cNvSpPr>
          <p:nvPr userDrawn="1"/>
        </p:nvSpPr>
        <p:spPr bwMode="auto">
          <a:xfrm>
            <a:off x="0" y="0"/>
            <a:ext cx="1109027" cy="274320"/>
          </a:xfrm>
          <a:prstGeom prst="rect">
            <a:avLst/>
          </a:prstGeom>
          <a:solidFill>
            <a:schemeClr val="accent1"/>
          </a:solidFill>
          <a:ln w="9525">
            <a:noFill/>
            <a:miter lim="800000"/>
            <a:headEnd/>
            <a:tailEnd/>
          </a:ln>
        </p:spPr>
        <p:txBody>
          <a:bodyPr lIns="45720" tIns="0" rIns="45720" anchor="b"/>
          <a:lstStyle/>
          <a:p>
            <a:pPr algn="ctr">
              <a:defRPr/>
            </a:pPr>
            <a:r>
              <a:rPr lang="en-US" sz="800" b="1" i="0">
                <a:solidFill>
                  <a:schemeClr val="bg1"/>
                </a:solidFill>
                <a:latin typeface="+mj-lt"/>
              </a:rPr>
              <a:t>INTRODUCTION</a:t>
            </a:r>
          </a:p>
        </p:txBody>
      </p:sp>
      <p:sp>
        <p:nvSpPr>
          <p:cNvPr id="16" name="Rectangle 3">
            <a:extLst>
              <a:ext uri="{FF2B5EF4-FFF2-40B4-BE49-F238E27FC236}">
                <a16:creationId xmlns:a16="http://schemas.microsoft.com/office/drawing/2014/main" id="{C8AB03AB-0CFA-3814-99EA-87648BD1D485}"/>
              </a:ext>
            </a:extLst>
          </p:cNvPr>
          <p:cNvSpPr>
            <a:spLocks noChangeArrowheads="1"/>
          </p:cNvSpPr>
          <p:nvPr userDrawn="1"/>
        </p:nvSpPr>
        <p:spPr bwMode="auto">
          <a:xfrm>
            <a:off x="1125202" y="0"/>
            <a:ext cx="1731485"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baseline="0">
                <a:solidFill>
                  <a:schemeClr val="bg1"/>
                </a:solidFill>
                <a:latin typeface="+mj-lt"/>
              </a:rPr>
              <a:t>ELIGIBILITY AND ENROLLMENT</a:t>
            </a:r>
            <a:endParaRPr lang="en-US" sz="800" b="1" i="0" baseline="0">
              <a:solidFill>
                <a:schemeClr val="bg1"/>
              </a:solidFill>
              <a:latin typeface="+mj-lt"/>
            </a:endParaRPr>
          </a:p>
        </p:txBody>
      </p:sp>
      <p:sp>
        <p:nvSpPr>
          <p:cNvPr id="17" name="Rectangle 3">
            <a:extLst>
              <a:ext uri="{FF2B5EF4-FFF2-40B4-BE49-F238E27FC236}">
                <a16:creationId xmlns:a16="http://schemas.microsoft.com/office/drawing/2014/main" id="{CB4606F8-E01E-23E2-D596-273E1777B258}"/>
              </a:ext>
            </a:extLst>
          </p:cNvPr>
          <p:cNvSpPr>
            <a:spLocks noChangeArrowheads="1"/>
          </p:cNvSpPr>
          <p:nvPr userDrawn="1"/>
        </p:nvSpPr>
        <p:spPr bwMode="auto">
          <a:xfrm>
            <a:off x="4747799" y="-1"/>
            <a:ext cx="1694143"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a:solidFill>
                  <a:schemeClr val="bg1"/>
                </a:solidFill>
                <a:latin typeface="+mj-lt"/>
              </a:rPr>
              <a:t>SPENDING AND COST DRIVERS</a:t>
            </a:r>
            <a:endParaRPr lang="en-US" sz="800" b="1" i="0">
              <a:solidFill>
                <a:schemeClr val="bg1"/>
              </a:solidFill>
              <a:latin typeface="+mj-lt"/>
            </a:endParaRPr>
          </a:p>
        </p:txBody>
      </p:sp>
      <p:sp>
        <p:nvSpPr>
          <p:cNvPr id="18" name="Rectangle 3">
            <a:extLst>
              <a:ext uri="{FF2B5EF4-FFF2-40B4-BE49-F238E27FC236}">
                <a16:creationId xmlns:a16="http://schemas.microsoft.com/office/drawing/2014/main" id="{32733F11-42A8-1C58-428D-333C1E11DFF8}"/>
              </a:ext>
            </a:extLst>
          </p:cNvPr>
          <p:cNvSpPr>
            <a:spLocks noChangeArrowheads="1"/>
          </p:cNvSpPr>
          <p:nvPr userDrawn="1"/>
        </p:nvSpPr>
        <p:spPr bwMode="auto">
          <a:xfrm>
            <a:off x="6461476" y="0"/>
            <a:ext cx="698654" cy="274320"/>
          </a:xfrm>
          <a:prstGeom prst="rect">
            <a:avLst/>
          </a:prstGeom>
          <a:solidFill>
            <a:schemeClr val="accent1"/>
          </a:solidFill>
          <a:ln w="9525">
            <a:noFill/>
            <a:miter lim="800000"/>
            <a:headEnd/>
            <a:tailEnd/>
          </a:ln>
        </p:spPr>
        <p:txBody>
          <a:bodyPr lIns="0" tIns="0" rIns="0" anchor="b"/>
          <a:lstStyle/>
          <a:p>
            <a:pPr algn="ctr">
              <a:defRPr/>
            </a:pPr>
            <a:r>
              <a:rPr lang="en-US" sz="800" b="1" i="0">
                <a:solidFill>
                  <a:schemeClr val="bg1"/>
                </a:solidFill>
                <a:latin typeface="+mj-lt"/>
              </a:rPr>
              <a:t>REFORMS</a:t>
            </a:r>
          </a:p>
        </p:txBody>
      </p:sp>
      <p:cxnSp>
        <p:nvCxnSpPr>
          <p:cNvPr id="19" name="Straight Connector 18">
            <a:extLst>
              <a:ext uri="{FF2B5EF4-FFF2-40B4-BE49-F238E27FC236}">
                <a16:creationId xmlns:a16="http://schemas.microsoft.com/office/drawing/2014/main" id="{85F2F8F5-6754-8219-D6DE-113F5F1777CD}"/>
              </a:ext>
            </a:extLst>
          </p:cNvPr>
          <p:cNvCxnSpPr>
            <a:cxnSpLocks/>
          </p:cNvCxnSpPr>
          <p:nvPr userDrawn="1"/>
        </p:nvCxnSpPr>
        <p:spPr>
          <a:xfrm>
            <a:off x="1109027" y="-1"/>
            <a:ext cx="0" cy="27431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9DAB4DD-D9A6-F597-F1F0-D017DE6DD444}"/>
              </a:ext>
            </a:extLst>
          </p:cNvPr>
          <p:cNvCxnSpPr/>
          <p:nvPr userDrawn="1"/>
        </p:nvCxnSpPr>
        <p:spPr>
          <a:xfrm rot="5400000">
            <a:off x="2718604" y="137159"/>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FBCC6BF-3E07-85EE-CA3B-089098AD412B}"/>
              </a:ext>
            </a:extLst>
          </p:cNvPr>
          <p:cNvCxnSpPr/>
          <p:nvPr userDrawn="1"/>
        </p:nvCxnSpPr>
        <p:spPr>
          <a:xfrm rot="5400000">
            <a:off x="4605338" y="137160"/>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3">
            <a:extLst>
              <a:ext uri="{FF2B5EF4-FFF2-40B4-BE49-F238E27FC236}">
                <a16:creationId xmlns:a16="http://schemas.microsoft.com/office/drawing/2014/main" id="{D8E912C0-7091-35B4-EA3D-52C490FFB718}"/>
              </a:ext>
            </a:extLst>
          </p:cNvPr>
          <p:cNvSpPr>
            <a:spLocks noChangeArrowheads="1"/>
          </p:cNvSpPr>
          <p:nvPr userDrawn="1"/>
        </p:nvSpPr>
        <p:spPr bwMode="auto">
          <a:xfrm>
            <a:off x="7179664" y="0"/>
            <a:ext cx="1012789" cy="274320"/>
          </a:xfrm>
          <a:prstGeom prst="rect">
            <a:avLst/>
          </a:prstGeom>
          <a:solidFill>
            <a:schemeClr val="accent1"/>
          </a:solidFill>
          <a:ln w="9525">
            <a:noFill/>
            <a:miter lim="800000"/>
            <a:headEnd/>
            <a:tailEnd/>
          </a:ln>
        </p:spPr>
        <p:txBody>
          <a:bodyPr lIns="0" tIns="0" rIns="0" anchor="b"/>
          <a:lstStyle/>
          <a:p>
            <a:pPr algn="ctr">
              <a:defRPr/>
            </a:pPr>
            <a:r>
              <a:rPr lang="en-US" sz="800" b="1" i="0">
                <a:solidFill>
                  <a:schemeClr val="bg1"/>
                </a:solidFill>
                <a:latin typeface="+mj-lt"/>
              </a:rPr>
              <a:t>CONCLUSION</a:t>
            </a:r>
          </a:p>
        </p:txBody>
      </p:sp>
      <p:cxnSp>
        <p:nvCxnSpPr>
          <p:cNvPr id="24" name="Straight Connector 23">
            <a:extLst>
              <a:ext uri="{FF2B5EF4-FFF2-40B4-BE49-F238E27FC236}">
                <a16:creationId xmlns:a16="http://schemas.microsoft.com/office/drawing/2014/main" id="{0AF2720F-B234-4C62-D202-936A992AF689}"/>
              </a:ext>
            </a:extLst>
          </p:cNvPr>
          <p:cNvCxnSpPr/>
          <p:nvPr userDrawn="1"/>
        </p:nvCxnSpPr>
        <p:spPr>
          <a:xfrm rot="5400000">
            <a:off x="6326311"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72955A-EC97-C1A6-E997-F23712EA162B}"/>
              </a:ext>
            </a:extLst>
          </p:cNvPr>
          <p:cNvCxnSpPr/>
          <p:nvPr userDrawn="1"/>
        </p:nvCxnSpPr>
        <p:spPr>
          <a:xfrm rot="5400000">
            <a:off x="7022970"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ectangle 3">
            <a:extLst>
              <a:ext uri="{FF2B5EF4-FFF2-40B4-BE49-F238E27FC236}">
                <a16:creationId xmlns:a16="http://schemas.microsoft.com/office/drawing/2014/main" id="{DAB16162-68DC-36DD-83A4-63AB0C6712DA}"/>
              </a:ext>
            </a:extLst>
          </p:cNvPr>
          <p:cNvSpPr>
            <a:spLocks noChangeArrowheads="1"/>
          </p:cNvSpPr>
          <p:nvPr userDrawn="1"/>
        </p:nvSpPr>
        <p:spPr bwMode="auto">
          <a:xfrm>
            <a:off x="8193301" y="0"/>
            <a:ext cx="950699" cy="274320"/>
          </a:xfrm>
          <a:prstGeom prst="rect">
            <a:avLst/>
          </a:prstGeom>
          <a:solidFill>
            <a:srgbClr val="00A797"/>
          </a:solidFill>
          <a:ln w="9525">
            <a:noFill/>
            <a:miter lim="800000"/>
            <a:headEnd/>
            <a:tailEnd/>
          </a:ln>
        </p:spPr>
        <p:txBody>
          <a:bodyPr lIns="0" tIns="0" rIns="0" anchor="b"/>
          <a:lstStyle/>
          <a:p>
            <a:pPr algn="ctr">
              <a:defRPr/>
            </a:pPr>
            <a:r>
              <a:rPr lang="en-US" sz="800" b="1" i="0" dirty="0">
                <a:solidFill>
                  <a:schemeClr val="bg1"/>
                </a:solidFill>
                <a:latin typeface="+mj-lt"/>
              </a:rPr>
              <a:t>SOURCES</a:t>
            </a:r>
          </a:p>
        </p:txBody>
      </p:sp>
      <p:cxnSp>
        <p:nvCxnSpPr>
          <p:cNvPr id="29" name="Straight Connector 28">
            <a:extLst>
              <a:ext uri="{FF2B5EF4-FFF2-40B4-BE49-F238E27FC236}">
                <a16:creationId xmlns:a16="http://schemas.microsoft.com/office/drawing/2014/main" id="{A576FE41-C95C-B59D-9A82-4F389B29D461}"/>
              </a:ext>
            </a:extLst>
          </p:cNvPr>
          <p:cNvCxnSpPr/>
          <p:nvPr userDrawn="1"/>
        </p:nvCxnSpPr>
        <p:spPr>
          <a:xfrm rot="5400000">
            <a:off x="8036607"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677210"/>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Lst>
  <p:hf hdr="0" ftr="0" dt="0"/>
  <p:txStyles>
    <p:titleStyle>
      <a:lvl1pPr algn="l" rtl="0" eaLnBrk="0" fontAlgn="base" hangingPunct="0">
        <a:spcBef>
          <a:spcPct val="0"/>
        </a:spcBef>
        <a:spcAft>
          <a:spcPct val="0"/>
        </a:spcAft>
        <a:defRPr sz="1800" b="1" i="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3736" indent="-173736" algn="l" rtl="0" eaLnBrk="0" fontAlgn="base" hangingPunct="0">
        <a:spcBef>
          <a:spcPts val="600"/>
        </a:spcBef>
        <a:spcAft>
          <a:spcPct val="0"/>
        </a:spcAft>
        <a:buClr>
          <a:srgbClr val="00A797"/>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rgbClr val="00A797"/>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rgbClr val="00A797"/>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hyperlink" Target="https://www.mass.gov/how-to/how-to-appeal-a-masshealth-decision" TargetMode="External"/><Relationship Id="rId3" Type="http://schemas.openxmlformats.org/officeDocument/2006/relationships/image" Target="../media/image4.png"/><Relationship Id="rId7" Type="http://schemas.openxmlformats.org/officeDocument/2006/relationships/hyperlink" Target="https://my.mahealthconnector.org/enrollment-assisters"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s://www.hcfama.org/" TargetMode="External"/><Relationship Id="rId5" Type="http://schemas.openxmlformats.org/officeDocument/2006/relationships/hyperlink" Target="https://myombudsman.org/" TargetMode="External"/><Relationship Id="rId4" Type="http://schemas.openxmlformats.org/officeDocument/2006/relationships/hyperlink" Target="https://www.mahix.org/individual/"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www.bluecrossmafoundation.org/sites/g/files/csphws2101/files/2024-04/LTSS_Access-Affordability_Apr2024_FINAL_0.pdf"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30.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2.xml"/><Relationship Id="rId1" Type="http://schemas.openxmlformats.org/officeDocument/2006/relationships/slideLayout" Target="../slideLayouts/slideLayout30.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4.xml"/><Relationship Id="rId1" Type="http://schemas.openxmlformats.org/officeDocument/2006/relationships/slideLayout" Target="../slideLayouts/slideLayout30.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5.xml"/><Relationship Id="rId1" Type="http://schemas.openxmlformats.org/officeDocument/2006/relationships/slideLayout" Target="../slideLayouts/slideLayout30.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8" Type="http://schemas.openxmlformats.org/officeDocument/2006/relationships/hyperlink" Target="https://www.mass.gov/service-details/member-booklet-and-application-for-health-and-dental-coverage-and-help-paying-costs?msclkid=0c4893f4c70111ec8d62b84c01bd85c4" TargetMode="External"/><Relationship Id="rId13" Type="http://schemas.openxmlformats.org/officeDocument/2006/relationships/hyperlink" Target="https://www.mass.gov/info-details/health-care-access-bureau" TargetMode="External"/><Relationship Id="rId3" Type="http://schemas.openxmlformats.org/officeDocument/2006/relationships/hyperlink" Target="https://www.bluecrossmafoundation.org/publication/10-years-impact-literature-review-chapter-58-acts-2006" TargetMode="External"/><Relationship Id="rId7" Type="http://schemas.openxmlformats.org/officeDocument/2006/relationships/hyperlink" Target="https://www.mass.gov/doc/cms-approved-interim-evaluation-report/download" TargetMode="External"/><Relationship Id="rId12" Type="http://schemas.openxmlformats.org/officeDocument/2006/relationships/hyperlink" Target="https://www.kff.org/medicaid/state-indicator/medicaid-distribution-nonelderly-by-family-work-status/?currentTimeframe=0&amp;selectedRows=%7B%22states%22:%7B%22massachusetts%22:%7B%7D%7D%7D&amp;sortModel=%7B%22colId%22:%22Location%22,%22sort%22:%22asc%22%7D" TargetMode="External"/><Relationship Id="rId2" Type="http://schemas.openxmlformats.org/officeDocument/2006/relationships/notesSlide" Target="../notesSlides/notesSlide44.xml"/><Relationship Id="rId1" Type="http://schemas.openxmlformats.org/officeDocument/2006/relationships/slideLayout" Target="../slideLayouts/slideLayout42.xml"/><Relationship Id="rId6" Type="http://schemas.openxmlformats.org/officeDocument/2006/relationships/hyperlink" Target="https://www.chiamass.gov/assets/Uploads/enrollment/monthly-summaries/Enrollment-Monitoring-through-September-2020.pdf" TargetMode="External"/><Relationship Id="rId11" Type="http://schemas.openxmlformats.org/officeDocument/2006/relationships/hyperlink" Target="https://www.mass.gov/info-details/masshealth-redetermination-dashboard#monthly-takeaways" TargetMode="External"/><Relationship Id="rId5" Type="http://schemas.openxmlformats.org/officeDocument/2006/relationships/hyperlink" Target="https://www.bluecrossmafoundation.org/sites/g/files/csphws2101/files/2020-09/2018_MHRS%20Chartpack%20CORE%20Measures_final.pdf" TargetMode="External"/><Relationship Id="rId10" Type="http://schemas.openxmlformats.org/officeDocument/2006/relationships/hyperlink" Target="https://www.mass.gov/how-to/how-to-appeal-a-masshealth-decision" TargetMode="External"/><Relationship Id="rId4" Type="http://schemas.openxmlformats.org/officeDocument/2006/relationships/hyperlink" Target="https://pubs.aeaweb.org/doi/pdfplus/10.1257/aer.102.3.502" TargetMode="External"/><Relationship Id="rId9" Type="http://schemas.openxmlformats.org/officeDocument/2006/relationships/hyperlink" Target="http://www.mass.gov/service-details/senior-guide-and-application-for-health-care-coverage"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medicaid.gov/medicaid/section-1115-demo/demonstration-and-waiver-list/Waiver-Descript-Factsheet/MA" TargetMode="External"/><Relationship Id="rId13" Type="http://schemas.openxmlformats.org/officeDocument/2006/relationships/hyperlink" Target="https://www.mass.gov/one-care" TargetMode="External"/><Relationship Id="rId18" Type="http://schemas.openxmlformats.org/officeDocument/2006/relationships/hyperlink" Target="https://www.mass.gov/doc/flexible-services-program-directory-2/download%20CY24" TargetMode="External"/><Relationship Id="rId3" Type="http://schemas.openxmlformats.org/officeDocument/2006/relationships/hyperlink" Target="https://www.mass.gov/info-details/learn-about-masshealth-dental-benefits" TargetMode="External"/><Relationship Id="rId7" Type="http://schemas.openxmlformats.org/officeDocument/2006/relationships/hyperlink" Target="https://www.mass.gov/news/masshealth-announces-coverage-of-doula-services" TargetMode="External"/><Relationship Id="rId12" Type="http://schemas.openxmlformats.org/officeDocument/2006/relationships/hyperlink" Target="https://www.mass.gov/lists/masshealth-enrollment-and-caseload-metrics#2024-masshealth-monthly-caseload-reports-" TargetMode="External"/><Relationship Id="rId17" Type="http://schemas.openxmlformats.org/officeDocument/2006/relationships/hyperlink" Target="https://www.mass.gov/masshealth-health-plan-contracts" TargetMode="External"/><Relationship Id="rId2" Type="http://schemas.openxmlformats.org/officeDocument/2006/relationships/notesSlide" Target="../notesSlides/notesSlide45.xml"/><Relationship Id="rId16" Type="http://schemas.openxmlformats.org/officeDocument/2006/relationships/hyperlink" Target="https://www.mass.gov/guides/masshealth-community-partners-cp-program-information-for-providers#-objectives-" TargetMode="External"/><Relationship Id="rId1" Type="http://schemas.openxmlformats.org/officeDocument/2006/relationships/slideLayout" Target="../slideLayouts/slideLayout42.xml"/><Relationship Id="rId6" Type="http://schemas.openxmlformats.org/officeDocument/2006/relationships/hyperlink" Target="https://www.mass.gov/lists/performance-specifications" TargetMode="External"/><Relationship Id="rId11" Type="http://schemas.openxmlformats.org/officeDocument/2006/relationships/hyperlink" Target="https://www.mass.gov/doc/stcs-masshealth-1115-waiver-extension-3/download" TargetMode="External"/><Relationship Id="rId5" Type="http://schemas.openxmlformats.org/officeDocument/2006/relationships/hyperlink" Target="https://www.mass.gov/doc/masshealth-amendment-stcs-4-19-24-0/download" TargetMode="External"/><Relationship Id="rId15" Type="http://schemas.openxmlformats.org/officeDocument/2006/relationships/hyperlink" Target="https://www.mass.gov/doc/all-provider-bulletin-363-accountable-care-organization-program-updates-0" TargetMode="External"/><Relationship Id="rId10" Type="http://schemas.openxmlformats.org/officeDocument/2006/relationships/hyperlink" Target="https://www.bluecrossmafoundation.org/sites/g/files/csphws2101/files/2024-04/LTSS_Access-Affordability_Apr2024_FINAL_0.pdf" TargetMode="External"/><Relationship Id="rId19" Type="http://schemas.openxmlformats.org/officeDocument/2006/relationships/hyperlink" Target="https://www.kff.org/state-category/medicaid-chip/" TargetMode="External"/><Relationship Id="rId4" Type="http://schemas.openxmlformats.org/officeDocument/2006/relationships/hyperlink" Target="https://www.mass.gov/info-details/learn-about-non-emergency-medical-transportation-for-masshealth-members" TargetMode="External"/><Relationship Id="rId9" Type="http://schemas.openxmlformats.org/officeDocument/2006/relationships/hyperlink" Target="https://www.bluecrossmafoundation.org/publications/ma-medicaid-50th" TargetMode="External"/><Relationship Id="rId14" Type="http://schemas.openxmlformats.org/officeDocument/2006/relationships/hyperlink" Target="https://www.mass.gov/info-details/one-care-transition-planning"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www.medicaid.gov/medicaid/section-1115-demo/demonstration-and-waiver-list/index.html?f%5B0%5D=waiver_state_facet%3A841#content#content" TargetMode="External"/><Relationship Id="rId13" Type="http://schemas.openxmlformats.org/officeDocument/2006/relationships/hyperlink" Target="https://www.mass.gov/doc/masshealth-amendment-approval-letter-2/download" TargetMode="External"/><Relationship Id="rId3" Type="http://schemas.openxmlformats.org/officeDocument/2006/relationships/hyperlink" Target="https://www.bluecrossmafoundation.org/sites/g/files/csphws2101/files/2024-05/BCBSF-ActualCostOfMassHealth-FINAL.pdf" TargetMode="External"/><Relationship Id="rId7" Type="http://schemas.openxmlformats.org/officeDocument/2006/relationships/hyperlink" Target="https://www.cms.gov/research-statistics-data-and-systems/statistics-trends-and-reports/nationalhealthexpenddata/downloads/resident-state-estimates.zip" TargetMode="External"/><Relationship Id="rId12" Type="http://schemas.openxmlformats.org/officeDocument/2006/relationships/hyperlink" Target="https://www.bluecrossmafoundation.org/publication/masshealth-demonstration-extension-2022-2027-building-success-focusing-equity" TargetMode="External"/><Relationship Id="rId2" Type="http://schemas.openxmlformats.org/officeDocument/2006/relationships/notesSlide" Target="../notesSlides/notesSlide46.xml"/><Relationship Id="rId16" Type="http://schemas.openxmlformats.org/officeDocument/2006/relationships/hyperlink" Target="https://www.mass.gov/doc/managed-care-entity-bulletin-76-behavioral-health-urgent-care-providers/download" TargetMode="External"/><Relationship Id="rId1" Type="http://schemas.openxmlformats.org/officeDocument/2006/relationships/slideLayout" Target="../slideLayouts/slideLayout42.xml"/><Relationship Id="rId6" Type="http://schemas.openxmlformats.org/officeDocument/2006/relationships/hyperlink" Target="https://data.hrsa.gov/tools/data-reporting/program-data/state/MA/table?tableName=9D" TargetMode="External"/><Relationship Id="rId11" Type="http://schemas.openxmlformats.org/officeDocument/2006/relationships/hyperlink" Target="https://www.mass.gov/doc/stcs-masshealth-1115-waiver-extension-3/download" TargetMode="External"/><Relationship Id="rId5" Type="http://schemas.openxmlformats.org/officeDocument/2006/relationships/hyperlink" Target="https://www.chiamass.gov/long-term-care-facility-cost-reports/#nursing-homes" TargetMode="External"/><Relationship Id="rId15" Type="http://schemas.openxmlformats.org/officeDocument/2006/relationships/hyperlink" Target="https://www.mass.gov/community-behavioral-health-centers" TargetMode="External"/><Relationship Id="rId10" Type="http://schemas.openxmlformats.org/officeDocument/2006/relationships/hyperlink" Target="https://www.mass.gov/info-details/1115-masshealth-demonstration-waiver" TargetMode="External"/><Relationship Id="rId4" Type="http://schemas.openxmlformats.org/officeDocument/2006/relationships/hyperlink" Target="https://www.chiamass.gov/massachusetts-acute-hospital-profiles/" TargetMode="External"/><Relationship Id="rId9" Type="http://schemas.openxmlformats.org/officeDocument/2006/relationships/hyperlink" Target="https://repository.escholarship.umassmed.edu/handle/20.500.14038/26996" TargetMode="External"/><Relationship Id="rId14" Type="http://schemas.openxmlformats.org/officeDocument/2006/relationships/hyperlink" Target="https://www.mass.gov/doc/waiver-and-expenditure-authorities-1/download"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mass.gov/service-details/masshealth-coverage-types-for-individuals-and-families-including-people-with"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A green outline of a state&#10;&#10;Description automatically generated">
            <a:extLst>
              <a:ext uri="{FF2B5EF4-FFF2-40B4-BE49-F238E27FC236}">
                <a16:creationId xmlns:a16="http://schemas.microsoft.com/office/drawing/2014/main" id="{122EDA8D-4645-6631-B4BC-2B9BA6A0697B}"/>
              </a:ext>
            </a:extLst>
          </p:cNvPr>
          <p:cNvPicPr>
            <a:picLocks noChangeAspect="1"/>
          </p:cNvPicPr>
          <p:nvPr/>
        </p:nvPicPr>
        <p:blipFill>
          <a:blip r:embed="rId3">
            <a:alphaModFix amt="22000"/>
          </a:blip>
          <a:stretch>
            <a:fillRect/>
          </a:stretch>
        </p:blipFill>
        <p:spPr>
          <a:xfrm>
            <a:off x="2774967" y="1543515"/>
            <a:ext cx="3594066" cy="3594066"/>
          </a:xfrm>
          <a:prstGeom prst="rect">
            <a:avLst/>
          </a:prstGeom>
        </p:spPr>
      </p:pic>
      <p:sp>
        <p:nvSpPr>
          <p:cNvPr id="9" name="Title 1"/>
          <p:cNvSpPr txBox="1">
            <a:spLocks/>
          </p:cNvSpPr>
          <p:nvPr/>
        </p:nvSpPr>
        <p:spPr>
          <a:xfrm>
            <a:off x="685800" y="885393"/>
            <a:ext cx="7772400" cy="1470025"/>
          </a:xfrm>
          <a:prstGeom prst="rect">
            <a:avLst/>
          </a:prstGeom>
        </p:spPr>
        <p:txBody>
          <a:bodyPr/>
          <a:lstStyle/>
          <a:p>
            <a:pPr algn="ctr" eaLnBrk="0" hangingPunct="0">
              <a:defRPr/>
            </a:pPr>
            <a:r>
              <a:rPr lang="en-US" sz="4800" b="1" kern="0">
                <a:solidFill>
                  <a:srgbClr val="00A797"/>
                </a:solidFill>
                <a:latin typeface="+mj-lt"/>
                <a:cs typeface="Arial"/>
              </a:rPr>
              <a:t>MassHealth: </a:t>
            </a:r>
            <a:r>
              <a:rPr lang="en-US" sz="4800" b="1" kern="0">
                <a:solidFill>
                  <a:srgbClr val="00A797"/>
                </a:solidFill>
                <a:latin typeface="+mj-lt"/>
              </a:rPr>
              <a:t>The Basics </a:t>
            </a:r>
            <a:endParaRPr lang="en-US" sz="4800" b="1" kern="0">
              <a:solidFill>
                <a:srgbClr val="00A797"/>
              </a:solidFill>
              <a:latin typeface="+mj-lt"/>
              <a:cs typeface="Arial"/>
            </a:endParaRPr>
          </a:p>
          <a:p>
            <a:pPr algn="ctr" eaLnBrk="0" hangingPunct="0">
              <a:defRPr/>
            </a:pPr>
            <a:r>
              <a:rPr lang="en-US" sz="4400" b="1" kern="0" spc="100">
                <a:solidFill>
                  <a:srgbClr val="00A797"/>
                </a:solidFill>
                <a:latin typeface="+mj-lt"/>
                <a:cs typeface="Arial"/>
              </a:rPr>
              <a:t>FACTS AND TRENDS</a:t>
            </a:r>
          </a:p>
        </p:txBody>
      </p:sp>
      <p:sp>
        <p:nvSpPr>
          <p:cNvPr id="13" name="Rectangle 12">
            <a:extLst>
              <a:ext uri="{FF2B5EF4-FFF2-40B4-BE49-F238E27FC236}">
                <a16:creationId xmlns:a16="http://schemas.microsoft.com/office/drawing/2014/main" id="{902E75F6-A591-45AA-ADC0-E2912E7F5F1A}"/>
              </a:ext>
            </a:extLst>
          </p:cNvPr>
          <p:cNvSpPr/>
          <p:nvPr/>
        </p:nvSpPr>
        <p:spPr>
          <a:xfrm>
            <a:off x="457200" y="4541771"/>
            <a:ext cx="8229600" cy="365760"/>
          </a:xfrm>
          <a:prstGeom prst="rect">
            <a:avLst/>
          </a:prstGeom>
          <a:solidFill>
            <a:srgbClr val="989898"/>
          </a:solidFill>
        </p:spPr>
        <p:txBody>
          <a:bodyPr wrap="none" anchor="ctr">
            <a:noAutofit/>
          </a:bodyPr>
          <a:lstStyle/>
          <a:p>
            <a:pPr algn="ctr" eaLnBrk="0" hangingPunct="0">
              <a:spcBef>
                <a:spcPts val="600"/>
              </a:spcBef>
              <a:buClr>
                <a:srgbClr val="5A8F7C"/>
              </a:buClr>
              <a:defRPr/>
            </a:pPr>
            <a:r>
              <a:rPr lang="en-US" sz="1600" b="1" kern="0" spc="100">
                <a:solidFill>
                  <a:schemeClr val="bg1"/>
                </a:solidFill>
                <a:latin typeface="+mn-lt"/>
                <a:cs typeface="Arial"/>
              </a:rPr>
              <a:t>UPDATED OCTOBER 2024</a:t>
            </a:r>
          </a:p>
        </p:txBody>
      </p:sp>
      <p:sp>
        <p:nvSpPr>
          <p:cNvPr id="5" name="Rectangle 4">
            <a:extLst>
              <a:ext uri="{FF2B5EF4-FFF2-40B4-BE49-F238E27FC236}">
                <a16:creationId xmlns:a16="http://schemas.microsoft.com/office/drawing/2014/main" id="{17B7FC75-017B-4C33-B3A9-143FF9C3D276}"/>
              </a:ext>
            </a:extLst>
          </p:cNvPr>
          <p:cNvSpPr/>
          <p:nvPr/>
        </p:nvSpPr>
        <p:spPr>
          <a:xfrm>
            <a:off x="457200" y="457200"/>
            <a:ext cx="8229600" cy="59436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54">
            <a:extLst>
              <a:ext uri="{FF2B5EF4-FFF2-40B4-BE49-F238E27FC236}">
                <a16:creationId xmlns:a16="http://schemas.microsoft.com/office/drawing/2014/main" id="{856B2681-BEA9-FD4C-8FBD-E3C4F1B088A5}"/>
              </a:ext>
            </a:extLst>
          </p:cNvPr>
          <p:cNvGrpSpPr>
            <a:grpSpLocks noChangeAspect="1"/>
          </p:cNvGrpSpPr>
          <p:nvPr/>
        </p:nvGrpSpPr>
        <p:grpSpPr bwMode="auto">
          <a:xfrm>
            <a:off x="3016093" y="5349000"/>
            <a:ext cx="1069803" cy="610329"/>
            <a:chOff x="2029" y="1676"/>
            <a:chExt cx="1702" cy="971"/>
          </a:xfrm>
          <a:solidFill>
            <a:srgbClr val="989898"/>
          </a:solidFill>
        </p:grpSpPr>
        <p:sp>
          <p:nvSpPr>
            <p:cNvPr id="105" name="Freeform 55">
              <a:extLst>
                <a:ext uri="{FF2B5EF4-FFF2-40B4-BE49-F238E27FC236}">
                  <a16:creationId xmlns:a16="http://schemas.microsoft.com/office/drawing/2014/main" id="{DB3A8C40-085D-2C41-85E6-189434EF5DE3}"/>
                </a:ext>
              </a:extLst>
            </p:cNvPr>
            <p:cNvSpPr>
              <a:spLocks/>
            </p:cNvSpPr>
            <p:nvPr/>
          </p:nvSpPr>
          <p:spPr bwMode="auto">
            <a:xfrm>
              <a:off x="2174" y="2217"/>
              <a:ext cx="86" cy="86"/>
            </a:xfrm>
            <a:custGeom>
              <a:avLst/>
              <a:gdLst>
                <a:gd name="T0" fmla="*/ 16 w 86"/>
                <a:gd name="T1" fmla="*/ 0 h 86"/>
                <a:gd name="T2" fmla="*/ 43 w 86"/>
                <a:gd name="T3" fmla="*/ 72 h 86"/>
                <a:gd name="T4" fmla="*/ 70 w 86"/>
                <a:gd name="T5" fmla="*/ 0 h 86"/>
                <a:gd name="T6" fmla="*/ 86 w 86"/>
                <a:gd name="T7" fmla="*/ 0 h 86"/>
                <a:gd name="T8" fmla="*/ 86 w 86"/>
                <a:gd name="T9" fmla="*/ 86 h 86"/>
                <a:gd name="T10" fmla="*/ 75 w 86"/>
                <a:gd name="T11" fmla="*/ 86 h 86"/>
                <a:gd name="T12" fmla="*/ 75 w 86"/>
                <a:gd name="T13" fmla="*/ 13 h 86"/>
                <a:gd name="T14" fmla="*/ 72 w 86"/>
                <a:gd name="T15" fmla="*/ 13 h 86"/>
                <a:gd name="T16" fmla="*/ 48 w 86"/>
                <a:gd name="T17" fmla="*/ 86 h 86"/>
                <a:gd name="T18" fmla="*/ 37 w 86"/>
                <a:gd name="T19" fmla="*/ 86 h 86"/>
                <a:gd name="T20" fmla="*/ 11 w 86"/>
                <a:gd name="T21" fmla="*/ 13 h 86"/>
                <a:gd name="T22" fmla="*/ 11 w 86"/>
                <a:gd name="T23" fmla="*/ 13 h 86"/>
                <a:gd name="T24" fmla="*/ 11 w 86"/>
                <a:gd name="T25" fmla="*/ 86 h 86"/>
                <a:gd name="T26" fmla="*/ 0 w 86"/>
                <a:gd name="T27" fmla="*/ 86 h 86"/>
                <a:gd name="T28" fmla="*/ 0 w 86"/>
                <a:gd name="T29" fmla="*/ 0 h 86"/>
                <a:gd name="T30" fmla="*/ 16 w 86"/>
                <a:gd name="T3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6">
                  <a:moveTo>
                    <a:pt x="16" y="0"/>
                  </a:moveTo>
                  <a:lnTo>
                    <a:pt x="43" y="72"/>
                  </a:lnTo>
                  <a:lnTo>
                    <a:pt x="70" y="0"/>
                  </a:lnTo>
                  <a:lnTo>
                    <a:pt x="86" y="0"/>
                  </a:lnTo>
                  <a:lnTo>
                    <a:pt x="86" y="86"/>
                  </a:lnTo>
                  <a:lnTo>
                    <a:pt x="75" y="86"/>
                  </a:lnTo>
                  <a:lnTo>
                    <a:pt x="75" y="13"/>
                  </a:lnTo>
                  <a:lnTo>
                    <a:pt x="72" y="13"/>
                  </a:lnTo>
                  <a:lnTo>
                    <a:pt x="48" y="86"/>
                  </a:lnTo>
                  <a:lnTo>
                    <a:pt x="37" y="86"/>
                  </a:lnTo>
                  <a:lnTo>
                    <a:pt x="11" y="13"/>
                  </a:lnTo>
                  <a:lnTo>
                    <a:pt x="11" y="13"/>
                  </a:lnTo>
                  <a:lnTo>
                    <a:pt x="11" y="86"/>
                  </a:lnTo>
                  <a:lnTo>
                    <a:pt x="0" y="86"/>
                  </a:lnTo>
                  <a:lnTo>
                    <a:pt x="0"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6" name="Freeform 56">
              <a:extLst>
                <a:ext uri="{FF2B5EF4-FFF2-40B4-BE49-F238E27FC236}">
                  <a16:creationId xmlns:a16="http://schemas.microsoft.com/office/drawing/2014/main" id="{FE59E4D4-319C-6343-95DA-6602CEF070EF}"/>
                </a:ext>
              </a:extLst>
            </p:cNvPr>
            <p:cNvSpPr>
              <a:spLocks noEditPoints="1"/>
            </p:cNvSpPr>
            <p:nvPr/>
          </p:nvSpPr>
          <p:spPr bwMode="auto">
            <a:xfrm>
              <a:off x="2300" y="2217"/>
              <a:ext cx="78" cy="86"/>
            </a:xfrm>
            <a:custGeom>
              <a:avLst/>
              <a:gdLst>
                <a:gd name="T0" fmla="*/ 45 w 78"/>
                <a:gd name="T1" fmla="*/ 0 h 86"/>
                <a:gd name="T2" fmla="*/ 78 w 78"/>
                <a:gd name="T3" fmla="*/ 86 h 86"/>
                <a:gd name="T4" fmla="*/ 67 w 78"/>
                <a:gd name="T5" fmla="*/ 86 h 86"/>
                <a:gd name="T6" fmla="*/ 56 w 78"/>
                <a:gd name="T7" fmla="*/ 59 h 86"/>
                <a:gd name="T8" fmla="*/ 21 w 78"/>
                <a:gd name="T9" fmla="*/ 59 h 86"/>
                <a:gd name="T10" fmla="*/ 11 w 78"/>
                <a:gd name="T11" fmla="*/ 86 h 86"/>
                <a:gd name="T12" fmla="*/ 0 w 78"/>
                <a:gd name="T13" fmla="*/ 86 h 86"/>
                <a:gd name="T14" fmla="*/ 32 w 78"/>
                <a:gd name="T15" fmla="*/ 0 h 86"/>
                <a:gd name="T16" fmla="*/ 45 w 78"/>
                <a:gd name="T17" fmla="*/ 0 h 86"/>
                <a:gd name="T18" fmla="*/ 53 w 78"/>
                <a:gd name="T19" fmla="*/ 51 h 86"/>
                <a:gd name="T20" fmla="*/ 40 w 78"/>
                <a:gd name="T21" fmla="*/ 10 h 86"/>
                <a:gd name="T22" fmla="*/ 40 w 78"/>
                <a:gd name="T23" fmla="*/ 10 h 86"/>
                <a:gd name="T24" fmla="*/ 24 w 78"/>
                <a:gd name="T25" fmla="*/ 51 h 86"/>
                <a:gd name="T26" fmla="*/ 53 w 78"/>
                <a:gd name="T27"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86">
                  <a:moveTo>
                    <a:pt x="45" y="0"/>
                  </a:moveTo>
                  <a:lnTo>
                    <a:pt x="78" y="86"/>
                  </a:lnTo>
                  <a:lnTo>
                    <a:pt x="67" y="86"/>
                  </a:lnTo>
                  <a:lnTo>
                    <a:pt x="56" y="59"/>
                  </a:lnTo>
                  <a:lnTo>
                    <a:pt x="21" y="59"/>
                  </a:lnTo>
                  <a:lnTo>
                    <a:pt x="11" y="86"/>
                  </a:lnTo>
                  <a:lnTo>
                    <a:pt x="0" y="86"/>
                  </a:lnTo>
                  <a:lnTo>
                    <a:pt x="32" y="0"/>
                  </a:lnTo>
                  <a:lnTo>
                    <a:pt x="45" y="0"/>
                  </a:lnTo>
                  <a:close/>
                  <a:moveTo>
                    <a:pt x="53" y="51"/>
                  </a:moveTo>
                  <a:lnTo>
                    <a:pt x="40" y="10"/>
                  </a:lnTo>
                  <a:lnTo>
                    <a:pt x="40" y="10"/>
                  </a:lnTo>
                  <a:lnTo>
                    <a:pt x="24" y="51"/>
                  </a:lnTo>
                  <a:lnTo>
                    <a:pt x="53"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7" name="Freeform 57">
              <a:extLst>
                <a:ext uri="{FF2B5EF4-FFF2-40B4-BE49-F238E27FC236}">
                  <a16:creationId xmlns:a16="http://schemas.microsoft.com/office/drawing/2014/main" id="{9A9B7DB7-6296-A94B-A01A-34BF39E38675}"/>
                </a:ext>
              </a:extLst>
            </p:cNvPr>
            <p:cNvSpPr>
              <a:spLocks/>
            </p:cNvSpPr>
            <p:nvPr/>
          </p:nvSpPr>
          <p:spPr bwMode="auto">
            <a:xfrm>
              <a:off x="2415" y="2214"/>
              <a:ext cx="67" cy="89"/>
            </a:xfrm>
            <a:custGeom>
              <a:avLst/>
              <a:gdLst>
                <a:gd name="T0" fmla="*/ 17 w 25"/>
                <a:gd name="T1" fmla="*/ 5 h 33"/>
                <a:gd name="T2" fmla="*/ 12 w 25"/>
                <a:gd name="T3" fmla="*/ 4 h 33"/>
                <a:gd name="T4" fmla="*/ 9 w 25"/>
                <a:gd name="T5" fmla="*/ 4 h 33"/>
                <a:gd name="T6" fmla="*/ 7 w 25"/>
                <a:gd name="T7" fmla="*/ 5 h 33"/>
                <a:gd name="T8" fmla="*/ 6 w 25"/>
                <a:gd name="T9" fmla="*/ 7 h 33"/>
                <a:gd name="T10" fmla="*/ 5 w 25"/>
                <a:gd name="T11" fmla="*/ 9 h 33"/>
                <a:gd name="T12" fmla="*/ 6 w 25"/>
                <a:gd name="T13" fmla="*/ 12 h 33"/>
                <a:gd name="T14" fmla="*/ 8 w 25"/>
                <a:gd name="T15" fmla="*/ 13 h 33"/>
                <a:gd name="T16" fmla="*/ 11 w 25"/>
                <a:gd name="T17" fmla="*/ 14 h 33"/>
                <a:gd name="T18" fmla="*/ 15 w 25"/>
                <a:gd name="T19" fmla="*/ 15 h 33"/>
                <a:gd name="T20" fmla="*/ 19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4 w 25"/>
                <a:gd name="T39" fmla="*/ 31 h 33"/>
                <a:gd name="T40" fmla="*/ 1 w 25"/>
                <a:gd name="T41" fmla="*/ 27 h 33"/>
                <a:gd name="T42" fmla="*/ 0 w 25"/>
                <a:gd name="T43" fmla="*/ 22 h 33"/>
                <a:gd name="T44" fmla="*/ 4 w 25"/>
                <a:gd name="T45" fmla="*/ 22 h 33"/>
                <a:gd name="T46" fmla="*/ 5 w 25"/>
                <a:gd name="T47" fmla="*/ 26 h 33"/>
                <a:gd name="T48" fmla="*/ 7 w 25"/>
                <a:gd name="T49" fmla="*/ 28 h 33"/>
                <a:gd name="T50" fmla="*/ 9 w 25"/>
                <a:gd name="T51" fmla="*/ 29 h 33"/>
                <a:gd name="T52" fmla="*/ 13 w 25"/>
                <a:gd name="T53" fmla="*/ 30 h 33"/>
                <a:gd name="T54" fmla="*/ 16 w 25"/>
                <a:gd name="T55" fmla="*/ 30 h 33"/>
                <a:gd name="T56" fmla="*/ 18 w 25"/>
                <a:gd name="T57" fmla="*/ 29 h 33"/>
                <a:gd name="T58" fmla="*/ 20 w 25"/>
                <a:gd name="T59" fmla="*/ 27 h 33"/>
                <a:gd name="T60" fmla="*/ 21 w 25"/>
                <a:gd name="T61" fmla="*/ 24 h 33"/>
                <a:gd name="T62" fmla="*/ 20 w 25"/>
                <a:gd name="T63" fmla="*/ 21 h 33"/>
                <a:gd name="T64" fmla="*/ 18 w 25"/>
                <a:gd name="T65" fmla="*/ 20 h 33"/>
                <a:gd name="T66" fmla="*/ 15 w 25"/>
                <a:gd name="T67" fmla="*/ 19 h 33"/>
                <a:gd name="T68" fmla="*/ 11 w 25"/>
                <a:gd name="T69" fmla="*/ 18 h 33"/>
                <a:gd name="T70" fmla="*/ 7 w 25"/>
                <a:gd name="T71" fmla="*/ 17 h 33"/>
                <a:gd name="T72" fmla="*/ 4 w 25"/>
                <a:gd name="T73" fmla="*/ 16 h 33"/>
                <a:gd name="T74" fmla="*/ 2 w 25"/>
                <a:gd name="T75" fmla="*/ 13 h 33"/>
                <a:gd name="T76" fmla="*/ 1 w 25"/>
                <a:gd name="T77" fmla="*/ 10 h 33"/>
                <a:gd name="T78" fmla="*/ 2 w 25"/>
                <a:gd name="T79" fmla="*/ 6 h 33"/>
                <a:gd name="T80" fmla="*/ 4 w 25"/>
                <a:gd name="T81" fmla="*/ 3 h 33"/>
                <a:gd name="T82" fmla="*/ 8 w 25"/>
                <a:gd name="T83" fmla="*/ 1 h 33"/>
                <a:gd name="T84" fmla="*/ 12 w 25"/>
                <a:gd name="T85" fmla="*/ 0 h 33"/>
                <a:gd name="T86" fmla="*/ 17 w 25"/>
                <a:gd name="T87" fmla="*/ 1 h 33"/>
                <a:gd name="T88" fmla="*/ 20 w 25"/>
                <a:gd name="T89" fmla="*/ 3 h 33"/>
                <a:gd name="T90" fmla="*/ 23 w 25"/>
                <a:gd name="T91" fmla="*/ 6 h 33"/>
                <a:gd name="T92" fmla="*/ 24 w 25"/>
                <a:gd name="T93" fmla="*/ 10 h 33"/>
                <a:gd name="T94" fmla="*/ 20 w 25"/>
                <a:gd name="T95" fmla="*/ 10 h 33"/>
                <a:gd name="T96" fmla="*/ 17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7" y="5"/>
                  </a:moveTo>
                  <a:cubicBezTo>
                    <a:pt x="16" y="4"/>
                    <a:pt x="14" y="4"/>
                    <a:pt x="12" y="4"/>
                  </a:cubicBezTo>
                  <a:cubicBezTo>
                    <a:pt x="11" y="4"/>
                    <a:pt x="10" y="4"/>
                    <a:pt x="9" y="4"/>
                  </a:cubicBezTo>
                  <a:cubicBezTo>
                    <a:pt x="9" y="4"/>
                    <a:pt x="8" y="5"/>
                    <a:pt x="7" y="5"/>
                  </a:cubicBezTo>
                  <a:cubicBezTo>
                    <a:pt x="6" y="6"/>
                    <a:pt x="6" y="6"/>
                    <a:pt x="6" y="7"/>
                  </a:cubicBezTo>
                  <a:cubicBezTo>
                    <a:pt x="5" y="7"/>
                    <a:pt x="5" y="8"/>
                    <a:pt x="5" y="9"/>
                  </a:cubicBezTo>
                  <a:cubicBezTo>
                    <a:pt x="5" y="10"/>
                    <a:pt x="5" y="11"/>
                    <a:pt x="6" y="12"/>
                  </a:cubicBezTo>
                  <a:cubicBezTo>
                    <a:pt x="6" y="12"/>
                    <a:pt x="7" y="13"/>
                    <a:pt x="8" y="13"/>
                  </a:cubicBezTo>
                  <a:cubicBezTo>
                    <a:pt x="9" y="14"/>
                    <a:pt x="10" y="14"/>
                    <a:pt x="11" y="14"/>
                  </a:cubicBezTo>
                  <a:cubicBezTo>
                    <a:pt x="13" y="14"/>
                    <a:pt x="14" y="15"/>
                    <a:pt x="15" y="15"/>
                  </a:cubicBezTo>
                  <a:cubicBezTo>
                    <a:pt x="16" y="15"/>
                    <a:pt x="17" y="16"/>
                    <a:pt x="19" y="16"/>
                  </a:cubicBezTo>
                  <a:cubicBezTo>
                    <a:pt x="20" y="16"/>
                    <a:pt x="21" y="17"/>
                    <a:pt x="22" y="18"/>
                  </a:cubicBezTo>
                  <a:cubicBezTo>
                    <a:pt x="23" y="18"/>
                    <a:pt x="24" y="19"/>
                    <a:pt x="24" y="20"/>
                  </a:cubicBezTo>
                  <a:cubicBezTo>
                    <a:pt x="25" y="21"/>
                    <a:pt x="25" y="22"/>
                    <a:pt x="25" y="24"/>
                  </a:cubicBezTo>
                  <a:cubicBezTo>
                    <a:pt x="25" y="26"/>
                    <a:pt x="25" y="27"/>
                    <a:pt x="24" y="28"/>
                  </a:cubicBezTo>
                  <a:cubicBezTo>
                    <a:pt x="23" y="29"/>
                    <a:pt x="22" y="30"/>
                    <a:pt x="21" y="31"/>
                  </a:cubicBezTo>
                  <a:cubicBezTo>
                    <a:pt x="20" y="32"/>
                    <a:pt x="19" y="32"/>
                    <a:pt x="17" y="33"/>
                  </a:cubicBezTo>
                  <a:cubicBezTo>
                    <a:pt x="16" y="33"/>
                    <a:pt x="14" y="33"/>
                    <a:pt x="13" y="33"/>
                  </a:cubicBezTo>
                  <a:cubicBezTo>
                    <a:pt x="11" y="33"/>
                    <a:pt x="9" y="33"/>
                    <a:pt x="8" y="33"/>
                  </a:cubicBezTo>
                  <a:cubicBezTo>
                    <a:pt x="6" y="32"/>
                    <a:pt x="5" y="32"/>
                    <a:pt x="4" y="31"/>
                  </a:cubicBezTo>
                  <a:cubicBezTo>
                    <a:pt x="2" y="30"/>
                    <a:pt x="2" y="29"/>
                    <a:pt x="1" y="27"/>
                  </a:cubicBezTo>
                  <a:cubicBezTo>
                    <a:pt x="0" y="26"/>
                    <a:pt x="0" y="24"/>
                    <a:pt x="0" y="22"/>
                  </a:cubicBezTo>
                  <a:cubicBezTo>
                    <a:pt x="4" y="22"/>
                    <a:pt x="4" y="22"/>
                    <a:pt x="4" y="22"/>
                  </a:cubicBezTo>
                  <a:cubicBezTo>
                    <a:pt x="4" y="24"/>
                    <a:pt x="4" y="25"/>
                    <a:pt x="5" y="26"/>
                  </a:cubicBezTo>
                  <a:cubicBezTo>
                    <a:pt x="5" y="27"/>
                    <a:pt x="6" y="27"/>
                    <a:pt x="7" y="28"/>
                  </a:cubicBezTo>
                  <a:cubicBezTo>
                    <a:pt x="7" y="29"/>
                    <a:pt x="8" y="29"/>
                    <a:pt x="9" y="29"/>
                  </a:cubicBezTo>
                  <a:cubicBezTo>
                    <a:pt x="11" y="30"/>
                    <a:pt x="12" y="30"/>
                    <a:pt x="13" y="30"/>
                  </a:cubicBezTo>
                  <a:cubicBezTo>
                    <a:pt x="14" y="30"/>
                    <a:pt x="15" y="30"/>
                    <a:pt x="16" y="30"/>
                  </a:cubicBezTo>
                  <a:cubicBezTo>
                    <a:pt x="17" y="29"/>
                    <a:pt x="18" y="29"/>
                    <a:pt x="18" y="29"/>
                  </a:cubicBezTo>
                  <a:cubicBezTo>
                    <a:pt x="19" y="28"/>
                    <a:pt x="20" y="28"/>
                    <a:pt x="20" y="27"/>
                  </a:cubicBezTo>
                  <a:cubicBezTo>
                    <a:pt x="21" y="26"/>
                    <a:pt x="21" y="25"/>
                    <a:pt x="21" y="24"/>
                  </a:cubicBezTo>
                  <a:cubicBezTo>
                    <a:pt x="21" y="23"/>
                    <a:pt x="21" y="22"/>
                    <a:pt x="20" y="21"/>
                  </a:cubicBezTo>
                  <a:cubicBezTo>
                    <a:pt x="19" y="21"/>
                    <a:pt x="19" y="20"/>
                    <a:pt x="18" y="20"/>
                  </a:cubicBezTo>
                  <a:cubicBezTo>
                    <a:pt x="17" y="19"/>
                    <a:pt x="16" y="19"/>
                    <a:pt x="15" y="19"/>
                  </a:cubicBezTo>
                  <a:cubicBezTo>
                    <a:pt x="13" y="19"/>
                    <a:pt x="12" y="18"/>
                    <a:pt x="11" y="18"/>
                  </a:cubicBezTo>
                  <a:cubicBezTo>
                    <a:pt x="10" y="18"/>
                    <a:pt x="8" y="17"/>
                    <a:pt x="7" y="17"/>
                  </a:cubicBezTo>
                  <a:cubicBezTo>
                    <a:pt x="6" y="17"/>
                    <a:pt x="5" y="16"/>
                    <a:pt x="4" y="16"/>
                  </a:cubicBezTo>
                  <a:cubicBezTo>
                    <a:pt x="3" y="15"/>
                    <a:pt x="2" y="14"/>
                    <a:pt x="2" y="13"/>
                  </a:cubicBezTo>
                  <a:cubicBezTo>
                    <a:pt x="1" y="12"/>
                    <a:pt x="1" y="11"/>
                    <a:pt x="1" y="10"/>
                  </a:cubicBezTo>
                  <a:cubicBezTo>
                    <a:pt x="1" y="8"/>
                    <a:pt x="1" y="7"/>
                    <a:pt x="2" y="6"/>
                  </a:cubicBezTo>
                  <a:cubicBezTo>
                    <a:pt x="2" y="4"/>
                    <a:pt x="3" y="3"/>
                    <a:pt x="4" y="3"/>
                  </a:cubicBezTo>
                  <a:cubicBezTo>
                    <a:pt x="5" y="2"/>
                    <a:pt x="7" y="1"/>
                    <a:pt x="8" y="1"/>
                  </a:cubicBezTo>
                  <a:cubicBezTo>
                    <a:pt x="9" y="1"/>
                    <a:pt x="11" y="0"/>
                    <a:pt x="12" y="0"/>
                  </a:cubicBezTo>
                  <a:cubicBezTo>
                    <a:pt x="14" y="0"/>
                    <a:pt x="15" y="1"/>
                    <a:pt x="17" y="1"/>
                  </a:cubicBezTo>
                  <a:cubicBezTo>
                    <a:pt x="18" y="1"/>
                    <a:pt x="19" y="2"/>
                    <a:pt x="20" y="3"/>
                  </a:cubicBezTo>
                  <a:cubicBezTo>
                    <a:pt x="21" y="4"/>
                    <a:pt x="22" y="5"/>
                    <a:pt x="23" y="6"/>
                  </a:cubicBezTo>
                  <a:cubicBezTo>
                    <a:pt x="23" y="7"/>
                    <a:pt x="24" y="9"/>
                    <a:pt x="24" y="10"/>
                  </a:cubicBezTo>
                  <a:cubicBezTo>
                    <a:pt x="20" y="10"/>
                    <a:pt x="20" y="10"/>
                    <a:pt x="20" y="10"/>
                  </a:cubicBezTo>
                  <a:cubicBezTo>
                    <a:pt x="20" y="8"/>
                    <a:pt x="19" y="6"/>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8" name="Freeform 58">
              <a:extLst>
                <a:ext uri="{FF2B5EF4-FFF2-40B4-BE49-F238E27FC236}">
                  <a16:creationId xmlns:a16="http://schemas.microsoft.com/office/drawing/2014/main" id="{7C2821F5-5506-F946-8A19-AC63EA351E2E}"/>
                </a:ext>
              </a:extLst>
            </p:cNvPr>
            <p:cNvSpPr>
              <a:spLocks/>
            </p:cNvSpPr>
            <p:nvPr/>
          </p:nvSpPr>
          <p:spPr bwMode="auto">
            <a:xfrm>
              <a:off x="2525" y="2214"/>
              <a:ext cx="67" cy="89"/>
            </a:xfrm>
            <a:custGeom>
              <a:avLst/>
              <a:gdLst>
                <a:gd name="T0" fmla="*/ 17 w 25"/>
                <a:gd name="T1" fmla="*/ 5 h 33"/>
                <a:gd name="T2" fmla="*/ 12 w 25"/>
                <a:gd name="T3" fmla="*/ 4 h 33"/>
                <a:gd name="T4" fmla="*/ 9 w 25"/>
                <a:gd name="T5" fmla="*/ 4 h 33"/>
                <a:gd name="T6" fmla="*/ 7 w 25"/>
                <a:gd name="T7" fmla="*/ 5 h 33"/>
                <a:gd name="T8" fmla="*/ 5 w 25"/>
                <a:gd name="T9" fmla="*/ 7 h 33"/>
                <a:gd name="T10" fmla="*/ 5 w 25"/>
                <a:gd name="T11" fmla="*/ 9 h 33"/>
                <a:gd name="T12" fmla="*/ 6 w 25"/>
                <a:gd name="T13" fmla="*/ 12 h 33"/>
                <a:gd name="T14" fmla="*/ 8 w 25"/>
                <a:gd name="T15" fmla="*/ 13 h 33"/>
                <a:gd name="T16" fmla="*/ 11 w 25"/>
                <a:gd name="T17" fmla="*/ 14 h 33"/>
                <a:gd name="T18" fmla="*/ 15 w 25"/>
                <a:gd name="T19" fmla="*/ 15 h 33"/>
                <a:gd name="T20" fmla="*/ 19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3 w 25"/>
                <a:gd name="T39" fmla="*/ 31 h 33"/>
                <a:gd name="T40" fmla="*/ 1 w 25"/>
                <a:gd name="T41" fmla="*/ 27 h 33"/>
                <a:gd name="T42" fmla="*/ 0 w 25"/>
                <a:gd name="T43" fmla="*/ 22 h 33"/>
                <a:gd name="T44" fmla="*/ 4 w 25"/>
                <a:gd name="T45" fmla="*/ 22 h 33"/>
                <a:gd name="T46" fmla="*/ 4 w 25"/>
                <a:gd name="T47" fmla="*/ 26 h 33"/>
                <a:gd name="T48" fmla="*/ 6 w 25"/>
                <a:gd name="T49" fmla="*/ 28 h 33"/>
                <a:gd name="T50" fmla="*/ 9 w 25"/>
                <a:gd name="T51" fmla="*/ 29 h 33"/>
                <a:gd name="T52" fmla="*/ 13 w 25"/>
                <a:gd name="T53" fmla="*/ 30 h 33"/>
                <a:gd name="T54" fmla="*/ 16 w 25"/>
                <a:gd name="T55" fmla="*/ 30 h 33"/>
                <a:gd name="T56" fmla="*/ 18 w 25"/>
                <a:gd name="T57" fmla="*/ 29 h 33"/>
                <a:gd name="T58" fmla="*/ 20 w 25"/>
                <a:gd name="T59" fmla="*/ 27 h 33"/>
                <a:gd name="T60" fmla="*/ 21 w 25"/>
                <a:gd name="T61" fmla="*/ 24 h 33"/>
                <a:gd name="T62" fmla="*/ 20 w 25"/>
                <a:gd name="T63" fmla="*/ 21 h 33"/>
                <a:gd name="T64" fmla="*/ 18 w 25"/>
                <a:gd name="T65" fmla="*/ 20 h 33"/>
                <a:gd name="T66" fmla="*/ 14 w 25"/>
                <a:gd name="T67" fmla="*/ 19 h 33"/>
                <a:gd name="T68" fmla="*/ 11 w 25"/>
                <a:gd name="T69" fmla="*/ 18 h 33"/>
                <a:gd name="T70" fmla="*/ 7 w 25"/>
                <a:gd name="T71" fmla="*/ 17 h 33"/>
                <a:gd name="T72" fmla="*/ 4 w 25"/>
                <a:gd name="T73" fmla="*/ 16 h 33"/>
                <a:gd name="T74" fmla="*/ 1 w 25"/>
                <a:gd name="T75" fmla="*/ 13 h 33"/>
                <a:gd name="T76" fmla="*/ 1 w 25"/>
                <a:gd name="T77" fmla="*/ 10 h 33"/>
                <a:gd name="T78" fmla="*/ 2 w 25"/>
                <a:gd name="T79" fmla="*/ 6 h 33"/>
                <a:gd name="T80" fmla="*/ 4 w 25"/>
                <a:gd name="T81" fmla="*/ 3 h 33"/>
                <a:gd name="T82" fmla="*/ 8 w 25"/>
                <a:gd name="T83" fmla="*/ 1 h 33"/>
                <a:gd name="T84" fmla="*/ 12 w 25"/>
                <a:gd name="T85" fmla="*/ 0 h 33"/>
                <a:gd name="T86" fmla="*/ 16 w 25"/>
                <a:gd name="T87" fmla="*/ 1 h 33"/>
                <a:gd name="T88" fmla="*/ 20 w 25"/>
                <a:gd name="T89" fmla="*/ 3 h 33"/>
                <a:gd name="T90" fmla="*/ 23 w 25"/>
                <a:gd name="T91" fmla="*/ 6 h 33"/>
                <a:gd name="T92" fmla="*/ 24 w 25"/>
                <a:gd name="T93" fmla="*/ 10 h 33"/>
                <a:gd name="T94" fmla="*/ 20 w 25"/>
                <a:gd name="T95" fmla="*/ 10 h 33"/>
                <a:gd name="T96" fmla="*/ 17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7" y="5"/>
                  </a:moveTo>
                  <a:cubicBezTo>
                    <a:pt x="16" y="4"/>
                    <a:pt x="14" y="4"/>
                    <a:pt x="12" y="4"/>
                  </a:cubicBezTo>
                  <a:cubicBezTo>
                    <a:pt x="11" y="4"/>
                    <a:pt x="10" y="4"/>
                    <a:pt x="9" y="4"/>
                  </a:cubicBezTo>
                  <a:cubicBezTo>
                    <a:pt x="8" y="4"/>
                    <a:pt x="8" y="5"/>
                    <a:pt x="7" y="5"/>
                  </a:cubicBezTo>
                  <a:cubicBezTo>
                    <a:pt x="6" y="6"/>
                    <a:pt x="6" y="6"/>
                    <a:pt x="5" y="7"/>
                  </a:cubicBezTo>
                  <a:cubicBezTo>
                    <a:pt x="5" y="7"/>
                    <a:pt x="5" y="8"/>
                    <a:pt x="5" y="9"/>
                  </a:cubicBezTo>
                  <a:cubicBezTo>
                    <a:pt x="5" y="10"/>
                    <a:pt x="5" y="11"/>
                    <a:pt x="6" y="12"/>
                  </a:cubicBezTo>
                  <a:cubicBezTo>
                    <a:pt x="6" y="12"/>
                    <a:pt x="7" y="13"/>
                    <a:pt x="8" y="13"/>
                  </a:cubicBezTo>
                  <a:cubicBezTo>
                    <a:pt x="9" y="14"/>
                    <a:pt x="10" y="14"/>
                    <a:pt x="11" y="14"/>
                  </a:cubicBezTo>
                  <a:cubicBezTo>
                    <a:pt x="12" y="14"/>
                    <a:pt x="14" y="15"/>
                    <a:pt x="15" y="15"/>
                  </a:cubicBezTo>
                  <a:cubicBezTo>
                    <a:pt x="16" y="15"/>
                    <a:pt x="17" y="16"/>
                    <a:pt x="19" y="16"/>
                  </a:cubicBezTo>
                  <a:cubicBezTo>
                    <a:pt x="20" y="16"/>
                    <a:pt x="21" y="17"/>
                    <a:pt x="22" y="18"/>
                  </a:cubicBezTo>
                  <a:cubicBezTo>
                    <a:pt x="23" y="18"/>
                    <a:pt x="23" y="19"/>
                    <a:pt x="24" y="20"/>
                  </a:cubicBezTo>
                  <a:cubicBezTo>
                    <a:pt x="25" y="21"/>
                    <a:pt x="25" y="22"/>
                    <a:pt x="25" y="24"/>
                  </a:cubicBezTo>
                  <a:cubicBezTo>
                    <a:pt x="25" y="26"/>
                    <a:pt x="25" y="27"/>
                    <a:pt x="24" y="28"/>
                  </a:cubicBezTo>
                  <a:cubicBezTo>
                    <a:pt x="23" y="29"/>
                    <a:pt x="22" y="30"/>
                    <a:pt x="21" y="31"/>
                  </a:cubicBezTo>
                  <a:cubicBezTo>
                    <a:pt x="20" y="32"/>
                    <a:pt x="18" y="32"/>
                    <a:pt x="17" y="33"/>
                  </a:cubicBezTo>
                  <a:cubicBezTo>
                    <a:pt x="16" y="33"/>
                    <a:pt x="14" y="33"/>
                    <a:pt x="13" y="33"/>
                  </a:cubicBezTo>
                  <a:cubicBezTo>
                    <a:pt x="11" y="33"/>
                    <a:pt x="9" y="33"/>
                    <a:pt x="8" y="33"/>
                  </a:cubicBezTo>
                  <a:cubicBezTo>
                    <a:pt x="6" y="32"/>
                    <a:pt x="5" y="32"/>
                    <a:pt x="3" y="31"/>
                  </a:cubicBezTo>
                  <a:cubicBezTo>
                    <a:pt x="2" y="30"/>
                    <a:pt x="1" y="29"/>
                    <a:pt x="1" y="27"/>
                  </a:cubicBezTo>
                  <a:cubicBezTo>
                    <a:pt x="0" y="26"/>
                    <a:pt x="0" y="24"/>
                    <a:pt x="0" y="22"/>
                  </a:cubicBezTo>
                  <a:cubicBezTo>
                    <a:pt x="4" y="22"/>
                    <a:pt x="4" y="22"/>
                    <a:pt x="4" y="22"/>
                  </a:cubicBezTo>
                  <a:cubicBezTo>
                    <a:pt x="4" y="24"/>
                    <a:pt x="4" y="25"/>
                    <a:pt x="4" y="26"/>
                  </a:cubicBezTo>
                  <a:cubicBezTo>
                    <a:pt x="5" y="27"/>
                    <a:pt x="6" y="27"/>
                    <a:pt x="6" y="28"/>
                  </a:cubicBezTo>
                  <a:cubicBezTo>
                    <a:pt x="7" y="29"/>
                    <a:pt x="8" y="29"/>
                    <a:pt x="9" y="29"/>
                  </a:cubicBezTo>
                  <a:cubicBezTo>
                    <a:pt x="10" y="30"/>
                    <a:pt x="12" y="30"/>
                    <a:pt x="13" y="30"/>
                  </a:cubicBezTo>
                  <a:cubicBezTo>
                    <a:pt x="14" y="30"/>
                    <a:pt x="15" y="30"/>
                    <a:pt x="16" y="30"/>
                  </a:cubicBezTo>
                  <a:cubicBezTo>
                    <a:pt x="17" y="29"/>
                    <a:pt x="17" y="29"/>
                    <a:pt x="18" y="29"/>
                  </a:cubicBezTo>
                  <a:cubicBezTo>
                    <a:pt x="19" y="28"/>
                    <a:pt x="20" y="28"/>
                    <a:pt x="20" y="27"/>
                  </a:cubicBezTo>
                  <a:cubicBezTo>
                    <a:pt x="20" y="26"/>
                    <a:pt x="21" y="25"/>
                    <a:pt x="21" y="24"/>
                  </a:cubicBezTo>
                  <a:cubicBezTo>
                    <a:pt x="21" y="23"/>
                    <a:pt x="20" y="22"/>
                    <a:pt x="20" y="21"/>
                  </a:cubicBezTo>
                  <a:cubicBezTo>
                    <a:pt x="19" y="21"/>
                    <a:pt x="19" y="20"/>
                    <a:pt x="18" y="20"/>
                  </a:cubicBezTo>
                  <a:cubicBezTo>
                    <a:pt x="17" y="19"/>
                    <a:pt x="16" y="19"/>
                    <a:pt x="14" y="19"/>
                  </a:cubicBezTo>
                  <a:cubicBezTo>
                    <a:pt x="13" y="19"/>
                    <a:pt x="12" y="18"/>
                    <a:pt x="11" y="18"/>
                  </a:cubicBezTo>
                  <a:cubicBezTo>
                    <a:pt x="9" y="18"/>
                    <a:pt x="8" y="17"/>
                    <a:pt x="7" y="17"/>
                  </a:cubicBezTo>
                  <a:cubicBezTo>
                    <a:pt x="6" y="17"/>
                    <a:pt x="5" y="16"/>
                    <a:pt x="4" y="16"/>
                  </a:cubicBezTo>
                  <a:cubicBezTo>
                    <a:pt x="3" y="15"/>
                    <a:pt x="2" y="14"/>
                    <a:pt x="1" y="13"/>
                  </a:cubicBezTo>
                  <a:cubicBezTo>
                    <a:pt x="1" y="12"/>
                    <a:pt x="1" y="11"/>
                    <a:pt x="1" y="10"/>
                  </a:cubicBezTo>
                  <a:cubicBezTo>
                    <a:pt x="1" y="8"/>
                    <a:pt x="1" y="7"/>
                    <a:pt x="2" y="6"/>
                  </a:cubicBezTo>
                  <a:cubicBezTo>
                    <a:pt x="2" y="4"/>
                    <a:pt x="3" y="3"/>
                    <a:pt x="4" y="3"/>
                  </a:cubicBezTo>
                  <a:cubicBezTo>
                    <a:pt x="5" y="2"/>
                    <a:pt x="6" y="1"/>
                    <a:pt x="8" y="1"/>
                  </a:cubicBezTo>
                  <a:cubicBezTo>
                    <a:pt x="9" y="1"/>
                    <a:pt x="11" y="0"/>
                    <a:pt x="12" y="0"/>
                  </a:cubicBezTo>
                  <a:cubicBezTo>
                    <a:pt x="14" y="0"/>
                    <a:pt x="15" y="1"/>
                    <a:pt x="16" y="1"/>
                  </a:cubicBezTo>
                  <a:cubicBezTo>
                    <a:pt x="18" y="1"/>
                    <a:pt x="19" y="2"/>
                    <a:pt x="20" y="3"/>
                  </a:cubicBezTo>
                  <a:cubicBezTo>
                    <a:pt x="21" y="4"/>
                    <a:pt x="22" y="5"/>
                    <a:pt x="23" y="6"/>
                  </a:cubicBezTo>
                  <a:cubicBezTo>
                    <a:pt x="23" y="7"/>
                    <a:pt x="24" y="9"/>
                    <a:pt x="24" y="10"/>
                  </a:cubicBezTo>
                  <a:cubicBezTo>
                    <a:pt x="20" y="10"/>
                    <a:pt x="20" y="10"/>
                    <a:pt x="20" y="10"/>
                  </a:cubicBezTo>
                  <a:cubicBezTo>
                    <a:pt x="19" y="8"/>
                    <a:pt x="19" y="6"/>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9" name="Freeform 59">
              <a:extLst>
                <a:ext uri="{FF2B5EF4-FFF2-40B4-BE49-F238E27FC236}">
                  <a16:creationId xmlns:a16="http://schemas.microsoft.com/office/drawing/2014/main" id="{FEBCFA32-527F-D843-BAE4-B45D04D6D1A5}"/>
                </a:ext>
              </a:extLst>
            </p:cNvPr>
            <p:cNvSpPr>
              <a:spLocks noEditPoints="1"/>
            </p:cNvSpPr>
            <p:nvPr/>
          </p:nvSpPr>
          <p:spPr bwMode="auto">
            <a:xfrm>
              <a:off x="2629" y="2217"/>
              <a:ext cx="78" cy="86"/>
            </a:xfrm>
            <a:custGeom>
              <a:avLst/>
              <a:gdLst>
                <a:gd name="T0" fmla="*/ 43 w 78"/>
                <a:gd name="T1" fmla="*/ 0 h 86"/>
                <a:gd name="T2" fmla="*/ 78 w 78"/>
                <a:gd name="T3" fmla="*/ 86 h 86"/>
                <a:gd name="T4" fmla="*/ 65 w 78"/>
                <a:gd name="T5" fmla="*/ 86 h 86"/>
                <a:gd name="T6" fmla="*/ 57 w 78"/>
                <a:gd name="T7" fmla="*/ 59 h 86"/>
                <a:gd name="T8" fmla="*/ 19 w 78"/>
                <a:gd name="T9" fmla="*/ 59 h 86"/>
                <a:gd name="T10" fmla="*/ 11 w 78"/>
                <a:gd name="T11" fmla="*/ 86 h 86"/>
                <a:gd name="T12" fmla="*/ 0 w 78"/>
                <a:gd name="T13" fmla="*/ 86 h 86"/>
                <a:gd name="T14" fmla="*/ 33 w 78"/>
                <a:gd name="T15" fmla="*/ 0 h 86"/>
                <a:gd name="T16" fmla="*/ 43 w 78"/>
                <a:gd name="T17" fmla="*/ 0 h 86"/>
                <a:gd name="T18" fmla="*/ 51 w 78"/>
                <a:gd name="T19" fmla="*/ 51 h 86"/>
                <a:gd name="T20" fmla="*/ 38 w 78"/>
                <a:gd name="T21" fmla="*/ 10 h 86"/>
                <a:gd name="T22" fmla="*/ 38 w 78"/>
                <a:gd name="T23" fmla="*/ 10 h 86"/>
                <a:gd name="T24" fmla="*/ 25 w 78"/>
                <a:gd name="T25" fmla="*/ 51 h 86"/>
                <a:gd name="T26" fmla="*/ 51 w 78"/>
                <a:gd name="T27"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86">
                  <a:moveTo>
                    <a:pt x="43" y="0"/>
                  </a:moveTo>
                  <a:lnTo>
                    <a:pt x="78" y="86"/>
                  </a:lnTo>
                  <a:lnTo>
                    <a:pt x="65" y="86"/>
                  </a:lnTo>
                  <a:lnTo>
                    <a:pt x="57" y="59"/>
                  </a:lnTo>
                  <a:lnTo>
                    <a:pt x="19" y="59"/>
                  </a:lnTo>
                  <a:lnTo>
                    <a:pt x="11" y="86"/>
                  </a:lnTo>
                  <a:lnTo>
                    <a:pt x="0" y="86"/>
                  </a:lnTo>
                  <a:lnTo>
                    <a:pt x="33" y="0"/>
                  </a:lnTo>
                  <a:lnTo>
                    <a:pt x="43" y="0"/>
                  </a:lnTo>
                  <a:close/>
                  <a:moveTo>
                    <a:pt x="51" y="51"/>
                  </a:moveTo>
                  <a:lnTo>
                    <a:pt x="38" y="10"/>
                  </a:lnTo>
                  <a:lnTo>
                    <a:pt x="38" y="10"/>
                  </a:lnTo>
                  <a:lnTo>
                    <a:pt x="25" y="51"/>
                  </a:lnTo>
                  <a:lnTo>
                    <a:pt x="51"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0" name="Freeform 60">
              <a:extLst>
                <a:ext uri="{FF2B5EF4-FFF2-40B4-BE49-F238E27FC236}">
                  <a16:creationId xmlns:a16="http://schemas.microsoft.com/office/drawing/2014/main" id="{A0DAFC67-B482-9C47-93DB-62E3D71CC733}"/>
                </a:ext>
              </a:extLst>
            </p:cNvPr>
            <p:cNvSpPr>
              <a:spLocks/>
            </p:cNvSpPr>
            <p:nvPr/>
          </p:nvSpPr>
          <p:spPr bwMode="auto">
            <a:xfrm>
              <a:off x="2745" y="2214"/>
              <a:ext cx="75" cy="89"/>
            </a:xfrm>
            <a:custGeom>
              <a:avLst/>
              <a:gdLst>
                <a:gd name="T0" fmla="*/ 20 w 28"/>
                <a:gd name="T1" fmla="*/ 6 h 33"/>
                <a:gd name="T2" fmla="*/ 14 w 28"/>
                <a:gd name="T3" fmla="*/ 4 h 33"/>
                <a:gd name="T4" fmla="*/ 10 w 28"/>
                <a:gd name="T5" fmla="*/ 5 h 33"/>
                <a:gd name="T6" fmla="*/ 6 w 28"/>
                <a:gd name="T7" fmla="*/ 8 h 33"/>
                <a:gd name="T8" fmla="*/ 4 w 28"/>
                <a:gd name="T9" fmla="*/ 12 h 33"/>
                <a:gd name="T10" fmla="*/ 4 w 28"/>
                <a:gd name="T11" fmla="*/ 17 h 33"/>
                <a:gd name="T12" fmla="*/ 4 w 28"/>
                <a:gd name="T13" fmla="*/ 22 h 33"/>
                <a:gd name="T14" fmla="*/ 6 w 28"/>
                <a:gd name="T15" fmla="*/ 26 h 33"/>
                <a:gd name="T16" fmla="*/ 10 w 28"/>
                <a:gd name="T17" fmla="*/ 29 h 33"/>
                <a:gd name="T18" fmla="*/ 14 w 28"/>
                <a:gd name="T19" fmla="*/ 30 h 33"/>
                <a:gd name="T20" fmla="*/ 18 w 28"/>
                <a:gd name="T21" fmla="*/ 29 h 33"/>
                <a:gd name="T22" fmla="*/ 21 w 28"/>
                <a:gd name="T23" fmla="*/ 27 h 33"/>
                <a:gd name="T24" fmla="*/ 23 w 28"/>
                <a:gd name="T25" fmla="*/ 24 h 33"/>
                <a:gd name="T26" fmla="*/ 24 w 28"/>
                <a:gd name="T27" fmla="*/ 21 h 33"/>
                <a:gd name="T28" fmla="*/ 28 w 28"/>
                <a:gd name="T29" fmla="*/ 21 h 33"/>
                <a:gd name="T30" fmla="*/ 24 w 28"/>
                <a:gd name="T31" fmla="*/ 30 h 33"/>
                <a:gd name="T32" fmla="*/ 14 w 28"/>
                <a:gd name="T33" fmla="*/ 33 h 33"/>
                <a:gd name="T34" fmla="*/ 8 w 28"/>
                <a:gd name="T35" fmla="*/ 32 h 33"/>
                <a:gd name="T36" fmla="*/ 3 w 28"/>
                <a:gd name="T37" fmla="*/ 29 h 33"/>
                <a:gd name="T38" fmla="*/ 0 w 28"/>
                <a:gd name="T39" fmla="*/ 23 h 33"/>
                <a:gd name="T40" fmla="*/ 0 w 28"/>
                <a:gd name="T41" fmla="*/ 17 h 33"/>
                <a:gd name="T42" fmla="*/ 1 w 28"/>
                <a:gd name="T43" fmla="*/ 11 h 33"/>
                <a:gd name="T44" fmla="*/ 3 w 28"/>
                <a:gd name="T45" fmla="*/ 5 h 33"/>
                <a:gd name="T46" fmla="*/ 8 w 28"/>
                <a:gd name="T47" fmla="*/ 2 h 33"/>
                <a:gd name="T48" fmla="*/ 14 w 28"/>
                <a:gd name="T49" fmla="*/ 0 h 33"/>
                <a:gd name="T50" fmla="*/ 19 w 28"/>
                <a:gd name="T51" fmla="*/ 1 h 33"/>
                <a:gd name="T52" fmla="*/ 23 w 28"/>
                <a:gd name="T53" fmla="*/ 3 h 33"/>
                <a:gd name="T54" fmla="*/ 26 w 28"/>
                <a:gd name="T55" fmla="*/ 6 h 33"/>
                <a:gd name="T56" fmla="*/ 27 w 28"/>
                <a:gd name="T57" fmla="*/ 11 h 33"/>
                <a:gd name="T58" fmla="*/ 23 w 28"/>
                <a:gd name="T59" fmla="*/ 11 h 33"/>
                <a:gd name="T60" fmla="*/ 20 w 28"/>
                <a:gd name="T61"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3">
                  <a:moveTo>
                    <a:pt x="20" y="6"/>
                  </a:moveTo>
                  <a:cubicBezTo>
                    <a:pt x="19" y="5"/>
                    <a:pt x="17" y="4"/>
                    <a:pt x="14" y="4"/>
                  </a:cubicBezTo>
                  <a:cubicBezTo>
                    <a:pt x="13" y="4"/>
                    <a:pt x="11" y="4"/>
                    <a:pt x="10" y="5"/>
                  </a:cubicBezTo>
                  <a:cubicBezTo>
                    <a:pt x="8" y="6"/>
                    <a:pt x="7" y="7"/>
                    <a:pt x="6" y="8"/>
                  </a:cubicBezTo>
                  <a:cubicBezTo>
                    <a:pt x="5" y="9"/>
                    <a:pt x="5" y="10"/>
                    <a:pt x="4" y="12"/>
                  </a:cubicBezTo>
                  <a:cubicBezTo>
                    <a:pt x="4" y="13"/>
                    <a:pt x="4" y="15"/>
                    <a:pt x="4" y="17"/>
                  </a:cubicBezTo>
                  <a:cubicBezTo>
                    <a:pt x="4" y="18"/>
                    <a:pt x="4" y="20"/>
                    <a:pt x="4" y="22"/>
                  </a:cubicBezTo>
                  <a:cubicBezTo>
                    <a:pt x="5" y="23"/>
                    <a:pt x="5" y="25"/>
                    <a:pt x="6" y="26"/>
                  </a:cubicBezTo>
                  <a:cubicBezTo>
                    <a:pt x="7" y="27"/>
                    <a:pt x="8" y="28"/>
                    <a:pt x="10" y="29"/>
                  </a:cubicBezTo>
                  <a:cubicBezTo>
                    <a:pt x="11" y="29"/>
                    <a:pt x="13" y="30"/>
                    <a:pt x="14" y="30"/>
                  </a:cubicBezTo>
                  <a:cubicBezTo>
                    <a:pt x="16" y="30"/>
                    <a:pt x="17" y="30"/>
                    <a:pt x="18" y="29"/>
                  </a:cubicBezTo>
                  <a:cubicBezTo>
                    <a:pt x="19" y="29"/>
                    <a:pt x="20" y="28"/>
                    <a:pt x="21" y="27"/>
                  </a:cubicBezTo>
                  <a:cubicBezTo>
                    <a:pt x="22" y="26"/>
                    <a:pt x="22" y="25"/>
                    <a:pt x="23" y="24"/>
                  </a:cubicBezTo>
                  <a:cubicBezTo>
                    <a:pt x="23" y="23"/>
                    <a:pt x="23" y="22"/>
                    <a:pt x="24" y="21"/>
                  </a:cubicBezTo>
                  <a:cubicBezTo>
                    <a:pt x="28" y="21"/>
                    <a:pt x="28" y="21"/>
                    <a:pt x="28" y="21"/>
                  </a:cubicBezTo>
                  <a:cubicBezTo>
                    <a:pt x="27" y="25"/>
                    <a:pt x="26" y="28"/>
                    <a:pt x="24" y="30"/>
                  </a:cubicBezTo>
                  <a:cubicBezTo>
                    <a:pt x="21" y="32"/>
                    <a:pt x="18" y="33"/>
                    <a:pt x="14" y="33"/>
                  </a:cubicBezTo>
                  <a:cubicBezTo>
                    <a:pt x="12" y="33"/>
                    <a:pt x="10" y="33"/>
                    <a:pt x="8" y="32"/>
                  </a:cubicBezTo>
                  <a:cubicBezTo>
                    <a:pt x="6" y="31"/>
                    <a:pt x="4" y="30"/>
                    <a:pt x="3" y="29"/>
                  </a:cubicBezTo>
                  <a:cubicBezTo>
                    <a:pt x="2" y="27"/>
                    <a:pt x="1" y="25"/>
                    <a:pt x="0" y="23"/>
                  </a:cubicBezTo>
                  <a:cubicBezTo>
                    <a:pt x="0" y="21"/>
                    <a:pt x="0" y="19"/>
                    <a:pt x="0" y="17"/>
                  </a:cubicBezTo>
                  <a:cubicBezTo>
                    <a:pt x="0" y="15"/>
                    <a:pt x="0" y="13"/>
                    <a:pt x="1" y="11"/>
                  </a:cubicBezTo>
                  <a:cubicBezTo>
                    <a:pt x="1" y="9"/>
                    <a:pt x="2" y="7"/>
                    <a:pt x="3" y="5"/>
                  </a:cubicBezTo>
                  <a:cubicBezTo>
                    <a:pt x="5" y="4"/>
                    <a:pt x="6" y="3"/>
                    <a:pt x="8" y="2"/>
                  </a:cubicBezTo>
                  <a:cubicBezTo>
                    <a:pt x="10" y="1"/>
                    <a:pt x="12" y="0"/>
                    <a:pt x="14" y="0"/>
                  </a:cubicBezTo>
                  <a:cubicBezTo>
                    <a:pt x="16" y="0"/>
                    <a:pt x="18" y="1"/>
                    <a:pt x="19" y="1"/>
                  </a:cubicBezTo>
                  <a:cubicBezTo>
                    <a:pt x="21" y="2"/>
                    <a:pt x="22" y="2"/>
                    <a:pt x="23" y="3"/>
                  </a:cubicBezTo>
                  <a:cubicBezTo>
                    <a:pt x="24" y="4"/>
                    <a:pt x="25" y="5"/>
                    <a:pt x="26" y="6"/>
                  </a:cubicBezTo>
                  <a:cubicBezTo>
                    <a:pt x="27" y="7"/>
                    <a:pt x="27" y="9"/>
                    <a:pt x="27" y="11"/>
                  </a:cubicBezTo>
                  <a:cubicBezTo>
                    <a:pt x="23" y="11"/>
                    <a:pt x="23" y="11"/>
                    <a:pt x="23" y="11"/>
                  </a:cubicBezTo>
                  <a:cubicBezTo>
                    <a:pt x="23" y="8"/>
                    <a:pt x="22" y="7"/>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1" name="Freeform 61">
              <a:extLst>
                <a:ext uri="{FF2B5EF4-FFF2-40B4-BE49-F238E27FC236}">
                  <a16:creationId xmlns:a16="http://schemas.microsoft.com/office/drawing/2014/main" id="{4A198F4A-D7B1-4D47-820F-B89DA9AFF4E4}"/>
                </a:ext>
              </a:extLst>
            </p:cNvPr>
            <p:cNvSpPr>
              <a:spLocks/>
            </p:cNvSpPr>
            <p:nvPr/>
          </p:nvSpPr>
          <p:spPr bwMode="auto">
            <a:xfrm>
              <a:off x="2865" y="2217"/>
              <a:ext cx="67" cy="86"/>
            </a:xfrm>
            <a:custGeom>
              <a:avLst/>
              <a:gdLst>
                <a:gd name="T0" fmla="*/ 11 w 67"/>
                <a:gd name="T1" fmla="*/ 0 h 86"/>
                <a:gd name="T2" fmla="*/ 11 w 67"/>
                <a:gd name="T3" fmla="*/ 37 h 86"/>
                <a:gd name="T4" fmla="*/ 56 w 67"/>
                <a:gd name="T5" fmla="*/ 37 h 86"/>
                <a:gd name="T6" fmla="*/ 56 w 67"/>
                <a:gd name="T7" fmla="*/ 0 h 86"/>
                <a:gd name="T8" fmla="*/ 67 w 67"/>
                <a:gd name="T9" fmla="*/ 0 h 86"/>
                <a:gd name="T10" fmla="*/ 67 w 67"/>
                <a:gd name="T11" fmla="*/ 86 h 86"/>
                <a:gd name="T12" fmla="*/ 56 w 67"/>
                <a:gd name="T13" fmla="*/ 86 h 86"/>
                <a:gd name="T14" fmla="*/ 56 w 67"/>
                <a:gd name="T15" fmla="*/ 45 h 86"/>
                <a:gd name="T16" fmla="*/ 11 w 67"/>
                <a:gd name="T17" fmla="*/ 45 h 86"/>
                <a:gd name="T18" fmla="*/ 11 w 67"/>
                <a:gd name="T19" fmla="*/ 86 h 86"/>
                <a:gd name="T20" fmla="*/ 0 w 67"/>
                <a:gd name="T21" fmla="*/ 86 h 86"/>
                <a:gd name="T22" fmla="*/ 0 w 67"/>
                <a:gd name="T23" fmla="*/ 0 h 86"/>
                <a:gd name="T24" fmla="*/ 11 w 67"/>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86">
                  <a:moveTo>
                    <a:pt x="11" y="0"/>
                  </a:moveTo>
                  <a:lnTo>
                    <a:pt x="11" y="37"/>
                  </a:lnTo>
                  <a:lnTo>
                    <a:pt x="56" y="37"/>
                  </a:lnTo>
                  <a:lnTo>
                    <a:pt x="56" y="0"/>
                  </a:lnTo>
                  <a:lnTo>
                    <a:pt x="67" y="0"/>
                  </a:lnTo>
                  <a:lnTo>
                    <a:pt x="67" y="86"/>
                  </a:lnTo>
                  <a:lnTo>
                    <a:pt x="56" y="86"/>
                  </a:lnTo>
                  <a:lnTo>
                    <a:pt x="56" y="45"/>
                  </a:lnTo>
                  <a:lnTo>
                    <a:pt x="11" y="45"/>
                  </a:lnTo>
                  <a:lnTo>
                    <a:pt x="11" y="86"/>
                  </a:lnTo>
                  <a:lnTo>
                    <a:pt x="0" y="86"/>
                  </a:lnTo>
                  <a:lnTo>
                    <a:pt x="0"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2" name="Freeform 62">
              <a:extLst>
                <a:ext uri="{FF2B5EF4-FFF2-40B4-BE49-F238E27FC236}">
                  <a16:creationId xmlns:a16="http://schemas.microsoft.com/office/drawing/2014/main" id="{8BF0063B-7BBA-034C-9CEB-9873BFF2D3DC}"/>
                </a:ext>
              </a:extLst>
            </p:cNvPr>
            <p:cNvSpPr>
              <a:spLocks/>
            </p:cNvSpPr>
            <p:nvPr/>
          </p:nvSpPr>
          <p:spPr bwMode="auto">
            <a:xfrm>
              <a:off x="2983" y="2217"/>
              <a:ext cx="67" cy="86"/>
            </a:xfrm>
            <a:custGeom>
              <a:avLst/>
              <a:gdLst>
                <a:gd name="T0" fmla="*/ 22 w 25"/>
                <a:gd name="T1" fmla="*/ 29 h 32"/>
                <a:gd name="T2" fmla="*/ 13 w 25"/>
                <a:gd name="T3" fmla="*/ 32 h 32"/>
                <a:gd name="T4" fmla="*/ 4 w 25"/>
                <a:gd name="T5" fmla="*/ 29 h 32"/>
                <a:gd name="T6" fmla="*/ 0 w 25"/>
                <a:gd name="T7" fmla="*/ 20 h 32"/>
                <a:gd name="T8" fmla="*/ 0 w 25"/>
                <a:gd name="T9" fmla="*/ 0 h 32"/>
                <a:gd name="T10" fmla="*/ 4 w 25"/>
                <a:gd name="T11" fmla="*/ 0 h 32"/>
                <a:gd name="T12" fmla="*/ 4 w 25"/>
                <a:gd name="T13" fmla="*/ 20 h 32"/>
                <a:gd name="T14" fmla="*/ 7 w 25"/>
                <a:gd name="T15" fmla="*/ 27 h 32"/>
                <a:gd name="T16" fmla="*/ 13 w 25"/>
                <a:gd name="T17" fmla="*/ 29 h 32"/>
                <a:gd name="T18" fmla="*/ 19 w 25"/>
                <a:gd name="T19" fmla="*/ 27 h 32"/>
                <a:gd name="T20" fmla="*/ 21 w 25"/>
                <a:gd name="T21" fmla="*/ 20 h 32"/>
                <a:gd name="T22" fmla="*/ 21 w 25"/>
                <a:gd name="T23" fmla="*/ 0 h 32"/>
                <a:gd name="T24" fmla="*/ 25 w 25"/>
                <a:gd name="T25" fmla="*/ 0 h 32"/>
                <a:gd name="T26" fmla="*/ 25 w 25"/>
                <a:gd name="T27" fmla="*/ 20 h 32"/>
                <a:gd name="T28" fmla="*/ 22 w 25"/>
                <a:gd name="T2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32">
                  <a:moveTo>
                    <a:pt x="22" y="29"/>
                  </a:moveTo>
                  <a:cubicBezTo>
                    <a:pt x="20" y="31"/>
                    <a:pt x="17" y="32"/>
                    <a:pt x="13" y="32"/>
                  </a:cubicBezTo>
                  <a:cubicBezTo>
                    <a:pt x="9" y="32"/>
                    <a:pt x="6" y="31"/>
                    <a:pt x="4" y="29"/>
                  </a:cubicBezTo>
                  <a:cubicBezTo>
                    <a:pt x="1" y="27"/>
                    <a:pt x="0" y="24"/>
                    <a:pt x="0" y="20"/>
                  </a:cubicBezTo>
                  <a:cubicBezTo>
                    <a:pt x="0" y="0"/>
                    <a:pt x="0" y="0"/>
                    <a:pt x="0" y="0"/>
                  </a:cubicBezTo>
                  <a:cubicBezTo>
                    <a:pt x="4" y="0"/>
                    <a:pt x="4" y="0"/>
                    <a:pt x="4" y="0"/>
                  </a:cubicBezTo>
                  <a:cubicBezTo>
                    <a:pt x="4" y="20"/>
                    <a:pt x="4" y="20"/>
                    <a:pt x="4" y="20"/>
                  </a:cubicBezTo>
                  <a:cubicBezTo>
                    <a:pt x="4" y="23"/>
                    <a:pt x="5" y="25"/>
                    <a:pt x="7" y="27"/>
                  </a:cubicBezTo>
                  <a:cubicBezTo>
                    <a:pt x="8" y="28"/>
                    <a:pt x="10" y="29"/>
                    <a:pt x="13" y="29"/>
                  </a:cubicBezTo>
                  <a:cubicBezTo>
                    <a:pt x="16" y="29"/>
                    <a:pt x="18" y="28"/>
                    <a:pt x="19" y="27"/>
                  </a:cubicBezTo>
                  <a:cubicBezTo>
                    <a:pt x="20" y="25"/>
                    <a:pt x="21" y="23"/>
                    <a:pt x="21" y="20"/>
                  </a:cubicBezTo>
                  <a:cubicBezTo>
                    <a:pt x="21" y="0"/>
                    <a:pt x="21" y="0"/>
                    <a:pt x="21" y="0"/>
                  </a:cubicBezTo>
                  <a:cubicBezTo>
                    <a:pt x="25" y="0"/>
                    <a:pt x="25" y="0"/>
                    <a:pt x="25" y="0"/>
                  </a:cubicBezTo>
                  <a:cubicBezTo>
                    <a:pt x="25" y="20"/>
                    <a:pt x="25" y="20"/>
                    <a:pt x="25" y="20"/>
                  </a:cubicBezTo>
                  <a:cubicBezTo>
                    <a:pt x="25" y="24"/>
                    <a:pt x="24" y="27"/>
                    <a:pt x="2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3" name="Freeform 63">
              <a:extLst>
                <a:ext uri="{FF2B5EF4-FFF2-40B4-BE49-F238E27FC236}">
                  <a16:creationId xmlns:a16="http://schemas.microsoft.com/office/drawing/2014/main" id="{5E69E81B-2D12-5447-BF9B-6987E1CCE613}"/>
                </a:ext>
              </a:extLst>
            </p:cNvPr>
            <p:cNvSpPr>
              <a:spLocks/>
            </p:cNvSpPr>
            <p:nvPr/>
          </p:nvSpPr>
          <p:spPr bwMode="auto">
            <a:xfrm>
              <a:off x="3098" y="2214"/>
              <a:ext cx="67" cy="89"/>
            </a:xfrm>
            <a:custGeom>
              <a:avLst/>
              <a:gdLst>
                <a:gd name="T0" fmla="*/ 17 w 25"/>
                <a:gd name="T1" fmla="*/ 5 h 33"/>
                <a:gd name="T2" fmla="*/ 12 w 25"/>
                <a:gd name="T3" fmla="*/ 4 h 33"/>
                <a:gd name="T4" fmla="*/ 9 w 25"/>
                <a:gd name="T5" fmla="*/ 4 h 33"/>
                <a:gd name="T6" fmla="*/ 7 w 25"/>
                <a:gd name="T7" fmla="*/ 5 h 33"/>
                <a:gd name="T8" fmla="*/ 5 w 25"/>
                <a:gd name="T9" fmla="*/ 7 h 33"/>
                <a:gd name="T10" fmla="*/ 5 w 25"/>
                <a:gd name="T11" fmla="*/ 9 h 33"/>
                <a:gd name="T12" fmla="*/ 6 w 25"/>
                <a:gd name="T13" fmla="*/ 12 h 33"/>
                <a:gd name="T14" fmla="*/ 8 w 25"/>
                <a:gd name="T15" fmla="*/ 13 h 33"/>
                <a:gd name="T16" fmla="*/ 11 w 25"/>
                <a:gd name="T17" fmla="*/ 14 h 33"/>
                <a:gd name="T18" fmla="*/ 15 w 25"/>
                <a:gd name="T19" fmla="*/ 15 h 33"/>
                <a:gd name="T20" fmla="*/ 18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3 w 25"/>
                <a:gd name="T39" fmla="*/ 31 h 33"/>
                <a:gd name="T40" fmla="*/ 1 w 25"/>
                <a:gd name="T41" fmla="*/ 27 h 33"/>
                <a:gd name="T42" fmla="*/ 0 w 25"/>
                <a:gd name="T43" fmla="*/ 22 h 33"/>
                <a:gd name="T44" fmla="*/ 4 w 25"/>
                <a:gd name="T45" fmla="*/ 22 h 33"/>
                <a:gd name="T46" fmla="*/ 4 w 25"/>
                <a:gd name="T47" fmla="*/ 26 h 33"/>
                <a:gd name="T48" fmla="*/ 6 w 25"/>
                <a:gd name="T49" fmla="*/ 28 h 33"/>
                <a:gd name="T50" fmla="*/ 9 w 25"/>
                <a:gd name="T51" fmla="*/ 29 h 33"/>
                <a:gd name="T52" fmla="*/ 13 w 25"/>
                <a:gd name="T53" fmla="*/ 30 h 33"/>
                <a:gd name="T54" fmla="*/ 16 w 25"/>
                <a:gd name="T55" fmla="*/ 30 h 33"/>
                <a:gd name="T56" fmla="*/ 18 w 25"/>
                <a:gd name="T57" fmla="*/ 29 h 33"/>
                <a:gd name="T58" fmla="*/ 20 w 25"/>
                <a:gd name="T59" fmla="*/ 27 h 33"/>
                <a:gd name="T60" fmla="*/ 21 w 25"/>
                <a:gd name="T61" fmla="*/ 24 h 33"/>
                <a:gd name="T62" fmla="*/ 20 w 25"/>
                <a:gd name="T63" fmla="*/ 21 h 33"/>
                <a:gd name="T64" fmla="*/ 17 w 25"/>
                <a:gd name="T65" fmla="*/ 20 h 33"/>
                <a:gd name="T66" fmla="*/ 14 w 25"/>
                <a:gd name="T67" fmla="*/ 19 h 33"/>
                <a:gd name="T68" fmla="*/ 11 w 25"/>
                <a:gd name="T69" fmla="*/ 18 h 33"/>
                <a:gd name="T70" fmla="*/ 7 w 25"/>
                <a:gd name="T71" fmla="*/ 17 h 33"/>
                <a:gd name="T72" fmla="*/ 4 w 25"/>
                <a:gd name="T73" fmla="*/ 16 h 33"/>
                <a:gd name="T74" fmla="*/ 1 w 25"/>
                <a:gd name="T75" fmla="*/ 13 h 33"/>
                <a:gd name="T76" fmla="*/ 1 w 25"/>
                <a:gd name="T77" fmla="*/ 10 h 33"/>
                <a:gd name="T78" fmla="*/ 1 w 25"/>
                <a:gd name="T79" fmla="*/ 6 h 33"/>
                <a:gd name="T80" fmla="*/ 4 w 25"/>
                <a:gd name="T81" fmla="*/ 3 h 33"/>
                <a:gd name="T82" fmla="*/ 8 w 25"/>
                <a:gd name="T83" fmla="*/ 1 h 33"/>
                <a:gd name="T84" fmla="*/ 12 w 25"/>
                <a:gd name="T85" fmla="*/ 0 h 33"/>
                <a:gd name="T86" fmla="*/ 16 w 25"/>
                <a:gd name="T87" fmla="*/ 1 h 33"/>
                <a:gd name="T88" fmla="*/ 20 w 25"/>
                <a:gd name="T89" fmla="*/ 3 h 33"/>
                <a:gd name="T90" fmla="*/ 23 w 25"/>
                <a:gd name="T91" fmla="*/ 6 h 33"/>
                <a:gd name="T92" fmla="*/ 23 w 25"/>
                <a:gd name="T93" fmla="*/ 10 h 33"/>
                <a:gd name="T94" fmla="*/ 20 w 25"/>
                <a:gd name="T95" fmla="*/ 10 h 33"/>
                <a:gd name="T96" fmla="*/ 17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7" y="5"/>
                  </a:moveTo>
                  <a:cubicBezTo>
                    <a:pt x="16" y="4"/>
                    <a:pt x="14" y="4"/>
                    <a:pt x="12" y="4"/>
                  </a:cubicBezTo>
                  <a:cubicBezTo>
                    <a:pt x="11" y="4"/>
                    <a:pt x="10" y="4"/>
                    <a:pt x="9" y="4"/>
                  </a:cubicBezTo>
                  <a:cubicBezTo>
                    <a:pt x="8" y="4"/>
                    <a:pt x="8" y="5"/>
                    <a:pt x="7" y="5"/>
                  </a:cubicBezTo>
                  <a:cubicBezTo>
                    <a:pt x="6" y="6"/>
                    <a:pt x="6" y="6"/>
                    <a:pt x="5" y="7"/>
                  </a:cubicBezTo>
                  <a:cubicBezTo>
                    <a:pt x="5" y="7"/>
                    <a:pt x="5" y="8"/>
                    <a:pt x="5" y="9"/>
                  </a:cubicBezTo>
                  <a:cubicBezTo>
                    <a:pt x="5" y="10"/>
                    <a:pt x="5" y="11"/>
                    <a:pt x="6" y="12"/>
                  </a:cubicBezTo>
                  <a:cubicBezTo>
                    <a:pt x="6" y="12"/>
                    <a:pt x="7" y="13"/>
                    <a:pt x="8" y="13"/>
                  </a:cubicBezTo>
                  <a:cubicBezTo>
                    <a:pt x="9" y="14"/>
                    <a:pt x="10" y="14"/>
                    <a:pt x="11" y="14"/>
                  </a:cubicBezTo>
                  <a:cubicBezTo>
                    <a:pt x="12" y="14"/>
                    <a:pt x="14" y="15"/>
                    <a:pt x="15" y="15"/>
                  </a:cubicBezTo>
                  <a:cubicBezTo>
                    <a:pt x="16" y="15"/>
                    <a:pt x="17" y="16"/>
                    <a:pt x="18" y="16"/>
                  </a:cubicBezTo>
                  <a:cubicBezTo>
                    <a:pt x="20" y="16"/>
                    <a:pt x="21" y="17"/>
                    <a:pt x="22" y="18"/>
                  </a:cubicBezTo>
                  <a:cubicBezTo>
                    <a:pt x="23" y="18"/>
                    <a:pt x="23" y="19"/>
                    <a:pt x="24" y="20"/>
                  </a:cubicBezTo>
                  <a:cubicBezTo>
                    <a:pt x="25" y="21"/>
                    <a:pt x="25" y="22"/>
                    <a:pt x="25" y="24"/>
                  </a:cubicBezTo>
                  <a:cubicBezTo>
                    <a:pt x="25" y="26"/>
                    <a:pt x="24" y="27"/>
                    <a:pt x="24" y="28"/>
                  </a:cubicBezTo>
                  <a:cubicBezTo>
                    <a:pt x="23" y="29"/>
                    <a:pt x="22" y="30"/>
                    <a:pt x="21" y="31"/>
                  </a:cubicBezTo>
                  <a:cubicBezTo>
                    <a:pt x="20" y="32"/>
                    <a:pt x="18" y="32"/>
                    <a:pt x="17" y="33"/>
                  </a:cubicBezTo>
                  <a:cubicBezTo>
                    <a:pt x="15" y="33"/>
                    <a:pt x="14" y="33"/>
                    <a:pt x="13" y="33"/>
                  </a:cubicBezTo>
                  <a:cubicBezTo>
                    <a:pt x="11" y="33"/>
                    <a:pt x="9" y="33"/>
                    <a:pt x="8" y="33"/>
                  </a:cubicBezTo>
                  <a:cubicBezTo>
                    <a:pt x="6" y="32"/>
                    <a:pt x="5" y="32"/>
                    <a:pt x="3" y="31"/>
                  </a:cubicBezTo>
                  <a:cubicBezTo>
                    <a:pt x="2" y="30"/>
                    <a:pt x="1" y="29"/>
                    <a:pt x="1" y="27"/>
                  </a:cubicBezTo>
                  <a:cubicBezTo>
                    <a:pt x="0" y="26"/>
                    <a:pt x="0" y="24"/>
                    <a:pt x="0" y="22"/>
                  </a:cubicBezTo>
                  <a:cubicBezTo>
                    <a:pt x="4" y="22"/>
                    <a:pt x="4" y="22"/>
                    <a:pt x="4" y="22"/>
                  </a:cubicBezTo>
                  <a:cubicBezTo>
                    <a:pt x="4" y="24"/>
                    <a:pt x="4" y="25"/>
                    <a:pt x="4" y="26"/>
                  </a:cubicBezTo>
                  <a:cubicBezTo>
                    <a:pt x="5" y="27"/>
                    <a:pt x="5" y="27"/>
                    <a:pt x="6" y="28"/>
                  </a:cubicBezTo>
                  <a:cubicBezTo>
                    <a:pt x="7" y="29"/>
                    <a:pt x="8" y="29"/>
                    <a:pt x="9" y="29"/>
                  </a:cubicBezTo>
                  <a:cubicBezTo>
                    <a:pt x="10" y="30"/>
                    <a:pt x="12" y="30"/>
                    <a:pt x="13" y="30"/>
                  </a:cubicBezTo>
                  <a:cubicBezTo>
                    <a:pt x="14" y="30"/>
                    <a:pt x="15" y="30"/>
                    <a:pt x="16" y="30"/>
                  </a:cubicBezTo>
                  <a:cubicBezTo>
                    <a:pt x="16" y="29"/>
                    <a:pt x="17" y="29"/>
                    <a:pt x="18" y="29"/>
                  </a:cubicBezTo>
                  <a:cubicBezTo>
                    <a:pt x="19" y="28"/>
                    <a:pt x="19" y="28"/>
                    <a:pt x="20" y="27"/>
                  </a:cubicBezTo>
                  <a:cubicBezTo>
                    <a:pt x="20" y="26"/>
                    <a:pt x="21" y="25"/>
                    <a:pt x="21" y="24"/>
                  </a:cubicBezTo>
                  <a:cubicBezTo>
                    <a:pt x="21" y="23"/>
                    <a:pt x="20" y="22"/>
                    <a:pt x="20" y="21"/>
                  </a:cubicBezTo>
                  <a:cubicBezTo>
                    <a:pt x="19" y="21"/>
                    <a:pt x="18" y="20"/>
                    <a:pt x="17" y="20"/>
                  </a:cubicBezTo>
                  <a:cubicBezTo>
                    <a:pt x="17" y="19"/>
                    <a:pt x="15" y="19"/>
                    <a:pt x="14" y="19"/>
                  </a:cubicBezTo>
                  <a:cubicBezTo>
                    <a:pt x="13" y="19"/>
                    <a:pt x="12" y="18"/>
                    <a:pt x="11" y="18"/>
                  </a:cubicBezTo>
                  <a:cubicBezTo>
                    <a:pt x="9" y="18"/>
                    <a:pt x="8" y="17"/>
                    <a:pt x="7" y="17"/>
                  </a:cubicBezTo>
                  <a:cubicBezTo>
                    <a:pt x="6" y="17"/>
                    <a:pt x="5" y="16"/>
                    <a:pt x="4" y="16"/>
                  </a:cubicBezTo>
                  <a:cubicBezTo>
                    <a:pt x="3" y="15"/>
                    <a:pt x="2" y="14"/>
                    <a:pt x="1" y="13"/>
                  </a:cubicBezTo>
                  <a:cubicBezTo>
                    <a:pt x="1" y="12"/>
                    <a:pt x="1" y="11"/>
                    <a:pt x="1" y="10"/>
                  </a:cubicBezTo>
                  <a:cubicBezTo>
                    <a:pt x="1" y="8"/>
                    <a:pt x="1" y="7"/>
                    <a:pt x="1" y="6"/>
                  </a:cubicBezTo>
                  <a:cubicBezTo>
                    <a:pt x="2" y="4"/>
                    <a:pt x="3" y="3"/>
                    <a:pt x="4" y="3"/>
                  </a:cubicBezTo>
                  <a:cubicBezTo>
                    <a:pt x="5" y="2"/>
                    <a:pt x="6" y="1"/>
                    <a:pt x="8" y="1"/>
                  </a:cubicBezTo>
                  <a:cubicBezTo>
                    <a:pt x="9" y="1"/>
                    <a:pt x="10" y="0"/>
                    <a:pt x="12" y="0"/>
                  </a:cubicBezTo>
                  <a:cubicBezTo>
                    <a:pt x="14" y="0"/>
                    <a:pt x="15" y="1"/>
                    <a:pt x="16" y="1"/>
                  </a:cubicBezTo>
                  <a:cubicBezTo>
                    <a:pt x="18" y="1"/>
                    <a:pt x="19" y="2"/>
                    <a:pt x="20" y="3"/>
                  </a:cubicBezTo>
                  <a:cubicBezTo>
                    <a:pt x="21" y="4"/>
                    <a:pt x="22" y="5"/>
                    <a:pt x="23" y="6"/>
                  </a:cubicBezTo>
                  <a:cubicBezTo>
                    <a:pt x="23" y="7"/>
                    <a:pt x="23" y="9"/>
                    <a:pt x="23" y="10"/>
                  </a:cubicBezTo>
                  <a:cubicBezTo>
                    <a:pt x="20" y="10"/>
                    <a:pt x="20" y="10"/>
                    <a:pt x="20" y="10"/>
                  </a:cubicBezTo>
                  <a:cubicBezTo>
                    <a:pt x="19" y="8"/>
                    <a:pt x="18" y="6"/>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4" name="Freeform 64">
              <a:extLst>
                <a:ext uri="{FF2B5EF4-FFF2-40B4-BE49-F238E27FC236}">
                  <a16:creationId xmlns:a16="http://schemas.microsoft.com/office/drawing/2014/main" id="{239E62DF-26EE-8141-9456-E9817DB4809C}"/>
                </a:ext>
              </a:extLst>
            </p:cNvPr>
            <p:cNvSpPr>
              <a:spLocks/>
            </p:cNvSpPr>
            <p:nvPr/>
          </p:nvSpPr>
          <p:spPr bwMode="auto">
            <a:xfrm>
              <a:off x="3211" y="2217"/>
              <a:ext cx="59" cy="86"/>
            </a:xfrm>
            <a:custGeom>
              <a:avLst/>
              <a:gdLst>
                <a:gd name="T0" fmla="*/ 59 w 59"/>
                <a:gd name="T1" fmla="*/ 0 h 86"/>
                <a:gd name="T2" fmla="*/ 59 w 59"/>
                <a:gd name="T3" fmla="*/ 10 h 86"/>
                <a:gd name="T4" fmla="*/ 11 w 59"/>
                <a:gd name="T5" fmla="*/ 10 h 86"/>
                <a:gd name="T6" fmla="*/ 11 w 59"/>
                <a:gd name="T7" fmla="*/ 37 h 86"/>
                <a:gd name="T8" fmla="*/ 56 w 59"/>
                <a:gd name="T9" fmla="*/ 37 h 86"/>
                <a:gd name="T10" fmla="*/ 56 w 59"/>
                <a:gd name="T11" fmla="*/ 45 h 86"/>
                <a:gd name="T12" fmla="*/ 11 w 59"/>
                <a:gd name="T13" fmla="*/ 45 h 86"/>
                <a:gd name="T14" fmla="*/ 11 w 59"/>
                <a:gd name="T15" fmla="*/ 75 h 86"/>
                <a:gd name="T16" fmla="*/ 59 w 59"/>
                <a:gd name="T17" fmla="*/ 75 h 86"/>
                <a:gd name="T18" fmla="*/ 59 w 59"/>
                <a:gd name="T19" fmla="*/ 86 h 86"/>
                <a:gd name="T20" fmla="*/ 0 w 59"/>
                <a:gd name="T21" fmla="*/ 86 h 86"/>
                <a:gd name="T22" fmla="*/ 0 w 59"/>
                <a:gd name="T23" fmla="*/ 0 h 86"/>
                <a:gd name="T24" fmla="*/ 59 w 59"/>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6">
                  <a:moveTo>
                    <a:pt x="59" y="0"/>
                  </a:moveTo>
                  <a:lnTo>
                    <a:pt x="59" y="10"/>
                  </a:lnTo>
                  <a:lnTo>
                    <a:pt x="11" y="10"/>
                  </a:lnTo>
                  <a:lnTo>
                    <a:pt x="11" y="37"/>
                  </a:lnTo>
                  <a:lnTo>
                    <a:pt x="56" y="37"/>
                  </a:lnTo>
                  <a:lnTo>
                    <a:pt x="56" y="45"/>
                  </a:lnTo>
                  <a:lnTo>
                    <a:pt x="11" y="45"/>
                  </a:lnTo>
                  <a:lnTo>
                    <a:pt x="11" y="75"/>
                  </a:lnTo>
                  <a:lnTo>
                    <a:pt x="59" y="75"/>
                  </a:lnTo>
                  <a:lnTo>
                    <a:pt x="59" y="86"/>
                  </a:lnTo>
                  <a:lnTo>
                    <a:pt x="0" y="86"/>
                  </a:lnTo>
                  <a:lnTo>
                    <a:pt x="0" y="0"/>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5" name="Freeform 65">
              <a:extLst>
                <a:ext uri="{FF2B5EF4-FFF2-40B4-BE49-F238E27FC236}">
                  <a16:creationId xmlns:a16="http://schemas.microsoft.com/office/drawing/2014/main" id="{79C8D578-3714-5D4F-AB93-4B732A851D27}"/>
                </a:ext>
              </a:extLst>
            </p:cNvPr>
            <p:cNvSpPr>
              <a:spLocks/>
            </p:cNvSpPr>
            <p:nvPr/>
          </p:nvSpPr>
          <p:spPr bwMode="auto">
            <a:xfrm>
              <a:off x="3307" y="2217"/>
              <a:ext cx="67" cy="86"/>
            </a:xfrm>
            <a:custGeom>
              <a:avLst/>
              <a:gdLst>
                <a:gd name="T0" fmla="*/ 0 w 67"/>
                <a:gd name="T1" fmla="*/ 10 h 86"/>
                <a:gd name="T2" fmla="*/ 0 w 67"/>
                <a:gd name="T3" fmla="*/ 0 h 86"/>
                <a:gd name="T4" fmla="*/ 67 w 67"/>
                <a:gd name="T5" fmla="*/ 0 h 86"/>
                <a:gd name="T6" fmla="*/ 67 w 67"/>
                <a:gd name="T7" fmla="*/ 10 h 86"/>
                <a:gd name="T8" fmla="*/ 40 w 67"/>
                <a:gd name="T9" fmla="*/ 10 h 86"/>
                <a:gd name="T10" fmla="*/ 40 w 67"/>
                <a:gd name="T11" fmla="*/ 86 h 86"/>
                <a:gd name="T12" fmla="*/ 30 w 67"/>
                <a:gd name="T13" fmla="*/ 86 h 86"/>
                <a:gd name="T14" fmla="*/ 30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40" y="10"/>
                  </a:lnTo>
                  <a:lnTo>
                    <a:pt x="40" y="86"/>
                  </a:lnTo>
                  <a:lnTo>
                    <a:pt x="30" y="86"/>
                  </a:lnTo>
                  <a:lnTo>
                    <a:pt x="3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6" name="Freeform 66">
              <a:extLst>
                <a:ext uri="{FF2B5EF4-FFF2-40B4-BE49-F238E27FC236}">
                  <a16:creationId xmlns:a16="http://schemas.microsoft.com/office/drawing/2014/main" id="{A3F2FF4B-8A86-CD4D-AA34-B3562116E68D}"/>
                </a:ext>
              </a:extLst>
            </p:cNvPr>
            <p:cNvSpPr>
              <a:spLocks/>
            </p:cNvSpPr>
            <p:nvPr/>
          </p:nvSpPr>
          <p:spPr bwMode="auto">
            <a:xfrm>
              <a:off x="3409" y="2217"/>
              <a:ext cx="67" cy="86"/>
            </a:xfrm>
            <a:custGeom>
              <a:avLst/>
              <a:gdLst>
                <a:gd name="T0" fmla="*/ 0 w 67"/>
                <a:gd name="T1" fmla="*/ 10 h 86"/>
                <a:gd name="T2" fmla="*/ 0 w 67"/>
                <a:gd name="T3" fmla="*/ 0 h 86"/>
                <a:gd name="T4" fmla="*/ 67 w 67"/>
                <a:gd name="T5" fmla="*/ 0 h 86"/>
                <a:gd name="T6" fmla="*/ 67 w 67"/>
                <a:gd name="T7" fmla="*/ 10 h 86"/>
                <a:gd name="T8" fmla="*/ 38 w 67"/>
                <a:gd name="T9" fmla="*/ 10 h 86"/>
                <a:gd name="T10" fmla="*/ 38 w 67"/>
                <a:gd name="T11" fmla="*/ 86 h 86"/>
                <a:gd name="T12" fmla="*/ 27 w 67"/>
                <a:gd name="T13" fmla="*/ 86 h 86"/>
                <a:gd name="T14" fmla="*/ 27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38" y="10"/>
                  </a:lnTo>
                  <a:lnTo>
                    <a:pt x="38" y="86"/>
                  </a:lnTo>
                  <a:lnTo>
                    <a:pt x="27" y="86"/>
                  </a:lnTo>
                  <a:lnTo>
                    <a:pt x="27"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7" name="Freeform 67">
              <a:extLst>
                <a:ext uri="{FF2B5EF4-FFF2-40B4-BE49-F238E27FC236}">
                  <a16:creationId xmlns:a16="http://schemas.microsoft.com/office/drawing/2014/main" id="{D2C2F07E-BA06-FA49-9BC3-E19E5AB2A64A}"/>
                </a:ext>
              </a:extLst>
            </p:cNvPr>
            <p:cNvSpPr>
              <a:spLocks/>
            </p:cNvSpPr>
            <p:nvPr/>
          </p:nvSpPr>
          <p:spPr bwMode="auto">
            <a:xfrm>
              <a:off x="3514" y="2214"/>
              <a:ext cx="67" cy="89"/>
            </a:xfrm>
            <a:custGeom>
              <a:avLst/>
              <a:gdLst>
                <a:gd name="T0" fmla="*/ 17 w 25"/>
                <a:gd name="T1" fmla="*/ 5 h 33"/>
                <a:gd name="T2" fmla="*/ 12 w 25"/>
                <a:gd name="T3" fmla="*/ 4 h 33"/>
                <a:gd name="T4" fmla="*/ 9 w 25"/>
                <a:gd name="T5" fmla="*/ 4 h 33"/>
                <a:gd name="T6" fmla="*/ 7 w 25"/>
                <a:gd name="T7" fmla="*/ 5 h 33"/>
                <a:gd name="T8" fmla="*/ 5 w 25"/>
                <a:gd name="T9" fmla="*/ 7 h 33"/>
                <a:gd name="T10" fmla="*/ 5 w 25"/>
                <a:gd name="T11" fmla="*/ 9 h 33"/>
                <a:gd name="T12" fmla="*/ 6 w 25"/>
                <a:gd name="T13" fmla="*/ 12 h 33"/>
                <a:gd name="T14" fmla="*/ 8 w 25"/>
                <a:gd name="T15" fmla="*/ 13 h 33"/>
                <a:gd name="T16" fmla="*/ 11 w 25"/>
                <a:gd name="T17" fmla="*/ 14 h 33"/>
                <a:gd name="T18" fmla="*/ 15 w 25"/>
                <a:gd name="T19" fmla="*/ 15 h 33"/>
                <a:gd name="T20" fmla="*/ 19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4 w 25"/>
                <a:gd name="T39" fmla="*/ 31 h 33"/>
                <a:gd name="T40" fmla="*/ 1 w 25"/>
                <a:gd name="T41" fmla="*/ 27 h 33"/>
                <a:gd name="T42" fmla="*/ 0 w 25"/>
                <a:gd name="T43" fmla="*/ 22 h 33"/>
                <a:gd name="T44" fmla="*/ 4 w 25"/>
                <a:gd name="T45" fmla="*/ 22 h 33"/>
                <a:gd name="T46" fmla="*/ 4 w 25"/>
                <a:gd name="T47" fmla="*/ 26 h 33"/>
                <a:gd name="T48" fmla="*/ 7 w 25"/>
                <a:gd name="T49" fmla="*/ 28 h 33"/>
                <a:gd name="T50" fmla="*/ 9 w 25"/>
                <a:gd name="T51" fmla="*/ 29 h 33"/>
                <a:gd name="T52" fmla="*/ 13 w 25"/>
                <a:gd name="T53" fmla="*/ 30 h 33"/>
                <a:gd name="T54" fmla="*/ 16 w 25"/>
                <a:gd name="T55" fmla="*/ 30 h 33"/>
                <a:gd name="T56" fmla="*/ 18 w 25"/>
                <a:gd name="T57" fmla="*/ 29 h 33"/>
                <a:gd name="T58" fmla="*/ 20 w 25"/>
                <a:gd name="T59" fmla="*/ 27 h 33"/>
                <a:gd name="T60" fmla="*/ 21 w 25"/>
                <a:gd name="T61" fmla="*/ 24 h 33"/>
                <a:gd name="T62" fmla="*/ 20 w 25"/>
                <a:gd name="T63" fmla="*/ 21 h 33"/>
                <a:gd name="T64" fmla="*/ 18 w 25"/>
                <a:gd name="T65" fmla="*/ 20 h 33"/>
                <a:gd name="T66" fmla="*/ 14 w 25"/>
                <a:gd name="T67" fmla="*/ 19 h 33"/>
                <a:gd name="T68" fmla="*/ 11 w 25"/>
                <a:gd name="T69" fmla="*/ 18 h 33"/>
                <a:gd name="T70" fmla="*/ 7 w 25"/>
                <a:gd name="T71" fmla="*/ 17 h 33"/>
                <a:gd name="T72" fmla="*/ 4 w 25"/>
                <a:gd name="T73" fmla="*/ 16 h 33"/>
                <a:gd name="T74" fmla="*/ 2 w 25"/>
                <a:gd name="T75" fmla="*/ 13 h 33"/>
                <a:gd name="T76" fmla="*/ 1 w 25"/>
                <a:gd name="T77" fmla="*/ 10 h 33"/>
                <a:gd name="T78" fmla="*/ 2 w 25"/>
                <a:gd name="T79" fmla="*/ 6 h 33"/>
                <a:gd name="T80" fmla="*/ 4 w 25"/>
                <a:gd name="T81" fmla="*/ 3 h 33"/>
                <a:gd name="T82" fmla="*/ 8 w 25"/>
                <a:gd name="T83" fmla="*/ 1 h 33"/>
                <a:gd name="T84" fmla="*/ 12 w 25"/>
                <a:gd name="T85" fmla="*/ 0 h 33"/>
                <a:gd name="T86" fmla="*/ 17 w 25"/>
                <a:gd name="T87" fmla="*/ 1 h 33"/>
                <a:gd name="T88" fmla="*/ 20 w 25"/>
                <a:gd name="T89" fmla="*/ 3 h 33"/>
                <a:gd name="T90" fmla="*/ 23 w 25"/>
                <a:gd name="T91" fmla="*/ 6 h 33"/>
                <a:gd name="T92" fmla="*/ 24 w 25"/>
                <a:gd name="T93" fmla="*/ 10 h 33"/>
                <a:gd name="T94" fmla="*/ 20 w 25"/>
                <a:gd name="T95" fmla="*/ 10 h 33"/>
                <a:gd name="T96" fmla="*/ 17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7" y="5"/>
                  </a:moveTo>
                  <a:cubicBezTo>
                    <a:pt x="16" y="4"/>
                    <a:pt x="14" y="4"/>
                    <a:pt x="12" y="4"/>
                  </a:cubicBezTo>
                  <a:cubicBezTo>
                    <a:pt x="11" y="4"/>
                    <a:pt x="10" y="4"/>
                    <a:pt x="9" y="4"/>
                  </a:cubicBezTo>
                  <a:cubicBezTo>
                    <a:pt x="8" y="4"/>
                    <a:pt x="8" y="5"/>
                    <a:pt x="7" y="5"/>
                  </a:cubicBezTo>
                  <a:cubicBezTo>
                    <a:pt x="6" y="6"/>
                    <a:pt x="6" y="6"/>
                    <a:pt x="5" y="7"/>
                  </a:cubicBezTo>
                  <a:cubicBezTo>
                    <a:pt x="5" y="7"/>
                    <a:pt x="5" y="8"/>
                    <a:pt x="5" y="9"/>
                  </a:cubicBezTo>
                  <a:cubicBezTo>
                    <a:pt x="5" y="10"/>
                    <a:pt x="5" y="11"/>
                    <a:pt x="6" y="12"/>
                  </a:cubicBezTo>
                  <a:cubicBezTo>
                    <a:pt x="6" y="12"/>
                    <a:pt x="7" y="13"/>
                    <a:pt x="8" y="13"/>
                  </a:cubicBezTo>
                  <a:cubicBezTo>
                    <a:pt x="9" y="14"/>
                    <a:pt x="10" y="14"/>
                    <a:pt x="11" y="14"/>
                  </a:cubicBezTo>
                  <a:cubicBezTo>
                    <a:pt x="12" y="14"/>
                    <a:pt x="14" y="15"/>
                    <a:pt x="15" y="15"/>
                  </a:cubicBezTo>
                  <a:cubicBezTo>
                    <a:pt x="16" y="15"/>
                    <a:pt x="17" y="16"/>
                    <a:pt x="19" y="16"/>
                  </a:cubicBezTo>
                  <a:cubicBezTo>
                    <a:pt x="20" y="16"/>
                    <a:pt x="21" y="17"/>
                    <a:pt x="22" y="18"/>
                  </a:cubicBezTo>
                  <a:cubicBezTo>
                    <a:pt x="23" y="18"/>
                    <a:pt x="24" y="19"/>
                    <a:pt x="24" y="20"/>
                  </a:cubicBezTo>
                  <a:cubicBezTo>
                    <a:pt x="25" y="21"/>
                    <a:pt x="25" y="22"/>
                    <a:pt x="25" y="24"/>
                  </a:cubicBezTo>
                  <a:cubicBezTo>
                    <a:pt x="25" y="26"/>
                    <a:pt x="25" y="27"/>
                    <a:pt x="24" y="28"/>
                  </a:cubicBezTo>
                  <a:cubicBezTo>
                    <a:pt x="23" y="29"/>
                    <a:pt x="22" y="30"/>
                    <a:pt x="21" y="31"/>
                  </a:cubicBezTo>
                  <a:cubicBezTo>
                    <a:pt x="20" y="32"/>
                    <a:pt x="19" y="32"/>
                    <a:pt x="17" y="33"/>
                  </a:cubicBezTo>
                  <a:cubicBezTo>
                    <a:pt x="16" y="33"/>
                    <a:pt x="14" y="33"/>
                    <a:pt x="13" y="33"/>
                  </a:cubicBezTo>
                  <a:cubicBezTo>
                    <a:pt x="11" y="33"/>
                    <a:pt x="9" y="33"/>
                    <a:pt x="8" y="33"/>
                  </a:cubicBezTo>
                  <a:cubicBezTo>
                    <a:pt x="6" y="32"/>
                    <a:pt x="5" y="32"/>
                    <a:pt x="4" y="31"/>
                  </a:cubicBezTo>
                  <a:cubicBezTo>
                    <a:pt x="2" y="30"/>
                    <a:pt x="1" y="29"/>
                    <a:pt x="1" y="27"/>
                  </a:cubicBezTo>
                  <a:cubicBezTo>
                    <a:pt x="0" y="26"/>
                    <a:pt x="0" y="24"/>
                    <a:pt x="0" y="22"/>
                  </a:cubicBezTo>
                  <a:cubicBezTo>
                    <a:pt x="4" y="22"/>
                    <a:pt x="4" y="22"/>
                    <a:pt x="4" y="22"/>
                  </a:cubicBezTo>
                  <a:cubicBezTo>
                    <a:pt x="4" y="24"/>
                    <a:pt x="4" y="25"/>
                    <a:pt x="4" y="26"/>
                  </a:cubicBezTo>
                  <a:cubicBezTo>
                    <a:pt x="5" y="27"/>
                    <a:pt x="6" y="27"/>
                    <a:pt x="7" y="28"/>
                  </a:cubicBezTo>
                  <a:cubicBezTo>
                    <a:pt x="7" y="29"/>
                    <a:pt x="8" y="29"/>
                    <a:pt x="9" y="29"/>
                  </a:cubicBezTo>
                  <a:cubicBezTo>
                    <a:pt x="11" y="30"/>
                    <a:pt x="12" y="30"/>
                    <a:pt x="13" y="30"/>
                  </a:cubicBezTo>
                  <a:cubicBezTo>
                    <a:pt x="14" y="30"/>
                    <a:pt x="15" y="30"/>
                    <a:pt x="16" y="30"/>
                  </a:cubicBezTo>
                  <a:cubicBezTo>
                    <a:pt x="17" y="29"/>
                    <a:pt x="18" y="29"/>
                    <a:pt x="18" y="29"/>
                  </a:cubicBezTo>
                  <a:cubicBezTo>
                    <a:pt x="19" y="28"/>
                    <a:pt x="20" y="28"/>
                    <a:pt x="20" y="27"/>
                  </a:cubicBezTo>
                  <a:cubicBezTo>
                    <a:pt x="21" y="26"/>
                    <a:pt x="21" y="25"/>
                    <a:pt x="21" y="24"/>
                  </a:cubicBezTo>
                  <a:cubicBezTo>
                    <a:pt x="21" y="23"/>
                    <a:pt x="21" y="22"/>
                    <a:pt x="20" y="21"/>
                  </a:cubicBezTo>
                  <a:cubicBezTo>
                    <a:pt x="19" y="21"/>
                    <a:pt x="19" y="20"/>
                    <a:pt x="18" y="20"/>
                  </a:cubicBezTo>
                  <a:cubicBezTo>
                    <a:pt x="17" y="19"/>
                    <a:pt x="16" y="19"/>
                    <a:pt x="14" y="19"/>
                  </a:cubicBezTo>
                  <a:cubicBezTo>
                    <a:pt x="13" y="19"/>
                    <a:pt x="12" y="18"/>
                    <a:pt x="11" y="18"/>
                  </a:cubicBezTo>
                  <a:cubicBezTo>
                    <a:pt x="10" y="18"/>
                    <a:pt x="8" y="17"/>
                    <a:pt x="7" y="17"/>
                  </a:cubicBezTo>
                  <a:cubicBezTo>
                    <a:pt x="6" y="17"/>
                    <a:pt x="5" y="16"/>
                    <a:pt x="4" y="16"/>
                  </a:cubicBezTo>
                  <a:cubicBezTo>
                    <a:pt x="3" y="15"/>
                    <a:pt x="2" y="14"/>
                    <a:pt x="2" y="13"/>
                  </a:cubicBezTo>
                  <a:cubicBezTo>
                    <a:pt x="1" y="12"/>
                    <a:pt x="1" y="11"/>
                    <a:pt x="1" y="10"/>
                  </a:cubicBezTo>
                  <a:cubicBezTo>
                    <a:pt x="1" y="8"/>
                    <a:pt x="1" y="7"/>
                    <a:pt x="2" y="6"/>
                  </a:cubicBezTo>
                  <a:cubicBezTo>
                    <a:pt x="2" y="4"/>
                    <a:pt x="3" y="3"/>
                    <a:pt x="4" y="3"/>
                  </a:cubicBezTo>
                  <a:cubicBezTo>
                    <a:pt x="5" y="2"/>
                    <a:pt x="7" y="1"/>
                    <a:pt x="8" y="1"/>
                  </a:cubicBezTo>
                  <a:cubicBezTo>
                    <a:pt x="9" y="1"/>
                    <a:pt x="11" y="0"/>
                    <a:pt x="12" y="0"/>
                  </a:cubicBezTo>
                  <a:cubicBezTo>
                    <a:pt x="14" y="0"/>
                    <a:pt x="15" y="1"/>
                    <a:pt x="17" y="1"/>
                  </a:cubicBezTo>
                  <a:cubicBezTo>
                    <a:pt x="18" y="1"/>
                    <a:pt x="19" y="2"/>
                    <a:pt x="20" y="3"/>
                  </a:cubicBezTo>
                  <a:cubicBezTo>
                    <a:pt x="21" y="4"/>
                    <a:pt x="22" y="5"/>
                    <a:pt x="23" y="6"/>
                  </a:cubicBezTo>
                  <a:cubicBezTo>
                    <a:pt x="23" y="7"/>
                    <a:pt x="24" y="9"/>
                    <a:pt x="24" y="10"/>
                  </a:cubicBezTo>
                  <a:cubicBezTo>
                    <a:pt x="20" y="10"/>
                    <a:pt x="20" y="10"/>
                    <a:pt x="20" y="10"/>
                  </a:cubicBezTo>
                  <a:cubicBezTo>
                    <a:pt x="19" y="8"/>
                    <a:pt x="19" y="6"/>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8" name="Freeform 68">
              <a:extLst>
                <a:ext uri="{FF2B5EF4-FFF2-40B4-BE49-F238E27FC236}">
                  <a16:creationId xmlns:a16="http://schemas.microsoft.com/office/drawing/2014/main" id="{B463C829-D86F-134A-BA01-9FE0C45DB275}"/>
                </a:ext>
              </a:extLst>
            </p:cNvPr>
            <p:cNvSpPr>
              <a:spLocks/>
            </p:cNvSpPr>
            <p:nvPr/>
          </p:nvSpPr>
          <p:spPr bwMode="auto">
            <a:xfrm>
              <a:off x="2029" y="2381"/>
              <a:ext cx="99" cy="94"/>
            </a:xfrm>
            <a:custGeom>
              <a:avLst/>
              <a:gdLst>
                <a:gd name="T0" fmla="*/ 30 w 99"/>
                <a:gd name="T1" fmla="*/ 0 h 94"/>
                <a:gd name="T2" fmla="*/ 51 w 99"/>
                <a:gd name="T3" fmla="*/ 64 h 94"/>
                <a:gd name="T4" fmla="*/ 51 w 99"/>
                <a:gd name="T5" fmla="*/ 64 h 94"/>
                <a:gd name="T6" fmla="*/ 73 w 99"/>
                <a:gd name="T7" fmla="*/ 0 h 94"/>
                <a:gd name="T8" fmla="*/ 99 w 99"/>
                <a:gd name="T9" fmla="*/ 0 h 94"/>
                <a:gd name="T10" fmla="*/ 99 w 99"/>
                <a:gd name="T11" fmla="*/ 94 h 94"/>
                <a:gd name="T12" fmla="*/ 81 w 99"/>
                <a:gd name="T13" fmla="*/ 94 h 94"/>
                <a:gd name="T14" fmla="*/ 81 w 99"/>
                <a:gd name="T15" fmla="*/ 26 h 94"/>
                <a:gd name="T16" fmla="*/ 81 w 99"/>
                <a:gd name="T17" fmla="*/ 26 h 94"/>
                <a:gd name="T18" fmla="*/ 59 w 99"/>
                <a:gd name="T19" fmla="*/ 94 h 94"/>
                <a:gd name="T20" fmla="*/ 43 w 99"/>
                <a:gd name="T21" fmla="*/ 94 h 94"/>
                <a:gd name="T22" fmla="*/ 22 w 99"/>
                <a:gd name="T23" fmla="*/ 29 h 94"/>
                <a:gd name="T24" fmla="*/ 22 w 99"/>
                <a:gd name="T25" fmla="*/ 29 h 94"/>
                <a:gd name="T26" fmla="*/ 22 w 99"/>
                <a:gd name="T27" fmla="*/ 94 h 94"/>
                <a:gd name="T28" fmla="*/ 0 w 99"/>
                <a:gd name="T29" fmla="*/ 94 h 94"/>
                <a:gd name="T30" fmla="*/ 0 w 99"/>
                <a:gd name="T31" fmla="*/ 0 h 94"/>
                <a:gd name="T32" fmla="*/ 30 w 99"/>
                <a:gd name="T3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94">
                  <a:moveTo>
                    <a:pt x="30" y="0"/>
                  </a:moveTo>
                  <a:lnTo>
                    <a:pt x="51" y="64"/>
                  </a:lnTo>
                  <a:lnTo>
                    <a:pt x="51" y="64"/>
                  </a:lnTo>
                  <a:lnTo>
                    <a:pt x="73" y="0"/>
                  </a:lnTo>
                  <a:lnTo>
                    <a:pt x="99" y="0"/>
                  </a:lnTo>
                  <a:lnTo>
                    <a:pt x="99" y="94"/>
                  </a:lnTo>
                  <a:lnTo>
                    <a:pt x="81" y="94"/>
                  </a:lnTo>
                  <a:lnTo>
                    <a:pt x="81" y="26"/>
                  </a:lnTo>
                  <a:lnTo>
                    <a:pt x="81" y="26"/>
                  </a:lnTo>
                  <a:lnTo>
                    <a:pt x="59" y="94"/>
                  </a:lnTo>
                  <a:lnTo>
                    <a:pt x="43" y="94"/>
                  </a:lnTo>
                  <a:lnTo>
                    <a:pt x="22" y="29"/>
                  </a:lnTo>
                  <a:lnTo>
                    <a:pt x="22" y="29"/>
                  </a:lnTo>
                  <a:lnTo>
                    <a:pt x="22" y="94"/>
                  </a:lnTo>
                  <a:lnTo>
                    <a:pt x="0" y="94"/>
                  </a:lnTo>
                  <a:lnTo>
                    <a:pt x="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9" name="Freeform 69">
              <a:extLst>
                <a:ext uri="{FF2B5EF4-FFF2-40B4-BE49-F238E27FC236}">
                  <a16:creationId xmlns:a16="http://schemas.microsoft.com/office/drawing/2014/main" id="{D44DF58A-D5C8-3945-9B71-6352585CD33A}"/>
                </a:ext>
              </a:extLst>
            </p:cNvPr>
            <p:cNvSpPr>
              <a:spLocks/>
            </p:cNvSpPr>
            <p:nvPr/>
          </p:nvSpPr>
          <p:spPr bwMode="auto">
            <a:xfrm>
              <a:off x="2185" y="2381"/>
              <a:ext cx="69" cy="94"/>
            </a:xfrm>
            <a:custGeom>
              <a:avLst/>
              <a:gdLst>
                <a:gd name="T0" fmla="*/ 69 w 69"/>
                <a:gd name="T1" fmla="*/ 0 h 94"/>
                <a:gd name="T2" fmla="*/ 69 w 69"/>
                <a:gd name="T3" fmla="*/ 18 h 94"/>
                <a:gd name="T4" fmla="*/ 21 w 69"/>
                <a:gd name="T5" fmla="*/ 18 h 94"/>
                <a:gd name="T6" fmla="*/ 21 w 69"/>
                <a:gd name="T7" fmla="*/ 37 h 94"/>
                <a:gd name="T8" fmla="*/ 67 w 69"/>
                <a:gd name="T9" fmla="*/ 37 h 94"/>
                <a:gd name="T10" fmla="*/ 67 w 69"/>
                <a:gd name="T11" fmla="*/ 53 h 94"/>
                <a:gd name="T12" fmla="*/ 21 w 69"/>
                <a:gd name="T13" fmla="*/ 53 h 94"/>
                <a:gd name="T14" fmla="*/ 21 w 69"/>
                <a:gd name="T15" fmla="*/ 75 h 94"/>
                <a:gd name="T16" fmla="*/ 69 w 69"/>
                <a:gd name="T17" fmla="*/ 75 h 94"/>
                <a:gd name="T18" fmla="*/ 69 w 69"/>
                <a:gd name="T19" fmla="*/ 94 h 94"/>
                <a:gd name="T20" fmla="*/ 0 w 69"/>
                <a:gd name="T21" fmla="*/ 94 h 94"/>
                <a:gd name="T22" fmla="*/ 0 w 69"/>
                <a:gd name="T23" fmla="*/ 0 h 94"/>
                <a:gd name="T24" fmla="*/ 69 w 69"/>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4">
                  <a:moveTo>
                    <a:pt x="69" y="0"/>
                  </a:moveTo>
                  <a:lnTo>
                    <a:pt x="69" y="18"/>
                  </a:lnTo>
                  <a:lnTo>
                    <a:pt x="21" y="18"/>
                  </a:lnTo>
                  <a:lnTo>
                    <a:pt x="21" y="37"/>
                  </a:lnTo>
                  <a:lnTo>
                    <a:pt x="67" y="37"/>
                  </a:lnTo>
                  <a:lnTo>
                    <a:pt x="67" y="53"/>
                  </a:lnTo>
                  <a:lnTo>
                    <a:pt x="21" y="53"/>
                  </a:lnTo>
                  <a:lnTo>
                    <a:pt x="21" y="75"/>
                  </a:lnTo>
                  <a:lnTo>
                    <a:pt x="69" y="75"/>
                  </a:lnTo>
                  <a:lnTo>
                    <a:pt x="69" y="94"/>
                  </a:lnTo>
                  <a:lnTo>
                    <a:pt x="0" y="94"/>
                  </a:lnTo>
                  <a:lnTo>
                    <a:pt x="0" y="0"/>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0" name="Freeform 70">
              <a:extLst>
                <a:ext uri="{FF2B5EF4-FFF2-40B4-BE49-F238E27FC236}">
                  <a16:creationId xmlns:a16="http://schemas.microsoft.com/office/drawing/2014/main" id="{110D6FCE-5D4B-6A46-9A26-958B3F1C8E83}"/>
                </a:ext>
              </a:extLst>
            </p:cNvPr>
            <p:cNvSpPr>
              <a:spLocks noEditPoints="1"/>
            </p:cNvSpPr>
            <p:nvPr/>
          </p:nvSpPr>
          <p:spPr bwMode="auto">
            <a:xfrm>
              <a:off x="2308" y="2381"/>
              <a:ext cx="80" cy="94"/>
            </a:xfrm>
            <a:custGeom>
              <a:avLst/>
              <a:gdLst>
                <a:gd name="T0" fmla="*/ 15 w 30"/>
                <a:gd name="T1" fmla="*/ 0 h 35"/>
                <a:gd name="T2" fmla="*/ 21 w 30"/>
                <a:gd name="T3" fmla="*/ 1 h 35"/>
                <a:gd name="T4" fmla="*/ 26 w 30"/>
                <a:gd name="T5" fmla="*/ 5 h 35"/>
                <a:gd name="T6" fmla="*/ 29 w 30"/>
                <a:gd name="T7" fmla="*/ 10 h 35"/>
                <a:gd name="T8" fmla="*/ 30 w 30"/>
                <a:gd name="T9" fmla="*/ 17 h 35"/>
                <a:gd name="T10" fmla="*/ 29 w 30"/>
                <a:gd name="T11" fmla="*/ 24 h 35"/>
                <a:gd name="T12" fmla="*/ 26 w 30"/>
                <a:gd name="T13" fmla="*/ 30 h 35"/>
                <a:gd name="T14" fmla="*/ 22 w 30"/>
                <a:gd name="T15" fmla="*/ 33 h 35"/>
                <a:gd name="T16" fmla="*/ 15 w 30"/>
                <a:gd name="T17" fmla="*/ 35 h 35"/>
                <a:gd name="T18" fmla="*/ 0 w 30"/>
                <a:gd name="T19" fmla="*/ 35 h 35"/>
                <a:gd name="T20" fmla="*/ 0 w 30"/>
                <a:gd name="T21" fmla="*/ 0 h 35"/>
                <a:gd name="T22" fmla="*/ 15 w 30"/>
                <a:gd name="T23" fmla="*/ 0 h 35"/>
                <a:gd name="T24" fmla="*/ 14 w 30"/>
                <a:gd name="T25" fmla="*/ 28 h 35"/>
                <a:gd name="T26" fmla="*/ 17 w 30"/>
                <a:gd name="T27" fmla="*/ 28 h 35"/>
                <a:gd name="T28" fmla="*/ 20 w 30"/>
                <a:gd name="T29" fmla="*/ 26 h 35"/>
                <a:gd name="T30" fmla="*/ 22 w 30"/>
                <a:gd name="T31" fmla="*/ 23 h 35"/>
                <a:gd name="T32" fmla="*/ 23 w 30"/>
                <a:gd name="T33" fmla="*/ 18 h 35"/>
                <a:gd name="T34" fmla="*/ 22 w 30"/>
                <a:gd name="T35" fmla="*/ 13 h 35"/>
                <a:gd name="T36" fmla="*/ 21 w 30"/>
                <a:gd name="T37" fmla="*/ 10 h 35"/>
                <a:gd name="T38" fmla="*/ 17 w 30"/>
                <a:gd name="T39" fmla="*/ 7 h 35"/>
                <a:gd name="T40" fmla="*/ 13 w 30"/>
                <a:gd name="T41" fmla="*/ 7 h 35"/>
                <a:gd name="T42" fmla="*/ 7 w 30"/>
                <a:gd name="T43" fmla="*/ 7 h 35"/>
                <a:gd name="T44" fmla="*/ 7 w 30"/>
                <a:gd name="T45" fmla="*/ 28 h 35"/>
                <a:gd name="T46" fmla="*/ 14 w 30"/>
                <a:gd name="T47"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5">
                  <a:moveTo>
                    <a:pt x="15" y="0"/>
                  </a:moveTo>
                  <a:cubicBezTo>
                    <a:pt x="17" y="0"/>
                    <a:pt x="19" y="1"/>
                    <a:pt x="21" y="1"/>
                  </a:cubicBezTo>
                  <a:cubicBezTo>
                    <a:pt x="23" y="2"/>
                    <a:pt x="24" y="3"/>
                    <a:pt x="26" y="5"/>
                  </a:cubicBezTo>
                  <a:cubicBezTo>
                    <a:pt x="27" y="6"/>
                    <a:pt x="28" y="8"/>
                    <a:pt x="29" y="10"/>
                  </a:cubicBezTo>
                  <a:cubicBezTo>
                    <a:pt x="30" y="12"/>
                    <a:pt x="30" y="14"/>
                    <a:pt x="30" y="17"/>
                  </a:cubicBezTo>
                  <a:cubicBezTo>
                    <a:pt x="30" y="20"/>
                    <a:pt x="30" y="22"/>
                    <a:pt x="29" y="24"/>
                  </a:cubicBezTo>
                  <a:cubicBezTo>
                    <a:pt x="29" y="26"/>
                    <a:pt x="28" y="28"/>
                    <a:pt x="26" y="30"/>
                  </a:cubicBezTo>
                  <a:cubicBezTo>
                    <a:pt x="25" y="31"/>
                    <a:pt x="23" y="32"/>
                    <a:pt x="22" y="33"/>
                  </a:cubicBezTo>
                  <a:cubicBezTo>
                    <a:pt x="20" y="34"/>
                    <a:pt x="17" y="35"/>
                    <a:pt x="15" y="35"/>
                  </a:cubicBezTo>
                  <a:cubicBezTo>
                    <a:pt x="0" y="35"/>
                    <a:pt x="0" y="35"/>
                    <a:pt x="0" y="35"/>
                  </a:cubicBezTo>
                  <a:cubicBezTo>
                    <a:pt x="0" y="0"/>
                    <a:pt x="0" y="0"/>
                    <a:pt x="0" y="0"/>
                  </a:cubicBezTo>
                  <a:lnTo>
                    <a:pt x="15" y="0"/>
                  </a:lnTo>
                  <a:close/>
                  <a:moveTo>
                    <a:pt x="14" y="28"/>
                  </a:moveTo>
                  <a:cubicBezTo>
                    <a:pt x="15" y="28"/>
                    <a:pt x="16" y="28"/>
                    <a:pt x="17" y="28"/>
                  </a:cubicBezTo>
                  <a:cubicBezTo>
                    <a:pt x="18" y="27"/>
                    <a:pt x="19" y="27"/>
                    <a:pt x="20" y="26"/>
                  </a:cubicBezTo>
                  <a:cubicBezTo>
                    <a:pt x="21" y="25"/>
                    <a:pt x="22" y="24"/>
                    <a:pt x="22" y="23"/>
                  </a:cubicBezTo>
                  <a:cubicBezTo>
                    <a:pt x="22" y="21"/>
                    <a:pt x="23" y="20"/>
                    <a:pt x="23" y="18"/>
                  </a:cubicBezTo>
                  <a:cubicBezTo>
                    <a:pt x="23" y="16"/>
                    <a:pt x="23" y="15"/>
                    <a:pt x="22" y="13"/>
                  </a:cubicBezTo>
                  <a:cubicBezTo>
                    <a:pt x="22" y="12"/>
                    <a:pt x="21" y="11"/>
                    <a:pt x="21" y="10"/>
                  </a:cubicBezTo>
                  <a:cubicBezTo>
                    <a:pt x="20" y="9"/>
                    <a:pt x="19" y="8"/>
                    <a:pt x="17" y="7"/>
                  </a:cubicBezTo>
                  <a:cubicBezTo>
                    <a:pt x="16" y="7"/>
                    <a:pt x="15" y="7"/>
                    <a:pt x="13" y="7"/>
                  </a:cubicBezTo>
                  <a:cubicBezTo>
                    <a:pt x="7" y="7"/>
                    <a:pt x="7" y="7"/>
                    <a:pt x="7" y="7"/>
                  </a:cubicBezTo>
                  <a:cubicBezTo>
                    <a:pt x="7" y="28"/>
                    <a:pt x="7" y="28"/>
                    <a:pt x="7" y="28"/>
                  </a:cubicBez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1" name="Rectangle 71">
              <a:extLst>
                <a:ext uri="{FF2B5EF4-FFF2-40B4-BE49-F238E27FC236}">
                  <a16:creationId xmlns:a16="http://schemas.microsoft.com/office/drawing/2014/main" id="{ABF252AB-0C48-A348-B18D-371C166BEDAB}"/>
                </a:ext>
              </a:extLst>
            </p:cNvPr>
            <p:cNvSpPr>
              <a:spLocks noChangeArrowheads="1"/>
            </p:cNvSpPr>
            <p:nvPr/>
          </p:nvSpPr>
          <p:spPr bwMode="auto">
            <a:xfrm>
              <a:off x="2442" y="2381"/>
              <a:ext cx="19" cy="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2" name="Freeform 72">
              <a:extLst>
                <a:ext uri="{FF2B5EF4-FFF2-40B4-BE49-F238E27FC236}">
                  <a16:creationId xmlns:a16="http://schemas.microsoft.com/office/drawing/2014/main" id="{BD97A248-15C5-CE46-AFFC-5087A473D47B}"/>
                </a:ext>
              </a:extLst>
            </p:cNvPr>
            <p:cNvSpPr>
              <a:spLocks/>
            </p:cNvSpPr>
            <p:nvPr/>
          </p:nvSpPr>
          <p:spPr bwMode="auto">
            <a:xfrm>
              <a:off x="2514" y="2381"/>
              <a:ext cx="86" cy="94"/>
            </a:xfrm>
            <a:custGeom>
              <a:avLst/>
              <a:gdLst>
                <a:gd name="T0" fmla="*/ 23 w 32"/>
                <a:gd name="T1" fmla="*/ 9 h 35"/>
                <a:gd name="T2" fmla="*/ 22 w 32"/>
                <a:gd name="T3" fmla="*/ 8 h 35"/>
                <a:gd name="T4" fmla="*/ 19 w 32"/>
                <a:gd name="T5" fmla="*/ 6 h 35"/>
                <a:gd name="T6" fmla="*/ 17 w 32"/>
                <a:gd name="T7" fmla="*/ 6 h 35"/>
                <a:gd name="T8" fmla="*/ 12 w 32"/>
                <a:gd name="T9" fmla="*/ 7 h 35"/>
                <a:gd name="T10" fmla="*/ 10 w 32"/>
                <a:gd name="T11" fmla="*/ 9 h 35"/>
                <a:gd name="T12" fmla="*/ 8 w 32"/>
                <a:gd name="T13" fmla="*/ 13 h 35"/>
                <a:gd name="T14" fmla="*/ 7 w 32"/>
                <a:gd name="T15" fmla="*/ 18 h 35"/>
                <a:gd name="T16" fmla="*/ 8 w 32"/>
                <a:gd name="T17" fmla="*/ 22 h 35"/>
                <a:gd name="T18" fmla="*/ 10 w 32"/>
                <a:gd name="T19" fmla="*/ 25 h 35"/>
                <a:gd name="T20" fmla="*/ 12 w 32"/>
                <a:gd name="T21" fmla="*/ 28 h 35"/>
                <a:gd name="T22" fmla="*/ 17 w 32"/>
                <a:gd name="T23" fmla="*/ 29 h 35"/>
                <a:gd name="T24" fmla="*/ 22 w 32"/>
                <a:gd name="T25" fmla="*/ 27 h 35"/>
                <a:gd name="T26" fmla="*/ 25 w 32"/>
                <a:gd name="T27" fmla="*/ 21 h 35"/>
                <a:gd name="T28" fmla="*/ 32 w 32"/>
                <a:gd name="T29" fmla="*/ 21 h 35"/>
                <a:gd name="T30" fmla="*/ 30 w 32"/>
                <a:gd name="T31" fmla="*/ 27 h 35"/>
                <a:gd name="T32" fmla="*/ 27 w 32"/>
                <a:gd name="T33" fmla="*/ 32 h 35"/>
                <a:gd name="T34" fmla="*/ 23 w 32"/>
                <a:gd name="T35" fmla="*/ 34 h 35"/>
                <a:gd name="T36" fmla="*/ 17 w 32"/>
                <a:gd name="T37" fmla="*/ 35 h 35"/>
                <a:gd name="T38" fmla="*/ 10 w 32"/>
                <a:gd name="T39" fmla="*/ 34 h 35"/>
                <a:gd name="T40" fmla="*/ 4 w 32"/>
                <a:gd name="T41" fmla="*/ 30 h 35"/>
                <a:gd name="T42" fmla="*/ 1 w 32"/>
                <a:gd name="T43" fmla="*/ 25 h 35"/>
                <a:gd name="T44" fmla="*/ 0 w 32"/>
                <a:gd name="T45" fmla="*/ 18 h 35"/>
                <a:gd name="T46" fmla="*/ 1 w 32"/>
                <a:gd name="T47" fmla="*/ 10 h 35"/>
                <a:gd name="T48" fmla="*/ 4 w 32"/>
                <a:gd name="T49" fmla="*/ 5 h 35"/>
                <a:gd name="T50" fmla="*/ 10 w 32"/>
                <a:gd name="T51" fmla="*/ 1 h 35"/>
                <a:gd name="T52" fmla="*/ 17 w 32"/>
                <a:gd name="T53" fmla="*/ 0 h 35"/>
                <a:gd name="T54" fmla="*/ 22 w 32"/>
                <a:gd name="T55" fmla="*/ 0 h 35"/>
                <a:gd name="T56" fmla="*/ 27 w 32"/>
                <a:gd name="T57" fmla="*/ 3 h 35"/>
                <a:gd name="T58" fmla="*/ 30 w 32"/>
                <a:gd name="T59" fmla="*/ 7 h 35"/>
                <a:gd name="T60" fmla="*/ 32 w 32"/>
                <a:gd name="T61" fmla="*/ 12 h 35"/>
                <a:gd name="T62" fmla="*/ 24 w 32"/>
                <a:gd name="T63" fmla="*/ 12 h 35"/>
                <a:gd name="T64" fmla="*/ 23 w 32"/>
                <a:gd name="T65"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5">
                  <a:moveTo>
                    <a:pt x="23" y="9"/>
                  </a:moveTo>
                  <a:cubicBezTo>
                    <a:pt x="23" y="9"/>
                    <a:pt x="22" y="8"/>
                    <a:pt x="22" y="8"/>
                  </a:cubicBezTo>
                  <a:cubicBezTo>
                    <a:pt x="21" y="7"/>
                    <a:pt x="20" y="7"/>
                    <a:pt x="19" y="6"/>
                  </a:cubicBezTo>
                  <a:cubicBezTo>
                    <a:pt x="19" y="6"/>
                    <a:pt x="18" y="6"/>
                    <a:pt x="17" y="6"/>
                  </a:cubicBezTo>
                  <a:cubicBezTo>
                    <a:pt x="15" y="6"/>
                    <a:pt x="14" y="6"/>
                    <a:pt x="12" y="7"/>
                  </a:cubicBezTo>
                  <a:cubicBezTo>
                    <a:pt x="11" y="7"/>
                    <a:pt x="10" y="8"/>
                    <a:pt x="10" y="9"/>
                  </a:cubicBezTo>
                  <a:cubicBezTo>
                    <a:pt x="9" y="11"/>
                    <a:pt x="8" y="12"/>
                    <a:pt x="8" y="13"/>
                  </a:cubicBezTo>
                  <a:cubicBezTo>
                    <a:pt x="8" y="15"/>
                    <a:pt x="7" y="16"/>
                    <a:pt x="7" y="18"/>
                  </a:cubicBezTo>
                  <a:cubicBezTo>
                    <a:pt x="7" y="19"/>
                    <a:pt x="8" y="20"/>
                    <a:pt x="8" y="22"/>
                  </a:cubicBezTo>
                  <a:cubicBezTo>
                    <a:pt x="8" y="23"/>
                    <a:pt x="9" y="24"/>
                    <a:pt x="10" y="25"/>
                  </a:cubicBezTo>
                  <a:cubicBezTo>
                    <a:pt x="10" y="27"/>
                    <a:pt x="11" y="27"/>
                    <a:pt x="12" y="28"/>
                  </a:cubicBezTo>
                  <a:cubicBezTo>
                    <a:pt x="14" y="29"/>
                    <a:pt x="15" y="29"/>
                    <a:pt x="17" y="29"/>
                  </a:cubicBezTo>
                  <a:cubicBezTo>
                    <a:pt x="19" y="29"/>
                    <a:pt x="21" y="28"/>
                    <a:pt x="22" y="27"/>
                  </a:cubicBezTo>
                  <a:cubicBezTo>
                    <a:pt x="23" y="26"/>
                    <a:pt x="24" y="24"/>
                    <a:pt x="25" y="21"/>
                  </a:cubicBezTo>
                  <a:cubicBezTo>
                    <a:pt x="32" y="21"/>
                    <a:pt x="32" y="21"/>
                    <a:pt x="32" y="21"/>
                  </a:cubicBezTo>
                  <a:cubicBezTo>
                    <a:pt x="32" y="24"/>
                    <a:pt x="31" y="25"/>
                    <a:pt x="30" y="27"/>
                  </a:cubicBezTo>
                  <a:cubicBezTo>
                    <a:pt x="30" y="29"/>
                    <a:pt x="29" y="30"/>
                    <a:pt x="27" y="32"/>
                  </a:cubicBezTo>
                  <a:cubicBezTo>
                    <a:pt x="26" y="33"/>
                    <a:pt x="24" y="34"/>
                    <a:pt x="23" y="34"/>
                  </a:cubicBezTo>
                  <a:cubicBezTo>
                    <a:pt x="21" y="35"/>
                    <a:pt x="19" y="35"/>
                    <a:pt x="17" y="35"/>
                  </a:cubicBezTo>
                  <a:cubicBezTo>
                    <a:pt x="14" y="35"/>
                    <a:pt x="12" y="35"/>
                    <a:pt x="10" y="34"/>
                  </a:cubicBezTo>
                  <a:cubicBezTo>
                    <a:pt x="8" y="33"/>
                    <a:pt x="6" y="32"/>
                    <a:pt x="4" y="30"/>
                  </a:cubicBezTo>
                  <a:cubicBezTo>
                    <a:pt x="3" y="29"/>
                    <a:pt x="2" y="27"/>
                    <a:pt x="1" y="25"/>
                  </a:cubicBezTo>
                  <a:cubicBezTo>
                    <a:pt x="0" y="22"/>
                    <a:pt x="0" y="20"/>
                    <a:pt x="0" y="18"/>
                  </a:cubicBezTo>
                  <a:cubicBezTo>
                    <a:pt x="0" y="15"/>
                    <a:pt x="0" y="13"/>
                    <a:pt x="1" y="10"/>
                  </a:cubicBezTo>
                  <a:cubicBezTo>
                    <a:pt x="2" y="8"/>
                    <a:pt x="3" y="6"/>
                    <a:pt x="4" y="5"/>
                  </a:cubicBezTo>
                  <a:cubicBezTo>
                    <a:pt x="6" y="3"/>
                    <a:pt x="8" y="2"/>
                    <a:pt x="10" y="1"/>
                  </a:cubicBezTo>
                  <a:cubicBezTo>
                    <a:pt x="12" y="0"/>
                    <a:pt x="14" y="0"/>
                    <a:pt x="17" y="0"/>
                  </a:cubicBezTo>
                  <a:cubicBezTo>
                    <a:pt x="19" y="0"/>
                    <a:pt x="20" y="0"/>
                    <a:pt x="22" y="0"/>
                  </a:cubicBezTo>
                  <a:cubicBezTo>
                    <a:pt x="24" y="1"/>
                    <a:pt x="25" y="2"/>
                    <a:pt x="27" y="3"/>
                  </a:cubicBezTo>
                  <a:cubicBezTo>
                    <a:pt x="28" y="4"/>
                    <a:pt x="29" y="5"/>
                    <a:pt x="30" y="7"/>
                  </a:cubicBezTo>
                  <a:cubicBezTo>
                    <a:pt x="31" y="8"/>
                    <a:pt x="31" y="10"/>
                    <a:pt x="32" y="12"/>
                  </a:cubicBezTo>
                  <a:cubicBezTo>
                    <a:pt x="24" y="12"/>
                    <a:pt x="24" y="12"/>
                    <a:pt x="24" y="12"/>
                  </a:cubicBezTo>
                  <a:cubicBezTo>
                    <a:pt x="24" y="11"/>
                    <a:pt x="24" y="10"/>
                    <a:pt x="2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3" name="Freeform 73">
              <a:extLst>
                <a:ext uri="{FF2B5EF4-FFF2-40B4-BE49-F238E27FC236}">
                  <a16:creationId xmlns:a16="http://schemas.microsoft.com/office/drawing/2014/main" id="{5AA3DEA7-EA5F-1E48-980B-3EFE4023EEB9}"/>
                </a:ext>
              </a:extLst>
            </p:cNvPr>
            <p:cNvSpPr>
              <a:spLocks noEditPoints="1"/>
            </p:cNvSpPr>
            <p:nvPr/>
          </p:nvSpPr>
          <p:spPr bwMode="auto">
            <a:xfrm>
              <a:off x="2643" y="2381"/>
              <a:ext cx="88" cy="94"/>
            </a:xfrm>
            <a:custGeom>
              <a:avLst/>
              <a:gdLst>
                <a:gd name="T0" fmla="*/ 53 w 88"/>
                <a:gd name="T1" fmla="*/ 0 h 94"/>
                <a:gd name="T2" fmla="*/ 88 w 88"/>
                <a:gd name="T3" fmla="*/ 94 h 94"/>
                <a:gd name="T4" fmla="*/ 67 w 88"/>
                <a:gd name="T5" fmla="*/ 94 h 94"/>
                <a:gd name="T6" fmla="*/ 61 w 88"/>
                <a:gd name="T7" fmla="*/ 72 h 94"/>
                <a:gd name="T8" fmla="*/ 27 w 88"/>
                <a:gd name="T9" fmla="*/ 72 h 94"/>
                <a:gd name="T10" fmla="*/ 19 w 88"/>
                <a:gd name="T11" fmla="*/ 94 h 94"/>
                <a:gd name="T12" fmla="*/ 0 w 88"/>
                <a:gd name="T13" fmla="*/ 94 h 94"/>
                <a:gd name="T14" fmla="*/ 35 w 88"/>
                <a:gd name="T15" fmla="*/ 0 h 94"/>
                <a:gd name="T16" fmla="*/ 53 w 88"/>
                <a:gd name="T17" fmla="*/ 0 h 94"/>
                <a:gd name="T18" fmla="*/ 56 w 88"/>
                <a:gd name="T19" fmla="*/ 56 h 94"/>
                <a:gd name="T20" fmla="*/ 45 w 88"/>
                <a:gd name="T21" fmla="*/ 24 h 94"/>
                <a:gd name="T22" fmla="*/ 43 w 88"/>
                <a:gd name="T23" fmla="*/ 24 h 94"/>
                <a:gd name="T24" fmla="*/ 32 w 88"/>
                <a:gd name="T25" fmla="*/ 56 h 94"/>
                <a:gd name="T26" fmla="*/ 56 w 88"/>
                <a:gd name="T27"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94">
                  <a:moveTo>
                    <a:pt x="53" y="0"/>
                  </a:moveTo>
                  <a:lnTo>
                    <a:pt x="88" y="94"/>
                  </a:lnTo>
                  <a:lnTo>
                    <a:pt x="67" y="94"/>
                  </a:lnTo>
                  <a:lnTo>
                    <a:pt x="61" y="72"/>
                  </a:lnTo>
                  <a:lnTo>
                    <a:pt x="27" y="72"/>
                  </a:lnTo>
                  <a:lnTo>
                    <a:pt x="19" y="94"/>
                  </a:lnTo>
                  <a:lnTo>
                    <a:pt x="0" y="94"/>
                  </a:lnTo>
                  <a:lnTo>
                    <a:pt x="35" y="0"/>
                  </a:lnTo>
                  <a:lnTo>
                    <a:pt x="53" y="0"/>
                  </a:lnTo>
                  <a:close/>
                  <a:moveTo>
                    <a:pt x="56" y="56"/>
                  </a:moveTo>
                  <a:lnTo>
                    <a:pt x="45" y="24"/>
                  </a:lnTo>
                  <a:lnTo>
                    <a:pt x="43" y="24"/>
                  </a:lnTo>
                  <a:lnTo>
                    <a:pt x="32" y="56"/>
                  </a:lnTo>
                  <a:lnTo>
                    <a:pt x="56"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4" name="Rectangle 74">
              <a:extLst>
                <a:ext uri="{FF2B5EF4-FFF2-40B4-BE49-F238E27FC236}">
                  <a16:creationId xmlns:a16="http://schemas.microsoft.com/office/drawing/2014/main" id="{5C634E8B-2F61-284B-8F88-97CCECFDACCB}"/>
                </a:ext>
              </a:extLst>
            </p:cNvPr>
            <p:cNvSpPr>
              <a:spLocks noChangeArrowheads="1"/>
            </p:cNvSpPr>
            <p:nvPr/>
          </p:nvSpPr>
          <p:spPr bwMode="auto">
            <a:xfrm>
              <a:off x="2779" y="2381"/>
              <a:ext cx="19" cy="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5" name="Freeform 75">
              <a:extLst>
                <a:ext uri="{FF2B5EF4-FFF2-40B4-BE49-F238E27FC236}">
                  <a16:creationId xmlns:a16="http://schemas.microsoft.com/office/drawing/2014/main" id="{A490CB42-1246-9F4F-802C-4CD750E6BF88}"/>
                </a:ext>
              </a:extLst>
            </p:cNvPr>
            <p:cNvSpPr>
              <a:spLocks noEditPoints="1"/>
            </p:cNvSpPr>
            <p:nvPr/>
          </p:nvSpPr>
          <p:spPr bwMode="auto">
            <a:xfrm>
              <a:off x="2854" y="2381"/>
              <a:ext cx="84" cy="94"/>
            </a:xfrm>
            <a:custGeom>
              <a:avLst/>
              <a:gdLst>
                <a:gd name="T0" fmla="*/ 15 w 31"/>
                <a:gd name="T1" fmla="*/ 0 h 35"/>
                <a:gd name="T2" fmla="*/ 21 w 31"/>
                <a:gd name="T3" fmla="*/ 1 h 35"/>
                <a:gd name="T4" fmla="*/ 26 w 31"/>
                <a:gd name="T5" fmla="*/ 5 h 35"/>
                <a:gd name="T6" fmla="*/ 29 w 31"/>
                <a:gd name="T7" fmla="*/ 10 h 35"/>
                <a:gd name="T8" fmla="*/ 31 w 31"/>
                <a:gd name="T9" fmla="*/ 17 h 35"/>
                <a:gd name="T10" fmla="*/ 30 w 31"/>
                <a:gd name="T11" fmla="*/ 24 h 35"/>
                <a:gd name="T12" fmla="*/ 27 w 31"/>
                <a:gd name="T13" fmla="*/ 30 h 35"/>
                <a:gd name="T14" fmla="*/ 22 w 31"/>
                <a:gd name="T15" fmla="*/ 33 h 35"/>
                <a:gd name="T16" fmla="*/ 15 w 31"/>
                <a:gd name="T17" fmla="*/ 35 h 35"/>
                <a:gd name="T18" fmla="*/ 0 w 31"/>
                <a:gd name="T19" fmla="*/ 35 h 35"/>
                <a:gd name="T20" fmla="*/ 0 w 31"/>
                <a:gd name="T21" fmla="*/ 0 h 35"/>
                <a:gd name="T22" fmla="*/ 15 w 31"/>
                <a:gd name="T23" fmla="*/ 0 h 35"/>
                <a:gd name="T24" fmla="*/ 14 w 31"/>
                <a:gd name="T25" fmla="*/ 28 h 35"/>
                <a:gd name="T26" fmla="*/ 18 w 31"/>
                <a:gd name="T27" fmla="*/ 28 h 35"/>
                <a:gd name="T28" fmla="*/ 20 w 31"/>
                <a:gd name="T29" fmla="*/ 26 h 35"/>
                <a:gd name="T30" fmla="*/ 22 w 31"/>
                <a:gd name="T31" fmla="*/ 23 h 35"/>
                <a:gd name="T32" fmla="*/ 23 w 31"/>
                <a:gd name="T33" fmla="*/ 18 h 35"/>
                <a:gd name="T34" fmla="*/ 23 w 31"/>
                <a:gd name="T35" fmla="*/ 13 h 35"/>
                <a:gd name="T36" fmla="*/ 21 w 31"/>
                <a:gd name="T37" fmla="*/ 10 h 35"/>
                <a:gd name="T38" fmla="*/ 18 w 31"/>
                <a:gd name="T39" fmla="*/ 7 h 35"/>
                <a:gd name="T40" fmla="*/ 13 w 31"/>
                <a:gd name="T41" fmla="*/ 7 h 35"/>
                <a:gd name="T42" fmla="*/ 8 w 31"/>
                <a:gd name="T43" fmla="*/ 7 h 35"/>
                <a:gd name="T44" fmla="*/ 8 w 31"/>
                <a:gd name="T45" fmla="*/ 28 h 35"/>
                <a:gd name="T46" fmla="*/ 14 w 31"/>
                <a:gd name="T47"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35">
                  <a:moveTo>
                    <a:pt x="15" y="0"/>
                  </a:moveTo>
                  <a:cubicBezTo>
                    <a:pt x="17" y="0"/>
                    <a:pt x="19" y="1"/>
                    <a:pt x="21" y="1"/>
                  </a:cubicBezTo>
                  <a:cubicBezTo>
                    <a:pt x="23" y="2"/>
                    <a:pt x="25" y="3"/>
                    <a:pt x="26" y="5"/>
                  </a:cubicBezTo>
                  <a:cubicBezTo>
                    <a:pt x="28" y="6"/>
                    <a:pt x="29" y="8"/>
                    <a:pt x="29" y="10"/>
                  </a:cubicBezTo>
                  <a:cubicBezTo>
                    <a:pt x="30" y="12"/>
                    <a:pt x="31" y="14"/>
                    <a:pt x="31" y="17"/>
                  </a:cubicBezTo>
                  <a:cubicBezTo>
                    <a:pt x="31" y="20"/>
                    <a:pt x="30" y="22"/>
                    <a:pt x="30" y="24"/>
                  </a:cubicBezTo>
                  <a:cubicBezTo>
                    <a:pt x="29" y="26"/>
                    <a:pt x="28" y="28"/>
                    <a:pt x="27" y="30"/>
                  </a:cubicBezTo>
                  <a:cubicBezTo>
                    <a:pt x="25" y="31"/>
                    <a:pt x="24" y="32"/>
                    <a:pt x="22" y="33"/>
                  </a:cubicBezTo>
                  <a:cubicBezTo>
                    <a:pt x="20" y="34"/>
                    <a:pt x="18" y="35"/>
                    <a:pt x="15" y="35"/>
                  </a:cubicBezTo>
                  <a:cubicBezTo>
                    <a:pt x="0" y="35"/>
                    <a:pt x="0" y="35"/>
                    <a:pt x="0" y="35"/>
                  </a:cubicBezTo>
                  <a:cubicBezTo>
                    <a:pt x="0" y="0"/>
                    <a:pt x="0" y="0"/>
                    <a:pt x="0" y="0"/>
                  </a:cubicBezTo>
                  <a:lnTo>
                    <a:pt x="15" y="0"/>
                  </a:lnTo>
                  <a:close/>
                  <a:moveTo>
                    <a:pt x="14" y="28"/>
                  </a:moveTo>
                  <a:cubicBezTo>
                    <a:pt x="16" y="28"/>
                    <a:pt x="17" y="28"/>
                    <a:pt x="18" y="28"/>
                  </a:cubicBezTo>
                  <a:cubicBezTo>
                    <a:pt x="19" y="27"/>
                    <a:pt x="20" y="27"/>
                    <a:pt x="20" y="26"/>
                  </a:cubicBezTo>
                  <a:cubicBezTo>
                    <a:pt x="21" y="25"/>
                    <a:pt x="22" y="24"/>
                    <a:pt x="22" y="23"/>
                  </a:cubicBezTo>
                  <a:cubicBezTo>
                    <a:pt x="23" y="21"/>
                    <a:pt x="23" y="20"/>
                    <a:pt x="23" y="18"/>
                  </a:cubicBezTo>
                  <a:cubicBezTo>
                    <a:pt x="23" y="16"/>
                    <a:pt x="23" y="15"/>
                    <a:pt x="23" y="13"/>
                  </a:cubicBezTo>
                  <a:cubicBezTo>
                    <a:pt x="22" y="12"/>
                    <a:pt x="22" y="11"/>
                    <a:pt x="21" y="10"/>
                  </a:cubicBezTo>
                  <a:cubicBezTo>
                    <a:pt x="20" y="9"/>
                    <a:pt x="19" y="8"/>
                    <a:pt x="18" y="7"/>
                  </a:cubicBezTo>
                  <a:cubicBezTo>
                    <a:pt x="17" y="7"/>
                    <a:pt x="15" y="7"/>
                    <a:pt x="13" y="7"/>
                  </a:cubicBezTo>
                  <a:cubicBezTo>
                    <a:pt x="8" y="7"/>
                    <a:pt x="8" y="7"/>
                    <a:pt x="8" y="7"/>
                  </a:cubicBezTo>
                  <a:cubicBezTo>
                    <a:pt x="8" y="28"/>
                    <a:pt x="8" y="28"/>
                    <a:pt x="8" y="28"/>
                  </a:cubicBez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6" name="Freeform 76">
              <a:extLst>
                <a:ext uri="{FF2B5EF4-FFF2-40B4-BE49-F238E27FC236}">
                  <a16:creationId xmlns:a16="http://schemas.microsoft.com/office/drawing/2014/main" id="{79978759-545A-B54D-A5DE-FCB7EBD471AC}"/>
                </a:ext>
              </a:extLst>
            </p:cNvPr>
            <p:cNvSpPr>
              <a:spLocks noEditPoints="1"/>
            </p:cNvSpPr>
            <p:nvPr/>
          </p:nvSpPr>
          <p:spPr bwMode="auto">
            <a:xfrm>
              <a:off x="3063" y="2381"/>
              <a:ext cx="73" cy="94"/>
            </a:xfrm>
            <a:custGeom>
              <a:avLst/>
              <a:gdLst>
                <a:gd name="T0" fmla="*/ 15 w 27"/>
                <a:gd name="T1" fmla="*/ 0 h 35"/>
                <a:gd name="T2" fmla="*/ 21 w 27"/>
                <a:gd name="T3" fmla="*/ 1 h 35"/>
                <a:gd name="T4" fmla="*/ 25 w 27"/>
                <a:gd name="T5" fmla="*/ 4 h 35"/>
                <a:gd name="T6" fmla="*/ 27 w 27"/>
                <a:gd name="T7" fmla="*/ 7 h 35"/>
                <a:gd name="T8" fmla="*/ 27 w 27"/>
                <a:gd name="T9" fmla="*/ 11 h 35"/>
                <a:gd name="T10" fmla="*/ 27 w 27"/>
                <a:gd name="T11" fmla="*/ 15 h 35"/>
                <a:gd name="T12" fmla="*/ 25 w 27"/>
                <a:gd name="T13" fmla="*/ 19 h 35"/>
                <a:gd name="T14" fmla="*/ 21 w 27"/>
                <a:gd name="T15" fmla="*/ 21 h 35"/>
                <a:gd name="T16" fmla="*/ 15 w 27"/>
                <a:gd name="T17" fmla="*/ 22 h 35"/>
                <a:gd name="T18" fmla="*/ 7 w 27"/>
                <a:gd name="T19" fmla="*/ 22 h 35"/>
                <a:gd name="T20" fmla="*/ 7 w 27"/>
                <a:gd name="T21" fmla="*/ 35 h 35"/>
                <a:gd name="T22" fmla="*/ 0 w 27"/>
                <a:gd name="T23" fmla="*/ 35 h 35"/>
                <a:gd name="T24" fmla="*/ 0 w 27"/>
                <a:gd name="T25" fmla="*/ 0 h 35"/>
                <a:gd name="T26" fmla="*/ 15 w 27"/>
                <a:gd name="T27" fmla="*/ 0 h 35"/>
                <a:gd name="T28" fmla="*/ 13 w 27"/>
                <a:gd name="T29" fmla="*/ 16 h 35"/>
                <a:gd name="T30" fmla="*/ 16 w 27"/>
                <a:gd name="T31" fmla="*/ 16 h 35"/>
                <a:gd name="T32" fmla="*/ 18 w 27"/>
                <a:gd name="T33" fmla="*/ 16 h 35"/>
                <a:gd name="T34" fmla="*/ 19 w 27"/>
                <a:gd name="T35" fmla="*/ 14 h 35"/>
                <a:gd name="T36" fmla="*/ 20 w 27"/>
                <a:gd name="T37" fmla="*/ 11 h 35"/>
                <a:gd name="T38" fmla="*/ 19 w 27"/>
                <a:gd name="T39" fmla="*/ 9 h 35"/>
                <a:gd name="T40" fmla="*/ 18 w 27"/>
                <a:gd name="T41" fmla="*/ 7 h 35"/>
                <a:gd name="T42" fmla="*/ 16 w 27"/>
                <a:gd name="T43" fmla="*/ 6 h 35"/>
                <a:gd name="T44" fmla="*/ 13 w 27"/>
                <a:gd name="T45" fmla="*/ 6 h 35"/>
                <a:gd name="T46" fmla="*/ 7 w 27"/>
                <a:gd name="T47" fmla="*/ 6 h 35"/>
                <a:gd name="T48" fmla="*/ 7 w 27"/>
                <a:gd name="T49" fmla="*/ 16 h 35"/>
                <a:gd name="T50" fmla="*/ 13 w 27"/>
                <a:gd name="T51"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5">
                  <a:moveTo>
                    <a:pt x="15" y="0"/>
                  </a:moveTo>
                  <a:cubicBezTo>
                    <a:pt x="18" y="0"/>
                    <a:pt x="19" y="1"/>
                    <a:pt x="21" y="1"/>
                  </a:cubicBezTo>
                  <a:cubicBezTo>
                    <a:pt x="22" y="2"/>
                    <a:pt x="24" y="3"/>
                    <a:pt x="25" y="4"/>
                  </a:cubicBezTo>
                  <a:cubicBezTo>
                    <a:pt x="25" y="5"/>
                    <a:pt x="26" y="6"/>
                    <a:pt x="27" y="7"/>
                  </a:cubicBezTo>
                  <a:cubicBezTo>
                    <a:pt x="27" y="9"/>
                    <a:pt x="27" y="10"/>
                    <a:pt x="27" y="11"/>
                  </a:cubicBezTo>
                  <a:cubicBezTo>
                    <a:pt x="27" y="13"/>
                    <a:pt x="27" y="14"/>
                    <a:pt x="27" y="15"/>
                  </a:cubicBezTo>
                  <a:cubicBezTo>
                    <a:pt x="26" y="17"/>
                    <a:pt x="25" y="18"/>
                    <a:pt x="25" y="19"/>
                  </a:cubicBezTo>
                  <a:cubicBezTo>
                    <a:pt x="24" y="20"/>
                    <a:pt x="22" y="21"/>
                    <a:pt x="21" y="21"/>
                  </a:cubicBezTo>
                  <a:cubicBezTo>
                    <a:pt x="19" y="22"/>
                    <a:pt x="18" y="22"/>
                    <a:pt x="15" y="22"/>
                  </a:cubicBezTo>
                  <a:cubicBezTo>
                    <a:pt x="7" y="22"/>
                    <a:pt x="7" y="22"/>
                    <a:pt x="7" y="22"/>
                  </a:cubicBezTo>
                  <a:cubicBezTo>
                    <a:pt x="7" y="35"/>
                    <a:pt x="7" y="35"/>
                    <a:pt x="7" y="35"/>
                  </a:cubicBezTo>
                  <a:cubicBezTo>
                    <a:pt x="0" y="35"/>
                    <a:pt x="0" y="35"/>
                    <a:pt x="0" y="35"/>
                  </a:cubicBezTo>
                  <a:cubicBezTo>
                    <a:pt x="0" y="0"/>
                    <a:pt x="0" y="0"/>
                    <a:pt x="0" y="0"/>
                  </a:cubicBezTo>
                  <a:lnTo>
                    <a:pt x="15" y="0"/>
                  </a:lnTo>
                  <a:close/>
                  <a:moveTo>
                    <a:pt x="13" y="16"/>
                  </a:moveTo>
                  <a:cubicBezTo>
                    <a:pt x="14" y="16"/>
                    <a:pt x="15" y="16"/>
                    <a:pt x="16" y="16"/>
                  </a:cubicBezTo>
                  <a:cubicBezTo>
                    <a:pt x="17" y="16"/>
                    <a:pt x="17" y="16"/>
                    <a:pt x="18" y="16"/>
                  </a:cubicBezTo>
                  <a:cubicBezTo>
                    <a:pt x="19" y="15"/>
                    <a:pt x="19" y="15"/>
                    <a:pt x="19" y="14"/>
                  </a:cubicBezTo>
                  <a:cubicBezTo>
                    <a:pt x="20" y="13"/>
                    <a:pt x="20" y="12"/>
                    <a:pt x="20" y="11"/>
                  </a:cubicBezTo>
                  <a:cubicBezTo>
                    <a:pt x="20" y="10"/>
                    <a:pt x="20" y="9"/>
                    <a:pt x="19" y="9"/>
                  </a:cubicBezTo>
                  <a:cubicBezTo>
                    <a:pt x="19" y="8"/>
                    <a:pt x="19" y="7"/>
                    <a:pt x="18" y="7"/>
                  </a:cubicBezTo>
                  <a:cubicBezTo>
                    <a:pt x="17" y="7"/>
                    <a:pt x="17" y="6"/>
                    <a:pt x="16" y="6"/>
                  </a:cubicBezTo>
                  <a:cubicBezTo>
                    <a:pt x="15" y="6"/>
                    <a:pt x="14" y="6"/>
                    <a:pt x="13" y="6"/>
                  </a:cubicBezTo>
                  <a:cubicBezTo>
                    <a:pt x="7" y="6"/>
                    <a:pt x="7" y="6"/>
                    <a:pt x="7" y="6"/>
                  </a:cubicBezTo>
                  <a:cubicBezTo>
                    <a:pt x="7" y="16"/>
                    <a:pt x="7" y="16"/>
                    <a:pt x="7" y="16"/>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7" name="Freeform 77">
              <a:extLst>
                <a:ext uri="{FF2B5EF4-FFF2-40B4-BE49-F238E27FC236}">
                  <a16:creationId xmlns:a16="http://schemas.microsoft.com/office/drawing/2014/main" id="{AA7D5427-32FF-7B4A-97B2-63BC9BE3E049}"/>
                </a:ext>
              </a:extLst>
            </p:cNvPr>
            <p:cNvSpPr>
              <a:spLocks noEditPoints="1"/>
            </p:cNvSpPr>
            <p:nvPr/>
          </p:nvSpPr>
          <p:spPr bwMode="auto">
            <a:xfrm>
              <a:off x="3184" y="2381"/>
              <a:ext cx="91" cy="94"/>
            </a:xfrm>
            <a:custGeom>
              <a:avLst/>
              <a:gdLst>
                <a:gd name="T0" fmla="*/ 1 w 34"/>
                <a:gd name="T1" fmla="*/ 10 h 35"/>
                <a:gd name="T2" fmla="*/ 4 w 34"/>
                <a:gd name="T3" fmla="*/ 5 h 35"/>
                <a:gd name="T4" fmla="*/ 10 w 34"/>
                <a:gd name="T5" fmla="*/ 1 h 35"/>
                <a:gd name="T6" fmla="*/ 17 w 34"/>
                <a:gd name="T7" fmla="*/ 0 h 35"/>
                <a:gd name="T8" fmla="*/ 24 w 34"/>
                <a:gd name="T9" fmla="*/ 1 h 35"/>
                <a:gd name="T10" fmla="*/ 29 w 34"/>
                <a:gd name="T11" fmla="*/ 5 h 35"/>
                <a:gd name="T12" fmla="*/ 32 w 34"/>
                <a:gd name="T13" fmla="*/ 10 h 35"/>
                <a:gd name="T14" fmla="*/ 34 w 34"/>
                <a:gd name="T15" fmla="*/ 18 h 35"/>
                <a:gd name="T16" fmla="*/ 32 w 34"/>
                <a:gd name="T17" fmla="*/ 25 h 35"/>
                <a:gd name="T18" fmla="*/ 29 w 34"/>
                <a:gd name="T19" fmla="*/ 30 h 35"/>
                <a:gd name="T20" fmla="*/ 24 w 34"/>
                <a:gd name="T21" fmla="*/ 34 h 35"/>
                <a:gd name="T22" fmla="*/ 17 w 34"/>
                <a:gd name="T23" fmla="*/ 35 h 35"/>
                <a:gd name="T24" fmla="*/ 10 w 34"/>
                <a:gd name="T25" fmla="*/ 34 h 35"/>
                <a:gd name="T26" fmla="*/ 4 w 34"/>
                <a:gd name="T27" fmla="*/ 30 h 35"/>
                <a:gd name="T28" fmla="*/ 1 w 34"/>
                <a:gd name="T29" fmla="*/ 25 h 35"/>
                <a:gd name="T30" fmla="*/ 0 w 34"/>
                <a:gd name="T31" fmla="*/ 18 h 35"/>
                <a:gd name="T32" fmla="*/ 1 w 34"/>
                <a:gd name="T33" fmla="*/ 10 h 35"/>
                <a:gd name="T34" fmla="*/ 8 w 34"/>
                <a:gd name="T35" fmla="*/ 22 h 35"/>
                <a:gd name="T36" fmla="*/ 10 w 34"/>
                <a:gd name="T37" fmla="*/ 25 h 35"/>
                <a:gd name="T38" fmla="*/ 12 w 34"/>
                <a:gd name="T39" fmla="*/ 28 h 35"/>
                <a:gd name="T40" fmla="*/ 17 w 34"/>
                <a:gd name="T41" fmla="*/ 29 h 35"/>
                <a:gd name="T42" fmla="*/ 21 w 34"/>
                <a:gd name="T43" fmla="*/ 28 h 35"/>
                <a:gd name="T44" fmla="*/ 24 w 34"/>
                <a:gd name="T45" fmla="*/ 25 h 35"/>
                <a:gd name="T46" fmla="*/ 26 w 34"/>
                <a:gd name="T47" fmla="*/ 22 h 35"/>
                <a:gd name="T48" fmla="*/ 26 w 34"/>
                <a:gd name="T49" fmla="*/ 18 h 35"/>
                <a:gd name="T50" fmla="*/ 26 w 34"/>
                <a:gd name="T51" fmla="*/ 13 h 35"/>
                <a:gd name="T52" fmla="*/ 24 w 34"/>
                <a:gd name="T53" fmla="*/ 9 h 35"/>
                <a:gd name="T54" fmla="*/ 21 w 34"/>
                <a:gd name="T55" fmla="*/ 7 h 35"/>
                <a:gd name="T56" fmla="*/ 17 w 34"/>
                <a:gd name="T57" fmla="*/ 6 h 35"/>
                <a:gd name="T58" fmla="*/ 12 w 34"/>
                <a:gd name="T59" fmla="*/ 7 h 35"/>
                <a:gd name="T60" fmla="*/ 10 w 34"/>
                <a:gd name="T61" fmla="*/ 9 h 35"/>
                <a:gd name="T62" fmla="*/ 8 w 34"/>
                <a:gd name="T63" fmla="*/ 13 h 35"/>
                <a:gd name="T64" fmla="*/ 7 w 34"/>
                <a:gd name="T65" fmla="*/ 18 h 35"/>
                <a:gd name="T66" fmla="*/ 8 w 34"/>
                <a:gd name="T6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35">
                  <a:moveTo>
                    <a:pt x="1" y="10"/>
                  </a:moveTo>
                  <a:cubicBezTo>
                    <a:pt x="2" y="8"/>
                    <a:pt x="3" y="6"/>
                    <a:pt x="4" y="5"/>
                  </a:cubicBezTo>
                  <a:cubicBezTo>
                    <a:pt x="6" y="3"/>
                    <a:pt x="8" y="2"/>
                    <a:pt x="10" y="1"/>
                  </a:cubicBezTo>
                  <a:cubicBezTo>
                    <a:pt x="12" y="0"/>
                    <a:pt x="14" y="0"/>
                    <a:pt x="17" y="0"/>
                  </a:cubicBezTo>
                  <a:cubicBezTo>
                    <a:pt x="19" y="0"/>
                    <a:pt x="22" y="0"/>
                    <a:pt x="24" y="1"/>
                  </a:cubicBezTo>
                  <a:cubicBezTo>
                    <a:pt x="26" y="2"/>
                    <a:pt x="28" y="3"/>
                    <a:pt x="29" y="5"/>
                  </a:cubicBezTo>
                  <a:cubicBezTo>
                    <a:pt x="31" y="6"/>
                    <a:pt x="32" y="8"/>
                    <a:pt x="32" y="10"/>
                  </a:cubicBezTo>
                  <a:cubicBezTo>
                    <a:pt x="33" y="13"/>
                    <a:pt x="34" y="15"/>
                    <a:pt x="34" y="18"/>
                  </a:cubicBezTo>
                  <a:cubicBezTo>
                    <a:pt x="34" y="20"/>
                    <a:pt x="33" y="22"/>
                    <a:pt x="32" y="25"/>
                  </a:cubicBezTo>
                  <a:cubicBezTo>
                    <a:pt x="32" y="27"/>
                    <a:pt x="31" y="29"/>
                    <a:pt x="29" y="30"/>
                  </a:cubicBezTo>
                  <a:cubicBezTo>
                    <a:pt x="28" y="32"/>
                    <a:pt x="26" y="33"/>
                    <a:pt x="24" y="34"/>
                  </a:cubicBezTo>
                  <a:cubicBezTo>
                    <a:pt x="22" y="35"/>
                    <a:pt x="19" y="35"/>
                    <a:pt x="17" y="35"/>
                  </a:cubicBezTo>
                  <a:cubicBezTo>
                    <a:pt x="14" y="35"/>
                    <a:pt x="12" y="35"/>
                    <a:pt x="10" y="34"/>
                  </a:cubicBezTo>
                  <a:cubicBezTo>
                    <a:pt x="8" y="33"/>
                    <a:pt x="6" y="32"/>
                    <a:pt x="4" y="30"/>
                  </a:cubicBezTo>
                  <a:cubicBezTo>
                    <a:pt x="3" y="29"/>
                    <a:pt x="2" y="27"/>
                    <a:pt x="1" y="25"/>
                  </a:cubicBezTo>
                  <a:cubicBezTo>
                    <a:pt x="0" y="22"/>
                    <a:pt x="0" y="20"/>
                    <a:pt x="0" y="18"/>
                  </a:cubicBezTo>
                  <a:cubicBezTo>
                    <a:pt x="0" y="15"/>
                    <a:pt x="0" y="13"/>
                    <a:pt x="1" y="10"/>
                  </a:cubicBezTo>
                  <a:close/>
                  <a:moveTo>
                    <a:pt x="8" y="22"/>
                  </a:moveTo>
                  <a:cubicBezTo>
                    <a:pt x="8" y="23"/>
                    <a:pt x="9" y="24"/>
                    <a:pt x="10" y="25"/>
                  </a:cubicBezTo>
                  <a:cubicBezTo>
                    <a:pt x="10" y="27"/>
                    <a:pt x="11" y="27"/>
                    <a:pt x="12" y="28"/>
                  </a:cubicBezTo>
                  <a:cubicBezTo>
                    <a:pt x="14" y="29"/>
                    <a:pt x="15" y="29"/>
                    <a:pt x="17" y="29"/>
                  </a:cubicBezTo>
                  <a:cubicBezTo>
                    <a:pt x="18" y="29"/>
                    <a:pt x="20" y="29"/>
                    <a:pt x="21" y="28"/>
                  </a:cubicBezTo>
                  <a:cubicBezTo>
                    <a:pt x="22" y="27"/>
                    <a:pt x="23" y="27"/>
                    <a:pt x="24" y="25"/>
                  </a:cubicBezTo>
                  <a:cubicBezTo>
                    <a:pt x="25" y="24"/>
                    <a:pt x="25" y="23"/>
                    <a:pt x="26" y="22"/>
                  </a:cubicBezTo>
                  <a:cubicBezTo>
                    <a:pt x="26" y="20"/>
                    <a:pt x="26" y="19"/>
                    <a:pt x="26" y="18"/>
                  </a:cubicBezTo>
                  <a:cubicBezTo>
                    <a:pt x="26" y="16"/>
                    <a:pt x="26" y="15"/>
                    <a:pt x="26" y="13"/>
                  </a:cubicBezTo>
                  <a:cubicBezTo>
                    <a:pt x="25" y="12"/>
                    <a:pt x="25" y="11"/>
                    <a:pt x="24" y="9"/>
                  </a:cubicBezTo>
                  <a:cubicBezTo>
                    <a:pt x="23" y="8"/>
                    <a:pt x="22" y="7"/>
                    <a:pt x="21" y="7"/>
                  </a:cubicBezTo>
                  <a:cubicBezTo>
                    <a:pt x="20" y="6"/>
                    <a:pt x="18" y="6"/>
                    <a:pt x="17" y="6"/>
                  </a:cubicBezTo>
                  <a:cubicBezTo>
                    <a:pt x="15" y="6"/>
                    <a:pt x="14" y="6"/>
                    <a:pt x="12" y="7"/>
                  </a:cubicBezTo>
                  <a:cubicBezTo>
                    <a:pt x="11" y="7"/>
                    <a:pt x="10" y="8"/>
                    <a:pt x="10" y="9"/>
                  </a:cubicBezTo>
                  <a:cubicBezTo>
                    <a:pt x="9" y="11"/>
                    <a:pt x="8" y="12"/>
                    <a:pt x="8" y="13"/>
                  </a:cubicBezTo>
                  <a:cubicBezTo>
                    <a:pt x="8" y="15"/>
                    <a:pt x="7" y="16"/>
                    <a:pt x="7" y="18"/>
                  </a:cubicBezTo>
                  <a:cubicBezTo>
                    <a:pt x="7" y="19"/>
                    <a:pt x="8" y="20"/>
                    <a:pt x="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8" name="Freeform 78">
              <a:extLst>
                <a:ext uri="{FF2B5EF4-FFF2-40B4-BE49-F238E27FC236}">
                  <a16:creationId xmlns:a16="http://schemas.microsoft.com/office/drawing/2014/main" id="{45D659B2-F968-004F-994F-4B66F9D26D4E}"/>
                </a:ext>
              </a:extLst>
            </p:cNvPr>
            <p:cNvSpPr>
              <a:spLocks/>
            </p:cNvSpPr>
            <p:nvPr/>
          </p:nvSpPr>
          <p:spPr bwMode="auto">
            <a:xfrm>
              <a:off x="3326" y="2381"/>
              <a:ext cx="64" cy="94"/>
            </a:xfrm>
            <a:custGeom>
              <a:avLst/>
              <a:gdLst>
                <a:gd name="T0" fmla="*/ 21 w 64"/>
                <a:gd name="T1" fmla="*/ 0 h 94"/>
                <a:gd name="T2" fmla="*/ 21 w 64"/>
                <a:gd name="T3" fmla="*/ 75 h 94"/>
                <a:gd name="T4" fmla="*/ 64 w 64"/>
                <a:gd name="T5" fmla="*/ 75 h 94"/>
                <a:gd name="T6" fmla="*/ 64 w 64"/>
                <a:gd name="T7" fmla="*/ 94 h 94"/>
                <a:gd name="T8" fmla="*/ 0 w 64"/>
                <a:gd name="T9" fmla="*/ 94 h 94"/>
                <a:gd name="T10" fmla="*/ 0 w 64"/>
                <a:gd name="T11" fmla="*/ 0 h 94"/>
                <a:gd name="T12" fmla="*/ 21 w 64"/>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64" h="94">
                  <a:moveTo>
                    <a:pt x="21" y="0"/>
                  </a:moveTo>
                  <a:lnTo>
                    <a:pt x="21" y="75"/>
                  </a:lnTo>
                  <a:lnTo>
                    <a:pt x="64" y="75"/>
                  </a:lnTo>
                  <a:lnTo>
                    <a:pt x="64" y="94"/>
                  </a:lnTo>
                  <a:lnTo>
                    <a:pt x="0" y="94"/>
                  </a:lnTo>
                  <a:lnTo>
                    <a:pt x="0"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9" name="Rectangle 79">
              <a:extLst>
                <a:ext uri="{FF2B5EF4-FFF2-40B4-BE49-F238E27FC236}">
                  <a16:creationId xmlns:a16="http://schemas.microsoft.com/office/drawing/2014/main" id="{A72556B8-CACF-0D4A-94D8-8A3E3F359FFD}"/>
                </a:ext>
              </a:extLst>
            </p:cNvPr>
            <p:cNvSpPr>
              <a:spLocks noChangeArrowheads="1"/>
            </p:cNvSpPr>
            <p:nvPr/>
          </p:nvSpPr>
          <p:spPr bwMode="auto">
            <a:xfrm>
              <a:off x="3441" y="2381"/>
              <a:ext cx="22" cy="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0" name="Freeform 80">
              <a:extLst>
                <a:ext uri="{FF2B5EF4-FFF2-40B4-BE49-F238E27FC236}">
                  <a16:creationId xmlns:a16="http://schemas.microsoft.com/office/drawing/2014/main" id="{DE65D073-CE11-5D42-81E0-957EEA3C4181}"/>
                </a:ext>
              </a:extLst>
            </p:cNvPr>
            <p:cNvSpPr>
              <a:spLocks/>
            </p:cNvSpPr>
            <p:nvPr/>
          </p:nvSpPr>
          <p:spPr bwMode="auto">
            <a:xfrm>
              <a:off x="3514" y="2381"/>
              <a:ext cx="85" cy="94"/>
            </a:xfrm>
            <a:custGeom>
              <a:avLst/>
              <a:gdLst>
                <a:gd name="T0" fmla="*/ 24 w 32"/>
                <a:gd name="T1" fmla="*/ 9 h 35"/>
                <a:gd name="T2" fmla="*/ 22 w 32"/>
                <a:gd name="T3" fmla="*/ 8 h 35"/>
                <a:gd name="T4" fmla="*/ 20 w 32"/>
                <a:gd name="T5" fmla="*/ 6 h 35"/>
                <a:gd name="T6" fmla="*/ 17 w 32"/>
                <a:gd name="T7" fmla="*/ 6 h 35"/>
                <a:gd name="T8" fmla="*/ 13 w 32"/>
                <a:gd name="T9" fmla="*/ 7 h 35"/>
                <a:gd name="T10" fmla="*/ 10 w 32"/>
                <a:gd name="T11" fmla="*/ 9 h 35"/>
                <a:gd name="T12" fmla="*/ 8 w 32"/>
                <a:gd name="T13" fmla="*/ 13 h 35"/>
                <a:gd name="T14" fmla="*/ 8 w 32"/>
                <a:gd name="T15" fmla="*/ 18 h 35"/>
                <a:gd name="T16" fmla="*/ 8 w 32"/>
                <a:gd name="T17" fmla="*/ 22 h 35"/>
                <a:gd name="T18" fmla="*/ 10 w 32"/>
                <a:gd name="T19" fmla="*/ 25 h 35"/>
                <a:gd name="T20" fmla="*/ 13 w 32"/>
                <a:gd name="T21" fmla="*/ 28 h 35"/>
                <a:gd name="T22" fmla="*/ 17 w 32"/>
                <a:gd name="T23" fmla="*/ 29 h 35"/>
                <a:gd name="T24" fmla="*/ 22 w 32"/>
                <a:gd name="T25" fmla="*/ 27 h 35"/>
                <a:gd name="T26" fmla="*/ 25 w 32"/>
                <a:gd name="T27" fmla="*/ 21 h 35"/>
                <a:gd name="T28" fmla="*/ 32 w 32"/>
                <a:gd name="T29" fmla="*/ 21 h 35"/>
                <a:gd name="T30" fmla="*/ 30 w 32"/>
                <a:gd name="T31" fmla="*/ 27 h 35"/>
                <a:gd name="T32" fmla="*/ 27 w 32"/>
                <a:gd name="T33" fmla="*/ 32 h 35"/>
                <a:gd name="T34" fmla="*/ 23 w 32"/>
                <a:gd name="T35" fmla="*/ 34 h 35"/>
                <a:gd name="T36" fmla="*/ 17 w 32"/>
                <a:gd name="T37" fmla="*/ 35 h 35"/>
                <a:gd name="T38" fmla="*/ 10 w 32"/>
                <a:gd name="T39" fmla="*/ 34 h 35"/>
                <a:gd name="T40" fmla="*/ 5 w 32"/>
                <a:gd name="T41" fmla="*/ 30 h 35"/>
                <a:gd name="T42" fmla="*/ 1 w 32"/>
                <a:gd name="T43" fmla="*/ 25 h 35"/>
                <a:gd name="T44" fmla="*/ 0 w 32"/>
                <a:gd name="T45" fmla="*/ 18 h 35"/>
                <a:gd name="T46" fmla="*/ 1 w 32"/>
                <a:gd name="T47" fmla="*/ 10 h 35"/>
                <a:gd name="T48" fmla="*/ 5 w 32"/>
                <a:gd name="T49" fmla="*/ 5 h 35"/>
                <a:gd name="T50" fmla="*/ 10 w 32"/>
                <a:gd name="T51" fmla="*/ 1 h 35"/>
                <a:gd name="T52" fmla="*/ 17 w 32"/>
                <a:gd name="T53" fmla="*/ 0 h 35"/>
                <a:gd name="T54" fmla="*/ 22 w 32"/>
                <a:gd name="T55" fmla="*/ 0 h 35"/>
                <a:gd name="T56" fmla="*/ 27 w 32"/>
                <a:gd name="T57" fmla="*/ 3 h 35"/>
                <a:gd name="T58" fmla="*/ 30 w 32"/>
                <a:gd name="T59" fmla="*/ 7 h 35"/>
                <a:gd name="T60" fmla="*/ 32 w 32"/>
                <a:gd name="T61" fmla="*/ 12 h 35"/>
                <a:gd name="T62" fmla="*/ 24 w 32"/>
                <a:gd name="T63" fmla="*/ 12 h 35"/>
                <a:gd name="T64" fmla="*/ 24 w 32"/>
                <a:gd name="T65"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5">
                  <a:moveTo>
                    <a:pt x="24" y="9"/>
                  </a:moveTo>
                  <a:cubicBezTo>
                    <a:pt x="23" y="9"/>
                    <a:pt x="23" y="8"/>
                    <a:pt x="22" y="8"/>
                  </a:cubicBezTo>
                  <a:cubicBezTo>
                    <a:pt x="21" y="7"/>
                    <a:pt x="20" y="7"/>
                    <a:pt x="20" y="6"/>
                  </a:cubicBezTo>
                  <a:cubicBezTo>
                    <a:pt x="19" y="6"/>
                    <a:pt x="18" y="6"/>
                    <a:pt x="17" y="6"/>
                  </a:cubicBezTo>
                  <a:cubicBezTo>
                    <a:pt x="15" y="6"/>
                    <a:pt x="14" y="6"/>
                    <a:pt x="13" y="7"/>
                  </a:cubicBezTo>
                  <a:cubicBezTo>
                    <a:pt x="11" y="7"/>
                    <a:pt x="10" y="8"/>
                    <a:pt x="10" y="9"/>
                  </a:cubicBezTo>
                  <a:cubicBezTo>
                    <a:pt x="9" y="11"/>
                    <a:pt x="8" y="12"/>
                    <a:pt x="8" y="13"/>
                  </a:cubicBezTo>
                  <a:cubicBezTo>
                    <a:pt x="8" y="15"/>
                    <a:pt x="8" y="16"/>
                    <a:pt x="8" y="18"/>
                  </a:cubicBezTo>
                  <a:cubicBezTo>
                    <a:pt x="8" y="19"/>
                    <a:pt x="8" y="20"/>
                    <a:pt x="8" y="22"/>
                  </a:cubicBezTo>
                  <a:cubicBezTo>
                    <a:pt x="8" y="23"/>
                    <a:pt x="9" y="24"/>
                    <a:pt x="10" y="25"/>
                  </a:cubicBezTo>
                  <a:cubicBezTo>
                    <a:pt x="10" y="27"/>
                    <a:pt x="11" y="27"/>
                    <a:pt x="13" y="28"/>
                  </a:cubicBezTo>
                  <a:cubicBezTo>
                    <a:pt x="14" y="29"/>
                    <a:pt x="15" y="29"/>
                    <a:pt x="17" y="29"/>
                  </a:cubicBezTo>
                  <a:cubicBezTo>
                    <a:pt x="19" y="29"/>
                    <a:pt x="21" y="28"/>
                    <a:pt x="22" y="27"/>
                  </a:cubicBezTo>
                  <a:cubicBezTo>
                    <a:pt x="24" y="26"/>
                    <a:pt x="24" y="24"/>
                    <a:pt x="25" y="21"/>
                  </a:cubicBezTo>
                  <a:cubicBezTo>
                    <a:pt x="32" y="21"/>
                    <a:pt x="32" y="21"/>
                    <a:pt x="32" y="21"/>
                  </a:cubicBezTo>
                  <a:cubicBezTo>
                    <a:pt x="32" y="24"/>
                    <a:pt x="31" y="25"/>
                    <a:pt x="30" y="27"/>
                  </a:cubicBezTo>
                  <a:cubicBezTo>
                    <a:pt x="30" y="29"/>
                    <a:pt x="29" y="30"/>
                    <a:pt x="27" y="32"/>
                  </a:cubicBezTo>
                  <a:cubicBezTo>
                    <a:pt x="26" y="33"/>
                    <a:pt x="24" y="34"/>
                    <a:pt x="23" y="34"/>
                  </a:cubicBezTo>
                  <a:cubicBezTo>
                    <a:pt x="21" y="35"/>
                    <a:pt x="19" y="35"/>
                    <a:pt x="17" y="35"/>
                  </a:cubicBezTo>
                  <a:cubicBezTo>
                    <a:pt x="14" y="35"/>
                    <a:pt x="12" y="35"/>
                    <a:pt x="10" y="34"/>
                  </a:cubicBezTo>
                  <a:cubicBezTo>
                    <a:pt x="8" y="33"/>
                    <a:pt x="6" y="32"/>
                    <a:pt x="5" y="30"/>
                  </a:cubicBezTo>
                  <a:cubicBezTo>
                    <a:pt x="3" y="29"/>
                    <a:pt x="2" y="27"/>
                    <a:pt x="1" y="25"/>
                  </a:cubicBezTo>
                  <a:cubicBezTo>
                    <a:pt x="0" y="22"/>
                    <a:pt x="0" y="20"/>
                    <a:pt x="0" y="18"/>
                  </a:cubicBezTo>
                  <a:cubicBezTo>
                    <a:pt x="0" y="15"/>
                    <a:pt x="0" y="13"/>
                    <a:pt x="1" y="10"/>
                  </a:cubicBezTo>
                  <a:cubicBezTo>
                    <a:pt x="2" y="8"/>
                    <a:pt x="3" y="6"/>
                    <a:pt x="5" y="5"/>
                  </a:cubicBezTo>
                  <a:cubicBezTo>
                    <a:pt x="6" y="3"/>
                    <a:pt x="8" y="2"/>
                    <a:pt x="10" y="1"/>
                  </a:cubicBezTo>
                  <a:cubicBezTo>
                    <a:pt x="12" y="0"/>
                    <a:pt x="14" y="0"/>
                    <a:pt x="17" y="0"/>
                  </a:cubicBezTo>
                  <a:cubicBezTo>
                    <a:pt x="19" y="0"/>
                    <a:pt x="21" y="0"/>
                    <a:pt x="22" y="0"/>
                  </a:cubicBezTo>
                  <a:cubicBezTo>
                    <a:pt x="24" y="1"/>
                    <a:pt x="25" y="2"/>
                    <a:pt x="27" y="3"/>
                  </a:cubicBezTo>
                  <a:cubicBezTo>
                    <a:pt x="28" y="4"/>
                    <a:pt x="29" y="5"/>
                    <a:pt x="30" y="7"/>
                  </a:cubicBezTo>
                  <a:cubicBezTo>
                    <a:pt x="31" y="8"/>
                    <a:pt x="31" y="10"/>
                    <a:pt x="32" y="12"/>
                  </a:cubicBezTo>
                  <a:cubicBezTo>
                    <a:pt x="24" y="12"/>
                    <a:pt x="24" y="12"/>
                    <a:pt x="24" y="12"/>
                  </a:cubicBezTo>
                  <a:cubicBezTo>
                    <a:pt x="24" y="11"/>
                    <a:pt x="24" y="10"/>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1" name="Freeform 81">
              <a:extLst>
                <a:ext uri="{FF2B5EF4-FFF2-40B4-BE49-F238E27FC236}">
                  <a16:creationId xmlns:a16="http://schemas.microsoft.com/office/drawing/2014/main" id="{DEC234E9-F009-5445-9294-B1DD81F631FE}"/>
                </a:ext>
              </a:extLst>
            </p:cNvPr>
            <p:cNvSpPr>
              <a:spLocks/>
            </p:cNvSpPr>
            <p:nvPr/>
          </p:nvSpPr>
          <p:spPr bwMode="auto">
            <a:xfrm>
              <a:off x="3642" y="2381"/>
              <a:ext cx="89" cy="94"/>
            </a:xfrm>
            <a:custGeom>
              <a:avLst/>
              <a:gdLst>
                <a:gd name="T0" fmla="*/ 0 w 89"/>
                <a:gd name="T1" fmla="*/ 0 h 94"/>
                <a:gd name="T2" fmla="*/ 22 w 89"/>
                <a:gd name="T3" fmla="*/ 0 h 94"/>
                <a:gd name="T4" fmla="*/ 43 w 89"/>
                <a:gd name="T5" fmla="*/ 37 h 94"/>
                <a:gd name="T6" fmla="*/ 64 w 89"/>
                <a:gd name="T7" fmla="*/ 0 h 94"/>
                <a:gd name="T8" fmla="*/ 89 w 89"/>
                <a:gd name="T9" fmla="*/ 0 h 94"/>
                <a:gd name="T10" fmla="*/ 54 w 89"/>
                <a:gd name="T11" fmla="*/ 56 h 94"/>
                <a:gd name="T12" fmla="*/ 54 w 89"/>
                <a:gd name="T13" fmla="*/ 94 h 94"/>
                <a:gd name="T14" fmla="*/ 32 w 89"/>
                <a:gd name="T15" fmla="*/ 94 h 94"/>
                <a:gd name="T16" fmla="*/ 32 w 89"/>
                <a:gd name="T17" fmla="*/ 56 h 94"/>
                <a:gd name="T18" fmla="*/ 0 w 89"/>
                <a:gd name="T1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94">
                  <a:moveTo>
                    <a:pt x="0" y="0"/>
                  </a:moveTo>
                  <a:lnTo>
                    <a:pt x="22" y="0"/>
                  </a:lnTo>
                  <a:lnTo>
                    <a:pt x="43" y="37"/>
                  </a:lnTo>
                  <a:lnTo>
                    <a:pt x="64" y="0"/>
                  </a:lnTo>
                  <a:lnTo>
                    <a:pt x="89" y="0"/>
                  </a:lnTo>
                  <a:lnTo>
                    <a:pt x="54" y="56"/>
                  </a:lnTo>
                  <a:lnTo>
                    <a:pt x="54" y="94"/>
                  </a:lnTo>
                  <a:lnTo>
                    <a:pt x="32" y="94"/>
                  </a:lnTo>
                  <a:lnTo>
                    <a:pt x="32" y="5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2" name="Rectangle 82">
              <a:extLst>
                <a:ext uri="{FF2B5EF4-FFF2-40B4-BE49-F238E27FC236}">
                  <a16:creationId xmlns:a16="http://schemas.microsoft.com/office/drawing/2014/main" id="{B06C0A52-041C-5341-8B43-E9DAB85D50CF}"/>
                </a:ext>
              </a:extLst>
            </p:cNvPr>
            <p:cNvSpPr>
              <a:spLocks noChangeArrowheads="1"/>
            </p:cNvSpPr>
            <p:nvPr/>
          </p:nvSpPr>
          <p:spPr bwMode="auto">
            <a:xfrm>
              <a:off x="2461" y="2561"/>
              <a:ext cx="10"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3" name="Freeform 83">
              <a:extLst>
                <a:ext uri="{FF2B5EF4-FFF2-40B4-BE49-F238E27FC236}">
                  <a16:creationId xmlns:a16="http://schemas.microsoft.com/office/drawing/2014/main" id="{31484C17-E138-964C-94ED-2034511F86C5}"/>
                </a:ext>
              </a:extLst>
            </p:cNvPr>
            <p:cNvSpPr>
              <a:spLocks/>
            </p:cNvSpPr>
            <p:nvPr/>
          </p:nvSpPr>
          <p:spPr bwMode="auto">
            <a:xfrm>
              <a:off x="2525" y="2561"/>
              <a:ext cx="67" cy="86"/>
            </a:xfrm>
            <a:custGeom>
              <a:avLst/>
              <a:gdLst>
                <a:gd name="T0" fmla="*/ 11 w 67"/>
                <a:gd name="T1" fmla="*/ 0 h 86"/>
                <a:gd name="T2" fmla="*/ 56 w 67"/>
                <a:gd name="T3" fmla="*/ 70 h 86"/>
                <a:gd name="T4" fmla="*/ 56 w 67"/>
                <a:gd name="T5" fmla="*/ 70 h 86"/>
                <a:gd name="T6" fmla="*/ 56 w 67"/>
                <a:gd name="T7" fmla="*/ 0 h 86"/>
                <a:gd name="T8" fmla="*/ 67 w 67"/>
                <a:gd name="T9" fmla="*/ 0 h 86"/>
                <a:gd name="T10" fmla="*/ 67 w 67"/>
                <a:gd name="T11" fmla="*/ 86 h 86"/>
                <a:gd name="T12" fmla="*/ 54 w 67"/>
                <a:gd name="T13" fmla="*/ 86 h 86"/>
                <a:gd name="T14" fmla="*/ 11 w 67"/>
                <a:gd name="T15" fmla="*/ 16 h 86"/>
                <a:gd name="T16" fmla="*/ 11 w 67"/>
                <a:gd name="T17" fmla="*/ 16 h 86"/>
                <a:gd name="T18" fmla="*/ 11 w 67"/>
                <a:gd name="T19" fmla="*/ 86 h 86"/>
                <a:gd name="T20" fmla="*/ 0 w 67"/>
                <a:gd name="T21" fmla="*/ 86 h 86"/>
                <a:gd name="T22" fmla="*/ 0 w 67"/>
                <a:gd name="T23" fmla="*/ 0 h 86"/>
                <a:gd name="T24" fmla="*/ 11 w 67"/>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86">
                  <a:moveTo>
                    <a:pt x="11" y="0"/>
                  </a:moveTo>
                  <a:lnTo>
                    <a:pt x="56" y="70"/>
                  </a:lnTo>
                  <a:lnTo>
                    <a:pt x="56" y="70"/>
                  </a:lnTo>
                  <a:lnTo>
                    <a:pt x="56" y="0"/>
                  </a:lnTo>
                  <a:lnTo>
                    <a:pt x="67" y="0"/>
                  </a:lnTo>
                  <a:lnTo>
                    <a:pt x="67" y="86"/>
                  </a:lnTo>
                  <a:lnTo>
                    <a:pt x="54" y="86"/>
                  </a:lnTo>
                  <a:lnTo>
                    <a:pt x="11" y="16"/>
                  </a:lnTo>
                  <a:lnTo>
                    <a:pt x="11" y="16"/>
                  </a:lnTo>
                  <a:lnTo>
                    <a:pt x="11" y="86"/>
                  </a:lnTo>
                  <a:lnTo>
                    <a:pt x="0" y="86"/>
                  </a:lnTo>
                  <a:lnTo>
                    <a:pt x="0"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4" name="Freeform 84">
              <a:extLst>
                <a:ext uri="{FF2B5EF4-FFF2-40B4-BE49-F238E27FC236}">
                  <a16:creationId xmlns:a16="http://schemas.microsoft.com/office/drawing/2014/main" id="{952269AF-7A61-0D43-BF89-AB01843DD9CD}"/>
                </a:ext>
              </a:extLst>
            </p:cNvPr>
            <p:cNvSpPr>
              <a:spLocks/>
            </p:cNvSpPr>
            <p:nvPr/>
          </p:nvSpPr>
          <p:spPr bwMode="auto">
            <a:xfrm>
              <a:off x="2637" y="2558"/>
              <a:ext cx="67" cy="89"/>
            </a:xfrm>
            <a:custGeom>
              <a:avLst/>
              <a:gdLst>
                <a:gd name="T0" fmla="*/ 18 w 25"/>
                <a:gd name="T1" fmla="*/ 5 h 33"/>
                <a:gd name="T2" fmla="*/ 12 w 25"/>
                <a:gd name="T3" fmla="*/ 4 h 33"/>
                <a:gd name="T4" fmla="*/ 10 w 25"/>
                <a:gd name="T5" fmla="*/ 4 h 33"/>
                <a:gd name="T6" fmla="*/ 7 w 25"/>
                <a:gd name="T7" fmla="*/ 5 h 33"/>
                <a:gd name="T8" fmla="*/ 6 w 25"/>
                <a:gd name="T9" fmla="*/ 7 h 33"/>
                <a:gd name="T10" fmla="*/ 5 w 25"/>
                <a:gd name="T11" fmla="*/ 9 h 33"/>
                <a:gd name="T12" fmla="*/ 6 w 25"/>
                <a:gd name="T13" fmla="*/ 12 h 33"/>
                <a:gd name="T14" fmla="*/ 8 w 25"/>
                <a:gd name="T15" fmla="*/ 13 h 33"/>
                <a:gd name="T16" fmla="*/ 12 w 25"/>
                <a:gd name="T17" fmla="*/ 14 h 33"/>
                <a:gd name="T18" fmla="*/ 15 w 25"/>
                <a:gd name="T19" fmla="*/ 15 h 33"/>
                <a:gd name="T20" fmla="*/ 19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4 w 25"/>
                <a:gd name="T39" fmla="*/ 31 h 33"/>
                <a:gd name="T40" fmla="*/ 1 w 25"/>
                <a:gd name="T41" fmla="*/ 27 h 33"/>
                <a:gd name="T42" fmla="*/ 0 w 25"/>
                <a:gd name="T43" fmla="*/ 22 h 33"/>
                <a:gd name="T44" fmla="*/ 4 w 25"/>
                <a:gd name="T45" fmla="*/ 22 h 33"/>
                <a:gd name="T46" fmla="*/ 5 w 25"/>
                <a:gd name="T47" fmla="*/ 26 h 33"/>
                <a:gd name="T48" fmla="*/ 7 w 25"/>
                <a:gd name="T49" fmla="*/ 28 h 33"/>
                <a:gd name="T50" fmla="*/ 10 w 25"/>
                <a:gd name="T51" fmla="*/ 29 h 33"/>
                <a:gd name="T52" fmla="*/ 13 w 25"/>
                <a:gd name="T53" fmla="*/ 30 h 33"/>
                <a:gd name="T54" fmla="*/ 16 w 25"/>
                <a:gd name="T55" fmla="*/ 30 h 33"/>
                <a:gd name="T56" fmla="*/ 19 w 25"/>
                <a:gd name="T57" fmla="*/ 29 h 33"/>
                <a:gd name="T58" fmla="*/ 20 w 25"/>
                <a:gd name="T59" fmla="*/ 27 h 33"/>
                <a:gd name="T60" fmla="*/ 21 w 25"/>
                <a:gd name="T61" fmla="*/ 24 h 33"/>
                <a:gd name="T62" fmla="*/ 20 w 25"/>
                <a:gd name="T63" fmla="*/ 21 h 33"/>
                <a:gd name="T64" fmla="*/ 18 w 25"/>
                <a:gd name="T65" fmla="*/ 20 h 33"/>
                <a:gd name="T66" fmla="*/ 15 w 25"/>
                <a:gd name="T67" fmla="*/ 19 h 33"/>
                <a:gd name="T68" fmla="*/ 11 w 25"/>
                <a:gd name="T69" fmla="*/ 18 h 33"/>
                <a:gd name="T70" fmla="*/ 7 w 25"/>
                <a:gd name="T71" fmla="*/ 17 h 33"/>
                <a:gd name="T72" fmla="*/ 4 w 25"/>
                <a:gd name="T73" fmla="*/ 16 h 33"/>
                <a:gd name="T74" fmla="*/ 2 w 25"/>
                <a:gd name="T75" fmla="*/ 13 h 33"/>
                <a:gd name="T76" fmla="*/ 1 w 25"/>
                <a:gd name="T77" fmla="*/ 10 h 33"/>
                <a:gd name="T78" fmla="*/ 2 w 25"/>
                <a:gd name="T79" fmla="*/ 6 h 33"/>
                <a:gd name="T80" fmla="*/ 5 w 25"/>
                <a:gd name="T81" fmla="*/ 3 h 33"/>
                <a:gd name="T82" fmla="*/ 8 w 25"/>
                <a:gd name="T83" fmla="*/ 1 h 33"/>
                <a:gd name="T84" fmla="*/ 12 w 25"/>
                <a:gd name="T85" fmla="*/ 0 h 33"/>
                <a:gd name="T86" fmla="*/ 17 w 25"/>
                <a:gd name="T87" fmla="*/ 1 h 33"/>
                <a:gd name="T88" fmla="*/ 21 w 25"/>
                <a:gd name="T89" fmla="*/ 3 h 33"/>
                <a:gd name="T90" fmla="*/ 23 w 25"/>
                <a:gd name="T91" fmla="*/ 6 h 33"/>
                <a:gd name="T92" fmla="*/ 24 w 25"/>
                <a:gd name="T93" fmla="*/ 10 h 33"/>
                <a:gd name="T94" fmla="*/ 20 w 25"/>
                <a:gd name="T95" fmla="*/ 10 h 33"/>
                <a:gd name="T96" fmla="*/ 18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8" y="5"/>
                  </a:moveTo>
                  <a:cubicBezTo>
                    <a:pt x="16" y="4"/>
                    <a:pt x="14" y="4"/>
                    <a:pt x="12" y="4"/>
                  </a:cubicBezTo>
                  <a:cubicBezTo>
                    <a:pt x="11" y="4"/>
                    <a:pt x="11" y="4"/>
                    <a:pt x="10" y="4"/>
                  </a:cubicBezTo>
                  <a:cubicBezTo>
                    <a:pt x="9" y="4"/>
                    <a:pt x="8" y="5"/>
                    <a:pt x="7" y="5"/>
                  </a:cubicBezTo>
                  <a:cubicBezTo>
                    <a:pt x="7" y="6"/>
                    <a:pt x="6" y="6"/>
                    <a:pt x="6" y="7"/>
                  </a:cubicBezTo>
                  <a:cubicBezTo>
                    <a:pt x="5" y="7"/>
                    <a:pt x="5" y="8"/>
                    <a:pt x="5" y="9"/>
                  </a:cubicBezTo>
                  <a:cubicBezTo>
                    <a:pt x="5" y="10"/>
                    <a:pt x="6" y="11"/>
                    <a:pt x="6" y="12"/>
                  </a:cubicBezTo>
                  <a:cubicBezTo>
                    <a:pt x="7" y="12"/>
                    <a:pt x="7" y="13"/>
                    <a:pt x="8" y="13"/>
                  </a:cubicBezTo>
                  <a:cubicBezTo>
                    <a:pt x="9" y="14"/>
                    <a:pt x="10" y="14"/>
                    <a:pt x="12" y="14"/>
                  </a:cubicBezTo>
                  <a:cubicBezTo>
                    <a:pt x="13" y="14"/>
                    <a:pt x="14" y="15"/>
                    <a:pt x="15" y="15"/>
                  </a:cubicBezTo>
                  <a:cubicBezTo>
                    <a:pt x="17" y="15"/>
                    <a:pt x="18" y="16"/>
                    <a:pt x="19" y="16"/>
                  </a:cubicBezTo>
                  <a:cubicBezTo>
                    <a:pt x="20" y="16"/>
                    <a:pt x="21" y="17"/>
                    <a:pt x="22" y="18"/>
                  </a:cubicBezTo>
                  <a:cubicBezTo>
                    <a:pt x="23" y="18"/>
                    <a:pt x="24" y="19"/>
                    <a:pt x="24" y="20"/>
                  </a:cubicBezTo>
                  <a:cubicBezTo>
                    <a:pt x="25" y="21"/>
                    <a:pt x="25" y="22"/>
                    <a:pt x="25" y="24"/>
                  </a:cubicBezTo>
                  <a:cubicBezTo>
                    <a:pt x="25" y="26"/>
                    <a:pt x="25" y="27"/>
                    <a:pt x="24" y="28"/>
                  </a:cubicBezTo>
                  <a:cubicBezTo>
                    <a:pt x="23" y="29"/>
                    <a:pt x="23" y="30"/>
                    <a:pt x="21" y="31"/>
                  </a:cubicBezTo>
                  <a:cubicBezTo>
                    <a:pt x="20" y="32"/>
                    <a:pt x="19" y="32"/>
                    <a:pt x="17" y="33"/>
                  </a:cubicBezTo>
                  <a:cubicBezTo>
                    <a:pt x="16" y="33"/>
                    <a:pt x="14" y="33"/>
                    <a:pt x="13" y="33"/>
                  </a:cubicBezTo>
                  <a:cubicBezTo>
                    <a:pt x="11" y="33"/>
                    <a:pt x="10" y="33"/>
                    <a:pt x="8" y="33"/>
                  </a:cubicBezTo>
                  <a:cubicBezTo>
                    <a:pt x="6" y="32"/>
                    <a:pt x="5" y="32"/>
                    <a:pt x="4" y="31"/>
                  </a:cubicBezTo>
                  <a:cubicBezTo>
                    <a:pt x="3" y="30"/>
                    <a:pt x="2" y="29"/>
                    <a:pt x="1" y="27"/>
                  </a:cubicBezTo>
                  <a:cubicBezTo>
                    <a:pt x="0" y="26"/>
                    <a:pt x="0" y="24"/>
                    <a:pt x="0" y="22"/>
                  </a:cubicBezTo>
                  <a:cubicBezTo>
                    <a:pt x="4" y="22"/>
                    <a:pt x="4" y="22"/>
                    <a:pt x="4" y="22"/>
                  </a:cubicBezTo>
                  <a:cubicBezTo>
                    <a:pt x="4" y="24"/>
                    <a:pt x="4" y="25"/>
                    <a:pt x="5" y="26"/>
                  </a:cubicBezTo>
                  <a:cubicBezTo>
                    <a:pt x="5" y="27"/>
                    <a:pt x="6" y="27"/>
                    <a:pt x="7" y="28"/>
                  </a:cubicBezTo>
                  <a:cubicBezTo>
                    <a:pt x="8" y="29"/>
                    <a:pt x="9" y="29"/>
                    <a:pt x="10" y="29"/>
                  </a:cubicBezTo>
                  <a:cubicBezTo>
                    <a:pt x="11" y="30"/>
                    <a:pt x="12" y="30"/>
                    <a:pt x="13" y="30"/>
                  </a:cubicBezTo>
                  <a:cubicBezTo>
                    <a:pt x="14" y="30"/>
                    <a:pt x="15" y="30"/>
                    <a:pt x="16" y="30"/>
                  </a:cubicBezTo>
                  <a:cubicBezTo>
                    <a:pt x="17" y="29"/>
                    <a:pt x="18" y="29"/>
                    <a:pt x="19" y="29"/>
                  </a:cubicBezTo>
                  <a:cubicBezTo>
                    <a:pt x="19" y="28"/>
                    <a:pt x="20" y="28"/>
                    <a:pt x="20" y="27"/>
                  </a:cubicBezTo>
                  <a:cubicBezTo>
                    <a:pt x="21" y="26"/>
                    <a:pt x="21" y="25"/>
                    <a:pt x="21" y="24"/>
                  </a:cubicBezTo>
                  <a:cubicBezTo>
                    <a:pt x="21" y="23"/>
                    <a:pt x="21" y="22"/>
                    <a:pt x="20" y="21"/>
                  </a:cubicBezTo>
                  <a:cubicBezTo>
                    <a:pt x="20" y="21"/>
                    <a:pt x="19" y="20"/>
                    <a:pt x="18" y="20"/>
                  </a:cubicBezTo>
                  <a:cubicBezTo>
                    <a:pt x="17" y="19"/>
                    <a:pt x="16" y="19"/>
                    <a:pt x="15" y="19"/>
                  </a:cubicBezTo>
                  <a:cubicBezTo>
                    <a:pt x="14" y="19"/>
                    <a:pt x="12" y="18"/>
                    <a:pt x="11" y="18"/>
                  </a:cubicBezTo>
                  <a:cubicBezTo>
                    <a:pt x="10" y="18"/>
                    <a:pt x="9" y="17"/>
                    <a:pt x="7" y="17"/>
                  </a:cubicBezTo>
                  <a:cubicBezTo>
                    <a:pt x="6" y="17"/>
                    <a:pt x="5" y="16"/>
                    <a:pt x="4" y="16"/>
                  </a:cubicBezTo>
                  <a:cubicBezTo>
                    <a:pt x="3" y="15"/>
                    <a:pt x="2" y="14"/>
                    <a:pt x="2" y="13"/>
                  </a:cubicBezTo>
                  <a:cubicBezTo>
                    <a:pt x="1" y="12"/>
                    <a:pt x="1" y="11"/>
                    <a:pt x="1" y="10"/>
                  </a:cubicBezTo>
                  <a:cubicBezTo>
                    <a:pt x="1" y="8"/>
                    <a:pt x="1" y="7"/>
                    <a:pt x="2" y="6"/>
                  </a:cubicBezTo>
                  <a:cubicBezTo>
                    <a:pt x="3" y="4"/>
                    <a:pt x="4" y="3"/>
                    <a:pt x="5" y="3"/>
                  </a:cubicBezTo>
                  <a:cubicBezTo>
                    <a:pt x="6" y="2"/>
                    <a:pt x="7" y="1"/>
                    <a:pt x="8" y="1"/>
                  </a:cubicBezTo>
                  <a:cubicBezTo>
                    <a:pt x="10" y="1"/>
                    <a:pt x="11" y="0"/>
                    <a:pt x="12" y="0"/>
                  </a:cubicBezTo>
                  <a:cubicBezTo>
                    <a:pt x="14" y="0"/>
                    <a:pt x="16" y="1"/>
                    <a:pt x="17" y="1"/>
                  </a:cubicBezTo>
                  <a:cubicBezTo>
                    <a:pt x="18" y="1"/>
                    <a:pt x="20" y="2"/>
                    <a:pt x="21" y="3"/>
                  </a:cubicBezTo>
                  <a:cubicBezTo>
                    <a:pt x="22" y="4"/>
                    <a:pt x="22" y="5"/>
                    <a:pt x="23" y="6"/>
                  </a:cubicBezTo>
                  <a:cubicBezTo>
                    <a:pt x="24" y="7"/>
                    <a:pt x="24" y="9"/>
                    <a:pt x="24" y="10"/>
                  </a:cubicBezTo>
                  <a:cubicBezTo>
                    <a:pt x="20" y="10"/>
                    <a:pt x="20" y="10"/>
                    <a:pt x="20" y="10"/>
                  </a:cubicBezTo>
                  <a:cubicBezTo>
                    <a:pt x="20" y="8"/>
                    <a:pt x="19" y="6"/>
                    <a:pt x="1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5" name="Freeform 85">
              <a:extLst>
                <a:ext uri="{FF2B5EF4-FFF2-40B4-BE49-F238E27FC236}">
                  <a16:creationId xmlns:a16="http://schemas.microsoft.com/office/drawing/2014/main" id="{A7E6E02E-7F1C-FB4F-AE38-F9D1031FFCAC}"/>
                </a:ext>
              </a:extLst>
            </p:cNvPr>
            <p:cNvSpPr>
              <a:spLocks/>
            </p:cNvSpPr>
            <p:nvPr/>
          </p:nvSpPr>
          <p:spPr bwMode="auto">
            <a:xfrm>
              <a:off x="2742" y="2561"/>
              <a:ext cx="67" cy="86"/>
            </a:xfrm>
            <a:custGeom>
              <a:avLst/>
              <a:gdLst>
                <a:gd name="T0" fmla="*/ 0 w 67"/>
                <a:gd name="T1" fmla="*/ 10 h 86"/>
                <a:gd name="T2" fmla="*/ 0 w 67"/>
                <a:gd name="T3" fmla="*/ 0 h 86"/>
                <a:gd name="T4" fmla="*/ 67 w 67"/>
                <a:gd name="T5" fmla="*/ 0 h 86"/>
                <a:gd name="T6" fmla="*/ 67 w 67"/>
                <a:gd name="T7" fmla="*/ 10 h 86"/>
                <a:gd name="T8" fmla="*/ 40 w 67"/>
                <a:gd name="T9" fmla="*/ 10 h 86"/>
                <a:gd name="T10" fmla="*/ 40 w 67"/>
                <a:gd name="T11" fmla="*/ 86 h 86"/>
                <a:gd name="T12" fmla="*/ 29 w 67"/>
                <a:gd name="T13" fmla="*/ 86 h 86"/>
                <a:gd name="T14" fmla="*/ 29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40" y="10"/>
                  </a:lnTo>
                  <a:lnTo>
                    <a:pt x="40" y="86"/>
                  </a:lnTo>
                  <a:lnTo>
                    <a:pt x="29" y="86"/>
                  </a:lnTo>
                  <a:lnTo>
                    <a:pt x="29"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6" name="Rectangle 86">
              <a:extLst>
                <a:ext uri="{FF2B5EF4-FFF2-40B4-BE49-F238E27FC236}">
                  <a16:creationId xmlns:a16="http://schemas.microsoft.com/office/drawing/2014/main" id="{DE790D58-E3F4-C14F-A170-48D821E7A51E}"/>
                </a:ext>
              </a:extLst>
            </p:cNvPr>
            <p:cNvSpPr>
              <a:spLocks noChangeArrowheads="1"/>
            </p:cNvSpPr>
            <p:nvPr/>
          </p:nvSpPr>
          <p:spPr bwMode="auto">
            <a:xfrm>
              <a:off x="2852" y="2561"/>
              <a:ext cx="13"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7" name="Freeform 87">
              <a:extLst>
                <a:ext uri="{FF2B5EF4-FFF2-40B4-BE49-F238E27FC236}">
                  <a16:creationId xmlns:a16="http://schemas.microsoft.com/office/drawing/2014/main" id="{DABAD0B7-830D-424D-A4AF-3853B8B118CE}"/>
                </a:ext>
              </a:extLst>
            </p:cNvPr>
            <p:cNvSpPr>
              <a:spLocks/>
            </p:cNvSpPr>
            <p:nvPr/>
          </p:nvSpPr>
          <p:spPr bwMode="auto">
            <a:xfrm>
              <a:off x="2908" y="2561"/>
              <a:ext cx="67" cy="86"/>
            </a:xfrm>
            <a:custGeom>
              <a:avLst/>
              <a:gdLst>
                <a:gd name="T0" fmla="*/ 0 w 67"/>
                <a:gd name="T1" fmla="*/ 10 h 86"/>
                <a:gd name="T2" fmla="*/ 0 w 67"/>
                <a:gd name="T3" fmla="*/ 0 h 86"/>
                <a:gd name="T4" fmla="*/ 67 w 67"/>
                <a:gd name="T5" fmla="*/ 0 h 86"/>
                <a:gd name="T6" fmla="*/ 67 w 67"/>
                <a:gd name="T7" fmla="*/ 10 h 86"/>
                <a:gd name="T8" fmla="*/ 38 w 67"/>
                <a:gd name="T9" fmla="*/ 10 h 86"/>
                <a:gd name="T10" fmla="*/ 38 w 67"/>
                <a:gd name="T11" fmla="*/ 86 h 86"/>
                <a:gd name="T12" fmla="*/ 27 w 67"/>
                <a:gd name="T13" fmla="*/ 86 h 86"/>
                <a:gd name="T14" fmla="*/ 27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38" y="10"/>
                  </a:lnTo>
                  <a:lnTo>
                    <a:pt x="38" y="86"/>
                  </a:lnTo>
                  <a:lnTo>
                    <a:pt x="27" y="86"/>
                  </a:lnTo>
                  <a:lnTo>
                    <a:pt x="27"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8" name="Freeform 88">
              <a:extLst>
                <a:ext uri="{FF2B5EF4-FFF2-40B4-BE49-F238E27FC236}">
                  <a16:creationId xmlns:a16="http://schemas.microsoft.com/office/drawing/2014/main" id="{AD1A8716-8B8F-CA42-A07D-AD12C95AFC1B}"/>
                </a:ext>
              </a:extLst>
            </p:cNvPr>
            <p:cNvSpPr>
              <a:spLocks/>
            </p:cNvSpPr>
            <p:nvPr/>
          </p:nvSpPr>
          <p:spPr bwMode="auto">
            <a:xfrm>
              <a:off x="3015" y="2561"/>
              <a:ext cx="70" cy="86"/>
            </a:xfrm>
            <a:custGeom>
              <a:avLst/>
              <a:gdLst>
                <a:gd name="T0" fmla="*/ 22 w 26"/>
                <a:gd name="T1" fmla="*/ 29 h 32"/>
                <a:gd name="T2" fmla="*/ 13 w 26"/>
                <a:gd name="T3" fmla="*/ 32 h 32"/>
                <a:gd name="T4" fmla="*/ 4 w 26"/>
                <a:gd name="T5" fmla="*/ 29 h 32"/>
                <a:gd name="T6" fmla="*/ 0 w 26"/>
                <a:gd name="T7" fmla="*/ 20 h 32"/>
                <a:gd name="T8" fmla="*/ 0 w 26"/>
                <a:gd name="T9" fmla="*/ 0 h 32"/>
                <a:gd name="T10" fmla="*/ 5 w 26"/>
                <a:gd name="T11" fmla="*/ 0 h 32"/>
                <a:gd name="T12" fmla="*/ 5 w 26"/>
                <a:gd name="T13" fmla="*/ 20 h 32"/>
                <a:gd name="T14" fmla="*/ 7 w 26"/>
                <a:gd name="T15" fmla="*/ 27 h 32"/>
                <a:gd name="T16" fmla="*/ 13 w 26"/>
                <a:gd name="T17" fmla="*/ 29 h 32"/>
                <a:gd name="T18" fmla="*/ 19 w 26"/>
                <a:gd name="T19" fmla="*/ 27 h 32"/>
                <a:gd name="T20" fmla="*/ 21 w 26"/>
                <a:gd name="T21" fmla="*/ 20 h 32"/>
                <a:gd name="T22" fmla="*/ 21 w 26"/>
                <a:gd name="T23" fmla="*/ 0 h 32"/>
                <a:gd name="T24" fmla="*/ 26 w 26"/>
                <a:gd name="T25" fmla="*/ 0 h 32"/>
                <a:gd name="T26" fmla="*/ 26 w 26"/>
                <a:gd name="T27" fmla="*/ 20 h 32"/>
                <a:gd name="T28" fmla="*/ 22 w 26"/>
                <a:gd name="T2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2">
                  <a:moveTo>
                    <a:pt x="22" y="29"/>
                  </a:moveTo>
                  <a:cubicBezTo>
                    <a:pt x="20" y="31"/>
                    <a:pt x="17" y="32"/>
                    <a:pt x="13" y="32"/>
                  </a:cubicBezTo>
                  <a:cubicBezTo>
                    <a:pt x="9" y="32"/>
                    <a:pt x="6" y="31"/>
                    <a:pt x="4" y="29"/>
                  </a:cubicBezTo>
                  <a:cubicBezTo>
                    <a:pt x="2" y="27"/>
                    <a:pt x="0" y="24"/>
                    <a:pt x="0" y="20"/>
                  </a:cubicBezTo>
                  <a:cubicBezTo>
                    <a:pt x="0" y="0"/>
                    <a:pt x="0" y="0"/>
                    <a:pt x="0" y="0"/>
                  </a:cubicBezTo>
                  <a:cubicBezTo>
                    <a:pt x="5" y="0"/>
                    <a:pt x="5" y="0"/>
                    <a:pt x="5" y="0"/>
                  </a:cubicBezTo>
                  <a:cubicBezTo>
                    <a:pt x="5" y="20"/>
                    <a:pt x="5" y="20"/>
                    <a:pt x="5" y="20"/>
                  </a:cubicBezTo>
                  <a:cubicBezTo>
                    <a:pt x="5" y="23"/>
                    <a:pt x="5" y="25"/>
                    <a:pt x="7" y="27"/>
                  </a:cubicBezTo>
                  <a:cubicBezTo>
                    <a:pt x="8" y="28"/>
                    <a:pt x="10" y="29"/>
                    <a:pt x="13" y="29"/>
                  </a:cubicBezTo>
                  <a:cubicBezTo>
                    <a:pt x="16" y="29"/>
                    <a:pt x="18" y="28"/>
                    <a:pt x="19" y="27"/>
                  </a:cubicBezTo>
                  <a:cubicBezTo>
                    <a:pt x="21" y="25"/>
                    <a:pt x="21" y="23"/>
                    <a:pt x="21" y="20"/>
                  </a:cubicBezTo>
                  <a:cubicBezTo>
                    <a:pt x="21" y="0"/>
                    <a:pt x="21" y="0"/>
                    <a:pt x="21" y="0"/>
                  </a:cubicBezTo>
                  <a:cubicBezTo>
                    <a:pt x="26" y="0"/>
                    <a:pt x="26" y="0"/>
                    <a:pt x="26" y="0"/>
                  </a:cubicBezTo>
                  <a:cubicBezTo>
                    <a:pt x="26" y="20"/>
                    <a:pt x="26" y="20"/>
                    <a:pt x="26" y="20"/>
                  </a:cubicBezTo>
                  <a:cubicBezTo>
                    <a:pt x="26" y="24"/>
                    <a:pt x="25" y="27"/>
                    <a:pt x="2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9" name="Freeform 89">
              <a:extLst>
                <a:ext uri="{FF2B5EF4-FFF2-40B4-BE49-F238E27FC236}">
                  <a16:creationId xmlns:a16="http://schemas.microsoft.com/office/drawing/2014/main" id="{C8688C11-6CAD-FE40-8B4F-7CD53E0E8D8E}"/>
                </a:ext>
              </a:extLst>
            </p:cNvPr>
            <p:cNvSpPr>
              <a:spLocks/>
            </p:cNvSpPr>
            <p:nvPr/>
          </p:nvSpPr>
          <p:spPr bwMode="auto">
            <a:xfrm>
              <a:off x="3125" y="2561"/>
              <a:ext cx="67" cy="86"/>
            </a:xfrm>
            <a:custGeom>
              <a:avLst/>
              <a:gdLst>
                <a:gd name="T0" fmla="*/ 0 w 67"/>
                <a:gd name="T1" fmla="*/ 10 h 86"/>
                <a:gd name="T2" fmla="*/ 0 w 67"/>
                <a:gd name="T3" fmla="*/ 0 h 86"/>
                <a:gd name="T4" fmla="*/ 67 w 67"/>
                <a:gd name="T5" fmla="*/ 0 h 86"/>
                <a:gd name="T6" fmla="*/ 67 w 67"/>
                <a:gd name="T7" fmla="*/ 10 h 86"/>
                <a:gd name="T8" fmla="*/ 40 w 67"/>
                <a:gd name="T9" fmla="*/ 10 h 86"/>
                <a:gd name="T10" fmla="*/ 40 w 67"/>
                <a:gd name="T11" fmla="*/ 86 h 86"/>
                <a:gd name="T12" fmla="*/ 30 w 67"/>
                <a:gd name="T13" fmla="*/ 86 h 86"/>
                <a:gd name="T14" fmla="*/ 30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40" y="10"/>
                  </a:lnTo>
                  <a:lnTo>
                    <a:pt x="40" y="86"/>
                  </a:lnTo>
                  <a:lnTo>
                    <a:pt x="30" y="86"/>
                  </a:lnTo>
                  <a:lnTo>
                    <a:pt x="3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0" name="Freeform 90">
              <a:extLst>
                <a:ext uri="{FF2B5EF4-FFF2-40B4-BE49-F238E27FC236}">
                  <a16:creationId xmlns:a16="http://schemas.microsoft.com/office/drawing/2014/main" id="{2D5322A7-7FE1-0042-91D2-B97C4EA61F3C}"/>
                </a:ext>
              </a:extLst>
            </p:cNvPr>
            <p:cNvSpPr>
              <a:spLocks/>
            </p:cNvSpPr>
            <p:nvPr/>
          </p:nvSpPr>
          <p:spPr bwMode="auto">
            <a:xfrm>
              <a:off x="3235" y="2561"/>
              <a:ext cx="59" cy="86"/>
            </a:xfrm>
            <a:custGeom>
              <a:avLst/>
              <a:gdLst>
                <a:gd name="T0" fmla="*/ 59 w 59"/>
                <a:gd name="T1" fmla="*/ 0 h 86"/>
                <a:gd name="T2" fmla="*/ 59 w 59"/>
                <a:gd name="T3" fmla="*/ 10 h 86"/>
                <a:gd name="T4" fmla="*/ 11 w 59"/>
                <a:gd name="T5" fmla="*/ 10 h 86"/>
                <a:gd name="T6" fmla="*/ 11 w 59"/>
                <a:gd name="T7" fmla="*/ 37 h 86"/>
                <a:gd name="T8" fmla="*/ 56 w 59"/>
                <a:gd name="T9" fmla="*/ 37 h 86"/>
                <a:gd name="T10" fmla="*/ 56 w 59"/>
                <a:gd name="T11" fmla="*/ 45 h 86"/>
                <a:gd name="T12" fmla="*/ 11 w 59"/>
                <a:gd name="T13" fmla="*/ 45 h 86"/>
                <a:gd name="T14" fmla="*/ 11 w 59"/>
                <a:gd name="T15" fmla="*/ 75 h 86"/>
                <a:gd name="T16" fmla="*/ 59 w 59"/>
                <a:gd name="T17" fmla="*/ 75 h 86"/>
                <a:gd name="T18" fmla="*/ 59 w 59"/>
                <a:gd name="T19" fmla="*/ 86 h 86"/>
                <a:gd name="T20" fmla="*/ 0 w 59"/>
                <a:gd name="T21" fmla="*/ 86 h 86"/>
                <a:gd name="T22" fmla="*/ 0 w 59"/>
                <a:gd name="T23" fmla="*/ 0 h 86"/>
                <a:gd name="T24" fmla="*/ 59 w 59"/>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6">
                  <a:moveTo>
                    <a:pt x="59" y="0"/>
                  </a:moveTo>
                  <a:lnTo>
                    <a:pt x="59" y="10"/>
                  </a:lnTo>
                  <a:lnTo>
                    <a:pt x="11" y="10"/>
                  </a:lnTo>
                  <a:lnTo>
                    <a:pt x="11" y="37"/>
                  </a:lnTo>
                  <a:lnTo>
                    <a:pt x="56" y="37"/>
                  </a:lnTo>
                  <a:lnTo>
                    <a:pt x="56" y="45"/>
                  </a:lnTo>
                  <a:lnTo>
                    <a:pt x="11" y="45"/>
                  </a:lnTo>
                  <a:lnTo>
                    <a:pt x="11" y="75"/>
                  </a:lnTo>
                  <a:lnTo>
                    <a:pt x="59" y="75"/>
                  </a:lnTo>
                  <a:lnTo>
                    <a:pt x="59" y="86"/>
                  </a:lnTo>
                  <a:lnTo>
                    <a:pt x="0" y="86"/>
                  </a:lnTo>
                  <a:lnTo>
                    <a:pt x="0" y="0"/>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1" name="Freeform 91">
              <a:extLst>
                <a:ext uri="{FF2B5EF4-FFF2-40B4-BE49-F238E27FC236}">
                  <a16:creationId xmlns:a16="http://schemas.microsoft.com/office/drawing/2014/main" id="{1B7D7C9F-7D78-E04E-834A-3952B3EA2824}"/>
                </a:ext>
              </a:extLst>
            </p:cNvPr>
            <p:cNvSpPr>
              <a:spLocks/>
            </p:cNvSpPr>
            <p:nvPr/>
          </p:nvSpPr>
          <p:spPr bwMode="auto">
            <a:xfrm>
              <a:off x="2734" y="1676"/>
              <a:ext cx="257" cy="411"/>
            </a:xfrm>
            <a:custGeom>
              <a:avLst/>
              <a:gdLst>
                <a:gd name="T0" fmla="*/ 0 w 257"/>
                <a:gd name="T1" fmla="*/ 411 h 411"/>
                <a:gd name="T2" fmla="*/ 257 w 257"/>
                <a:gd name="T3" fmla="*/ 347 h 411"/>
                <a:gd name="T4" fmla="*/ 257 w 257"/>
                <a:gd name="T5" fmla="*/ 65 h 411"/>
                <a:gd name="T6" fmla="*/ 0 w 257"/>
                <a:gd name="T7" fmla="*/ 0 h 411"/>
                <a:gd name="T8" fmla="*/ 0 w 257"/>
                <a:gd name="T9" fmla="*/ 411 h 411"/>
              </a:gdLst>
              <a:ahLst/>
              <a:cxnLst>
                <a:cxn ang="0">
                  <a:pos x="T0" y="T1"/>
                </a:cxn>
                <a:cxn ang="0">
                  <a:pos x="T2" y="T3"/>
                </a:cxn>
                <a:cxn ang="0">
                  <a:pos x="T4" y="T5"/>
                </a:cxn>
                <a:cxn ang="0">
                  <a:pos x="T6" y="T7"/>
                </a:cxn>
                <a:cxn ang="0">
                  <a:pos x="T8" y="T9"/>
                </a:cxn>
              </a:cxnLst>
              <a:rect l="0" t="0" r="r" b="b"/>
              <a:pathLst>
                <a:path w="257" h="411">
                  <a:moveTo>
                    <a:pt x="0" y="411"/>
                  </a:moveTo>
                  <a:lnTo>
                    <a:pt x="257" y="347"/>
                  </a:lnTo>
                  <a:lnTo>
                    <a:pt x="257" y="65"/>
                  </a:lnTo>
                  <a:lnTo>
                    <a:pt x="0" y="0"/>
                  </a:lnTo>
                  <a:lnTo>
                    <a:pt x="0" y="411"/>
                  </a:lnTo>
                  <a:close/>
                </a:path>
              </a:pathLst>
            </a:custGeom>
            <a:solidFill>
              <a:srgbClr val="0DA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2" name="Freeform 92">
              <a:extLst>
                <a:ext uri="{FF2B5EF4-FFF2-40B4-BE49-F238E27FC236}">
                  <a16:creationId xmlns:a16="http://schemas.microsoft.com/office/drawing/2014/main" id="{BDCF1A51-E47A-CF4E-AD4A-55F386FC304D}"/>
                </a:ext>
              </a:extLst>
            </p:cNvPr>
            <p:cNvSpPr>
              <a:spLocks/>
            </p:cNvSpPr>
            <p:nvPr/>
          </p:nvSpPr>
          <p:spPr bwMode="auto">
            <a:xfrm>
              <a:off x="2479" y="1843"/>
              <a:ext cx="255" cy="244"/>
            </a:xfrm>
            <a:custGeom>
              <a:avLst/>
              <a:gdLst>
                <a:gd name="T0" fmla="*/ 73 w 255"/>
                <a:gd name="T1" fmla="*/ 0 h 244"/>
                <a:gd name="T2" fmla="*/ 129 w 255"/>
                <a:gd name="T3" fmla="*/ 169 h 244"/>
                <a:gd name="T4" fmla="*/ 129 w 255"/>
                <a:gd name="T5" fmla="*/ 169 h 244"/>
                <a:gd name="T6" fmla="*/ 183 w 255"/>
                <a:gd name="T7" fmla="*/ 0 h 244"/>
                <a:gd name="T8" fmla="*/ 255 w 255"/>
                <a:gd name="T9" fmla="*/ 0 h 244"/>
                <a:gd name="T10" fmla="*/ 255 w 255"/>
                <a:gd name="T11" fmla="*/ 244 h 244"/>
                <a:gd name="T12" fmla="*/ 207 w 255"/>
                <a:gd name="T13" fmla="*/ 244 h 244"/>
                <a:gd name="T14" fmla="*/ 207 w 255"/>
                <a:gd name="T15" fmla="*/ 72 h 244"/>
                <a:gd name="T16" fmla="*/ 207 w 255"/>
                <a:gd name="T17" fmla="*/ 72 h 244"/>
                <a:gd name="T18" fmla="*/ 148 w 255"/>
                <a:gd name="T19" fmla="*/ 244 h 244"/>
                <a:gd name="T20" fmla="*/ 108 w 255"/>
                <a:gd name="T21" fmla="*/ 244 h 244"/>
                <a:gd name="T22" fmla="*/ 49 w 255"/>
                <a:gd name="T23" fmla="*/ 72 h 244"/>
                <a:gd name="T24" fmla="*/ 49 w 255"/>
                <a:gd name="T25" fmla="*/ 72 h 244"/>
                <a:gd name="T26" fmla="*/ 49 w 255"/>
                <a:gd name="T27" fmla="*/ 244 h 244"/>
                <a:gd name="T28" fmla="*/ 0 w 255"/>
                <a:gd name="T29" fmla="*/ 244 h 244"/>
                <a:gd name="T30" fmla="*/ 0 w 255"/>
                <a:gd name="T31" fmla="*/ 0 h 244"/>
                <a:gd name="T32" fmla="*/ 73 w 255"/>
                <a:gd name="T3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244">
                  <a:moveTo>
                    <a:pt x="73" y="0"/>
                  </a:moveTo>
                  <a:lnTo>
                    <a:pt x="129" y="169"/>
                  </a:lnTo>
                  <a:lnTo>
                    <a:pt x="129" y="169"/>
                  </a:lnTo>
                  <a:lnTo>
                    <a:pt x="183" y="0"/>
                  </a:lnTo>
                  <a:lnTo>
                    <a:pt x="255" y="0"/>
                  </a:lnTo>
                  <a:lnTo>
                    <a:pt x="255" y="244"/>
                  </a:lnTo>
                  <a:lnTo>
                    <a:pt x="207" y="244"/>
                  </a:lnTo>
                  <a:lnTo>
                    <a:pt x="207" y="72"/>
                  </a:lnTo>
                  <a:lnTo>
                    <a:pt x="207" y="72"/>
                  </a:lnTo>
                  <a:lnTo>
                    <a:pt x="148" y="244"/>
                  </a:lnTo>
                  <a:lnTo>
                    <a:pt x="108" y="244"/>
                  </a:lnTo>
                  <a:lnTo>
                    <a:pt x="49" y="72"/>
                  </a:lnTo>
                  <a:lnTo>
                    <a:pt x="49" y="72"/>
                  </a:lnTo>
                  <a:lnTo>
                    <a:pt x="49" y="244"/>
                  </a:lnTo>
                  <a:lnTo>
                    <a:pt x="0" y="244"/>
                  </a:lnTo>
                  <a:lnTo>
                    <a:pt x="0" y="0"/>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3" name="Freeform 93">
              <a:extLst>
                <a:ext uri="{FF2B5EF4-FFF2-40B4-BE49-F238E27FC236}">
                  <a16:creationId xmlns:a16="http://schemas.microsoft.com/office/drawing/2014/main" id="{4346AAAD-E4BC-0447-A86A-DB42B0805E33}"/>
                </a:ext>
              </a:extLst>
            </p:cNvPr>
            <p:cNvSpPr>
              <a:spLocks/>
            </p:cNvSpPr>
            <p:nvPr/>
          </p:nvSpPr>
          <p:spPr bwMode="auto">
            <a:xfrm>
              <a:off x="2734" y="1843"/>
              <a:ext cx="257" cy="244"/>
            </a:xfrm>
            <a:custGeom>
              <a:avLst/>
              <a:gdLst>
                <a:gd name="T0" fmla="*/ 75 w 257"/>
                <a:gd name="T1" fmla="*/ 0 h 244"/>
                <a:gd name="T2" fmla="*/ 131 w 257"/>
                <a:gd name="T3" fmla="*/ 169 h 244"/>
                <a:gd name="T4" fmla="*/ 131 w 257"/>
                <a:gd name="T5" fmla="*/ 169 h 244"/>
                <a:gd name="T6" fmla="*/ 182 w 257"/>
                <a:gd name="T7" fmla="*/ 0 h 244"/>
                <a:gd name="T8" fmla="*/ 257 w 257"/>
                <a:gd name="T9" fmla="*/ 0 h 244"/>
                <a:gd name="T10" fmla="*/ 257 w 257"/>
                <a:gd name="T11" fmla="*/ 244 h 244"/>
                <a:gd name="T12" fmla="*/ 209 w 257"/>
                <a:gd name="T13" fmla="*/ 244 h 244"/>
                <a:gd name="T14" fmla="*/ 209 w 257"/>
                <a:gd name="T15" fmla="*/ 72 h 244"/>
                <a:gd name="T16" fmla="*/ 206 w 257"/>
                <a:gd name="T17" fmla="*/ 72 h 244"/>
                <a:gd name="T18" fmla="*/ 150 w 257"/>
                <a:gd name="T19" fmla="*/ 244 h 244"/>
                <a:gd name="T20" fmla="*/ 110 w 257"/>
                <a:gd name="T21" fmla="*/ 244 h 244"/>
                <a:gd name="T22" fmla="*/ 51 w 257"/>
                <a:gd name="T23" fmla="*/ 72 h 244"/>
                <a:gd name="T24" fmla="*/ 51 w 257"/>
                <a:gd name="T25" fmla="*/ 72 h 244"/>
                <a:gd name="T26" fmla="*/ 51 w 257"/>
                <a:gd name="T27" fmla="*/ 244 h 244"/>
                <a:gd name="T28" fmla="*/ 0 w 257"/>
                <a:gd name="T29" fmla="*/ 244 h 244"/>
                <a:gd name="T30" fmla="*/ 0 w 257"/>
                <a:gd name="T31" fmla="*/ 0 h 244"/>
                <a:gd name="T32" fmla="*/ 75 w 257"/>
                <a:gd name="T3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7" h="244">
                  <a:moveTo>
                    <a:pt x="75" y="0"/>
                  </a:moveTo>
                  <a:lnTo>
                    <a:pt x="131" y="169"/>
                  </a:lnTo>
                  <a:lnTo>
                    <a:pt x="131" y="169"/>
                  </a:lnTo>
                  <a:lnTo>
                    <a:pt x="182" y="0"/>
                  </a:lnTo>
                  <a:lnTo>
                    <a:pt x="257" y="0"/>
                  </a:lnTo>
                  <a:lnTo>
                    <a:pt x="257" y="244"/>
                  </a:lnTo>
                  <a:lnTo>
                    <a:pt x="209" y="244"/>
                  </a:lnTo>
                  <a:lnTo>
                    <a:pt x="209" y="72"/>
                  </a:lnTo>
                  <a:lnTo>
                    <a:pt x="206" y="72"/>
                  </a:lnTo>
                  <a:lnTo>
                    <a:pt x="150" y="244"/>
                  </a:lnTo>
                  <a:lnTo>
                    <a:pt x="110" y="244"/>
                  </a:lnTo>
                  <a:lnTo>
                    <a:pt x="51" y="72"/>
                  </a:lnTo>
                  <a:lnTo>
                    <a:pt x="51" y="72"/>
                  </a:lnTo>
                  <a:lnTo>
                    <a:pt x="51" y="244"/>
                  </a:lnTo>
                  <a:lnTo>
                    <a:pt x="0" y="244"/>
                  </a:lnTo>
                  <a:lnTo>
                    <a:pt x="0" y="0"/>
                  </a:lnTo>
                  <a:lnTo>
                    <a:pt x="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4" name="Freeform 94">
              <a:extLst>
                <a:ext uri="{FF2B5EF4-FFF2-40B4-BE49-F238E27FC236}">
                  <a16:creationId xmlns:a16="http://schemas.microsoft.com/office/drawing/2014/main" id="{0760AFBA-2834-BB42-8E2B-0FE5DF90AFA9}"/>
                </a:ext>
              </a:extLst>
            </p:cNvPr>
            <p:cNvSpPr>
              <a:spLocks noEditPoints="1"/>
            </p:cNvSpPr>
            <p:nvPr/>
          </p:nvSpPr>
          <p:spPr bwMode="auto">
            <a:xfrm>
              <a:off x="2991" y="1843"/>
              <a:ext cx="188" cy="244"/>
            </a:xfrm>
            <a:custGeom>
              <a:avLst/>
              <a:gdLst>
                <a:gd name="T0" fmla="*/ 40 w 70"/>
                <a:gd name="T1" fmla="*/ 0 h 91"/>
                <a:gd name="T2" fmla="*/ 54 w 70"/>
                <a:gd name="T3" fmla="*/ 3 h 91"/>
                <a:gd name="T4" fmla="*/ 63 w 70"/>
                <a:gd name="T5" fmla="*/ 9 h 91"/>
                <a:gd name="T6" fmla="*/ 69 w 70"/>
                <a:gd name="T7" fmla="*/ 18 h 91"/>
                <a:gd name="T8" fmla="*/ 70 w 70"/>
                <a:gd name="T9" fmla="*/ 29 h 91"/>
                <a:gd name="T10" fmla="*/ 69 w 70"/>
                <a:gd name="T11" fmla="*/ 40 h 91"/>
                <a:gd name="T12" fmla="*/ 63 w 70"/>
                <a:gd name="T13" fmla="*/ 50 h 91"/>
                <a:gd name="T14" fmla="*/ 54 w 70"/>
                <a:gd name="T15" fmla="*/ 56 h 91"/>
                <a:gd name="T16" fmla="*/ 40 w 70"/>
                <a:gd name="T17" fmla="*/ 59 h 91"/>
                <a:gd name="T18" fmla="*/ 19 w 70"/>
                <a:gd name="T19" fmla="*/ 59 h 91"/>
                <a:gd name="T20" fmla="*/ 19 w 70"/>
                <a:gd name="T21" fmla="*/ 91 h 91"/>
                <a:gd name="T22" fmla="*/ 0 w 70"/>
                <a:gd name="T23" fmla="*/ 91 h 91"/>
                <a:gd name="T24" fmla="*/ 0 w 70"/>
                <a:gd name="T25" fmla="*/ 0 h 91"/>
                <a:gd name="T26" fmla="*/ 40 w 70"/>
                <a:gd name="T27" fmla="*/ 0 h 91"/>
                <a:gd name="T28" fmla="*/ 34 w 70"/>
                <a:gd name="T29" fmla="*/ 43 h 91"/>
                <a:gd name="T30" fmla="*/ 41 w 70"/>
                <a:gd name="T31" fmla="*/ 43 h 91"/>
                <a:gd name="T32" fmla="*/ 46 w 70"/>
                <a:gd name="T33" fmla="*/ 41 h 91"/>
                <a:gd name="T34" fmla="*/ 50 w 70"/>
                <a:gd name="T35" fmla="*/ 36 h 91"/>
                <a:gd name="T36" fmla="*/ 51 w 70"/>
                <a:gd name="T37" fmla="*/ 29 h 91"/>
                <a:gd name="T38" fmla="*/ 50 w 70"/>
                <a:gd name="T39" fmla="*/ 22 h 91"/>
                <a:gd name="T40" fmla="*/ 46 w 70"/>
                <a:gd name="T41" fmla="*/ 18 h 91"/>
                <a:gd name="T42" fmla="*/ 41 w 70"/>
                <a:gd name="T43" fmla="*/ 16 h 91"/>
                <a:gd name="T44" fmla="*/ 34 w 70"/>
                <a:gd name="T45" fmla="*/ 16 h 91"/>
                <a:gd name="T46" fmla="*/ 19 w 70"/>
                <a:gd name="T47" fmla="*/ 16 h 91"/>
                <a:gd name="T48" fmla="*/ 19 w 70"/>
                <a:gd name="T49" fmla="*/ 43 h 91"/>
                <a:gd name="T50" fmla="*/ 34 w 70"/>
                <a:gd name="T51" fmla="*/ 4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91">
                  <a:moveTo>
                    <a:pt x="40" y="0"/>
                  </a:moveTo>
                  <a:cubicBezTo>
                    <a:pt x="45" y="0"/>
                    <a:pt x="50" y="1"/>
                    <a:pt x="54" y="3"/>
                  </a:cubicBezTo>
                  <a:cubicBezTo>
                    <a:pt x="58" y="4"/>
                    <a:pt x="61" y="6"/>
                    <a:pt x="63" y="9"/>
                  </a:cubicBezTo>
                  <a:cubicBezTo>
                    <a:pt x="66" y="12"/>
                    <a:pt x="67" y="15"/>
                    <a:pt x="69" y="18"/>
                  </a:cubicBezTo>
                  <a:cubicBezTo>
                    <a:pt x="70" y="22"/>
                    <a:pt x="70" y="26"/>
                    <a:pt x="70" y="29"/>
                  </a:cubicBezTo>
                  <a:cubicBezTo>
                    <a:pt x="70" y="33"/>
                    <a:pt x="70" y="37"/>
                    <a:pt x="69" y="40"/>
                  </a:cubicBezTo>
                  <a:cubicBezTo>
                    <a:pt x="67" y="44"/>
                    <a:pt x="66" y="47"/>
                    <a:pt x="63" y="50"/>
                  </a:cubicBezTo>
                  <a:cubicBezTo>
                    <a:pt x="61" y="52"/>
                    <a:pt x="58" y="55"/>
                    <a:pt x="54" y="56"/>
                  </a:cubicBezTo>
                  <a:cubicBezTo>
                    <a:pt x="50" y="58"/>
                    <a:pt x="45" y="59"/>
                    <a:pt x="40" y="59"/>
                  </a:cubicBezTo>
                  <a:cubicBezTo>
                    <a:pt x="19" y="59"/>
                    <a:pt x="19" y="59"/>
                    <a:pt x="19" y="59"/>
                  </a:cubicBezTo>
                  <a:cubicBezTo>
                    <a:pt x="19" y="91"/>
                    <a:pt x="19" y="91"/>
                    <a:pt x="19" y="91"/>
                  </a:cubicBezTo>
                  <a:cubicBezTo>
                    <a:pt x="0" y="91"/>
                    <a:pt x="0" y="91"/>
                    <a:pt x="0" y="91"/>
                  </a:cubicBezTo>
                  <a:cubicBezTo>
                    <a:pt x="0" y="0"/>
                    <a:pt x="0" y="0"/>
                    <a:pt x="0" y="0"/>
                  </a:cubicBezTo>
                  <a:lnTo>
                    <a:pt x="40" y="0"/>
                  </a:lnTo>
                  <a:close/>
                  <a:moveTo>
                    <a:pt x="34" y="43"/>
                  </a:moveTo>
                  <a:cubicBezTo>
                    <a:pt x="37" y="43"/>
                    <a:pt x="39" y="43"/>
                    <a:pt x="41" y="43"/>
                  </a:cubicBezTo>
                  <a:cubicBezTo>
                    <a:pt x="43" y="42"/>
                    <a:pt x="45" y="42"/>
                    <a:pt x="46" y="41"/>
                  </a:cubicBezTo>
                  <a:cubicBezTo>
                    <a:pt x="48" y="40"/>
                    <a:pt x="49" y="38"/>
                    <a:pt x="50" y="36"/>
                  </a:cubicBezTo>
                  <a:cubicBezTo>
                    <a:pt x="51" y="35"/>
                    <a:pt x="51" y="32"/>
                    <a:pt x="51" y="29"/>
                  </a:cubicBezTo>
                  <a:cubicBezTo>
                    <a:pt x="51" y="26"/>
                    <a:pt x="51" y="24"/>
                    <a:pt x="50" y="22"/>
                  </a:cubicBezTo>
                  <a:cubicBezTo>
                    <a:pt x="49" y="21"/>
                    <a:pt x="48" y="19"/>
                    <a:pt x="46" y="18"/>
                  </a:cubicBezTo>
                  <a:cubicBezTo>
                    <a:pt x="45" y="17"/>
                    <a:pt x="43" y="17"/>
                    <a:pt x="41" y="16"/>
                  </a:cubicBezTo>
                  <a:cubicBezTo>
                    <a:pt x="39" y="16"/>
                    <a:pt x="37" y="16"/>
                    <a:pt x="34" y="16"/>
                  </a:cubicBezTo>
                  <a:cubicBezTo>
                    <a:pt x="19" y="16"/>
                    <a:pt x="19" y="16"/>
                    <a:pt x="19" y="16"/>
                  </a:cubicBezTo>
                  <a:cubicBezTo>
                    <a:pt x="19" y="43"/>
                    <a:pt x="19" y="43"/>
                    <a:pt x="19" y="43"/>
                  </a:cubicBezTo>
                  <a:lnTo>
                    <a:pt x="3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5" name="Rectangle 95">
              <a:extLst>
                <a:ext uri="{FF2B5EF4-FFF2-40B4-BE49-F238E27FC236}">
                  <a16:creationId xmlns:a16="http://schemas.microsoft.com/office/drawing/2014/main" id="{3A589BAE-6265-DB49-B373-E82B27708B29}"/>
                </a:ext>
              </a:extLst>
            </p:cNvPr>
            <p:cNvSpPr>
              <a:spLocks noChangeArrowheads="1"/>
            </p:cNvSpPr>
            <p:nvPr/>
          </p:nvSpPr>
          <p:spPr bwMode="auto">
            <a:xfrm>
              <a:off x="3187" y="1843"/>
              <a:ext cx="53"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pic>
        <p:nvPicPr>
          <p:cNvPr id="3" name="Picture 2">
            <a:extLst>
              <a:ext uri="{FF2B5EF4-FFF2-40B4-BE49-F238E27FC236}">
                <a16:creationId xmlns:a16="http://schemas.microsoft.com/office/drawing/2014/main" id="{9E6BD2A5-A8BC-E648-BEE8-A04B76F2FC59}"/>
              </a:ext>
            </a:extLst>
          </p:cNvPr>
          <p:cNvPicPr>
            <a:picLocks noChangeAspect="1"/>
          </p:cNvPicPr>
          <p:nvPr/>
        </p:nvPicPr>
        <p:blipFill>
          <a:blip r:embed="rId4"/>
          <a:stretch>
            <a:fillRect/>
          </a:stretch>
        </p:blipFill>
        <p:spPr>
          <a:xfrm>
            <a:off x="1054877" y="5293630"/>
            <a:ext cx="1150278" cy="721070"/>
          </a:xfrm>
          <a:prstGeom prst="rect">
            <a:avLst/>
          </a:prstGeom>
        </p:spPr>
      </p:pic>
      <p:cxnSp>
        <p:nvCxnSpPr>
          <p:cNvPr id="14" name="Straight Connector 13">
            <a:extLst>
              <a:ext uri="{FF2B5EF4-FFF2-40B4-BE49-F238E27FC236}">
                <a16:creationId xmlns:a16="http://schemas.microsoft.com/office/drawing/2014/main" id="{1282D912-9D64-9848-805F-27B94DC01910}"/>
              </a:ext>
            </a:extLst>
          </p:cNvPr>
          <p:cNvCxnSpPr>
            <a:cxnSpLocks/>
          </p:cNvCxnSpPr>
          <p:nvPr/>
        </p:nvCxnSpPr>
        <p:spPr>
          <a:xfrm>
            <a:off x="2477743" y="5288405"/>
            <a:ext cx="0" cy="73152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41F3CEDC-547C-864A-9B40-0A94E156B5A1}"/>
              </a:ext>
            </a:extLst>
          </p:cNvPr>
          <p:cNvCxnSpPr>
            <a:cxnSpLocks/>
          </p:cNvCxnSpPr>
          <p:nvPr/>
        </p:nvCxnSpPr>
        <p:spPr>
          <a:xfrm>
            <a:off x="4572000" y="5288405"/>
            <a:ext cx="0" cy="73152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26" name="Picture 2" descr="ForHealth Consulting at UMass Chan Medical School">
            <a:extLst>
              <a:ext uri="{FF2B5EF4-FFF2-40B4-BE49-F238E27FC236}">
                <a16:creationId xmlns:a16="http://schemas.microsoft.com/office/drawing/2014/main" id="{AC2EC408-5041-997B-F396-8274E3BEA6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9700" y="5225540"/>
            <a:ext cx="14192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E5CAAE9-0DA9-E13C-8706-01100382164E}"/>
              </a:ext>
            </a:extLst>
          </p:cNvPr>
          <p:cNvSpPr txBox="1"/>
          <p:nvPr/>
        </p:nvSpPr>
        <p:spPr>
          <a:xfrm>
            <a:off x="6682764" y="5423333"/>
            <a:ext cx="1568608" cy="461665"/>
          </a:xfrm>
          <a:prstGeom prst="rect">
            <a:avLst/>
          </a:prstGeom>
          <a:noFill/>
        </p:spPr>
        <p:txBody>
          <a:bodyPr wrap="square" rtlCol="0">
            <a:spAutoFit/>
          </a:bodyPr>
          <a:lstStyle/>
          <a:p>
            <a:pPr algn="r"/>
            <a:r>
              <a:rPr lang="en-US" sz="1200" b="0" i="0" u="none" strike="noStrike">
                <a:solidFill>
                  <a:schemeClr val="tx1">
                    <a:lumMod val="50000"/>
                    <a:lumOff val="50000"/>
                  </a:schemeClr>
                </a:solidFill>
                <a:effectLst/>
                <a:latin typeface="Marion" panose="02020502060400020003" pitchFamily="18" charset="77"/>
              </a:rPr>
              <a:t>Robert W. Seifert</a:t>
            </a:r>
            <a:br>
              <a:rPr lang="en-US" sz="1200" b="0" i="0" u="none" strike="noStrike">
                <a:solidFill>
                  <a:schemeClr val="tx1">
                    <a:lumMod val="50000"/>
                    <a:lumOff val="50000"/>
                  </a:schemeClr>
                </a:solidFill>
                <a:effectLst/>
                <a:latin typeface="Marion" panose="02020502060400020003" pitchFamily="18" charset="77"/>
              </a:rPr>
            </a:br>
            <a:r>
              <a:rPr lang="en-US" sz="1200" b="0" i="1" u="none" strike="noStrike">
                <a:solidFill>
                  <a:schemeClr val="tx1">
                    <a:lumMod val="50000"/>
                    <a:lumOff val="50000"/>
                  </a:schemeClr>
                </a:solidFill>
                <a:effectLst/>
                <a:latin typeface="Marion" panose="02020502060400020003" pitchFamily="18" charset="77"/>
              </a:rPr>
              <a:t>Consultant</a:t>
            </a:r>
            <a:endParaRPr lang="en-US" sz="1200">
              <a:solidFill>
                <a:schemeClr val="tx1">
                  <a:lumMod val="50000"/>
                  <a:lumOff val="50000"/>
                </a:schemeClr>
              </a:solidFill>
              <a:latin typeface="Marion" panose="02020502060400020003" pitchFamily="18" charset="77"/>
            </a:endParaRPr>
          </a:p>
        </p:txBody>
      </p:sp>
      <p:cxnSp>
        <p:nvCxnSpPr>
          <p:cNvPr id="4" name="Straight Connector 3">
            <a:extLst>
              <a:ext uri="{FF2B5EF4-FFF2-40B4-BE49-F238E27FC236}">
                <a16:creationId xmlns:a16="http://schemas.microsoft.com/office/drawing/2014/main" id="{6A065B6D-FC62-3422-AD82-FC5FEC59A525}"/>
              </a:ext>
            </a:extLst>
          </p:cNvPr>
          <p:cNvCxnSpPr>
            <a:cxnSpLocks/>
          </p:cNvCxnSpPr>
          <p:nvPr/>
        </p:nvCxnSpPr>
        <p:spPr>
          <a:xfrm>
            <a:off x="6666256" y="5288405"/>
            <a:ext cx="0" cy="731520"/>
          </a:xfrm>
          <a:prstGeom prst="line">
            <a:avLst/>
          </a:prstGeom>
          <a:ln w="63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t>ELIGIBILITY FOR SENIORS AGED 65 AND OLDER Generally includes an asset test and lower income thresholds; MOST SENIORS ALSO HAVE MEDICARE</a:t>
            </a:r>
            <a:r>
              <a:rPr lang="en-US" sz="1600" baseline="30000" dirty="0"/>
              <a:t>1</a:t>
            </a:r>
          </a:p>
        </p:txBody>
      </p:sp>
      <p:sp>
        <p:nvSpPr>
          <p:cNvPr id="3" name="Slide Number Placeholder 2"/>
          <p:cNvSpPr>
            <a:spLocks noGrp="1"/>
          </p:cNvSpPr>
          <p:nvPr>
            <p:ph type="sldNum" sz="quarter" idx="10"/>
          </p:nvPr>
        </p:nvSpPr>
        <p:spPr/>
        <p:txBody>
          <a:bodyPr/>
          <a:lstStyle/>
          <a:p>
            <a:fld id="{52FF2353-2A72-49B4-9122-A3EFF5B12DD2}" type="slidenum">
              <a:rPr lang="en-US" smtClean="0"/>
              <a:pPr/>
              <a:t>9</a:t>
            </a:fld>
            <a:endParaRPr lang="en-US"/>
          </a:p>
        </p:txBody>
      </p:sp>
      <p:graphicFrame>
        <p:nvGraphicFramePr>
          <p:cNvPr id="122" name="Table 121"/>
          <p:cNvGraphicFramePr>
            <a:graphicFrameLocks noGrp="1"/>
          </p:cNvGraphicFramePr>
          <p:nvPr>
            <p:extLst>
              <p:ext uri="{D42A27DB-BD31-4B8C-83A1-F6EECF244321}">
                <p14:modId xmlns:p14="http://schemas.microsoft.com/office/powerpoint/2010/main" val="1494247445"/>
              </p:ext>
            </p:extLst>
          </p:nvPr>
        </p:nvGraphicFramePr>
        <p:xfrm>
          <a:off x="457200" y="1213941"/>
          <a:ext cx="8229600" cy="3992880"/>
        </p:xfrm>
        <a:graphic>
          <a:graphicData uri="http://schemas.openxmlformats.org/drawingml/2006/table">
            <a:tbl>
              <a:tblPr firstRow="1" bandRow="1">
                <a:tableStyleId>{7DF18680-E054-41AD-8BC1-D1AEF772440D}</a:tableStyleId>
              </a:tblPr>
              <a:tblGrid>
                <a:gridCol w="2194560">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gridCol w="4023360">
                  <a:extLst>
                    <a:ext uri="{9D8B030D-6E8A-4147-A177-3AD203B41FA5}">
                      <a16:colId xmlns:a16="http://schemas.microsoft.com/office/drawing/2014/main" val="20002"/>
                    </a:ext>
                  </a:extLst>
                </a:gridCol>
              </a:tblGrid>
              <a:tr h="272871">
                <a:tc>
                  <a:txBody>
                    <a:bodyPr/>
                    <a:lstStyle/>
                    <a:p>
                      <a:r>
                        <a:rPr lang="en-US" sz="1150" b="1" i="0" dirty="0">
                          <a:latin typeface="+mn-lt"/>
                        </a:rPr>
                        <a:t>POPULATION</a:t>
                      </a:r>
                      <a:endParaRPr lang="en-US" sz="1150" b="1" i="0" dirty="0">
                        <a:solidFill>
                          <a:schemeClr val="tx1"/>
                        </a:solidFill>
                        <a:latin typeface="+mn-lt"/>
                      </a:endParaRPr>
                    </a:p>
                  </a:txBody>
                  <a:tcPr marT="91440" marB="91440" anchor="b">
                    <a:solidFill>
                      <a:srgbClr val="00A797"/>
                    </a:solidFill>
                  </a:tcPr>
                </a:tc>
                <a:tc>
                  <a:txBody>
                    <a:bodyPr/>
                    <a:lstStyle/>
                    <a:p>
                      <a:pPr algn="ctr"/>
                      <a:r>
                        <a:rPr lang="en-US" sz="1150" b="1" i="0">
                          <a:latin typeface="+mn-lt"/>
                        </a:rPr>
                        <a:t>INCOME/ASSETS</a:t>
                      </a:r>
                      <a:r>
                        <a:rPr lang="en-US" sz="1150" b="1" i="0" baseline="30000">
                          <a:latin typeface="+mn-lt"/>
                        </a:rPr>
                        <a:t>2</a:t>
                      </a:r>
                      <a:endParaRPr lang="en-US" sz="1150" b="1" i="0">
                        <a:solidFill>
                          <a:schemeClr val="tx1"/>
                        </a:solidFill>
                        <a:latin typeface="+mn-lt"/>
                      </a:endParaRPr>
                    </a:p>
                  </a:txBody>
                  <a:tcPr marT="91440" marB="91440" anchor="b">
                    <a:solidFill>
                      <a:srgbClr val="00A797"/>
                    </a:solidFill>
                  </a:tcPr>
                </a:tc>
                <a:tc>
                  <a:txBody>
                    <a:bodyPr/>
                    <a:lstStyle/>
                    <a:p>
                      <a:r>
                        <a:rPr lang="en-US" sz="1150" b="1" i="0">
                          <a:latin typeface="+mn-lt"/>
                        </a:rPr>
                        <a:t>COVERAGE</a:t>
                      </a:r>
                      <a:r>
                        <a:rPr lang="en-US" sz="1150" b="1" i="0" kern="1200" baseline="30000">
                          <a:solidFill>
                            <a:schemeClr val="bg1"/>
                          </a:solidFill>
                          <a:effectLst/>
                          <a:latin typeface="+mn-lt"/>
                        </a:rPr>
                        <a:t>4</a:t>
                      </a:r>
                      <a:endParaRPr lang="en-US" sz="1150" b="1" i="0">
                        <a:solidFill>
                          <a:schemeClr val="bg1"/>
                        </a:solidFill>
                        <a:latin typeface="+mn-lt"/>
                      </a:endParaRPr>
                    </a:p>
                  </a:txBody>
                  <a:tcPr marT="91440" marB="91440" anchor="b">
                    <a:solidFill>
                      <a:srgbClr val="00A797"/>
                    </a:solidFill>
                  </a:tcPr>
                </a:tc>
                <a:extLst>
                  <a:ext uri="{0D108BD9-81ED-4DB2-BD59-A6C34878D82A}">
                    <a16:rowId xmlns:a16="http://schemas.microsoft.com/office/drawing/2014/main" val="10000"/>
                  </a:ext>
                </a:extLst>
              </a:tr>
              <a:tr h="694203">
                <a:tc>
                  <a:txBody>
                    <a:bodyPr/>
                    <a:lstStyle/>
                    <a:p>
                      <a:r>
                        <a:rPr lang="en-US" sz="1050" b="0" i="0" dirty="0">
                          <a:latin typeface="+mn-lt"/>
                        </a:rPr>
                        <a:t>Living</a:t>
                      </a:r>
                      <a:r>
                        <a:rPr lang="en-US" sz="1050" b="0" i="0" baseline="0" dirty="0">
                          <a:latin typeface="+mn-lt"/>
                        </a:rPr>
                        <a:t> in community, </a:t>
                      </a:r>
                      <a:br>
                        <a:rPr lang="en-US" sz="1050" b="0" i="0" baseline="0" dirty="0">
                          <a:latin typeface="+mn-lt"/>
                        </a:rPr>
                      </a:br>
                      <a:r>
                        <a:rPr lang="en-US" sz="1050" b="0" i="0" baseline="0" dirty="0">
                          <a:latin typeface="+mn-lt"/>
                        </a:rPr>
                        <a:t>with or without Medicare eligibility, citizen or lawfully present immigrant</a:t>
                      </a:r>
                      <a:endParaRPr lang="en-US" sz="1050" b="0" i="0" dirty="0">
                        <a:latin typeface="+mn-lt"/>
                      </a:endParaRPr>
                    </a:p>
                  </a:txBody>
                  <a:tcPr marT="91440" marB="91440">
                    <a:solidFill>
                      <a:srgbClr val="00A797">
                        <a:alpha val="50000"/>
                      </a:srgbClr>
                    </a:solidFill>
                  </a:tcPr>
                </a:tc>
                <a:tc>
                  <a:txBody>
                    <a:bodyPr/>
                    <a:lstStyle/>
                    <a:p>
                      <a:pPr algn="ctr"/>
                      <a:r>
                        <a:rPr lang="en-US" sz="1050" b="0" i="0" dirty="0">
                          <a:latin typeface="+mn-lt"/>
                        </a:rPr>
                        <a:t>≤100% Federal</a:t>
                      </a:r>
                      <a:r>
                        <a:rPr lang="en-US" sz="1050" b="0" i="0" baseline="0" dirty="0">
                          <a:latin typeface="+mn-lt"/>
                        </a:rPr>
                        <a:t> Poverty Level (FPL)</a:t>
                      </a:r>
                      <a:endParaRPr lang="en-US" sz="1050" b="0" i="0" dirty="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0" i="0" dirty="0">
                          <a:latin typeface="+mn-lt"/>
                        </a:rPr>
                        <a:t>≤$2,000 Assets </a:t>
                      </a:r>
                      <a:br>
                        <a:rPr lang="en-US" sz="1050" b="0" i="0" dirty="0">
                          <a:latin typeface="+mn-lt"/>
                        </a:rPr>
                      </a:br>
                      <a:r>
                        <a:rPr lang="en-US" sz="1050" b="0" i="0" dirty="0">
                          <a:latin typeface="+mn-lt"/>
                        </a:rPr>
                        <a:t>(for an individual)</a:t>
                      </a:r>
                    </a:p>
                  </a:txBody>
                  <a:tcPr marT="91440" marB="91440">
                    <a:solidFill>
                      <a:srgbClr val="00A797">
                        <a:alpha val="50000"/>
                      </a:srgbClr>
                    </a:solidFill>
                  </a:tcPr>
                </a:tc>
                <a:tc>
                  <a:txBody>
                    <a:bodyPr/>
                    <a:lstStyle/>
                    <a:p>
                      <a:r>
                        <a:rPr lang="en-US" sz="1050" b="0" i="0">
                          <a:latin typeface="+mn-lt"/>
                        </a:rPr>
                        <a:t>Comprehensive coverage</a:t>
                      </a:r>
                      <a:r>
                        <a:rPr lang="en-US" sz="1050" b="0" i="0" baseline="0">
                          <a:latin typeface="+mn-lt"/>
                        </a:rPr>
                        <a:t> through </a:t>
                      </a:r>
                      <a:r>
                        <a:rPr lang="en-US" sz="1050" b="0" i="0">
                          <a:latin typeface="+mn-lt"/>
                        </a:rPr>
                        <a:t>MassHealth Standard</a:t>
                      </a:r>
                      <a:r>
                        <a:rPr lang="en-US" sz="1050" b="0" i="0" baseline="0">
                          <a:latin typeface="+mn-lt"/>
                        </a:rPr>
                        <a:t> or Family Assistance (based on immigration status). For those with MassHealth Standard, MassHealth also pays their Medicare cost-sharing and premiums.</a:t>
                      </a:r>
                      <a:endParaRPr lang="en-US" sz="1050" b="0" i="0" baseline="30000">
                        <a:highlight>
                          <a:srgbClr val="FFFF00"/>
                        </a:highlight>
                        <a:latin typeface="+mn-lt"/>
                      </a:endParaRPr>
                    </a:p>
                  </a:txBody>
                  <a:tcPr marT="91440" marB="91440">
                    <a:solidFill>
                      <a:srgbClr val="00A797">
                        <a:alpha val="50000"/>
                      </a:srgbClr>
                    </a:solidFill>
                  </a:tcPr>
                </a:tc>
                <a:extLst>
                  <a:ext uri="{0D108BD9-81ED-4DB2-BD59-A6C34878D82A}">
                    <a16:rowId xmlns:a16="http://schemas.microsoft.com/office/drawing/2014/main" val="10001"/>
                  </a:ext>
                </a:extLst>
              </a:tr>
              <a:tr h="404952">
                <a:tc>
                  <a:txBody>
                    <a:bodyPr/>
                    <a:lstStyle/>
                    <a:p>
                      <a:r>
                        <a:rPr lang="en-US" sz="1050" b="0" i="0" kern="1200">
                          <a:effectLst/>
                          <a:latin typeface="+mn-lt"/>
                        </a:rPr>
                        <a:t>Living</a:t>
                      </a:r>
                      <a:r>
                        <a:rPr lang="en-US" sz="1050" b="0" i="0" kern="1200" baseline="0">
                          <a:effectLst/>
                          <a:latin typeface="+mn-lt"/>
                        </a:rPr>
                        <a:t> in community, </a:t>
                      </a:r>
                      <a:r>
                        <a:rPr lang="en-US" sz="1050" b="0" i="0" kern="1200" baseline="0">
                          <a:solidFill>
                            <a:schemeClr val="tx1"/>
                          </a:solidFill>
                          <a:effectLst/>
                          <a:latin typeface="+mn-lt"/>
                        </a:rPr>
                        <a:t>certain</a:t>
                      </a:r>
                      <a:r>
                        <a:rPr lang="en-US" sz="1050" b="0" i="0" kern="1200" baseline="0">
                          <a:effectLst/>
                          <a:latin typeface="+mn-lt"/>
                        </a:rPr>
                        <a:t> </a:t>
                      </a:r>
                      <a:r>
                        <a:rPr lang="en-US" sz="1050" b="0" i="0" kern="1200">
                          <a:effectLst/>
                          <a:latin typeface="+mn-lt"/>
                        </a:rPr>
                        <a:t>noncitizens</a:t>
                      </a:r>
                      <a:endParaRPr lang="en-US" sz="1050" b="0" i="0">
                        <a:latin typeface="+mn-lt"/>
                      </a:endParaRPr>
                    </a:p>
                  </a:txBody>
                  <a:tcPr marT="91440" marB="91440">
                    <a:solidFill>
                      <a:srgbClr val="00A797">
                        <a:alpha val="30000"/>
                      </a:srgbClr>
                    </a:solidFill>
                  </a:tcPr>
                </a:tc>
                <a:tc>
                  <a:txBody>
                    <a:bodyPr/>
                    <a:lstStyle/>
                    <a:p>
                      <a:pPr algn="ctr"/>
                      <a:r>
                        <a:rPr lang="en-US" sz="1050" b="0" i="0" dirty="0">
                          <a:latin typeface="+mn-lt"/>
                        </a:rPr>
                        <a:t>≤100% FPL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0" i="0" dirty="0">
                          <a:latin typeface="+mn-lt"/>
                        </a:rPr>
                        <a:t>≤$2,000 Assets </a:t>
                      </a:r>
                      <a:br>
                        <a:rPr lang="en-US" sz="1050" b="0" i="0" dirty="0">
                          <a:latin typeface="+mn-lt"/>
                        </a:rPr>
                      </a:br>
                      <a:r>
                        <a:rPr lang="en-US" sz="1050" b="0" i="0" dirty="0">
                          <a:latin typeface="+mn-lt"/>
                        </a:rPr>
                        <a:t>(for an individual)</a:t>
                      </a:r>
                    </a:p>
                  </a:txBody>
                  <a:tcPr marT="91440" marB="91440">
                    <a:solidFill>
                      <a:srgbClr val="00A797">
                        <a:alpha val="30000"/>
                      </a:srgbClr>
                    </a:solidFill>
                  </a:tcPr>
                </a:tc>
                <a:tc>
                  <a:txBody>
                    <a:bodyPr/>
                    <a:lstStyle/>
                    <a:p>
                      <a:r>
                        <a:rPr lang="en-US" sz="1050" b="0" i="0" dirty="0">
                          <a:solidFill>
                            <a:schemeClr val="tx1"/>
                          </a:solidFill>
                          <a:latin typeface="+mn-lt"/>
                        </a:rPr>
                        <a:t>MassHealth Limited — Emergency services only.</a:t>
                      </a:r>
                    </a:p>
                  </a:txBody>
                  <a:tcPr marT="91440" marB="91440">
                    <a:solidFill>
                      <a:srgbClr val="00A797">
                        <a:alpha val="30000"/>
                      </a:srgbClr>
                    </a:solidFill>
                  </a:tcPr>
                </a:tc>
                <a:extLst>
                  <a:ext uri="{0D108BD9-81ED-4DB2-BD59-A6C34878D82A}">
                    <a16:rowId xmlns:a16="http://schemas.microsoft.com/office/drawing/2014/main" val="10002"/>
                  </a:ext>
                </a:extLst>
              </a:tr>
              <a:tr h="549577">
                <a:tc>
                  <a:txBody>
                    <a:bodyPr/>
                    <a:lstStyle/>
                    <a:p>
                      <a:r>
                        <a:rPr lang="en-US" sz="1050" b="0" i="0" kern="1200">
                          <a:effectLst/>
                          <a:latin typeface="+mn-lt"/>
                        </a:rPr>
                        <a:t>Living in community,</a:t>
                      </a:r>
                      <a:r>
                        <a:rPr lang="en-US" sz="1050" b="0" i="0" kern="1200" baseline="0">
                          <a:effectLst/>
                          <a:latin typeface="+mn-lt"/>
                        </a:rPr>
                        <a:t> </a:t>
                      </a:r>
                      <a:br>
                        <a:rPr lang="en-US" sz="1050" b="0" i="0" kern="1200" baseline="0">
                          <a:effectLst/>
                          <a:latin typeface="+mn-lt"/>
                        </a:rPr>
                      </a:br>
                      <a:r>
                        <a:rPr lang="en-US" sz="1050" b="0" i="0" kern="1200" baseline="0">
                          <a:effectLst/>
                          <a:latin typeface="+mn-lt"/>
                        </a:rPr>
                        <a:t>eligible for </a:t>
                      </a:r>
                      <a:r>
                        <a:rPr lang="en-US" sz="1050" b="0" i="0" kern="1200" baseline="0">
                          <a:solidFill>
                            <a:schemeClr val="tx1"/>
                          </a:solidFill>
                          <a:effectLst/>
                          <a:latin typeface="+mn-lt"/>
                        </a:rPr>
                        <a:t>Medicare, </a:t>
                      </a:r>
                      <a:r>
                        <a:rPr lang="en-US" sz="1050" b="0" i="0" baseline="0">
                          <a:solidFill>
                            <a:schemeClr val="tx1"/>
                          </a:solidFill>
                          <a:latin typeface="+mn-lt"/>
                        </a:rPr>
                        <a:t>citizen or lawfully present immigrant</a:t>
                      </a:r>
                      <a:endParaRPr lang="en-US" sz="1050" b="0" i="0">
                        <a:solidFill>
                          <a:schemeClr val="tx1"/>
                        </a:solidFill>
                        <a:latin typeface="+mn-lt"/>
                      </a:endParaRPr>
                    </a:p>
                  </a:txBody>
                  <a:tcPr marT="91440" marB="91440">
                    <a:solidFill>
                      <a:srgbClr val="00A797">
                        <a:alpha val="50000"/>
                      </a:srgbClr>
                    </a:solidFill>
                  </a:tcPr>
                </a:tc>
                <a:tc>
                  <a:txBody>
                    <a:bodyPr/>
                    <a:lstStyle/>
                    <a:p>
                      <a:pPr algn="ctr">
                        <a:lnSpc>
                          <a:spcPct val="200000"/>
                        </a:lnSpc>
                      </a:pPr>
                      <a:r>
                        <a:rPr lang="en-US" sz="1050" b="0" i="0" dirty="0">
                          <a:solidFill>
                            <a:schemeClr val="tx1"/>
                          </a:solidFill>
                          <a:latin typeface="+mn-lt"/>
                        </a:rPr>
                        <a:t>≤190%</a:t>
                      </a:r>
                      <a:r>
                        <a:rPr lang="en-US" sz="1050" b="0" i="0" baseline="0" dirty="0">
                          <a:solidFill>
                            <a:schemeClr val="tx1"/>
                          </a:solidFill>
                          <a:latin typeface="+mn-lt"/>
                        </a:rPr>
                        <a:t> FPL</a:t>
                      </a:r>
                      <a:r>
                        <a:rPr lang="en-US" sz="1050" b="0" i="0" baseline="30000" dirty="0">
                          <a:solidFill>
                            <a:schemeClr val="tx1"/>
                          </a:solidFill>
                          <a:latin typeface="+mn-lt"/>
                        </a:rPr>
                        <a:t>3</a:t>
                      </a:r>
                      <a:endParaRPr lang="en-US" sz="1050" b="0" i="0" baseline="0" dirty="0">
                        <a:solidFill>
                          <a:schemeClr val="tx1"/>
                        </a:solidFill>
                        <a:latin typeface="+mn-lt"/>
                      </a:endParaRPr>
                    </a:p>
                  </a:txBody>
                  <a:tcPr marT="91440" marB="91440">
                    <a:solidFill>
                      <a:srgbClr val="00A797">
                        <a:alpha val="50000"/>
                      </a:srgbClr>
                    </a:solidFill>
                  </a:tcPr>
                </a:tc>
                <a:tc>
                  <a:txBody>
                    <a:bodyPr/>
                    <a:lstStyle/>
                    <a:p>
                      <a:r>
                        <a:rPr lang="en-US" sz="1050" b="0" i="0" kern="1200" dirty="0">
                          <a:solidFill>
                            <a:schemeClr val="tx1"/>
                          </a:solidFill>
                          <a:effectLst/>
                          <a:latin typeface="+mn-lt"/>
                        </a:rPr>
                        <a:t>Medicare Savings Program</a:t>
                      </a:r>
                      <a:r>
                        <a:rPr lang="en-US" sz="1050" b="0" i="0" dirty="0">
                          <a:solidFill>
                            <a:schemeClr val="tx1"/>
                          </a:solidFill>
                          <a:latin typeface="+mn-lt"/>
                        </a:rPr>
                        <a:t>—</a:t>
                      </a:r>
                      <a:r>
                        <a:rPr lang="en-US" sz="1050" b="0" i="0" kern="1200" dirty="0">
                          <a:solidFill>
                            <a:schemeClr val="tx1"/>
                          </a:solidFill>
                          <a:effectLst/>
                          <a:latin typeface="+mn-lt"/>
                        </a:rPr>
                        <a:t> Covers Medicare Part A and B premiums, co-pays, coinsurance, and deductibles. Members also receive Medicare Part D Extra Help.</a:t>
                      </a:r>
                      <a:r>
                        <a:rPr lang="en-US" sz="1050" b="0" i="0" kern="1200" baseline="30000" dirty="0">
                          <a:solidFill>
                            <a:schemeClr val="tx1"/>
                          </a:solidFill>
                          <a:effectLst/>
                          <a:latin typeface="+mn-lt"/>
                        </a:rPr>
                        <a:t>5</a:t>
                      </a:r>
                      <a:r>
                        <a:rPr lang="en-US" sz="1050" b="0" i="0" kern="1200" dirty="0">
                          <a:solidFill>
                            <a:schemeClr val="tx1"/>
                          </a:solidFill>
                          <a:effectLst/>
                          <a:latin typeface="+mn-lt"/>
                        </a:rPr>
                        <a:t> </a:t>
                      </a:r>
                      <a:r>
                        <a:rPr lang="en-US" sz="1050" b="0" i="0" kern="1200" dirty="0">
                          <a:solidFill>
                            <a:schemeClr val="tx1"/>
                          </a:solidFill>
                          <a:effectLst/>
                          <a:latin typeface="+mn-lt"/>
                          <a:ea typeface="+mn-ea"/>
                          <a:cs typeface="+mn-cs"/>
                        </a:rPr>
                        <a:t> </a:t>
                      </a:r>
                    </a:p>
                  </a:txBody>
                  <a:tcPr marT="91440" marB="91440">
                    <a:solidFill>
                      <a:srgbClr val="00A797">
                        <a:alpha val="50000"/>
                      </a:srgbClr>
                    </a:solidFill>
                  </a:tcPr>
                </a:tc>
                <a:extLst>
                  <a:ext uri="{0D108BD9-81ED-4DB2-BD59-A6C34878D82A}">
                    <a16:rowId xmlns:a16="http://schemas.microsoft.com/office/drawing/2014/main" val="10003"/>
                  </a:ext>
                </a:extLst>
              </a:tr>
              <a:tr h="549577">
                <a:tc>
                  <a:txBody>
                    <a:bodyPr/>
                    <a:lstStyle/>
                    <a:p>
                      <a:r>
                        <a:rPr lang="en-US" sz="1050" b="0" i="0">
                          <a:latin typeface="+mn-lt"/>
                        </a:rPr>
                        <a:t>Living in community, </a:t>
                      </a:r>
                      <a:br>
                        <a:rPr lang="en-US" sz="1050" b="0" i="0">
                          <a:latin typeface="+mn-lt"/>
                        </a:rPr>
                      </a:br>
                      <a:r>
                        <a:rPr lang="en-US" sz="1050" b="0" i="0">
                          <a:latin typeface="+mn-lt"/>
                        </a:rPr>
                        <a:t>eligible for</a:t>
                      </a:r>
                      <a:r>
                        <a:rPr lang="en-US" sz="1050" b="0" i="0" baseline="0">
                          <a:latin typeface="+mn-lt"/>
                        </a:rPr>
                        <a:t> </a:t>
                      </a:r>
                      <a:r>
                        <a:rPr lang="en-US" sz="1050" b="0" i="0" baseline="0">
                          <a:solidFill>
                            <a:schemeClr val="tx1"/>
                          </a:solidFill>
                          <a:latin typeface="+mn-lt"/>
                        </a:rPr>
                        <a:t>Medicare, citizen or lawfully present immigrant</a:t>
                      </a:r>
                      <a:endParaRPr lang="en-US" sz="1050" b="0" i="0">
                        <a:solidFill>
                          <a:schemeClr val="tx1"/>
                        </a:solidFill>
                        <a:latin typeface="+mn-lt"/>
                      </a:endParaRPr>
                    </a:p>
                  </a:txBody>
                  <a:tcPr marT="91440" marB="91440">
                    <a:solidFill>
                      <a:srgbClr val="00A797">
                        <a:alpha val="30000"/>
                      </a:srgbClr>
                    </a:solidFill>
                  </a:tcPr>
                </a:tc>
                <a:tc>
                  <a:txBody>
                    <a:bodyPr/>
                    <a:lstStyle/>
                    <a:p>
                      <a:pPr marL="0" algn="ctr" defTabSz="914400" rtl="0" eaLnBrk="1" latinLnBrk="0" hangingPunct="1">
                        <a:lnSpc>
                          <a:spcPct val="107000"/>
                        </a:lnSpc>
                      </a:pPr>
                      <a:r>
                        <a:rPr lang="en-US" sz="1050" b="0" i="0" kern="1200" dirty="0">
                          <a:solidFill>
                            <a:schemeClr val="dk1"/>
                          </a:solidFill>
                          <a:latin typeface="+mn-lt"/>
                          <a:ea typeface="+mn-ea"/>
                          <a:cs typeface="+mn-cs"/>
                        </a:rPr>
                        <a:t>&gt;190% and &lt;225% </a:t>
                      </a:r>
                      <a:r>
                        <a:rPr lang="en-US" sz="1050" b="0" i="0" kern="1200" dirty="0">
                          <a:solidFill>
                            <a:schemeClr val="tx1"/>
                          </a:solidFill>
                          <a:latin typeface="+mn-lt"/>
                          <a:ea typeface="+mn-ea"/>
                          <a:cs typeface="+mn-cs"/>
                        </a:rPr>
                        <a:t>FPL</a:t>
                      </a:r>
                      <a:r>
                        <a:rPr lang="en-US" sz="1050" b="0" i="0" kern="1200" baseline="30000" dirty="0">
                          <a:solidFill>
                            <a:schemeClr val="tx1"/>
                          </a:solidFill>
                          <a:latin typeface="+mn-lt"/>
                          <a:ea typeface="+mn-ea"/>
                          <a:cs typeface="+mn-cs"/>
                        </a:rPr>
                        <a:t>3,</a:t>
                      </a:r>
                      <a:r>
                        <a:rPr lang="en-US" sz="1050" b="0" i="0" kern="1200" baseline="30000" dirty="0">
                          <a:solidFill>
                            <a:schemeClr val="tx1"/>
                          </a:solidFill>
                          <a:effectLst/>
                          <a:latin typeface="+mn-lt"/>
                        </a:rPr>
                        <a:t>6</a:t>
                      </a:r>
                      <a:endParaRPr lang="en-US" sz="1050" b="0" i="0" kern="1200" baseline="30000" dirty="0">
                        <a:solidFill>
                          <a:schemeClr val="tx1"/>
                        </a:solidFill>
                        <a:latin typeface="+mn-lt"/>
                        <a:ea typeface="+mn-ea"/>
                        <a:cs typeface="+mn-cs"/>
                      </a:endParaRPr>
                    </a:p>
                  </a:txBody>
                  <a:tcPr marT="91440" marB="91440">
                    <a:solidFill>
                      <a:srgbClr val="00A797">
                        <a:alpha val="30000"/>
                      </a:srgbClr>
                    </a:solidFill>
                  </a:tcPr>
                </a:tc>
                <a:tc>
                  <a:txBody>
                    <a:bodyPr/>
                    <a:lstStyle/>
                    <a:p>
                      <a:r>
                        <a:rPr lang="en-US" sz="1050" b="0" i="0" kern="1200" dirty="0">
                          <a:solidFill>
                            <a:schemeClr val="tx1"/>
                          </a:solidFill>
                          <a:effectLst/>
                          <a:latin typeface="+mn-lt"/>
                        </a:rPr>
                        <a:t>Medicare Savings Program - Covers Medicare Part B premiums. Members also receive Medicare Part D Extra Help. </a:t>
                      </a:r>
                      <a:endParaRPr lang="en-US" sz="1050" b="0" i="0" strike="sngStrike" kern="1200" dirty="0">
                        <a:solidFill>
                          <a:schemeClr val="tx1"/>
                        </a:solidFill>
                        <a:effectLst/>
                        <a:latin typeface="+mn-lt"/>
                        <a:ea typeface="+mn-ea"/>
                        <a:cs typeface="+mn-cs"/>
                      </a:endParaRPr>
                    </a:p>
                  </a:txBody>
                  <a:tcPr marT="91440" marB="91440">
                    <a:solidFill>
                      <a:srgbClr val="00A797">
                        <a:alpha val="30000"/>
                      </a:srgbClr>
                    </a:solidFill>
                  </a:tcPr>
                </a:tc>
                <a:extLst>
                  <a:ext uri="{0D108BD9-81ED-4DB2-BD59-A6C34878D82A}">
                    <a16:rowId xmlns:a16="http://schemas.microsoft.com/office/drawing/2014/main" val="10004"/>
                  </a:ext>
                </a:extLst>
              </a:tr>
              <a:tr h="518648">
                <a:tc>
                  <a:txBody>
                    <a:bodyPr/>
                    <a:lstStyle/>
                    <a:p>
                      <a:r>
                        <a:rPr lang="en-US" sz="1050" b="0" i="0">
                          <a:latin typeface="+mn-lt"/>
                        </a:rPr>
                        <a:t>Living</a:t>
                      </a:r>
                      <a:r>
                        <a:rPr lang="en-US" sz="1050" b="0" i="0" baseline="0">
                          <a:latin typeface="+mn-lt"/>
                        </a:rPr>
                        <a:t> in or waiting for </a:t>
                      </a:r>
                      <a:br>
                        <a:rPr lang="en-US" sz="1050" b="0" i="0" baseline="0">
                          <a:latin typeface="+mn-lt"/>
                        </a:rPr>
                      </a:br>
                      <a:r>
                        <a:rPr lang="en-US" sz="1050" b="0" i="0" baseline="0">
                          <a:latin typeface="+mn-lt"/>
                        </a:rPr>
                        <a:t>facility-based long-term </a:t>
                      </a:r>
                      <a:r>
                        <a:rPr lang="en-US" sz="1050" b="0" i="0" baseline="0">
                          <a:solidFill>
                            <a:schemeClr val="tx1"/>
                          </a:solidFill>
                          <a:latin typeface="+mn-lt"/>
                        </a:rPr>
                        <a:t>care, citizen or lawfully present immigrant</a:t>
                      </a:r>
                      <a:endParaRPr lang="en-US" sz="1050" b="0" i="0">
                        <a:solidFill>
                          <a:schemeClr val="tx1"/>
                        </a:solidFill>
                        <a:latin typeface="+mn-lt"/>
                      </a:endParaRPr>
                    </a:p>
                  </a:txBody>
                  <a:tcPr marT="91440" marB="91440">
                    <a:solidFill>
                      <a:srgbClr val="00A797">
                        <a:alpha val="50000"/>
                      </a:srgbClr>
                    </a:solidFill>
                  </a:tcPr>
                </a:tc>
                <a:tc>
                  <a:txBody>
                    <a:bodyPr/>
                    <a:lstStyle/>
                    <a:p>
                      <a:pPr algn="ctr"/>
                      <a:r>
                        <a:rPr lang="en-US" sz="1050" b="0" i="0" baseline="0" dirty="0">
                          <a:latin typeface="+mn-lt"/>
                        </a:rPr>
                        <a:t>No specific income limit</a:t>
                      </a:r>
                    </a:p>
                    <a:p>
                      <a:pPr algn="ctr"/>
                      <a:r>
                        <a:rPr lang="en-US" sz="1050" b="0" i="0" dirty="0">
                          <a:latin typeface="+mn-lt"/>
                        </a:rPr>
                        <a:t>≤</a:t>
                      </a:r>
                      <a:r>
                        <a:rPr lang="en-US" sz="1050" b="0" i="0" baseline="0" dirty="0">
                          <a:latin typeface="+mn-lt"/>
                        </a:rPr>
                        <a:t>$2,000 Assets </a:t>
                      </a:r>
                      <a:br>
                        <a:rPr lang="en-US" sz="1050" b="0" i="0" baseline="0" dirty="0">
                          <a:latin typeface="+mn-lt"/>
                        </a:rPr>
                      </a:br>
                      <a:r>
                        <a:rPr lang="en-US" sz="1050" b="0" i="0" baseline="0" dirty="0">
                          <a:latin typeface="+mn-lt"/>
                        </a:rPr>
                        <a:t>(for an individual)</a:t>
                      </a:r>
                      <a:endParaRPr lang="en-US" sz="1050" b="0" i="0" dirty="0">
                        <a:latin typeface="+mn-lt"/>
                      </a:endParaRPr>
                    </a:p>
                  </a:txBody>
                  <a:tcPr marT="91440" marB="91440">
                    <a:solidFill>
                      <a:srgbClr val="00A797">
                        <a:alpha val="50000"/>
                      </a:srgbClr>
                    </a:solidFill>
                  </a:tcPr>
                </a:tc>
                <a:tc>
                  <a:txBody>
                    <a:bodyPr/>
                    <a:lstStyle/>
                    <a:p>
                      <a:r>
                        <a:rPr lang="en-US" sz="1050" b="0" i="0" dirty="0">
                          <a:solidFill>
                            <a:schemeClr val="tx1"/>
                          </a:solidFill>
                          <a:latin typeface="+mn-lt"/>
                        </a:rPr>
                        <a:t>MassHealth Standard — Including LTSS. Member</a:t>
                      </a:r>
                      <a:r>
                        <a:rPr lang="en-US" sz="1050" b="0" i="0" baseline="0" dirty="0">
                          <a:solidFill>
                            <a:schemeClr val="tx1"/>
                          </a:solidFill>
                          <a:latin typeface="+mn-lt"/>
                        </a:rPr>
                        <a:t> must pay income (minus monthly personal need and spousal maintenance allowances) toward nursing facility care.</a:t>
                      </a:r>
                      <a:endParaRPr lang="en-US" sz="1050" b="0" i="0" dirty="0">
                        <a:solidFill>
                          <a:schemeClr val="tx1"/>
                        </a:solidFill>
                        <a:latin typeface="+mn-lt"/>
                      </a:endParaRPr>
                    </a:p>
                  </a:txBody>
                  <a:tcPr marT="91440" marB="91440">
                    <a:solidFill>
                      <a:srgbClr val="00A797">
                        <a:alpha val="50000"/>
                      </a:srgbClr>
                    </a:solidFill>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0EA0FC87-0D6F-DDD2-4535-FAA665B16EFF}"/>
              </a:ext>
            </a:extLst>
          </p:cNvPr>
          <p:cNvSpPr txBox="1"/>
          <p:nvPr/>
        </p:nvSpPr>
        <p:spPr>
          <a:xfrm>
            <a:off x="504044" y="5283091"/>
            <a:ext cx="8135912" cy="1359346"/>
          </a:xfrm>
          <a:prstGeom prst="rect">
            <a:avLst/>
          </a:prstGeom>
          <a:noFill/>
        </p:spPr>
        <p:txBody>
          <a:bodyPr wrap="square" rtlCol="0">
            <a:spAutoFit/>
          </a:bodyPr>
          <a:lstStyle/>
          <a:p>
            <a:pPr lvl="0">
              <a:spcBef>
                <a:spcPts val="200"/>
              </a:spcBef>
            </a:pPr>
            <a:r>
              <a:rPr lang="en-US" sz="800" baseline="30000" dirty="0">
                <a:solidFill>
                  <a:srgbClr val="000000"/>
                </a:solidFill>
                <a:latin typeface="+mj-lt"/>
                <a:cs typeface="Arial"/>
              </a:rPr>
              <a:t>1</a:t>
            </a:r>
            <a:r>
              <a:rPr lang="en-US" sz="800" dirty="0">
                <a:solidFill>
                  <a:srgbClr val="000000"/>
                </a:solidFill>
                <a:latin typeface="+mj-lt"/>
                <a:cs typeface="Arial"/>
              </a:rPr>
              <a:t> MassHealth eligibility includes nuances not included in this chart; </a:t>
            </a:r>
            <a:r>
              <a:rPr lang="en-US" sz="800" dirty="0">
                <a:latin typeface="+mj-lt"/>
                <a:cs typeface="Arial"/>
              </a:rPr>
              <a:t>for example, the higher income thresholds and other eligibility requirements that are </a:t>
            </a:r>
            <a:r>
              <a:rPr lang="en-US" sz="800" dirty="0">
                <a:solidFill>
                  <a:srgbClr val="000000"/>
                </a:solidFill>
                <a:latin typeface="+mj-lt"/>
                <a:cs typeface="Arial"/>
              </a:rPr>
              <a:t>part of Frail Elder</a:t>
            </a:r>
            <a:br>
              <a:rPr lang="en-US" sz="800" dirty="0">
                <a:solidFill>
                  <a:srgbClr val="000000"/>
                </a:solidFill>
                <a:latin typeface="+mj-lt"/>
                <a:cs typeface="Arial"/>
              </a:rPr>
            </a:br>
            <a:r>
              <a:rPr lang="en-US" sz="800" dirty="0">
                <a:solidFill>
                  <a:srgbClr val="000000"/>
                </a:solidFill>
                <a:latin typeface="+mj-lt"/>
                <a:cs typeface="Arial"/>
              </a:rPr>
              <a:t>  or HCBS waivers are not described here.</a:t>
            </a:r>
          </a:p>
          <a:p>
            <a:pPr lvl="0">
              <a:spcBef>
                <a:spcPts val="200"/>
              </a:spcBef>
            </a:pPr>
            <a:r>
              <a:rPr lang="en-US" sz="800" baseline="30000" dirty="0">
                <a:solidFill>
                  <a:srgbClr val="000000"/>
                </a:solidFill>
                <a:latin typeface="+mj-lt"/>
                <a:cs typeface="Arial"/>
              </a:rPr>
              <a:t>2 </a:t>
            </a:r>
            <a:r>
              <a:rPr lang="en-US" sz="800" dirty="0">
                <a:solidFill>
                  <a:srgbClr val="000000"/>
                </a:solidFill>
                <a:latin typeface="+mj-lt"/>
                <a:cs typeface="Arial"/>
              </a:rPr>
              <a:t>Certain assets are excluded from the asset test; see 130 CMR 520.007 – 520.008 for details. Asset limits are listed for individuals; the amounts for couples are higher.</a:t>
            </a:r>
            <a:endParaRPr lang="en-US" sz="800" dirty="0">
              <a:latin typeface="+mj-lt"/>
              <a:ea typeface="Source Sans Pro Light"/>
              <a:cs typeface="Arial"/>
            </a:endParaRPr>
          </a:p>
          <a:p>
            <a:pPr lvl="0">
              <a:spcBef>
                <a:spcPts val="200"/>
              </a:spcBef>
            </a:pPr>
            <a:r>
              <a:rPr lang="en-US" sz="800" baseline="30000" dirty="0">
                <a:latin typeface="+mj-lt"/>
                <a:cs typeface="Arial"/>
              </a:rPr>
              <a:t>3</a:t>
            </a:r>
            <a:r>
              <a:rPr lang="en-US" sz="800" baseline="30000" dirty="0">
                <a:latin typeface="+mj-lt"/>
                <a:ea typeface="Source Sans Pro Light"/>
                <a:cs typeface="Arial"/>
              </a:rPr>
              <a:t> </a:t>
            </a:r>
            <a:r>
              <a:rPr lang="en-US" sz="800" dirty="0">
                <a:latin typeface="+mj-lt"/>
                <a:ea typeface="Source Sans Pro Light"/>
                <a:cs typeface="Arial"/>
              </a:rPr>
              <a:t>MassHealth eliminated an asset test that had previously applied to both Medicare Savings Programs, effective March 1, 2024. </a:t>
            </a:r>
          </a:p>
          <a:p>
            <a:pPr>
              <a:spcBef>
                <a:spcPts val="200"/>
              </a:spcBef>
            </a:pPr>
            <a:r>
              <a:rPr lang="en-US" sz="800" baseline="30000" dirty="0">
                <a:latin typeface="+mj-lt"/>
                <a:ea typeface="Source Sans Pro Light"/>
                <a:cs typeface="Arial"/>
              </a:rPr>
              <a:t>4</a:t>
            </a:r>
            <a:r>
              <a:rPr lang="en-US" sz="800" dirty="0">
                <a:latin typeface="+mj-lt"/>
                <a:ea typeface="Source Sans Pro Light"/>
                <a:cs typeface="Arial"/>
              </a:rPr>
              <a:t> </a:t>
            </a:r>
            <a:r>
              <a:rPr lang="en-US" sz="800" dirty="0">
                <a:latin typeface="+mj-lt"/>
              </a:rPr>
              <a:t>For more information on these coverage types (i.e. MassHealth Standard and Family Assistance), see slide 19.</a:t>
            </a:r>
            <a:endParaRPr lang="en-US" sz="800" dirty="0">
              <a:latin typeface="+mj-lt"/>
              <a:ea typeface="Source Sans Pro Light"/>
              <a:cs typeface="Arial"/>
            </a:endParaRPr>
          </a:p>
          <a:p>
            <a:pPr>
              <a:spcBef>
                <a:spcPts val="200"/>
              </a:spcBef>
            </a:pPr>
            <a:r>
              <a:rPr lang="en-US" sz="800" baseline="30000" dirty="0">
                <a:latin typeface="+mj-lt"/>
                <a:ea typeface="Source Sans Pro Light"/>
                <a:cs typeface="Arial"/>
              </a:rPr>
              <a:t>5</a:t>
            </a:r>
            <a:r>
              <a:rPr lang="en-US" sz="800" dirty="0">
                <a:latin typeface="+mj-lt"/>
                <a:ea typeface="Source Sans Pro Light"/>
                <a:cs typeface="Arial"/>
              </a:rPr>
              <a:t> Part D Extra Help </a:t>
            </a:r>
            <a:r>
              <a:rPr lang="en-US" sz="800" dirty="0">
                <a:solidFill>
                  <a:srgbClr val="000000"/>
                </a:solidFill>
                <a:latin typeface="+mj-lt"/>
                <a:cs typeface="Arial"/>
              </a:rPr>
              <a:t>is a Medicare program which helps pay Medicare drug coverage (Part D) premiums, deductibles, coinsurance, and other costs. </a:t>
            </a:r>
          </a:p>
          <a:p>
            <a:pPr lvl="0">
              <a:spcBef>
                <a:spcPts val="200"/>
              </a:spcBef>
            </a:pPr>
            <a:r>
              <a:rPr lang="en-US" sz="800" baseline="30000" dirty="0">
                <a:solidFill>
                  <a:srgbClr val="000000"/>
                </a:solidFill>
                <a:latin typeface="+mj-lt"/>
                <a:cs typeface="Arial"/>
              </a:rPr>
              <a:t>6</a:t>
            </a:r>
            <a:r>
              <a:rPr lang="en-US" sz="800" dirty="0">
                <a:solidFill>
                  <a:srgbClr val="000000"/>
                </a:solidFill>
                <a:latin typeface="+mj-lt"/>
                <a:cs typeface="Arial"/>
              </a:rPr>
              <a:t> For seniors with income above 210% of FPL, support from the Medicare Savings Program is capped by an annual federal allocation to states.</a:t>
            </a:r>
            <a:endParaRPr lang="en-US" sz="800" baseline="30000" dirty="0">
              <a:solidFill>
                <a:srgbClr val="000000"/>
              </a:solidFill>
              <a:latin typeface="+mj-lt"/>
              <a:cs typeface="Arial"/>
            </a:endParaRPr>
          </a:p>
          <a:p>
            <a:pPr algn="l"/>
            <a:endParaRPr lang="en-US" dirty="0">
              <a:latin typeface="+mj-lt"/>
            </a:endParaRPr>
          </a:p>
        </p:txBody>
      </p:sp>
    </p:spTree>
    <p:extLst>
      <p:ext uri="{BB962C8B-B14F-4D97-AF65-F5344CB8AC3E}">
        <p14:creationId xmlns:p14="http://schemas.microsoft.com/office/powerpoint/2010/main" val="687247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Image result for MASShealth logo">
            <a:extLst>
              <a:ext uri="{FF2B5EF4-FFF2-40B4-BE49-F238E27FC236}">
                <a16:creationId xmlns:a16="http://schemas.microsoft.com/office/drawing/2014/main" id="{188D8C54-C653-4FDC-B16F-BE9DB0ED7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067" y="3498243"/>
            <a:ext cx="3065754" cy="1530216"/>
          </a:xfrm>
          <a:prstGeom prst="rect">
            <a:avLst/>
          </a:prstGeom>
          <a:noFill/>
          <a:extLst>
            <a:ext uri="{909E8E84-426E-40DD-AFC4-6F175D3DCCD1}">
              <a14:hiddenFill xmlns:a14="http://schemas.microsoft.com/office/drawing/2010/main">
                <a:solidFill>
                  <a:srgbClr val="FFFFFF"/>
                </a:solidFill>
              </a14:hiddenFill>
            </a:ext>
          </a:extLst>
        </p:spPr>
      </p:pic>
      <p:sp>
        <p:nvSpPr>
          <p:cNvPr id="40962" name="Title 1"/>
          <p:cNvSpPr>
            <a:spLocks noGrp="1"/>
          </p:cNvSpPr>
          <p:nvPr>
            <p:ph type="title"/>
          </p:nvPr>
        </p:nvSpPr>
        <p:spPr/>
        <p:txBody>
          <a:bodyPr/>
          <a:lstStyle/>
          <a:p>
            <a:r>
              <a:rPr lang="en-US"/>
              <a:t>THERE ARE MANY DOORS INTO MASSHEALTH</a:t>
            </a:r>
          </a:p>
        </p:txBody>
      </p:sp>
      <p:sp>
        <p:nvSpPr>
          <p:cNvPr id="13" name="Slide Number Placeholder 12"/>
          <p:cNvSpPr>
            <a:spLocks noGrp="1"/>
          </p:cNvSpPr>
          <p:nvPr>
            <p:ph type="sldNum" sz="quarter" idx="10"/>
          </p:nvPr>
        </p:nvSpPr>
        <p:spPr/>
        <p:txBody>
          <a:bodyPr/>
          <a:lstStyle/>
          <a:p>
            <a:fld id="{48CA152D-CF78-40EA-823E-8C57613EB728}" type="slidenum">
              <a:rPr lang="en-US" smtClean="0"/>
              <a:pPr/>
              <a:t>10</a:t>
            </a:fld>
            <a:endParaRPr lang="en-US"/>
          </a:p>
        </p:txBody>
      </p:sp>
      <p:sp>
        <p:nvSpPr>
          <p:cNvPr id="40964" name="TextBox 5"/>
          <p:cNvSpPr txBox="1">
            <a:spLocks noChangeArrowheads="1"/>
          </p:cNvSpPr>
          <p:nvPr/>
        </p:nvSpPr>
        <p:spPr bwMode="auto">
          <a:xfrm>
            <a:off x="457199" y="1437436"/>
            <a:ext cx="1965960" cy="1646605"/>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defPPr>
              <a:defRPr lang="en-US"/>
            </a:defPPr>
            <a:lvl1pPr marL="120650" indent="-120650">
              <a:spcBef>
                <a:spcPts val="300"/>
              </a:spcBef>
              <a:buClr>
                <a:srgbClr val="005F85"/>
              </a:buClr>
              <a:buFont typeface="Arial" panose="020B0604020202020204" pitchFamily="34" charset="0"/>
              <a:buChar char="•"/>
              <a:defRPr sz="1400">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indent="0">
              <a:buNone/>
            </a:pPr>
            <a:r>
              <a:rPr lang="en-US" sz="950" b="1">
                <a:solidFill>
                  <a:schemeClr val="tx1"/>
                </a:solidFill>
              </a:rPr>
              <a:t>Individuals</a:t>
            </a:r>
            <a:r>
              <a:rPr lang="en-US" sz="950">
                <a:solidFill>
                  <a:schemeClr val="tx1"/>
                </a:solidFill>
              </a:rPr>
              <a:t> apply directly, by phone, on paper form, in person with assistance at a MassHealth Enrollment Center or Health Connector walk-in center, or through the </a:t>
            </a:r>
            <a:r>
              <a:rPr lang="en-US" sz="950">
                <a:solidFill>
                  <a:schemeClr val="tx1"/>
                </a:solidFill>
                <a:hlinkClick r:id="rId4">
                  <a:extLst>
                    <a:ext uri="{A12FA001-AC4F-418D-AE19-62706E023703}">
                      <ahyp:hlinkClr xmlns:ahyp="http://schemas.microsoft.com/office/drawing/2018/hyperlinkcolor" val="tx"/>
                    </a:ext>
                  </a:extLst>
                </a:hlinkClick>
              </a:rPr>
              <a:t>online application</a:t>
            </a:r>
            <a:r>
              <a:rPr lang="en-US" sz="950">
                <a:solidFill>
                  <a:schemeClr val="tx1"/>
                </a:solidFill>
              </a:rPr>
              <a:t>, an integrated eligibility system that allows users to shop and apply for MassHealth and other health insurance programs. </a:t>
            </a:r>
            <a:endParaRPr lang="en-US" sz="950" strike="sngStrike">
              <a:solidFill>
                <a:srgbClr val="FF0000"/>
              </a:solidFill>
            </a:endParaRPr>
          </a:p>
        </p:txBody>
      </p:sp>
      <p:sp>
        <p:nvSpPr>
          <p:cNvPr id="26628" name="TextBox 6"/>
          <p:cNvSpPr txBox="1">
            <a:spLocks noChangeArrowheads="1"/>
          </p:cNvSpPr>
          <p:nvPr/>
        </p:nvSpPr>
        <p:spPr bwMode="auto">
          <a:xfrm>
            <a:off x="2539796" y="1437436"/>
            <a:ext cx="1965960" cy="1249371"/>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defPPr>
              <a:defRPr lang="en-US"/>
            </a:defPPr>
            <a:lvl1pPr marL="120650" indent="-120650">
              <a:spcBef>
                <a:spcPts val="300"/>
              </a:spcBef>
              <a:buClr>
                <a:srgbClr val="005F85"/>
              </a:buClr>
              <a:buFont typeface="Arial" panose="020B0604020202020204" pitchFamily="34" charset="0"/>
              <a:buChar char="•"/>
              <a:defRPr sz="1400">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indent="0">
              <a:buNone/>
            </a:pPr>
            <a:r>
              <a:rPr lang="en-US" sz="950" b="1">
                <a:solidFill>
                  <a:schemeClr val="tx1"/>
                </a:solidFill>
              </a:rPr>
              <a:t>Health care providers </a:t>
            </a:r>
            <a:r>
              <a:rPr lang="en-US" sz="950">
                <a:solidFill>
                  <a:schemeClr val="tx1"/>
                </a:solidFill>
              </a:rPr>
              <a:t>assist patients with applications.</a:t>
            </a:r>
          </a:p>
          <a:p>
            <a:r>
              <a:rPr lang="en-US" sz="950">
                <a:solidFill>
                  <a:schemeClr val="tx1"/>
                </a:solidFill>
              </a:rPr>
              <a:t>Hospitals</a:t>
            </a:r>
          </a:p>
          <a:p>
            <a:r>
              <a:rPr lang="en-US" sz="950">
                <a:solidFill>
                  <a:schemeClr val="tx1"/>
                </a:solidFill>
              </a:rPr>
              <a:t>Community health centers</a:t>
            </a:r>
          </a:p>
          <a:p>
            <a:r>
              <a:rPr lang="en-US" sz="950">
                <a:solidFill>
                  <a:schemeClr val="tx1"/>
                </a:solidFill>
              </a:rPr>
              <a:t>Nursing facilities</a:t>
            </a:r>
            <a:endParaRPr lang="en-US" sz="950" strike="sngStrike">
              <a:solidFill>
                <a:schemeClr val="tx1"/>
              </a:solidFill>
            </a:endParaRPr>
          </a:p>
          <a:p>
            <a:r>
              <a:rPr lang="en-US" sz="950">
                <a:solidFill>
                  <a:schemeClr val="tx1"/>
                </a:solidFill>
              </a:rPr>
              <a:t>Other providers</a:t>
            </a:r>
          </a:p>
        </p:txBody>
      </p:sp>
      <p:sp>
        <p:nvSpPr>
          <p:cNvPr id="26629" name="TextBox 7"/>
          <p:cNvSpPr txBox="1">
            <a:spLocks noChangeArrowheads="1"/>
          </p:cNvSpPr>
          <p:nvPr/>
        </p:nvSpPr>
        <p:spPr bwMode="auto">
          <a:xfrm>
            <a:off x="4622393" y="1437438"/>
            <a:ext cx="1965960" cy="2316019"/>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defPPr>
              <a:defRPr lang="en-US"/>
            </a:defPPr>
            <a:lvl1pPr marL="0" indent="0">
              <a:spcBef>
                <a:spcPts val="300"/>
              </a:spcBef>
              <a:buClr>
                <a:srgbClr val="005F85"/>
              </a:buClr>
              <a:buFont typeface="Arial" panose="020B0604020202020204" pitchFamily="34" charset="0"/>
              <a:buNone/>
              <a:defRPr sz="1100">
                <a:latin typeface="+mj-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sz="950" b="1" dirty="0">
                <a:solidFill>
                  <a:schemeClr val="tx1"/>
                </a:solidFill>
                <a:latin typeface="+mn-lt"/>
              </a:rPr>
              <a:t>State agencies </a:t>
            </a:r>
            <a:r>
              <a:rPr lang="en-US" sz="950" dirty="0">
                <a:solidFill>
                  <a:schemeClr val="tx1"/>
                </a:solidFill>
                <a:latin typeface="+mn-lt"/>
              </a:rPr>
              <a:t>facilitate applications.</a:t>
            </a:r>
          </a:p>
          <a:p>
            <a:pPr marL="120650" indent="-120650">
              <a:buFont typeface="Arial" panose="020B0604020202020204" pitchFamily="34" charset="0"/>
              <a:buChar char="•"/>
            </a:pPr>
            <a:r>
              <a:rPr lang="en-US" sz="950" dirty="0">
                <a:solidFill>
                  <a:schemeClr val="tx1"/>
                </a:solidFill>
                <a:latin typeface="+mn-lt"/>
              </a:rPr>
              <a:t>Department of Developmental Services</a:t>
            </a:r>
          </a:p>
          <a:p>
            <a:pPr marL="120650" indent="-120650">
              <a:buFont typeface="Arial" panose="020B0604020202020204" pitchFamily="34" charset="0"/>
              <a:buChar char="•"/>
            </a:pPr>
            <a:r>
              <a:rPr lang="en-US" sz="950" dirty="0">
                <a:solidFill>
                  <a:schemeClr val="tx1"/>
                </a:solidFill>
                <a:latin typeface="+mn-lt"/>
              </a:rPr>
              <a:t>Department of Mental Health</a:t>
            </a:r>
          </a:p>
          <a:p>
            <a:pPr marL="120650" indent="-120650">
              <a:buFont typeface="Arial" panose="020B0604020202020204" pitchFamily="34" charset="0"/>
              <a:buChar char="•"/>
            </a:pPr>
            <a:r>
              <a:rPr lang="en-US" sz="950" dirty="0" err="1">
                <a:solidFill>
                  <a:schemeClr val="tx1"/>
                </a:solidFill>
                <a:latin typeface="+mn-lt"/>
              </a:rPr>
              <a:t>MassAbility</a:t>
            </a:r>
            <a:r>
              <a:rPr lang="en-US" sz="950" dirty="0">
                <a:solidFill>
                  <a:schemeClr val="tx1"/>
                </a:solidFill>
                <a:latin typeface="+mn-lt"/>
              </a:rPr>
              <a:t> (formerly the Massachusetts Rehabilitation Commission)</a:t>
            </a:r>
          </a:p>
          <a:p>
            <a:pPr marL="120650" indent="-120650">
              <a:buFont typeface="Arial" panose="020B0604020202020204" pitchFamily="34" charset="0"/>
              <a:buChar char="•"/>
            </a:pPr>
            <a:r>
              <a:rPr lang="en-US" sz="950" dirty="0">
                <a:solidFill>
                  <a:schemeClr val="tx1"/>
                </a:solidFill>
                <a:latin typeface="+mn-lt"/>
              </a:rPr>
              <a:t>Department of Transitional Assistance</a:t>
            </a:r>
          </a:p>
          <a:p>
            <a:pPr marL="120650" indent="-120650">
              <a:buFont typeface="Arial" panose="020B0604020202020204" pitchFamily="34" charset="0"/>
              <a:buChar char="•"/>
            </a:pPr>
            <a:r>
              <a:rPr lang="en-US" sz="950" dirty="0">
                <a:solidFill>
                  <a:schemeClr val="tx1"/>
                </a:solidFill>
                <a:latin typeface="+mn-lt"/>
              </a:rPr>
              <a:t>Department of Children and Families</a:t>
            </a:r>
          </a:p>
          <a:p>
            <a:pPr marL="120650" indent="-120650">
              <a:buFont typeface="Arial" panose="020B0604020202020204" pitchFamily="34" charset="0"/>
              <a:buChar char="•"/>
            </a:pPr>
            <a:r>
              <a:rPr lang="en-US" sz="950" dirty="0">
                <a:solidFill>
                  <a:schemeClr val="tx1"/>
                </a:solidFill>
                <a:latin typeface="+mn-lt"/>
              </a:rPr>
              <a:t>Other agencies</a:t>
            </a:r>
          </a:p>
        </p:txBody>
      </p:sp>
      <p:sp>
        <p:nvSpPr>
          <p:cNvPr id="26630" name="TextBox 8"/>
          <p:cNvSpPr txBox="1">
            <a:spLocks noChangeArrowheads="1"/>
          </p:cNvSpPr>
          <p:nvPr/>
        </p:nvSpPr>
        <p:spPr bwMode="auto">
          <a:xfrm>
            <a:off x="6704990" y="1437436"/>
            <a:ext cx="1965960" cy="3193182"/>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defPPr>
              <a:defRPr lang="en-US"/>
            </a:defPPr>
            <a:lvl1pPr marL="0" indent="0">
              <a:spcBef>
                <a:spcPts val="300"/>
              </a:spcBef>
              <a:buClr>
                <a:srgbClr val="005F85"/>
              </a:buClr>
              <a:buFont typeface="Arial" panose="020B0604020202020204" pitchFamily="34" charset="0"/>
              <a:buNone/>
              <a:defRPr sz="1100">
                <a:latin typeface="+mj-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sz="950" b="1" dirty="0">
                <a:solidFill>
                  <a:srgbClr val="000000"/>
                </a:solidFill>
                <a:latin typeface="+mn-lt"/>
              </a:rPr>
              <a:t>Community organizations and advocacy groups </a:t>
            </a:r>
            <a:r>
              <a:rPr lang="en-US" sz="950" dirty="0">
                <a:solidFill>
                  <a:srgbClr val="000000"/>
                </a:solidFill>
                <a:latin typeface="+mn-lt"/>
              </a:rPr>
              <a:t>provide health care referrals and access to MassHealth.</a:t>
            </a:r>
          </a:p>
          <a:p>
            <a:pPr marL="120650" indent="-120650">
              <a:buFont typeface="Arial" panose="020B0604020202020204" pitchFamily="34" charset="0"/>
              <a:buChar char="•"/>
            </a:pPr>
            <a:r>
              <a:rPr lang="en-US" sz="950" dirty="0">
                <a:solidFill>
                  <a:srgbClr val="000000"/>
                </a:solidFill>
                <a:latin typeface="+mn-lt"/>
                <a:hlinkClick r:id="rId5">
                  <a:extLst>
                    <a:ext uri="{A12FA001-AC4F-418D-AE19-62706E023703}">
                      <ahyp:hlinkClr xmlns:ahyp="http://schemas.microsoft.com/office/drawing/2018/hyperlinkcolor" val="tx"/>
                    </a:ext>
                  </a:extLst>
                </a:hlinkClick>
              </a:rPr>
              <a:t>My Ombudsman</a:t>
            </a:r>
            <a:r>
              <a:rPr lang="en-US" sz="950" dirty="0">
                <a:solidFill>
                  <a:srgbClr val="000000"/>
                </a:solidFill>
                <a:latin typeface="+mn-lt"/>
              </a:rPr>
              <a:t>. This nonprofit organization answers questions, provides information, and works with health plans and MassHealth to ensure members can access their benefits.</a:t>
            </a:r>
          </a:p>
          <a:p>
            <a:pPr marL="120650" indent="-120650">
              <a:buFont typeface="Arial" panose="020B0604020202020204" pitchFamily="34" charset="0"/>
              <a:buChar char="•"/>
            </a:pPr>
            <a:r>
              <a:rPr lang="en-US" sz="950" dirty="0">
                <a:solidFill>
                  <a:srgbClr val="000000"/>
                </a:solidFill>
                <a:latin typeface="+mn-lt"/>
              </a:rPr>
              <a:t>Community action programs </a:t>
            </a:r>
          </a:p>
          <a:p>
            <a:pPr marL="120650" indent="-120650">
              <a:buFont typeface="Arial" panose="020B0604020202020204" pitchFamily="34" charset="0"/>
              <a:buChar char="•"/>
            </a:pPr>
            <a:r>
              <a:rPr lang="en-US" sz="950" dirty="0">
                <a:solidFill>
                  <a:srgbClr val="000000"/>
                </a:solidFill>
                <a:latin typeface="+mn-lt"/>
              </a:rPr>
              <a:t>Community development corporations </a:t>
            </a:r>
          </a:p>
          <a:p>
            <a:pPr marL="120650" indent="-120650">
              <a:buFont typeface="Arial" panose="020B0604020202020204" pitchFamily="34" charset="0"/>
              <a:buChar char="•"/>
            </a:pPr>
            <a:r>
              <a:rPr lang="en-US" sz="950" dirty="0">
                <a:solidFill>
                  <a:schemeClr val="tx1"/>
                </a:solidFill>
                <a:latin typeface="+mn-lt"/>
              </a:rPr>
              <a:t>Aging Services Access Points </a:t>
            </a:r>
          </a:p>
          <a:p>
            <a:pPr marL="120650" indent="-120650">
              <a:buFont typeface="Arial" panose="020B0604020202020204" pitchFamily="34" charset="0"/>
              <a:buChar char="•"/>
            </a:pPr>
            <a:r>
              <a:rPr lang="en-US" sz="950" dirty="0">
                <a:solidFill>
                  <a:srgbClr val="000000"/>
                </a:solidFill>
                <a:latin typeface="+mn-lt"/>
                <a:hlinkClick r:id="rId6">
                  <a:extLst>
                    <a:ext uri="{A12FA001-AC4F-418D-AE19-62706E023703}">
                      <ahyp:hlinkClr xmlns:ahyp="http://schemas.microsoft.com/office/drawing/2018/hyperlinkcolor" val="tx"/>
                    </a:ext>
                  </a:extLst>
                </a:hlinkClick>
              </a:rPr>
              <a:t>Health Care For All</a:t>
            </a:r>
            <a:endParaRPr lang="en-US" sz="950" dirty="0">
              <a:solidFill>
                <a:srgbClr val="000000"/>
              </a:solidFill>
              <a:latin typeface="+mn-lt"/>
            </a:endParaRPr>
          </a:p>
          <a:p>
            <a:pPr marL="120650" indent="-120650">
              <a:buFont typeface="Arial" panose="020B0604020202020204" pitchFamily="34" charset="0"/>
              <a:buChar char="•"/>
            </a:pPr>
            <a:r>
              <a:rPr lang="en-US" sz="950" dirty="0">
                <a:solidFill>
                  <a:srgbClr val="000000"/>
                </a:solidFill>
                <a:latin typeface="+mn-lt"/>
              </a:rPr>
              <a:t>Other community organizations designated as </a:t>
            </a:r>
            <a:r>
              <a:rPr lang="en-US" sz="950" dirty="0">
                <a:solidFill>
                  <a:srgbClr val="000000"/>
                </a:solidFill>
                <a:latin typeface="+mn-lt"/>
                <a:hlinkClick r:id="rId7">
                  <a:extLst>
                    <a:ext uri="{A12FA001-AC4F-418D-AE19-62706E023703}">
                      <ahyp:hlinkClr xmlns:ahyp="http://schemas.microsoft.com/office/drawing/2018/hyperlinkcolor" val="tx"/>
                    </a:ext>
                  </a:extLst>
                </a:hlinkClick>
              </a:rPr>
              <a:t>Enrollment Assisters</a:t>
            </a:r>
            <a:endParaRPr lang="en-US" sz="950" dirty="0">
              <a:solidFill>
                <a:srgbClr val="000000"/>
              </a:solidFill>
              <a:latin typeface="+mn-lt"/>
            </a:endParaRPr>
          </a:p>
        </p:txBody>
      </p:sp>
      <p:cxnSp>
        <p:nvCxnSpPr>
          <p:cNvPr id="11" name="Straight Arrow Connector 10"/>
          <p:cNvCxnSpPr>
            <a:cxnSpLocks/>
          </p:cNvCxnSpPr>
          <p:nvPr/>
        </p:nvCxnSpPr>
        <p:spPr>
          <a:xfrm>
            <a:off x="2423159" y="2948911"/>
            <a:ext cx="461495" cy="519259"/>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stCxn id="26628" idx="2"/>
          </p:cNvCxnSpPr>
          <p:nvPr/>
        </p:nvCxnSpPr>
        <p:spPr>
          <a:xfrm flipH="1">
            <a:off x="3415107" y="2686807"/>
            <a:ext cx="107669" cy="853180"/>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a:off x="4258780" y="2893340"/>
            <a:ext cx="363614" cy="574830"/>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H="1" flipV="1">
            <a:off x="5079206" y="3973299"/>
            <a:ext cx="1625784" cy="376191"/>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57199" y="5183807"/>
            <a:ext cx="8213751" cy="820642"/>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lstStyle>
            <a:defPPr>
              <a:defRPr lang="en-US"/>
            </a:defPPr>
            <a:lvl1pPr marL="0" indent="0">
              <a:spcBef>
                <a:spcPts val="300"/>
              </a:spcBef>
              <a:buClr>
                <a:srgbClr val="005F85"/>
              </a:buClr>
              <a:buFont typeface="Arial" panose="020B0604020202020204" pitchFamily="34" charset="0"/>
              <a:buNone/>
              <a:defRPr sz="1100">
                <a:latin typeface="+mj-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sz="950" b="1" dirty="0">
                <a:solidFill>
                  <a:schemeClr val="tx1"/>
                </a:solidFill>
                <a:latin typeface="+mn-lt"/>
              </a:rPr>
              <a:t>Appeals and Grievances</a:t>
            </a:r>
          </a:p>
          <a:p>
            <a:r>
              <a:rPr lang="en-US" sz="950" dirty="0">
                <a:solidFill>
                  <a:schemeClr val="tx1"/>
                </a:solidFill>
                <a:latin typeface="+mn-lt"/>
              </a:rPr>
              <a:t>Typically, if an applicant disagrees with MassHealth’s denial of coverage, the applicant can </a:t>
            </a:r>
            <a:r>
              <a:rPr lang="en-US" sz="950" dirty="0">
                <a:solidFill>
                  <a:schemeClr val="tx1"/>
                </a:solidFill>
                <a:latin typeface="+mn-lt"/>
                <a:hlinkClick r:id="rId8">
                  <a:extLst>
                    <a:ext uri="{A12FA001-AC4F-418D-AE19-62706E023703}">
                      <ahyp:hlinkClr xmlns:ahyp="http://schemas.microsoft.com/office/drawing/2018/hyperlinkcolor" val="tx"/>
                    </a:ext>
                  </a:extLst>
                </a:hlinkClick>
              </a:rPr>
              <a:t>appeal the decision</a:t>
            </a:r>
            <a:r>
              <a:rPr lang="en-US" sz="950" dirty="0">
                <a:solidFill>
                  <a:schemeClr val="tx1"/>
                </a:solidFill>
                <a:latin typeface="+mn-lt"/>
              </a:rPr>
              <a:t> within 60 days using the Fair Hearing Request Form. Applicants and members can also file grievances at any point for any type of problem, including issues with the quality of care, wait times, or customer service. </a:t>
            </a:r>
            <a:endParaRPr lang="en-US" sz="950" strike="sngStrike" dirty="0">
              <a:solidFill>
                <a:srgbClr val="FF0000"/>
              </a:solidFill>
              <a:latin typeface="+mn-lt"/>
            </a:endParaRPr>
          </a:p>
        </p:txBody>
      </p:sp>
      <p:cxnSp>
        <p:nvCxnSpPr>
          <p:cNvPr id="16" name="Straight Arrow Connector 15"/>
          <p:cNvCxnSpPr>
            <a:cxnSpLocks/>
          </p:cNvCxnSpPr>
          <p:nvPr/>
        </p:nvCxnSpPr>
        <p:spPr>
          <a:xfrm flipV="1">
            <a:off x="1864519" y="4521994"/>
            <a:ext cx="789387" cy="661813"/>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909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274320"/>
            <a:ext cx="8229600" cy="822960"/>
          </a:xfrm>
        </p:spPr>
        <p:txBody>
          <a:bodyPr/>
          <a:lstStyle/>
          <a:p>
            <a:r>
              <a:rPr lang="en-US" dirty="0"/>
              <a:t>MASSHEALTH ENROLLMENT sharply INCREASED from SFY 2020-2023</a:t>
            </a:r>
            <a:r>
              <a:rPr lang="en-US" dirty="0">
                <a:solidFill>
                  <a:srgbClr val="FF0000"/>
                </a:solidFill>
              </a:rPr>
              <a:t> </a:t>
            </a:r>
            <a:r>
              <a:rPr lang="en-US" dirty="0"/>
              <a:t>AND has fallen 16% during post-PANDEMIC redeterminations</a:t>
            </a:r>
            <a:endParaRPr lang="en-US" dirty="0">
              <a:ea typeface="Source Sans Pro Semibold"/>
            </a:endParaRPr>
          </a:p>
        </p:txBody>
      </p:sp>
      <p:sp>
        <p:nvSpPr>
          <p:cNvPr id="3" name="Slide Number Placeholder 2"/>
          <p:cNvSpPr>
            <a:spLocks noGrp="1"/>
          </p:cNvSpPr>
          <p:nvPr>
            <p:ph type="sldNum" sz="quarter" idx="10"/>
          </p:nvPr>
        </p:nvSpPr>
        <p:spPr/>
        <p:txBody>
          <a:bodyPr/>
          <a:lstStyle/>
          <a:p>
            <a:fld id="{09E3CC8C-D28F-4F0C-ADF4-E73B2433B836}" type="slidenum">
              <a:rPr lang="en-US"/>
              <a:pPr/>
              <a:t>11</a:t>
            </a:fld>
            <a:endParaRPr lang="en-US"/>
          </a:p>
        </p:txBody>
      </p:sp>
      <p:sp>
        <p:nvSpPr>
          <p:cNvPr id="11" name="Rectangle 8"/>
          <p:cNvSpPr>
            <a:spLocks noChangeArrowheads="1"/>
          </p:cNvSpPr>
          <p:nvPr/>
        </p:nvSpPr>
        <p:spPr bwMode="auto">
          <a:xfrm>
            <a:off x="455613" y="1899429"/>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endParaRPr lang="en-US" sz="1000">
              <a:solidFill>
                <a:prstClr val="black"/>
              </a:solidFill>
              <a:latin typeface="+mn-lt"/>
              <a:cs typeface="Arial"/>
            </a:endParaRPr>
          </a:p>
        </p:txBody>
      </p:sp>
      <p:graphicFrame>
        <p:nvGraphicFramePr>
          <p:cNvPr id="2" name="Chart 1"/>
          <p:cNvGraphicFramePr/>
          <p:nvPr>
            <p:extLst>
              <p:ext uri="{D42A27DB-BD31-4B8C-83A1-F6EECF244321}">
                <p14:modId xmlns:p14="http://schemas.microsoft.com/office/powerpoint/2010/main" val="77899411"/>
              </p:ext>
            </p:extLst>
          </p:nvPr>
        </p:nvGraphicFramePr>
        <p:xfrm>
          <a:off x="455613" y="1708077"/>
          <a:ext cx="5760720" cy="384745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77A043DC-9DB4-4997-BACF-D34F47B467F0}"/>
              </a:ext>
            </a:extLst>
          </p:cNvPr>
          <p:cNvSpPr/>
          <p:nvPr/>
        </p:nvSpPr>
        <p:spPr>
          <a:xfrm>
            <a:off x="455613" y="1317324"/>
            <a:ext cx="5370564" cy="246221"/>
          </a:xfrm>
          <a:prstGeom prst="rect">
            <a:avLst/>
          </a:prstGeom>
        </p:spPr>
        <p:txBody>
          <a:bodyPr wrap="square" lIns="0">
            <a:spAutoFit/>
          </a:bodyPr>
          <a:lstStyle/>
          <a:p>
            <a:r>
              <a:rPr lang="en-US" sz="1000" b="1">
                <a:latin typeface="+mn-lt"/>
              </a:rPr>
              <a:t>TRENDS IN MASSHEALTH ENROLLMENT, STATE FISCAL YEARS (SFY) 2014–2023</a:t>
            </a:r>
            <a:endParaRPr lang="en-US" sz="1000" b="1" baseline="30000">
              <a:latin typeface="+mn-lt"/>
            </a:endParaRPr>
          </a:p>
        </p:txBody>
      </p:sp>
      <p:sp>
        <p:nvSpPr>
          <p:cNvPr id="9" name="Text Box 11">
            <a:extLst>
              <a:ext uri="{FF2B5EF4-FFF2-40B4-BE49-F238E27FC236}">
                <a16:creationId xmlns:a16="http://schemas.microsoft.com/office/drawing/2014/main" id="{AE9980A0-F5DC-461F-84A7-D711EC6E809D}"/>
              </a:ext>
            </a:extLst>
          </p:cNvPr>
          <p:cNvSpPr txBox="1">
            <a:spLocks noChangeArrowheads="1"/>
          </p:cNvSpPr>
          <p:nvPr/>
        </p:nvSpPr>
        <p:spPr bwMode="auto">
          <a:xfrm>
            <a:off x="6629400" y="1205911"/>
            <a:ext cx="2057400"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050"/>
            </a:lvl1pPr>
          </a:lstStyle>
          <a:p>
            <a:pPr>
              <a:lnSpc>
                <a:spcPct val="100000"/>
              </a:lnSpc>
              <a:spcBef>
                <a:spcPts val="1000"/>
              </a:spcBef>
            </a:pPr>
            <a:r>
              <a:rPr lang="en-US" sz="1000" dirty="0">
                <a:latin typeface="Calibri"/>
                <a:cs typeface="Calibri"/>
              </a:rPr>
              <a:t>From SFY 2020 to SFY 2023, average enrollment grew by over 30%, increasing to 2.4 million members in SFY 2023. </a:t>
            </a:r>
          </a:p>
          <a:p>
            <a:pPr>
              <a:lnSpc>
                <a:spcPct val="100000"/>
              </a:lnSpc>
              <a:spcBef>
                <a:spcPts val="1000"/>
              </a:spcBef>
            </a:pPr>
            <a:r>
              <a:rPr lang="en-US" sz="1000" dirty="0">
                <a:latin typeface="Calibri"/>
                <a:cs typeface="Calibri"/>
              </a:rPr>
              <a:t>The increase was largely driven by a federal continuous coverage ("Maintenance of Effort“) requirement in place during most of the federal COVID-19 Public Health Emergency. The Maintenance of Effort requirement protected most Medicaid members from losing their coverage, even if they no longer qualified. This protection expired April 1, 2023.</a:t>
            </a:r>
          </a:p>
          <a:p>
            <a:pPr>
              <a:lnSpc>
                <a:spcPct val="100000"/>
              </a:lnSpc>
              <a:spcBef>
                <a:spcPts val="1000"/>
              </a:spcBef>
            </a:pPr>
            <a:r>
              <a:rPr lang="en-US" sz="1000" dirty="0">
                <a:latin typeface="Calibri"/>
                <a:ea typeface="Source Sans Pro Light"/>
                <a:cs typeface="Calibri"/>
              </a:rPr>
              <a:t>From April 2023 to May 2024, MassHealth completed eligibility redeterminations for all its members. In this period, MassHealth membership shrank by 16%, to just over 2 million.</a:t>
            </a:r>
            <a:r>
              <a:rPr lang="en-US" sz="1000" baseline="30000" dirty="0">
                <a:latin typeface="Calibri"/>
                <a:cs typeface="Calibri"/>
              </a:rPr>
              <a:t> </a:t>
            </a:r>
            <a:r>
              <a:rPr lang="en-US" sz="1000" dirty="0">
                <a:latin typeface="Calibri"/>
                <a:ea typeface="Source Sans Pro Light"/>
                <a:cs typeface="Calibri"/>
              </a:rPr>
              <a:t>While a substantial reduction, MassHealth membership is still higher than pre-pandemic levels.</a:t>
            </a:r>
          </a:p>
          <a:p>
            <a:pPr>
              <a:lnSpc>
                <a:spcPct val="100000"/>
              </a:lnSpc>
              <a:spcBef>
                <a:spcPts val="1000"/>
              </a:spcBef>
            </a:pPr>
            <a:r>
              <a:rPr lang="en-US" sz="1000" dirty="0">
                <a:latin typeface="Calibri"/>
                <a:ea typeface="Source Sans Pro Light"/>
                <a:cs typeface="Calibri"/>
              </a:rPr>
              <a:t>Now that the redetermination process has returned to its typical schedule, MassHealth membership may remain relatively stable. </a:t>
            </a:r>
          </a:p>
        </p:txBody>
      </p:sp>
      <p:cxnSp>
        <p:nvCxnSpPr>
          <p:cNvPr id="5" name="Straight Arrow Connector 4">
            <a:extLst>
              <a:ext uri="{FF2B5EF4-FFF2-40B4-BE49-F238E27FC236}">
                <a16:creationId xmlns:a16="http://schemas.microsoft.com/office/drawing/2014/main" id="{9411E3B0-4B0E-D528-E9A5-351162DDF2BD}"/>
              </a:ext>
            </a:extLst>
          </p:cNvPr>
          <p:cNvCxnSpPr>
            <a:cxnSpLocks/>
          </p:cNvCxnSpPr>
          <p:nvPr/>
        </p:nvCxnSpPr>
        <p:spPr>
          <a:xfrm>
            <a:off x="5473105" y="2569677"/>
            <a:ext cx="335872" cy="313390"/>
          </a:xfrm>
          <a:prstGeom prst="straightConnector1">
            <a:avLst/>
          </a:prstGeom>
          <a:ln w="28575">
            <a:solidFill>
              <a:srgbClr val="FFC000"/>
            </a:solidFill>
            <a:prstDash val="sysDash"/>
            <a:tailEnd type="triangle"/>
          </a:ln>
        </p:spPr>
        <p:style>
          <a:lnRef idx="1">
            <a:schemeClr val="accent5"/>
          </a:lnRef>
          <a:fillRef idx="0">
            <a:schemeClr val="accent5"/>
          </a:fillRef>
          <a:effectRef idx="0">
            <a:schemeClr val="accent5"/>
          </a:effectRef>
          <a:fontRef idx="minor">
            <a:schemeClr val="tx1"/>
          </a:fontRef>
        </p:style>
      </p:cxnSp>
      <p:sp>
        <p:nvSpPr>
          <p:cNvPr id="4" name="TextBox 3">
            <a:extLst>
              <a:ext uri="{FF2B5EF4-FFF2-40B4-BE49-F238E27FC236}">
                <a16:creationId xmlns:a16="http://schemas.microsoft.com/office/drawing/2014/main" id="{F46B7A81-70C9-6D58-4CB7-FCBEB2D685EF}"/>
              </a:ext>
            </a:extLst>
          </p:cNvPr>
          <p:cNvSpPr txBox="1"/>
          <p:nvPr/>
        </p:nvSpPr>
        <p:spPr>
          <a:xfrm>
            <a:off x="5401622" y="3069316"/>
            <a:ext cx="814711" cy="246221"/>
          </a:xfrm>
          <a:prstGeom prst="rect">
            <a:avLst/>
          </a:prstGeom>
          <a:noFill/>
        </p:spPr>
        <p:txBody>
          <a:bodyPr wrap="square" rtlCol="0">
            <a:spAutoFit/>
          </a:bodyPr>
          <a:lstStyle/>
          <a:p>
            <a:pPr algn="ctr"/>
            <a:r>
              <a:rPr lang="en-US" sz="1000" cap="small">
                <a:latin typeface="+mn-lt"/>
              </a:rPr>
              <a:t>Current</a:t>
            </a:r>
          </a:p>
        </p:txBody>
      </p:sp>
      <p:sp>
        <p:nvSpPr>
          <p:cNvPr id="6" name="TextBox 5">
            <a:extLst>
              <a:ext uri="{FF2B5EF4-FFF2-40B4-BE49-F238E27FC236}">
                <a16:creationId xmlns:a16="http://schemas.microsoft.com/office/drawing/2014/main" id="{DDF0CBDD-0170-B207-D4D6-91045DFE8B04}"/>
              </a:ext>
            </a:extLst>
          </p:cNvPr>
          <p:cNvSpPr txBox="1"/>
          <p:nvPr/>
        </p:nvSpPr>
        <p:spPr>
          <a:xfrm>
            <a:off x="364173" y="6111107"/>
            <a:ext cx="5950668" cy="215444"/>
          </a:xfrm>
          <a:prstGeom prst="rect">
            <a:avLst/>
          </a:prstGeom>
          <a:noFill/>
        </p:spPr>
        <p:txBody>
          <a:bodyPr wrap="none" rtlCol="0">
            <a:spAutoFit/>
          </a:bodyPr>
          <a:lstStyle/>
          <a:p>
            <a:pPr algn="l"/>
            <a:r>
              <a:rPr lang="en-US" sz="800" dirty="0">
                <a:latin typeface="+mn-lt"/>
                <a:ea typeface="Source Sans Pro Light"/>
                <a:cs typeface="Calibri" panose="020F0502020204030204" pitchFamily="34" charset="0"/>
              </a:rPr>
              <a:t>Chart Data: MassHealth Budget Office Data Request, March 2024, and MassHealth redetermination dashboard, May 2024.</a:t>
            </a:r>
            <a:endParaRPr lang="en-US" sz="800" dirty="0">
              <a:latin typeface="+mn-lt"/>
            </a:endParaRPr>
          </a:p>
        </p:txBody>
      </p:sp>
    </p:spTree>
    <p:extLst>
      <p:ext uri="{BB962C8B-B14F-4D97-AF65-F5344CB8AC3E}">
        <p14:creationId xmlns:p14="http://schemas.microsoft.com/office/powerpoint/2010/main" val="194417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274320"/>
            <a:ext cx="8229600" cy="822960"/>
          </a:xfrm>
        </p:spPr>
        <p:txBody>
          <a:bodyPr/>
          <a:lstStyle/>
          <a:p>
            <a:r>
              <a:rPr lang="en-US" dirty="0"/>
              <a:t>CHILDREN, SENIORS, AND PEOPLE WITH DISABILITIES MAKE UP 55% OF MASSHEALTH Members</a:t>
            </a:r>
            <a:endParaRPr lang="en-US" strike="sngStrike" dirty="0">
              <a:solidFill>
                <a:srgbClr val="00B0F0"/>
              </a:solidFill>
            </a:endParaRPr>
          </a:p>
        </p:txBody>
      </p:sp>
      <p:sp>
        <p:nvSpPr>
          <p:cNvPr id="3" name="Slide Number Placeholder 2"/>
          <p:cNvSpPr>
            <a:spLocks noGrp="1"/>
          </p:cNvSpPr>
          <p:nvPr>
            <p:ph type="sldNum" sz="quarter" idx="10"/>
          </p:nvPr>
        </p:nvSpPr>
        <p:spPr/>
        <p:txBody>
          <a:bodyPr/>
          <a:lstStyle/>
          <a:p>
            <a:fld id="{8BA7C236-6D5E-490B-80DD-CBD2BF0A1A2D}" type="slidenum">
              <a:rPr lang="en-US" smtClean="0"/>
              <a:pPr/>
              <a:t>12</a:t>
            </a:fld>
            <a:endParaRPr lang="en-US"/>
          </a:p>
        </p:txBody>
      </p:sp>
      <p:sp>
        <p:nvSpPr>
          <p:cNvPr id="15" name="Text Box 11">
            <a:extLst>
              <a:ext uri="{FF2B5EF4-FFF2-40B4-BE49-F238E27FC236}">
                <a16:creationId xmlns:a16="http://schemas.microsoft.com/office/drawing/2014/main" id="{E76136F8-0447-4A2B-8FB3-7278472EC9CE}"/>
              </a:ext>
            </a:extLst>
          </p:cNvPr>
          <p:cNvSpPr txBox="1">
            <a:spLocks noChangeArrowheads="1"/>
          </p:cNvSpPr>
          <p:nvPr/>
        </p:nvSpPr>
        <p:spPr bwMode="auto">
          <a:xfrm>
            <a:off x="6722448" y="1207008"/>
            <a:ext cx="1964352"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050"/>
            </a:lvl1pPr>
          </a:lstStyle>
          <a:p>
            <a:r>
              <a:rPr lang="en-US" sz="1000" dirty="0">
                <a:latin typeface="+mn-lt"/>
                <a:cs typeface="Arial"/>
              </a:rPr>
              <a:t>MassHealth members range from the very young to the very old. Children comprise 34% of MassHealth members. Adults with disabilities (under age 65) and children with disabilities represent 13% of membership. One out of 10 MassHealth members is age 65 or over. Most of these seniors also have Medicare coverage, and most live in their communities (not in nursing facilities).</a:t>
            </a:r>
            <a:endParaRPr lang="en-US" sz="1000" dirty="0">
              <a:latin typeface="+mn-lt"/>
              <a:ea typeface="Source Sans Pro Light"/>
              <a:cs typeface="Arial"/>
            </a:endParaRPr>
          </a:p>
          <a:p>
            <a:r>
              <a:rPr lang="en-US" sz="1000" dirty="0">
                <a:latin typeface="+mn-lt"/>
                <a:cs typeface="Arial"/>
              </a:rPr>
              <a:t>This chart includes MassHealth members (of all ages) who also have coverage through Medicare, an employer-sponsored plan, or student health insurance. In those cases, MassHealth acts as secondary coverage.</a:t>
            </a:r>
            <a:r>
              <a:rPr lang="en-US" sz="1000" baseline="30000" dirty="0">
                <a:latin typeface="+mn-lt"/>
                <a:cs typeface="Arial"/>
              </a:rPr>
              <a:t>2</a:t>
            </a:r>
            <a:r>
              <a:rPr lang="en-US" sz="1000" dirty="0">
                <a:latin typeface="+mn-lt"/>
                <a:cs typeface="Arial"/>
              </a:rPr>
              <a:t> In some circumstances, MassHealth also pays members’ premiums and cost sharing for their employer-sponsored insurance or Medicare coverage.</a:t>
            </a:r>
            <a:endParaRPr lang="en-US" sz="1000" dirty="0">
              <a:latin typeface="+mn-lt"/>
              <a:ea typeface="Source Sans Pro Light"/>
              <a:cs typeface="Arial"/>
            </a:endParaRPr>
          </a:p>
        </p:txBody>
      </p:sp>
      <p:graphicFrame>
        <p:nvGraphicFramePr>
          <p:cNvPr id="16" name="Chart 15">
            <a:extLst>
              <a:ext uri="{FF2B5EF4-FFF2-40B4-BE49-F238E27FC236}">
                <a16:creationId xmlns:a16="http://schemas.microsoft.com/office/drawing/2014/main" id="{2C6C584D-7B7C-4084-84A0-826FB7A73F73}"/>
              </a:ext>
            </a:extLst>
          </p:cNvPr>
          <p:cNvGraphicFramePr/>
          <p:nvPr>
            <p:extLst>
              <p:ext uri="{D42A27DB-BD31-4B8C-83A1-F6EECF244321}">
                <p14:modId xmlns:p14="http://schemas.microsoft.com/office/powerpoint/2010/main" val="3757879543"/>
              </p:ext>
            </p:extLst>
          </p:nvPr>
        </p:nvGraphicFramePr>
        <p:xfrm>
          <a:off x="986367" y="1772011"/>
          <a:ext cx="4545258" cy="3361156"/>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a:extLst>
              <a:ext uri="{FF2B5EF4-FFF2-40B4-BE49-F238E27FC236}">
                <a16:creationId xmlns:a16="http://schemas.microsoft.com/office/drawing/2014/main" id="{24D84313-43A3-415F-BB61-E47F7C1B849C}"/>
              </a:ext>
            </a:extLst>
          </p:cNvPr>
          <p:cNvGrpSpPr/>
          <p:nvPr/>
        </p:nvGrpSpPr>
        <p:grpSpPr>
          <a:xfrm>
            <a:off x="3572262" y="1833954"/>
            <a:ext cx="1458091" cy="350866"/>
            <a:chOff x="3900959" y="2299146"/>
            <a:chExt cx="1458091" cy="350866"/>
          </a:xfrm>
        </p:grpSpPr>
        <p:sp>
          <p:nvSpPr>
            <p:cNvPr id="18" name="Rectangle 17">
              <a:extLst>
                <a:ext uri="{FF2B5EF4-FFF2-40B4-BE49-F238E27FC236}">
                  <a16:creationId xmlns:a16="http://schemas.microsoft.com/office/drawing/2014/main" id="{FD8AF82B-86C1-49A1-9412-5C168460A5FD}"/>
                </a:ext>
              </a:extLst>
            </p:cNvPr>
            <p:cNvSpPr/>
            <p:nvPr/>
          </p:nvSpPr>
          <p:spPr>
            <a:xfrm>
              <a:off x="3900959" y="2299146"/>
              <a:ext cx="1458091" cy="175433"/>
            </a:xfrm>
            <a:prstGeom prst="rect">
              <a:avLst/>
            </a:prstGeom>
            <a:solidFill>
              <a:srgbClr val="C3D94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b="1">
                  <a:solidFill>
                    <a:schemeClr val="bg1"/>
                  </a:solidFill>
                </a:rPr>
                <a:t>SENIORS IN COMMUNITY</a:t>
              </a:r>
            </a:p>
          </p:txBody>
        </p:sp>
        <p:sp>
          <p:nvSpPr>
            <p:cNvPr id="19" name="TextBox 18">
              <a:extLst>
                <a:ext uri="{FF2B5EF4-FFF2-40B4-BE49-F238E27FC236}">
                  <a16:creationId xmlns:a16="http://schemas.microsoft.com/office/drawing/2014/main" id="{923069C3-E756-42E9-869A-0A5619AB0D57}"/>
                </a:ext>
              </a:extLst>
            </p:cNvPr>
            <p:cNvSpPr txBox="1"/>
            <p:nvPr/>
          </p:nvSpPr>
          <p:spPr>
            <a:xfrm>
              <a:off x="3900959" y="2474579"/>
              <a:ext cx="513923" cy="175433"/>
            </a:xfrm>
            <a:prstGeom prst="rect">
              <a:avLst/>
            </a:prstGeom>
            <a:noFill/>
          </p:spPr>
          <p:txBody>
            <a:bodyPr wrap="none" lIns="45720" tIns="18288" rIns="45720" bIns="18288" rtlCol="0">
              <a:spAutoFit/>
            </a:bodyPr>
            <a:lstStyle/>
            <a:p>
              <a:r>
                <a:rPr lang="en-US" sz="900" b="1">
                  <a:latin typeface="+mn-lt"/>
                </a:rPr>
                <a:t>204,178</a:t>
              </a:r>
            </a:p>
          </p:txBody>
        </p:sp>
      </p:grpSp>
      <p:grpSp>
        <p:nvGrpSpPr>
          <p:cNvPr id="20" name="Group 19">
            <a:extLst>
              <a:ext uri="{FF2B5EF4-FFF2-40B4-BE49-F238E27FC236}">
                <a16:creationId xmlns:a16="http://schemas.microsoft.com/office/drawing/2014/main" id="{D8E800B4-6C13-4D6D-8076-D31034678DDD}"/>
              </a:ext>
            </a:extLst>
          </p:cNvPr>
          <p:cNvGrpSpPr/>
          <p:nvPr/>
        </p:nvGrpSpPr>
        <p:grpSpPr>
          <a:xfrm>
            <a:off x="3995203" y="2194979"/>
            <a:ext cx="2181965" cy="356408"/>
            <a:chOff x="4456623" y="2788870"/>
            <a:chExt cx="2181965" cy="356408"/>
          </a:xfrm>
        </p:grpSpPr>
        <p:sp>
          <p:nvSpPr>
            <p:cNvPr id="21" name="Rectangle 20">
              <a:extLst>
                <a:ext uri="{FF2B5EF4-FFF2-40B4-BE49-F238E27FC236}">
                  <a16:creationId xmlns:a16="http://schemas.microsoft.com/office/drawing/2014/main" id="{CD2751DE-823A-45DF-8C34-65F9CD2969E3}"/>
                </a:ext>
              </a:extLst>
            </p:cNvPr>
            <p:cNvSpPr/>
            <p:nvPr/>
          </p:nvSpPr>
          <p:spPr>
            <a:xfrm>
              <a:off x="4771730" y="2800140"/>
              <a:ext cx="1866858" cy="175433"/>
            </a:xfrm>
            <a:prstGeom prst="rect">
              <a:avLst/>
            </a:prstGeom>
            <a:solidFill>
              <a:srgbClr val="C3D941">
                <a:alpha val="5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b="1">
                  <a:solidFill>
                    <a:schemeClr val="tx1"/>
                  </a:solidFill>
                </a:rPr>
                <a:t>SENIORS IN NURSING FACILITIES</a:t>
              </a:r>
            </a:p>
          </p:txBody>
        </p:sp>
        <p:sp>
          <p:nvSpPr>
            <p:cNvPr id="22" name="TextBox 21">
              <a:extLst>
                <a:ext uri="{FF2B5EF4-FFF2-40B4-BE49-F238E27FC236}">
                  <a16:creationId xmlns:a16="http://schemas.microsoft.com/office/drawing/2014/main" id="{12BC4D26-F0BE-4C4F-80C1-F8765E1F8A58}"/>
                </a:ext>
              </a:extLst>
            </p:cNvPr>
            <p:cNvSpPr txBox="1"/>
            <p:nvPr/>
          </p:nvSpPr>
          <p:spPr>
            <a:xfrm>
              <a:off x="4771730" y="2969845"/>
              <a:ext cx="428964" cy="175433"/>
            </a:xfrm>
            <a:prstGeom prst="rect">
              <a:avLst/>
            </a:prstGeom>
            <a:noFill/>
          </p:spPr>
          <p:txBody>
            <a:bodyPr wrap="none" lIns="45720" tIns="18288" rIns="45720" bIns="18288" rtlCol="0">
              <a:spAutoFit/>
            </a:bodyPr>
            <a:lstStyle/>
            <a:p>
              <a:r>
                <a:rPr lang="en-US" sz="900" b="1">
                  <a:latin typeface="+mn-lt"/>
                </a:rPr>
                <a:t>21,228</a:t>
              </a:r>
            </a:p>
          </p:txBody>
        </p:sp>
        <p:sp>
          <p:nvSpPr>
            <p:cNvPr id="24" name="TextBox 23">
              <a:extLst>
                <a:ext uri="{FF2B5EF4-FFF2-40B4-BE49-F238E27FC236}">
                  <a16:creationId xmlns:a16="http://schemas.microsoft.com/office/drawing/2014/main" id="{CAEEE8A8-C406-456F-9C48-6897CB18C61E}"/>
                </a:ext>
              </a:extLst>
            </p:cNvPr>
            <p:cNvSpPr txBox="1"/>
            <p:nvPr/>
          </p:nvSpPr>
          <p:spPr>
            <a:xfrm>
              <a:off x="4456623" y="2788870"/>
              <a:ext cx="279885" cy="221599"/>
            </a:xfrm>
            <a:prstGeom prst="rect">
              <a:avLst/>
            </a:prstGeom>
            <a:noFill/>
          </p:spPr>
          <p:txBody>
            <a:bodyPr wrap="none" lIns="45720" tIns="18288" rIns="45720" bIns="18288" rtlCol="0">
              <a:spAutoFit/>
            </a:bodyPr>
            <a:lstStyle/>
            <a:p>
              <a:r>
                <a:rPr lang="en-US" sz="1200" b="1">
                  <a:latin typeface="+mn-lt"/>
                </a:rPr>
                <a:t>1%</a:t>
              </a:r>
              <a:endParaRPr lang="en-US" sz="900" b="1">
                <a:latin typeface="+mn-lt"/>
              </a:endParaRPr>
            </a:p>
          </p:txBody>
        </p:sp>
      </p:grpSp>
      <p:grpSp>
        <p:nvGrpSpPr>
          <p:cNvPr id="25" name="Group 24">
            <a:extLst>
              <a:ext uri="{FF2B5EF4-FFF2-40B4-BE49-F238E27FC236}">
                <a16:creationId xmlns:a16="http://schemas.microsoft.com/office/drawing/2014/main" id="{B03CEAC4-FEAD-4AED-BDE2-08F95839FA16}"/>
              </a:ext>
            </a:extLst>
          </p:cNvPr>
          <p:cNvGrpSpPr/>
          <p:nvPr/>
        </p:nvGrpSpPr>
        <p:grpSpPr>
          <a:xfrm>
            <a:off x="1528874" y="4833378"/>
            <a:ext cx="1660070" cy="345100"/>
            <a:chOff x="161142" y="2406757"/>
            <a:chExt cx="1660070" cy="345100"/>
          </a:xfrm>
        </p:grpSpPr>
        <p:sp>
          <p:nvSpPr>
            <p:cNvPr id="27" name="Rectangle 26">
              <a:extLst>
                <a:ext uri="{FF2B5EF4-FFF2-40B4-BE49-F238E27FC236}">
                  <a16:creationId xmlns:a16="http://schemas.microsoft.com/office/drawing/2014/main" id="{9680A3FC-869D-40B3-8B3A-03ADB452A13C}"/>
                </a:ext>
              </a:extLst>
            </p:cNvPr>
            <p:cNvSpPr/>
            <p:nvPr/>
          </p:nvSpPr>
          <p:spPr>
            <a:xfrm>
              <a:off x="161142" y="2406757"/>
              <a:ext cx="1581523" cy="175433"/>
            </a:xfrm>
            <a:prstGeom prst="rect">
              <a:avLst/>
            </a:prstGeom>
            <a:solidFill>
              <a:srgbClr val="4B63AE">
                <a:alpha val="5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lgn="r">
                <a:defRPr/>
              </a:pPr>
              <a:r>
                <a:rPr lang="en-US" sz="900" b="1">
                  <a:solidFill>
                    <a:srgbClr val="1C1C1C"/>
                  </a:solidFill>
                </a:rPr>
                <a:t>ADULTS WITH DISABILITIES</a:t>
              </a:r>
            </a:p>
          </p:txBody>
        </p:sp>
        <p:sp>
          <p:nvSpPr>
            <p:cNvPr id="28" name="TextBox 27">
              <a:extLst>
                <a:ext uri="{FF2B5EF4-FFF2-40B4-BE49-F238E27FC236}">
                  <a16:creationId xmlns:a16="http://schemas.microsoft.com/office/drawing/2014/main" id="{9AA2AD7F-B4FC-410D-ADF8-C8D733C966C6}"/>
                </a:ext>
              </a:extLst>
            </p:cNvPr>
            <p:cNvSpPr txBox="1"/>
            <p:nvPr/>
          </p:nvSpPr>
          <p:spPr>
            <a:xfrm>
              <a:off x="1273626" y="2576424"/>
              <a:ext cx="547586" cy="175433"/>
            </a:xfrm>
            <a:prstGeom prst="rect">
              <a:avLst/>
            </a:prstGeom>
            <a:noFill/>
          </p:spPr>
          <p:txBody>
            <a:bodyPr wrap="none" lIns="45720" tIns="18288" rIns="45720" bIns="18288" rtlCol="0">
              <a:spAutoFit/>
            </a:bodyPr>
            <a:lstStyle/>
            <a:p>
              <a:r>
                <a:rPr lang="en-US" sz="900" b="1" dirty="0">
                  <a:latin typeface="+mn-lt"/>
                </a:rPr>
                <a:t>267,806</a:t>
              </a:r>
            </a:p>
          </p:txBody>
        </p:sp>
      </p:grpSp>
      <p:grpSp>
        <p:nvGrpSpPr>
          <p:cNvPr id="29" name="Group 28">
            <a:extLst>
              <a:ext uri="{FF2B5EF4-FFF2-40B4-BE49-F238E27FC236}">
                <a16:creationId xmlns:a16="http://schemas.microsoft.com/office/drawing/2014/main" id="{D1EAADB1-2263-4ACA-99F1-84B5FABF07D2}"/>
              </a:ext>
            </a:extLst>
          </p:cNvPr>
          <p:cNvGrpSpPr/>
          <p:nvPr/>
        </p:nvGrpSpPr>
        <p:grpSpPr>
          <a:xfrm>
            <a:off x="455612" y="2921900"/>
            <a:ext cx="1427635" cy="345138"/>
            <a:chOff x="4241061" y="4977170"/>
            <a:chExt cx="1427635" cy="345138"/>
          </a:xfrm>
        </p:grpSpPr>
        <p:sp>
          <p:nvSpPr>
            <p:cNvPr id="30" name="Rectangle 29">
              <a:extLst>
                <a:ext uri="{FF2B5EF4-FFF2-40B4-BE49-F238E27FC236}">
                  <a16:creationId xmlns:a16="http://schemas.microsoft.com/office/drawing/2014/main" id="{F10565FD-F475-4D93-B278-89A52B80B48C}"/>
                </a:ext>
              </a:extLst>
            </p:cNvPr>
            <p:cNvSpPr/>
            <p:nvPr/>
          </p:nvSpPr>
          <p:spPr>
            <a:xfrm>
              <a:off x="4241061" y="4977170"/>
              <a:ext cx="1427635" cy="175433"/>
            </a:xfrm>
            <a:prstGeom prst="rect">
              <a:avLst/>
            </a:prstGeom>
            <a:solidFill>
              <a:srgbClr val="4B63AE"/>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spAutoFit/>
            </a:bodyPr>
            <a:lstStyle/>
            <a:p>
              <a:pPr algn="r">
                <a:defRPr/>
              </a:pPr>
              <a:r>
                <a:rPr lang="en-US" sz="900" b="1">
                  <a:solidFill>
                    <a:schemeClr val="bg1"/>
                  </a:solidFill>
                </a:rPr>
                <a:t>NON-DISABLED ADULTS</a:t>
              </a:r>
            </a:p>
          </p:txBody>
        </p:sp>
        <p:sp>
          <p:nvSpPr>
            <p:cNvPr id="31" name="TextBox 30">
              <a:extLst>
                <a:ext uri="{FF2B5EF4-FFF2-40B4-BE49-F238E27FC236}">
                  <a16:creationId xmlns:a16="http://schemas.microsoft.com/office/drawing/2014/main" id="{D3518BE1-AB05-4E0D-86D8-18F5DD780376}"/>
                </a:ext>
              </a:extLst>
            </p:cNvPr>
            <p:cNvSpPr txBox="1"/>
            <p:nvPr/>
          </p:nvSpPr>
          <p:spPr>
            <a:xfrm>
              <a:off x="5010502" y="5146875"/>
              <a:ext cx="658194" cy="175433"/>
            </a:xfrm>
            <a:prstGeom prst="rect">
              <a:avLst/>
            </a:prstGeom>
            <a:noFill/>
          </p:spPr>
          <p:txBody>
            <a:bodyPr wrap="none" lIns="45720" tIns="18288" rIns="45720" bIns="18288" rtlCol="0">
              <a:spAutoFit/>
            </a:bodyPr>
            <a:lstStyle/>
            <a:p>
              <a:pPr algn="r"/>
              <a:r>
                <a:rPr lang="en-US" sz="900" b="1">
                  <a:latin typeface="+mn-lt"/>
                </a:rPr>
                <a:t> 1,068,670</a:t>
              </a:r>
            </a:p>
          </p:txBody>
        </p:sp>
      </p:grpSp>
      <p:grpSp>
        <p:nvGrpSpPr>
          <p:cNvPr id="32" name="Group 31">
            <a:extLst>
              <a:ext uri="{FF2B5EF4-FFF2-40B4-BE49-F238E27FC236}">
                <a16:creationId xmlns:a16="http://schemas.microsoft.com/office/drawing/2014/main" id="{00B30B12-E125-400A-9CD4-0D5921E708E1}"/>
              </a:ext>
            </a:extLst>
          </p:cNvPr>
          <p:cNvGrpSpPr/>
          <p:nvPr/>
        </p:nvGrpSpPr>
        <p:grpSpPr>
          <a:xfrm>
            <a:off x="3995203" y="4729572"/>
            <a:ext cx="1745029" cy="350866"/>
            <a:chOff x="391167" y="5372938"/>
            <a:chExt cx="1745029" cy="350866"/>
          </a:xfrm>
        </p:grpSpPr>
        <p:sp>
          <p:nvSpPr>
            <p:cNvPr id="33" name="Rectangle 32">
              <a:extLst>
                <a:ext uri="{FF2B5EF4-FFF2-40B4-BE49-F238E27FC236}">
                  <a16:creationId xmlns:a16="http://schemas.microsoft.com/office/drawing/2014/main" id="{0F3A1226-B00C-41AC-974F-9A56DEB0FD0A}"/>
                </a:ext>
              </a:extLst>
            </p:cNvPr>
            <p:cNvSpPr/>
            <p:nvPr/>
          </p:nvSpPr>
          <p:spPr>
            <a:xfrm>
              <a:off x="391167" y="5372938"/>
              <a:ext cx="1745029" cy="175433"/>
            </a:xfrm>
            <a:prstGeom prst="rect">
              <a:avLst/>
            </a:prstGeom>
            <a:solidFill>
              <a:srgbClr val="F25C21">
                <a:alpha val="5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b="1">
                  <a:solidFill>
                    <a:srgbClr val="1C1C1C"/>
                  </a:solidFill>
                </a:rPr>
                <a:t>CHILDREN WITH DISABILITIES</a:t>
              </a:r>
              <a:r>
                <a:rPr lang="en-US" sz="900" b="1" baseline="30000">
                  <a:solidFill>
                    <a:srgbClr val="1C1C1C"/>
                  </a:solidFill>
                </a:rPr>
                <a:t>1</a:t>
              </a:r>
            </a:p>
          </p:txBody>
        </p:sp>
        <p:sp>
          <p:nvSpPr>
            <p:cNvPr id="35" name="TextBox 34">
              <a:extLst>
                <a:ext uri="{FF2B5EF4-FFF2-40B4-BE49-F238E27FC236}">
                  <a16:creationId xmlns:a16="http://schemas.microsoft.com/office/drawing/2014/main" id="{B3F29F56-307C-40E5-90B8-93946500BBDE}"/>
                </a:ext>
              </a:extLst>
            </p:cNvPr>
            <p:cNvSpPr txBox="1"/>
            <p:nvPr/>
          </p:nvSpPr>
          <p:spPr>
            <a:xfrm>
              <a:off x="391167" y="5548371"/>
              <a:ext cx="454612" cy="175433"/>
            </a:xfrm>
            <a:prstGeom prst="rect">
              <a:avLst/>
            </a:prstGeom>
            <a:noFill/>
          </p:spPr>
          <p:txBody>
            <a:bodyPr wrap="none" lIns="45720" tIns="18288" rIns="45720" bIns="18288" rtlCol="0">
              <a:spAutoFit/>
            </a:bodyPr>
            <a:lstStyle/>
            <a:p>
              <a:r>
                <a:rPr lang="en-US" sz="900" b="1">
                  <a:latin typeface="+mn-lt"/>
                </a:rPr>
                <a:t>42,901</a:t>
              </a:r>
            </a:p>
          </p:txBody>
        </p:sp>
      </p:grpSp>
      <p:sp>
        <p:nvSpPr>
          <p:cNvPr id="38" name="Rectangle 37">
            <a:extLst>
              <a:ext uri="{FF2B5EF4-FFF2-40B4-BE49-F238E27FC236}">
                <a16:creationId xmlns:a16="http://schemas.microsoft.com/office/drawing/2014/main" id="{57808724-8D5F-4D73-A772-5CD561336F77}"/>
              </a:ext>
            </a:extLst>
          </p:cNvPr>
          <p:cNvSpPr/>
          <p:nvPr/>
        </p:nvSpPr>
        <p:spPr>
          <a:xfrm>
            <a:off x="4672402" y="3555627"/>
            <a:ext cx="1591141" cy="175433"/>
          </a:xfrm>
          <a:prstGeom prst="rect">
            <a:avLst/>
          </a:prstGeom>
          <a:solidFill>
            <a:srgbClr val="F25C2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b="1">
                <a:solidFill>
                  <a:schemeClr val="bg1"/>
                </a:solidFill>
              </a:rPr>
              <a:t>NON-DISABLED CHILDREN</a:t>
            </a:r>
            <a:r>
              <a:rPr lang="en-US" sz="900" b="1" baseline="30000">
                <a:solidFill>
                  <a:schemeClr val="bg1"/>
                </a:solidFill>
              </a:rPr>
              <a:t>1</a:t>
            </a:r>
          </a:p>
        </p:txBody>
      </p:sp>
      <p:sp>
        <p:nvSpPr>
          <p:cNvPr id="39" name="TextBox 38">
            <a:extLst>
              <a:ext uri="{FF2B5EF4-FFF2-40B4-BE49-F238E27FC236}">
                <a16:creationId xmlns:a16="http://schemas.microsoft.com/office/drawing/2014/main" id="{84DDF7A7-26F0-46E3-8E03-7337A57FDF7B}"/>
              </a:ext>
            </a:extLst>
          </p:cNvPr>
          <p:cNvSpPr txBox="1"/>
          <p:nvPr/>
        </p:nvSpPr>
        <p:spPr>
          <a:xfrm>
            <a:off x="4672403" y="3731060"/>
            <a:ext cx="579646" cy="175433"/>
          </a:xfrm>
          <a:prstGeom prst="rect">
            <a:avLst/>
          </a:prstGeom>
          <a:noFill/>
        </p:spPr>
        <p:txBody>
          <a:bodyPr wrap="none" lIns="45720" tIns="18288" rIns="45720" bIns="18288" rtlCol="0">
            <a:spAutoFit/>
          </a:bodyPr>
          <a:lstStyle/>
          <a:p>
            <a:r>
              <a:rPr lang="en-US" sz="900" b="1">
                <a:latin typeface="+mn-lt"/>
              </a:rPr>
              <a:t> 755,560</a:t>
            </a:r>
          </a:p>
        </p:txBody>
      </p:sp>
      <p:sp>
        <p:nvSpPr>
          <p:cNvPr id="44" name="Rectangle 43">
            <a:extLst>
              <a:ext uri="{FF2B5EF4-FFF2-40B4-BE49-F238E27FC236}">
                <a16:creationId xmlns:a16="http://schemas.microsoft.com/office/drawing/2014/main" id="{6D86B98A-FA58-4F41-917F-5CF31388A2D8}"/>
              </a:ext>
            </a:extLst>
          </p:cNvPr>
          <p:cNvSpPr/>
          <p:nvPr/>
        </p:nvSpPr>
        <p:spPr>
          <a:xfrm>
            <a:off x="455612" y="5451950"/>
            <a:ext cx="5898133" cy="1051570"/>
          </a:xfrm>
          <a:prstGeom prst="rect">
            <a:avLst/>
          </a:prstGeom>
        </p:spPr>
        <p:txBody>
          <a:bodyPr wrap="square" lIns="0" rIns="0" anchor="b" anchorCtr="0">
            <a:spAutoFit/>
          </a:bodyPr>
          <a:lstStyle/>
          <a:p>
            <a:pPr marL="45720" indent="-45720">
              <a:spcBef>
                <a:spcPts val="200"/>
              </a:spcBef>
            </a:pPr>
            <a:r>
              <a:rPr lang="en-US" sz="800" baseline="30000" dirty="0">
                <a:solidFill>
                  <a:srgbClr val="000000"/>
                </a:solidFill>
                <a:latin typeface="+mn-lt"/>
              </a:rPr>
              <a:t>1	</a:t>
            </a:r>
            <a:r>
              <a:rPr lang="en-US" sz="800" dirty="0">
                <a:solidFill>
                  <a:srgbClr val="000000"/>
                </a:solidFill>
                <a:latin typeface="+mn-lt"/>
              </a:rPr>
              <a:t>Children defined as under age 21. </a:t>
            </a:r>
          </a:p>
          <a:p>
            <a:pPr>
              <a:spcBef>
                <a:spcPts val="200"/>
              </a:spcBef>
              <a:tabLst>
                <a:tab pos="55563" algn="l"/>
              </a:tabLst>
            </a:pPr>
            <a:r>
              <a:rPr lang="en-US" sz="800" baseline="30000" dirty="0">
                <a:latin typeface="+mn-lt"/>
              </a:rPr>
              <a:t>2</a:t>
            </a:r>
            <a:r>
              <a:rPr lang="en-US" sz="800" dirty="0">
                <a:latin typeface="+mn-lt"/>
              </a:rPr>
              <a:t> When members have primary insurance that does not provide coverage for all MassHealth-covered benefits, MassHealth</a:t>
            </a:r>
            <a:br>
              <a:rPr lang="en-US" sz="800" dirty="0">
                <a:latin typeface="+mn-lt"/>
              </a:rPr>
            </a:br>
            <a:r>
              <a:rPr lang="en-US" sz="800" dirty="0">
                <a:latin typeface="+mn-lt"/>
              </a:rPr>
              <a:t>   provides these members with access to the added MassHealth benefits.</a:t>
            </a:r>
          </a:p>
          <a:p>
            <a:pPr>
              <a:spcBef>
                <a:spcPts val="200"/>
              </a:spcBef>
              <a:tabLst>
                <a:tab pos="55563" algn="l"/>
              </a:tabLst>
            </a:pPr>
            <a:r>
              <a:rPr lang="en-US" sz="800" baseline="30000" dirty="0">
                <a:latin typeface="+mn-lt"/>
              </a:rPr>
              <a:t>3</a:t>
            </a:r>
            <a:r>
              <a:rPr lang="en-US" sz="800" dirty="0">
                <a:latin typeface="+mn-lt"/>
              </a:rPr>
              <a:t> Excludes 13,000 members in a temporary eligibility category, which does not distinguish by age or disability</a:t>
            </a:r>
            <a:r>
              <a:rPr lang="en-US" sz="800" dirty="0">
                <a:solidFill>
                  <a:srgbClr val="FF0000"/>
                </a:solidFill>
                <a:latin typeface="+mn-lt"/>
              </a:rPr>
              <a:t>.</a:t>
            </a:r>
          </a:p>
          <a:p>
            <a:pPr>
              <a:spcBef>
                <a:spcPts val="200"/>
              </a:spcBef>
              <a:tabLst>
                <a:tab pos="55563" algn="l"/>
              </a:tabLst>
            </a:pPr>
            <a:endParaRPr lang="en-US" sz="800" dirty="0">
              <a:latin typeface="+mn-lt"/>
              <a:ea typeface="Source Sans Pro Light"/>
              <a:cs typeface="Calibri" panose="020F0502020204030204" pitchFamily="34" charset="0"/>
            </a:endParaRPr>
          </a:p>
          <a:p>
            <a:pPr>
              <a:spcBef>
                <a:spcPts val="200"/>
              </a:spcBef>
              <a:tabLst>
                <a:tab pos="55563" algn="l"/>
              </a:tabLst>
            </a:pPr>
            <a:r>
              <a:rPr lang="en-US" sz="800" dirty="0">
                <a:latin typeface="+mn-lt"/>
                <a:ea typeface="Source Sans Pro Light"/>
                <a:cs typeface="Calibri" panose="020F0502020204030204" pitchFamily="34" charset="0"/>
              </a:rPr>
              <a:t>Chart Data: MassHealth Budget Office Data Request, March 2024.</a:t>
            </a:r>
            <a:endParaRPr lang="en-US" sz="800" dirty="0">
              <a:latin typeface="+mn-lt"/>
            </a:endParaRPr>
          </a:p>
          <a:p>
            <a:pPr>
              <a:spcBef>
                <a:spcPts val="200"/>
              </a:spcBef>
              <a:tabLst>
                <a:tab pos="55563" algn="l"/>
              </a:tabLst>
            </a:pPr>
            <a:endParaRPr lang="en-US" sz="600" dirty="0">
              <a:solidFill>
                <a:srgbClr val="FF0000"/>
              </a:solidFill>
              <a:latin typeface="+mn-lt"/>
            </a:endParaRPr>
          </a:p>
        </p:txBody>
      </p:sp>
      <p:grpSp>
        <p:nvGrpSpPr>
          <p:cNvPr id="45" name="Group 44">
            <a:extLst>
              <a:ext uri="{FF2B5EF4-FFF2-40B4-BE49-F238E27FC236}">
                <a16:creationId xmlns:a16="http://schemas.microsoft.com/office/drawing/2014/main" id="{1169BA27-D3A9-43D9-B43E-7E76C9958D59}"/>
              </a:ext>
            </a:extLst>
          </p:cNvPr>
          <p:cNvGrpSpPr/>
          <p:nvPr/>
        </p:nvGrpSpPr>
        <p:grpSpPr>
          <a:xfrm>
            <a:off x="3044252" y="3171990"/>
            <a:ext cx="530063" cy="548640"/>
            <a:chOff x="2465832" y="1555886"/>
            <a:chExt cx="530063" cy="548640"/>
          </a:xfrm>
        </p:grpSpPr>
        <p:grpSp>
          <p:nvGrpSpPr>
            <p:cNvPr id="47" name="Content Placeholder 5" descr="User">
              <a:extLst>
                <a:ext uri="{FF2B5EF4-FFF2-40B4-BE49-F238E27FC236}">
                  <a16:creationId xmlns:a16="http://schemas.microsoft.com/office/drawing/2014/main" id="{E562A55D-55C9-4C66-8CA1-2C3AE35BE4BF}"/>
                </a:ext>
              </a:extLst>
            </p:cNvPr>
            <p:cNvGrpSpPr/>
            <p:nvPr/>
          </p:nvGrpSpPr>
          <p:grpSpPr>
            <a:xfrm>
              <a:off x="2465832" y="1555886"/>
              <a:ext cx="421972" cy="448345"/>
              <a:chOff x="3581400" y="2880487"/>
              <a:chExt cx="609600" cy="647700"/>
            </a:xfrm>
            <a:solidFill>
              <a:schemeClr val="accent5"/>
            </a:solidFill>
          </p:grpSpPr>
          <p:sp>
            <p:nvSpPr>
              <p:cNvPr id="52" name="Freeform: Shape 51">
                <a:extLst>
                  <a:ext uri="{FF2B5EF4-FFF2-40B4-BE49-F238E27FC236}">
                    <a16:creationId xmlns:a16="http://schemas.microsoft.com/office/drawing/2014/main" id="{C1C335FA-FAAD-41D3-B2CA-220B9E3B9510}"/>
                  </a:ext>
                </a:extLst>
              </p:cNvPr>
              <p:cNvSpPr/>
              <p:nvPr/>
            </p:nvSpPr>
            <p:spPr>
              <a:xfrm>
                <a:off x="3733800" y="2880487"/>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chemeClr val="accent4"/>
              </a:solidFill>
              <a:ln w="9525" cap="flat">
                <a:noFill/>
                <a:prstDash val="solid"/>
                <a:miter/>
              </a:ln>
            </p:spPr>
            <p:txBody>
              <a:bodyPr rtlCol="0" anchor="ctr"/>
              <a:lstStyle/>
              <a:p>
                <a:endParaRPr lang="en-US">
                  <a:latin typeface="+mn-lt"/>
                </a:endParaRPr>
              </a:p>
            </p:txBody>
          </p:sp>
          <p:sp>
            <p:nvSpPr>
              <p:cNvPr id="53" name="Freeform: Shape 52">
                <a:extLst>
                  <a:ext uri="{FF2B5EF4-FFF2-40B4-BE49-F238E27FC236}">
                    <a16:creationId xmlns:a16="http://schemas.microsoft.com/office/drawing/2014/main" id="{23909C69-5499-4C9E-979C-083901ACEF6E}"/>
                  </a:ext>
                </a:extLst>
              </p:cNvPr>
              <p:cNvSpPr/>
              <p:nvPr/>
            </p:nvSpPr>
            <p:spPr>
              <a:xfrm>
                <a:off x="3581400" y="3223387"/>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solidFill>
                <a:schemeClr val="accent4"/>
              </a:solidFill>
              <a:ln w="9525" cap="flat">
                <a:noFill/>
                <a:prstDash val="solid"/>
                <a:miter/>
              </a:ln>
            </p:spPr>
            <p:txBody>
              <a:bodyPr rtlCol="0" anchor="ctr"/>
              <a:lstStyle/>
              <a:p>
                <a:endParaRPr lang="en-US">
                  <a:latin typeface="+mn-lt"/>
                </a:endParaRPr>
              </a:p>
            </p:txBody>
          </p:sp>
        </p:grpSp>
        <p:sp>
          <p:nvSpPr>
            <p:cNvPr id="48" name="Oval 47">
              <a:extLst>
                <a:ext uri="{FF2B5EF4-FFF2-40B4-BE49-F238E27FC236}">
                  <a16:creationId xmlns:a16="http://schemas.microsoft.com/office/drawing/2014/main" id="{F023A029-9931-4B41-940E-7916010B638F}"/>
                </a:ext>
              </a:extLst>
            </p:cNvPr>
            <p:cNvSpPr/>
            <p:nvPr/>
          </p:nvSpPr>
          <p:spPr>
            <a:xfrm>
              <a:off x="2748179" y="1856810"/>
              <a:ext cx="242248" cy="2422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5606912-D416-4010-8BB7-EC7EB10BCB66}"/>
                </a:ext>
              </a:extLst>
            </p:cNvPr>
            <p:cNvSpPr/>
            <p:nvPr/>
          </p:nvSpPr>
          <p:spPr>
            <a:xfrm>
              <a:off x="2742712" y="1851343"/>
              <a:ext cx="253183" cy="253183"/>
            </a:xfrm>
            <a:custGeom>
              <a:avLst/>
              <a:gdLst>
                <a:gd name="connsiteX0" fmla="*/ 735329 w 752475"/>
                <a:gd name="connsiteY0" fmla="*/ 640540 h 752475"/>
                <a:gd name="connsiteX1" fmla="*/ 616266 w 752475"/>
                <a:gd name="connsiteY1" fmla="*/ 521477 h 752475"/>
                <a:gd name="connsiteX2" fmla="*/ 556925 w 752475"/>
                <a:gd name="connsiteY2" fmla="*/ 503094 h 752475"/>
                <a:gd name="connsiteX3" fmla="*/ 514349 w 752475"/>
                <a:gd name="connsiteY3" fmla="*/ 460993 h 752475"/>
                <a:gd name="connsiteX4" fmla="*/ 573404 w 752475"/>
                <a:gd name="connsiteY4" fmla="*/ 287638 h 752475"/>
                <a:gd name="connsiteX5" fmla="*/ 287638 w 752475"/>
                <a:gd name="connsiteY5" fmla="*/ 2 h 752475"/>
                <a:gd name="connsiteX6" fmla="*/ 2 w 752475"/>
                <a:gd name="connsiteY6" fmla="*/ 285767 h 752475"/>
                <a:gd name="connsiteX7" fmla="*/ 285767 w 752475"/>
                <a:gd name="connsiteY7" fmla="*/ 573404 h 752475"/>
                <a:gd name="connsiteX8" fmla="*/ 461009 w 752475"/>
                <a:gd name="connsiteY8" fmla="*/ 514333 h 752475"/>
                <a:gd name="connsiteX9" fmla="*/ 503109 w 752475"/>
                <a:gd name="connsiteY9" fmla="*/ 556434 h 752475"/>
                <a:gd name="connsiteX10" fmla="*/ 521492 w 752475"/>
                <a:gd name="connsiteY10" fmla="*/ 616251 h 752475"/>
                <a:gd name="connsiteX11" fmla="*/ 640555 w 752475"/>
                <a:gd name="connsiteY11" fmla="*/ 735313 h 752475"/>
                <a:gd name="connsiteX12" fmla="*/ 734852 w 752475"/>
                <a:gd name="connsiteY12" fmla="*/ 735313 h 752475"/>
                <a:gd name="connsiteX13" fmla="*/ 734852 w 752475"/>
                <a:gd name="connsiteY13" fmla="*/ 641016 h 752475"/>
                <a:gd name="connsiteX14" fmla="*/ 287654 w 752475"/>
                <a:gd name="connsiteY14" fmla="*/ 525763 h 752475"/>
                <a:gd name="connsiteX15" fmla="*/ 49529 w 752475"/>
                <a:gd name="connsiteY15" fmla="*/ 287638 h 752475"/>
                <a:gd name="connsiteX16" fmla="*/ 287654 w 752475"/>
                <a:gd name="connsiteY16" fmla="*/ 49513 h 752475"/>
                <a:gd name="connsiteX17" fmla="*/ 525779 w 752475"/>
                <a:gd name="connsiteY17" fmla="*/ 287638 h 752475"/>
                <a:gd name="connsiteX18" fmla="*/ 287654 w 752475"/>
                <a:gd name="connsiteY18" fmla="*/ 525763 h 752475"/>
                <a:gd name="connsiteX0" fmla="*/ 735329 w 735329"/>
                <a:gd name="connsiteY0" fmla="*/ 640540 h 735462"/>
                <a:gd name="connsiteX1" fmla="*/ 616266 w 735329"/>
                <a:gd name="connsiteY1" fmla="*/ 521477 h 735462"/>
                <a:gd name="connsiteX2" fmla="*/ 556925 w 735329"/>
                <a:gd name="connsiteY2" fmla="*/ 503094 h 735462"/>
                <a:gd name="connsiteX3" fmla="*/ 514349 w 735329"/>
                <a:gd name="connsiteY3" fmla="*/ 460993 h 735462"/>
                <a:gd name="connsiteX4" fmla="*/ 573404 w 735329"/>
                <a:gd name="connsiteY4" fmla="*/ 287638 h 735462"/>
                <a:gd name="connsiteX5" fmla="*/ 287638 w 735329"/>
                <a:gd name="connsiteY5" fmla="*/ 2 h 735462"/>
                <a:gd name="connsiteX6" fmla="*/ 2 w 735329"/>
                <a:gd name="connsiteY6" fmla="*/ 285767 h 735462"/>
                <a:gd name="connsiteX7" fmla="*/ 285767 w 735329"/>
                <a:gd name="connsiteY7" fmla="*/ 573404 h 735462"/>
                <a:gd name="connsiteX8" fmla="*/ 461009 w 735329"/>
                <a:gd name="connsiteY8" fmla="*/ 514333 h 735462"/>
                <a:gd name="connsiteX9" fmla="*/ 503109 w 735329"/>
                <a:gd name="connsiteY9" fmla="*/ 556434 h 735462"/>
                <a:gd name="connsiteX10" fmla="*/ 521492 w 735329"/>
                <a:gd name="connsiteY10" fmla="*/ 616251 h 735462"/>
                <a:gd name="connsiteX11" fmla="*/ 640555 w 735329"/>
                <a:gd name="connsiteY11" fmla="*/ 735313 h 735462"/>
                <a:gd name="connsiteX12" fmla="*/ 734852 w 735329"/>
                <a:gd name="connsiteY12" fmla="*/ 641016 h 735462"/>
                <a:gd name="connsiteX13" fmla="*/ 735329 w 735329"/>
                <a:gd name="connsiteY13" fmla="*/ 640540 h 735462"/>
                <a:gd name="connsiteX14" fmla="*/ 287654 w 735329"/>
                <a:gd name="connsiteY14" fmla="*/ 525763 h 735462"/>
                <a:gd name="connsiteX15" fmla="*/ 49529 w 735329"/>
                <a:gd name="connsiteY15" fmla="*/ 287638 h 735462"/>
                <a:gd name="connsiteX16" fmla="*/ 287654 w 735329"/>
                <a:gd name="connsiteY16" fmla="*/ 49513 h 735462"/>
                <a:gd name="connsiteX17" fmla="*/ 525779 w 735329"/>
                <a:gd name="connsiteY17" fmla="*/ 287638 h 735462"/>
                <a:gd name="connsiteX18" fmla="*/ 287654 w 735329"/>
                <a:gd name="connsiteY18" fmla="*/ 525763 h 735462"/>
                <a:gd name="connsiteX0" fmla="*/ 734852 w 734852"/>
                <a:gd name="connsiteY0" fmla="*/ 641016 h 735462"/>
                <a:gd name="connsiteX1" fmla="*/ 616266 w 734852"/>
                <a:gd name="connsiteY1" fmla="*/ 521477 h 735462"/>
                <a:gd name="connsiteX2" fmla="*/ 556925 w 734852"/>
                <a:gd name="connsiteY2" fmla="*/ 503094 h 735462"/>
                <a:gd name="connsiteX3" fmla="*/ 514349 w 734852"/>
                <a:gd name="connsiteY3" fmla="*/ 460993 h 735462"/>
                <a:gd name="connsiteX4" fmla="*/ 573404 w 734852"/>
                <a:gd name="connsiteY4" fmla="*/ 287638 h 735462"/>
                <a:gd name="connsiteX5" fmla="*/ 287638 w 734852"/>
                <a:gd name="connsiteY5" fmla="*/ 2 h 735462"/>
                <a:gd name="connsiteX6" fmla="*/ 2 w 734852"/>
                <a:gd name="connsiteY6" fmla="*/ 285767 h 735462"/>
                <a:gd name="connsiteX7" fmla="*/ 285767 w 734852"/>
                <a:gd name="connsiteY7" fmla="*/ 573404 h 735462"/>
                <a:gd name="connsiteX8" fmla="*/ 461009 w 734852"/>
                <a:gd name="connsiteY8" fmla="*/ 514333 h 735462"/>
                <a:gd name="connsiteX9" fmla="*/ 503109 w 734852"/>
                <a:gd name="connsiteY9" fmla="*/ 556434 h 735462"/>
                <a:gd name="connsiteX10" fmla="*/ 521492 w 734852"/>
                <a:gd name="connsiteY10" fmla="*/ 616251 h 735462"/>
                <a:gd name="connsiteX11" fmla="*/ 640555 w 734852"/>
                <a:gd name="connsiteY11" fmla="*/ 735313 h 735462"/>
                <a:gd name="connsiteX12" fmla="*/ 734852 w 734852"/>
                <a:gd name="connsiteY12" fmla="*/ 641016 h 735462"/>
                <a:gd name="connsiteX13" fmla="*/ 287654 w 734852"/>
                <a:gd name="connsiteY13" fmla="*/ 525763 h 735462"/>
                <a:gd name="connsiteX14" fmla="*/ 49529 w 734852"/>
                <a:gd name="connsiteY14" fmla="*/ 287638 h 735462"/>
                <a:gd name="connsiteX15" fmla="*/ 287654 w 734852"/>
                <a:gd name="connsiteY15" fmla="*/ 49513 h 735462"/>
                <a:gd name="connsiteX16" fmla="*/ 525779 w 734852"/>
                <a:gd name="connsiteY16" fmla="*/ 287638 h 735462"/>
                <a:gd name="connsiteX17" fmla="*/ 287654 w 734852"/>
                <a:gd name="connsiteY17" fmla="*/ 525763 h 735462"/>
                <a:gd name="connsiteX0" fmla="*/ 640555 w 645466"/>
                <a:gd name="connsiteY0" fmla="*/ 735313 h 735313"/>
                <a:gd name="connsiteX1" fmla="*/ 616266 w 645466"/>
                <a:gd name="connsiteY1" fmla="*/ 521477 h 735313"/>
                <a:gd name="connsiteX2" fmla="*/ 556925 w 645466"/>
                <a:gd name="connsiteY2" fmla="*/ 503094 h 735313"/>
                <a:gd name="connsiteX3" fmla="*/ 514349 w 645466"/>
                <a:gd name="connsiteY3" fmla="*/ 460993 h 735313"/>
                <a:gd name="connsiteX4" fmla="*/ 573404 w 645466"/>
                <a:gd name="connsiteY4" fmla="*/ 287638 h 735313"/>
                <a:gd name="connsiteX5" fmla="*/ 287638 w 645466"/>
                <a:gd name="connsiteY5" fmla="*/ 2 h 735313"/>
                <a:gd name="connsiteX6" fmla="*/ 2 w 645466"/>
                <a:gd name="connsiteY6" fmla="*/ 285767 h 735313"/>
                <a:gd name="connsiteX7" fmla="*/ 285767 w 645466"/>
                <a:gd name="connsiteY7" fmla="*/ 573404 h 735313"/>
                <a:gd name="connsiteX8" fmla="*/ 461009 w 645466"/>
                <a:gd name="connsiteY8" fmla="*/ 514333 h 735313"/>
                <a:gd name="connsiteX9" fmla="*/ 503109 w 645466"/>
                <a:gd name="connsiteY9" fmla="*/ 556434 h 735313"/>
                <a:gd name="connsiteX10" fmla="*/ 521492 w 645466"/>
                <a:gd name="connsiteY10" fmla="*/ 616251 h 735313"/>
                <a:gd name="connsiteX11" fmla="*/ 640555 w 645466"/>
                <a:gd name="connsiteY11" fmla="*/ 735313 h 735313"/>
                <a:gd name="connsiteX12" fmla="*/ 287654 w 645466"/>
                <a:gd name="connsiteY12" fmla="*/ 525763 h 735313"/>
                <a:gd name="connsiteX13" fmla="*/ 49529 w 645466"/>
                <a:gd name="connsiteY13" fmla="*/ 287638 h 735313"/>
                <a:gd name="connsiteX14" fmla="*/ 287654 w 645466"/>
                <a:gd name="connsiteY14" fmla="*/ 49513 h 735313"/>
                <a:gd name="connsiteX15" fmla="*/ 525779 w 645466"/>
                <a:gd name="connsiteY15" fmla="*/ 287638 h 735313"/>
                <a:gd name="connsiteX16" fmla="*/ 287654 w 645466"/>
                <a:gd name="connsiteY16" fmla="*/ 525763 h 735313"/>
                <a:gd name="connsiteX0" fmla="*/ 521492 w 616266"/>
                <a:gd name="connsiteY0" fmla="*/ 616251 h 616251"/>
                <a:gd name="connsiteX1" fmla="*/ 616266 w 616266"/>
                <a:gd name="connsiteY1" fmla="*/ 521477 h 616251"/>
                <a:gd name="connsiteX2" fmla="*/ 556925 w 616266"/>
                <a:gd name="connsiteY2" fmla="*/ 503094 h 616251"/>
                <a:gd name="connsiteX3" fmla="*/ 514349 w 616266"/>
                <a:gd name="connsiteY3" fmla="*/ 460993 h 616251"/>
                <a:gd name="connsiteX4" fmla="*/ 573404 w 616266"/>
                <a:gd name="connsiteY4" fmla="*/ 287638 h 616251"/>
                <a:gd name="connsiteX5" fmla="*/ 287638 w 616266"/>
                <a:gd name="connsiteY5" fmla="*/ 2 h 616251"/>
                <a:gd name="connsiteX6" fmla="*/ 2 w 616266"/>
                <a:gd name="connsiteY6" fmla="*/ 285767 h 616251"/>
                <a:gd name="connsiteX7" fmla="*/ 285767 w 616266"/>
                <a:gd name="connsiteY7" fmla="*/ 573404 h 616251"/>
                <a:gd name="connsiteX8" fmla="*/ 461009 w 616266"/>
                <a:gd name="connsiteY8" fmla="*/ 514333 h 616251"/>
                <a:gd name="connsiteX9" fmla="*/ 503109 w 616266"/>
                <a:gd name="connsiteY9" fmla="*/ 556434 h 616251"/>
                <a:gd name="connsiteX10" fmla="*/ 521492 w 616266"/>
                <a:gd name="connsiteY10" fmla="*/ 616251 h 616251"/>
                <a:gd name="connsiteX11" fmla="*/ 287654 w 616266"/>
                <a:gd name="connsiteY11" fmla="*/ 525763 h 616251"/>
                <a:gd name="connsiteX12" fmla="*/ 49529 w 616266"/>
                <a:gd name="connsiteY12" fmla="*/ 287638 h 616251"/>
                <a:gd name="connsiteX13" fmla="*/ 287654 w 616266"/>
                <a:gd name="connsiteY13" fmla="*/ 49513 h 616251"/>
                <a:gd name="connsiteX14" fmla="*/ 525779 w 616266"/>
                <a:gd name="connsiteY14" fmla="*/ 287638 h 616251"/>
                <a:gd name="connsiteX15" fmla="*/ 287654 w 616266"/>
                <a:gd name="connsiteY15" fmla="*/ 525763 h 616251"/>
                <a:gd name="connsiteX0" fmla="*/ 503109 w 616266"/>
                <a:gd name="connsiteY0" fmla="*/ 556434 h 573405"/>
                <a:gd name="connsiteX1" fmla="*/ 616266 w 616266"/>
                <a:gd name="connsiteY1" fmla="*/ 521477 h 573405"/>
                <a:gd name="connsiteX2" fmla="*/ 556925 w 616266"/>
                <a:gd name="connsiteY2" fmla="*/ 503094 h 573405"/>
                <a:gd name="connsiteX3" fmla="*/ 514349 w 616266"/>
                <a:gd name="connsiteY3" fmla="*/ 460993 h 573405"/>
                <a:gd name="connsiteX4" fmla="*/ 573404 w 616266"/>
                <a:gd name="connsiteY4" fmla="*/ 287638 h 573405"/>
                <a:gd name="connsiteX5" fmla="*/ 287638 w 616266"/>
                <a:gd name="connsiteY5" fmla="*/ 2 h 573405"/>
                <a:gd name="connsiteX6" fmla="*/ 2 w 616266"/>
                <a:gd name="connsiteY6" fmla="*/ 285767 h 573405"/>
                <a:gd name="connsiteX7" fmla="*/ 285767 w 616266"/>
                <a:gd name="connsiteY7" fmla="*/ 573404 h 573405"/>
                <a:gd name="connsiteX8" fmla="*/ 461009 w 616266"/>
                <a:gd name="connsiteY8" fmla="*/ 514333 h 573405"/>
                <a:gd name="connsiteX9" fmla="*/ 503109 w 616266"/>
                <a:gd name="connsiteY9" fmla="*/ 556434 h 573405"/>
                <a:gd name="connsiteX10" fmla="*/ 287654 w 616266"/>
                <a:gd name="connsiteY10" fmla="*/ 525763 h 573405"/>
                <a:gd name="connsiteX11" fmla="*/ 49529 w 616266"/>
                <a:gd name="connsiteY11" fmla="*/ 287638 h 573405"/>
                <a:gd name="connsiteX12" fmla="*/ 287654 w 616266"/>
                <a:gd name="connsiteY12" fmla="*/ 49513 h 573405"/>
                <a:gd name="connsiteX13" fmla="*/ 525779 w 616266"/>
                <a:gd name="connsiteY13" fmla="*/ 287638 h 573405"/>
                <a:gd name="connsiteX14" fmla="*/ 287654 w 616266"/>
                <a:gd name="connsiteY14" fmla="*/ 525763 h 573405"/>
                <a:gd name="connsiteX0" fmla="*/ 503109 w 616292"/>
                <a:gd name="connsiteY0" fmla="*/ 556434 h 573405"/>
                <a:gd name="connsiteX1" fmla="*/ 616266 w 616292"/>
                <a:gd name="connsiteY1" fmla="*/ 521477 h 573405"/>
                <a:gd name="connsiteX2" fmla="*/ 514349 w 616292"/>
                <a:gd name="connsiteY2" fmla="*/ 460993 h 573405"/>
                <a:gd name="connsiteX3" fmla="*/ 573404 w 616292"/>
                <a:gd name="connsiteY3" fmla="*/ 287638 h 573405"/>
                <a:gd name="connsiteX4" fmla="*/ 287638 w 616292"/>
                <a:gd name="connsiteY4" fmla="*/ 2 h 573405"/>
                <a:gd name="connsiteX5" fmla="*/ 2 w 616292"/>
                <a:gd name="connsiteY5" fmla="*/ 285767 h 573405"/>
                <a:gd name="connsiteX6" fmla="*/ 285767 w 616292"/>
                <a:gd name="connsiteY6" fmla="*/ 573404 h 573405"/>
                <a:gd name="connsiteX7" fmla="*/ 461009 w 616292"/>
                <a:gd name="connsiteY7" fmla="*/ 514333 h 573405"/>
                <a:gd name="connsiteX8" fmla="*/ 503109 w 616292"/>
                <a:gd name="connsiteY8" fmla="*/ 556434 h 573405"/>
                <a:gd name="connsiteX9" fmla="*/ 287654 w 616292"/>
                <a:gd name="connsiteY9" fmla="*/ 525763 h 573405"/>
                <a:gd name="connsiteX10" fmla="*/ 49529 w 616292"/>
                <a:gd name="connsiteY10" fmla="*/ 287638 h 573405"/>
                <a:gd name="connsiteX11" fmla="*/ 287654 w 616292"/>
                <a:gd name="connsiteY11" fmla="*/ 49513 h 573405"/>
                <a:gd name="connsiteX12" fmla="*/ 525779 w 616292"/>
                <a:gd name="connsiteY12" fmla="*/ 287638 h 573405"/>
                <a:gd name="connsiteX13" fmla="*/ 287654 w 616292"/>
                <a:gd name="connsiteY13" fmla="*/ 525763 h 573405"/>
                <a:gd name="connsiteX0" fmla="*/ 503109 w 573405"/>
                <a:gd name="connsiteY0" fmla="*/ 556434 h 573405"/>
                <a:gd name="connsiteX1" fmla="*/ 514349 w 573405"/>
                <a:gd name="connsiteY1" fmla="*/ 460993 h 573405"/>
                <a:gd name="connsiteX2" fmla="*/ 573404 w 573405"/>
                <a:gd name="connsiteY2" fmla="*/ 287638 h 573405"/>
                <a:gd name="connsiteX3" fmla="*/ 287638 w 573405"/>
                <a:gd name="connsiteY3" fmla="*/ 2 h 573405"/>
                <a:gd name="connsiteX4" fmla="*/ 2 w 573405"/>
                <a:gd name="connsiteY4" fmla="*/ 285767 h 573405"/>
                <a:gd name="connsiteX5" fmla="*/ 285767 w 573405"/>
                <a:gd name="connsiteY5" fmla="*/ 573404 h 573405"/>
                <a:gd name="connsiteX6" fmla="*/ 461009 w 573405"/>
                <a:gd name="connsiteY6" fmla="*/ 514333 h 573405"/>
                <a:gd name="connsiteX7" fmla="*/ 503109 w 573405"/>
                <a:gd name="connsiteY7" fmla="*/ 556434 h 573405"/>
                <a:gd name="connsiteX8" fmla="*/ 287654 w 573405"/>
                <a:gd name="connsiteY8" fmla="*/ 525763 h 573405"/>
                <a:gd name="connsiteX9" fmla="*/ 49529 w 573405"/>
                <a:gd name="connsiteY9" fmla="*/ 287638 h 573405"/>
                <a:gd name="connsiteX10" fmla="*/ 287654 w 573405"/>
                <a:gd name="connsiteY10" fmla="*/ 49513 h 573405"/>
                <a:gd name="connsiteX11" fmla="*/ 525779 w 573405"/>
                <a:gd name="connsiteY11" fmla="*/ 287638 h 573405"/>
                <a:gd name="connsiteX12" fmla="*/ 287654 w 573405"/>
                <a:gd name="connsiteY12" fmla="*/ 525763 h 573405"/>
                <a:gd name="connsiteX0" fmla="*/ 461009 w 573405"/>
                <a:gd name="connsiteY0" fmla="*/ 514333 h 573405"/>
                <a:gd name="connsiteX1" fmla="*/ 514349 w 573405"/>
                <a:gd name="connsiteY1" fmla="*/ 460993 h 573405"/>
                <a:gd name="connsiteX2" fmla="*/ 573404 w 573405"/>
                <a:gd name="connsiteY2" fmla="*/ 287638 h 573405"/>
                <a:gd name="connsiteX3" fmla="*/ 287638 w 573405"/>
                <a:gd name="connsiteY3" fmla="*/ 2 h 573405"/>
                <a:gd name="connsiteX4" fmla="*/ 2 w 573405"/>
                <a:gd name="connsiteY4" fmla="*/ 285767 h 573405"/>
                <a:gd name="connsiteX5" fmla="*/ 285767 w 573405"/>
                <a:gd name="connsiteY5" fmla="*/ 573404 h 573405"/>
                <a:gd name="connsiteX6" fmla="*/ 461009 w 573405"/>
                <a:gd name="connsiteY6" fmla="*/ 514333 h 573405"/>
                <a:gd name="connsiteX7" fmla="*/ 287654 w 573405"/>
                <a:gd name="connsiteY7" fmla="*/ 525763 h 573405"/>
                <a:gd name="connsiteX8" fmla="*/ 49529 w 573405"/>
                <a:gd name="connsiteY8" fmla="*/ 287638 h 573405"/>
                <a:gd name="connsiteX9" fmla="*/ 287654 w 573405"/>
                <a:gd name="connsiteY9" fmla="*/ 49513 h 573405"/>
                <a:gd name="connsiteX10" fmla="*/ 525779 w 573405"/>
                <a:gd name="connsiteY10" fmla="*/ 287638 h 573405"/>
                <a:gd name="connsiteX11" fmla="*/ 287654 w 573405"/>
                <a:gd name="connsiteY11" fmla="*/ 525763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405" h="573405">
                  <a:moveTo>
                    <a:pt x="461009" y="514333"/>
                  </a:moveTo>
                  <a:lnTo>
                    <a:pt x="514349" y="460993"/>
                  </a:lnTo>
                  <a:cubicBezTo>
                    <a:pt x="552749" y="411376"/>
                    <a:pt x="573528" y="350380"/>
                    <a:pt x="573404" y="287638"/>
                  </a:cubicBezTo>
                  <a:cubicBezTo>
                    <a:pt x="573921" y="129298"/>
                    <a:pt x="445979" y="518"/>
                    <a:pt x="287638" y="2"/>
                  </a:cubicBezTo>
                  <a:cubicBezTo>
                    <a:pt x="129298" y="-515"/>
                    <a:pt x="518" y="127426"/>
                    <a:pt x="2" y="285767"/>
                  </a:cubicBezTo>
                  <a:cubicBezTo>
                    <a:pt x="-515" y="444107"/>
                    <a:pt x="127426" y="572886"/>
                    <a:pt x="285767" y="573404"/>
                  </a:cubicBezTo>
                  <a:cubicBezTo>
                    <a:pt x="349102" y="573610"/>
                    <a:pt x="410723" y="552839"/>
                    <a:pt x="461009" y="514333"/>
                  </a:cubicBezTo>
                  <a:close/>
                  <a:moveTo>
                    <a:pt x="287654" y="525763"/>
                  </a:moveTo>
                  <a:cubicBezTo>
                    <a:pt x="156141" y="525763"/>
                    <a:pt x="49529" y="419151"/>
                    <a:pt x="49529" y="287638"/>
                  </a:cubicBezTo>
                  <a:cubicBezTo>
                    <a:pt x="49529" y="156126"/>
                    <a:pt x="156141" y="49513"/>
                    <a:pt x="287654" y="49513"/>
                  </a:cubicBezTo>
                  <a:cubicBezTo>
                    <a:pt x="419166" y="49513"/>
                    <a:pt x="525779" y="156126"/>
                    <a:pt x="525779" y="287638"/>
                  </a:cubicBezTo>
                  <a:cubicBezTo>
                    <a:pt x="525779" y="419151"/>
                    <a:pt x="419166" y="525763"/>
                    <a:pt x="287654" y="525763"/>
                  </a:cubicBezTo>
                  <a:close/>
                </a:path>
              </a:pathLst>
            </a:custGeom>
            <a:solidFill>
              <a:schemeClr val="bg1"/>
            </a:solidFill>
            <a:ln w="9525" cap="flat">
              <a:noFill/>
              <a:prstDash val="solid"/>
              <a:miter/>
            </a:ln>
          </p:spPr>
          <p:txBody>
            <a:bodyPr rtlCol="0" anchor="ctr"/>
            <a:lstStyle/>
            <a:p>
              <a:endParaRPr lang="en-US">
                <a:latin typeface="+mn-lt"/>
              </a:endParaRPr>
            </a:p>
          </p:txBody>
        </p:sp>
        <p:sp>
          <p:nvSpPr>
            <p:cNvPr id="51" name="Freeform: Shape 50">
              <a:extLst>
                <a:ext uri="{FF2B5EF4-FFF2-40B4-BE49-F238E27FC236}">
                  <a16:creationId xmlns:a16="http://schemas.microsoft.com/office/drawing/2014/main" id="{7C6844A8-8F2C-4529-ABD6-AA15D2247D4B}"/>
                </a:ext>
              </a:extLst>
            </p:cNvPr>
            <p:cNvSpPr/>
            <p:nvPr/>
          </p:nvSpPr>
          <p:spPr>
            <a:xfrm>
              <a:off x="2810423" y="1919054"/>
              <a:ext cx="117760" cy="117760"/>
            </a:xfrm>
            <a:custGeom>
              <a:avLst/>
              <a:gdLst>
                <a:gd name="connsiteX0" fmla="*/ 266700 w 266700"/>
                <a:gd name="connsiteY0" fmla="*/ 104775 h 266700"/>
                <a:gd name="connsiteX1" fmla="*/ 161925 w 266700"/>
                <a:gd name="connsiteY1" fmla="*/ 104775 h 266700"/>
                <a:gd name="connsiteX2" fmla="*/ 161925 w 266700"/>
                <a:gd name="connsiteY2" fmla="*/ 0 h 266700"/>
                <a:gd name="connsiteX3" fmla="*/ 104775 w 266700"/>
                <a:gd name="connsiteY3" fmla="*/ 0 h 266700"/>
                <a:gd name="connsiteX4" fmla="*/ 104775 w 266700"/>
                <a:gd name="connsiteY4" fmla="*/ 104775 h 266700"/>
                <a:gd name="connsiteX5" fmla="*/ 0 w 266700"/>
                <a:gd name="connsiteY5" fmla="*/ 104775 h 266700"/>
                <a:gd name="connsiteX6" fmla="*/ 0 w 266700"/>
                <a:gd name="connsiteY6" fmla="*/ 161925 h 266700"/>
                <a:gd name="connsiteX7" fmla="*/ 104775 w 266700"/>
                <a:gd name="connsiteY7" fmla="*/ 161925 h 266700"/>
                <a:gd name="connsiteX8" fmla="*/ 104775 w 266700"/>
                <a:gd name="connsiteY8" fmla="*/ 266700 h 266700"/>
                <a:gd name="connsiteX9" fmla="*/ 161925 w 266700"/>
                <a:gd name="connsiteY9" fmla="*/ 266700 h 266700"/>
                <a:gd name="connsiteX10" fmla="*/ 161925 w 266700"/>
                <a:gd name="connsiteY10" fmla="*/ 161925 h 266700"/>
                <a:gd name="connsiteX11" fmla="*/ 266700 w 266700"/>
                <a:gd name="connsiteY11" fmla="*/ 161925 h 266700"/>
                <a:gd name="connsiteX12" fmla="*/ 266700 w 266700"/>
                <a:gd name="connsiteY12" fmla="*/ 10477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266700">
                  <a:moveTo>
                    <a:pt x="266700" y="104775"/>
                  </a:moveTo>
                  <a:lnTo>
                    <a:pt x="161925" y="104775"/>
                  </a:lnTo>
                  <a:lnTo>
                    <a:pt x="161925" y="0"/>
                  </a:lnTo>
                  <a:lnTo>
                    <a:pt x="104775" y="0"/>
                  </a:lnTo>
                  <a:lnTo>
                    <a:pt x="104775" y="104775"/>
                  </a:lnTo>
                  <a:lnTo>
                    <a:pt x="0" y="104775"/>
                  </a:lnTo>
                  <a:lnTo>
                    <a:pt x="0" y="161925"/>
                  </a:lnTo>
                  <a:lnTo>
                    <a:pt x="104775" y="161925"/>
                  </a:lnTo>
                  <a:lnTo>
                    <a:pt x="104775" y="266700"/>
                  </a:lnTo>
                  <a:lnTo>
                    <a:pt x="161925" y="266700"/>
                  </a:lnTo>
                  <a:lnTo>
                    <a:pt x="161925" y="161925"/>
                  </a:lnTo>
                  <a:lnTo>
                    <a:pt x="266700" y="161925"/>
                  </a:lnTo>
                  <a:lnTo>
                    <a:pt x="266700" y="104775"/>
                  </a:lnTo>
                  <a:close/>
                </a:path>
              </a:pathLst>
            </a:custGeom>
            <a:solidFill>
              <a:schemeClr val="bg1"/>
            </a:solidFill>
            <a:ln w="9525" cap="flat">
              <a:noFill/>
              <a:prstDash val="solid"/>
              <a:miter/>
            </a:ln>
          </p:spPr>
          <p:txBody>
            <a:bodyPr rtlCol="0" anchor="ctr"/>
            <a:lstStyle/>
            <a:p>
              <a:endParaRPr lang="en-US">
                <a:latin typeface="+mn-lt"/>
              </a:endParaRPr>
            </a:p>
          </p:txBody>
        </p:sp>
      </p:grpSp>
      <p:sp>
        <p:nvSpPr>
          <p:cNvPr id="34" name="Rectangle 33">
            <a:extLst>
              <a:ext uri="{FF2B5EF4-FFF2-40B4-BE49-F238E27FC236}">
                <a16:creationId xmlns:a16="http://schemas.microsoft.com/office/drawing/2014/main" id="{EB02AD02-DDAB-4928-BB85-34C7B71433AD}"/>
              </a:ext>
            </a:extLst>
          </p:cNvPr>
          <p:cNvSpPr/>
          <p:nvPr/>
        </p:nvSpPr>
        <p:spPr>
          <a:xfrm>
            <a:off x="455612" y="1207008"/>
            <a:ext cx="5779095" cy="246221"/>
          </a:xfrm>
          <a:prstGeom prst="rect">
            <a:avLst/>
          </a:prstGeom>
        </p:spPr>
        <p:txBody>
          <a:bodyPr wrap="square" lIns="0" tIns="45720" rIns="91440" bIns="45720" anchor="t">
            <a:spAutoFit/>
          </a:bodyPr>
          <a:lstStyle/>
          <a:p>
            <a:r>
              <a:rPr lang="en-US" sz="1000" b="1">
                <a:latin typeface="+mn-lt"/>
                <a:cs typeface="Arial"/>
              </a:rPr>
              <a:t>PERCENT OF TOTAL MASSHEALTH ENROLLMENT (2.36 MILLION)</a:t>
            </a:r>
            <a:r>
              <a:rPr lang="en-US" sz="1000" b="1" baseline="30000">
                <a:latin typeface="+mn-lt"/>
                <a:cs typeface="Arial"/>
              </a:rPr>
              <a:t>3</a:t>
            </a:r>
            <a:r>
              <a:rPr lang="en-US" sz="1000" b="1">
                <a:latin typeface="+mn-lt"/>
                <a:cs typeface="Arial"/>
              </a:rPr>
              <a:t>, SFY 2023</a:t>
            </a:r>
            <a:r>
              <a:rPr lang="en-US" sz="1000">
                <a:latin typeface="+mn-lt"/>
                <a:cs typeface="Arial"/>
              </a:rPr>
              <a:t> </a:t>
            </a:r>
            <a:endParaRPr lang="en-US" sz="1000" b="1">
              <a:latin typeface="+mn-lt"/>
              <a:cs typeface="Arial"/>
            </a:endParaRPr>
          </a:p>
        </p:txBody>
      </p:sp>
      <p:sp>
        <p:nvSpPr>
          <p:cNvPr id="37" name="TextBox 36">
            <a:extLst>
              <a:ext uri="{FF2B5EF4-FFF2-40B4-BE49-F238E27FC236}">
                <a16:creationId xmlns:a16="http://schemas.microsoft.com/office/drawing/2014/main" id="{8F0B1F45-E168-47DD-BB2D-DDD9FDF4C4CA}"/>
              </a:ext>
            </a:extLst>
          </p:cNvPr>
          <p:cNvSpPr txBox="1"/>
          <p:nvPr/>
        </p:nvSpPr>
        <p:spPr>
          <a:xfrm>
            <a:off x="3388843" y="2393480"/>
            <a:ext cx="324769" cy="221599"/>
          </a:xfrm>
          <a:prstGeom prst="rect">
            <a:avLst/>
          </a:prstGeom>
          <a:noFill/>
        </p:spPr>
        <p:txBody>
          <a:bodyPr wrap="none" lIns="45720" tIns="18288" rIns="45720" bIns="18288" rtlCol="0">
            <a:spAutoFit/>
          </a:bodyPr>
          <a:lstStyle/>
          <a:p>
            <a:r>
              <a:rPr lang="en-US" sz="1200" b="1">
                <a:solidFill>
                  <a:schemeClr val="bg1"/>
                </a:solidFill>
                <a:latin typeface="+mn-lt"/>
              </a:rPr>
              <a:t>9%</a:t>
            </a:r>
            <a:endParaRPr lang="en-US" sz="900" b="1">
              <a:solidFill>
                <a:schemeClr val="bg1"/>
              </a:solidFill>
              <a:latin typeface="+mn-lt"/>
            </a:endParaRPr>
          </a:p>
        </p:txBody>
      </p:sp>
      <p:sp>
        <p:nvSpPr>
          <p:cNvPr id="40" name="TextBox 39">
            <a:extLst>
              <a:ext uri="{FF2B5EF4-FFF2-40B4-BE49-F238E27FC236}">
                <a16:creationId xmlns:a16="http://schemas.microsoft.com/office/drawing/2014/main" id="{8F85A4E8-E760-4E1F-81BF-532DE077A0D6}"/>
              </a:ext>
            </a:extLst>
          </p:cNvPr>
          <p:cNvSpPr txBox="1"/>
          <p:nvPr/>
        </p:nvSpPr>
        <p:spPr>
          <a:xfrm>
            <a:off x="3680052" y="4710132"/>
            <a:ext cx="315151" cy="221599"/>
          </a:xfrm>
          <a:prstGeom prst="rect">
            <a:avLst/>
          </a:prstGeom>
          <a:noFill/>
        </p:spPr>
        <p:txBody>
          <a:bodyPr wrap="none" lIns="45720" tIns="18288" rIns="45720" bIns="18288" rtlCol="0">
            <a:spAutoFit/>
          </a:bodyPr>
          <a:lstStyle/>
          <a:p>
            <a:r>
              <a:rPr lang="en-US" sz="1200" b="1">
                <a:latin typeface="+mn-lt"/>
              </a:rPr>
              <a:t>2%</a:t>
            </a:r>
            <a:endParaRPr lang="en-US" sz="900" b="1">
              <a:latin typeface="+mn-lt"/>
            </a:endParaRPr>
          </a:p>
        </p:txBody>
      </p:sp>
    </p:spTree>
    <p:extLst>
      <p:ext uri="{BB962C8B-B14F-4D97-AF65-F5344CB8AC3E}">
        <p14:creationId xmlns:p14="http://schemas.microsoft.com/office/powerpoint/2010/main" val="4244774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274320"/>
            <a:ext cx="8229600" cy="822960"/>
          </a:xfrm>
        </p:spPr>
        <p:txBody>
          <a:bodyPr/>
          <a:lstStyle/>
          <a:p>
            <a:r>
              <a:rPr lang="en-US"/>
              <a:t>MASSHEALTH IS IMPORTANT TO MANY POPULATION GROUPS</a:t>
            </a:r>
          </a:p>
        </p:txBody>
      </p:sp>
      <p:sp>
        <p:nvSpPr>
          <p:cNvPr id="3" name="Slide Number Placeholder 2"/>
          <p:cNvSpPr>
            <a:spLocks noGrp="1"/>
          </p:cNvSpPr>
          <p:nvPr>
            <p:ph type="sldNum" sz="quarter" idx="10"/>
          </p:nvPr>
        </p:nvSpPr>
        <p:spPr/>
        <p:txBody>
          <a:bodyPr/>
          <a:lstStyle/>
          <a:p>
            <a:fld id="{FF269DB4-FF27-41A4-93CA-0BF15B7F4A14}" type="slidenum">
              <a:rPr lang="en-US" smtClean="0"/>
              <a:pPr/>
              <a:t>13</a:t>
            </a:fld>
            <a:endParaRPr lang="en-US"/>
          </a:p>
        </p:txBody>
      </p:sp>
      <p:graphicFrame>
        <p:nvGraphicFramePr>
          <p:cNvPr id="9" name="Chart 8"/>
          <p:cNvGraphicFramePr/>
          <p:nvPr>
            <p:extLst>
              <p:ext uri="{D42A27DB-BD31-4B8C-83A1-F6EECF244321}">
                <p14:modId xmlns:p14="http://schemas.microsoft.com/office/powerpoint/2010/main" val="2842924305"/>
              </p:ext>
            </p:extLst>
          </p:nvPr>
        </p:nvGraphicFramePr>
        <p:xfrm>
          <a:off x="-1551009" y="1716172"/>
          <a:ext cx="7785716" cy="374904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11">
            <a:extLst>
              <a:ext uri="{FF2B5EF4-FFF2-40B4-BE49-F238E27FC236}">
                <a16:creationId xmlns:a16="http://schemas.microsoft.com/office/drawing/2014/main" id="{C32884C0-DE7E-45DE-86C7-300BFC230951}"/>
              </a:ext>
            </a:extLst>
          </p:cNvPr>
          <p:cNvSpPr txBox="1">
            <a:spLocks noChangeArrowheads="1"/>
          </p:cNvSpPr>
          <p:nvPr/>
        </p:nvSpPr>
        <p:spPr bwMode="auto">
          <a:xfrm>
            <a:off x="6786562" y="1207008"/>
            <a:ext cx="1900237"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050"/>
            </a:lvl1pPr>
          </a:lstStyle>
          <a:p>
            <a:r>
              <a:rPr lang="en-US" sz="1000" dirty="0">
                <a:latin typeface="+mn-lt"/>
                <a:cs typeface="Arial"/>
              </a:rPr>
              <a:t>Almost half of children in Massachusetts and almost one-third of adults under age 65 are MassHealth members. MassHealth is an especially important source of coverage for people with low incomes and people with disabilities. Almost four in ten births are covered by MassHealth.</a:t>
            </a:r>
          </a:p>
          <a:p>
            <a:r>
              <a:rPr lang="en-US" sz="1000" dirty="0">
                <a:latin typeface="+mn-lt"/>
                <a:cs typeface="Arial"/>
              </a:rPr>
              <a:t>Two-thirds of people with incomes below 133% of the federal poverty level (about $20,030 annually for a one-person household in 2024) and almost six in ten residents with disabilities who need assistance with self-care (dressing, bathing, or getting around inside the home) receive coverage from MassHealth. Seven out of 10 nursing facility residents are MassHealth members.</a:t>
            </a:r>
            <a:endParaRPr lang="en-US" sz="1000" dirty="0">
              <a:latin typeface="+mn-lt"/>
              <a:ea typeface="Source Sans Pro Light"/>
              <a:cs typeface="Arial"/>
            </a:endParaRPr>
          </a:p>
        </p:txBody>
      </p:sp>
      <p:sp>
        <p:nvSpPr>
          <p:cNvPr id="11" name="Rectangle 10">
            <a:extLst>
              <a:ext uri="{FF2B5EF4-FFF2-40B4-BE49-F238E27FC236}">
                <a16:creationId xmlns:a16="http://schemas.microsoft.com/office/drawing/2014/main" id="{7EA06C51-5ACD-402D-80A3-58BCC3B1D6D9}"/>
              </a:ext>
            </a:extLst>
          </p:cNvPr>
          <p:cNvSpPr/>
          <p:nvPr/>
        </p:nvSpPr>
        <p:spPr>
          <a:xfrm>
            <a:off x="455612" y="1247183"/>
            <a:ext cx="5779095" cy="246221"/>
          </a:xfrm>
          <a:prstGeom prst="rect">
            <a:avLst/>
          </a:prstGeom>
        </p:spPr>
        <p:txBody>
          <a:bodyPr wrap="square" lIns="0">
            <a:spAutoFit/>
          </a:bodyPr>
          <a:lstStyle/>
          <a:p>
            <a:r>
              <a:rPr lang="en-US" sz="1000" b="1" dirty="0">
                <a:latin typeface="+mn-lt"/>
              </a:rPr>
              <a:t>PERCENT OF SELECT MASSACHUSETTS POPULATIONS COVERED BY MASSHEALTH </a:t>
            </a:r>
          </a:p>
        </p:txBody>
      </p:sp>
      <p:sp>
        <p:nvSpPr>
          <p:cNvPr id="12" name="Rectangle 11">
            <a:extLst>
              <a:ext uri="{FF2B5EF4-FFF2-40B4-BE49-F238E27FC236}">
                <a16:creationId xmlns:a16="http://schemas.microsoft.com/office/drawing/2014/main" id="{057A71D4-7D76-47BC-96F0-DC073676E361}"/>
              </a:ext>
            </a:extLst>
          </p:cNvPr>
          <p:cNvSpPr/>
          <p:nvPr/>
        </p:nvSpPr>
        <p:spPr>
          <a:xfrm>
            <a:off x="457201" y="5625563"/>
            <a:ext cx="5777506" cy="759182"/>
          </a:xfrm>
          <a:prstGeom prst="rect">
            <a:avLst/>
          </a:prstGeom>
        </p:spPr>
        <p:txBody>
          <a:bodyPr wrap="square" lIns="0" tIns="45720" rIns="0" bIns="45720" anchor="b" anchorCtr="0">
            <a:spAutoFit/>
          </a:bodyPr>
          <a:lstStyle/>
          <a:p>
            <a:pPr marL="58420" lvl="0" indent="-58420">
              <a:spcBef>
                <a:spcPts val="200"/>
              </a:spcBef>
            </a:pPr>
            <a:r>
              <a:rPr lang="en-US" sz="800" baseline="30000" dirty="0">
                <a:solidFill>
                  <a:srgbClr val="000000"/>
                </a:solidFill>
                <a:latin typeface="+mj-lt"/>
                <a:cs typeface="Arial"/>
              </a:rPr>
              <a:t>1 </a:t>
            </a:r>
            <a:r>
              <a:rPr lang="en-US" sz="800" dirty="0">
                <a:solidFill>
                  <a:srgbClr val="000000"/>
                </a:solidFill>
                <a:latin typeface="+mj-lt"/>
                <a:cs typeface="Arial"/>
              </a:rPr>
              <a:t>Deaf or serious difficulty hearing; blind or serious difficulty seeing; cognitive, ambulatory, self-care, or independent living difficulty.</a:t>
            </a:r>
          </a:p>
          <a:p>
            <a:pPr indent="3175">
              <a:spcBef>
                <a:spcPts val="200"/>
              </a:spcBef>
            </a:pPr>
            <a:r>
              <a:rPr lang="en-US" sz="800" dirty="0">
                <a:solidFill>
                  <a:srgbClr val="000000"/>
                </a:solidFill>
                <a:latin typeface="+mj-lt"/>
                <a:cs typeface="Calibri" panose="020F0502020204030204" pitchFamily="34" charset="0"/>
              </a:rPr>
              <a:t>Chart Data: Authors’ calculations </a:t>
            </a:r>
            <a:r>
              <a:rPr lang="en-US" sz="800" dirty="0">
                <a:latin typeface="+mj-lt"/>
                <a:cs typeface="Calibri" panose="020F0502020204030204" pitchFamily="34" charset="0"/>
              </a:rPr>
              <a:t>using the 2018-2022 American Community Survey (ACS) 5-Year Estimates, CHIA 2020 Nursing Facility Cost Reports</a:t>
            </a:r>
            <a:r>
              <a:rPr lang="en-US" sz="800" dirty="0">
                <a:solidFill>
                  <a:srgbClr val="FF0000"/>
                </a:solidFill>
                <a:latin typeface="+mj-lt"/>
                <a:cs typeface="Calibri" panose="020F0502020204030204" pitchFamily="34" charset="0"/>
              </a:rPr>
              <a:t>,</a:t>
            </a:r>
            <a:r>
              <a:rPr lang="en-US" sz="800" dirty="0">
                <a:latin typeface="+mj-lt"/>
                <a:cs typeface="Calibri" panose="020F0502020204030204" pitchFamily="34" charset="0"/>
              </a:rPr>
              <a:t> and </a:t>
            </a:r>
            <a:r>
              <a:rPr lang="en-US" sz="800" dirty="0">
                <a:latin typeface="+mj-lt"/>
                <a:ea typeface="Source Sans Pro Light"/>
                <a:cs typeface="Calibri" panose="020F0502020204030204" pitchFamily="34" charset="0"/>
              </a:rPr>
              <a:t>MassHealth Budget Office Data Request, March 2024.</a:t>
            </a:r>
          </a:p>
          <a:p>
            <a:pPr marL="58420" lvl="0" indent="-58420">
              <a:spcBef>
                <a:spcPts val="200"/>
              </a:spcBef>
            </a:pPr>
            <a:endParaRPr lang="en-US" sz="800" dirty="0">
              <a:solidFill>
                <a:srgbClr val="000000"/>
              </a:solidFill>
              <a:latin typeface="+mj-lt"/>
              <a:cs typeface="Arial"/>
            </a:endParaRPr>
          </a:p>
        </p:txBody>
      </p:sp>
      <p:sp>
        <p:nvSpPr>
          <p:cNvPr id="2" name="TextBox 1">
            <a:extLst>
              <a:ext uri="{FF2B5EF4-FFF2-40B4-BE49-F238E27FC236}">
                <a16:creationId xmlns:a16="http://schemas.microsoft.com/office/drawing/2014/main" id="{9A3E4A5F-6AD8-D1CF-0601-6FE81A285327}"/>
              </a:ext>
            </a:extLst>
          </p:cNvPr>
          <p:cNvSpPr txBox="1"/>
          <p:nvPr/>
        </p:nvSpPr>
        <p:spPr>
          <a:xfrm>
            <a:off x="4006658" y="4124117"/>
            <a:ext cx="211917" cy="200055"/>
          </a:xfrm>
          <a:prstGeom prst="rect">
            <a:avLst/>
          </a:prstGeom>
          <a:noFill/>
        </p:spPr>
        <p:txBody>
          <a:bodyPr wrap="none" rtlCol="0">
            <a:spAutoFit/>
          </a:bodyPr>
          <a:lstStyle/>
          <a:p>
            <a:pPr algn="l"/>
            <a:r>
              <a:rPr lang="en-US" sz="700" dirty="0">
                <a:latin typeface="+mn-lt"/>
              </a:rPr>
              <a:t>1</a:t>
            </a:r>
          </a:p>
        </p:txBody>
      </p:sp>
    </p:spTree>
    <p:extLst>
      <p:ext uri="{BB962C8B-B14F-4D97-AF65-F5344CB8AC3E}">
        <p14:creationId xmlns:p14="http://schemas.microsoft.com/office/powerpoint/2010/main" val="4028836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lowchart: Manual Operation 40">
            <a:extLst>
              <a:ext uri="{FF2B5EF4-FFF2-40B4-BE49-F238E27FC236}">
                <a16:creationId xmlns:a16="http://schemas.microsoft.com/office/drawing/2014/main" id="{52436104-9D08-47F1-AF4E-CCC450D3BE4D}"/>
              </a:ext>
            </a:extLst>
          </p:cNvPr>
          <p:cNvSpPr/>
          <p:nvPr/>
        </p:nvSpPr>
        <p:spPr>
          <a:xfrm rot="5400000">
            <a:off x="1093392" y="2865707"/>
            <a:ext cx="3431412" cy="160175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1674 w 10000"/>
              <a:gd name="connsiteY3" fmla="*/ 9949 h 10000"/>
              <a:gd name="connsiteX4" fmla="*/ 0 w 10000"/>
              <a:gd name="connsiteY4" fmla="*/ 0 h 10000"/>
              <a:gd name="connsiteX0" fmla="*/ 0 w 10000"/>
              <a:gd name="connsiteY0" fmla="*/ 0 h 9949"/>
              <a:gd name="connsiteX1" fmla="*/ 10000 w 10000"/>
              <a:gd name="connsiteY1" fmla="*/ 0 h 9949"/>
              <a:gd name="connsiteX2" fmla="*/ 8326 w 10000"/>
              <a:gd name="connsiteY2" fmla="*/ 9949 h 9949"/>
              <a:gd name="connsiteX3" fmla="*/ 1674 w 10000"/>
              <a:gd name="connsiteY3" fmla="*/ 9949 h 9949"/>
              <a:gd name="connsiteX4" fmla="*/ 0 w 10000"/>
              <a:gd name="connsiteY4" fmla="*/ 0 h 9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49">
                <a:moveTo>
                  <a:pt x="0" y="0"/>
                </a:moveTo>
                <a:lnTo>
                  <a:pt x="10000" y="0"/>
                </a:lnTo>
                <a:lnTo>
                  <a:pt x="8326" y="9949"/>
                </a:lnTo>
                <a:lnTo>
                  <a:pt x="1674" y="9949"/>
                </a:lnTo>
                <a:lnTo>
                  <a:pt x="0" y="0"/>
                </a:lnTo>
                <a:close/>
              </a:path>
            </a:pathLst>
          </a:custGeom>
          <a:gradFill flip="none" rotWithShape="1">
            <a:gsLst>
              <a:gs pos="9000">
                <a:srgbClr val="00A797"/>
              </a:gs>
              <a:gs pos="91000">
                <a:schemeClr val="accent5">
                  <a:lumMod val="20000"/>
                  <a:lumOff val="8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D7A51460-93ED-4D01-BCD7-A958C332955F}"/>
              </a:ext>
            </a:extLst>
          </p:cNvPr>
          <p:cNvGraphicFramePr>
            <a:graphicFrameLocks noGrp="1"/>
          </p:cNvGraphicFramePr>
          <p:nvPr>
            <p:extLst>
              <p:ext uri="{D42A27DB-BD31-4B8C-83A1-F6EECF244321}">
                <p14:modId xmlns:p14="http://schemas.microsoft.com/office/powerpoint/2010/main" val="110566874"/>
              </p:ext>
            </p:extLst>
          </p:nvPr>
        </p:nvGraphicFramePr>
        <p:xfrm>
          <a:off x="3284613" y="1868308"/>
          <a:ext cx="5402185" cy="3657600"/>
        </p:xfrm>
        <a:graphic>
          <a:graphicData uri="http://schemas.openxmlformats.org/drawingml/2006/table">
            <a:tbl>
              <a:tblPr>
                <a:tableStyleId>{5C22544A-7EE6-4342-B048-85BDC9FD1C3A}</a:tableStyleId>
              </a:tblPr>
              <a:tblGrid>
                <a:gridCol w="5402185">
                  <a:extLst>
                    <a:ext uri="{9D8B030D-6E8A-4147-A177-3AD203B41FA5}">
                      <a16:colId xmlns:a16="http://schemas.microsoft.com/office/drawing/2014/main" val="794709220"/>
                    </a:ext>
                  </a:extLst>
                </a:gridCol>
              </a:tblGrid>
              <a:tr h="365760">
                <a:tc>
                  <a:txBody>
                    <a:bodyPr/>
                    <a:lstStyle/>
                    <a:p>
                      <a:pPr marL="0" marR="0">
                        <a:lnSpc>
                          <a:spcPct val="100000"/>
                        </a:lnSpc>
                        <a:spcBef>
                          <a:spcPts val="0"/>
                        </a:spcBef>
                        <a:spcAft>
                          <a:spcPts val="0"/>
                        </a:spcAft>
                      </a:pPr>
                      <a:r>
                        <a:rPr lang="en-US" sz="900" b="1" i="0" dirty="0">
                          <a:solidFill>
                            <a:srgbClr val="00A797"/>
                          </a:solidFill>
                          <a:effectLst/>
                          <a:latin typeface="DM Sans" pitchFamily="2" charset="77"/>
                        </a:rPr>
                        <a:t>FOOD SERVICES</a:t>
                      </a:r>
                      <a:br>
                        <a:rPr lang="en-US" sz="1000" b="0" i="0" dirty="0">
                          <a:effectLst/>
                          <a:latin typeface="DM Sans" pitchFamily="2" charset="77"/>
                        </a:rPr>
                      </a:br>
                      <a:r>
                        <a:rPr lang="en-US" sz="800" b="0" i="0" dirty="0">
                          <a:effectLst/>
                          <a:latin typeface="DM Sans" pitchFamily="2" charset="77"/>
                        </a:rPr>
                        <a:t>(fast food workers, cooks, waiters) </a:t>
                      </a:r>
                      <a:endParaRPr lang="en-US" sz="800" b="0" i="0" dirty="0">
                        <a:effectLst/>
                        <a:latin typeface="DM Sans" pitchFamily="2" charset="77"/>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07634799"/>
                  </a:ext>
                </a:extLst>
              </a:tr>
              <a:tr h="365760">
                <a:tc>
                  <a:txBody>
                    <a:bodyPr/>
                    <a:lstStyle/>
                    <a:p>
                      <a:pPr marL="0" marR="0">
                        <a:lnSpc>
                          <a:spcPct val="100000"/>
                        </a:lnSpc>
                        <a:spcBef>
                          <a:spcPts val="0"/>
                        </a:spcBef>
                        <a:spcAft>
                          <a:spcPts val="0"/>
                        </a:spcAft>
                      </a:pPr>
                      <a:r>
                        <a:rPr lang="en-US" sz="900" b="1" i="0" dirty="0">
                          <a:solidFill>
                            <a:srgbClr val="00A797"/>
                          </a:solidFill>
                          <a:effectLst/>
                          <a:latin typeface="DM Sans" pitchFamily="2" charset="77"/>
                        </a:rPr>
                        <a:t>TRANSPORTATION</a:t>
                      </a:r>
                      <a:br>
                        <a:rPr lang="en-US" sz="900" b="0" i="0" dirty="0">
                          <a:effectLst/>
                          <a:latin typeface="DM Sans" pitchFamily="2" charset="77"/>
                        </a:rPr>
                      </a:br>
                      <a:r>
                        <a:rPr lang="en-US" sz="800" b="0" i="0" dirty="0">
                          <a:effectLst/>
                          <a:latin typeface="DM Sans" pitchFamily="2" charset="77"/>
                        </a:rPr>
                        <a:t>(movers, drivers, stockers)</a:t>
                      </a:r>
                      <a:endParaRPr lang="en-US" sz="900" b="0" i="0" dirty="0">
                        <a:effectLst/>
                        <a:latin typeface="DM Sans" pitchFamily="2" charset="77"/>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703830"/>
                  </a:ext>
                </a:extLst>
              </a:tr>
              <a:tr h="365760">
                <a:tc>
                  <a:txBody>
                    <a:bodyPr/>
                    <a:lstStyle/>
                    <a:p>
                      <a:pPr marL="0" marR="0">
                        <a:lnSpc>
                          <a:spcPct val="100000"/>
                        </a:lnSpc>
                        <a:spcBef>
                          <a:spcPts val="0"/>
                        </a:spcBef>
                        <a:spcAft>
                          <a:spcPts val="0"/>
                        </a:spcAft>
                      </a:pPr>
                      <a:r>
                        <a:rPr lang="en-US" sz="900" b="1" i="0" dirty="0">
                          <a:solidFill>
                            <a:srgbClr val="00A797"/>
                          </a:solidFill>
                          <a:effectLst/>
                          <a:latin typeface="DM Sans" pitchFamily="2" charset="77"/>
                        </a:rPr>
                        <a:t>SALES</a:t>
                      </a:r>
                      <a:br>
                        <a:rPr lang="en-US" sz="900" b="0" i="0" dirty="0">
                          <a:effectLst/>
                          <a:latin typeface="DM Sans" pitchFamily="2" charset="77"/>
                        </a:rPr>
                      </a:br>
                      <a:r>
                        <a:rPr lang="en-US" sz="800" b="0" i="0" dirty="0">
                          <a:effectLst/>
                          <a:latin typeface="DM Sans" pitchFamily="2" charset="77"/>
                        </a:rPr>
                        <a:t>(cashiers, retail salespeople, retail supervisors)</a:t>
                      </a:r>
                      <a:endParaRPr lang="en-US" sz="800" b="0" i="0" dirty="0">
                        <a:effectLst/>
                        <a:latin typeface="DM Sans" pitchFamily="2" charset="77"/>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6530393"/>
                  </a:ext>
                </a:extLst>
              </a:tr>
              <a:tr h="365760">
                <a:tc>
                  <a:txBody>
                    <a:bodyPr/>
                    <a:lstStyle/>
                    <a:p>
                      <a:pPr marL="0" marR="0">
                        <a:lnSpc>
                          <a:spcPct val="100000"/>
                        </a:lnSpc>
                        <a:spcBef>
                          <a:spcPts val="0"/>
                        </a:spcBef>
                        <a:spcAft>
                          <a:spcPts val="0"/>
                        </a:spcAft>
                      </a:pPr>
                      <a:r>
                        <a:rPr lang="en-US" sz="900" b="1" i="0" dirty="0">
                          <a:solidFill>
                            <a:srgbClr val="00A797"/>
                          </a:solidFill>
                          <a:effectLst/>
                          <a:latin typeface="DM Sans" pitchFamily="2" charset="77"/>
                        </a:rPr>
                        <a:t>OFFICE AND ADMINISTRATIVE SUPPORT</a:t>
                      </a:r>
                      <a:br>
                        <a:rPr lang="en-US" sz="900" b="0" i="0" dirty="0">
                          <a:effectLst/>
                          <a:latin typeface="DM Sans" pitchFamily="2" charset="77"/>
                        </a:rPr>
                      </a:br>
                      <a:r>
                        <a:rPr lang="en-US" sz="800" b="0" i="0" dirty="0">
                          <a:effectLst/>
                          <a:latin typeface="DM Sans" pitchFamily="2" charset="77"/>
                        </a:rPr>
                        <a:t>(customer service representatives, secretaries, receptionists)</a:t>
                      </a:r>
                      <a:endParaRPr lang="en-US" sz="900" b="0" i="0" dirty="0">
                        <a:effectLst/>
                        <a:latin typeface="DM Sans" pitchFamily="2" charset="77"/>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6274936"/>
                  </a:ext>
                </a:extLst>
              </a:tr>
              <a:tr h="365760">
                <a:tc>
                  <a:txBody>
                    <a:bodyPr/>
                    <a:lstStyle/>
                    <a:p>
                      <a:pPr marL="0" marR="0">
                        <a:lnSpc>
                          <a:spcPct val="100000"/>
                        </a:lnSpc>
                        <a:spcBef>
                          <a:spcPts val="0"/>
                        </a:spcBef>
                        <a:spcAft>
                          <a:spcPts val="0"/>
                        </a:spcAft>
                      </a:pPr>
                      <a:r>
                        <a:rPr lang="en-US" sz="900" b="1" i="0" dirty="0">
                          <a:solidFill>
                            <a:srgbClr val="00A797"/>
                          </a:solidFill>
                          <a:effectLst/>
                          <a:latin typeface="DM Sans" pitchFamily="2" charset="77"/>
                        </a:rPr>
                        <a:t>CLEANING AND MAINTENANCE HEALTH CARE SUPPORT </a:t>
                      </a:r>
                      <a:br>
                        <a:rPr lang="en-US" sz="900" b="0" i="0" dirty="0">
                          <a:effectLst/>
                          <a:latin typeface="DM Sans" pitchFamily="2" charset="77"/>
                        </a:rPr>
                      </a:br>
                      <a:r>
                        <a:rPr lang="en-US" sz="800" b="0" i="0" dirty="0">
                          <a:effectLst/>
                          <a:latin typeface="DM Sans" pitchFamily="2" charset="77"/>
                        </a:rPr>
                        <a:t>(janitors, maids, landscapers)</a:t>
                      </a:r>
                      <a:endParaRPr lang="en-US" sz="900" b="0" i="0" dirty="0">
                        <a:effectLst/>
                        <a:latin typeface="DM Sans" pitchFamily="2" charset="77"/>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66268347"/>
                  </a:ext>
                </a:extLst>
              </a:tr>
              <a:tr h="365760">
                <a:tc>
                  <a:txBody>
                    <a:bodyPr/>
                    <a:lstStyle/>
                    <a:p>
                      <a:pPr marL="0" marR="0">
                        <a:lnSpc>
                          <a:spcPct val="100000"/>
                        </a:lnSpc>
                        <a:spcBef>
                          <a:spcPts val="0"/>
                        </a:spcBef>
                        <a:spcAft>
                          <a:spcPts val="0"/>
                        </a:spcAft>
                      </a:pPr>
                      <a:r>
                        <a:rPr lang="en-US" sz="900" b="1" i="0" dirty="0">
                          <a:solidFill>
                            <a:srgbClr val="00A797"/>
                          </a:solidFill>
                          <a:effectLst/>
                          <a:latin typeface="DM Sans" pitchFamily="2" charset="77"/>
                        </a:rPr>
                        <a:t>HEALTH CARE SUPPORT </a:t>
                      </a:r>
                      <a:br>
                        <a:rPr lang="en-US" sz="900" b="0" i="0" dirty="0">
                          <a:effectLst/>
                          <a:latin typeface="DM Sans" pitchFamily="2" charset="77"/>
                        </a:rPr>
                      </a:br>
                      <a:r>
                        <a:rPr lang="en-US" sz="800" b="0" i="0" dirty="0">
                          <a:effectLst/>
                          <a:latin typeface="DM Sans" pitchFamily="2" charset="77"/>
                        </a:rPr>
                        <a:t>(nursing assistants, personal care aides, home health aides)</a:t>
                      </a:r>
                      <a:endParaRPr lang="en-US" sz="800" b="0" i="0" dirty="0">
                        <a:effectLst/>
                        <a:latin typeface="DM Sans" pitchFamily="2" charset="77"/>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7674780"/>
                  </a:ext>
                </a:extLst>
              </a:tr>
              <a:tr h="365760">
                <a:tc>
                  <a:txBody>
                    <a:bodyPr/>
                    <a:lstStyle/>
                    <a:p>
                      <a:pPr marL="0" marR="0">
                        <a:lnSpc>
                          <a:spcPct val="100000"/>
                        </a:lnSpc>
                        <a:spcBef>
                          <a:spcPts val="0"/>
                        </a:spcBef>
                        <a:spcAft>
                          <a:spcPts val="0"/>
                        </a:spcAft>
                      </a:pPr>
                      <a:r>
                        <a:rPr lang="en-US" sz="900" b="1" i="0" dirty="0">
                          <a:solidFill>
                            <a:srgbClr val="00A797"/>
                          </a:solidFill>
                          <a:effectLst/>
                          <a:latin typeface="DM Sans" pitchFamily="2" charset="77"/>
                        </a:rPr>
                        <a:t>CONSTRUCTION</a:t>
                      </a:r>
                      <a:br>
                        <a:rPr lang="en-US" sz="900" b="0" i="0" dirty="0">
                          <a:effectLst/>
                          <a:latin typeface="DM Sans" pitchFamily="2" charset="77"/>
                        </a:rPr>
                      </a:br>
                      <a:r>
                        <a:rPr lang="en-US" sz="800" b="0" i="0" dirty="0">
                          <a:effectLst/>
                          <a:latin typeface="DM Sans" pitchFamily="2" charset="77"/>
                        </a:rPr>
                        <a:t>(laborers, carpenters, painters)</a:t>
                      </a:r>
                      <a:endParaRPr lang="en-US" sz="900" b="0" i="0" dirty="0">
                        <a:effectLst/>
                        <a:latin typeface="DM Sans" pitchFamily="2" charset="77"/>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38896839"/>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0" dirty="0">
                          <a:solidFill>
                            <a:srgbClr val="00A797"/>
                          </a:solidFill>
                          <a:effectLst/>
                          <a:latin typeface="DM Sans" pitchFamily="2" charset="77"/>
                        </a:rPr>
                        <a:t>MANAGERS</a:t>
                      </a:r>
                      <a:br>
                        <a:rPr kumimoji="0" lang="en-US" sz="900" b="0" i="0" u="none" strike="noStrike" kern="1200" cap="none" spc="0" normalizeH="0" baseline="0" noProof="0" dirty="0">
                          <a:ln>
                            <a:noFill/>
                          </a:ln>
                          <a:solidFill>
                            <a:srgbClr val="000000"/>
                          </a:solidFill>
                          <a:effectLst/>
                          <a:uLnTx/>
                          <a:uFillTx/>
                          <a:latin typeface="DM Sans" pitchFamily="2" charset="77"/>
                          <a:ea typeface="+mn-ea"/>
                          <a:cs typeface="+mn-cs"/>
                        </a:rPr>
                      </a:br>
                      <a:r>
                        <a:rPr lang="en-US" sz="800" b="0" i="0" dirty="0">
                          <a:effectLst/>
                          <a:latin typeface="DM Sans" pitchFamily="2" charset="77"/>
                        </a:rPr>
                        <a:t>(managers in sales, retail, operations, food service) </a:t>
                      </a:r>
                      <a:endParaRPr kumimoji="0" lang="en-US" sz="800" b="0" i="0" u="none" strike="noStrike" kern="1200" cap="none" spc="0" normalizeH="0" baseline="0" noProof="0" dirty="0">
                        <a:ln>
                          <a:noFill/>
                        </a:ln>
                        <a:solidFill>
                          <a:srgbClr val="000000"/>
                        </a:solidFill>
                        <a:effectLst/>
                        <a:uLnTx/>
                        <a:uFillTx/>
                        <a:latin typeface="DM Sans" pitchFamily="2" charset="77"/>
                        <a:ea typeface="+mn-ea"/>
                        <a:cs typeface="+mn-cs"/>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4815026"/>
                  </a:ext>
                </a:extLst>
              </a:tr>
              <a:tr h="365760">
                <a:tc>
                  <a:txBody>
                    <a:bodyPr/>
                    <a:lstStyle/>
                    <a:p>
                      <a:pPr marL="0" marR="0">
                        <a:lnSpc>
                          <a:spcPct val="100000"/>
                        </a:lnSpc>
                        <a:spcBef>
                          <a:spcPts val="0"/>
                        </a:spcBef>
                        <a:spcAft>
                          <a:spcPts val="0"/>
                        </a:spcAft>
                      </a:pPr>
                      <a:r>
                        <a:rPr lang="en-US" sz="900" b="1" i="0" dirty="0">
                          <a:solidFill>
                            <a:srgbClr val="00A797"/>
                          </a:solidFill>
                          <a:effectLst/>
                          <a:latin typeface="DM Sans" pitchFamily="2" charset="77"/>
                        </a:rPr>
                        <a:t>PRODUCTION</a:t>
                      </a:r>
                      <a:br>
                        <a:rPr lang="en-US" sz="900" b="0" i="0" dirty="0">
                          <a:effectLst/>
                          <a:latin typeface="DM Sans" pitchFamily="2" charset="77"/>
                        </a:rPr>
                      </a:br>
                      <a:r>
                        <a:rPr kumimoji="0" lang="en-US" sz="800" b="0" i="0" u="none" strike="noStrike" kern="1200" cap="none" spc="0" normalizeH="0" baseline="0" noProof="0" dirty="0">
                          <a:ln>
                            <a:noFill/>
                          </a:ln>
                          <a:solidFill>
                            <a:srgbClr val="000000"/>
                          </a:solidFill>
                          <a:effectLst/>
                          <a:uLnTx/>
                          <a:uFillTx/>
                          <a:latin typeface="DM Sans" pitchFamily="2" charset="77"/>
                          <a:ea typeface="+mn-ea"/>
                          <a:cs typeface="+mn-cs"/>
                        </a:rPr>
                        <a:t>(butchers, laundry workers, tailors)</a:t>
                      </a:r>
                      <a:endParaRPr lang="en-US" sz="800" b="0" i="0" dirty="0">
                        <a:effectLst/>
                        <a:latin typeface="DM Sans" pitchFamily="2" charset="77"/>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21558135"/>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A797"/>
                          </a:solidFill>
                          <a:effectLst/>
                          <a:uLnTx/>
                          <a:uFillTx/>
                          <a:latin typeface="DM Sans" pitchFamily="2" charset="77"/>
                          <a:ea typeface="+mn-ea"/>
                          <a:cs typeface="+mn-cs"/>
                        </a:rPr>
                        <a:t>PERSONAL CARE AND SERVICES</a:t>
                      </a:r>
                      <a:br>
                        <a:rPr kumimoji="0" lang="en-US" sz="1000" b="0" i="0" u="none" strike="noStrike" kern="1200" cap="none" spc="0" normalizeH="0" baseline="0" noProof="0" dirty="0">
                          <a:ln>
                            <a:noFill/>
                          </a:ln>
                          <a:solidFill>
                            <a:srgbClr val="000000"/>
                          </a:solidFill>
                          <a:effectLst/>
                          <a:uLnTx/>
                          <a:uFillTx/>
                          <a:latin typeface="DM Sans" pitchFamily="2" charset="77"/>
                          <a:ea typeface="+mn-ea"/>
                          <a:cs typeface="+mn-cs"/>
                        </a:rPr>
                      </a:br>
                      <a:r>
                        <a:rPr kumimoji="0" lang="en-US" sz="800" b="0" i="0" u="none" strike="noStrike" kern="1200" cap="none" spc="0" normalizeH="0" baseline="0" noProof="0" dirty="0">
                          <a:ln>
                            <a:noFill/>
                          </a:ln>
                          <a:solidFill>
                            <a:srgbClr val="000000"/>
                          </a:solidFill>
                          <a:effectLst/>
                          <a:uLnTx/>
                          <a:uFillTx/>
                          <a:latin typeface="DM Sans" pitchFamily="2" charset="77"/>
                          <a:ea typeface="+mn-ea"/>
                          <a:cs typeface="+mn-cs"/>
                        </a:rPr>
                        <a:t>(childcare workers, nail technicians, hairstylists) </a:t>
                      </a: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0009739"/>
                  </a:ext>
                </a:extLst>
              </a:tr>
            </a:tbl>
          </a:graphicData>
        </a:graphic>
      </p:graphicFrame>
      <p:sp>
        <p:nvSpPr>
          <p:cNvPr id="2" name="Title 1">
            <a:extLst>
              <a:ext uri="{FF2B5EF4-FFF2-40B4-BE49-F238E27FC236}">
                <a16:creationId xmlns:a16="http://schemas.microsoft.com/office/drawing/2014/main" id="{6BEBB75F-F140-4BCF-A6D8-64C3BA2C20B0}"/>
              </a:ext>
            </a:extLst>
          </p:cNvPr>
          <p:cNvSpPr>
            <a:spLocks noGrp="1"/>
          </p:cNvSpPr>
          <p:nvPr>
            <p:ph type="title"/>
          </p:nvPr>
        </p:nvSpPr>
        <p:spPr/>
        <p:txBody>
          <a:bodyPr/>
          <a:lstStyle/>
          <a:p>
            <a:r>
              <a:rPr lang="en-US"/>
              <a:t>MASSHEALTH PLAYS A KEY ROLE IN SUPPORTING THE LOW-INCOME WORKFORCE</a:t>
            </a:r>
          </a:p>
        </p:txBody>
      </p:sp>
      <p:sp>
        <p:nvSpPr>
          <p:cNvPr id="4" name="Slide Number Placeholder 3">
            <a:extLst>
              <a:ext uri="{FF2B5EF4-FFF2-40B4-BE49-F238E27FC236}">
                <a16:creationId xmlns:a16="http://schemas.microsoft.com/office/drawing/2014/main" id="{7143BF30-70E0-4A41-B16C-02D6F79A697B}"/>
              </a:ext>
            </a:extLst>
          </p:cNvPr>
          <p:cNvSpPr>
            <a:spLocks noGrp="1"/>
          </p:cNvSpPr>
          <p:nvPr>
            <p:ph type="sldNum" sz="quarter" idx="10"/>
          </p:nvPr>
        </p:nvSpPr>
        <p:spPr>
          <a:xfrm>
            <a:off x="8747125" y="6583613"/>
            <a:ext cx="396875" cy="296863"/>
          </a:xfrm>
        </p:spPr>
        <p:txBody>
          <a:bodyPr/>
          <a:lstStyle/>
          <a:p>
            <a:fld id="{602304DC-BD07-407C-970E-19B247DFBB9A}" type="slidenum">
              <a:rPr lang="en-US" smtClean="0"/>
              <a:pPr/>
              <a:t>14</a:t>
            </a:fld>
            <a:endParaRPr lang="en-US"/>
          </a:p>
        </p:txBody>
      </p:sp>
      <p:graphicFrame>
        <p:nvGraphicFramePr>
          <p:cNvPr id="12" name="Chart 11">
            <a:extLst>
              <a:ext uri="{FF2B5EF4-FFF2-40B4-BE49-F238E27FC236}">
                <a16:creationId xmlns:a16="http://schemas.microsoft.com/office/drawing/2014/main" id="{CF05B09E-49EA-4907-8DE8-FA9DBF8DE4D4}"/>
              </a:ext>
            </a:extLst>
          </p:cNvPr>
          <p:cNvGraphicFramePr/>
          <p:nvPr>
            <p:extLst>
              <p:ext uri="{D42A27DB-BD31-4B8C-83A1-F6EECF244321}">
                <p14:modId xmlns:p14="http://schemas.microsoft.com/office/powerpoint/2010/main" val="4212379866"/>
              </p:ext>
            </p:extLst>
          </p:nvPr>
        </p:nvGraphicFramePr>
        <p:xfrm>
          <a:off x="6348290" y="1746197"/>
          <a:ext cx="2524126" cy="4075611"/>
        </p:xfrm>
        <a:graphic>
          <a:graphicData uri="http://schemas.openxmlformats.org/drawingml/2006/chart">
            <c:chart xmlns:c="http://schemas.openxmlformats.org/drawingml/2006/chart" xmlns:r="http://schemas.openxmlformats.org/officeDocument/2006/relationships" r:id="rId3"/>
          </a:graphicData>
        </a:graphic>
      </p:graphicFrame>
      <p:sp>
        <p:nvSpPr>
          <p:cNvPr id="17" name="Content Placeholder 6">
            <a:extLst>
              <a:ext uri="{FF2B5EF4-FFF2-40B4-BE49-F238E27FC236}">
                <a16:creationId xmlns:a16="http://schemas.microsoft.com/office/drawing/2014/main" id="{C34EA70E-82E4-44AF-810A-3657796B756C}"/>
              </a:ext>
            </a:extLst>
          </p:cNvPr>
          <p:cNvSpPr txBox="1">
            <a:spLocks/>
          </p:cNvSpPr>
          <p:nvPr/>
        </p:nvSpPr>
        <p:spPr bwMode="auto">
          <a:xfrm>
            <a:off x="457201" y="1457692"/>
            <a:ext cx="2505074" cy="69913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171450" indent="-171450"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398463" indent="-171450" algn="l" rtl="0" eaLnBrk="0" fontAlgn="base" hangingPunct="0">
              <a:spcBef>
                <a:spcPct val="20000"/>
              </a:spcBef>
              <a:spcAft>
                <a:spcPct val="0"/>
              </a:spcAft>
              <a:buClr>
                <a:schemeClr val="tx2"/>
              </a:buClr>
              <a:buChar char="–"/>
              <a:defRPr sz="1400">
                <a:solidFill>
                  <a:schemeClr val="tx1"/>
                </a:solidFill>
                <a:latin typeface="+mn-lt"/>
                <a:cs typeface="+mn-cs"/>
              </a:defRPr>
            </a:lvl2pPr>
            <a:lvl3pPr marL="569913" indent="-107950"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br>
              <a:rPr lang="en-US" sz="1400" kern="0" dirty="0"/>
            </a:br>
            <a:r>
              <a:rPr lang="en-US" sz="1400" kern="0" dirty="0"/>
              <a:t>Over </a:t>
            </a:r>
            <a:r>
              <a:rPr lang="en-US" sz="1400" b="1" kern="0" dirty="0">
                <a:solidFill>
                  <a:srgbClr val="00A797"/>
                </a:solidFill>
              </a:rPr>
              <a:t>three quarters </a:t>
            </a:r>
            <a:r>
              <a:rPr lang="en-US" sz="1400" kern="0" dirty="0"/>
              <a:t>of</a:t>
            </a:r>
            <a:br>
              <a:rPr lang="en-US" sz="1400" kern="0" dirty="0"/>
            </a:br>
            <a:r>
              <a:rPr lang="en-US" sz="1400" kern="0" dirty="0"/>
              <a:t>MassHealth members under the age of 65 live </a:t>
            </a:r>
            <a:br>
              <a:rPr lang="en-US" sz="1400" kern="0" dirty="0"/>
            </a:br>
            <a:r>
              <a:rPr lang="en-US" sz="1400" kern="0" dirty="0"/>
              <a:t>in working </a:t>
            </a:r>
            <a:br>
              <a:rPr lang="en-US" sz="1400" kern="0" dirty="0"/>
            </a:br>
            <a:r>
              <a:rPr lang="en-US" sz="1400" kern="0" dirty="0"/>
              <a:t>families. </a:t>
            </a:r>
          </a:p>
        </p:txBody>
      </p:sp>
      <p:sp>
        <p:nvSpPr>
          <p:cNvPr id="29" name="TextBox 28">
            <a:extLst>
              <a:ext uri="{FF2B5EF4-FFF2-40B4-BE49-F238E27FC236}">
                <a16:creationId xmlns:a16="http://schemas.microsoft.com/office/drawing/2014/main" id="{171034FB-50FA-4CF3-A9ED-702676CC62E7}"/>
              </a:ext>
            </a:extLst>
          </p:cNvPr>
          <p:cNvSpPr txBox="1"/>
          <p:nvPr/>
        </p:nvSpPr>
        <p:spPr>
          <a:xfrm>
            <a:off x="6170977" y="5738065"/>
            <a:ext cx="2784458" cy="215444"/>
          </a:xfrm>
          <a:prstGeom prst="rect">
            <a:avLst/>
          </a:prstGeom>
          <a:noFill/>
        </p:spPr>
        <p:txBody>
          <a:bodyPr wrap="square" rtlCol="0">
            <a:spAutoFit/>
          </a:bodyPr>
          <a:lstStyle/>
          <a:p>
            <a:pPr algn="ctr"/>
            <a:r>
              <a:rPr lang="en-US" sz="800" b="1" dirty="0">
                <a:latin typeface="+mn-lt"/>
              </a:rPr>
              <a:t>NUMBER OF WORKERS (THOUSANDS)</a:t>
            </a:r>
          </a:p>
        </p:txBody>
      </p:sp>
      <p:sp>
        <p:nvSpPr>
          <p:cNvPr id="18" name="Content Placeholder 6">
            <a:extLst>
              <a:ext uri="{FF2B5EF4-FFF2-40B4-BE49-F238E27FC236}">
                <a16:creationId xmlns:a16="http://schemas.microsoft.com/office/drawing/2014/main" id="{4ADC89C2-AEF3-4339-A8A2-67E9DB81F74B}"/>
              </a:ext>
            </a:extLst>
          </p:cNvPr>
          <p:cNvSpPr txBox="1">
            <a:spLocks/>
          </p:cNvSpPr>
          <p:nvPr/>
        </p:nvSpPr>
        <p:spPr bwMode="auto">
          <a:xfrm>
            <a:off x="3310766" y="1332060"/>
            <a:ext cx="4937760" cy="4756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171450" indent="-171450"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398463" indent="-171450" algn="l" rtl="0" eaLnBrk="0" fontAlgn="base" hangingPunct="0">
              <a:spcBef>
                <a:spcPct val="20000"/>
              </a:spcBef>
              <a:spcAft>
                <a:spcPct val="0"/>
              </a:spcAft>
              <a:buClr>
                <a:schemeClr val="tx2"/>
              </a:buClr>
              <a:buChar char="–"/>
              <a:defRPr sz="1400">
                <a:solidFill>
                  <a:schemeClr val="tx1"/>
                </a:solidFill>
                <a:latin typeface="+mn-lt"/>
                <a:cs typeface="+mn-cs"/>
              </a:defRPr>
            </a:lvl2pPr>
            <a:lvl3pPr marL="569913" indent="-107950"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1400" kern="0" dirty="0"/>
              <a:t>MassHealth provides health insurance coverage to </a:t>
            </a:r>
            <a:br>
              <a:rPr lang="en-US" sz="1400" kern="0" dirty="0"/>
            </a:br>
            <a:r>
              <a:rPr lang="en-US" sz="1400" kern="0" dirty="0"/>
              <a:t>low-income workers across a </a:t>
            </a:r>
            <a:r>
              <a:rPr lang="en-US" sz="1400" b="1" kern="0" dirty="0">
                <a:solidFill>
                  <a:srgbClr val="00A797"/>
                </a:solidFill>
              </a:rPr>
              <a:t>wide range of industries</a:t>
            </a:r>
            <a:r>
              <a:rPr lang="en-US" sz="1400" kern="0" dirty="0">
                <a:solidFill>
                  <a:srgbClr val="00A797"/>
                </a:solidFill>
              </a:rPr>
              <a:t>:</a:t>
            </a:r>
          </a:p>
        </p:txBody>
      </p:sp>
      <p:grpSp>
        <p:nvGrpSpPr>
          <p:cNvPr id="7" name="Group 6">
            <a:extLst>
              <a:ext uri="{FF2B5EF4-FFF2-40B4-BE49-F238E27FC236}">
                <a16:creationId xmlns:a16="http://schemas.microsoft.com/office/drawing/2014/main" id="{1C883D52-5A15-1615-1C53-F96FF97F79A2}"/>
              </a:ext>
            </a:extLst>
          </p:cNvPr>
          <p:cNvGrpSpPr/>
          <p:nvPr/>
        </p:nvGrpSpPr>
        <p:grpSpPr>
          <a:xfrm>
            <a:off x="921568" y="2578775"/>
            <a:ext cx="2173306" cy="2175618"/>
            <a:chOff x="1146964" y="2580561"/>
            <a:chExt cx="1808588" cy="1810512"/>
          </a:xfrm>
        </p:grpSpPr>
        <p:sp>
          <p:nvSpPr>
            <p:cNvPr id="36" name="Oval 35">
              <a:extLst>
                <a:ext uri="{FF2B5EF4-FFF2-40B4-BE49-F238E27FC236}">
                  <a16:creationId xmlns:a16="http://schemas.microsoft.com/office/drawing/2014/main" id="{95A2D22F-6724-4051-874E-D42EFFD8160F}"/>
                </a:ext>
              </a:extLst>
            </p:cNvPr>
            <p:cNvSpPr>
              <a:spLocks noChangeAspect="1"/>
            </p:cNvSpPr>
            <p:nvPr/>
          </p:nvSpPr>
          <p:spPr>
            <a:xfrm rot="18933737">
              <a:off x="1146964" y="2580791"/>
              <a:ext cx="1807838" cy="1807838"/>
            </a:xfrm>
            <a:prstGeom prst="ellipse">
              <a:avLst/>
            </a:prstGeom>
            <a:solidFill>
              <a:schemeClr val="bg1"/>
            </a:solidFill>
            <a:ln w="762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c 36">
              <a:extLst>
                <a:ext uri="{FF2B5EF4-FFF2-40B4-BE49-F238E27FC236}">
                  <a16:creationId xmlns:a16="http://schemas.microsoft.com/office/drawing/2014/main" id="{3FEE4375-C5CE-4792-8480-6C25E8C5E935}"/>
                </a:ext>
              </a:extLst>
            </p:cNvPr>
            <p:cNvSpPr/>
            <p:nvPr/>
          </p:nvSpPr>
          <p:spPr>
            <a:xfrm rot="19551553">
              <a:off x="1147714" y="2580561"/>
              <a:ext cx="1807838" cy="1810512"/>
            </a:xfrm>
            <a:prstGeom prst="arc">
              <a:avLst>
                <a:gd name="adj1" fmla="val 15102515"/>
                <a:gd name="adj2" fmla="val 10517076"/>
              </a:avLst>
            </a:prstGeom>
            <a:solidFill>
              <a:srgbClr val="C9ECE8"/>
            </a:solidFill>
            <a:ln w="127000" cap="rnd">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42" name="Graphic 5" descr="Family with two children">
              <a:extLst>
                <a:ext uri="{FF2B5EF4-FFF2-40B4-BE49-F238E27FC236}">
                  <a16:creationId xmlns:a16="http://schemas.microsoft.com/office/drawing/2014/main" id="{B120DD2D-140A-4645-89C3-496EF5482778}"/>
                </a:ext>
              </a:extLst>
            </p:cNvPr>
            <p:cNvGrpSpPr/>
            <p:nvPr/>
          </p:nvGrpSpPr>
          <p:grpSpPr>
            <a:xfrm>
              <a:off x="2221247" y="3222375"/>
              <a:ext cx="516431" cy="516431"/>
              <a:chOff x="946785" y="3850797"/>
              <a:chExt cx="914400" cy="914400"/>
            </a:xfrm>
            <a:solidFill>
              <a:srgbClr val="00A797"/>
            </a:solidFill>
          </p:grpSpPr>
          <p:sp>
            <p:nvSpPr>
              <p:cNvPr id="43" name="Freeform: Shape 42">
                <a:extLst>
                  <a:ext uri="{FF2B5EF4-FFF2-40B4-BE49-F238E27FC236}">
                    <a16:creationId xmlns:a16="http://schemas.microsoft.com/office/drawing/2014/main" id="{5C5E3328-0E13-480A-B4D6-B95716807BA3}"/>
                  </a:ext>
                </a:extLst>
              </p:cNvPr>
              <p:cNvSpPr/>
              <p:nvPr/>
            </p:nvSpPr>
            <p:spPr>
              <a:xfrm>
                <a:off x="146113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latin typeface="+mn-lt"/>
                </a:endParaRPr>
              </a:p>
            </p:txBody>
          </p:sp>
          <p:sp>
            <p:nvSpPr>
              <p:cNvPr id="44" name="Freeform: Shape 43">
                <a:extLst>
                  <a:ext uri="{FF2B5EF4-FFF2-40B4-BE49-F238E27FC236}">
                    <a16:creationId xmlns:a16="http://schemas.microsoft.com/office/drawing/2014/main" id="{6C0CE23C-0EE9-46C3-A9A1-EE2066ACA3AC}"/>
                  </a:ext>
                </a:extLst>
              </p:cNvPr>
              <p:cNvSpPr/>
              <p:nvPr/>
            </p:nvSpPr>
            <p:spPr>
              <a:xfrm>
                <a:off x="168021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latin typeface="+mn-lt"/>
                </a:endParaRPr>
              </a:p>
            </p:txBody>
          </p:sp>
          <p:sp>
            <p:nvSpPr>
              <p:cNvPr id="45" name="Freeform: Shape 44">
                <a:extLst>
                  <a:ext uri="{FF2B5EF4-FFF2-40B4-BE49-F238E27FC236}">
                    <a16:creationId xmlns:a16="http://schemas.microsoft.com/office/drawing/2014/main" id="{2653505B-E083-465B-99A2-3CB3493E0326}"/>
                  </a:ext>
                </a:extLst>
              </p:cNvPr>
              <p:cNvSpPr/>
              <p:nvPr/>
            </p:nvSpPr>
            <p:spPr>
              <a:xfrm>
                <a:off x="125158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latin typeface="+mn-lt"/>
                </a:endParaRPr>
              </a:p>
            </p:txBody>
          </p:sp>
          <p:sp>
            <p:nvSpPr>
              <p:cNvPr id="46" name="Freeform: Shape 45">
                <a:extLst>
                  <a:ext uri="{FF2B5EF4-FFF2-40B4-BE49-F238E27FC236}">
                    <a16:creationId xmlns:a16="http://schemas.microsoft.com/office/drawing/2014/main" id="{3B727FE1-F4E1-4888-8856-ADECC30F27CD}"/>
                  </a:ext>
                </a:extLst>
              </p:cNvPr>
              <p:cNvSpPr/>
              <p:nvPr/>
            </p:nvSpPr>
            <p:spPr>
              <a:xfrm>
                <a:off x="105156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latin typeface="+mn-lt"/>
                </a:endParaRPr>
              </a:p>
            </p:txBody>
          </p:sp>
          <p:sp>
            <p:nvSpPr>
              <p:cNvPr id="47" name="Freeform: Shape 46">
                <a:extLst>
                  <a:ext uri="{FF2B5EF4-FFF2-40B4-BE49-F238E27FC236}">
                    <a16:creationId xmlns:a16="http://schemas.microsoft.com/office/drawing/2014/main" id="{F8C1301B-ABFA-467C-A815-EFABBDD639FB}"/>
                  </a:ext>
                </a:extLst>
              </p:cNvPr>
              <p:cNvSpPr/>
              <p:nvPr/>
            </p:nvSpPr>
            <p:spPr>
              <a:xfrm>
                <a:off x="985083" y="4136547"/>
                <a:ext cx="828675" cy="457200"/>
              </a:xfrm>
              <a:custGeom>
                <a:avLst/>
                <a:gdLst>
                  <a:gd name="connsiteX0" fmla="*/ 836097 w 828675"/>
                  <a:gd name="connsiteY0" fmla="*/ 325755 h 457200"/>
                  <a:gd name="connsiteX1" fmla="*/ 802759 w 828675"/>
                  <a:gd name="connsiteY1" fmla="*/ 246698 h 457200"/>
                  <a:gd name="connsiteX2" fmla="*/ 753229 w 828675"/>
                  <a:gd name="connsiteY2" fmla="*/ 212408 h 457200"/>
                  <a:gd name="connsiteX3" fmla="*/ 733227 w 828675"/>
                  <a:gd name="connsiteY3" fmla="*/ 209550 h 457200"/>
                  <a:gd name="connsiteX4" fmla="*/ 696079 w 828675"/>
                  <a:gd name="connsiteY4" fmla="*/ 218123 h 457200"/>
                  <a:gd name="connsiteX5" fmla="*/ 637977 w 828675"/>
                  <a:gd name="connsiteY5" fmla="*/ 177165 h 457200"/>
                  <a:gd name="connsiteX6" fmla="*/ 603687 w 828675"/>
                  <a:gd name="connsiteY6" fmla="*/ 34290 h 457200"/>
                  <a:gd name="connsiteX7" fmla="*/ 597019 w 828675"/>
                  <a:gd name="connsiteY7" fmla="*/ 23813 h 457200"/>
                  <a:gd name="connsiteX8" fmla="*/ 557967 w 828675"/>
                  <a:gd name="connsiteY8" fmla="*/ 4763 h 457200"/>
                  <a:gd name="connsiteX9" fmla="*/ 523677 w 828675"/>
                  <a:gd name="connsiteY9" fmla="*/ 0 h 457200"/>
                  <a:gd name="connsiteX10" fmla="*/ 490339 w 828675"/>
                  <a:gd name="connsiteY10" fmla="*/ 4763 h 457200"/>
                  <a:gd name="connsiteX11" fmla="*/ 451287 w 828675"/>
                  <a:gd name="connsiteY11" fmla="*/ 23813 h 457200"/>
                  <a:gd name="connsiteX12" fmla="*/ 444619 w 828675"/>
                  <a:gd name="connsiteY12" fmla="*/ 34290 h 457200"/>
                  <a:gd name="connsiteX13" fmla="*/ 418902 w 828675"/>
                  <a:gd name="connsiteY13" fmla="*/ 137160 h 457200"/>
                  <a:gd name="connsiteX14" fmla="*/ 394137 w 828675"/>
                  <a:gd name="connsiteY14" fmla="*/ 34290 h 457200"/>
                  <a:gd name="connsiteX15" fmla="*/ 387469 w 828675"/>
                  <a:gd name="connsiteY15" fmla="*/ 23813 h 457200"/>
                  <a:gd name="connsiteX16" fmla="*/ 348417 w 828675"/>
                  <a:gd name="connsiteY16" fmla="*/ 4763 h 457200"/>
                  <a:gd name="connsiteX17" fmla="*/ 314127 w 828675"/>
                  <a:gd name="connsiteY17" fmla="*/ 0 h 457200"/>
                  <a:gd name="connsiteX18" fmla="*/ 280789 w 828675"/>
                  <a:gd name="connsiteY18" fmla="*/ 4763 h 457200"/>
                  <a:gd name="connsiteX19" fmla="*/ 241737 w 828675"/>
                  <a:gd name="connsiteY19" fmla="*/ 23813 h 457200"/>
                  <a:gd name="connsiteX20" fmla="*/ 235069 w 828675"/>
                  <a:gd name="connsiteY20" fmla="*/ 34290 h 457200"/>
                  <a:gd name="connsiteX21" fmla="*/ 200779 w 828675"/>
                  <a:gd name="connsiteY21" fmla="*/ 177165 h 457200"/>
                  <a:gd name="connsiteX22" fmla="*/ 142677 w 828675"/>
                  <a:gd name="connsiteY22" fmla="*/ 218123 h 457200"/>
                  <a:gd name="connsiteX23" fmla="*/ 104577 w 828675"/>
                  <a:gd name="connsiteY23" fmla="*/ 209550 h 457200"/>
                  <a:gd name="connsiteX24" fmla="*/ 84574 w 828675"/>
                  <a:gd name="connsiteY24" fmla="*/ 212408 h 457200"/>
                  <a:gd name="connsiteX25" fmla="*/ 35044 w 828675"/>
                  <a:gd name="connsiteY25" fmla="*/ 246698 h 457200"/>
                  <a:gd name="connsiteX26" fmla="*/ 1707 w 828675"/>
                  <a:gd name="connsiteY26" fmla="*/ 325755 h 457200"/>
                  <a:gd name="connsiteX27" fmla="*/ 7422 w 828675"/>
                  <a:gd name="connsiteY27" fmla="*/ 349567 h 457200"/>
                  <a:gd name="connsiteX28" fmla="*/ 18852 w 828675"/>
                  <a:gd name="connsiteY28" fmla="*/ 352425 h 457200"/>
                  <a:gd name="connsiteX29" fmla="*/ 35997 w 828675"/>
                  <a:gd name="connsiteY29" fmla="*/ 340995 h 457200"/>
                  <a:gd name="connsiteX30" fmla="*/ 56952 w 828675"/>
                  <a:gd name="connsiteY30" fmla="*/ 291465 h 457200"/>
                  <a:gd name="connsiteX31" fmla="*/ 56952 w 828675"/>
                  <a:gd name="connsiteY31" fmla="*/ 342900 h 457200"/>
                  <a:gd name="connsiteX32" fmla="*/ 56952 w 828675"/>
                  <a:gd name="connsiteY32" fmla="*/ 457200 h 457200"/>
                  <a:gd name="connsiteX33" fmla="*/ 95052 w 828675"/>
                  <a:gd name="connsiteY33" fmla="*/ 457200 h 457200"/>
                  <a:gd name="connsiteX34" fmla="*/ 95052 w 828675"/>
                  <a:gd name="connsiteY34" fmla="*/ 342900 h 457200"/>
                  <a:gd name="connsiteX35" fmla="*/ 114102 w 828675"/>
                  <a:gd name="connsiteY35" fmla="*/ 342900 h 457200"/>
                  <a:gd name="connsiteX36" fmla="*/ 114102 w 828675"/>
                  <a:gd name="connsiteY36" fmla="*/ 457200 h 457200"/>
                  <a:gd name="connsiteX37" fmla="*/ 152202 w 828675"/>
                  <a:gd name="connsiteY37" fmla="*/ 457200 h 457200"/>
                  <a:gd name="connsiteX38" fmla="*/ 152202 w 828675"/>
                  <a:gd name="connsiteY38" fmla="*/ 257175 h 457200"/>
                  <a:gd name="connsiteX39" fmla="*/ 153154 w 828675"/>
                  <a:gd name="connsiteY39" fmla="*/ 257175 h 457200"/>
                  <a:gd name="connsiteX40" fmla="*/ 228402 w 828675"/>
                  <a:gd name="connsiteY40" fmla="*/ 204788 h 457200"/>
                  <a:gd name="connsiteX41" fmla="*/ 236022 w 828675"/>
                  <a:gd name="connsiteY41" fmla="*/ 193358 h 457200"/>
                  <a:gd name="connsiteX42" fmla="*/ 266502 w 828675"/>
                  <a:gd name="connsiteY42" fmla="*/ 66675 h 457200"/>
                  <a:gd name="connsiteX43" fmla="*/ 266502 w 828675"/>
                  <a:gd name="connsiteY43" fmla="*/ 457200 h 457200"/>
                  <a:gd name="connsiteX44" fmla="*/ 304602 w 828675"/>
                  <a:gd name="connsiteY44" fmla="*/ 457200 h 457200"/>
                  <a:gd name="connsiteX45" fmla="*/ 304602 w 828675"/>
                  <a:gd name="connsiteY45" fmla="*/ 238125 h 457200"/>
                  <a:gd name="connsiteX46" fmla="*/ 323652 w 828675"/>
                  <a:gd name="connsiteY46" fmla="*/ 238125 h 457200"/>
                  <a:gd name="connsiteX47" fmla="*/ 323652 w 828675"/>
                  <a:gd name="connsiteY47" fmla="*/ 457200 h 457200"/>
                  <a:gd name="connsiteX48" fmla="*/ 361752 w 828675"/>
                  <a:gd name="connsiteY48" fmla="*/ 457200 h 457200"/>
                  <a:gd name="connsiteX49" fmla="*/ 361752 w 828675"/>
                  <a:gd name="connsiteY49" fmla="*/ 66675 h 457200"/>
                  <a:gd name="connsiteX50" fmla="*/ 400804 w 828675"/>
                  <a:gd name="connsiteY50" fmla="*/ 223838 h 457200"/>
                  <a:gd name="connsiteX51" fmla="*/ 418902 w 828675"/>
                  <a:gd name="connsiteY51" fmla="*/ 238125 h 457200"/>
                  <a:gd name="connsiteX52" fmla="*/ 436999 w 828675"/>
                  <a:gd name="connsiteY52" fmla="*/ 223838 h 457200"/>
                  <a:gd name="connsiteX53" fmla="*/ 476052 w 828675"/>
                  <a:gd name="connsiteY53" fmla="*/ 66675 h 457200"/>
                  <a:gd name="connsiteX54" fmla="*/ 476052 w 828675"/>
                  <a:gd name="connsiteY54" fmla="*/ 146685 h 457200"/>
                  <a:gd name="connsiteX55" fmla="*/ 442714 w 828675"/>
                  <a:gd name="connsiteY55" fmla="*/ 285750 h 457200"/>
                  <a:gd name="connsiteX56" fmla="*/ 476052 w 828675"/>
                  <a:gd name="connsiteY56" fmla="*/ 285750 h 457200"/>
                  <a:gd name="connsiteX57" fmla="*/ 476052 w 828675"/>
                  <a:gd name="connsiteY57" fmla="*/ 457200 h 457200"/>
                  <a:gd name="connsiteX58" fmla="*/ 514152 w 828675"/>
                  <a:gd name="connsiteY58" fmla="*/ 457200 h 457200"/>
                  <a:gd name="connsiteX59" fmla="*/ 514152 w 828675"/>
                  <a:gd name="connsiteY59" fmla="*/ 285750 h 457200"/>
                  <a:gd name="connsiteX60" fmla="*/ 533202 w 828675"/>
                  <a:gd name="connsiteY60" fmla="*/ 285750 h 457200"/>
                  <a:gd name="connsiteX61" fmla="*/ 533202 w 828675"/>
                  <a:gd name="connsiteY61" fmla="*/ 457200 h 457200"/>
                  <a:gd name="connsiteX62" fmla="*/ 571302 w 828675"/>
                  <a:gd name="connsiteY62" fmla="*/ 457200 h 457200"/>
                  <a:gd name="connsiteX63" fmla="*/ 571302 w 828675"/>
                  <a:gd name="connsiteY63" fmla="*/ 285750 h 457200"/>
                  <a:gd name="connsiteX64" fmla="*/ 604639 w 828675"/>
                  <a:gd name="connsiteY64" fmla="*/ 285750 h 457200"/>
                  <a:gd name="connsiteX65" fmla="*/ 571302 w 828675"/>
                  <a:gd name="connsiteY65" fmla="*/ 146685 h 457200"/>
                  <a:gd name="connsiteX66" fmla="*/ 571302 w 828675"/>
                  <a:gd name="connsiteY66" fmla="*/ 66675 h 457200"/>
                  <a:gd name="connsiteX67" fmla="*/ 602734 w 828675"/>
                  <a:gd name="connsiteY67" fmla="*/ 193358 h 457200"/>
                  <a:gd name="connsiteX68" fmla="*/ 610354 w 828675"/>
                  <a:gd name="connsiteY68" fmla="*/ 204788 h 457200"/>
                  <a:gd name="connsiteX69" fmla="*/ 686554 w 828675"/>
                  <a:gd name="connsiteY69" fmla="*/ 258127 h 457200"/>
                  <a:gd name="connsiteX70" fmla="*/ 686554 w 828675"/>
                  <a:gd name="connsiteY70" fmla="*/ 317183 h 457200"/>
                  <a:gd name="connsiteX71" fmla="*/ 666552 w 828675"/>
                  <a:gd name="connsiteY71" fmla="*/ 371475 h 457200"/>
                  <a:gd name="connsiteX72" fmla="*/ 685602 w 828675"/>
                  <a:gd name="connsiteY72" fmla="*/ 371475 h 457200"/>
                  <a:gd name="connsiteX73" fmla="*/ 685602 w 828675"/>
                  <a:gd name="connsiteY73" fmla="*/ 457200 h 457200"/>
                  <a:gd name="connsiteX74" fmla="*/ 723702 w 828675"/>
                  <a:gd name="connsiteY74" fmla="*/ 457200 h 457200"/>
                  <a:gd name="connsiteX75" fmla="*/ 723702 w 828675"/>
                  <a:gd name="connsiteY75" fmla="*/ 371475 h 457200"/>
                  <a:gd name="connsiteX76" fmla="*/ 742752 w 828675"/>
                  <a:gd name="connsiteY76" fmla="*/ 371475 h 457200"/>
                  <a:gd name="connsiteX77" fmla="*/ 742752 w 828675"/>
                  <a:gd name="connsiteY77" fmla="*/ 457200 h 457200"/>
                  <a:gd name="connsiteX78" fmla="*/ 780852 w 828675"/>
                  <a:gd name="connsiteY78" fmla="*/ 457200 h 457200"/>
                  <a:gd name="connsiteX79" fmla="*/ 780852 w 828675"/>
                  <a:gd name="connsiteY79" fmla="*/ 371475 h 457200"/>
                  <a:gd name="connsiteX80" fmla="*/ 799902 w 828675"/>
                  <a:gd name="connsiteY80" fmla="*/ 371475 h 457200"/>
                  <a:gd name="connsiteX81" fmla="*/ 781804 w 828675"/>
                  <a:gd name="connsiteY81" fmla="*/ 320993 h 457200"/>
                  <a:gd name="connsiteX82" fmla="*/ 781804 w 828675"/>
                  <a:gd name="connsiteY82" fmla="*/ 291465 h 457200"/>
                  <a:gd name="connsiteX83" fmla="*/ 802759 w 828675"/>
                  <a:gd name="connsiteY83" fmla="*/ 340995 h 457200"/>
                  <a:gd name="connsiteX84" fmla="*/ 819904 w 828675"/>
                  <a:gd name="connsiteY84" fmla="*/ 352425 h 457200"/>
                  <a:gd name="connsiteX85" fmla="*/ 831334 w 828675"/>
                  <a:gd name="connsiteY85" fmla="*/ 348615 h 457200"/>
                  <a:gd name="connsiteX86" fmla="*/ 836097 w 828675"/>
                  <a:gd name="connsiteY86" fmla="*/ 32575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28675" h="457200">
                    <a:moveTo>
                      <a:pt x="836097" y="325755"/>
                    </a:moveTo>
                    <a:lnTo>
                      <a:pt x="802759" y="246698"/>
                    </a:lnTo>
                    <a:cubicBezTo>
                      <a:pt x="791329" y="230505"/>
                      <a:pt x="773232" y="218123"/>
                      <a:pt x="753229" y="212408"/>
                    </a:cubicBezTo>
                    <a:cubicBezTo>
                      <a:pt x="747514" y="210502"/>
                      <a:pt x="739894" y="209550"/>
                      <a:pt x="733227" y="209550"/>
                    </a:cubicBezTo>
                    <a:cubicBezTo>
                      <a:pt x="719892" y="209550"/>
                      <a:pt x="707509" y="212408"/>
                      <a:pt x="696079" y="218123"/>
                    </a:cubicBezTo>
                    <a:lnTo>
                      <a:pt x="637977" y="177165"/>
                    </a:lnTo>
                    <a:lnTo>
                      <a:pt x="603687" y="34290"/>
                    </a:lnTo>
                    <a:cubicBezTo>
                      <a:pt x="602734" y="30480"/>
                      <a:pt x="599877" y="25718"/>
                      <a:pt x="597019" y="23813"/>
                    </a:cubicBezTo>
                    <a:cubicBezTo>
                      <a:pt x="585589" y="15240"/>
                      <a:pt x="572254" y="8572"/>
                      <a:pt x="557967" y="4763"/>
                    </a:cubicBezTo>
                    <a:cubicBezTo>
                      <a:pt x="546537" y="1905"/>
                      <a:pt x="535107" y="0"/>
                      <a:pt x="523677" y="0"/>
                    </a:cubicBezTo>
                    <a:cubicBezTo>
                      <a:pt x="512247" y="0"/>
                      <a:pt x="500817" y="1905"/>
                      <a:pt x="490339" y="4763"/>
                    </a:cubicBezTo>
                    <a:cubicBezTo>
                      <a:pt x="476052" y="8572"/>
                      <a:pt x="462717" y="15240"/>
                      <a:pt x="451287" y="23813"/>
                    </a:cubicBezTo>
                    <a:cubicBezTo>
                      <a:pt x="447477" y="26670"/>
                      <a:pt x="445572" y="30480"/>
                      <a:pt x="444619" y="34290"/>
                    </a:cubicBezTo>
                    <a:lnTo>
                      <a:pt x="418902" y="137160"/>
                    </a:lnTo>
                    <a:lnTo>
                      <a:pt x="394137" y="34290"/>
                    </a:lnTo>
                    <a:cubicBezTo>
                      <a:pt x="393184" y="30480"/>
                      <a:pt x="390327" y="25718"/>
                      <a:pt x="387469" y="23813"/>
                    </a:cubicBezTo>
                    <a:cubicBezTo>
                      <a:pt x="376039" y="15240"/>
                      <a:pt x="362704" y="8572"/>
                      <a:pt x="348417" y="4763"/>
                    </a:cubicBezTo>
                    <a:cubicBezTo>
                      <a:pt x="336987" y="1905"/>
                      <a:pt x="325557" y="0"/>
                      <a:pt x="314127" y="0"/>
                    </a:cubicBezTo>
                    <a:cubicBezTo>
                      <a:pt x="302697" y="0"/>
                      <a:pt x="291267" y="1905"/>
                      <a:pt x="280789" y="4763"/>
                    </a:cubicBezTo>
                    <a:cubicBezTo>
                      <a:pt x="266502" y="8572"/>
                      <a:pt x="253167" y="15240"/>
                      <a:pt x="241737" y="23813"/>
                    </a:cubicBezTo>
                    <a:cubicBezTo>
                      <a:pt x="237927" y="26670"/>
                      <a:pt x="236022" y="30480"/>
                      <a:pt x="235069" y="34290"/>
                    </a:cubicBezTo>
                    <a:lnTo>
                      <a:pt x="200779" y="177165"/>
                    </a:lnTo>
                    <a:lnTo>
                      <a:pt x="142677" y="218123"/>
                    </a:lnTo>
                    <a:cubicBezTo>
                      <a:pt x="130294" y="212408"/>
                      <a:pt x="117912" y="209550"/>
                      <a:pt x="104577" y="209550"/>
                    </a:cubicBezTo>
                    <a:cubicBezTo>
                      <a:pt x="97909" y="209550"/>
                      <a:pt x="90289" y="210502"/>
                      <a:pt x="84574" y="212408"/>
                    </a:cubicBezTo>
                    <a:cubicBezTo>
                      <a:pt x="64572" y="217170"/>
                      <a:pt x="46474" y="229552"/>
                      <a:pt x="35044" y="246698"/>
                    </a:cubicBezTo>
                    <a:lnTo>
                      <a:pt x="1707" y="325755"/>
                    </a:lnTo>
                    <a:cubicBezTo>
                      <a:pt x="-2103" y="334328"/>
                      <a:pt x="754" y="343853"/>
                      <a:pt x="7422" y="349567"/>
                    </a:cubicBezTo>
                    <a:cubicBezTo>
                      <a:pt x="11232" y="351473"/>
                      <a:pt x="15042" y="352425"/>
                      <a:pt x="18852" y="352425"/>
                    </a:cubicBezTo>
                    <a:cubicBezTo>
                      <a:pt x="26472" y="352425"/>
                      <a:pt x="33139" y="347663"/>
                      <a:pt x="35997" y="340995"/>
                    </a:cubicBezTo>
                    <a:lnTo>
                      <a:pt x="56952" y="291465"/>
                    </a:lnTo>
                    <a:lnTo>
                      <a:pt x="56952" y="342900"/>
                    </a:lnTo>
                    <a:lnTo>
                      <a:pt x="56952" y="457200"/>
                    </a:lnTo>
                    <a:lnTo>
                      <a:pt x="95052" y="457200"/>
                    </a:lnTo>
                    <a:lnTo>
                      <a:pt x="95052" y="342900"/>
                    </a:lnTo>
                    <a:lnTo>
                      <a:pt x="114102" y="342900"/>
                    </a:lnTo>
                    <a:lnTo>
                      <a:pt x="114102" y="457200"/>
                    </a:lnTo>
                    <a:lnTo>
                      <a:pt x="152202" y="457200"/>
                    </a:lnTo>
                    <a:lnTo>
                      <a:pt x="152202" y="257175"/>
                    </a:lnTo>
                    <a:lnTo>
                      <a:pt x="153154" y="257175"/>
                    </a:lnTo>
                    <a:lnTo>
                      <a:pt x="228402" y="204788"/>
                    </a:lnTo>
                    <a:cubicBezTo>
                      <a:pt x="232212" y="201930"/>
                      <a:pt x="235069" y="198120"/>
                      <a:pt x="236022" y="193358"/>
                    </a:cubicBezTo>
                    <a:lnTo>
                      <a:pt x="266502" y="66675"/>
                    </a:lnTo>
                    <a:lnTo>
                      <a:pt x="266502" y="457200"/>
                    </a:lnTo>
                    <a:lnTo>
                      <a:pt x="304602" y="457200"/>
                    </a:lnTo>
                    <a:lnTo>
                      <a:pt x="304602" y="238125"/>
                    </a:lnTo>
                    <a:lnTo>
                      <a:pt x="323652" y="238125"/>
                    </a:lnTo>
                    <a:lnTo>
                      <a:pt x="323652" y="457200"/>
                    </a:lnTo>
                    <a:lnTo>
                      <a:pt x="361752" y="457200"/>
                    </a:lnTo>
                    <a:lnTo>
                      <a:pt x="361752" y="66675"/>
                    </a:lnTo>
                    <a:lnTo>
                      <a:pt x="400804" y="223838"/>
                    </a:lnTo>
                    <a:cubicBezTo>
                      <a:pt x="402709" y="232410"/>
                      <a:pt x="410329" y="238125"/>
                      <a:pt x="418902" y="238125"/>
                    </a:cubicBezTo>
                    <a:cubicBezTo>
                      <a:pt x="427474" y="238125"/>
                      <a:pt x="435094" y="232410"/>
                      <a:pt x="436999" y="223838"/>
                    </a:cubicBezTo>
                    <a:lnTo>
                      <a:pt x="476052" y="66675"/>
                    </a:lnTo>
                    <a:lnTo>
                      <a:pt x="476052" y="146685"/>
                    </a:lnTo>
                    <a:lnTo>
                      <a:pt x="442714" y="285750"/>
                    </a:lnTo>
                    <a:lnTo>
                      <a:pt x="476052" y="285750"/>
                    </a:lnTo>
                    <a:lnTo>
                      <a:pt x="476052" y="457200"/>
                    </a:lnTo>
                    <a:lnTo>
                      <a:pt x="514152" y="457200"/>
                    </a:lnTo>
                    <a:lnTo>
                      <a:pt x="514152" y="285750"/>
                    </a:lnTo>
                    <a:lnTo>
                      <a:pt x="533202" y="285750"/>
                    </a:lnTo>
                    <a:lnTo>
                      <a:pt x="533202" y="457200"/>
                    </a:lnTo>
                    <a:lnTo>
                      <a:pt x="571302" y="457200"/>
                    </a:lnTo>
                    <a:lnTo>
                      <a:pt x="571302" y="285750"/>
                    </a:lnTo>
                    <a:lnTo>
                      <a:pt x="604639" y="285750"/>
                    </a:lnTo>
                    <a:lnTo>
                      <a:pt x="571302" y="146685"/>
                    </a:lnTo>
                    <a:lnTo>
                      <a:pt x="571302" y="66675"/>
                    </a:lnTo>
                    <a:lnTo>
                      <a:pt x="602734" y="193358"/>
                    </a:lnTo>
                    <a:cubicBezTo>
                      <a:pt x="603687" y="198120"/>
                      <a:pt x="606544" y="201930"/>
                      <a:pt x="610354" y="204788"/>
                    </a:cubicBezTo>
                    <a:lnTo>
                      <a:pt x="686554" y="258127"/>
                    </a:lnTo>
                    <a:lnTo>
                      <a:pt x="686554" y="317183"/>
                    </a:lnTo>
                    <a:lnTo>
                      <a:pt x="666552" y="371475"/>
                    </a:lnTo>
                    <a:lnTo>
                      <a:pt x="685602" y="371475"/>
                    </a:lnTo>
                    <a:lnTo>
                      <a:pt x="685602" y="457200"/>
                    </a:lnTo>
                    <a:lnTo>
                      <a:pt x="723702" y="457200"/>
                    </a:lnTo>
                    <a:lnTo>
                      <a:pt x="723702" y="371475"/>
                    </a:lnTo>
                    <a:lnTo>
                      <a:pt x="742752" y="371475"/>
                    </a:lnTo>
                    <a:lnTo>
                      <a:pt x="742752" y="457200"/>
                    </a:lnTo>
                    <a:lnTo>
                      <a:pt x="780852" y="457200"/>
                    </a:lnTo>
                    <a:lnTo>
                      <a:pt x="780852" y="371475"/>
                    </a:lnTo>
                    <a:lnTo>
                      <a:pt x="799902" y="371475"/>
                    </a:lnTo>
                    <a:lnTo>
                      <a:pt x="781804" y="320993"/>
                    </a:lnTo>
                    <a:lnTo>
                      <a:pt x="781804" y="291465"/>
                    </a:lnTo>
                    <a:lnTo>
                      <a:pt x="802759" y="340995"/>
                    </a:lnTo>
                    <a:cubicBezTo>
                      <a:pt x="805617" y="348615"/>
                      <a:pt x="813237" y="352425"/>
                      <a:pt x="819904" y="352425"/>
                    </a:cubicBezTo>
                    <a:cubicBezTo>
                      <a:pt x="823714" y="352425"/>
                      <a:pt x="827524" y="351473"/>
                      <a:pt x="831334" y="348615"/>
                    </a:cubicBezTo>
                    <a:cubicBezTo>
                      <a:pt x="837049" y="343853"/>
                      <a:pt x="839907" y="333375"/>
                      <a:pt x="836097" y="325755"/>
                    </a:cubicBezTo>
                    <a:close/>
                  </a:path>
                </a:pathLst>
              </a:custGeom>
              <a:grpFill/>
              <a:ln w="9525" cap="flat">
                <a:noFill/>
                <a:prstDash val="solid"/>
                <a:miter/>
              </a:ln>
            </p:spPr>
            <p:txBody>
              <a:bodyPr rtlCol="0" anchor="ctr"/>
              <a:lstStyle/>
              <a:p>
                <a:endParaRPr lang="en-US">
                  <a:latin typeface="+mn-lt"/>
                </a:endParaRPr>
              </a:p>
            </p:txBody>
          </p:sp>
        </p:grpSp>
        <p:grpSp>
          <p:nvGrpSpPr>
            <p:cNvPr id="54" name="Graphic 5" descr="Family with two children">
              <a:extLst>
                <a:ext uri="{FF2B5EF4-FFF2-40B4-BE49-F238E27FC236}">
                  <a16:creationId xmlns:a16="http://schemas.microsoft.com/office/drawing/2014/main" id="{89D5F629-F34A-4682-99F7-DD17A92BA315}"/>
                </a:ext>
              </a:extLst>
            </p:cNvPr>
            <p:cNvGrpSpPr/>
            <p:nvPr/>
          </p:nvGrpSpPr>
          <p:grpSpPr>
            <a:xfrm>
              <a:off x="1302789" y="3222375"/>
              <a:ext cx="516431" cy="516431"/>
              <a:chOff x="946785" y="3850797"/>
              <a:chExt cx="914400" cy="914400"/>
            </a:xfrm>
            <a:solidFill>
              <a:schemeClr val="accent2">
                <a:lumMod val="60000"/>
                <a:lumOff val="40000"/>
              </a:schemeClr>
            </a:solidFill>
          </p:grpSpPr>
          <p:sp>
            <p:nvSpPr>
              <p:cNvPr id="55" name="Freeform: Shape 54">
                <a:extLst>
                  <a:ext uri="{FF2B5EF4-FFF2-40B4-BE49-F238E27FC236}">
                    <a16:creationId xmlns:a16="http://schemas.microsoft.com/office/drawing/2014/main" id="{9DB34BD1-BCE9-40DB-A69A-4C45FA37621E}"/>
                  </a:ext>
                </a:extLst>
              </p:cNvPr>
              <p:cNvSpPr/>
              <p:nvPr/>
            </p:nvSpPr>
            <p:spPr>
              <a:xfrm>
                <a:off x="146113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latin typeface="+mn-lt"/>
                </a:endParaRPr>
              </a:p>
            </p:txBody>
          </p:sp>
          <p:sp>
            <p:nvSpPr>
              <p:cNvPr id="56" name="Freeform: Shape 55">
                <a:extLst>
                  <a:ext uri="{FF2B5EF4-FFF2-40B4-BE49-F238E27FC236}">
                    <a16:creationId xmlns:a16="http://schemas.microsoft.com/office/drawing/2014/main" id="{0FBB7BF6-976E-41DA-86B5-0977EA6DE164}"/>
                  </a:ext>
                </a:extLst>
              </p:cNvPr>
              <p:cNvSpPr/>
              <p:nvPr/>
            </p:nvSpPr>
            <p:spPr>
              <a:xfrm>
                <a:off x="168021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latin typeface="+mn-lt"/>
                </a:endParaRPr>
              </a:p>
            </p:txBody>
          </p:sp>
          <p:sp>
            <p:nvSpPr>
              <p:cNvPr id="57" name="Freeform: Shape 56">
                <a:extLst>
                  <a:ext uri="{FF2B5EF4-FFF2-40B4-BE49-F238E27FC236}">
                    <a16:creationId xmlns:a16="http://schemas.microsoft.com/office/drawing/2014/main" id="{1D04AB57-298D-4CE3-AB24-05D2DEABB5BE}"/>
                  </a:ext>
                </a:extLst>
              </p:cNvPr>
              <p:cNvSpPr/>
              <p:nvPr/>
            </p:nvSpPr>
            <p:spPr>
              <a:xfrm>
                <a:off x="125158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latin typeface="+mn-lt"/>
                </a:endParaRPr>
              </a:p>
            </p:txBody>
          </p:sp>
          <p:sp>
            <p:nvSpPr>
              <p:cNvPr id="58" name="Freeform: Shape 57">
                <a:extLst>
                  <a:ext uri="{FF2B5EF4-FFF2-40B4-BE49-F238E27FC236}">
                    <a16:creationId xmlns:a16="http://schemas.microsoft.com/office/drawing/2014/main" id="{1EF46E9A-F041-493B-A62A-A44B38BCA2D3}"/>
                  </a:ext>
                </a:extLst>
              </p:cNvPr>
              <p:cNvSpPr/>
              <p:nvPr/>
            </p:nvSpPr>
            <p:spPr>
              <a:xfrm>
                <a:off x="105156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latin typeface="+mn-lt"/>
                </a:endParaRPr>
              </a:p>
            </p:txBody>
          </p:sp>
          <p:sp>
            <p:nvSpPr>
              <p:cNvPr id="59" name="Freeform: Shape 58">
                <a:extLst>
                  <a:ext uri="{FF2B5EF4-FFF2-40B4-BE49-F238E27FC236}">
                    <a16:creationId xmlns:a16="http://schemas.microsoft.com/office/drawing/2014/main" id="{3AF95DCC-CDEA-457C-89AF-DB13B677FE86}"/>
                  </a:ext>
                </a:extLst>
              </p:cNvPr>
              <p:cNvSpPr/>
              <p:nvPr/>
            </p:nvSpPr>
            <p:spPr>
              <a:xfrm>
                <a:off x="985083" y="4136547"/>
                <a:ext cx="828675" cy="457200"/>
              </a:xfrm>
              <a:custGeom>
                <a:avLst/>
                <a:gdLst>
                  <a:gd name="connsiteX0" fmla="*/ 836097 w 828675"/>
                  <a:gd name="connsiteY0" fmla="*/ 325755 h 457200"/>
                  <a:gd name="connsiteX1" fmla="*/ 802759 w 828675"/>
                  <a:gd name="connsiteY1" fmla="*/ 246698 h 457200"/>
                  <a:gd name="connsiteX2" fmla="*/ 753229 w 828675"/>
                  <a:gd name="connsiteY2" fmla="*/ 212408 h 457200"/>
                  <a:gd name="connsiteX3" fmla="*/ 733227 w 828675"/>
                  <a:gd name="connsiteY3" fmla="*/ 209550 h 457200"/>
                  <a:gd name="connsiteX4" fmla="*/ 696079 w 828675"/>
                  <a:gd name="connsiteY4" fmla="*/ 218123 h 457200"/>
                  <a:gd name="connsiteX5" fmla="*/ 637977 w 828675"/>
                  <a:gd name="connsiteY5" fmla="*/ 177165 h 457200"/>
                  <a:gd name="connsiteX6" fmla="*/ 603687 w 828675"/>
                  <a:gd name="connsiteY6" fmla="*/ 34290 h 457200"/>
                  <a:gd name="connsiteX7" fmla="*/ 597019 w 828675"/>
                  <a:gd name="connsiteY7" fmla="*/ 23813 h 457200"/>
                  <a:gd name="connsiteX8" fmla="*/ 557967 w 828675"/>
                  <a:gd name="connsiteY8" fmla="*/ 4763 h 457200"/>
                  <a:gd name="connsiteX9" fmla="*/ 523677 w 828675"/>
                  <a:gd name="connsiteY9" fmla="*/ 0 h 457200"/>
                  <a:gd name="connsiteX10" fmla="*/ 490339 w 828675"/>
                  <a:gd name="connsiteY10" fmla="*/ 4763 h 457200"/>
                  <a:gd name="connsiteX11" fmla="*/ 451287 w 828675"/>
                  <a:gd name="connsiteY11" fmla="*/ 23813 h 457200"/>
                  <a:gd name="connsiteX12" fmla="*/ 444619 w 828675"/>
                  <a:gd name="connsiteY12" fmla="*/ 34290 h 457200"/>
                  <a:gd name="connsiteX13" fmla="*/ 418902 w 828675"/>
                  <a:gd name="connsiteY13" fmla="*/ 137160 h 457200"/>
                  <a:gd name="connsiteX14" fmla="*/ 394137 w 828675"/>
                  <a:gd name="connsiteY14" fmla="*/ 34290 h 457200"/>
                  <a:gd name="connsiteX15" fmla="*/ 387469 w 828675"/>
                  <a:gd name="connsiteY15" fmla="*/ 23813 h 457200"/>
                  <a:gd name="connsiteX16" fmla="*/ 348417 w 828675"/>
                  <a:gd name="connsiteY16" fmla="*/ 4763 h 457200"/>
                  <a:gd name="connsiteX17" fmla="*/ 314127 w 828675"/>
                  <a:gd name="connsiteY17" fmla="*/ 0 h 457200"/>
                  <a:gd name="connsiteX18" fmla="*/ 280789 w 828675"/>
                  <a:gd name="connsiteY18" fmla="*/ 4763 h 457200"/>
                  <a:gd name="connsiteX19" fmla="*/ 241737 w 828675"/>
                  <a:gd name="connsiteY19" fmla="*/ 23813 h 457200"/>
                  <a:gd name="connsiteX20" fmla="*/ 235069 w 828675"/>
                  <a:gd name="connsiteY20" fmla="*/ 34290 h 457200"/>
                  <a:gd name="connsiteX21" fmla="*/ 200779 w 828675"/>
                  <a:gd name="connsiteY21" fmla="*/ 177165 h 457200"/>
                  <a:gd name="connsiteX22" fmla="*/ 142677 w 828675"/>
                  <a:gd name="connsiteY22" fmla="*/ 218123 h 457200"/>
                  <a:gd name="connsiteX23" fmla="*/ 104577 w 828675"/>
                  <a:gd name="connsiteY23" fmla="*/ 209550 h 457200"/>
                  <a:gd name="connsiteX24" fmla="*/ 84574 w 828675"/>
                  <a:gd name="connsiteY24" fmla="*/ 212408 h 457200"/>
                  <a:gd name="connsiteX25" fmla="*/ 35044 w 828675"/>
                  <a:gd name="connsiteY25" fmla="*/ 246698 h 457200"/>
                  <a:gd name="connsiteX26" fmla="*/ 1707 w 828675"/>
                  <a:gd name="connsiteY26" fmla="*/ 325755 h 457200"/>
                  <a:gd name="connsiteX27" fmla="*/ 7422 w 828675"/>
                  <a:gd name="connsiteY27" fmla="*/ 349567 h 457200"/>
                  <a:gd name="connsiteX28" fmla="*/ 18852 w 828675"/>
                  <a:gd name="connsiteY28" fmla="*/ 352425 h 457200"/>
                  <a:gd name="connsiteX29" fmla="*/ 35997 w 828675"/>
                  <a:gd name="connsiteY29" fmla="*/ 340995 h 457200"/>
                  <a:gd name="connsiteX30" fmla="*/ 56952 w 828675"/>
                  <a:gd name="connsiteY30" fmla="*/ 291465 h 457200"/>
                  <a:gd name="connsiteX31" fmla="*/ 56952 w 828675"/>
                  <a:gd name="connsiteY31" fmla="*/ 342900 h 457200"/>
                  <a:gd name="connsiteX32" fmla="*/ 56952 w 828675"/>
                  <a:gd name="connsiteY32" fmla="*/ 457200 h 457200"/>
                  <a:gd name="connsiteX33" fmla="*/ 95052 w 828675"/>
                  <a:gd name="connsiteY33" fmla="*/ 457200 h 457200"/>
                  <a:gd name="connsiteX34" fmla="*/ 95052 w 828675"/>
                  <a:gd name="connsiteY34" fmla="*/ 342900 h 457200"/>
                  <a:gd name="connsiteX35" fmla="*/ 114102 w 828675"/>
                  <a:gd name="connsiteY35" fmla="*/ 342900 h 457200"/>
                  <a:gd name="connsiteX36" fmla="*/ 114102 w 828675"/>
                  <a:gd name="connsiteY36" fmla="*/ 457200 h 457200"/>
                  <a:gd name="connsiteX37" fmla="*/ 152202 w 828675"/>
                  <a:gd name="connsiteY37" fmla="*/ 457200 h 457200"/>
                  <a:gd name="connsiteX38" fmla="*/ 152202 w 828675"/>
                  <a:gd name="connsiteY38" fmla="*/ 257175 h 457200"/>
                  <a:gd name="connsiteX39" fmla="*/ 153154 w 828675"/>
                  <a:gd name="connsiteY39" fmla="*/ 257175 h 457200"/>
                  <a:gd name="connsiteX40" fmla="*/ 228402 w 828675"/>
                  <a:gd name="connsiteY40" fmla="*/ 204788 h 457200"/>
                  <a:gd name="connsiteX41" fmla="*/ 236022 w 828675"/>
                  <a:gd name="connsiteY41" fmla="*/ 193358 h 457200"/>
                  <a:gd name="connsiteX42" fmla="*/ 266502 w 828675"/>
                  <a:gd name="connsiteY42" fmla="*/ 66675 h 457200"/>
                  <a:gd name="connsiteX43" fmla="*/ 266502 w 828675"/>
                  <a:gd name="connsiteY43" fmla="*/ 457200 h 457200"/>
                  <a:gd name="connsiteX44" fmla="*/ 304602 w 828675"/>
                  <a:gd name="connsiteY44" fmla="*/ 457200 h 457200"/>
                  <a:gd name="connsiteX45" fmla="*/ 304602 w 828675"/>
                  <a:gd name="connsiteY45" fmla="*/ 238125 h 457200"/>
                  <a:gd name="connsiteX46" fmla="*/ 323652 w 828675"/>
                  <a:gd name="connsiteY46" fmla="*/ 238125 h 457200"/>
                  <a:gd name="connsiteX47" fmla="*/ 323652 w 828675"/>
                  <a:gd name="connsiteY47" fmla="*/ 457200 h 457200"/>
                  <a:gd name="connsiteX48" fmla="*/ 361752 w 828675"/>
                  <a:gd name="connsiteY48" fmla="*/ 457200 h 457200"/>
                  <a:gd name="connsiteX49" fmla="*/ 361752 w 828675"/>
                  <a:gd name="connsiteY49" fmla="*/ 66675 h 457200"/>
                  <a:gd name="connsiteX50" fmla="*/ 400804 w 828675"/>
                  <a:gd name="connsiteY50" fmla="*/ 223838 h 457200"/>
                  <a:gd name="connsiteX51" fmla="*/ 418902 w 828675"/>
                  <a:gd name="connsiteY51" fmla="*/ 238125 h 457200"/>
                  <a:gd name="connsiteX52" fmla="*/ 436999 w 828675"/>
                  <a:gd name="connsiteY52" fmla="*/ 223838 h 457200"/>
                  <a:gd name="connsiteX53" fmla="*/ 476052 w 828675"/>
                  <a:gd name="connsiteY53" fmla="*/ 66675 h 457200"/>
                  <a:gd name="connsiteX54" fmla="*/ 476052 w 828675"/>
                  <a:gd name="connsiteY54" fmla="*/ 146685 h 457200"/>
                  <a:gd name="connsiteX55" fmla="*/ 442714 w 828675"/>
                  <a:gd name="connsiteY55" fmla="*/ 285750 h 457200"/>
                  <a:gd name="connsiteX56" fmla="*/ 476052 w 828675"/>
                  <a:gd name="connsiteY56" fmla="*/ 285750 h 457200"/>
                  <a:gd name="connsiteX57" fmla="*/ 476052 w 828675"/>
                  <a:gd name="connsiteY57" fmla="*/ 457200 h 457200"/>
                  <a:gd name="connsiteX58" fmla="*/ 514152 w 828675"/>
                  <a:gd name="connsiteY58" fmla="*/ 457200 h 457200"/>
                  <a:gd name="connsiteX59" fmla="*/ 514152 w 828675"/>
                  <a:gd name="connsiteY59" fmla="*/ 285750 h 457200"/>
                  <a:gd name="connsiteX60" fmla="*/ 533202 w 828675"/>
                  <a:gd name="connsiteY60" fmla="*/ 285750 h 457200"/>
                  <a:gd name="connsiteX61" fmla="*/ 533202 w 828675"/>
                  <a:gd name="connsiteY61" fmla="*/ 457200 h 457200"/>
                  <a:gd name="connsiteX62" fmla="*/ 571302 w 828675"/>
                  <a:gd name="connsiteY62" fmla="*/ 457200 h 457200"/>
                  <a:gd name="connsiteX63" fmla="*/ 571302 w 828675"/>
                  <a:gd name="connsiteY63" fmla="*/ 285750 h 457200"/>
                  <a:gd name="connsiteX64" fmla="*/ 604639 w 828675"/>
                  <a:gd name="connsiteY64" fmla="*/ 285750 h 457200"/>
                  <a:gd name="connsiteX65" fmla="*/ 571302 w 828675"/>
                  <a:gd name="connsiteY65" fmla="*/ 146685 h 457200"/>
                  <a:gd name="connsiteX66" fmla="*/ 571302 w 828675"/>
                  <a:gd name="connsiteY66" fmla="*/ 66675 h 457200"/>
                  <a:gd name="connsiteX67" fmla="*/ 602734 w 828675"/>
                  <a:gd name="connsiteY67" fmla="*/ 193358 h 457200"/>
                  <a:gd name="connsiteX68" fmla="*/ 610354 w 828675"/>
                  <a:gd name="connsiteY68" fmla="*/ 204788 h 457200"/>
                  <a:gd name="connsiteX69" fmla="*/ 686554 w 828675"/>
                  <a:gd name="connsiteY69" fmla="*/ 258127 h 457200"/>
                  <a:gd name="connsiteX70" fmla="*/ 686554 w 828675"/>
                  <a:gd name="connsiteY70" fmla="*/ 317183 h 457200"/>
                  <a:gd name="connsiteX71" fmla="*/ 666552 w 828675"/>
                  <a:gd name="connsiteY71" fmla="*/ 371475 h 457200"/>
                  <a:gd name="connsiteX72" fmla="*/ 685602 w 828675"/>
                  <a:gd name="connsiteY72" fmla="*/ 371475 h 457200"/>
                  <a:gd name="connsiteX73" fmla="*/ 685602 w 828675"/>
                  <a:gd name="connsiteY73" fmla="*/ 457200 h 457200"/>
                  <a:gd name="connsiteX74" fmla="*/ 723702 w 828675"/>
                  <a:gd name="connsiteY74" fmla="*/ 457200 h 457200"/>
                  <a:gd name="connsiteX75" fmla="*/ 723702 w 828675"/>
                  <a:gd name="connsiteY75" fmla="*/ 371475 h 457200"/>
                  <a:gd name="connsiteX76" fmla="*/ 742752 w 828675"/>
                  <a:gd name="connsiteY76" fmla="*/ 371475 h 457200"/>
                  <a:gd name="connsiteX77" fmla="*/ 742752 w 828675"/>
                  <a:gd name="connsiteY77" fmla="*/ 457200 h 457200"/>
                  <a:gd name="connsiteX78" fmla="*/ 780852 w 828675"/>
                  <a:gd name="connsiteY78" fmla="*/ 457200 h 457200"/>
                  <a:gd name="connsiteX79" fmla="*/ 780852 w 828675"/>
                  <a:gd name="connsiteY79" fmla="*/ 371475 h 457200"/>
                  <a:gd name="connsiteX80" fmla="*/ 799902 w 828675"/>
                  <a:gd name="connsiteY80" fmla="*/ 371475 h 457200"/>
                  <a:gd name="connsiteX81" fmla="*/ 781804 w 828675"/>
                  <a:gd name="connsiteY81" fmla="*/ 320993 h 457200"/>
                  <a:gd name="connsiteX82" fmla="*/ 781804 w 828675"/>
                  <a:gd name="connsiteY82" fmla="*/ 291465 h 457200"/>
                  <a:gd name="connsiteX83" fmla="*/ 802759 w 828675"/>
                  <a:gd name="connsiteY83" fmla="*/ 340995 h 457200"/>
                  <a:gd name="connsiteX84" fmla="*/ 819904 w 828675"/>
                  <a:gd name="connsiteY84" fmla="*/ 352425 h 457200"/>
                  <a:gd name="connsiteX85" fmla="*/ 831334 w 828675"/>
                  <a:gd name="connsiteY85" fmla="*/ 348615 h 457200"/>
                  <a:gd name="connsiteX86" fmla="*/ 836097 w 828675"/>
                  <a:gd name="connsiteY86" fmla="*/ 32575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28675" h="457200">
                    <a:moveTo>
                      <a:pt x="836097" y="325755"/>
                    </a:moveTo>
                    <a:lnTo>
                      <a:pt x="802759" y="246698"/>
                    </a:lnTo>
                    <a:cubicBezTo>
                      <a:pt x="791329" y="230505"/>
                      <a:pt x="773232" y="218123"/>
                      <a:pt x="753229" y="212408"/>
                    </a:cubicBezTo>
                    <a:cubicBezTo>
                      <a:pt x="747514" y="210502"/>
                      <a:pt x="739894" y="209550"/>
                      <a:pt x="733227" y="209550"/>
                    </a:cubicBezTo>
                    <a:cubicBezTo>
                      <a:pt x="719892" y="209550"/>
                      <a:pt x="707509" y="212408"/>
                      <a:pt x="696079" y="218123"/>
                    </a:cubicBezTo>
                    <a:lnTo>
                      <a:pt x="637977" y="177165"/>
                    </a:lnTo>
                    <a:lnTo>
                      <a:pt x="603687" y="34290"/>
                    </a:lnTo>
                    <a:cubicBezTo>
                      <a:pt x="602734" y="30480"/>
                      <a:pt x="599877" y="25718"/>
                      <a:pt x="597019" y="23813"/>
                    </a:cubicBezTo>
                    <a:cubicBezTo>
                      <a:pt x="585589" y="15240"/>
                      <a:pt x="572254" y="8572"/>
                      <a:pt x="557967" y="4763"/>
                    </a:cubicBezTo>
                    <a:cubicBezTo>
                      <a:pt x="546537" y="1905"/>
                      <a:pt x="535107" y="0"/>
                      <a:pt x="523677" y="0"/>
                    </a:cubicBezTo>
                    <a:cubicBezTo>
                      <a:pt x="512247" y="0"/>
                      <a:pt x="500817" y="1905"/>
                      <a:pt x="490339" y="4763"/>
                    </a:cubicBezTo>
                    <a:cubicBezTo>
                      <a:pt x="476052" y="8572"/>
                      <a:pt x="462717" y="15240"/>
                      <a:pt x="451287" y="23813"/>
                    </a:cubicBezTo>
                    <a:cubicBezTo>
                      <a:pt x="447477" y="26670"/>
                      <a:pt x="445572" y="30480"/>
                      <a:pt x="444619" y="34290"/>
                    </a:cubicBezTo>
                    <a:lnTo>
                      <a:pt x="418902" y="137160"/>
                    </a:lnTo>
                    <a:lnTo>
                      <a:pt x="394137" y="34290"/>
                    </a:lnTo>
                    <a:cubicBezTo>
                      <a:pt x="393184" y="30480"/>
                      <a:pt x="390327" y="25718"/>
                      <a:pt x="387469" y="23813"/>
                    </a:cubicBezTo>
                    <a:cubicBezTo>
                      <a:pt x="376039" y="15240"/>
                      <a:pt x="362704" y="8572"/>
                      <a:pt x="348417" y="4763"/>
                    </a:cubicBezTo>
                    <a:cubicBezTo>
                      <a:pt x="336987" y="1905"/>
                      <a:pt x="325557" y="0"/>
                      <a:pt x="314127" y="0"/>
                    </a:cubicBezTo>
                    <a:cubicBezTo>
                      <a:pt x="302697" y="0"/>
                      <a:pt x="291267" y="1905"/>
                      <a:pt x="280789" y="4763"/>
                    </a:cubicBezTo>
                    <a:cubicBezTo>
                      <a:pt x="266502" y="8572"/>
                      <a:pt x="253167" y="15240"/>
                      <a:pt x="241737" y="23813"/>
                    </a:cubicBezTo>
                    <a:cubicBezTo>
                      <a:pt x="237927" y="26670"/>
                      <a:pt x="236022" y="30480"/>
                      <a:pt x="235069" y="34290"/>
                    </a:cubicBezTo>
                    <a:lnTo>
                      <a:pt x="200779" y="177165"/>
                    </a:lnTo>
                    <a:lnTo>
                      <a:pt x="142677" y="218123"/>
                    </a:lnTo>
                    <a:cubicBezTo>
                      <a:pt x="130294" y="212408"/>
                      <a:pt x="117912" y="209550"/>
                      <a:pt x="104577" y="209550"/>
                    </a:cubicBezTo>
                    <a:cubicBezTo>
                      <a:pt x="97909" y="209550"/>
                      <a:pt x="90289" y="210502"/>
                      <a:pt x="84574" y="212408"/>
                    </a:cubicBezTo>
                    <a:cubicBezTo>
                      <a:pt x="64572" y="217170"/>
                      <a:pt x="46474" y="229552"/>
                      <a:pt x="35044" y="246698"/>
                    </a:cubicBezTo>
                    <a:lnTo>
                      <a:pt x="1707" y="325755"/>
                    </a:lnTo>
                    <a:cubicBezTo>
                      <a:pt x="-2103" y="334328"/>
                      <a:pt x="754" y="343853"/>
                      <a:pt x="7422" y="349567"/>
                    </a:cubicBezTo>
                    <a:cubicBezTo>
                      <a:pt x="11232" y="351473"/>
                      <a:pt x="15042" y="352425"/>
                      <a:pt x="18852" y="352425"/>
                    </a:cubicBezTo>
                    <a:cubicBezTo>
                      <a:pt x="26472" y="352425"/>
                      <a:pt x="33139" y="347663"/>
                      <a:pt x="35997" y="340995"/>
                    </a:cubicBezTo>
                    <a:lnTo>
                      <a:pt x="56952" y="291465"/>
                    </a:lnTo>
                    <a:lnTo>
                      <a:pt x="56952" y="342900"/>
                    </a:lnTo>
                    <a:lnTo>
                      <a:pt x="56952" y="457200"/>
                    </a:lnTo>
                    <a:lnTo>
                      <a:pt x="95052" y="457200"/>
                    </a:lnTo>
                    <a:lnTo>
                      <a:pt x="95052" y="342900"/>
                    </a:lnTo>
                    <a:lnTo>
                      <a:pt x="114102" y="342900"/>
                    </a:lnTo>
                    <a:lnTo>
                      <a:pt x="114102" y="457200"/>
                    </a:lnTo>
                    <a:lnTo>
                      <a:pt x="152202" y="457200"/>
                    </a:lnTo>
                    <a:lnTo>
                      <a:pt x="152202" y="257175"/>
                    </a:lnTo>
                    <a:lnTo>
                      <a:pt x="153154" y="257175"/>
                    </a:lnTo>
                    <a:lnTo>
                      <a:pt x="228402" y="204788"/>
                    </a:lnTo>
                    <a:cubicBezTo>
                      <a:pt x="232212" y="201930"/>
                      <a:pt x="235069" y="198120"/>
                      <a:pt x="236022" y="193358"/>
                    </a:cubicBezTo>
                    <a:lnTo>
                      <a:pt x="266502" y="66675"/>
                    </a:lnTo>
                    <a:lnTo>
                      <a:pt x="266502" y="457200"/>
                    </a:lnTo>
                    <a:lnTo>
                      <a:pt x="304602" y="457200"/>
                    </a:lnTo>
                    <a:lnTo>
                      <a:pt x="304602" y="238125"/>
                    </a:lnTo>
                    <a:lnTo>
                      <a:pt x="323652" y="238125"/>
                    </a:lnTo>
                    <a:lnTo>
                      <a:pt x="323652" y="457200"/>
                    </a:lnTo>
                    <a:lnTo>
                      <a:pt x="361752" y="457200"/>
                    </a:lnTo>
                    <a:lnTo>
                      <a:pt x="361752" y="66675"/>
                    </a:lnTo>
                    <a:lnTo>
                      <a:pt x="400804" y="223838"/>
                    </a:lnTo>
                    <a:cubicBezTo>
                      <a:pt x="402709" y="232410"/>
                      <a:pt x="410329" y="238125"/>
                      <a:pt x="418902" y="238125"/>
                    </a:cubicBezTo>
                    <a:cubicBezTo>
                      <a:pt x="427474" y="238125"/>
                      <a:pt x="435094" y="232410"/>
                      <a:pt x="436999" y="223838"/>
                    </a:cubicBezTo>
                    <a:lnTo>
                      <a:pt x="476052" y="66675"/>
                    </a:lnTo>
                    <a:lnTo>
                      <a:pt x="476052" y="146685"/>
                    </a:lnTo>
                    <a:lnTo>
                      <a:pt x="442714" y="285750"/>
                    </a:lnTo>
                    <a:lnTo>
                      <a:pt x="476052" y="285750"/>
                    </a:lnTo>
                    <a:lnTo>
                      <a:pt x="476052" y="457200"/>
                    </a:lnTo>
                    <a:lnTo>
                      <a:pt x="514152" y="457200"/>
                    </a:lnTo>
                    <a:lnTo>
                      <a:pt x="514152" y="285750"/>
                    </a:lnTo>
                    <a:lnTo>
                      <a:pt x="533202" y="285750"/>
                    </a:lnTo>
                    <a:lnTo>
                      <a:pt x="533202" y="457200"/>
                    </a:lnTo>
                    <a:lnTo>
                      <a:pt x="571302" y="457200"/>
                    </a:lnTo>
                    <a:lnTo>
                      <a:pt x="571302" y="285750"/>
                    </a:lnTo>
                    <a:lnTo>
                      <a:pt x="604639" y="285750"/>
                    </a:lnTo>
                    <a:lnTo>
                      <a:pt x="571302" y="146685"/>
                    </a:lnTo>
                    <a:lnTo>
                      <a:pt x="571302" y="66675"/>
                    </a:lnTo>
                    <a:lnTo>
                      <a:pt x="602734" y="193358"/>
                    </a:lnTo>
                    <a:cubicBezTo>
                      <a:pt x="603687" y="198120"/>
                      <a:pt x="606544" y="201930"/>
                      <a:pt x="610354" y="204788"/>
                    </a:cubicBezTo>
                    <a:lnTo>
                      <a:pt x="686554" y="258127"/>
                    </a:lnTo>
                    <a:lnTo>
                      <a:pt x="686554" y="317183"/>
                    </a:lnTo>
                    <a:lnTo>
                      <a:pt x="666552" y="371475"/>
                    </a:lnTo>
                    <a:lnTo>
                      <a:pt x="685602" y="371475"/>
                    </a:lnTo>
                    <a:lnTo>
                      <a:pt x="685602" y="457200"/>
                    </a:lnTo>
                    <a:lnTo>
                      <a:pt x="723702" y="457200"/>
                    </a:lnTo>
                    <a:lnTo>
                      <a:pt x="723702" y="371475"/>
                    </a:lnTo>
                    <a:lnTo>
                      <a:pt x="742752" y="371475"/>
                    </a:lnTo>
                    <a:lnTo>
                      <a:pt x="742752" y="457200"/>
                    </a:lnTo>
                    <a:lnTo>
                      <a:pt x="780852" y="457200"/>
                    </a:lnTo>
                    <a:lnTo>
                      <a:pt x="780852" y="371475"/>
                    </a:lnTo>
                    <a:lnTo>
                      <a:pt x="799902" y="371475"/>
                    </a:lnTo>
                    <a:lnTo>
                      <a:pt x="781804" y="320993"/>
                    </a:lnTo>
                    <a:lnTo>
                      <a:pt x="781804" y="291465"/>
                    </a:lnTo>
                    <a:lnTo>
                      <a:pt x="802759" y="340995"/>
                    </a:lnTo>
                    <a:cubicBezTo>
                      <a:pt x="805617" y="348615"/>
                      <a:pt x="813237" y="352425"/>
                      <a:pt x="819904" y="352425"/>
                    </a:cubicBezTo>
                    <a:cubicBezTo>
                      <a:pt x="823714" y="352425"/>
                      <a:pt x="827524" y="351473"/>
                      <a:pt x="831334" y="348615"/>
                    </a:cubicBezTo>
                    <a:cubicBezTo>
                      <a:pt x="837049" y="343853"/>
                      <a:pt x="839907" y="333375"/>
                      <a:pt x="836097" y="325755"/>
                    </a:cubicBezTo>
                    <a:close/>
                  </a:path>
                </a:pathLst>
              </a:custGeom>
              <a:grpFill/>
              <a:ln w="9525" cap="flat">
                <a:noFill/>
                <a:prstDash val="solid"/>
                <a:miter/>
              </a:ln>
            </p:spPr>
            <p:txBody>
              <a:bodyPr rtlCol="0" anchor="ctr"/>
              <a:lstStyle/>
              <a:p>
                <a:endParaRPr lang="en-US">
                  <a:latin typeface="+mn-lt"/>
                </a:endParaRPr>
              </a:p>
            </p:txBody>
          </p:sp>
        </p:grpSp>
        <p:grpSp>
          <p:nvGrpSpPr>
            <p:cNvPr id="62" name="Graphic 5" descr="Family with two children">
              <a:extLst>
                <a:ext uri="{FF2B5EF4-FFF2-40B4-BE49-F238E27FC236}">
                  <a16:creationId xmlns:a16="http://schemas.microsoft.com/office/drawing/2014/main" id="{DFD74C82-85FD-44F5-B64C-82FB6C4D9948}"/>
                </a:ext>
              </a:extLst>
            </p:cNvPr>
            <p:cNvGrpSpPr/>
            <p:nvPr/>
          </p:nvGrpSpPr>
          <p:grpSpPr>
            <a:xfrm>
              <a:off x="1762018" y="3727200"/>
              <a:ext cx="516431" cy="516431"/>
              <a:chOff x="946785" y="3850797"/>
              <a:chExt cx="914400" cy="914400"/>
            </a:xfrm>
            <a:solidFill>
              <a:srgbClr val="00A797"/>
            </a:solidFill>
          </p:grpSpPr>
          <p:sp>
            <p:nvSpPr>
              <p:cNvPr id="63" name="Freeform: Shape 62">
                <a:extLst>
                  <a:ext uri="{FF2B5EF4-FFF2-40B4-BE49-F238E27FC236}">
                    <a16:creationId xmlns:a16="http://schemas.microsoft.com/office/drawing/2014/main" id="{F1318F4C-C173-45D7-AA1F-988F6DACA0A9}"/>
                  </a:ext>
                </a:extLst>
              </p:cNvPr>
              <p:cNvSpPr/>
              <p:nvPr/>
            </p:nvSpPr>
            <p:spPr>
              <a:xfrm>
                <a:off x="146113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latin typeface="+mn-lt"/>
                </a:endParaRPr>
              </a:p>
            </p:txBody>
          </p:sp>
          <p:sp>
            <p:nvSpPr>
              <p:cNvPr id="64" name="Freeform: Shape 63">
                <a:extLst>
                  <a:ext uri="{FF2B5EF4-FFF2-40B4-BE49-F238E27FC236}">
                    <a16:creationId xmlns:a16="http://schemas.microsoft.com/office/drawing/2014/main" id="{58422EA4-45CE-44F8-998D-87E16E8A233F}"/>
                  </a:ext>
                </a:extLst>
              </p:cNvPr>
              <p:cNvSpPr/>
              <p:nvPr/>
            </p:nvSpPr>
            <p:spPr>
              <a:xfrm>
                <a:off x="168021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latin typeface="+mn-lt"/>
                </a:endParaRPr>
              </a:p>
            </p:txBody>
          </p:sp>
          <p:sp>
            <p:nvSpPr>
              <p:cNvPr id="65" name="Freeform: Shape 64">
                <a:extLst>
                  <a:ext uri="{FF2B5EF4-FFF2-40B4-BE49-F238E27FC236}">
                    <a16:creationId xmlns:a16="http://schemas.microsoft.com/office/drawing/2014/main" id="{51D0C9EC-836A-4391-A1C7-52E01B0BA9DC}"/>
                  </a:ext>
                </a:extLst>
              </p:cNvPr>
              <p:cNvSpPr/>
              <p:nvPr/>
            </p:nvSpPr>
            <p:spPr>
              <a:xfrm>
                <a:off x="125158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latin typeface="+mn-lt"/>
                </a:endParaRPr>
              </a:p>
            </p:txBody>
          </p:sp>
          <p:sp>
            <p:nvSpPr>
              <p:cNvPr id="66" name="Freeform: Shape 65">
                <a:extLst>
                  <a:ext uri="{FF2B5EF4-FFF2-40B4-BE49-F238E27FC236}">
                    <a16:creationId xmlns:a16="http://schemas.microsoft.com/office/drawing/2014/main" id="{A56D3CBA-DE31-47AA-B476-B83D3A5E1F9E}"/>
                  </a:ext>
                </a:extLst>
              </p:cNvPr>
              <p:cNvSpPr/>
              <p:nvPr/>
            </p:nvSpPr>
            <p:spPr>
              <a:xfrm>
                <a:off x="105156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latin typeface="+mn-lt"/>
                </a:endParaRPr>
              </a:p>
            </p:txBody>
          </p:sp>
          <p:sp>
            <p:nvSpPr>
              <p:cNvPr id="67" name="Freeform: Shape 66">
                <a:extLst>
                  <a:ext uri="{FF2B5EF4-FFF2-40B4-BE49-F238E27FC236}">
                    <a16:creationId xmlns:a16="http://schemas.microsoft.com/office/drawing/2014/main" id="{A845DF98-E4B3-467C-BDAB-6A55B0BBD96C}"/>
                  </a:ext>
                </a:extLst>
              </p:cNvPr>
              <p:cNvSpPr/>
              <p:nvPr/>
            </p:nvSpPr>
            <p:spPr>
              <a:xfrm>
                <a:off x="985083" y="4136547"/>
                <a:ext cx="828675" cy="457200"/>
              </a:xfrm>
              <a:custGeom>
                <a:avLst/>
                <a:gdLst>
                  <a:gd name="connsiteX0" fmla="*/ 836097 w 828675"/>
                  <a:gd name="connsiteY0" fmla="*/ 325755 h 457200"/>
                  <a:gd name="connsiteX1" fmla="*/ 802759 w 828675"/>
                  <a:gd name="connsiteY1" fmla="*/ 246698 h 457200"/>
                  <a:gd name="connsiteX2" fmla="*/ 753229 w 828675"/>
                  <a:gd name="connsiteY2" fmla="*/ 212408 h 457200"/>
                  <a:gd name="connsiteX3" fmla="*/ 733227 w 828675"/>
                  <a:gd name="connsiteY3" fmla="*/ 209550 h 457200"/>
                  <a:gd name="connsiteX4" fmla="*/ 696079 w 828675"/>
                  <a:gd name="connsiteY4" fmla="*/ 218123 h 457200"/>
                  <a:gd name="connsiteX5" fmla="*/ 637977 w 828675"/>
                  <a:gd name="connsiteY5" fmla="*/ 177165 h 457200"/>
                  <a:gd name="connsiteX6" fmla="*/ 603687 w 828675"/>
                  <a:gd name="connsiteY6" fmla="*/ 34290 h 457200"/>
                  <a:gd name="connsiteX7" fmla="*/ 597019 w 828675"/>
                  <a:gd name="connsiteY7" fmla="*/ 23813 h 457200"/>
                  <a:gd name="connsiteX8" fmla="*/ 557967 w 828675"/>
                  <a:gd name="connsiteY8" fmla="*/ 4763 h 457200"/>
                  <a:gd name="connsiteX9" fmla="*/ 523677 w 828675"/>
                  <a:gd name="connsiteY9" fmla="*/ 0 h 457200"/>
                  <a:gd name="connsiteX10" fmla="*/ 490339 w 828675"/>
                  <a:gd name="connsiteY10" fmla="*/ 4763 h 457200"/>
                  <a:gd name="connsiteX11" fmla="*/ 451287 w 828675"/>
                  <a:gd name="connsiteY11" fmla="*/ 23813 h 457200"/>
                  <a:gd name="connsiteX12" fmla="*/ 444619 w 828675"/>
                  <a:gd name="connsiteY12" fmla="*/ 34290 h 457200"/>
                  <a:gd name="connsiteX13" fmla="*/ 418902 w 828675"/>
                  <a:gd name="connsiteY13" fmla="*/ 137160 h 457200"/>
                  <a:gd name="connsiteX14" fmla="*/ 394137 w 828675"/>
                  <a:gd name="connsiteY14" fmla="*/ 34290 h 457200"/>
                  <a:gd name="connsiteX15" fmla="*/ 387469 w 828675"/>
                  <a:gd name="connsiteY15" fmla="*/ 23813 h 457200"/>
                  <a:gd name="connsiteX16" fmla="*/ 348417 w 828675"/>
                  <a:gd name="connsiteY16" fmla="*/ 4763 h 457200"/>
                  <a:gd name="connsiteX17" fmla="*/ 314127 w 828675"/>
                  <a:gd name="connsiteY17" fmla="*/ 0 h 457200"/>
                  <a:gd name="connsiteX18" fmla="*/ 280789 w 828675"/>
                  <a:gd name="connsiteY18" fmla="*/ 4763 h 457200"/>
                  <a:gd name="connsiteX19" fmla="*/ 241737 w 828675"/>
                  <a:gd name="connsiteY19" fmla="*/ 23813 h 457200"/>
                  <a:gd name="connsiteX20" fmla="*/ 235069 w 828675"/>
                  <a:gd name="connsiteY20" fmla="*/ 34290 h 457200"/>
                  <a:gd name="connsiteX21" fmla="*/ 200779 w 828675"/>
                  <a:gd name="connsiteY21" fmla="*/ 177165 h 457200"/>
                  <a:gd name="connsiteX22" fmla="*/ 142677 w 828675"/>
                  <a:gd name="connsiteY22" fmla="*/ 218123 h 457200"/>
                  <a:gd name="connsiteX23" fmla="*/ 104577 w 828675"/>
                  <a:gd name="connsiteY23" fmla="*/ 209550 h 457200"/>
                  <a:gd name="connsiteX24" fmla="*/ 84574 w 828675"/>
                  <a:gd name="connsiteY24" fmla="*/ 212408 h 457200"/>
                  <a:gd name="connsiteX25" fmla="*/ 35044 w 828675"/>
                  <a:gd name="connsiteY25" fmla="*/ 246698 h 457200"/>
                  <a:gd name="connsiteX26" fmla="*/ 1707 w 828675"/>
                  <a:gd name="connsiteY26" fmla="*/ 325755 h 457200"/>
                  <a:gd name="connsiteX27" fmla="*/ 7422 w 828675"/>
                  <a:gd name="connsiteY27" fmla="*/ 349567 h 457200"/>
                  <a:gd name="connsiteX28" fmla="*/ 18852 w 828675"/>
                  <a:gd name="connsiteY28" fmla="*/ 352425 h 457200"/>
                  <a:gd name="connsiteX29" fmla="*/ 35997 w 828675"/>
                  <a:gd name="connsiteY29" fmla="*/ 340995 h 457200"/>
                  <a:gd name="connsiteX30" fmla="*/ 56952 w 828675"/>
                  <a:gd name="connsiteY30" fmla="*/ 291465 h 457200"/>
                  <a:gd name="connsiteX31" fmla="*/ 56952 w 828675"/>
                  <a:gd name="connsiteY31" fmla="*/ 342900 h 457200"/>
                  <a:gd name="connsiteX32" fmla="*/ 56952 w 828675"/>
                  <a:gd name="connsiteY32" fmla="*/ 457200 h 457200"/>
                  <a:gd name="connsiteX33" fmla="*/ 95052 w 828675"/>
                  <a:gd name="connsiteY33" fmla="*/ 457200 h 457200"/>
                  <a:gd name="connsiteX34" fmla="*/ 95052 w 828675"/>
                  <a:gd name="connsiteY34" fmla="*/ 342900 h 457200"/>
                  <a:gd name="connsiteX35" fmla="*/ 114102 w 828675"/>
                  <a:gd name="connsiteY35" fmla="*/ 342900 h 457200"/>
                  <a:gd name="connsiteX36" fmla="*/ 114102 w 828675"/>
                  <a:gd name="connsiteY36" fmla="*/ 457200 h 457200"/>
                  <a:gd name="connsiteX37" fmla="*/ 152202 w 828675"/>
                  <a:gd name="connsiteY37" fmla="*/ 457200 h 457200"/>
                  <a:gd name="connsiteX38" fmla="*/ 152202 w 828675"/>
                  <a:gd name="connsiteY38" fmla="*/ 257175 h 457200"/>
                  <a:gd name="connsiteX39" fmla="*/ 153154 w 828675"/>
                  <a:gd name="connsiteY39" fmla="*/ 257175 h 457200"/>
                  <a:gd name="connsiteX40" fmla="*/ 228402 w 828675"/>
                  <a:gd name="connsiteY40" fmla="*/ 204788 h 457200"/>
                  <a:gd name="connsiteX41" fmla="*/ 236022 w 828675"/>
                  <a:gd name="connsiteY41" fmla="*/ 193358 h 457200"/>
                  <a:gd name="connsiteX42" fmla="*/ 266502 w 828675"/>
                  <a:gd name="connsiteY42" fmla="*/ 66675 h 457200"/>
                  <a:gd name="connsiteX43" fmla="*/ 266502 w 828675"/>
                  <a:gd name="connsiteY43" fmla="*/ 457200 h 457200"/>
                  <a:gd name="connsiteX44" fmla="*/ 304602 w 828675"/>
                  <a:gd name="connsiteY44" fmla="*/ 457200 h 457200"/>
                  <a:gd name="connsiteX45" fmla="*/ 304602 w 828675"/>
                  <a:gd name="connsiteY45" fmla="*/ 238125 h 457200"/>
                  <a:gd name="connsiteX46" fmla="*/ 323652 w 828675"/>
                  <a:gd name="connsiteY46" fmla="*/ 238125 h 457200"/>
                  <a:gd name="connsiteX47" fmla="*/ 323652 w 828675"/>
                  <a:gd name="connsiteY47" fmla="*/ 457200 h 457200"/>
                  <a:gd name="connsiteX48" fmla="*/ 361752 w 828675"/>
                  <a:gd name="connsiteY48" fmla="*/ 457200 h 457200"/>
                  <a:gd name="connsiteX49" fmla="*/ 361752 w 828675"/>
                  <a:gd name="connsiteY49" fmla="*/ 66675 h 457200"/>
                  <a:gd name="connsiteX50" fmla="*/ 400804 w 828675"/>
                  <a:gd name="connsiteY50" fmla="*/ 223838 h 457200"/>
                  <a:gd name="connsiteX51" fmla="*/ 418902 w 828675"/>
                  <a:gd name="connsiteY51" fmla="*/ 238125 h 457200"/>
                  <a:gd name="connsiteX52" fmla="*/ 436999 w 828675"/>
                  <a:gd name="connsiteY52" fmla="*/ 223838 h 457200"/>
                  <a:gd name="connsiteX53" fmla="*/ 476052 w 828675"/>
                  <a:gd name="connsiteY53" fmla="*/ 66675 h 457200"/>
                  <a:gd name="connsiteX54" fmla="*/ 476052 w 828675"/>
                  <a:gd name="connsiteY54" fmla="*/ 146685 h 457200"/>
                  <a:gd name="connsiteX55" fmla="*/ 442714 w 828675"/>
                  <a:gd name="connsiteY55" fmla="*/ 285750 h 457200"/>
                  <a:gd name="connsiteX56" fmla="*/ 476052 w 828675"/>
                  <a:gd name="connsiteY56" fmla="*/ 285750 h 457200"/>
                  <a:gd name="connsiteX57" fmla="*/ 476052 w 828675"/>
                  <a:gd name="connsiteY57" fmla="*/ 457200 h 457200"/>
                  <a:gd name="connsiteX58" fmla="*/ 514152 w 828675"/>
                  <a:gd name="connsiteY58" fmla="*/ 457200 h 457200"/>
                  <a:gd name="connsiteX59" fmla="*/ 514152 w 828675"/>
                  <a:gd name="connsiteY59" fmla="*/ 285750 h 457200"/>
                  <a:gd name="connsiteX60" fmla="*/ 533202 w 828675"/>
                  <a:gd name="connsiteY60" fmla="*/ 285750 h 457200"/>
                  <a:gd name="connsiteX61" fmla="*/ 533202 w 828675"/>
                  <a:gd name="connsiteY61" fmla="*/ 457200 h 457200"/>
                  <a:gd name="connsiteX62" fmla="*/ 571302 w 828675"/>
                  <a:gd name="connsiteY62" fmla="*/ 457200 h 457200"/>
                  <a:gd name="connsiteX63" fmla="*/ 571302 w 828675"/>
                  <a:gd name="connsiteY63" fmla="*/ 285750 h 457200"/>
                  <a:gd name="connsiteX64" fmla="*/ 604639 w 828675"/>
                  <a:gd name="connsiteY64" fmla="*/ 285750 h 457200"/>
                  <a:gd name="connsiteX65" fmla="*/ 571302 w 828675"/>
                  <a:gd name="connsiteY65" fmla="*/ 146685 h 457200"/>
                  <a:gd name="connsiteX66" fmla="*/ 571302 w 828675"/>
                  <a:gd name="connsiteY66" fmla="*/ 66675 h 457200"/>
                  <a:gd name="connsiteX67" fmla="*/ 602734 w 828675"/>
                  <a:gd name="connsiteY67" fmla="*/ 193358 h 457200"/>
                  <a:gd name="connsiteX68" fmla="*/ 610354 w 828675"/>
                  <a:gd name="connsiteY68" fmla="*/ 204788 h 457200"/>
                  <a:gd name="connsiteX69" fmla="*/ 686554 w 828675"/>
                  <a:gd name="connsiteY69" fmla="*/ 258127 h 457200"/>
                  <a:gd name="connsiteX70" fmla="*/ 686554 w 828675"/>
                  <a:gd name="connsiteY70" fmla="*/ 317183 h 457200"/>
                  <a:gd name="connsiteX71" fmla="*/ 666552 w 828675"/>
                  <a:gd name="connsiteY71" fmla="*/ 371475 h 457200"/>
                  <a:gd name="connsiteX72" fmla="*/ 685602 w 828675"/>
                  <a:gd name="connsiteY72" fmla="*/ 371475 h 457200"/>
                  <a:gd name="connsiteX73" fmla="*/ 685602 w 828675"/>
                  <a:gd name="connsiteY73" fmla="*/ 457200 h 457200"/>
                  <a:gd name="connsiteX74" fmla="*/ 723702 w 828675"/>
                  <a:gd name="connsiteY74" fmla="*/ 457200 h 457200"/>
                  <a:gd name="connsiteX75" fmla="*/ 723702 w 828675"/>
                  <a:gd name="connsiteY75" fmla="*/ 371475 h 457200"/>
                  <a:gd name="connsiteX76" fmla="*/ 742752 w 828675"/>
                  <a:gd name="connsiteY76" fmla="*/ 371475 h 457200"/>
                  <a:gd name="connsiteX77" fmla="*/ 742752 w 828675"/>
                  <a:gd name="connsiteY77" fmla="*/ 457200 h 457200"/>
                  <a:gd name="connsiteX78" fmla="*/ 780852 w 828675"/>
                  <a:gd name="connsiteY78" fmla="*/ 457200 h 457200"/>
                  <a:gd name="connsiteX79" fmla="*/ 780852 w 828675"/>
                  <a:gd name="connsiteY79" fmla="*/ 371475 h 457200"/>
                  <a:gd name="connsiteX80" fmla="*/ 799902 w 828675"/>
                  <a:gd name="connsiteY80" fmla="*/ 371475 h 457200"/>
                  <a:gd name="connsiteX81" fmla="*/ 781804 w 828675"/>
                  <a:gd name="connsiteY81" fmla="*/ 320993 h 457200"/>
                  <a:gd name="connsiteX82" fmla="*/ 781804 w 828675"/>
                  <a:gd name="connsiteY82" fmla="*/ 291465 h 457200"/>
                  <a:gd name="connsiteX83" fmla="*/ 802759 w 828675"/>
                  <a:gd name="connsiteY83" fmla="*/ 340995 h 457200"/>
                  <a:gd name="connsiteX84" fmla="*/ 819904 w 828675"/>
                  <a:gd name="connsiteY84" fmla="*/ 352425 h 457200"/>
                  <a:gd name="connsiteX85" fmla="*/ 831334 w 828675"/>
                  <a:gd name="connsiteY85" fmla="*/ 348615 h 457200"/>
                  <a:gd name="connsiteX86" fmla="*/ 836097 w 828675"/>
                  <a:gd name="connsiteY86" fmla="*/ 32575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28675" h="457200">
                    <a:moveTo>
                      <a:pt x="836097" y="325755"/>
                    </a:moveTo>
                    <a:lnTo>
                      <a:pt x="802759" y="246698"/>
                    </a:lnTo>
                    <a:cubicBezTo>
                      <a:pt x="791329" y="230505"/>
                      <a:pt x="773232" y="218123"/>
                      <a:pt x="753229" y="212408"/>
                    </a:cubicBezTo>
                    <a:cubicBezTo>
                      <a:pt x="747514" y="210502"/>
                      <a:pt x="739894" y="209550"/>
                      <a:pt x="733227" y="209550"/>
                    </a:cubicBezTo>
                    <a:cubicBezTo>
                      <a:pt x="719892" y="209550"/>
                      <a:pt x="707509" y="212408"/>
                      <a:pt x="696079" y="218123"/>
                    </a:cubicBezTo>
                    <a:lnTo>
                      <a:pt x="637977" y="177165"/>
                    </a:lnTo>
                    <a:lnTo>
                      <a:pt x="603687" y="34290"/>
                    </a:lnTo>
                    <a:cubicBezTo>
                      <a:pt x="602734" y="30480"/>
                      <a:pt x="599877" y="25718"/>
                      <a:pt x="597019" y="23813"/>
                    </a:cubicBezTo>
                    <a:cubicBezTo>
                      <a:pt x="585589" y="15240"/>
                      <a:pt x="572254" y="8572"/>
                      <a:pt x="557967" y="4763"/>
                    </a:cubicBezTo>
                    <a:cubicBezTo>
                      <a:pt x="546537" y="1905"/>
                      <a:pt x="535107" y="0"/>
                      <a:pt x="523677" y="0"/>
                    </a:cubicBezTo>
                    <a:cubicBezTo>
                      <a:pt x="512247" y="0"/>
                      <a:pt x="500817" y="1905"/>
                      <a:pt x="490339" y="4763"/>
                    </a:cubicBezTo>
                    <a:cubicBezTo>
                      <a:pt x="476052" y="8572"/>
                      <a:pt x="462717" y="15240"/>
                      <a:pt x="451287" y="23813"/>
                    </a:cubicBezTo>
                    <a:cubicBezTo>
                      <a:pt x="447477" y="26670"/>
                      <a:pt x="445572" y="30480"/>
                      <a:pt x="444619" y="34290"/>
                    </a:cubicBezTo>
                    <a:lnTo>
                      <a:pt x="418902" y="137160"/>
                    </a:lnTo>
                    <a:lnTo>
                      <a:pt x="394137" y="34290"/>
                    </a:lnTo>
                    <a:cubicBezTo>
                      <a:pt x="393184" y="30480"/>
                      <a:pt x="390327" y="25718"/>
                      <a:pt x="387469" y="23813"/>
                    </a:cubicBezTo>
                    <a:cubicBezTo>
                      <a:pt x="376039" y="15240"/>
                      <a:pt x="362704" y="8572"/>
                      <a:pt x="348417" y="4763"/>
                    </a:cubicBezTo>
                    <a:cubicBezTo>
                      <a:pt x="336987" y="1905"/>
                      <a:pt x="325557" y="0"/>
                      <a:pt x="314127" y="0"/>
                    </a:cubicBezTo>
                    <a:cubicBezTo>
                      <a:pt x="302697" y="0"/>
                      <a:pt x="291267" y="1905"/>
                      <a:pt x="280789" y="4763"/>
                    </a:cubicBezTo>
                    <a:cubicBezTo>
                      <a:pt x="266502" y="8572"/>
                      <a:pt x="253167" y="15240"/>
                      <a:pt x="241737" y="23813"/>
                    </a:cubicBezTo>
                    <a:cubicBezTo>
                      <a:pt x="237927" y="26670"/>
                      <a:pt x="236022" y="30480"/>
                      <a:pt x="235069" y="34290"/>
                    </a:cubicBezTo>
                    <a:lnTo>
                      <a:pt x="200779" y="177165"/>
                    </a:lnTo>
                    <a:lnTo>
                      <a:pt x="142677" y="218123"/>
                    </a:lnTo>
                    <a:cubicBezTo>
                      <a:pt x="130294" y="212408"/>
                      <a:pt x="117912" y="209550"/>
                      <a:pt x="104577" y="209550"/>
                    </a:cubicBezTo>
                    <a:cubicBezTo>
                      <a:pt x="97909" y="209550"/>
                      <a:pt x="90289" y="210502"/>
                      <a:pt x="84574" y="212408"/>
                    </a:cubicBezTo>
                    <a:cubicBezTo>
                      <a:pt x="64572" y="217170"/>
                      <a:pt x="46474" y="229552"/>
                      <a:pt x="35044" y="246698"/>
                    </a:cubicBezTo>
                    <a:lnTo>
                      <a:pt x="1707" y="325755"/>
                    </a:lnTo>
                    <a:cubicBezTo>
                      <a:pt x="-2103" y="334328"/>
                      <a:pt x="754" y="343853"/>
                      <a:pt x="7422" y="349567"/>
                    </a:cubicBezTo>
                    <a:cubicBezTo>
                      <a:pt x="11232" y="351473"/>
                      <a:pt x="15042" y="352425"/>
                      <a:pt x="18852" y="352425"/>
                    </a:cubicBezTo>
                    <a:cubicBezTo>
                      <a:pt x="26472" y="352425"/>
                      <a:pt x="33139" y="347663"/>
                      <a:pt x="35997" y="340995"/>
                    </a:cubicBezTo>
                    <a:lnTo>
                      <a:pt x="56952" y="291465"/>
                    </a:lnTo>
                    <a:lnTo>
                      <a:pt x="56952" y="342900"/>
                    </a:lnTo>
                    <a:lnTo>
                      <a:pt x="56952" y="457200"/>
                    </a:lnTo>
                    <a:lnTo>
                      <a:pt x="95052" y="457200"/>
                    </a:lnTo>
                    <a:lnTo>
                      <a:pt x="95052" y="342900"/>
                    </a:lnTo>
                    <a:lnTo>
                      <a:pt x="114102" y="342900"/>
                    </a:lnTo>
                    <a:lnTo>
                      <a:pt x="114102" y="457200"/>
                    </a:lnTo>
                    <a:lnTo>
                      <a:pt x="152202" y="457200"/>
                    </a:lnTo>
                    <a:lnTo>
                      <a:pt x="152202" y="257175"/>
                    </a:lnTo>
                    <a:lnTo>
                      <a:pt x="153154" y="257175"/>
                    </a:lnTo>
                    <a:lnTo>
                      <a:pt x="228402" y="204788"/>
                    </a:lnTo>
                    <a:cubicBezTo>
                      <a:pt x="232212" y="201930"/>
                      <a:pt x="235069" y="198120"/>
                      <a:pt x="236022" y="193358"/>
                    </a:cubicBezTo>
                    <a:lnTo>
                      <a:pt x="266502" y="66675"/>
                    </a:lnTo>
                    <a:lnTo>
                      <a:pt x="266502" y="457200"/>
                    </a:lnTo>
                    <a:lnTo>
                      <a:pt x="304602" y="457200"/>
                    </a:lnTo>
                    <a:lnTo>
                      <a:pt x="304602" y="238125"/>
                    </a:lnTo>
                    <a:lnTo>
                      <a:pt x="323652" y="238125"/>
                    </a:lnTo>
                    <a:lnTo>
                      <a:pt x="323652" y="457200"/>
                    </a:lnTo>
                    <a:lnTo>
                      <a:pt x="361752" y="457200"/>
                    </a:lnTo>
                    <a:lnTo>
                      <a:pt x="361752" y="66675"/>
                    </a:lnTo>
                    <a:lnTo>
                      <a:pt x="400804" y="223838"/>
                    </a:lnTo>
                    <a:cubicBezTo>
                      <a:pt x="402709" y="232410"/>
                      <a:pt x="410329" y="238125"/>
                      <a:pt x="418902" y="238125"/>
                    </a:cubicBezTo>
                    <a:cubicBezTo>
                      <a:pt x="427474" y="238125"/>
                      <a:pt x="435094" y="232410"/>
                      <a:pt x="436999" y="223838"/>
                    </a:cubicBezTo>
                    <a:lnTo>
                      <a:pt x="476052" y="66675"/>
                    </a:lnTo>
                    <a:lnTo>
                      <a:pt x="476052" y="146685"/>
                    </a:lnTo>
                    <a:lnTo>
                      <a:pt x="442714" y="285750"/>
                    </a:lnTo>
                    <a:lnTo>
                      <a:pt x="476052" y="285750"/>
                    </a:lnTo>
                    <a:lnTo>
                      <a:pt x="476052" y="457200"/>
                    </a:lnTo>
                    <a:lnTo>
                      <a:pt x="514152" y="457200"/>
                    </a:lnTo>
                    <a:lnTo>
                      <a:pt x="514152" y="285750"/>
                    </a:lnTo>
                    <a:lnTo>
                      <a:pt x="533202" y="285750"/>
                    </a:lnTo>
                    <a:lnTo>
                      <a:pt x="533202" y="457200"/>
                    </a:lnTo>
                    <a:lnTo>
                      <a:pt x="571302" y="457200"/>
                    </a:lnTo>
                    <a:lnTo>
                      <a:pt x="571302" y="285750"/>
                    </a:lnTo>
                    <a:lnTo>
                      <a:pt x="604639" y="285750"/>
                    </a:lnTo>
                    <a:lnTo>
                      <a:pt x="571302" y="146685"/>
                    </a:lnTo>
                    <a:lnTo>
                      <a:pt x="571302" y="66675"/>
                    </a:lnTo>
                    <a:lnTo>
                      <a:pt x="602734" y="193358"/>
                    </a:lnTo>
                    <a:cubicBezTo>
                      <a:pt x="603687" y="198120"/>
                      <a:pt x="606544" y="201930"/>
                      <a:pt x="610354" y="204788"/>
                    </a:cubicBezTo>
                    <a:lnTo>
                      <a:pt x="686554" y="258127"/>
                    </a:lnTo>
                    <a:lnTo>
                      <a:pt x="686554" y="317183"/>
                    </a:lnTo>
                    <a:lnTo>
                      <a:pt x="666552" y="371475"/>
                    </a:lnTo>
                    <a:lnTo>
                      <a:pt x="685602" y="371475"/>
                    </a:lnTo>
                    <a:lnTo>
                      <a:pt x="685602" y="457200"/>
                    </a:lnTo>
                    <a:lnTo>
                      <a:pt x="723702" y="457200"/>
                    </a:lnTo>
                    <a:lnTo>
                      <a:pt x="723702" y="371475"/>
                    </a:lnTo>
                    <a:lnTo>
                      <a:pt x="742752" y="371475"/>
                    </a:lnTo>
                    <a:lnTo>
                      <a:pt x="742752" y="457200"/>
                    </a:lnTo>
                    <a:lnTo>
                      <a:pt x="780852" y="457200"/>
                    </a:lnTo>
                    <a:lnTo>
                      <a:pt x="780852" y="371475"/>
                    </a:lnTo>
                    <a:lnTo>
                      <a:pt x="799902" y="371475"/>
                    </a:lnTo>
                    <a:lnTo>
                      <a:pt x="781804" y="320993"/>
                    </a:lnTo>
                    <a:lnTo>
                      <a:pt x="781804" y="291465"/>
                    </a:lnTo>
                    <a:lnTo>
                      <a:pt x="802759" y="340995"/>
                    </a:lnTo>
                    <a:cubicBezTo>
                      <a:pt x="805617" y="348615"/>
                      <a:pt x="813237" y="352425"/>
                      <a:pt x="819904" y="352425"/>
                    </a:cubicBezTo>
                    <a:cubicBezTo>
                      <a:pt x="823714" y="352425"/>
                      <a:pt x="827524" y="351473"/>
                      <a:pt x="831334" y="348615"/>
                    </a:cubicBezTo>
                    <a:cubicBezTo>
                      <a:pt x="837049" y="343853"/>
                      <a:pt x="839907" y="333375"/>
                      <a:pt x="836097" y="325755"/>
                    </a:cubicBezTo>
                    <a:close/>
                  </a:path>
                </a:pathLst>
              </a:custGeom>
              <a:grpFill/>
              <a:ln w="9525" cap="flat">
                <a:noFill/>
                <a:prstDash val="solid"/>
                <a:miter/>
              </a:ln>
            </p:spPr>
            <p:txBody>
              <a:bodyPr rtlCol="0" anchor="ctr"/>
              <a:lstStyle/>
              <a:p>
                <a:endParaRPr lang="en-US">
                  <a:latin typeface="+mn-lt"/>
                </a:endParaRPr>
              </a:p>
            </p:txBody>
          </p:sp>
        </p:grpSp>
        <p:grpSp>
          <p:nvGrpSpPr>
            <p:cNvPr id="68" name="Graphic 5" descr="Family with two children">
              <a:extLst>
                <a:ext uri="{FF2B5EF4-FFF2-40B4-BE49-F238E27FC236}">
                  <a16:creationId xmlns:a16="http://schemas.microsoft.com/office/drawing/2014/main" id="{7D2222DF-05CB-4EC2-97F9-F9CD2F4D3407}"/>
                </a:ext>
              </a:extLst>
            </p:cNvPr>
            <p:cNvGrpSpPr/>
            <p:nvPr/>
          </p:nvGrpSpPr>
          <p:grpSpPr>
            <a:xfrm>
              <a:off x="1762018" y="2727075"/>
              <a:ext cx="516431" cy="516431"/>
              <a:chOff x="946785" y="3850797"/>
              <a:chExt cx="914400" cy="914400"/>
            </a:xfrm>
            <a:solidFill>
              <a:srgbClr val="00A797"/>
            </a:solidFill>
          </p:grpSpPr>
          <p:sp>
            <p:nvSpPr>
              <p:cNvPr id="69" name="Freeform: Shape 68">
                <a:extLst>
                  <a:ext uri="{FF2B5EF4-FFF2-40B4-BE49-F238E27FC236}">
                    <a16:creationId xmlns:a16="http://schemas.microsoft.com/office/drawing/2014/main" id="{0FE7451B-A292-496B-BF58-7481CB9C9F61}"/>
                  </a:ext>
                </a:extLst>
              </p:cNvPr>
              <p:cNvSpPr/>
              <p:nvPr/>
            </p:nvSpPr>
            <p:spPr>
              <a:xfrm>
                <a:off x="146113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latin typeface="+mn-lt"/>
                </a:endParaRPr>
              </a:p>
            </p:txBody>
          </p:sp>
          <p:sp>
            <p:nvSpPr>
              <p:cNvPr id="70" name="Freeform: Shape 69">
                <a:extLst>
                  <a:ext uri="{FF2B5EF4-FFF2-40B4-BE49-F238E27FC236}">
                    <a16:creationId xmlns:a16="http://schemas.microsoft.com/office/drawing/2014/main" id="{C48F2B18-79E6-4C5E-A850-4724383B65CD}"/>
                  </a:ext>
                </a:extLst>
              </p:cNvPr>
              <p:cNvSpPr/>
              <p:nvPr/>
            </p:nvSpPr>
            <p:spPr>
              <a:xfrm>
                <a:off x="168021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latin typeface="+mn-lt"/>
                </a:endParaRPr>
              </a:p>
            </p:txBody>
          </p:sp>
          <p:sp>
            <p:nvSpPr>
              <p:cNvPr id="71" name="Freeform: Shape 70">
                <a:extLst>
                  <a:ext uri="{FF2B5EF4-FFF2-40B4-BE49-F238E27FC236}">
                    <a16:creationId xmlns:a16="http://schemas.microsoft.com/office/drawing/2014/main" id="{16E347E6-1259-4E4F-86FF-E6837DB0C6FA}"/>
                  </a:ext>
                </a:extLst>
              </p:cNvPr>
              <p:cNvSpPr/>
              <p:nvPr/>
            </p:nvSpPr>
            <p:spPr>
              <a:xfrm>
                <a:off x="125158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latin typeface="+mn-lt"/>
                </a:endParaRPr>
              </a:p>
            </p:txBody>
          </p:sp>
          <p:sp>
            <p:nvSpPr>
              <p:cNvPr id="72" name="Freeform: Shape 71">
                <a:extLst>
                  <a:ext uri="{FF2B5EF4-FFF2-40B4-BE49-F238E27FC236}">
                    <a16:creationId xmlns:a16="http://schemas.microsoft.com/office/drawing/2014/main" id="{D760FCA4-A4DD-4587-9089-F3FD7CF556CA}"/>
                  </a:ext>
                </a:extLst>
              </p:cNvPr>
              <p:cNvSpPr/>
              <p:nvPr/>
            </p:nvSpPr>
            <p:spPr>
              <a:xfrm>
                <a:off x="105156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latin typeface="+mn-lt"/>
                </a:endParaRPr>
              </a:p>
            </p:txBody>
          </p:sp>
          <p:sp>
            <p:nvSpPr>
              <p:cNvPr id="73" name="Freeform: Shape 72">
                <a:extLst>
                  <a:ext uri="{FF2B5EF4-FFF2-40B4-BE49-F238E27FC236}">
                    <a16:creationId xmlns:a16="http://schemas.microsoft.com/office/drawing/2014/main" id="{F94BCCD9-113E-419C-B49D-27EA0B278993}"/>
                  </a:ext>
                </a:extLst>
              </p:cNvPr>
              <p:cNvSpPr/>
              <p:nvPr/>
            </p:nvSpPr>
            <p:spPr>
              <a:xfrm>
                <a:off x="985083" y="4136547"/>
                <a:ext cx="828675" cy="457200"/>
              </a:xfrm>
              <a:custGeom>
                <a:avLst/>
                <a:gdLst>
                  <a:gd name="connsiteX0" fmla="*/ 836097 w 828675"/>
                  <a:gd name="connsiteY0" fmla="*/ 325755 h 457200"/>
                  <a:gd name="connsiteX1" fmla="*/ 802759 w 828675"/>
                  <a:gd name="connsiteY1" fmla="*/ 246698 h 457200"/>
                  <a:gd name="connsiteX2" fmla="*/ 753229 w 828675"/>
                  <a:gd name="connsiteY2" fmla="*/ 212408 h 457200"/>
                  <a:gd name="connsiteX3" fmla="*/ 733227 w 828675"/>
                  <a:gd name="connsiteY3" fmla="*/ 209550 h 457200"/>
                  <a:gd name="connsiteX4" fmla="*/ 696079 w 828675"/>
                  <a:gd name="connsiteY4" fmla="*/ 218123 h 457200"/>
                  <a:gd name="connsiteX5" fmla="*/ 637977 w 828675"/>
                  <a:gd name="connsiteY5" fmla="*/ 177165 h 457200"/>
                  <a:gd name="connsiteX6" fmla="*/ 603687 w 828675"/>
                  <a:gd name="connsiteY6" fmla="*/ 34290 h 457200"/>
                  <a:gd name="connsiteX7" fmla="*/ 597019 w 828675"/>
                  <a:gd name="connsiteY7" fmla="*/ 23813 h 457200"/>
                  <a:gd name="connsiteX8" fmla="*/ 557967 w 828675"/>
                  <a:gd name="connsiteY8" fmla="*/ 4763 h 457200"/>
                  <a:gd name="connsiteX9" fmla="*/ 523677 w 828675"/>
                  <a:gd name="connsiteY9" fmla="*/ 0 h 457200"/>
                  <a:gd name="connsiteX10" fmla="*/ 490339 w 828675"/>
                  <a:gd name="connsiteY10" fmla="*/ 4763 h 457200"/>
                  <a:gd name="connsiteX11" fmla="*/ 451287 w 828675"/>
                  <a:gd name="connsiteY11" fmla="*/ 23813 h 457200"/>
                  <a:gd name="connsiteX12" fmla="*/ 444619 w 828675"/>
                  <a:gd name="connsiteY12" fmla="*/ 34290 h 457200"/>
                  <a:gd name="connsiteX13" fmla="*/ 418902 w 828675"/>
                  <a:gd name="connsiteY13" fmla="*/ 137160 h 457200"/>
                  <a:gd name="connsiteX14" fmla="*/ 394137 w 828675"/>
                  <a:gd name="connsiteY14" fmla="*/ 34290 h 457200"/>
                  <a:gd name="connsiteX15" fmla="*/ 387469 w 828675"/>
                  <a:gd name="connsiteY15" fmla="*/ 23813 h 457200"/>
                  <a:gd name="connsiteX16" fmla="*/ 348417 w 828675"/>
                  <a:gd name="connsiteY16" fmla="*/ 4763 h 457200"/>
                  <a:gd name="connsiteX17" fmla="*/ 314127 w 828675"/>
                  <a:gd name="connsiteY17" fmla="*/ 0 h 457200"/>
                  <a:gd name="connsiteX18" fmla="*/ 280789 w 828675"/>
                  <a:gd name="connsiteY18" fmla="*/ 4763 h 457200"/>
                  <a:gd name="connsiteX19" fmla="*/ 241737 w 828675"/>
                  <a:gd name="connsiteY19" fmla="*/ 23813 h 457200"/>
                  <a:gd name="connsiteX20" fmla="*/ 235069 w 828675"/>
                  <a:gd name="connsiteY20" fmla="*/ 34290 h 457200"/>
                  <a:gd name="connsiteX21" fmla="*/ 200779 w 828675"/>
                  <a:gd name="connsiteY21" fmla="*/ 177165 h 457200"/>
                  <a:gd name="connsiteX22" fmla="*/ 142677 w 828675"/>
                  <a:gd name="connsiteY22" fmla="*/ 218123 h 457200"/>
                  <a:gd name="connsiteX23" fmla="*/ 104577 w 828675"/>
                  <a:gd name="connsiteY23" fmla="*/ 209550 h 457200"/>
                  <a:gd name="connsiteX24" fmla="*/ 84574 w 828675"/>
                  <a:gd name="connsiteY24" fmla="*/ 212408 h 457200"/>
                  <a:gd name="connsiteX25" fmla="*/ 35044 w 828675"/>
                  <a:gd name="connsiteY25" fmla="*/ 246698 h 457200"/>
                  <a:gd name="connsiteX26" fmla="*/ 1707 w 828675"/>
                  <a:gd name="connsiteY26" fmla="*/ 325755 h 457200"/>
                  <a:gd name="connsiteX27" fmla="*/ 7422 w 828675"/>
                  <a:gd name="connsiteY27" fmla="*/ 349567 h 457200"/>
                  <a:gd name="connsiteX28" fmla="*/ 18852 w 828675"/>
                  <a:gd name="connsiteY28" fmla="*/ 352425 h 457200"/>
                  <a:gd name="connsiteX29" fmla="*/ 35997 w 828675"/>
                  <a:gd name="connsiteY29" fmla="*/ 340995 h 457200"/>
                  <a:gd name="connsiteX30" fmla="*/ 56952 w 828675"/>
                  <a:gd name="connsiteY30" fmla="*/ 291465 h 457200"/>
                  <a:gd name="connsiteX31" fmla="*/ 56952 w 828675"/>
                  <a:gd name="connsiteY31" fmla="*/ 342900 h 457200"/>
                  <a:gd name="connsiteX32" fmla="*/ 56952 w 828675"/>
                  <a:gd name="connsiteY32" fmla="*/ 457200 h 457200"/>
                  <a:gd name="connsiteX33" fmla="*/ 95052 w 828675"/>
                  <a:gd name="connsiteY33" fmla="*/ 457200 h 457200"/>
                  <a:gd name="connsiteX34" fmla="*/ 95052 w 828675"/>
                  <a:gd name="connsiteY34" fmla="*/ 342900 h 457200"/>
                  <a:gd name="connsiteX35" fmla="*/ 114102 w 828675"/>
                  <a:gd name="connsiteY35" fmla="*/ 342900 h 457200"/>
                  <a:gd name="connsiteX36" fmla="*/ 114102 w 828675"/>
                  <a:gd name="connsiteY36" fmla="*/ 457200 h 457200"/>
                  <a:gd name="connsiteX37" fmla="*/ 152202 w 828675"/>
                  <a:gd name="connsiteY37" fmla="*/ 457200 h 457200"/>
                  <a:gd name="connsiteX38" fmla="*/ 152202 w 828675"/>
                  <a:gd name="connsiteY38" fmla="*/ 257175 h 457200"/>
                  <a:gd name="connsiteX39" fmla="*/ 153154 w 828675"/>
                  <a:gd name="connsiteY39" fmla="*/ 257175 h 457200"/>
                  <a:gd name="connsiteX40" fmla="*/ 228402 w 828675"/>
                  <a:gd name="connsiteY40" fmla="*/ 204788 h 457200"/>
                  <a:gd name="connsiteX41" fmla="*/ 236022 w 828675"/>
                  <a:gd name="connsiteY41" fmla="*/ 193358 h 457200"/>
                  <a:gd name="connsiteX42" fmla="*/ 266502 w 828675"/>
                  <a:gd name="connsiteY42" fmla="*/ 66675 h 457200"/>
                  <a:gd name="connsiteX43" fmla="*/ 266502 w 828675"/>
                  <a:gd name="connsiteY43" fmla="*/ 457200 h 457200"/>
                  <a:gd name="connsiteX44" fmla="*/ 304602 w 828675"/>
                  <a:gd name="connsiteY44" fmla="*/ 457200 h 457200"/>
                  <a:gd name="connsiteX45" fmla="*/ 304602 w 828675"/>
                  <a:gd name="connsiteY45" fmla="*/ 238125 h 457200"/>
                  <a:gd name="connsiteX46" fmla="*/ 323652 w 828675"/>
                  <a:gd name="connsiteY46" fmla="*/ 238125 h 457200"/>
                  <a:gd name="connsiteX47" fmla="*/ 323652 w 828675"/>
                  <a:gd name="connsiteY47" fmla="*/ 457200 h 457200"/>
                  <a:gd name="connsiteX48" fmla="*/ 361752 w 828675"/>
                  <a:gd name="connsiteY48" fmla="*/ 457200 h 457200"/>
                  <a:gd name="connsiteX49" fmla="*/ 361752 w 828675"/>
                  <a:gd name="connsiteY49" fmla="*/ 66675 h 457200"/>
                  <a:gd name="connsiteX50" fmla="*/ 400804 w 828675"/>
                  <a:gd name="connsiteY50" fmla="*/ 223838 h 457200"/>
                  <a:gd name="connsiteX51" fmla="*/ 418902 w 828675"/>
                  <a:gd name="connsiteY51" fmla="*/ 238125 h 457200"/>
                  <a:gd name="connsiteX52" fmla="*/ 436999 w 828675"/>
                  <a:gd name="connsiteY52" fmla="*/ 223838 h 457200"/>
                  <a:gd name="connsiteX53" fmla="*/ 476052 w 828675"/>
                  <a:gd name="connsiteY53" fmla="*/ 66675 h 457200"/>
                  <a:gd name="connsiteX54" fmla="*/ 476052 w 828675"/>
                  <a:gd name="connsiteY54" fmla="*/ 146685 h 457200"/>
                  <a:gd name="connsiteX55" fmla="*/ 442714 w 828675"/>
                  <a:gd name="connsiteY55" fmla="*/ 285750 h 457200"/>
                  <a:gd name="connsiteX56" fmla="*/ 476052 w 828675"/>
                  <a:gd name="connsiteY56" fmla="*/ 285750 h 457200"/>
                  <a:gd name="connsiteX57" fmla="*/ 476052 w 828675"/>
                  <a:gd name="connsiteY57" fmla="*/ 457200 h 457200"/>
                  <a:gd name="connsiteX58" fmla="*/ 514152 w 828675"/>
                  <a:gd name="connsiteY58" fmla="*/ 457200 h 457200"/>
                  <a:gd name="connsiteX59" fmla="*/ 514152 w 828675"/>
                  <a:gd name="connsiteY59" fmla="*/ 285750 h 457200"/>
                  <a:gd name="connsiteX60" fmla="*/ 533202 w 828675"/>
                  <a:gd name="connsiteY60" fmla="*/ 285750 h 457200"/>
                  <a:gd name="connsiteX61" fmla="*/ 533202 w 828675"/>
                  <a:gd name="connsiteY61" fmla="*/ 457200 h 457200"/>
                  <a:gd name="connsiteX62" fmla="*/ 571302 w 828675"/>
                  <a:gd name="connsiteY62" fmla="*/ 457200 h 457200"/>
                  <a:gd name="connsiteX63" fmla="*/ 571302 w 828675"/>
                  <a:gd name="connsiteY63" fmla="*/ 285750 h 457200"/>
                  <a:gd name="connsiteX64" fmla="*/ 604639 w 828675"/>
                  <a:gd name="connsiteY64" fmla="*/ 285750 h 457200"/>
                  <a:gd name="connsiteX65" fmla="*/ 571302 w 828675"/>
                  <a:gd name="connsiteY65" fmla="*/ 146685 h 457200"/>
                  <a:gd name="connsiteX66" fmla="*/ 571302 w 828675"/>
                  <a:gd name="connsiteY66" fmla="*/ 66675 h 457200"/>
                  <a:gd name="connsiteX67" fmla="*/ 602734 w 828675"/>
                  <a:gd name="connsiteY67" fmla="*/ 193358 h 457200"/>
                  <a:gd name="connsiteX68" fmla="*/ 610354 w 828675"/>
                  <a:gd name="connsiteY68" fmla="*/ 204788 h 457200"/>
                  <a:gd name="connsiteX69" fmla="*/ 686554 w 828675"/>
                  <a:gd name="connsiteY69" fmla="*/ 258127 h 457200"/>
                  <a:gd name="connsiteX70" fmla="*/ 686554 w 828675"/>
                  <a:gd name="connsiteY70" fmla="*/ 317183 h 457200"/>
                  <a:gd name="connsiteX71" fmla="*/ 666552 w 828675"/>
                  <a:gd name="connsiteY71" fmla="*/ 371475 h 457200"/>
                  <a:gd name="connsiteX72" fmla="*/ 685602 w 828675"/>
                  <a:gd name="connsiteY72" fmla="*/ 371475 h 457200"/>
                  <a:gd name="connsiteX73" fmla="*/ 685602 w 828675"/>
                  <a:gd name="connsiteY73" fmla="*/ 457200 h 457200"/>
                  <a:gd name="connsiteX74" fmla="*/ 723702 w 828675"/>
                  <a:gd name="connsiteY74" fmla="*/ 457200 h 457200"/>
                  <a:gd name="connsiteX75" fmla="*/ 723702 w 828675"/>
                  <a:gd name="connsiteY75" fmla="*/ 371475 h 457200"/>
                  <a:gd name="connsiteX76" fmla="*/ 742752 w 828675"/>
                  <a:gd name="connsiteY76" fmla="*/ 371475 h 457200"/>
                  <a:gd name="connsiteX77" fmla="*/ 742752 w 828675"/>
                  <a:gd name="connsiteY77" fmla="*/ 457200 h 457200"/>
                  <a:gd name="connsiteX78" fmla="*/ 780852 w 828675"/>
                  <a:gd name="connsiteY78" fmla="*/ 457200 h 457200"/>
                  <a:gd name="connsiteX79" fmla="*/ 780852 w 828675"/>
                  <a:gd name="connsiteY79" fmla="*/ 371475 h 457200"/>
                  <a:gd name="connsiteX80" fmla="*/ 799902 w 828675"/>
                  <a:gd name="connsiteY80" fmla="*/ 371475 h 457200"/>
                  <a:gd name="connsiteX81" fmla="*/ 781804 w 828675"/>
                  <a:gd name="connsiteY81" fmla="*/ 320993 h 457200"/>
                  <a:gd name="connsiteX82" fmla="*/ 781804 w 828675"/>
                  <a:gd name="connsiteY82" fmla="*/ 291465 h 457200"/>
                  <a:gd name="connsiteX83" fmla="*/ 802759 w 828675"/>
                  <a:gd name="connsiteY83" fmla="*/ 340995 h 457200"/>
                  <a:gd name="connsiteX84" fmla="*/ 819904 w 828675"/>
                  <a:gd name="connsiteY84" fmla="*/ 352425 h 457200"/>
                  <a:gd name="connsiteX85" fmla="*/ 831334 w 828675"/>
                  <a:gd name="connsiteY85" fmla="*/ 348615 h 457200"/>
                  <a:gd name="connsiteX86" fmla="*/ 836097 w 828675"/>
                  <a:gd name="connsiteY86" fmla="*/ 32575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28675" h="457200">
                    <a:moveTo>
                      <a:pt x="836097" y="325755"/>
                    </a:moveTo>
                    <a:lnTo>
                      <a:pt x="802759" y="246698"/>
                    </a:lnTo>
                    <a:cubicBezTo>
                      <a:pt x="791329" y="230505"/>
                      <a:pt x="773232" y="218123"/>
                      <a:pt x="753229" y="212408"/>
                    </a:cubicBezTo>
                    <a:cubicBezTo>
                      <a:pt x="747514" y="210502"/>
                      <a:pt x="739894" y="209550"/>
                      <a:pt x="733227" y="209550"/>
                    </a:cubicBezTo>
                    <a:cubicBezTo>
                      <a:pt x="719892" y="209550"/>
                      <a:pt x="707509" y="212408"/>
                      <a:pt x="696079" y="218123"/>
                    </a:cubicBezTo>
                    <a:lnTo>
                      <a:pt x="637977" y="177165"/>
                    </a:lnTo>
                    <a:lnTo>
                      <a:pt x="603687" y="34290"/>
                    </a:lnTo>
                    <a:cubicBezTo>
                      <a:pt x="602734" y="30480"/>
                      <a:pt x="599877" y="25718"/>
                      <a:pt x="597019" y="23813"/>
                    </a:cubicBezTo>
                    <a:cubicBezTo>
                      <a:pt x="585589" y="15240"/>
                      <a:pt x="572254" y="8572"/>
                      <a:pt x="557967" y="4763"/>
                    </a:cubicBezTo>
                    <a:cubicBezTo>
                      <a:pt x="546537" y="1905"/>
                      <a:pt x="535107" y="0"/>
                      <a:pt x="523677" y="0"/>
                    </a:cubicBezTo>
                    <a:cubicBezTo>
                      <a:pt x="512247" y="0"/>
                      <a:pt x="500817" y="1905"/>
                      <a:pt x="490339" y="4763"/>
                    </a:cubicBezTo>
                    <a:cubicBezTo>
                      <a:pt x="476052" y="8572"/>
                      <a:pt x="462717" y="15240"/>
                      <a:pt x="451287" y="23813"/>
                    </a:cubicBezTo>
                    <a:cubicBezTo>
                      <a:pt x="447477" y="26670"/>
                      <a:pt x="445572" y="30480"/>
                      <a:pt x="444619" y="34290"/>
                    </a:cubicBezTo>
                    <a:lnTo>
                      <a:pt x="418902" y="137160"/>
                    </a:lnTo>
                    <a:lnTo>
                      <a:pt x="394137" y="34290"/>
                    </a:lnTo>
                    <a:cubicBezTo>
                      <a:pt x="393184" y="30480"/>
                      <a:pt x="390327" y="25718"/>
                      <a:pt x="387469" y="23813"/>
                    </a:cubicBezTo>
                    <a:cubicBezTo>
                      <a:pt x="376039" y="15240"/>
                      <a:pt x="362704" y="8572"/>
                      <a:pt x="348417" y="4763"/>
                    </a:cubicBezTo>
                    <a:cubicBezTo>
                      <a:pt x="336987" y="1905"/>
                      <a:pt x="325557" y="0"/>
                      <a:pt x="314127" y="0"/>
                    </a:cubicBezTo>
                    <a:cubicBezTo>
                      <a:pt x="302697" y="0"/>
                      <a:pt x="291267" y="1905"/>
                      <a:pt x="280789" y="4763"/>
                    </a:cubicBezTo>
                    <a:cubicBezTo>
                      <a:pt x="266502" y="8572"/>
                      <a:pt x="253167" y="15240"/>
                      <a:pt x="241737" y="23813"/>
                    </a:cubicBezTo>
                    <a:cubicBezTo>
                      <a:pt x="237927" y="26670"/>
                      <a:pt x="236022" y="30480"/>
                      <a:pt x="235069" y="34290"/>
                    </a:cubicBezTo>
                    <a:lnTo>
                      <a:pt x="200779" y="177165"/>
                    </a:lnTo>
                    <a:lnTo>
                      <a:pt x="142677" y="218123"/>
                    </a:lnTo>
                    <a:cubicBezTo>
                      <a:pt x="130294" y="212408"/>
                      <a:pt x="117912" y="209550"/>
                      <a:pt x="104577" y="209550"/>
                    </a:cubicBezTo>
                    <a:cubicBezTo>
                      <a:pt x="97909" y="209550"/>
                      <a:pt x="90289" y="210502"/>
                      <a:pt x="84574" y="212408"/>
                    </a:cubicBezTo>
                    <a:cubicBezTo>
                      <a:pt x="64572" y="217170"/>
                      <a:pt x="46474" y="229552"/>
                      <a:pt x="35044" y="246698"/>
                    </a:cubicBezTo>
                    <a:lnTo>
                      <a:pt x="1707" y="325755"/>
                    </a:lnTo>
                    <a:cubicBezTo>
                      <a:pt x="-2103" y="334328"/>
                      <a:pt x="754" y="343853"/>
                      <a:pt x="7422" y="349567"/>
                    </a:cubicBezTo>
                    <a:cubicBezTo>
                      <a:pt x="11232" y="351473"/>
                      <a:pt x="15042" y="352425"/>
                      <a:pt x="18852" y="352425"/>
                    </a:cubicBezTo>
                    <a:cubicBezTo>
                      <a:pt x="26472" y="352425"/>
                      <a:pt x="33139" y="347663"/>
                      <a:pt x="35997" y="340995"/>
                    </a:cubicBezTo>
                    <a:lnTo>
                      <a:pt x="56952" y="291465"/>
                    </a:lnTo>
                    <a:lnTo>
                      <a:pt x="56952" y="342900"/>
                    </a:lnTo>
                    <a:lnTo>
                      <a:pt x="56952" y="457200"/>
                    </a:lnTo>
                    <a:lnTo>
                      <a:pt x="95052" y="457200"/>
                    </a:lnTo>
                    <a:lnTo>
                      <a:pt x="95052" y="342900"/>
                    </a:lnTo>
                    <a:lnTo>
                      <a:pt x="114102" y="342900"/>
                    </a:lnTo>
                    <a:lnTo>
                      <a:pt x="114102" y="457200"/>
                    </a:lnTo>
                    <a:lnTo>
                      <a:pt x="152202" y="457200"/>
                    </a:lnTo>
                    <a:lnTo>
                      <a:pt x="152202" y="257175"/>
                    </a:lnTo>
                    <a:lnTo>
                      <a:pt x="153154" y="257175"/>
                    </a:lnTo>
                    <a:lnTo>
                      <a:pt x="228402" y="204788"/>
                    </a:lnTo>
                    <a:cubicBezTo>
                      <a:pt x="232212" y="201930"/>
                      <a:pt x="235069" y="198120"/>
                      <a:pt x="236022" y="193358"/>
                    </a:cubicBezTo>
                    <a:lnTo>
                      <a:pt x="266502" y="66675"/>
                    </a:lnTo>
                    <a:lnTo>
                      <a:pt x="266502" y="457200"/>
                    </a:lnTo>
                    <a:lnTo>
                      <a:pt x="304602" y="457200"/>
                    </a:lnTo>
                    <a:lnTo>
                      <a:pt x="304602" y="238125"/>
                    </a:lnTo>
                    <a:lnTo>
                      <a:pt x="323652" y="238125"/>
                    </a:lnTo>
                    <a:lnTo>
                      <a:pt x="323652" y="457200"/>
                    </a:lnTo>
                    <a:lnTo>
                      <a:pt x="361752" y="457200"/>
                    </a:lnTo>
                    <a:lnTo>
                      <a:pt x="361752" y="66675"/>
                    </a:lnTo>
                    <a:lnTo>
                      <a:pt x="400804" y="223838"/>
                    </a:lnTo>
                    <a:cubicBezTo>
                      <a:pt x="402709" y="232410"/>
                      <a:pt x="410329" y="238125"/>
                      <a:pt x="418902" y="238125"/>
                    </a:cubicBezTo>
                    <a:cubicBezTo>
                      <a:pt x="427474" y="238125"/>
                      <a:pt x="435094" y="232410"/>
                      <a:pt x="436999" y="223838"/>
                    </a:cubicBezTo>
                    <a:lnTo>
                      <a:pt x="476052" y="66675"/>
                    </a:lnTo>
                    <a:lnTo>
                      <a:pt x="476052" y="146685"/>
                    </a:lnTo>
                    <a:lnTo>
                      <a:pt x="442714" y="285750"/>
                    </a:lnTo>
                    <a:lnTo>
                      <a:pt x="476052" y="285750"/>
                    </a:lnTo>
                    <a:lnTo>
                      <a:pt x="476052" y="457200"/>
                    </a:lnTo>
                    <a:lnTo>
                      <a:pt x="514152" y="457200"/>
                    </a:lnTo>
                    <a:lnTo>
                      <a:pt x="514152" y="285750"/>
                    </a:lnTo>
                    <a:lnTo>
                      <a:pt x="533202" y="285750"/>
                    </a:lnTo>
                    <a:lnTo>
                      <a:pt x="533202" y="457200"/>
                    </a:lnTo>
                    <a:lnTo>
                      <a:pt x="571302" y="457200"/>
                    </a:lnTo>
                    <a:lnTo>
                      <a:pt x="571302" y="285750"/>
                    </a:lnTo>
                    <a:lnTo>
                      <a:pt x="604639" y="285750"/>
                    </a:lnTo>
                    <a:lnTo>
                      <a:pt x="571302" y="146685"/>
                    </a:lnTo>
                    <a:lnTo>
                      <a:pt x="571302" y="66675"/>
                    </a:lnTo>
                    <a:lnTo>
                      <a:pt x="602734" y="193358"/>
                    </a:lnTo>
                    <a:cubicBezTo>
                      <a:pt x="603687" y="198120"/>
                      <a:pt x="606544" y="201930"/>
                      <a:pt x="610354" y="204788"/>
                    </a:cubicBezTo>
                    <a:lnTo>
                      <a:pt x="686554" y="258127"/>
                    </a:lnTo>
                    <a:lnTo>
                      <a:pt x="686554" y="317183"/>
                    </a:lnTo>
                    <a:lnTo>
                      <a:pt x="666552" y="371475"/>
                    </a:lnTo>
                    <a:lnTo>
                      <a:pt x="685602" y="371475"/>
                    </a:lnTo>
                    <a:lnTo>
                      <a:pt x="685602" y="457200"/>
                    </a:lnTo>
                    <a:lnTo>
                      <a:pt x="723702" y="457200"/>
                    </a:lnTo>
                    <a:lnTo>
                      <a:pt x="723702" y="371475"/>
                    </a:lnTo>
                    <a:lnTo>
                      <a:pt x="742752" y="371475"/>
                    </a:lnTo>
                    <a:lnTo>
                      <a:pt x="742752" y="457200"/>
                    </a:lnTo>
                    <a:lnTo>
                      <a:pt x="780852" y="457200"/>
                    </a:lnTo>
                    <a:lnTo>
                      <a:pt x="780852" y="371475"/>
                    </a:lnTo>
                    <a:lnTo>
                      <a:pt x="799902" y="371475"/>
                    </a:lnTo>
                    <a:lnTo>
                      <a:pt x="781804" y="320993"/>
                    </a:lnTo>
                    <a:lnTo>
                      <a:pt x="781804" y="291465"/>
                    </a:lnTo>
                    <a:lnTo>
                      <a:pt x="802759" y="340995"/>
                    </a:lnTo>
                    <a:cubicBezTo>
                      <a:pt x="805617" y="348615"/>
                      <a:pt x="813237" y="352425"/>
                      <a:pt x="819904" y="352425"/>
                    </a:cubicBezTo>
                    <a:cubicBezTo>
                      <a:pt x="823714" y="352425"/>
                      <a:pt x="827524" y="351473"/>
                      <a:pt x="831334" y="348615"/>
                    </a:cubicBezTo>
                    <a:cubicBezTo>
                      <a:pt x="837049" y="343853"/>
                      <a:pt x="839907" y="333375"/>
                      <a:pt x="836097" y="325755"/>
                    </a:cubicBezTo>
                    <a:close/>
                  </a:path>
                </a:pathLst>
              </a:custGeom>
              <a:grpFill/>
              <a:ln w="9525" cap="flat">
                <a:noFill/>
                <a:prstDash val="solid"/>
                <a:miter/>
              </a:ln>
            </p:spPr>
            <p:txBody>
              <a:bodyPr rtlCol="0" anchor="ctr"/>
              <a:lstStyle/>
              <a:p>
                <a:endParaRPr lang="en-US">
                  <a:latin typeface="+mn-lt"/>
                </a:endParaRPr>
              </a:p>
            </p:txBody>
          </p:sp>
        </p:grpSp>
      </p:grpSp>
      <p:sp>
        <p:nvSpPr>
          <p:cNvPr id="5" name="TextBox 4">
            <a:extLst>
              <a:ext uri="{FF2B5EF4-FFF2-40B4-BE49-F238E27FC236}">
                <a16:creationId xmlns:a16="http://schemas.microsoft.com/office/drawing/2014/main" id="{BA32F3F2-56C6-2B33-C053-9601AD14A83C}"/>
              </a:ext>
            </a:extLst>
          </p:cNvPr>
          <p:cNvSpPr txBox="1"/>
          <p:nvPr/>
        </p:nvSpPr>
        <p:spPr>
          <a:xfrm>
            <a:off x="370595" y="6141687"/>
            <a:ext cx="6077305" cy="492443"/>
          </a:xfrm>
          <a:prstGeom prst="rect">
            <a:avLst/>
          </a:prstGeom>
          <a:noFill/>
        </p:spPr>
        <p:txBody>
          <a:bodyPr wrap="none" rtlCol="0">
            <a:spAutoFit/>
          </a:bodyPr>
          <a:lstStyle/>
          <a:p>
            <a:r>
              <a:rPr lang="en-US" sz="800" dirty="0">
                <a:latin typeface="+mn-lt"/>
                <a:cs typeface="Calibri" panose="020F0502020204030204" pitchFamily="34" charset="0"/>
              </a:rPr>
              <a:t>Chart Data: Authors’ calculations using the American Community Survey (ACS) 2022 1-Year Public Use Microdata </a:t>
            </a:r>
            <a:r>
              <a:rPr lang="en-US" sz="800" dirty="0">
                <a:solidFill>
                  <a:srgbClr val="000000"/>
                </a:solidFill>
                <a:latin typeface="+mn-lt"/>
                <a:cs typeface="Calibri" panose="020F0502020204030204" pitchFamily="34" charset="0"/>
              </a:rPr>
              <a:t>Samples.   </a:t>
            </a:r>
          </a:p>
          <a:p>
            <a:pPr algn="l"/>
            <a:endParaRPr lang="en-US" dirty="0">
              <a:latin typeface="+mn-lt"/>
            </a:endParaRPr>
          </a:p>
        </p:txBody>
      </p:sp>
    </p:spTree>
    <p:extLst>
      <p:ext uri="{BB962C8B-B14F-4D97-AF65-F5344CB8AC3E}">
        <p14:creationId xmlns:p14="http://schemas.microsoft.com/office/powerpoint/2010/main" val="1220282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E87F6-2CD9-4FFE-A9AD-68ECEDA6F8E3}"/>
              </a:ext>
            </a:extLst>
          </p:cNvPr>
          <p:cNvSpPr>
            <a:spLocks noGrp="1"/>
          </p:cNvSpPr>
          <p:nvPr>
            <p:ph type="title"/>
          </p:nvPr>
        </p:nvSpPr>
        <p:spPr/>
        <p:txBody>
          <a:bodyPr/>
          <a:lstStyle/>
          <a:p>
            <a:r>
              <a:rPr lang="en-US"/>
              <a:t>Benefits and Delivery systems</a:t>
            </a:r>
          </a:p>
        </p:txBody>
      </p:sp>
      <p:sp>
        <p:nvSpPr>
          <p:cNvPr id="3" name="Slide Number Placeholder 2">
            <a:extLst>
              <a:ext uri="{FF2B5EF4-FFF2-40B4-BE49-F238E27FC236}">
                <a16:creationId xmlns:a16="http://schemas.microsoft.com/office/drawing/2014/main" id="{15480748-FC10-0CCB-E2F0-15C4A6185907}"/>
              </a:ext>
            </a:extLst>
          </p:cNvPr>
          <p:cNvSpPr>
            <a:spLocks noGrp="1"/>
          </p:cNvSpPr>
          <p:nvPr>
            <p:ph type="sldNum" sz="quarter" idx="10"/>
          </p:nvPr>
        </p:nvSpPr>
        <p:spPr/>
        <p:txBody>
          <a:bodyPr/>
          <a:lstStyle/>
          <a:p>
            <a:fld id="{52FF2353-2A72-49B4-9122-A3EFF5B12DD2}" type="slidenum">
              <a:rPr lang="en-US" smtClean="0"/>
              <a:pPr/>
              <a:t>15</a:t>
            </a:fld>
            <a:endParaRPr lang="en-US"/>
          </a:p>
        </p:txBody>
      </p:sp>
    </p:spTree>
    <p:extLst>
      <p:ext uri="{BB962C8B-B14F-4D97-AF65-F5344CB8AC3E}">
        <p14:creationId xmlns:p14="http://schemas.microsoft.com/office/powerpoint/2010/main" val="3193250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264630"/>
            <a:ext cx="8229600" cy="822960"/>
          </a:xfrm>
        </p:spPr>
        <p:txBody>
          <a:bodyPr/>
          <a:lstStyle/>
          <a:p>
            <a:r>
              <a:rPr lang="en-US" dirty="0"/>
              <a:t>MASSHEALTH PROVIDES COVERAGE SIMILAR TO COMMERCIAL INSURANCE, PLUS SOME ADDITIONAL BENEFITS</a:t>
            </a:r>
            <a:r>
              <a:rPr lang="en-US" sz="1600" baseline="30000" dirty="0"/>
              <a:t>1</a:t>
            </a:r>
            <a:endParaRPr lang="en-US" sz="1600" dirty="0"/>
          </a:p>
        </p:txBody>
      </p:sp>
      <p:sp>
        <p:nvSpPr>
          <p:cNvPr id="2" name="Slide Number Placeholder 2">
            <a:extLst>
              <a:ext uri="{FF2B5EF4-FFF2-40B4-BE49-F238E27FC236}">
                <a16:creationId xmlns:a16="http://schemas.microsoft.com/office/drawing/2014/main" id="{1F701861-6C10-7B30-7364-68E7141434D7}"/>
              </a:ext>
            </a:extLst>
          </p:cNvPr>
          <p:cNvSpPr>
            <a:spLocks noGrp="1"/>
          </p:cNvSpPr>
          <p:nvPr>
            <p:ph type="sldNum" sz="quarter" idx="10"/>
          </p:nvPr>
        </p:nvSpPr>
        <p:spPr/>
        <p:txBody>
          <a:bodyPr/>
          <a:lstStyle/>
          <a:p>
            <a:fld id="{52FF2353-2A72-49B4-9122-A3EFF5B12DD2}" type="slidenum">
              <a:rPr lang="en-US" smtClean="0"/>
              <a:pPr/>
              <a:t>16</a:t>
            </a:fld>
            <a:endParaRPr lang="en-US"/>
          </a:p>
        </p:txBody>
      </p:sp>
      <p:sp>
        <p:nvSpPr>
          <p:cNvPr id="6" name="TextBox 5"/>
          <p:cNvSpPr txBox="1"/>
          <p:nvPr/>
        </p:nvSpPr>
        <p:spPr>
          <a:xfrm>
            <a:off x="6148343" y="3044279"/>
            <a:ext cx="490840" cy="769441"/>
          </a:xfrm>
          <a:prstGeom prst="rect">
            <a:avLst/>
          </a:prstGeom>
          <a:noFill/>
        </p:spPr>
        <p:txBody>
          <a:bodyPr wrap="none" rtlCol="0">
            <a:spAutoFit/>
          </a:bodyPr>
          <a:lstStyle/>
          <a:p>
            <a:pPr algn="ctr"/>
            <a:r>
              <a:rPr lang="en-US" sz="4400" b="1">
                <a:solidFill>
                  <a:srgbClr val="00A797"/>
                </a:solidFill>
                <a:latin typeface="DM Sans" pitchFamily="2" charset="0"/>
              </a:rPr>
              <a:t>=</a:t>
            </a:r>
          </a:p>
        </p:txBody>
      </p:sp>
      <p:sp>
        <p:nvSpPr>
          <p:cNvPr id="24" name="TextBox 23">
            <a:extLst>
              <a:ext uri="{FF2B5EF4-FFF2-40B4-BE49-F238E27FC236}">
                <a16:creationId xmlns:a16="http://schemas.microsoft.com/office/drawing/2014/main" id="{0A3EA35C-6BAF-4929-8185-60518F8DC4E4}"/>
              </a:ext>
            </a:extLst>
          </p:cNvPr>
          <p:cNvSpPr txBox="1"/>
          <p:nvPr/>
        </p:nvSpPr>
        <p:spPr>
          <a:xfrm>
            <a:off x="3024155" y="3044279"/>
            <a:ext cx="521297" cy="769441"/>
          </a:xfrm>
          <a:prstGeom prst="rect">
            <a:avLst/>
          </a:prstGeom>
          <a:noFill/>
        </p:spPr>
        <p:txBody>
          <a:bodyPr wrap="none" rtlCol="0">
            <a:spAutoFit/>
          </a:bodyPr>
          <a:lstStyle/>
          <a:p>
            <a:pPr algn="ctr"/>
            <a:r>
              <a:rPr lang="en-US" sz="4400" b="1">
                <a:solidFill>
                  <a:srgbClr val="00A797"/>
                </a:solidFill>
                <a:latin typeface="DM Sans" pitchFamily="2" charset="0"/>
              </a:rPr>
              <a:t>+</a:t>
            </a:r>
          </a:p>
        </p:txBody>
      </p:sp>
      <p:sp>
        <p:nvSpPr>
          <p:cNvPr id="15" name="Rectangle 14">
            <a:extLst>
              <a:ext uri="{FF2B5EF4-FFF2-40B4-BE49-F238E27FC236}">
                <a16:creationId xmlns:a16="http://schemas.microsoft.com/office/drawing/2014/main" id="{0E70F81F-26F1-4667-81EA-1D2D40C0B6F3}"/>
              </a:ext>
            </a:extLst>
          </p:cNvPr>
          <p:cNvSpPr/>
          <p:nvPr/>
        </p:nvSpPr>
        <p:spPr>
          <a:xfrm>
            <a:off x="457199" y="6020544"/>
            <a:ext cx="8229599" cy="364202"/>
          </a:xfrm>
          <a:prstGeom prst="rect">
            <a:avLst/>
          </a:prstGeom>
        </p:spPr>
        <p:txBody>
          <a:bodyPr wrap="square" lIns="0" rIns="0" anchor="b" anchorCtr="0">
            <a:spAutoFit/>
          </a:bodyPr>
          <a:lstStyle/>
          <a:p>
            <a:pPr marL="45720" lvl="0" indent="-45720" fontAlgn="auto">
              <a:spcBef>
                <a:spcPts val="200"/>
              </a:spcBef>
              <a:spcAft>
                <a:spcPts val="0"/>
              </a:spcAft>
            </a:pPr>
            <a:r>
              <a:rPr lang="en-US" sz="800" kern="0" baseline="30000" dirty="0">
                <a:solidFill>
                  <a:srgbClr val="000000"/>
                </a:solidFill>
                <a:latin typeface="+mn-lt"/>
                <a:cs typeface="Arial"/>
              </a:rPr>
              <a:t>1 </a:t>
            </a:r>
            <a:r>
              <a:rPr lang="en-US" sz="800" dirty="0">
                <a:latin typeface="+mn-lt"/>
              </a:rPr>
              <a:t>While most MassHealth members receive all the services described on this slide, some members may receive more limited benefit packages. See slide 19 for more information. </a:t>
            </a:r>
            <a:endParaRPr lang="en-US" sz="800" kern="0" baseline="30000" dirty="0">
              <a:latin typeface="+mn-lt"/>
              <a:cs typeface="Arial"/>
            </a:endParaRPr>
          </a:p>
          <a:p>
            <a:pPr marL="45720" lvl="0" indent="-45720" fontAlgn="auto">
              <a:spcBef>
                <a:spcPts val="200"/>
              </a:spcBef>
              <a:spcAft>
                <a:spcPts val="0"/>
              </a:spcAft>
            </a:pPr>
            <a:r>
              <a:rPr lang="en-US" sz="800" kern="0" baseline="30000" dirty="0">
                <a:solidFill>
                  <a:srgbClr val="000000"/>
                </a:solidFill>
                <a:latin typeface="+mn-lt"/>
                <a:cs typeface="Arial"/>
              </a:rPr>
              <a:t>2</a:t>
            </a:r>
            <a:r>
              <a:rPr lang="en-US" sz="800" kern="0" dirty="0">
                <a:solidFill>
                  <a:srgbClr val="000000"/>
                </a:solidFill>
                <a:latin typeface="+mn-lt"/>
                <a:cs typeface="Arial"/>
              </a:rPr>
              <a:t>	LTSS and transportation to medical appointments are available to most but not all MassHealth members. </a:t>
            </a:r>
          </a:p>
        </p:txBody>
      </p:sp>
      <p:grpSp>
        <p:nvGrpSpPr>
          <p:cNvPr id="10" name="Group 9">
            <a:extLst>
              <a:ext uri="{FF2B5EF4-FFF2-40B4-BE49-F238E27FC236}">
                <a16:creationId xmlns:a16="http://schemas.microsoft.com/office/drawing/2014/main" id="{5ABD6F2F-C495-431C-8D72-10435BBEEA67}"/>
              </a:ext>
            </a:extLst>
          </p:cNvPr>
          <p:cNvGrpSpPr/>
          <p:nvPr/>
        </p:nvGrpSpPr>
        <p:grpSpPr>
          <a:xfrm>
            <a:off x="457199" y="1582438"/>
            <a:ext cx="2546250" cy="4040625"/>
            <a:chOff x="457200" y="1627814"/>
            <a:chExt cx="2546250" cy="3693123"/>
          </a:xfrm>
        </p:grpSpPr>
        <p:sp>
          <p:nvSpPr>
            <p:cNvPr id="8" name="Rounded Rectangle 7"/>
            <p:cNvSpPr/>
            <p:nvPr/>
          </p:nvSpPr>
          <p:spPr>
            <a:xfrm>
              <a:off x="457200" y="2377438"/>
              <a:ext cx="2546250" cy="2943499"/>
            </a:xfrm>
            <a:prstGeom prst="rect">
              <a:avLst/>
            </a:prstGeom>
            <a:gradFill flip="none" rotWithShape="1">
              <a:gsLst>
                <a:gs pos="0">
                  <a:srgbClr val="C9ECE8"/>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lstStyle/>
            <a:p>
              <a:pPr marL="120650" indent="-120650">
                <a:spcBef>
                  <a:spcPts val="300"/>
                </a:spcBef>
                <a:buClr>
                  <a:srgbClr val="00A797"/>
                </a:buClr>
                <a:buFont typeface="Arial" panose="020B0604020202020204" pitchFamily="34" charset="0"/>
                <a:buChar char="•"/>
              </a:pPr>
              <a:r>
                <a:rPr lang="en-US" sz="1400" dirty="0">
                  <a:solidFill>
                    <a:schemeClr val="tx1"/>
                  </a:solidFill>
                </a:rPr>
                <a:t>Hospital services</a:t>
              </a:r>
            </a:p>
            <a:p>
              <a:pPr marL="120650" indent="-120650">
                <a:spcBef>
                  <a:spcPts val="300"/>
                </a:spcBef>
                <a:buClr>
                  <a:srgbClr val="00A797"/>
                </a:buClr>
                <a:buFont typeface="Arial" panose="020B0604020202020204" pitchFamily="34" charset="0"/>
                <a:buChar char="•"/>
              </a:pPr>
              <a:r>
                <a:rPr lang="en-US" sz="1400" dirty="0">
                  <a:solidFill>
                    <a:schemeClr val="tx1"/>
                  </a:solidFill>
                </a:rPr>
                <a:t>Physician services</a:t>
              </a:r>
            </a:p>
            <a:p>
              <a:pPr marL="120650" indent="-120650">
                <a:spcBef>
                  <a:spcPts val="300"/>
                </a:spcBef>
                <a:buClr>
                  <a:srgbClr val="00A797"/>
                </a:buClr>
                <a:buFont typeface="Arial" panose="020B0604020202020204" pitchFamily="34" charset="0"/>
                <a:buChar char="•"/>
              </a:pPr>
              <a:r>
                <a:rPr lang="en-US" sz="1400" dirty="0">
                  <a:solidFill>
                    <a:schemeClr val="tx1"/>
                  </a:solidFill>
                </a:rPr>
                <a:t>Well-child visits</a:t>
              </a:r>
            </a:p>
            <a:p>
              <a:pPr marL="120650" indent="-120650">
                <a:spcBef>
                  <a:spcPts val="300"/>
                </a:spcBef>
                <a:buClr>
                  <a:srgbClr val="00A797"/>
                </a:buClr>
                <a:buFont typeface="Arial" panose="020B0604020202020204" pitchFamily="34" charset="0"/>
                <a:buChar char="•"/>
              </a:pPr>
              <a:r>
                <a:rPr lang="en-US" sz="1400" dirty="0">
                  <a:solidFill>
                    <a:schemeClr val="tx1"/>
                  </a:solidFill>
                </a:rPr>
                <a:t>Ancillary services (lab tests, radiology, etc.)</a:t>
              </a:r>
            </a:p>
            <a:p>
              <a:pPr marL="120650" indent="-120650">
                <a:spcBef>
                  <a:spcPts val="300"/>
                </a:spcBef>
                <a:buClr>
                  <a:srgbClr val="00A797"/>
                </a:buClr>
                <a:buFont typeface="Arial" panose="020B0604020202020204" pitchFamily="34" charset="0"/>
                <a:buChar char="•"/>
              </a:pPr>
              <a:r>
                <a:rPr lang="en-US" sz="1400" dirty="0">
                  <a:solidFill>
                    <a:schemeClr val="tx1"/>
                  </a:solidFill>
                </a:rPr>
                <a:t>Prescription drugs</a:t>
              </a:r>
            </a:p>
            <a:p>
              <a:pPr marL="120650" indent="-120650">
                <a:spcBef>
                  <a:spcPts val="300"/>
                </a:spcBef>
                <a:buClr>
                  <a:srgbClr val="00A797"/>
                </a:buClr>
                <a:buFont typeface="Arial" panose="020B0604020202020204" pitchFamily="34" charset="0"/>
                <a:buChar char="•"/>
              </a:pPr>
              <a:r>
                <a:rPr lang="en-US" sz="1400" dirty="0">
                  <a:solidFill>
                    <a:schemeClr val="tx1"/>
                  </a:solidFill>
                </a:rPr>
                <a:t>Mental health/substance use disorder treatment</a:t>
              </a:r>
            </a:p>
            <a:p>
              <a:pPr marL="120650" indent="-120650">
                <a:spcBef>
                  <a:spcPts val="300"/>
                </a:spcBef>
                <a:buClr>
                  <a:srgbClr val="00A797"/>
                </a:buClr>
                <a:buFont typeface="Arial" panose="020B0604020202020204" pitchFamily="34" charset="0"/>
                <a:buChar char="•"/>
              </a:pPr>
              <a:r>
                <a:rPr lang="en-US" sz="1400" dirty="0">
                  <a:solidFill>
                    <a:schemeClr val="tx1"/>
                  </a:solidFill>
                </a:rPr>
                <a:t>Vision, hearing, medical equipment</a:t>
              </a:r>
            </a:p>
          </p:txBody>
        </p:sp>
        <p:sp>
          <p:nvSpPr>
            <p:cNvPr id="17" name="Rounded Rectangle 7">
              <a:extLst>
                <a:ext uri="{FF2B5EF4-FFF2-40B4-BE49-F238E27FC236}">
                  <a16:creationId xmlns:a16="http://schemas.microsoft.com/office/drawing/2014/main" id="{BD3F2DF0-1187-4B81-AB27-6579479E310A}"/>
                </a:ext>
              </a:extLst>
            </p:cNvPr>
            <p:cNvSpPr/>
            <p:nvPr/>
          </p:nvSpPr>
          <p:spPr>
            <a:xfrm>
              <a:off x="457200" y="1627814"/>
              <a:ext cx="2546250" cy="749626"/>
            </a:xfrm>
            <a:prstGeom prst="rect">
              <a:avLst/>
            </a:prstGeom>
            <a:solidFill>
              <a:srgbClr val="00A797"/>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chorCtr="0"/>
            <a:lstStyle/>
            <a:p>
              <a:pPr algn="ctr">
                <a:buClr>
                  <a:srgbClr val="00A797"/>
                </a:buClr>
              </a:pPr>
              <a:r>
                <a:rPr lang="en-US" sz="1400" b="1">
                  <a:solidFill>
                    <a:schemeClr val="bg1"/>
                  </a:solidFill>
                  <a:latin typeface="+mj-lt"/>
                </a:rPr>
                <a:t>TYPICAL COMMERCIAL</a:t>
              </a:r>
              <a:br>
                <a:rPr lang="en-US" sz="1400" b="1">
                  <a:solidFill>
                    <a:schemeClr val="bg1"/>
                  </a:solidFill>
                  <a:latin typeface="+mj-lt"/>
                </a:rPr>
              </a:br>
              <a:r>
                <a:rPr lang="en-US" sz="1400" b="1">
                  <a:solidFill>
                    <a:schemeClr val="bg1"/>
                  </a:solidFill>
                  <a:latin typeface="+mj-lt"/>
                </a:rPr>
                <a:t>INSURANCE COVERAGE</a:t>
              </a:r>
              <a:endParaRPr lang="en-US" sz="1400" b="1">
                <a:solidFill>
                  <a:schemeClr val="tx1"/>
                </a:solidFill>
                <a:latin typeface="+mj-lt"/>
              </a:endParaRPr>
            </a:p>
          </p:txBody>
        </p:sp>
      </p:grpSp>
      <p:grpSp>
        <p:nvGrpSpPr>
          <p:cNvPr id="9" name="Group 8">
            <a:extLst>
              <a:ext uri="{FF2B5EF4-FFF2-40B4-BE49-F238E27FC236}">
                <a16:creationId xmlns:a16="http://schemas.microsoft.com/office/drawing/2014/main" id="{B83EE8DF-AF8D-43A5-BA5D-8EB3B9275C06}"/>
              </a:ext>
            </a:extLst>
          </p:cNvPr>
          <p:cNvGrpSpPr/>
          <p:nvPr/>
        </p:nvGrpSpPr>
        <p:grpSpPr>
          <a:xfrm>
            <a:off x="3566158" y="1582439"/>
            <a:ext cx="2546250" cy="4040624"/>
            <a:chOff x="3566159" y="1627814"/>
            <a:chExt cx="2546250" cy="3693123"/>
          </a:xfrm>
        </p:grpSpPr>
        <p:sp>
          <p:nvSpPr>
            <p:cNvPr id="21" name="Rounded Rectangle 7">
              <a:extLst>
                <a:ext uri="{FF2B5EF4-FFF2-40B4-BE49-F238E27FC236}">
                  <a16:creationId xmlns:a16="http://schemas.microsoft.com/office/drawing/2014/main" id="{E1F5416A-4BE9-4699-A3DE-A1878F8D0683}"/>
                </a:ext>
              </a:extLst>
            </p:cNvPr>
            <p:cNvSpPr/>
            <p:nvPr/>
          </p:nvSpPr>
          <p:spPr>
            <a:xfrm>
              <a:off x="3566159" y="2377438"/>
              <a:ext cx="2546250" cy="2943499"/>
            </a:xfrm>
            <a:prstGeom prst="rect">
              <a:avLst/>
            </a:prstGeom>
            <a:gradFill flip="none" rotWithShape="1">
              <a:gsLst>
                <a:gs pos="0">
                  <a:srgbClr val="C9ECE8"/>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marL="120650" indent="-120650">
                <a:spcBef>
                  <a:spcPts val="300"/>
                </a:spcBef>
                <a:buClr>
                  <a:srgbClr val="00A797"/>
                </a:buClr>
                <a:buFont typeface="Arial" panose="020B0604020202020204" pitchFamily="34" charset="0"/>
                <a:buChar char="•"/>
              </a:pPr>
              <a:r>
                <a:rPr lang="en-US" sz="1400" dirty="0">
                  <a:solidFill>
                    <a:schemeClr val="tx1"/>
                  </a:solidFill>
                </a:rPr>
                <a:t>Long-term services and supports (community- and facility-based)</a:t>
              </a:r>
              <a:r>
                <a:rPr lang="en-US" sz="1400" baseline="30000" dirty="0">
                  <a:solidFill>
                    <a:schemeClr val="tx1"/>
                  </a:solidFill>
                </a:rPr>
                <a:t>2</a:t>
              </a:r>
            </a:p>
            <a:p>
              <a:pPr marL="120650" indent="-120650">
                <a:spcBef>
                  <a:spcPts val="300"/>
                </a:spcBef>
                <a:buClr>
                  <a:srgbClr val="00A797"/>
                </a:buClr>
                <a:buFont typeface="Arial" panose="020B0604020202020204" pitchFamily="34" charset="0"/>
                <a:buChar char="•"/>
              </a:pPr>
              <a:r>
                <a:rPr lang="en-US" sz="1400" dirty="0">
                  <a:solidFill>
                    <a:schemeClr val="tx1"/>
                  </a:solidFill>
                </a:rPr>
                <a:t>Expanded mental health/substance use disorder treatment </a:t>
              </a:r>
            </a:p>
            <a:p>
              <a:pPr marL="120650" indent="-120650">
                <a:spcBef>
                  <a:spcPts val="300"/>
                </a:spcBef>
                <a:buClr>
                  <a:srgbClr val="00A797"/>
                </a:buClr>
                <a:buFont typeface="Arial" panose="020B0604020202020204" pitchFamily="34" charset="0"/>
                <a:buChar char="•"/>
              </a:pPr>
              <a:r>
                <a:rPr lang="en-US" sz="1400" dirty="0">
                  <a:solidFill>
                    <a:schemeClr val="tx1"/>
                  </a:solidFill>
                </a:rPr>
                <a:t>Dental services</a:t>
              </a:r>
            </a:p>
            <a:p>
              <a:pPr marL="120650" indent="-120650">
                <a:spcBef>
                  <a:spcPts val="300"/>
                </a:spcBef>
                <a:buClr>
                  <a:srgbClr val="00A797"/>
                </a:buClr>
                <a:buFont typeface="Arial" panose="020B0604020202020204" pitchFamily="34" charset="0"/>
                <a:buChar char="•"/>
              </a:pPr>
              <a:r>
                <a:rPr lang="en-US" sz="1400" dirty="0">
                  <a:solidFill>
                    <a:schemeClr val="tx1"/>
                  </a:solidFill>
                </a:rPr>
                <a:t>Transportation to medical appointments</a:t>
              </a:r>
              <a:r>
                <a:rPr lang="en-US" sz="1400" baseline="30000" dirty="0">
                  <a:solidFill>
                    <a:schemeClr val="tx1"/>
                  </a:solidFill>
                </a:rPr>
                <a:t>2</a:t>
              </a:r>
            </a:p>
            <a:p>
              <a:pPr marL="120650" indent="-120650">
                <a:spcBef>
                  <a:spcPts val="300"/>
                </a:spcBef>
                <a:buClr>
                  <a:srgbClr val="00A797"/>
                </a:buClr>
                <a:buFont typeface="Arial" panose="020B0604020202020204" pitchFamily="34" charset="0"/>
                <a:buChar char="•"/>
              </a:pPr>
              <a:r>
                <a:rPr lang="en-US" sz="1400" dirty="0">
                  <a:solidFill>
                    <a:schemeClr val="tx1"/>
                  </a:solidFill>
                </a:rPr>
                <a:t>Doula services</a:t>
              </a:r>
            </a:p>
          </p:txBody>
        </p:sp>
        <p:sp>
          <p:nvSpPr>
            <p:cNvPr id="18" name="Rounded Rectangle 7">
              <a:extLst>
                <a:ext uri="{FF2B5EF4-FFF2-40B4-BE49-F238E27FC236}">
                  <a16:creationId xmlns:a16="http://schemas.microsoft.com/office/drawing/2014/main" id="{8E5B94A1-973E-4B9A-A7A5-5815F65F199A}"/>
                </a:ext>
              </a:extLst>
            </p:cNvPr>
            <p:cNvSpPr/>
            <p:nvPr/>
          </p:nvSpPr>
          <p:spPr>
            <a:xfrm>
              <a:off x="3566159" y="1627814"/>
              <a:ext cx="2546250" cy="749626"/>
            </a:xfrm>
            <a:prstGeom prst="rect">
              <a:avLst/>
            </a:prstGeom>
            <a:solidFill>
              <a:srgbClr val="00A797"/>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buClr>
                  <a:srgbClr val="00A797"/>
                </a:buClr>
              </a:pPr>
              <a:r>
                <a:rPr lang="en-US" sz="1400" b="1">
                  <a:solidFill>
                    <a:schemeClr val="bg1"/>
                  </a:solidFill>
                  <a:latin typeface="+mj-lt"/>
                </a:rPr>
                <a:t>ADDITIONAL</a:t>
              </a:r>
              <a:br>
                <a:rPr lang="en-US" sz="1400" b="1">
                  <a:solidFill>
                    <a:schemeClr val="bg1"/>
                  </a:solidFill>
                  <a:latin typeface="+mj-lt"/>
                </a:rPr>
              </a:br>
              <a:r>
                <a:rPr lang="en-US" sz="1400" b="1">
                  <a:solidFill>
                    <a:schemeClr val="bg1"/>
                  </a:solidFill>
                  <a:latin typeface="+mj-lt"/>
                </a:rPr>
                <a:t>BENEFITS</a:t>
              </a:r>
            </a:p>
          </p:txBody>
        </p:sp>
      </p:grpSp>
      <p:pic>
        <p:nvPicPr>
          <p:cNvPr id="1026" name="Picture 2" descr="Image result for MASShealth logo">
            <a:extLst>
              <a:ext uri="{FF2B5EF4-FFF2-40B4-BE49-F238E27FC236}">
                <a16:creationId xmlns:a16="http://schemas.microsoft.com/office/drawing/2014/main" id="{565B3B7D-32BF-41CC-9281-73CF95FF89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216" y="3063929"/>
            <a:ext cx="2011680" cy="100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93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CBB7C1-78A0-4218-807D-829A229D1DD3}"/>
              </a:ext>
            </a:extLst>
          </p:cNvPr>
          <p:cNvSpPr>
            <a:spLocks noGrp="1"/>
          </p:cNvSpPr>
          <p:nvPr>
            <p:ph type="title"/>
          </p:nvPr>
        </p:nvSpPr>
        <p:spPr/>
        <p:txBody>
          <a:bodyPr/>
          <a:lstStyle/>
          <a:p>
            <a:r>
              <a:rPr lang="en-US"/>
              <a:t>MassHealth has long included enhanced service benefits, and has recently added doula services to its benefit package</a:t>
            </a:r>
          </a:p>
        </p:txBody>
      </p:sp>
      <p:sp>
        <p:nvSpPr>
          <p:cNvPr id="4" name="Slide Number Placeholder 3"/>
          <p:cNvSpPr>
            <a:spLocks noGrp="1"/>
          </p:cNvSpPr>
          <p:nvPr>
            <p:ph type="sldNum" sz="quarter" idx="10"/>
          </p:nvPr>
        </p:nvSpPr>
        <p:spPr/>
        <p:txBody>
          <a:bodyPr/>
          <a:lstStyle/>
          <a:p>
            <a:fld id="{9BD7153A-5758-40C4-8129-301D4A48CA78}" type="slidenum">
              <a:rPr lang="en-US" smtClean="0"/>
              <a:pPr/>
              <a:t>17</a:t>
            </a:fld>
            <a:endParaRPr lang="en-US"/>
          </a:p>
        </p:txBody>
      </p:sp>
      <p:graphicFrame>
        <p:nvGraphicFramePr>
          <p:cNvPr id="12" name="Table 11">
            <a:extLst>
              <a:ext uri="{FF2B5EF4-FFF2-40B4-BE49-F238E27FC236}">
                <a16:creationId xmlns:a16="http://schemas.microsoft.com/office/drawing/2014/main" id="{BF07809E-7967-490F-B436-4FDF37DEC1D3}"/>
              </a:ext>
            </a:extLst>
          </p:cNvPr>
          <p:cNvGraphicFramePr>
            <a:graphicFrameLocks noGrp="1"/>
          </p:cNvGraphicFramePr>
          <p:nvPr>
            <p:extLst>
              <p:ext uri="{D42A27DB-BD31-4B8C-83A1-F6EECF244321}">
                <p14:modId xmlns:p14="http://schemas.microsoft.com/office/powerpoint/2010/main" val="910558436"/>
              </p:ext>
            </p:extLst>
          </p:nvPr>
        </p:nvGraphicFramePr>
        <p:xfrm>
          <a:off x="457200" y="2028867"/>
          <a:ext cx="8112108" cy="4041648"/>
        </p:xfrm>
        <a:graphic>
          <a:graphicData uri="http://schemas.openxmlformats.org/drawingml/2006/table">
            <a:tbl>
              <a:tblPr firstRow="1" bandRow="1">
                <a:tableStyleId>{5C22544A-7EE6-4342-B048-85BDC9FD1C3A}</a:tableStyleId>
              </a:tblPr>
              <a:tblGrid>
                <a:gridCol w="1515857">
                  <a:extLst>
                    <a:ext uri="{9D8B030D-6E8A-4147-A177-3AD203B41FA5}">
                      <a16:colId xmlns:a16="http://schemas.microsoft.com/office/drawing/2014/main" val="20000"/>
                    </a:ext>
                  </a:extLst>
                </a:gridCol>
                <a:gridCol w="6596251">
                  <a:extLst>
                    <a:ext uri="{9D8B030D-6E8A-4147-A177-3AD203B41FA5}">
                      <a16:colId xmlns:a16="http://schemas.microsoft.com/office/drawing/2014/main" val="20001"/>
                    </a:ext>
                  </a:extLst>
                </a:gridCol>
              </a:tblGrid>
              <a:tr h="433618">
                <a:tc>
                  <a:txBody>
                    <a:bodyPr/>
                    <a:lstStyle/>
                    <a:p>
                      <a:pPr>
                        <a:lnSpc>
                          <a:spcPct val="100000"/>
                        </a:lnSpc>
                        <a:spcBef>
                          <a:spcPts val="200"/>
                        </a:spcBef>
                        <a:spcAft>
                          <a:spcPts val="100"/>
                        </a:spcAft>
                        <a:buClr>
                          <a:srgbClr val="00A797"/>
                        </a:buClr>
                      </a:pPr>
                      <a:r>
                        <a:rPr lang="en-US" sz="1000" b="1" i="0" cap="all" baseline="0" dirty="0">
                          <a:solidFill>
                            <a:schemeClr val="bg1"/>
                          </a:solidFill>
                          <a:latin typeface="+mn-lt"/>
                        </a:rPr>
                        <a:t>Long-Term Services and Supports</a:t>
                      </a:r>
                    </a:p>
                  </a:txBody>
                  <a:tcPr marT="101600" marB="101600">
                    <a:lnL w="12700" cmpd="sng">
                      <a:noFill/>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Long-term services and supports (LTSS) includes both community- and facility-based care. This is explored in more detail on slide 18. </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7315919"/>
                  </a:ext>
                </a:extLst>
              </a:tr>
              <a:tr h="394167">
                <a:tc>
                  <a:txBody>
                    <a:bodyPr/>
                    <a:lstStyle/>
                    <a:p>
                      <a:pPr>
                        <a:lnSpc>
                          <a:spcPct val="100000"/>
                        </a:lnSpc>
                        <a:spcBef>
                          <a:spcPts val="200"/>
                        </a:spcBef>
                        <a:spcAft>
                          <a:spcPts val="100"/>
                        </a:spcAft>
                        <a:buClr>
                          <a:srgbClr val="00A797"/>
                        </a:buClr>
                      </a:pPr>
                      <a:r>
                        <a:rPr lang="en-US" sz="1000" b="1" i="0" cap="all" baseline="0">
                          <a:solidFill>
                            <a:srgbClr val="FFFFFF"/>
                          </a:solidFill>
                          <a:latin typeface="+mn-lt"/>
                        </a:rPr>
                        <a:t>Expanded Mental health and substance Use disorder treatment</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0" marR="0" lvl="0" indent="0" algn="l" defTabSz="914400" rtl="0" eaLnBrk="1" fontAlgn="auto" latinLnBrk="0" hangingPunct="1">
                        <a:lnSpc>
                          <a:spcPct val="100000"/>
                        </a:lnSpc>
                        <a:spcBef>
                          <a:spcPts val="200"/>
                        </a:spcBef>
                        <a:spcAft>
                          <a:spcPts val="0"/>
                        </a:spcAft>
                        <a:buClr>
                          <a:srgbClr val="00A797"/>
                        </a:buClr>
                        <a:buSzTx/>
                        <a:buFontTx/>
                        <a:buNone/>
                        <a:tabLst/>
                        <a:defRPr/>
                      </a:pPr>
                      <a:r>
                        <a:rPr kumimoji="0" lang="en-US" sz="1000" b="0" i="0" u="none" strike="noStrike" kern="0" cap="none" spc="0" normalizeH="0" baseline="0" dirty="0">
                          <a:ln>
                            <a:noFill/>
                          </a:ln>
                          <a:solidFill>
                            <a:schemeClr val="tx1"/>
                          </a:solidFill>
                          <a:effectLst/>
                          <a:uLnTx/>
                          <a:uFillTx/>
                          <a:latin typeface="+mn-lt"/>
                          <a:ea typeface="+mn-ea"/>
                          <a:cs typeface="+mn-cs"/>
                        </a:rPr>
                        <a:t>MassHealth’s enhanced mental health and substance use disorder services include:</a:t>
                      </a:r>
                    </a:p>
                    <a:p>
                      <a:pPr marL="115570" marR="0" lvl="0" indent="-115570" algn="l" rtl="0" eaLnBrk="1" fontAlgn="auto" latinLnBrk="0" hangingPunct="1">
                        <a:lnSpc>
                          <a:spcPct val="100000"/>
                        </a:lnSpc>
                        <a:spcBef>
                          <a:spcPts val="200"/>
                        </a:spcBef>
                        <a:spcAft>
                          <a:spcPts val="0"/>
                        </a:spcAft>
                        <a:buClr>
                          <a:srgbClr val="00A797"/>
                        </a:buClr>
                        <a:buSzTx/>
                        <a:buFont typeface="Wingdings" panose="05000000000000000000" pitchFamily="2" charset="2"/>
                        <a:buChar char="§"/>
                      </a:pPr>
                      <a:r>
                        <a:rPr kumimoji="0" lang="en-US" sz="1000" b="0" i="0" u="none" strike="noStrike" kern="0" cap="none" spc="0" normalizeH="0" baseline="0" dirty="0">
                          <a:ln>
                            <a:noFill/>
                          </a:ln>
                          <a:solidFill>
                            <a:schemeClr val="tx1"/>
                          </a:solidFill>
                          <a:effectLst/>
                          <a:uLnTx/>
                          <a:uFillTx/>
                          <a:latin typeface="+mn-lt"/>
                          <a:ea typeface="+mn-ea"/>
                          <a:cs typeface="+mn-cs"/>
                        </a:rPr>
                        <a:t>Home- and community-based behavioral health services (referred to as diversionary services) designed as an alternative that diverts people experiencing serious behavioral health issues from inpatient hospital care</a:t>
                      </a:r>
                      <a:r>
                        <a:rPr lang="en-US" sz="1000" b="0" i="0" u="none" strike="noStrike" kern="0" cap="none" spc="0" normalizeH="0" baseline="0" dirty="0">
                          <a:ln>
                            <a:noFill/>
                          </a:ln>
                          <a:solidFill>
                            <a:schemeClr val="tx1"/>
                          </a:solidFill>
                          <a:effectLst/>
                          <a:uLnTx/>
                          <a:uFillTx/>
                          <a:latin typeface="+mn-lt"/>
                          <a:ea typeface="+mn-ea"/>
                          <a:cs typeface="+mn-cs"/>
                        </a:rPr>
                        <a:t>;</a:t>
                      </a:r>
                      <a:r>
                        <a:rPr kumimoji="0" lang="en-US" sz="1000" b="0" i="0" u="none" strike="noStrike" kern="0" cap="none" spc="0" normalizeH="0" baseline="0" dirty="0">
                          <a:ln>
                            <a:noFill/>
                          </a:ln>
                          <a:solidFill>
                            <a:schemeClr val="tx1"/>
                          </a:solidFill>
                          <a:effectLst/>
                          <a:uLnTx/>
                          <a:uFillTx/>
                          <a:latin typeface="+mn-lt"/>
                          <a:ea typeface="+mn-ea"/>
                          <a:cs typeface="+mn-cs"/>
                        </a:rPr>
                        <a:t> </a:t>
                      </a:r>
                      <a:r>
                        <a:rPr lang="en-US" sz="1000" b="0" i="0" u="none" strike="noStrike" kern="0" cap="none" spc="0" normalizeH="0" baseline="0" dirty="0">
                          <a:ln>
                            <a:noFill/>
                          </a:ln>
                          <a:solidFill>
                            <a:schemeClr val="tx1"/>
                          </a:solidFill>
                          <a:effectLst/>
                          <a:uLnTx/>
                          <a:uFillTx/>
                          <a:latin typeface="+mn-lt"/>
                          <a:ea typeface="+mn-ea"/>
                          <a:cs typeface="+mn-cs"/>
                        </a:rPr>
                        <a:t>includes intensive</a:t>
                      </a:r>
                      <a:r>
                        <a:rPr kumimoji="0" lang="en-US" sz="1000" b="0" i="0" u="none" strike="noStrike" kern="0" cap="none" spc="0" normalizeH="0" baseline="0" dirty="0">
                          <a:ln>
                            <a:noFill/>
                          </a:ln>
                          <a:solidFill>
                            <a:schemeClr val="tx1"/>
                          </a:solidFill>
                          <a:effectLst/>
                          <a:uLnTx/>
                          <a:uFillTx/>
                          <a:latin typeface="+mn-lt"/>
                          <a:ea typeface="+mn-ea"/>
                          <a:cs typeface="+mn-cs"/>
                        </a:rPr>
                        <a:t> outpatient programs and short-term residential treatment for substance use.</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MassHealth offers an array of enhanced home- and community-based behavioral health for children with serious emotional disturbance, including intensive care coordination, family support and training provided by family partners who have experience as caregivers of children with mental health needs, in-home therapy services, in-home behavioral services, therapeutic mentoring, and mobile crisis intervention services. </a:t>
                      </a:r>
                      <a:endParaRPr kumimoji="0" lang="en-US" sz="1000" b="0" i="0" u="none" strike="noStrike" kern="0" cap="none" spc="0" normalizeH="0" baseline="30000" dirty="0">
                        <a:ln>
                          <a:noFill/>
                        </a:ln>
                        <a:solidFill>
                          <a:schemeClr val="tx1"/>
                        </a:solidFill>
                        <a:effectLst/>
                        <a:uLnTx/>
                        <a:uFillTx/>
                        <a:latin typeface="+mn-lt"/>
                        <a:ea typeface="+mn-ea"/>
                        <a:cs typeface="+mn-cs"/>
                      </a:endParaRP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0">
                <a:tc>
                  <a:txBody>
                    <a:bodyPr/>
                    <a:lstStyle/>
                    <a:p>
                      <a:pPr>
                        <a:lnSpc>
                          <a:spcPct val="100000"/>
                        </a:lnSpc>
                        <a:spcBef>
                          <a:spcPts val="200"/>
                        </a:spcBef>
                        <a:spcAft>
                          <a:spcPts val="100"/>
                        </a:spcAft>
                        <a:buClr>
                          <a:srgbClr val="00A797"/>
                        </a:buClr>
                      </a:pPr>
                      <a:r>
                        <a:rPr lang="en-US" sz="1000" b="1" i="0" kern="1200" cap="all" baseline="0">
                          <a:solidFill>
                            <a:srgbClr val="FFFFFF"/>
                          </a:solidFill>
                          <a:latin typeface="+mn-lt"/>
                          <a:ea typeface="+mn-ea"/>
                          <a:cs typeface="+mn-cs"/>
                        </a:rPr>
                        <a:t>Dental Services</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MassHealth covers comprehensive dental care, including dental checkups, preventive services, cleanings, fluoride treatments, and dental sealants, as well as pain relief, treatment of infections, fillings, crowns, and root canal treatment. </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59584">
                <a:tc>
                  <a:txBody>
                    <a:bodyPr/>
                    <a:lstStyle/>
                    <a:p>
                      <a:pPr marL="0" marR="0" lvl="0" indent="0" algn="l" defTabSz="914400" rtl="0" eaLnBrk="1" fontAlgn="auto" latinLnBrk="0" hangingPunct="1">
                        <a:lnSpc>
                          <a:spcPct val="100000"/>
                        </a:lnSpc>
                        <a:spcBef>
                          <a:spcPts val="200"/>
                        </a:spcBef>
                        <a:spcAft>
                          <a:spcPts val="100"/>
                        </a:spcAft>
                        <a:buClr>
                          <a:srgbClr val="00A797"/>
                        </a:buClr>
                        <a:buSzTx/>
                        <a:buFontTx/>
                        <a:buNone/>
                        <a:tabLst/>
                        <a:defRPr/>
                      </a:pPr>
                      <a:r>
                        <a:rPr lang="en-US" sz="1000" b="1" i="0" kern="1200" cap="all" baseline="0">
                          <a:solidFill>
                            <a:srgbClr val="FFFFFF"/>
                          </a:solidFill>
                          <a:latin typeface="+mn-lt"/>
                          <a:ea typeface="+mn-ea"/>
                          <a:cs typeface="+mn-cs"/>
                        </a:rPr>
                        <a:t>Transportation to Medical appointments</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MassHealth covers transportation services to help members get to and from non-emergency medical appointments. Transportation is a critical benefit for MassHealth enrollees, especially those with disabilities, allowing people access to necessary medical care.</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3508637"/>
                  </a:ext>
                </a:extLst>
              </a:tr>
              <a:tr h="559584">
                <a:tc>
                  <a:txBody>
                    <a:bodyPr/>
                    <a:lstStyle/>
                    <a:p>
                      <a:pPr marL="0" marR="0" lvl="0" indent="0" algn="l" defTabSz="914400" rtl="0" eaLnBrk="1" fontAlgn="auto" latinLnBrk="0" hangingPunct="1">
                        <a:lnSpc>
                          <a:spcPct val="100000"/>
                        </a:lnSpc>
                        <a:spcBef>
                          <a:spcPts val="200"/>
                        </a:spcBef>
                        <a:spcAft>
                          <a:spcPts val="100"/>
                        </a:spcAft>
                        <a:buClr>
                          <a:srgbClr val="00A797"/>
                        </a:buClr>
                        <a:buSzTx/>
                        <a:buFontTx/>
                        <a:buNone/>
                        <a:tabLst/>
                        <a:defRPr/>
                      </a:pPr>
                      <a:r>
                        <a:rPr lang="en-US" sz="1000" b="1" i="0" kern="1200" cap="all" baseline="0">
                          <a:solidFill>
                            <a:srgbClr val="FFFFFF"/>
                          </a:solidFill>
                          <a:latin typeface="+mn-lt"/>
                          <a:ea typeface="+mn-ea"/>
                          <a:cs typeface="+mn-cs"/>
                        </a:rPr>
                        <a:t>Doula services</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Doula services are non-medical emotional, informational, and physical supports provided to individuals during pregnancy, birth, and post-partum. Doula services improve perinatal and birth outcomes and were added to the MassHealth benefit in part to reduce disparities for low-income families and families of color.</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2220998"/>
                  </a:ext>
                </a:extLst>
              </a:tr>
            </a:tbl>
          </a:graphicData>
        </a:graphic>
      </p:graphicFrame>
      <p:sp>
        <p:nvSpPr>
          <p:cNvPr id="10" name="Content Placeholder 1">
            <a:extLst>
              <a:ext uri="{FF2B5EF4-FFF2-40B4-BE49-F238E27FC236}">
                <a16:creationId xmlns:a16="http://schemas.microsoft.com/office/drawing/2014/main" id="{C08F2536-952B-4F0E-96BD-BA792B732A3E}"/>
              </a:ext>
            </a:extLst>
          </p:cNvPr>
          <p:cNvSpPr txBox="1">
            <a:spLocks/>
          </p:cNvSpPr>
          <p:nvPr/>
        </p:nvSpPr>
        <p:spPr bwMode="auto">
          <a:xfrm>
            <a:off x="466285" y="1147595"/>
            <a:ext cx="8229600" cy="48463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b="0" i="0">
                <a:solidFill>
                  <a:schemeClr val="tx1"/>
                </a:solidFill>
                <a:latin typeface="DM Sans" pitchFamily="2" charset="77"/>
                <a:cs typeface="+mn-cs"/>
              </a:defRPr>
            </a:lvl4pPr>
            <a:lvl5pPr marL="2057400" indent="-228600" algn="l" rtl="0" eaLnBrk="0" fontAlgn="base" hangingPunct="0">
              <a:spcBef>
                <a:spcPct val="20000"/>
              </a:spcBef>
              <a:spcAft>
                <a:spcPct val="0"/>
              </a:spcAft>
              <a:buClr>
                <a:schemeClr val="tx2"/>
              </a:buClr>
              <a:buChar char="»"/>
              <a:defRPr sz="1400" b="0" i="0">
                <a:solidFill>
                  <a:schemeClr val="tx1"/>
                </a:solidFill>
                <a:latin typeface="DM Sans" pitchFamily="2" charset="77"/>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1000" kern="0" dirty="0"/>
              <a:t>The Commonwealth has often been on the forefront of expanding services and benefits included within the Medicaid program. Some of these benefits have been part of MassHealth services for many years, while others (such as Doula benefits) have recently been added. These services are available for most, but not all, MassHealth members (see slide 19 for more information). Details on each of the enhanced benefits are available in the chart below.</a:t>
            </a:r>
          </a:p>
        </p:txBody>
      </p:sp>
    </p:spTree>
    <p:extLst>
      <p:ext uri="{BB962C8B-B14F-4D97-AF65-F5344CB8AC3E}">
        <p14:creationId xmlns:p14="http://schemas.microsoft.com/office/powerpoint/2010/main" val="2895049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CBB7C1-78A0-4218-807D-829A229D1DD3}"/>
              </a:ext>
            </a:extLst>
          </p:cNvPr>
          <p:cNvSpPr>
            <a:spLocks noGrp="1"/>
          </p:cNvSpPr>
          <p:nvPr>
            <p:ph type="title"/>
          </p:nvPr>
        </p:nvSpPr>
        <p:spPr/>
        <p:txBody>
          <a:bodyPr/>
          <a:lstStyle/>
          <a:p>
            <a:r>
              <a:rPr lang="en-US" dirty="0">
                <a:latin typeface="+mn-lt"/>
              </a:rPr>
              <a:t>MASSHEALTH PROVIDES Long-Term Services and Supports (LTSS) that keep people in their homes</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7153A-5758-40C4-8129-301D4A48CA78}" type="slidenum">
              <a:rPr kumimoji="0" lang="en-US" sz="800" b="0" i="0" u="none" strike="noStrike" kern="1200" cap="none" spc="0" normalizeH="0" baseline="0" noProof="0" smtClean="0">
                <a:ln>
                  <a:noFill/>
                </a:ln>
                <a:solidFill>
                  <a:srgbClr val="969696">
                    <a:lumMod val="50000"/>
                  </a:srgbClr>
                </a:solidFill>
                <a:effectLst/>
                <a:uLnTx/>
                <a:uFillTx/>
                <a:latin typeface="DM Sans"/>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US" sz="800" b="0" i="0" u="none" strike="noStrike" kern="1200" cap="none" spc="0" normalizeH="0" baseline="0" noProof="0">
              <a:ln>
                <a:noFill/>
              </a:ln>
              <a:solidFill>
                <a:srgbClr val="969696">
                  <a:lumMod val="50000"/>
                </a:srgbClr>
              </a:solidFill>
              <a:effectLst/>
              <a:uLnTx/>
              <a:uFillTx/>
              <a:latin typeface="DM Sans"/>
              <a:ea typeface="+mn-ea"/>
              <a:cs typeface="Arial" charset="0"/>
            </a:endParaRPr>
          </a:p>
        </p:txBody>
      </p:sp>
      <p:graphicFrame>
        <p:nvGraphicFramePr>
          <p:cNvPr id="12" name="Table 11">
            <a:extLst>
              <a:ext uri="{FF2B5EF4-FFF2-40B4-BE49-F238E27FC236}">
                <a16:creationId xmlns:a16="http://schemas.microsoft.com/office/drawing/2014/main" id="{BF07809E-7967-490F-B436-4FDF37DEC1D3}"/>
              </a:ext>
            </a:extLst>
          </p:cNvPr>
          <p:cNvGraphicFramePr>
            <a:graphicFrameLocks noGrp="1"/>
          </p:cNvGraphicFramePr>
          <p:nvPr>
            <p:extLst>
              <p:ext uri="{D42A27DB-BD31-4B8C-83A1-F6EECF244321}">
                <p14:modId xmlns:p14="http://schemas.microsoft.com/office/powerpoint/2010/main" val="34100607"/>
              </p:ext>
            </p:extLst>
          </p:nvPr>
        </p:nvGraphicFramePr>
        <p:xfrm>
          <a:off x="457200" y="1353434"/>
          <a:ext cx="8229600" cy="4402031"/>
        </p:xfrm>
        <a:graphic>
          <a:graphicData uri="http://schemas.openxmlformats.org/drawingml/2006/table">
            <a:tbl>
              <a:tblPr firstRow="1" bandRow="1">
                <a:tableStyleId>{5C22544A-7EE6-4342-B048-85BDC9FD1C3A}</a:tableStyleId>
              </a:tblPr>
              <a:tblGrid>
                <a:gridCol w="1602509">
                  <a:extLst>
                    <a:ext uri="{9D8B030D-6E8A-4147-A177-3AD203B41FA5}">
                      <a16:colId xmlns:a16="http://schemas.microsoft.com/office/drawing/2014/main" val="20000"/>
                    </a:ext>
                  </a:extLst>
                </a:gridCol>
                <a:gridCol w="6627091">
                  <a:extLst>
                    <a:ext uri="{9D8B030D-6E8A-4147-A177-3AD203B41FA5}">
                      <a16:colId xmlns:a16="http://schemas.microsoft.com/office/drawing/2014/main" val="20001"/>
                    </a:ext>
                  </a:extLst>
                </a:gridCol>
              </a:tblGrid>
              <a:tr h="1038575">
                <a:tc>
                  <a:txBody>
                    <a:bodyPr/>
                    <a:lstStyle/>
                    <a:p>
                      <a:pPr>
                        <a:spcBef>
                          <a:spcPts val="100"/>
                        </a:spcBef>
                        <a:spcAft>
                          <a:spcPts val="100"/>
                        </a:spcAft>
                      </a:pPr>
                      <a:r>
                        <a:rPr lang="en-US" sz="1000" b="1" i="0" cap="all" baseline="0" dirty="0">
                          <a:solidFill>
                            <a:schemeClr val="bg1"/>
                          </a:solidFill>
                          <a:latin typeface="+mn-lt"/>
                        </a:rPr>
                        <a:t>What is </a:t>
                      </a:r>
                      <a:r>
                        <a:rPr lang="en-US" sz="1000" b="1" i="0" cap="all" baseline="0" dirty="0" err="1">
                          <a:solidFill>
                            <a:schemeClr val="bg1"/>
                          </a:solidFill>
                          <a:latin typeface="+mn-lt"/>
                        </a:rPr>
                        <a:t>ltss</a:t>
                      </a:r>
                      <a:r>
                        <a:rPr lang="en-US" sz="1000" b="1" i="0" cap="all" baseline="0" dirty="0">
                          <a:solidFill>
                            <a:schemeClr val="bg1"/>
                          </a:solidFill>
                          <a:latin typeface="+mn-lt"/>
                        </a:rPr>
                        <a:t> and Who Uses it</a:t>
                      </a:r>
                    </a:p>
                  </a:txBody>
                  <a:tcPr marT="101600" marB="101600">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0" marR="0" lvl="0" indent="0" algn="l" rtl="0" eaLnBrk="1" fontAlgn="auto" latinLnBrk="0" hangingPunct="1">
                        <a:lnSpc>
                          <a:spcPct val="95000"/>
                        </a:lnSpc>
                        <a:spcBef>
                          <a:spcPts val="100"/>
                        </a:spcBef>
                        <a:spcAft>
                          <a:spcPts val="100"/>
                        </a:spcAft>
                        <a:buClr>
                          <a:schemeClr val="tx2"/>
                        </a:buClr>
                        <a:buSzTx/>
                        <a:buFont typeface="Wingdings" pitchFamily="2" charset="2"/>
                        <a:buNone/>
                      </a:pPr>
                      <a:r>
                        <a:rPr kumimoji="0" lang="en-US" sz="1000" b="0" i="0" u="none" strike="noStrike" kern="0" cap="none" spc="0" normalizeH="0" baseline="0" dirty="0">
                          <a:ln>
                            <a:noFill/>
                          </a:ln>
                          <a:solidFill>
                            <a:schemeClr val="tx1"/>
                          </a:solidFill>
                          <a:effectLst/>
                          <a:uLnTx/>
                          <a:uFillTx/>
                          <a:latin typeface="+mn-lt"/>
                          <a:ea typeface="Source Sans Pro Light"/>
                          <a:cs typeface="+mn-cs"/>
                        </a:rPr>
                        <a:t>Seniors and people with disabilities of all ages can access LTSS. LTSS includes both facility-based services, such as nursing facilities, and home- and community-based services (HCBS) such as personal care and in-home supports designed to help people remain in their homes and communities. Given the complex needs of this population, MassHealth spends more to serve members who need LTSS, on average, than any other group. This is especially true for those who receive facility-based care.</a:t>
                      </a:r>
                      <a:r>
                        <a:rPr lang="en-US" sz="1000" b="0" i="0" u="none" strike="noStrike" kern="0" cap="none" spc="0" normalizeH="0" baseline="0" dirty="0">
                          <a:ln>
                            <a:noFill/>
                          </a:ln>
                          <a:solidFill>
                            <a:schemeClr val="tx1"/>
                          </a:solidFill>
                          <a:effectLst/>
                          <a:uLnTx/>
                          <a:uFillTx/>
                          <a:latin typeface="+mn-lt"/>
                          <a:ea typeface="Source Sans Pro Light"/>
                          <a:cs typeface="+mn-cs"/>
                        </a:rPr>
                        <a:t>  </a:t>
                      </a:r>
                      <a:endParaRPr kumimoji="0" lang="en-US" sz="1000" b="0" i="0" u="none" strike="noStrike" kern="0" cap="none" spc="0" normalizeH="0" baseline="0" dirty="0">
                        <a:ln>
                          <a:noFill/>
                        </a:ln>
                        <a:solidFill>
                          <a:schemeClr val="tx1"/>
                        </a:solidFill>
                        <a:effectLst/>
                        <a:uLnTx/>
                        <a:uFillTx/>
                        <a:latin typeface="+mn-lt"/>
                        <a:ea typeface="Source Sans Pro Light"/>
                        <a:cs typeface="+mn-cs"/>
                      </a:endParaRPr>
                    </a:p>
                    <a:p>
                      <a:pPr marL="0" marR="0" lvl="0" indent="0" algn="l" defTabSz="914400" rtl="0" eaLnBrk="1" fontAlgn="auto" latinLnBrk="0" hangingPunct="1">
                        <a:lnSpc>
                          <a:spcPct val="95000"/>
                        </a:lnSpc>
                        <a:spcBef>
                          <a:spcPts val="100"/>
                        </a:spcBef>
                        <a:spcAft>
                          <a:spcPts val="100"/>
                        </a:spcAft>
                        <a:buClr>
                          <a:schemeClr val="tx2"/>
                        </a:buClr>
                        <a:buSzTx/>
                        <a:buFont typeface="Wingdings" pitchFamily="2" charset="2"/>
                        <a:buNone/>
                        <a:tabLst/>
                        <a:defRPr/>
                      </a:pPr>
                      <a:endParaRPr kumimoji="0" lang="en-US" sz="1000" b="0" i="0" u="none" strike="noStrike" kern="0" cap="none" spc="0" normalizeH="0" baseline="0" dirty="0">
                        <a:ln>
                          <a:noFill/>
                        </a:ln>
                        <a:solidFill>
                          <a:schemeClr val="tx1"/>
                        </a:solidFill>
                        <a:effectLst/>
                        <a:uLnTx/>
                        <a:uFillTx/>
                        <a:latin typeface="+mn-lt"/>
                        <a:ea typeface="Source Sans Pro Light"/>
                        <a:cs typeface="+mn-cs"/>
                      </a:endParaRPr>
                    </a:p>
                  </a:txBody>
                  <a:tcPr marT="82296" marB="82296">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4543950"/>
                  </a:ext>
                </a:extLst>
              </a:tr>
              <a:tr h="910073">
                <a:tc>
                  <a:txBody>
                    <a:bodyPr/>
                    <a:lstStyle/>
                    <a:p>
                      <a:pPr>
                        <a:spcBef>
                          <a:spcPts val="100"/>
                        </a:spcBef>
                        <a:spcAft>
                          <a:spcPts val="100"/>
                        </a:spcAft>
                      </a:pPr>
                      <a:r>
                        <a:rPr lang="en-US" sz="1000" b="1" i="0" cap="all" baseline="0" dirty="0">
                          <a:solidFill>
                            <a:srgbClr val="FFFFFF"/>
                          </a:solidFill>
                          <a:latin typeface="+mn-lt"/>
                        </a:rPr>
                        <a:t>Benefits of REMAINING in the Community</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0" marR="0" lvl="0" indent="0" algn="l" rtl="0" eaLnBrk="1" fontAlgn="auto" latinLnBrk="0" hangingPunct="1">
                        <a:lnSpc>
                          <a:spcPct val="95000"/>
                        </a:lnSpc>
                        <a:spcBef>
                          <a:spcPts val="100"/>
                        </a:spcBef>
                        <a:spcAft>
                          <a:spcPts val="800"/>
                        </a:spcAft>
                        <a:buClr>
                          <a:schemeClr val="tx2"/>
                        </a:buClr>
                        <a:buSzTx/>
                        <a:buFont typeface="Wingdings" pitchFamily="2" charset="2"/>
                        <a:buNone/>
                      </a:pPr>
                      <a:r>
                        <a:rPr kumimoji="0" lang="en-US" sz="1000" b="0" i="0" u="none" strike="noStrike" kern="0" cap="none" spc="0" normalizeH="0" baseline="0" dirty="0">
                          <a:ln>
                            <a:noFill/>
                          </a:ln>
                          <a:solidFill>
                            <a:schemeClr val="tx1"/>
                          </a:solidFill>
                          <a:effectLst/>
                          <a:uLnTx/>
                          <a:uFillTx/>
                          <a:latin typeface="+mn-lt"/>
                          <a:ea typeface="Source Sans Pro Light"/>
                          <a:cs typeface="+mn-cs"/>
                        </a:rPr>
                        <a:t>Most seniors and people with disabilities greatly prefer remaining in their homes, with support, to institutional long-term care. They are less at risk of infectious disease</a:t>
                      </a:r>
                      <a:r>
                        <a:rPr kumimoji="0" lang="en-US" sz="1000" b="0" i="0" u="none" strike="noStrike" kern="0" cap="none" spc="0" normalizeH="0" baseline="0" dirty="0">
                          <a:ln>
                            <a:noFill/>
                          </a:ln>
                          <a:solidFill>
                            <a:srgbClr val="FF0000"/>
                          </a:solidFill>
                          <a:effectLst/>
                          <a:uLnTx/>
                          <a:uFillTx/>
                          <a:latin typeface="+mn-lt"/>
                          <a:ea typeface="Source Sans Pro Light"/>
                          <a:cs typeface="+mn-cs"/>
                        </a:rPr>
                        <a:t> </a:t>
                      </a:r>
                      <a:r>
                        <a:rPr kumimoji="0" lang="en-US" sz="1000" b="0" i="0" u="none" strike="noStrike" kern="0" cap="none" spc="0" normalizeH="0" baseline="0" dirty="0">
                          <a:ln>
                            <a:noFill/>
                          </a:ln>
                          <a:solidFill>
                            <a:schemeClr val="tx1"/>
                          </a:solidFill>
                          <a:effectLst/>
                          <a:uLnTx/>
                          <a:uFillTx/>
                          <a:latin typeface="+mn-lt"/>
                          <a:ea typeface="Source Sans Pro Light"/>
                          <a:cs typeface="+mn-cs"/>
                        </a:rPr>
                        <a:t>and</a:t>
                      </a:r>
                      <a:r>
                        <a:rPr kumimoji="0" lang="en-US" sz="1000" b="0" i="0" u="none" strike="noStrike" kern="0" cap="none" spc="0" normalizeH="0" baseline="0" dirty="0">
                          <a:ln>
                            <a:noFill/>
                          </a:ln>
                          <a:solidFill>
                            <a:srgbClr val="FF0000"/>
                          </a:solidFill>
                          <a:effectLst/>
                          <a:uLnTx/>
                          <a:uFillTx/>
                          <a:latin typeface="+mn-lt"/>
                          <a:ea typeface="Source Sans Pro Light"/>
                          <a:cs typeface="+mn-cs"/>
                        </a:rPr>
                        <a:t> </a:t>
                      </a:r>
                      <a:r>
                        <a:rPr kumimoji="0" lang="en-US" sz="1000" b="0" i="0" u="none" strike="noStrike" kern="0" cap="none" spc="0" normalizeH="0" baseline="0" dirty="0">
                          <a:ln>
                            <a:noFill/>
                          </a:ln>
                          <a:solidFill>
                            <a:schemeClr val="tx1"/>
                          </a:solidFill>
                          <a:effectLst/>
                          <a:uLnTx/>
                          <a:uFillTx/>
                          <a:latin typeface="+mn-lt"/>
                          <a:ea typeface="Source Sans Pro Light"/>
                          <a:cs typeface="+mn-cs"/>
                        </a:rPr>
                        <a:t>are able to maintain independence</a:t>
                      </a:r>
                      <a:r>
                        <a:rPr kumimoji="0" lang="en-US" sz="1000" b="0" i="0" u="none" strike="noStrike" kern="0" cap="none" spc="0" normalizeH="0" baseline="0" dirty="0">
                          <a:ln>
                            <a:noFill/>
                          </a:ln>
                          <a:solidFill>
                            <a:srgbClr val="FF0000"/>
                          </a:solidFill>
                          <a:effectLst/>
                          <a:uLnTx/>
                          <a:uFillTx/>
                          <a:latin typeface="+mn-lt"/>
                          <a:ea typeface="Source Sans Pro Light"/>
                          <a:cs typeface="+mn-cs"/>
                        </a:rPr>
                        <a:t> </a:t>
                      </a:r>
                      <a:r>
                        <a:rPr kumimoji="0" lang="en-US" sz="1000" b="0" i="0" u="none" strike="noStrike" kern="0" cap="none" spc="0" normalizeH="0" baseline="0" dirty="0">
                          <a:ln>
                            <a:noFill/>
                          </a:ln>
                          <a:solidFill>
                            <a:schemeClr val="tx1"/>
                          </a:solidFill>
                          <a:effectLst/>
                          <a:uLnTx/>
                          <a:uFillTx/>
                          <a:latin typeface="+mn-lt"/>
                          <a:ea typeface="Source Sans Pro Light"/>
                          <a:cs typeface="+mn-cs"/>
                        </a:rPr>
                        <a:t>and stay more connected with friends and family. In addition, with the high cost of nursing care, it is cost effective to provide the services people need to remain in their homes.</a:t>
                      </a:r>
                      <a:r>
                        <a:rPr lang="en-US" sz="1000" b="0" i="0" u="none" strike="noStrike" kern="0" cap="none" spc="0" normalizeH="0" baseline="0" dirty="0">
                          <a:ln>
                            <a:noFill/>
                          </a:ln>
                          <a:solidFill>
                            <a:schemeClr val="tx1"/>
                          </a:solidFill>
                          <a:effectLst/>
                          <a:uLnTx/>
                          <a:uFillTx/>
                          <a:latin typeface="+mn-lt"/>
                          <a:ea typeface="Source Sans Pro Light"/>
                          <a:cs typeface="+mn-cs"/>
                        </a:rPr>
                        <a:t> </a:t>
                      </a:r>
                      <a:endParaRPr kumimoji="0" lang="en-US" sz="1000" b="0" i="0" u="none" strike="noStrike" kern="0" cap="none" spc="0" normalizeH="0" baseline="0" dirty="0">
                        <a:ln>
                          <a:noFill/>
                        </a:ln>
                        <a:solidFill>
                          <a:schemeClr val="tx1"/>
                        </a:solidFill>
                        <a:effectLst/>
                        <a:highlight>
                          <a:srgbClr val="FFFF00"/>
                        </a:highlight>
                        <a:uLnTx/>
                        <a:uFillTx/>
                        <a:latin typeface="+mn-lt"/>
                        <a:ea typeface="Source Sans Pro Light"/>
                        <a:cs typeface="+mn-cs"/>
                      </a:endParaRPr>
                    </a:p>
                  </a:txBody>
                  <a:tcPr marT="82296" marB="82296">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441651">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000" b="1" i="0" kern="1200" cap="all" baseline="0" dirty="0">
                          <a:solidFill>
                            <a:srgbClr val="FFFFFF"/>
                          </a:solidFill>
                          <a:latin typeface="+mn-lt"/>
                          <a:ea typeface="+mn-ea"/>
                          <a:cs typeface="+mn-cs"/>
                        </a:rPr>
                        <a:t>What are Home</a:t>
                      </a:r>
                      <a:r>
                        <a:rPr lang="en-US" sz="1000" b="1" i="0" kern="1200" cap="all" baseline="0" dirty="0">
                          <a:solidFill>
                            <a:schemeClr val="bg1"/>
                          </a:solidFill>
                          <a:latin typeface="+mn-lt"/>
                          <a:ea typeface="+mn-ea"/>
                          <a:cs typeface="+mn-cs"/>
                        </a:rPr>
                        <a:t>-</a:t>
                      </a:r>
                      <a:r>
                        <a:rPr lang="en-US" sz="1000" b="1" i="0" kern="1200" cap="all" baseline="0" dirty="0">
                          <a:solidFill>
                            <a:srgbClr val="FFFFFF"/>
                          </a:solidFill>
                          <a:latin typeface="+mn-lt"/>
                          <a:ea typeface="+mn-ea"/>
                          <a:cs typeface="+mn-cs"/>
                        </a:rPr>
                        <a:t> and Community-Based LTSS</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0" marR="0" lvl="0" indent="0" algn="l" defTabSz="914400" rtl="0" eaLnBrk="1" fontAlgn="auto" latinLnBrk="0" hangingPunct="1">
                        <a:lnSpc>
                          <a:spcPct val="95000"/>
                        </a:lnSpc>
                        <a:spcBef>
                          <a:spcPts val="100"/>
                        </a:spcBef>
                        <a:spcAft>
                          <a:spcPts val="100"/>
                        </a:spcAft>
                        <a:buClr>
                          <a:schemeClr val="tx2"/>
                        </a:buClr>
                        <a:buSzTx/>
                        <a:buFont typeface="Wingdings" pitchFamily="2" charset="2"/>
                        <a:buNone/>
                        <a:tabLst/>
                        <a:defRPr/>
                      </a:pPr>
                      <a:r>
                        <a:rPr lang="en-US" sz="1000" b="0" i="0" dirty="0">
                          <a:solidFill>
                            <a:schemeClr val="tx1"/>
                          </a:solidFill>
                          <a:latin typeface="+mn-lt"/>
                          <a:ea typeface="Source Sans Pro Light"/>
                        </a:rPr>
                        <a:t>MassHealth HCBS is provided through several avenues. Community-based services available to all MassHealth members with disabilities who meet medical necessity criteria include personal care attendants (professionals who assist with performing day-to-day activities) and adult day health (services like supervision, recreation, social activities, meals, and varying levels of medical services provided at a day health facility). Massachusetts also provides services through 10</a:t>
                      </a:r>
                      <a:r>
                        <a:rPr lang="en-US" sz="1000" b="0" i="1" dirty="0">
                          <a:solidFill>
                            <a:schemeClr val="tx1"/>
                          </a:solidFill>
                          <a:latin typeface="+mn-lt"/>
                          <a:ea typeface="Source Sans Pro Light"/>
                        </a:rPr>
                        <a:t> Home- and Community-based</a:t>
                      </a:r>
                      <a:r>
                        <a:rPr lang="en-US" sz="1000" b="0" i="0" dirty="0">
                          <a:solidFill>
                            <a:schemeClr val="tx1"/>
                          </a:solidFill>
                          <a:latin typeface="+mn-lt"/>
                          <a:ea typeface="Source Sans Pro Light"/>
                        </a:rPr>
                        <a:t> </a:t>
                      </a:r>
                      <a:r>
                        <a:rPr lang="en-US" sz="1000" b="0" i="1" dirty="0">
                          <a:solidFill>
                            <a:schemeClr val="tx1"/>
                          </a:solidFill>
                          <a:latin typeface="+mn-lt"/>
                          <a:ea typeface="Source Sans Pro Light"/>
                        </a:rPr>
                        <a:t>Services waivers </a:t>
                      </a:r>
                      <a:r>
                        <a:rPr lang="en-US" sz="1000" b="0" i="0" dirty="0">
                          <a:solidFill>
                            <a:schemeClr val="tx1"/>
                          </a:solidFill>
                          <a:latin typeface="+mn-lt"/>
                          <a:ea typeface="Source Sans Pro Light"/>
                        </a:rPr>
                        <a:t>for specific populations. Examples of HCBS waiver services include </a:t>
                      </a:r>
                      <a:r>
                        <a:rPr lang="en-US" sz="1000" b="0" i="0" strike="noStrike" dirty="0">
                          <a:solidFill>
                            <a:schemeClr val="tx1"/>
                          </a:solidFill>
                          <a:latin typeface="+mn-lt"/>
                          <a:ea typeface="Source Sans Pro Light"/>
                        </a:rPr>
                        <a:t>residential services, in-home supports such as personal care and home delivered meals, day and employment services, assistive technology and specialized medical equipment, and home and vehicle modifications.</a:t>
                      </a:r>
                      <a:endParaRPr lang="en-US" sz="1000" b="0" i="0" strike="noStrike" dirty="0">
                        <a:solidFill>
                          <a:srgbClr val="FF0000"/>
                        </a:solidFill>
                        <a:highlight>
                          <a:srgbClr val="FFFF00"/>
                        </a:highlight>
                        <a:latin typeface="+mn-lt"/>
                        <a:ea typeface="Source Sans Pro Light"/>
                      </a:endParaRPr>
                    </a:p>
                  </a:txBody>
                  <a:tcPr marT="82296" marB="82296">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3508637"/>
                  </a:ext>
                </a:extLst>
              </a:tr>
              <a:tr h="991571">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000" b="1" i="0" kern="1200" cap="all" baseline="0" dirty="0">
                          <a:solidFill>
                            <a:schemeClr val="bg1"/>
                          </a:solidFill>
                          <a:latin typeface="+mn-lt"/>
                          <a:ea typeface="+mn-ea"/>
                          <a:cs typeface="+mn-cs"/>
                        </a:rPr>
                        <a:t>Investment in</a:t>
                      </a:r>
                      <a:r>
                        <a:rPr lang="en-US" sz="1000" b="1" i="0" kern="1200" cap="all" baseline="0" dirty="0">
                          <a:solidFill>
                            <a:srgbClr val="FF0000"/>
                          </a:solidFill>
                          <a:latin typeface="+mn-lt"/>
                          <a:ea typeface="+mn-ea"/>
                          <a:cs typeface="+mn-cs"/>
                        </a:rPr>
                        <a:t> </a:t>
                      </a:r>
                      <a:r>
                        <a:rPr lang="en-US" sz="1000" b="1" i="0" kern="1200" cap="all" baseline="0" dirty="0">
                          <a:solidFill>
                            <a:srgbClr val="FFFFFF"/>
                          </a:solidFill>
                          <a:latin typeface="+mn-lt"/>
                          <a:ea typeface="+mn-ea"/>
                          <a:cs typeface="+mn-cs"/>
                        </a:rPr>
                        <a:t>community</a:t>
                      </a:r>
                      <a:r>
                        <a:rPr lang="en-US" sz="1000" b="1" i="0" kern="1200" cap="all" baseline="0" dirty="0">
                          <a:solidFill>
                            <a:schemeClr val="bg1"/>
                          </a:solidFill>
                          <a:latin typeface="+mn-lt"/>
                          <a:ea typeface="+mn-ea"/>
                          <a:cs typeface="+mn-cs"/>
                        </a:rPr>
                        <a:t>-</a:t>
                      </a:r>
                      <a:r>
                        <a:rPr lang="en-US" sz="1000" b="1" i="0" kern="1200" cap="all" baseline="0" dirty="0">
                          <a:solidFill>
                            <a:srgbClr val="FFFFFF"/>
                          </a:solidFill>
                          <a:latin typeface="+mn-lt"/>
                          <a:ea typeface="+mn-ea"/>
                          <a:cs typeface="+mn-cs"/>
                        </a:rPr>
                        <a:t>based LTSS</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0" marR="0" lvl="0" indent="0" algn="l" rtl="0" eaLnBrk="1" fontAlgn="auto" latinLnBrk="0" hangingPunct="1">
                        <a:lnSpc>
                          <a:spcPct val="95000"/>
                        </a:lnSpc>
                        <a:spcBef>
                          <a:spcPts val="100"/>
                        </a:spcBef>
                        <a:spcAft>
                          <a:spcPts val="100"/>
                        </a:spcAft>
                        <a:buClr>
                          <a:schemeClr val="tx2"/>
                        </a:buClr>
                        <a:buSzTx/>
                        <a:buFont typeface="Wingdings" pitchFamily="2" charset="2"/>
                        <a:buNone/>
                      </a:pPr>
                      <a:r>
                        <a:rPr lang="en-US" sz="1000" b="0" i="0" dirty="0">
                          <a:solidFill>
                            <a:schemeClr val="tx1"/>
                          </a:solidFill>
                          <a:latin typeface="+mn-lt"/>
                          <a:ea typeface="Source Sans Pro Light"/>
                        </a:rPr>
                        <a:t>Massachusetts has one of the highest levels of HCBS use among states, as a proportion of its total Medicaid LTSS spending. </a:t>
                      </a:r>
                      <a:r>
                        <a:rPr kumimoji="0" lang="en-US" sz="1000" b="0" i="0" u="none" strike="noStrike" kern="0" cap="none" spc="0" normalizeH="0" baseline="0" dirty="0">
                          <a:ln>
                            <a:noFill/>
                          </a:ln>
                          <a:solidFill>
                            <a:schemeClr val="tx1"/>
                          </a:solidFill>
                          <a:effectLst/>
                          <a:uLnTx/>
                          <a:uFillTx/>
                          <a:latin typeface="+mn-lt"/>
                          <a:ea typeface="Source Sans Pro Light"/>
                          <a:cs typeface="+mn-cs"/>
                        </a:rPr>
                        <a:t>In 1980, nearly all of Massachusetts’ LTSS spending was for facility-based care. By 2010, about 50% of the spending was for community-based care and in 2020, 72% of the LTSS spending </a:t>
                      </a:r>
                      <a:r>
                        <a:rPr lang="en-US" sz="1000" b="0" i="0" u="none" strike="noStrike" kern="0" cap="none" spc="0" normalizeH="0" baseline="0" dirty="0">
                          <a:ln>
                            <a:noFill/>
                          </a:ln>
                          <a:solidFill>
                            <a:schemeClr val="tx1"/>
                          </a:solidFill>
                          <a:effectLst/>
                          <a:uLnTx/>
                          <a:uFillTx/>
                          <a:latin typeface="+mn-lt"/>
                          <a:ea typeface="Source Sans Pro Light"/>
                          <a:cs typeface="+mn-cs"/>
                        </a:rPr>
                        <a:t>was for</a:t>
                      </a:r>
                      <a:r>
                        <a:rPr kumimoji="0" lang="en-US" sz="1000" b="0" i="0" u="none" strike="noStrike" kern="0" cap="none" spc="0" normalizeH="0" baseline="0" dirty="0">
                          <a:ln>
                            <a:noFill/>
                          </a:ln>
                          <a:solidFill>
                            <a:schemeClr val="tx1"/>
                          </a:solidFill>
                          <a:effectLst/>
                          <a:uLnTx/>
                          <a:uFillTx/>
                          <a:latin typeface="+mn-lt"/>
                          <a:ea typeface="Source Sans Pro Light"/>
                          <a:cs typeface="+mn-cs"/>
                        </a:rPr>
                        <a:t> community-based care.</a:t>
                      </a:r>
                      <a:endParaRPr kumimoji="0" lang="en-US" sz="1000" b="0" i="0" u="none" strike="noStrike" kern="0" cap="none" spc="0" normalizeH="0" baseline="30000" dirty="0">
                        <a:ln>
                          <a:noFill/>
                        </a:ln>
                        <a:solidFill>
                          <a:schemeClr val="tx1"/>
                        </a:solidFill>
                        <a:effectLst/>
                        <a:uLnTx/>
                        <a:uFillTx/>
                        <a:latin typeface="+mn-lt"/>
                        <a:ea typeface="Source Sans Pro Light"/>
                        <a:cs typeface="+mn-cs"/>
                      </a:endParaRPr>
                    </a:p>
                  </a:txBody>
                  <a:tcPr marT="82296" marB="82296">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2379875"/>
                  </a:ext>
                </a:extLst>
              </a:tr>
            </a:tbl>
          </a:graphicData>
        </a:graphic>
      </p:graphicFrame>
      <p:sp>
        <p:nvSpPr>
          <p:cNvPr id="2" name="TextBox 1">
            <a:extLst>
              <a:ext uri="{FF2B5EF4-FFF2-40B4-BE49-F238E27FC236}">
                <a16:creationId xmlns:a16="http://schemas.microsoft.com/office/drawing/2014/main" id="{20B57F78-60D8-5E95-7624-E669AF126B7E}"/>
              </a:ext>
            </a:extLst>
          </p:cNvPr>
          <p:cNvSpPr txBox="1"/>
          <p:nvPr/>
        </p:nvSpPr>
        <p:spPr>
          <a:xfrm>
            <a:off x="364068" y="6011620"/>
            <a:ext cx="8102600" cy="338554"/>
          </a:xfrm>
          <a:prstGeom prst="rect">
            <a:avLst/>
          </a:prstGeom>
          <a:noFill/>
        </p:spPr>
        <p:txBody>
          <a:bodyPr wrap="square" rtlCol="0">
            <a:spAutoFit/>
          </a:bodyPr>
          <a:lstStyle/>
          <a:p>
            <a:r>
              <a:rPr lang="en-US" sz="800" dirty="0">
                <a:latin typeface="+mj-lt"/>
              </a:rPr>
              <a:t>For further information on LTSS, please refer to “Long-Term Services &amp; Supports (LTSS) in Massachusetts A Primer on LTSS Coverage, Access and Affordability.” Available at </a:t>
            </a:r>
            <a:r>
              <a:rPr lang="en-US" sz="800" dirty="0">
                <a:latin typeface="+mj-lt"/>
                <a:hlinkClick r:id="rId3"/>
              </a:rPr>
              <a:t>https://www.bluecrossmafoundation.org/sites/g/files/csphws2101/files/2024-04/LTSS_Access-Affordability_Apr2024_FINAL_0.pdf</a:t>
            </a:r>
            <a:r>
              <a:rPr lang="en-US" sz="800" dirty="0">
                <a:latin typeface="+mj-lt"/>
              </a:rPr>
              <a:t>.</a:t>
            </a:r>
          </a:p>
        </p:txBody>
      </p:sp>
    </p:spTree>
    <p:extLst>
      <p:ext uri="{BB962C8B-B14F-4D97-AF65-F5344CB8AC3E}">
        <p14:creationId xmlns:p14="http://schemas.microsoft.com/office/powerpoint/2010/main" val="417112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t>TABLE OF CONTENTS</a:t>
            </a:r>
          </a:p>
        </p:txBody>
      </p:sp>
      <p:sp>
        <p:nvSpPr>
          <p:cNvPr id="13" name="Content Placeholder 12">
            <a:extLst>
              <a:ext uri="{FF2B5EF4-FFF2-40B4-BE49-F238E27FC236}">
                <a16:creationId xmlns:a16="http://schemas.microsoft.com/office/drawing/2014/main" id="{3D9632BB-80FC-418E-B3D5-1B1C455321CF}"/>
              </a:ext>
            </a:extLst>
          </p:cNvPr>
          <p:cNvSpPr>
            <a:spLocks noGrp="1"/>
          </p:cNvSpPr>
          <p:nvPr>
            <p:ph idx="1"/>
          </p:nvPr>
        </p:nvSpPr>
        <p:spPr>
          <a:xfrm>
            <a:off x="457200" y="1191818"/>
            <a:ext cx="8229600" cy="5038159"/>
          </a:xfrm>
        </p:spPr>
        <p:txBody>
          <a:bodyPr/>
          <a:lstStyle/>
          <a:p>
            <a:endParaRPr lang="en-US"/>
          </a:p>
          <a:p>
            <a:pPr>
              <a:tabLst>
                <a:tab pos="3775075" algn="r"/>
              </a:tabLst>
            </a:pPr>
            <a:r>
              <a:rPr lang="en-US"/>
              <a:t>GLOSSARY OF ABBREVIATIONS	2</a:t>
            </a:r>
          </a:p>
          <a:p>
            <a:pPr>
              <a:tabLst>
                <a:tab pos="3775075" algn="r"/>
              </a:tabLst>
            </a:pPr>
            <a:endParaRPr lang="en-US">
              <a:solidFill>
                <a:srgbClr val="FF0000"/>
              </a:solidFill>
            </a:endParaRPr>
          </a:p>
          <a:p>
            <a:pPr>
              <a:tabLst>
                <a:tab pos="3775075" algn="r"/>
              </a:tabLst>
            </a:pPr>
            <a:r>
              <a:rPr lang="en-US"/>
              <a:t>INTRODUCTION	3</a:t>
            </a:r>
          </a:p>
          <a:p>
            <a:pPr>
              <a:tabLst>
                <a:tab pos="3775075" algn="r"/>
              </a:tabLst>
            </a:pPr>
            <a:endParaRPr lang="en-US">
              <a:solidFill>
                <a:srgbClr val="FF0000"/>
              </a:solidFill>
            </a:endParaRPr>
          </a:p>
          <a:p>
            <a:pPr>
              <a:tabLst>
                <a:tab pos="3775075" algn="r"/>
              </a:tabLst>
            </a:pPr>
            <a:r>
              <a:rPr lang="en-US"/>
              <a:t>ELIGIBILITY AND ENROLLMENT	6</a:t>
            </a:r>
          </a:p>
          <a:p>
            <a:pPr>
              <a:tabLst>
                <a:tab pos="3775075" algn="r"/>
              </a:tabLst>
            </a:pPr>
            <a:endParaRPr lang="en-US"/>
          </a:p>
          <a:p>
            <a:pPr>
              <a:tabLst>
                <a:tab pos="3775075" algn="r"/>
              </a:tabLst>
            </a:pPr>
            <a:r>
              <a:rPr lang="en-US"/>
              <a:t>BENEFITS AND DELIVERY SYSTEMS	15</a:t>
            </a:r>
          </a:p>
          <a:p>
            <a:pPr>
              <a:tabLst>
                <a:tab pos="3775075" algn="r"/>
              </a:tabLst>
            </a:pPr>
            <a:endParaRPr lang="en-US"/>
          </a:p>
          <a:p>
            <a:pPr>
              <a:tabLst>
                <a:tab pos="3775075" algn="r"/>
              </a:tabLst>
            </a:pPr>
            <a:r>
              <a:rPr lang="en-US"/>
              <a:t>SPENDING AND COST DRIVERS	26</a:t>
            </a:r>
          </a:p>
          <a:p>
            <a:pPr>
              <a:tabLst>
                <a:tab pos="3775075" algn="r"/>
              </a:tabLst>
            </a:pPr>
            <a:endParaRPr lang="en-US">
              <a:solidFill>
                <a:srgbClr val="FF0000"/>
              </a:solidFill>
            </a:endParaRPr>
          </a:p>
          <a:p>
            <a:pPr>
              <a:tabLst>
                <a:tab pos="3775075" algn="r"/>
              </a:tabLst>
            </a:pPr>
            <a:r>
              <a:rPr lang="en-US"/>
              <a:t>REFORMS	36</a:t>
            </a:r>
          </a:p>
          <a:p>
            <a:pPr>
              <a:tabLst>
                <a:tab pos="3775075" algn="r"/>
              </a:tabLst>
            </a:pPr>
            <a:endParaRPr lang="en-US">
              <a:solidFill>
                <a:srgbClr val="FF0000"/>
              </a:solidFill>
            </a:endParaRPr>
          </a:p>
          <a:p>
            <a:pPr>
              <a:tabLst>
                <a:tab pos="3775075" algn="r"/>
              </a:tabLst>
            </a:pPr>
            <a:r>
              <a:rPr lang="en-US"/>
              <a:t>CONCLUSION	41</a:t>
            </a:r>
          </a:p>
          <a:p>
            <a:pPr>
              <a:tabLst>
                <a:tab pos="3775075" algn="r"/>
              </a:tabLst>
            </a:pPr>
            <a:endParaRPr lang="en-US"/>
          </a:p>
          <a:p>
            <a:pPr>
              <a:tabLst>
                <a:tab pos="3775075" algn="r"/>
              </a:tabLst>
            </a:pPr>
            <a:r>
              <a:rPr lang="en-US"/>
              <a:t>SOURCES	43</a:t>
            </a:r>
          </a:p>
        </p:txBody>
      </p:sp>
      <p:sp>
        <p:nvSpPr>
          <p:cNvPr id="2" name="Slide Number Placeholder 2">
            <a:extLst>
              <a:ext uri="{FF2B5EF4-FFF2-40B4-BE49-F238E27FC236}">
                <a16:creationId xmlns:a16="http://schemas.microsoft.com/office/drawing/2014/main" id="{E5D51528-23C5-93F8-1FE2-701C38DFEA17}"/>
              </a:ext>
            </a:extLst>
          </p:cNvPr>
          <p:cNvSpPr>
            <a:spLocks noGrp="1"/>
          </p:cNvSpPr>
          <p:nvPr>
            <p:ph type="sldNum" sz="quarter" idx="10"/>
          </p:nvPr>
        </p:nvSpPr>
        <p:spPr>
          <a:xfrm>
            <a:off x="8747125" y="6559550"/>
            <a:ext cx="396875" cy="296863"/>
          </a:xfrm>
        </p:spPr>
        <p:txBody>
          <a:bodyPr/>
          <a:lstStyle/>
          <a:p>
            <a:fld id="{52FF2353-2A72-49B4-9122-A3EFF5B12DD2}" type="slidenum">
              <a:rPr lang="en-US" smtClean="0"/>
              <a:pPr/>
              <a:t>1</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8D28-84B2-0214-A962-4AA53EA73E04}"/>
              </a:ext>
            </a:extLst>
          </p:cNvPr>
          <p:cNvSpPr>
            <a:spLocks noGrp="1"/>
          </p:cNvSpPr>
          <p:nvPr>
            <p:ph type="title"/>
          </p:nvPr>
        </p:nvSpPr>
        <p:spPr/>
        <p:txBody>
          <a:bodyPr/>
          <a:lstStyle/>
          <a:p>
            <a:r>
              <a:rPr lang="en-US"/>
              <a:t>MassHealth Coverage Types</a:t>
            </a:r>
          </a:p>
        </p:txBody>
      </p:sp>
      <p:graphicFrame>
        <p:nvGraphicFramePr>
          <p:cNvPr id="5" name="Content Placeholder 4">
            <a:extLst>
              <a:ext uri="{FF2B5EF4-FFF2-40B4-BE49-F238E27FC236}">
                <a16:creationId xmlns:a16="http://schemas.microsoft.com/office/drawing/2014/main" id="{DB664B4D-EAC3-17F8-709F-C02FB408C3A6}"/>
              </a:ext>
            </a:extLst>
          </p:cNvPr>
          <p:cNvGraphicFramePr>
            <a:graphicFrameLocks noGrp="1"/>
          </p:cNvGraphicFramePr>
          <p:nvPr>
            <p:ph idx="1"/>
            <p:extLst>
              <p:ext uri="{D42A27DB-BD31-4B8C-83A1-F6EECF244321}">
                <p14:modId xmlns:p14="http://schemas.microsoft.com/office/powerpoint/2010/main" val="341700898"/>
              </p:ext>
            </p:extLst>
          </p:nvPr>
        </p:nvGraphicFramePr>
        <p:xfrm>
          <a:off x="435745" y="1915334"/>
          <a:ext cx="8311380" cy="4094289"/>
        </p:xfrm>
        <a:graphic>
          <a:graphicData uri="http://schemas.openxmlformats.org/drawingml/2006/table">
            <a:tbl>
              <a:tblPr firstRow="1" bandRow="1">
                <a:tableStyleId>{5C22544A-7EE6-4342-B048-85BDC9FD1C3A}</a:tableStyleId>
              </a:tblPr>
              <a:tblGrid>
                <a:gridCol w="1975901">
                  <a:extLst>
                    <a:ext uri="{9D8B030D-6E8A-4147-A177-3AD203B41FA5}">
                      <a16:colId xmlns:a16="http://schemas.microsoft.com/office/drawing/2014/main" val="2384152391"/>
                    </a:ext>
                  </a:extLst>
                </a:gridCol>
                <a:gridCol w="6335479">
                  <a:extLst>
                    <a:ext uri="{9D8B030D-6E8A-4147-A177-3AD203B41FA5}">
                      <a16:colId xmlns:a16="http://schemas.microsoft.com/office/drawing/2014/main" val="179842206"/>
                    </a:ext>
                  </a:extLst>
                </a:gridCol>
              </a:tblGrid>
              <a:tr h="461325">
                <a:tc>
                  <a:txBody>
                    <a:bodyPr/>
                    <a:lstStyle/>
                    <a:p>
                      <a:r>
                        <a:rPr lang="en-US" sz="1400" dirty="0"/>
                        <a:t>COVERAGE TYPE</a:t>
                      </a:r>
                    </a:p>
                  </a:txBody>
                  <a:tcPr anchor="ctr">
                    <a:solidFill>
                      <a:srgbClr val="00A797"/>
                    </a:solidFill>
                  </a:tcPr>
                </a:tc>
                <a:tc>
                  <a:txBody>
                    <a:bodyPr/>
                    <a:lstStyle/>
                    <a:p>
                      <a:r>
                        <a:rPr lang="en-US" sz="1400" dirty="0"/>
                        <a:t>WHAT TO KNOW</a:t>
                      </a:r>
                    </a:p>
                  </a:txBody>
                  <a:tcPr anchor="ctr">
                    <a:solidFill>
                      <a:srgbClr val="00A797"/>
                    </a:solidFill>
                  </a:tcPr>
                </a:tc>
                <a:extLst>
                  <a:ext uri="{0D108BD9-81ED-4DB2-BD59-A6C34878D82A}">
                    <a16:rowId xmlns:a16="http://schemas.microsoft.com/office/drawing/2014/main" val="830554200"/>
                  </a:ext>
                </a:extLst>
              </a:tr>
              <a:tr h="678431">
                <a:tc>
                  <a:txBody>
                    <a:bodyPr/>
                    <a:lstStyle/>
                    <a:p>
                      <a:r>
                        <a:rPr lang="en-US" sz="1400" dirty="0"/>
                        <a:t>Standard</a:t>
                      </a:r>
                    </a:p>
                  </a:txBody>
                  <a:tcPr anchor="ctr"/>
                </a:tc>
                <a:tc>
                  <a:txBody>
                    <a:bodyPr/>
                    <a:lstStyle/>
                    <a:p>
                      <a:r>
                        <a:rPr lang="en-US" sz="1100" dirty="0"/>
                        <a:t>Standard is the most </a:t>
                      </a:r>
                      <a:r>
                        <a:rPr lang="en-US" sz="1100" dirty="0">
                          <a:solidFill>
                            <a:schemeClr val="tx1"/>
                          </a:solidFill>
                        </a:rPr>
                        <a:t>comprehensive benefit, inclusive of all benefits listed on slide 16. Most children, adults, and seniors with and without disabilities with MassHealth (more than half of all members) qualify for this coverage type. </a:t>
                      </a:r>
                    </a:p>
                  </a:txBody>
                  <a:tcPr anchor="ctr"/>
                </a:tc>
                <a:extLst>
                  <a:ext uri="{0D108BD9-81ED-4DB2-BD59-A6C34878D82A}">
                    <a16:rowId xmlns:a16="http://schemas.microsoft.com/office/drawing/2014/main" val="613999990"/>
                  </a:ext>
                </a:extLst>
              </a:tr>
              <a:tr h="678431">
                <a:tc>
                  <a:txBody>
                    <a:bodyPr/>
                    <a:lstStyle/>
                    <a:p>
                      <a:r>
                        <a:rPr lang="en-US" sz="1400"/>
                        <a:t>CommonHealth</a:t>
                      </a:r>
                    </a:p>
                  </a:txBody>
                  <a:tcPr anchor="ctr"/>
                </a:tc>
                <a:tc>
                  <a:txBody>
                    <a:bodyPr/>
                    <a:lstStyle/>
                    <a:p>
                      <a:r>
                        <a:rPr lang="en-US" sz="1100" dirty="0"/>
                        <a:t>CommonHealth has similar benefits to Standard, but is designed for children and adults with disabilities who earn too much to qualify for Standard. CommonHealth members typically pay a premium. About </a:t>
                      </a:r>
                      <a:r>
                        <a:rPr lang="en-US" sz="1100" dirty="0">
                          <a:solidFill>
                            <a:schemeClr val="tx1"/>
                          </a:solidFill>
                        </a:rPr>
                        <a:t>2% </a:t>
                      </a:r>
                      <a:r>
                        <a:rPr lang="en-US" sz="1100" dirty="0"/>
                        <a:t>of MassHealth members are in CommonHealth.</a:t>
                      </a:r>
                    </a:p>
                  </a:txBody>
                  <a:tcPr anchor="ctr"/>
                </a:tc>
                <a:extLst>
                  <a:ext uri="{0D108BD9-81ED-4DB2-BD59-A6C34878D82A}">
                    <a16:rowId xmlns:a16="http://schemas.microsoft.com/office/drawing/2014/main" val="775564113"/>
                  </a:ext>
                </a:extLst>
              </a:tr>
              <a:tr h="668031">
                <a:tc>
                  <a:txBody>
                    <a:bodyPr/>
                    <a:lstStyle/>
                    <a:p>
                      <a:r>
                        <a:rPr lang="en-US" sz="1400"/>
                        <a:t>CarePlus</a:t>
                      </a:r>
                    </a:p>
                  </a:txBody>
                  <a:tcPr anchor="ctr"/>
                </a:tc>
                <a:tc>
                  <a:txBody>
                    <a:bodyPr/>
                    <a:lstStyle/>
                    <a:p>
                      <a:r>
                        <a:rPr lang="en-US" sz="1100" dirty="0"/>
                        <a:t>CarePlus is for childless adults who do not qualify for other benefit types. Its benefits are similar to Standard, but it does not cover LTSS. About 1</a:t>
                      </a:r>
                      <a:r>
                        <a:rPr lang="en-US" sz="1100" dirty="0">
                          <a:solidFill>
                            <a:schemeClr val="tx1"/>
                          </a:solidFill>
                        </a:rPr>
                        <a:t>6% </a:t>
                      </a:r>
                      <a:r>
                        <a:rPr lang="en-US" sz="1100" dirty="0"/>
                        <a:t>of members are in CarePlus.</a:t>
                      </a:r>
                    </a:p>
                  </a:txBody>
                  <a:tcPr anchor="ctr"/>
                </a:tc>
                <a:extLst>
                  <a:ext uri="{0D108BD9-81ED-4DB2-BD59-A6C34878D82A}">
                    <a16:rowId xmlns:a16="http://schemas.microsoft.com/office/drawing/2014/main" val="1352792411"/>
                  </a:ext>
                </a:extLst>
              </a:tr>
              <a:tr h="858896">
                <a:tc>
                  <a:txBody>
                    <a:bodyPr/>
                    <a:lstStyle/>
                    <a:p>
                      <a:r>
                        <a:rPr lang="en-US" sz="1400"/>
                        <a:t>Family Assistance</a:t>
                      </a:r>
                    </a:p>
                  </a:txBody>
                  <a:tcPr anchor="ctr"/>
                </a:tc>
                <a:tc>
                  <a:txBody>
                    <a:bodyPr/>
                    <a:lstStyle/>
                    <a:p>
                      <a:r>
                        <a:rPr lang="en-US" sz="1100" dirty="0"/>
                        <a:t>Family Assistance offers benefits similar to Standard, but it does not cover LTSS or non-emergency medical transportation. This coverage type is for children with higher family </a:t>
                      </a:r>
                      <a:r>
                        <a:rPr lang="en-US" sz="1100" dirty="0">
                          <a:solidFill>
                            <a:schemeClr val="tx1"/>
                          </a:solidFill>
                        </a:rPr>
                        <a:t>incomes than what qualifies for Standard, adults with HIV-AIDS with income above the CarePlus income limit, and certain people who do not qualify for Standard because of their immigration status. About 6% of members are in Family Assistance.</a:t>
                      </a:r>
                    </a:p>
                  </a:txBody>
                  <a:tcPr anchor="ctr"/>
                </a:tc>
                <a:extLst>
                  <a:ext uri="{0D108BD9-81ED-4DB2-BD59-A6C34878D82A}">
                    <a16:rowId xmlns:a16="http://schemas.microsoft.com/office/drawing/2014/main" val="2865651620"/>
                  </a:ext>
                </a:extLst>
              </a:tr>
              <a:tr h="678431">
                <a:tc>
                  <a:txBody>
                    <a:bodyPr/>
                    <a:lstStyle/>
                    <a:p>
                      <a:r>
                        <a:rPr lang="en-US" sz="1400"/>
                        <a:t>Limited</a:t>
                      </a:r>
                    </a:p>
                  </a:txBody>
                  <a:tcPr anchor="ctr"/>
                </a:tc>
                <a:tc>
                  <a:txBody>
                    <a:bodyPr/>
                    <a:lstStyle/>
                    <a:p>
                      <a:r>
                        <a:rPr lang="en-US" sz="1100" dirty="0"/>
                        <a:t>Limited is for people with an immigration status that does not allow them to quality for a broader benefit package. It covers only emergency health services. </a:t>
                      </a:r>
                      <a:r>
                        <a:rPr lang="en-US" sz="1100" dirty="0">
                          <a:solidFill>
                            <a:schemeClr val="tx1"/>
                          </a:solidFill>
                        </a:rPr>
                        <a:t>About 13% of members </a:t>
                      </a:r>
                      <a:r>
                        <a:rPr lang="en-US" sz="1100" dirty="0"/>
                        <a:t>are enrolled in Limited.</a:t>
                      </a:r>
                    </a:p>
                  </a:txBody>
                  <a:tcPr anchor="ctr"/>
                </a:tc>
                <a:extLst>
                  <a:ext uri="{0D108BD9-81ED-4DB2-BD59-A6C34878D82A}">
                    <a16:rowId xmlns:a16="http://schemas.microsoft.com/office/drawing/2014/main" val="1592450297"/>
                  </a:ext>
                </a:extLst>
              </a:tr>
            </a:tbl>
          </a:graphicData>
        </a:graphic>
      </p:graphicFrame>
      <p:sp>
        <p:nvSpPr>
          <p:cNvPr id="4" name="Slide Number Placeholder 3">
            <a:extLst>
              <a:ext uri="{FF2B5EF4-FFF2-40B4-BE49-F238E27FC236}">
                <a16:creationId xmlns:a16="http://schemas.microsoft.com/office/drawing/2014/main" id="{FC439CA1-81E8-F349-5DE0-E65DB6AA6444}"/>
              </a:ext>
            </a:extLst>
          </p:cNvPr>
          <p:cNvSpPr>
            <a:spLocks noGrp="1"/>
          </p:cNvSpPr>
          <p:nvPr>
            <p:ph type="sldNum" sz="quarter" idx="10"/>
          </p:nvPr>
        </p:nvSpPr>
        <p:spPr/>
        <p:txBody>
          <a:bodyPr/>
          <a:lstStyle/>
          <a:p>
            <a:pPr>
              <a:defRPr/>
            </a:pPr>
            <a:fld id="{D533E511-8713-4DB1-948F-E7B3FC7EE587}" type="slidenum">
              <a:rPr lang="en-US" smtClean="0"/>
              <a:pPr>
                <a:defRPr/>
              </a:pPr>
              <a:t>19</a:t>
            </a:fld>
            <a:endParaRPr lang="en-US"/>
          </a:p>
        </p:txBody>
      </p:sp>
      <p:sp>
        <p:nvSpPr>
          <p:cNvPr id="3" name="TextBox 2">
            <a:extLst>
              <a:ext uri="{FF2B5EF4-FFF2-40B4-BE49-F238E27FC236}">
                <a16:creationId xmlns:a16="http://schemas.microsoft.com/office/drawing/2014/main" id="{FAB4A0B0-E8AA-BDEE-0380-C305C18C641E}"/>
              </a:ext>
            </a:extLst>
          </p:cNvPr>
          <p:cNvSpPr txBox="1"/>
          <p:nvPr/>
        </p:nvSpPr>
        <p:spPr>
          <a:xfrm>
            <a:off x="375420" y="1144898"/>
            <a:ext cx="8311380" cy="707886"/>
          </a:xfrm>
          <a:prstGeom prst="rect">
            <a:avLst/>
          </a:prstGeom>
          <a:noFill/>
        </p:spPr>
        <p:txBody>
          <a:bodyPr wrap="square" rtlCol="0">
            <a:spAutoFit/>
          </a:bodyPr>
          <a:lstStyle/>
          <a:p>
            <a:r>
              <a:rPr lang="en-US" sz="1000" dirty="0">
                <a:latin typeface="+mn-lt"/>
              </a:rPr>
              <a:t>While most MassHealth members receive all the services described on slides 16, 17, and 18, some members may receive more limited benefit packages. MassHealth has five different coverage types, described below, which vary in their benefit packages. Members are placed in a coverage type d</a:t>
            </a:r>
            <a:r>
              <a:rPr lang="en-US" sz="1000" dirty="0">
                <a:effectLst/>
                <a:latin typeface="+mn-lt"/>
              </a:rPr>
              <a:t>epending on their income, citizenship or immigration status, age, and special circumstances. For more information on eligibility for these coverage types, see slide 8.</a:t>
            </a:r>
          </a:p>
        </p:txBody>
      </p:sp>
    </p:spTree>
    <p:extLst>
      <p:ext uri="{BB962C8B-B14F-4D97-AF65-F5344CB8AC3E}">
        <p14:creationId xmlns:p14="http://schemas.microsoft.com/office/powerpoint/2010/main" val="2817908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5A4B8D-39F1-EC10-BF38-DC3E658866BE}"/>
              </a:ext>
            </a:extLst>
          </p:cNvPr>
          <p:cNvSpPr>
            <a:spLocks noGrp="1"/>
          </p:cNvSpPr>
          <p:nvPr>
            <p:ph type="sldNum" sz="quarter" idx="10"/>
          </p:nvPr>
        </p:nvSpPr>
        <p:spPr/>
        <p:txBody>
          <a:bodyPr/>
          <a:lstStyle/>
          <a:p>
            <a:pPr>
              <a:defRPr/>
            </a:pPr>
            <a:fld id="{3909278F-C404-41BF-9C98-282AEB53CEB7}" type="slidenum">
              <a:rPr lang="en-US" smtClean="0"/>
              <a:pPr>
                <a:defRPr/>
              </a:pPr>
              <a:t>20</a:t>
            </a:fld>
            <a:endParaRPr lang="en-US"/>
          </a:p>
        </p:txBody>
      </p:sp>
      <p:sp>
        <p:nvSpPr>
          <p:cNvPr id="8" name="Rectangle 7">
            <a:extLst>
              <a:ext uri="{FF2B5EF4-FFF2-40B4-BE49-F238E27FC236}">
                <a16:creationId xmlns:a16="http://schemas.microsoft.com/office/drawing/2014/main" id="{1C239E17-A902-1BB1-A003-1DA0EE7D438E}"/>
              </a:ext>
            </a:extLst>
          </p:cNvPr>
          <p:cNvSpPr/>
          <p:nvPr/>
        </p:nvSpPr>
        <p:spPr>
          <a:xfrm>
            <a:off x="457194" y="1581757"/>
            <a:ext cx="1340496" cy="863336"/>
          </a:xfrm>
          <a:prstGeom prst="rect">
            <a:avLst/>
          </a:prstGeom>
          <a:solidFill>
            <a:srgbClr val="C3D94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00"/>
              </a:lnSpc>
            </a:pPr>
            <a:r>
              <a:rPr lang="en-US" sz="950" dirty="0">
                <a:solidFill>
                  <a:schemeClr val="tx1"/>
                </a:solidFill>
              </a:rPr>
              <a:t>Under age 65, no other insurance, living in community,</a:t>
            </a:r>
            <a:r>
              <a:rPr lang="en-US" sz="950" baseline="30000" dirty="0">
                <a:solidFill>
                  <a:schemeClr val="tx1"/>
                </a:solidFill>
              </a:rPr>
              <a:t>2</a:t>
            </a:r>
            <a:r>
              <a:rPr lang="en-US" sz="950" dirty="0">
                <a:solidFill>
                  <a:schemeClr val="tx1"/>
                </a:solidFill>
              </a:rPr>
              <a:t> excluding Limited members</a:t>
            </a:r>
            <a:endParaRPr lang="en-US" sz="950" baseline="30000" dirty="0">
              <a:solidFill>
                <a:schemeClr val="tx1"/>
              </a:solidFill>
            </a:endParaRPr>
          </a:p>
        </p:txBody>
      </p:sp>
      <p:sp>
        <p:nvSpPr>
          <p:cNvPr id="10" name="Rectangle 9">
            <a:extLst>
              <a:ext uri="{FF2B5EF4-FFF2-40B4-BE49-F238E27FC236}">
                <a16:creationId xmlns:a16="http://schemas.microsoft.com/office/drawing/2014/main" id="{B0FFE6C4-B60E-C02F-D3D4-760D653B7535}"/>
              </a:ext>
            </a:extLst>
          </p:cNvPr>
          <p:cNvSpPr/>
          <p:nvPr/>
        </p:nvSpPr>
        <p:spPr>
          <a:xfrm>
            <a:off x="457193" y="2673998"/>
            <a:ext cx="1340497" cy="1539640"/>
          </a:xfrm>
          <a:prstGeom prst="rect">
            <a:avLst/>
          </a:prstGeom>
          <a:solidFill>
            <a:schemeClr val="accent4">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00"/>
              </a:lnSpc>
            </a:pPr>
            <a:r>
              <a:rPr lang="en-US" sz="950" dirty="0">
                <a:solidFill>
                  <a:schemeClr val="tx1"/>
                </a:solidFill>
              </a:rPr>
              <a:t>Older adult (ages 65 and over) or Disabled, may have Medicare</a:t>
            </a:r>
            <a:r>
              <a:rPr lang="en-US" sz="950" baseline="30000" dirty="0">
                <a:solidFill>
                  <a:schemeClr val="tx1"/>
                </a:solidFill>
              </a:rPr>
              <a:t>6</a:t>
            </a:r>
          </a:p>
        </p:txBody>
      </p:sp>
      <p:sp>
        <p:nvSpPr>
          <p:cNvPr id="13" name="Rectangle: Rounded Corners 12">
            <a:extLst>
              <a:ext uri="{FF2B5EF4-FFF2-40B4-BE49-F238E27FC236}">
                <a16:creationId xmlns:a16="http://schemas.microsoft.com/office/drawing/2014/main" id="{87C62421-AD3F-45CC-1F01-1CE8759E1247}"/>
              </a:ext>
            </a:extLst>
          </p:cNvPr>
          <p:cNvSpPr/>
          <p:nvPr/>
        </p:nvSpPr>
        <p:spPr>
          <a:xfrm>
            <a:off x="2439659" y="1581757"/>
            <a:ext cx="933737" cy="308166"/>
          </a:xfrm>
          <a:prstGeom prst="roundRect">
            <a:avLst/>
          </a:prstGeom>
          <a:solidFill>
            <a:srgbClr val="C3D941">
              <a:alpha val="4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solidFill>
                  <a:schemeClr val="tx1"/>
                </a:solidFill>
              </a:rPr>
              <a:t>PCC Plan</a:t>
            </a:r>
          </a:p>
        </p:txBody>
      </p:sp>
      <p:sp>
        <p:nvSpPr>
          <p:cNvPr id="14" name="Rectangle: Rounded Corners 13">
            <a:extLst>
              <a:ext uri="{FF2B5EF4-FFF2-40B4-BE49-F238E27FC236}">
                <a16:creationId xmlns:a16="http://schemas.microsoft.com/office/drawing/2014/main" id="{9720565B-5978-70B6-CD35-CD28BA69EFE9}"/>
              </a:ext>
            </a:extLst>
          </p:cNvPr>
          <p:cNvSpPr/>
          <p:nvPr/>
        </p:nvSpPr>
        <p:spPr>
          <a:xfrm>
            <a:off x="2439659" y="1920681"/>
            <a:ext cx="933737" cy="303443"/>
          </a:xfrm>
          <a:prstGeom prst="roundRect">
            <a:avLst/>
          </a:prstGeom>
          <a:solidFill>
            <a:srgbClr val="C3D941">
              <a:alpha val="4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solidFill>
                  <a:schemeClr val="tx1"/>
                </a:solidFill>
              </a:rPr>
              <a:t>MCOs</a:t>
            </a:r>
          </a:p>
        </p:txBody>
      </p:sp>
      <p:sp>
        <p:nvSpPr>
          <p:cNvPr id="15" name="Rectangle: Rounded Corners 14">
            <a:extLst>
              <a:ext uri="{FF2B5EF4-FFF2-40B4-BE49-F238E27FC236}">
                <a16:creationId xmlns:a16="http://schemas.microsoft.com/office/drawing/2014/main" id="{1A449BAD-1EB9-D52F-A08F-1DAC01DCC1DC}"/>
              </a:ext>
            </a:extLst>
          </p:cNvPr>
          <p:cNvSpPr/>
          <p:nvPr/>
        </p:nvSpPr>
        <p:spPr>
          <a:xfrm>
            <a:off x="2439659" y="2261061"/>
            <a:ext cx="933737" cy="220081"/>
          </a:xfrm>
          <a:prstGeom prst="roundRect">
            <a:avLst/>
          </a:prstGeom>
          <a:solidFill>
            <a:srgbClr val="C3D941">
              <a:alpha val="4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solidFill>
                  <a:schemeClr val="tx1"/>
                </a:solidFill>
              </a:rPr>
              <a:t>ACOs</a:t>
            </a:r>
          </a:p>
        </p:txBody>
      </p:sp>
      <p:sp>
        <p:nvSpPr>
          <p:cNvPr id="16" name="Rectangle: Rounded Corners 15">
            <a:extLst>
              <a:ext uri="{FF2B5EF4-FFF2-40B4-BE49-F238E27FC236}">
                <a16:creationId xmlns:a16="http://schemas.microsoft.com/office/drawing/2014/main" id="{D0CA3C49-BAD8-3C8D-5612-19884DF7D17A}"/>
              </a:ext>
            </a:extLst>
          </p:cNvPr>
          <p:cNvSpPr/>
          <p:nvPr/>
        </p:nvSpPr>
        <p:spPr>
          <a:xfrm>
            <a:off x="2439659" y="2673554"/>
            <a:ext cx="933737" cy="436862"/>
          </a:xfrm>
          <a:prstGeom prst="roundRect">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solidFill>
                  <a:schemeClr val="tx1"/>
                </a:solidFill>
              </a:rPr>
              <a:t>PACE</a:t>
            </a:r>
          </a:p>
        </p:txBody>
      </p:sp>
      <p:sp>
        <p:nvSpPr>
          <p:cNvPr id="17" name="Rectangle: Rounded Corners 16">
            <a:extLst>
              <a:ext uri="{FF2B5EF4-FFF2-40B4-BE49-F238E27FC236}">
                <a16:creationId xmlns:a16="http://schemas.microsoft.com/office/drawing/2014/main" id="{C9EEBCE9-93FA-AD69-C77B-3F739499C9A3}"/>
              </a:ext>
            </a:extLst>
          </p:cNvPr>
          <p:cNvSpPr/>
          <p:nvPr/>
        </p:nvSpPr>
        <p:spPr>
          <a:xfrm>
            <a:off x="2439659" y="3151333"/>
            <a:ext cx="933737" cy="329640"/>
          </a:xfrm>
          <a:prstGeom prst="roundRect">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solidFill>
                  <a:schemeClr val="tx1"/>
                </a:solidFill>
              </a:rPr>
              <a:t>SCO</a:t>
            </a:r>
          </a:p>
        </p:txBody>
      </p:sp>
      <p:sp>
        <p:nvSpPr>
          <p:cNvPr id="18" name="Rectangle: Rounded Corners 17">
            <a:extLst>
              <a:ext uri="{FF2B5EF4-FFF2-40B4-BE49-F238E27FC236}">
                <a16:creationId xmlns:a16="http://schemas.microsoft.com/office/drawing/2014/main" id="{F7B80F1A-5637-A1C7-BE96-17921D090D0D}"/>
              </a:ext>
            </a:extLst>
          </p:cNvPr>
          <p:cNvSpPr/>
          <p:nvPr/>
        </p:nvSpPr>
        <p:spPr>
          <a:xfrm>
            <a:off x="2439659" y="3522515"/>
            <a:ext cx="933737" cy="329640"/>
          </a:xfrm>
          <a:prstGeom prst="roundRect">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solidFill>
                  <a:schemeClr val="tx1"/>
                </a:solidFill>
              </a:rPr>
              <a:t>One Care</a:t>
            </a:r>
          </a:p>
        </p:txBody>
      </p:sp>
      <p:sp>
        <p:nvSpPr>
          <p:cNvPr id="19" name="Rectangle: Rounded Corners 18">
            <a:extLst>
              <a:ext uri="{FF2B5EF4-FFF2-40B4-BE49-F238E27FC236}">
                <a16:creationId xmlns:a16="http://schemas.microsoft.com/office/drawing/2014/main" id="{E5205A1A-7AAA-D28E-EBE4-E02C6EC3F225}"/>
              </a:ext>
            </a:extLst>
          </p:cNvPr>
          <p:cNvSpPr/>
          <p:nvPr/>
        </p:nvSpPr>
        <p:spPr>
          <a:xfrm>
            <a:off x="3440968" y="1581757"/>
            <a:ext cx="5245825" cy="308166"/>
          </a:xfrm>
          <a:prstGeom prst="roundRect">
            <a:avLst/>
          </a:prstGeom>
          <a:solidFill>
            <a:srgbClr val="C3D941">
              <a:alpha val="4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lang="en-US" sz="900" dirty="0">
                <a:solidFill>
                  <a:schemeClr val="tx1"/>
                </a:solidFill>
              </a:rPr>
              <a:t>A primary care clinician coordinates medical care, behavioral health (BH) is provided through a </a:t>
            </a:r>
            <a:r>
              <a:rPr lang="en-US" sz="900" b="1" dirty="0">
                <a:solidFill>
                  <a:schemeClr val="tx1"/>
                </a:solidFill>
              </a:rPr>
              <a:t>managed BH plan</a:t>
            </a:r>
            <a:r>
              <a:rPr lang="en-US" sz="900" dirty="0">
                <a:solidFill>
                  <a:schemeClr val="tx1"/>
                </a:solidFill>
              </a:rPr>
              <a:t>. Medical services are paid FFS.</a:t>
            </a:r>
            <a:r>
              <a:rPr lang="en-US" sz="900" baseline="30000" dirty="0">
                <a:solidFill>
                  <a:schemeClr val="tx1"/>
                </a:solidFill>
              </a:rPr>
              <a:t>1</a:t>
            </a:r>
          </a:p>
        </p:txBody>
      </p:sp>
      <p:sp>
        <p:nvSpPr>
          <p:cNvPr id="20" name="Rectangle: Rounded Corners 19">
            <a:extLst>
              <a:ext uri="{FF2B5EF4-FFF2-40B4-BE49-F238E27FC236}">
                <a16:creationId xmlns:a16="http://schemas.microsoft.com/office/drawing/2014/main" id="{C91589C4-06C3-844F-855C-1BB9531735F9}"/>
              </a:ext>
            </a:extLst>
          </p:cNvPr>
          <p:cNvSpPr/>
          <p:nvPr/>
        </p:nvSpPr>
        <p:spPr>
          <a:xfrm>
            <a:off x="3440968" y="1920682"/>
            <a:ext cx="5245827" cy="303444"/>
          </a:xfrm>
          <a:prstGeom prst="roundRect">
            <a:avLst/>
          </a:prstGeom>
          <a:solidFill>
            <a:srgbClr val="C3D941">
              <a:alpha val="4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lang="en-US" sz="900" dirty="0">
                <a:solidFill>
                  <a:schemeClr val="tx1"/>
                </a:solidFill>
              </a:rPr>
              <a:t>MCOs are paid a capitated</a:t>
            </a:r>
            <a:r>
              <a:rPr lang="en-US" sz="900" baseline="30000" dirty="0">
                <a:solidFill>
                  <a:schemeClr val="tx1"/>
                </a:solidFill>
              </a:rPr>
              <a:t>3</a:t>
            </a:r>
            <a:r>
              <a:rPr lang="en-US" sz="900" dirty="0">
                <a:solidFill>
                  <a:schemeClr val="tx1"/>
                </a:solidFill>
              </a:rPr>
              <a:t> rate to provide medical and BH</a:t>
            </a:r>
            <a:r>
              <a:rPr lang="en-US" sz="900" dirty="0">
                <a:solidFill>
                  <a:srgbClr val="FF0000"/>
                </a:solidFill>
              </a:rPr>
              <a:t> </a:t>
            </a:r>
            <a:r>
              <a:rPr lang="en-US" sz="900" dirty="0">
                <a:solidFill>
                  <a:schemeClr val="tx1"/>
                </a:solidFill>
              </a:rPr>
              <a:t>care, through </a:t>
            </a:r>
            <a:r>
              <a:rPr lang="en-US" sz="900" b="1" dirty="0">
                <a:solidFill>
                  <a:schemeClr val="tx1"/>
                </a:solidFill>
              </a:rPr>
              <a:t>their provider networks</a:t>
            </a:r>
            <a:r>
              <a:rPr lang="en-US" sz="900" dirty="0">
                <a:solidFill>
                  <a:schemeClr val="tx1"/>
                </a:solidFill>
              </a:rPr>
              <a:t>, and have enhanced care coordination.</a:t>
            </a:r>
          </a:p>
        </p:txBody>
      </p:sp>
      <p:sp>
        <p:nvSpPr>
          <p:cNvPr id="21" name="Rectangle: Rounded Corners 20">
            <a:extLst>
              <a:ext uri="{FF2B5EF4-FFF2-40B4-BE49-F238E27FC236}">
                <a16:creationId xmlns:a16="http://schemas.microsoft.com/office/drawing/2014/main" id="{A9F28305-0306-2F25-89AC-004A8E4179FB}"/>
              </a:ext>
            </a:extLst>
          </p:cNvPr>
          <p:cNvSpPr/>
          <p:nvPr/>
        </p:nvSpPr>
        <p:spPr>
          <a:xfrm>
            <a:off x="3440968" y="2261063"/>
            <a:ext cx="5245827" cy="229342"/>
          </a:xfrm>
          <a:prstGeom prst="roundRect">
            <a:avLst/>
          </a:prstGeom>
          <a:solidFill>
            <a:srgbClr val="C3D941">
              <a:alpha val="4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lang="en-US" sz="900" dirty="0">
                <a:solidFill>
                  <a:schemeClr val="tx1"/>
                </a:solidFill>
              </a:rPr>
              <a:t>ACOs are </a:t>
            </a:r>
            <a:r>
              <a:rPr lang="en-US" sz="900" b="1" dirty="0">
                <a:solidFill>
                  <a:schemeClr val="tx1"/>
                </a:solidFill>
              </a:rPr>
              <a:t>based in provider systems </a:t>
            </a:r>
            <a:r>
              <a:rPr lang="en-US" sz="900" dirty="0">
                <a:solidFill>
                  <a:schemeClr val="tx1"/>
                </a:solidFill>
              </a:rPr>
              <a:t>and have enhanced care coordination (see slide 23).</a:t>
            </a:r>
          </a:p>
        </p:txBody>
      </p:sp>
      <p:sp>
        <p:nvSpPr>
          <p:cNvPr id="22" name="Rectangle: Rounded Corners 21">
            <a:extLst>
              <a:ext uri="{FF2B5EF4-FFF2-40B4-BE49-F238E27FC236}">
                <a16:creationId xmlns:a16="http://schemas.microsoft.com/office/drawing/2014/main" id="{05C2DFE3-A312-6F06-5156-9AA8AB57D7C4}"/>
              </a:ext>
            </a:extLst>
          </p:cNvPr>
          <p:cNvSpPr/>
          <p:nvPr/>
        </p:nvSpPr>
        <p:spPr>
          <a:xfrm>
            <a:off x="3447686" y="2676065"/>
            <a:ext cx="5239106" cy="436862"/>
          </a:xfrm>
          <a:prstGeom prst="roundRect">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lang="en-US" sz="900" dirty="0">
                <a:solidFill>
                  <a:schemeClr val="tx1"/>
                </a:solidFill>
              </a:rPr>
              <a:t>A capitated inclusive plan with many services provided at PACE centers (sites that offer adult day care services, a health clinic, physical and occupational therapy, and common room[s] for social and recreational activities). For </a:t>
            </a:r>
            <a:r>
              <a:rPr lang="en-US" sz="900" b="1" dirty="0">
                <a:solidFill>
                  <a:schemeClr val="tx1"/>
                </a:solidFill>
              </a:rPr>
              <a:t>people ages 55+ with clinical need.</a:t>
            </a:r>
          </a:p>
        </p:txBody>
      </p:sp>
      <p:sp>
        <p:nvSpPr>
          <p:cNvPr id="23" name="Rectangle: Rounded Corners 22">
            <a:extLst>
              <a:ext uri="{FF2B5EF4-FFF2-40B4-BE49-F238E27FC236}">
                <a16:creationId xmlns:a16="http://schemas.microsoft.com/office/drawing/2014/main" id="{B3DEFFA8-AE3C-D031-3A25-69DEFFBB0B33}"/>
              </a:ext>
            </a:extLst>
          </p:cNvPr>
          <p:cNvSpPr/>
          <p:nvPr/>
        </p:nvSpPr>
        <p:spPr>
          <a:xfrm>
            <a:off x="3441358" y="3151333"/>
            <a:ext cx="5239106" cy="329640"/>
          </a:xfrm>
          <a:prstGeom prst="roundRect">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lang="en-US" sz="900" dirty="0">
                <a:solidFill>
                  <a:schemeClr val="tx1"/>
                </a:solidFill>
              </a:rPr>
              <a:t>Like an MCO, but includes both Medicaid and Medicare services, including LTSS and dental. For </a:t>
            </a:r>
            <a:r>
              <a:rPr lang="en-US" sz="900" b="1" dirty="0">
                <a:solidFill>
                  <a:schemeClr val="tx1"/>
                </a:solidFill>
              </a:rPr>
              <a:t>people ages 65+ with MassHealth Standard.</a:t>
            </a:r>
          </a:p>
        </p:txBody>
      </p:sp>
      <p:sp>
        <p:nvSpPr>
          <p:cNvPr id="24" name="Rectangle: Rounded Corners 23">
            <a:extLst>
              <a:ext uri="{FF2B5EF4-FFF2-40B4-BE49-F238E27FC236}">
                <a16:creationId xmlns:a16="http://schemas.microsoft.com/office/drawing/2014/main" id="{9AD60140-D8C8-86A6-25C2-2D141BEF1E9E}"/>
              </a:ext>
            </a:extLst>
          </p:cNvPr>
          <p:cNvSpPr/>
          <p:nvPr/>
        </p:nvSpPr>
        <p:spPr>
          <a:xfrm>
            <a:off x="3441357" y="3522515"/>
            <a:ext cx="5239106" cy="329640"/>
          </a:xfrm>
          <a:prstGeom prst="roundRect">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lang="en-US" sz="900" b="0" i="0" dirty="0">
                <a:solidFill>
                  <a:schemeClr val="tx1"/>
                </a:solidFill>
                <a:latin typeface="+mn-lt"/>
              </a:rPr>
              <a:t>Like a SCO for </a:t>
            </a:r>
            <a:r>
              <a:rPr lang="en-US" sz="900" b="1" i="0" dirty="0">
                <a:solidFill>
                  <a:schemeClr val="tx1"/>
                </a:solidFill>
                <a:latin typeface="+mn-lt"/>
              </a:rPr>
              <a:t>people with disabilities ages 21–64</a:t>
            </a:r>
            <a:r>
              <a:rPr lang="en-US" sz="900" baseline="30000" dirty="0">
                <a:solidFill>
                  <a:schemeClr val="tx1"/>
                </a:solidFill>
              </a:rPr>
              <a:t>4</a:t>
            </a:r>
            <a:r>
              <a:rPr lang="en-US" sz="900" b="0" i="0" dirty="0">
                <a:solidFill>
                  <a:schemeClr val="tx1"/>
                </a:solidFill>
                <a:latin typeface="+mn-lt"/>
              </a:rPr>
              <a:t> with Medicare and Medicaid (MassHealth Standard or MassHealth CommonHealth)</a:t>
            </a:r>
            <a:r>
              <a:rPr lang="en-US" sz="900" dirty="0">
                <a:solidFill>
                  <a:schemeClr val="tx1"/>
                </a:solidFill>
              </a:rPr>
              <a:t>. </a:t>
            </a:r>
            <a:endParaRPr lang="en-US" sz="900" b="1" dirty="0">
              <a:solidFill>
                <a:schemeClr val="tx1"/>
              </a:solidFill>
            </a:endParaRPr>
          </a:p>
        </p:txBody>
      </p:sp>
      <p:sp>
        <p:nvSpPr>
          <p:cNvPr id="25" name="Rectangle: Rounded Corners 24">
            <a:extLst>
              <a:ext uri="{FF2B5EF4-FFF2-40B4-BE49-F238E27FC236}">
                <a16:creationId xmlns:a16="http://schemas.microsoft.com/office/drawing/2014/main" id="{EC7E8F48-B849-8DBC-1A75-24899D6828BE}"/>
              </a:ext>
            </a:extLst>
          </p:cNvPr>
          <p:cNvSpPr/>
          <p:nvPr/>
        </p:nvSpPr>
        <p:spPr>
          <a:xfrm>
            <a:off x="3440438" y="3914438"/>
            <a:ext cx="5239106" cy="329639"/>
          </a:xfrm>
          <a:prstGeom prst="roundRect">
            <a:avLst/>
          </a:prstGeom>
          <a:solidFill>
            <a:schemeClr val="accent4">
              <a:lumMod val="40000"/>
              <a:lumOff val="60000"/>
              <a:alpha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ts val="1000"/>
              </a:lnSpc>
              <a:spcBef>
                <a:spcPts val="0"/>
              </a:spcBef>
              <a:spcAft>
                <a:spcPts val="0"/>
              </a:spcAft>
              <a:buClrTx/>
              <a:buSzTx/>
              <a:buFontTx/>
              <a:buNone/>
              <a:tabLst/>
              <a:defRPr/>
            </a:pPr>
            <a:r>
              <a:rPr lang="en-US" sz="900" b="0" i="0" dirty="0">
                <a:solidFill>
                  <a:schemeClr val="tx1"/>
                </a:solidFill>
                <a:latin typeface="+mn-lt"/>
              </a:rPr>
              <a:t>No entity is charged with coordinating a member’s care.</a:t>
            </a:r>
            <a:r>
              <a:rPr lang="en-US" sz="900" b="0" i="0" baseline="30000" dirty="0">
                <a:solidFill>
                  <a:schemeClr val="tx1"/>
                </a:solidFill>
                <a:latin typeface="+mn-lt"/>
              </a:rPr>
              <a:t>5</a:t>
            </a:r>
            <a:r>
              <a:rPr lang="en-US" sz="900" b="0" i="0" dirty="0">
                <a:solidFill>
                  <a:schemeClr val="tx1"/>
                </a:solidFill>
                <a:latin typeface="+mn-lt"/>
              </a:rPr>
              <a:t> Most seniors and other members with Medicare choose to remain in FFS. </a:t>
            </a:r>
          </a:p>
        </p:txBody>
      </p:sp>
      <p:sp>
        <p:nvSpPr>
          <p:cNvPr id="26" name="Rectangle: Rounded Corners 25">
            <a:extLst>
              <a:ext uri="{FF2B5EF4-FFF2-40B4-BE49-F238E27FC236}">
                <a16:creationId xmlns:a16="http://schemas.microsoft.com/office/drawing/2014/main" id="{1EE6FA56-0720-7FB4-9B61-598D8E3B69C2}"/>
              </a:ext>
            </a:extLst>
          </p:cNvPr>
          <p:cNvSpPr/>
          <p:nvPr/>
        </p:nvSpPr>
        <p:spPr>
          <a:xfrm>
            <a:off x="2449658" y="3905938"/>
            <a:ext cx="933737" cy="329638"/>
          </a:xfrm>
          <a:prstGeom prst="roundRect">
            <a:avLst/>
          </a:prstGeom>
          <a:solidFill>
            <a:schemeClr val="accent4">
              <a:lumMod val="40000"/>
              <a:lumOff val="60000"/>
              <a:alpha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solidFill>
                  <a:schemeClr val="tx1"/>
                </a:solidFill>
              </a:rPr>
              <a:t>Original FFS</a:t>
            </a:r>
          </a:p>
          <a:p>
            <a:pPr algn="ctr">
              <a:lnSpc>
                <a:spcPts val="1000"/>
              </a:lnSpc>
            </a:pPr>
            <a:r>
              <a:rPr lang="en-US" sz="1000" dirty="0">
                <a:solidFill>
                  <a:schemeClr val="tx1"/>
                </a:solidFill>
              </a:rPr>
              <a:t>Medicaid</a:t>
            </a:r>
          </a:p>
        </p:txBody>
      </p:sp>
      <p:cxnSp>
        <p:nvCxnSpPr>
          <p:cNvPr id="29" name="Straight Connector 28">
            <a:extLst>
              <a:ext uri="{FF2B5EF4-FFF2-40B4-BE49-F238E27FC236}">
                <a16:creationId xmlns:a16="http://schemas.microsoft.com/office/drawing/2014/main" id="{9C17716F-E1BF-5DB0-A1EC-B994BCE08C5B}"/>
              </a:ext>
            </a:extLst>
          </p:cNvPr>
          <p:cNvCxnSpPr>
            <a:cxnSpLocks/>
          </p:cNvCxnSpPr>
          <p:nvPr/>
        </p:nvCxnSpPr>
        <p:spPr>
          <a:xfrm>
            <a:off x="375414" y="2550851"/>
            <a:ext cx="831137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257AB5-09DA-2C1F-46E3-DA08A4370594}"/>
              </a:ext>
            </a:extLst>
          </p:cNvPr>
          <p:cNvCxnSpPr>
            <a:cxnSpLocks/>
          </p:cNvCxnSpPr>
          <p:nvPr/>
        </p:nvCxnSpPr>
        <p:spPr>
          <a:xfrm>
            <a:off x="375413" y="4321884"/>
            <a:ext cx="831137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4E83DCD-230C-53BC-EF5F-86040AEBA521}"/>
              </a:ext>
            </a:extLst>
          </p:cNvPr>
          <p:cNvSpPr txBox="1"/>
          <p:nvPr/>
        </p:nvSpPr>
        <p:spPr>
          <a:xfrm>
            <a:off x="354253" y="5037063"/>
            <a:ext cx="8393174" cy="1446550"/>
          </a:xfrm>
          <a:prstGeom prst="rect">
            <a:avLst/>
          </a:prstGeom>
          <a:noFill/>
        </p:spPr>
        <p:txBody>
          <a:bodyPr wrap="square" rtlCol="0">
            <a:spAutoFit/>
          </a:bodyPr>
          <a:lstStyle/>
          <a:p>
            <a:pPr>
              <a:spcBef>
                <a:spcPts val="0"/>
              </a:spcBef>
            </a:pPr>
            <a:r>
              <a:rPr lang="en-US" sz="800" baseline="30000" dirty="0">
                <a:latin typeface="+mj-lt"/>
                <a:cs typeface="Arial"/>
              </a:rPr>
              <a:t>1 </a:t>
            </a:r>
            <a:r>
              <a:rPr lang="en-US" sz="800" dirty="0">
                <a:latin typeface="+mj-lt"/>
                <a:cs typeface="Arial"/>
              </a:rPr>
              <a:t>Fee-for-service (FFS) payment: A payment made to providers for each service delivered.</a:t>
            </a:r>
          </a:p>
          <a:p>
            <a:pPr>
              <a:spcBef>
                <a:spcPts val="0"/>
              </a:spcBef>
            </a:pPr>
            <a:r>
              <a:rPr lang="en-US" sz="800" baseline="30000" dirty="0">
                <a:latin typeface="+mj-lt"/>
                <a:ea typeface="Source Sans Pro Light"/>
                <a:cs typeface="Arial"/>
              </a:rPr>
              <a:t>2</a:t>
            </a:r>
            <a:r>
              <a:rPr lang="en-US" sz="800" dirty="0">
                <a:latin typeface="+mj-lt"/>
                <a:ea typeface="Source Sans Pro Light"/>
                <a:cs typeface="Arial"/>
              </a:rPr>
              <a:t> There are certain people in this category who may also be able to choose FFS. For example, MassHealth members who are receiving services from the Department of Children and Families, or the Department of Youth Services may enroll in FFS instead of managed care. For a full list of these exceptions, please see 130 CMR 508.001(B).</a:t>
            </a:r>
          </a:p>
          <a:p>
            <a:pPr marL="45720" indent="-45720">
              <a:spcBef>
                <a:spcPts val="0"/>
              </a:spcBef>
            </a:pPr>
            <a:r>
              <a:rPr lang="en-US" sz="800" baseline="30000" dirty="0">
                <a:latin typeface="+mj-lt"/>
                <a:ea typeface="Source Sans Pro Light"/>
                <a:cs typeface="Arial"/>
              </a:rPr>
              <a:t>3</a:t>
            </a:r>
            <a:r>
              <a:rPr lang="en-US" sz="800" dirty="0">
                <a:latin typeface="+mj-lt"/>
                <a:ea typeface="Source Sans Pro Light"/>
                <a:cs typeface="Arial"/>
              </a:rPr>
              <a:t> A capitated rate is a monthly payment per member to cover all services.</a:t>
            </a:r>
            <a:endParaRPr lang="en-US" sz="800" baseline="30000" dirty="0">
              <a:latin typeface="+mj-lt"/>
              <a:ea typeface="Source Sans Pro Light"/>
              <a:cs typeface="Arial"/>
            </a:endParaRPr>
          </a:p>
          <a:p>
            <a:pPr marL="45720" indent="-45720">
              <a:spcBef>
                <a:spcPts val="0"/>
              </a:spcBef>
            </a:pPr>
            <a:r>
              <a:rPr lang="en-US" sz="800" baseline="30000" dirty="0">
                <a:latin typeface="+mj-lt"/>
                <a:ea typeface="Source Sans Pro Light"/>
                <a:cs typeface="Arial"/>
              </a:rPr>
              <a:t>4 </a:t>
            </a:r>
            <a:r>
              <a:rPr lang="en-US" sz="800" dirty="0">
                <a:latin typeface="+mj-lt"/>
                <a:ea typeface="Source Sans Pro Light"/>
                <a:cs typeface="Arial"/>
              </a:rPr>
              <a:t>If a member enrolled in One Care turns 65 and is still eligible for One Care, they may elect to stay enrolled in One Care. </a:t>
            </a:r>
          </a:p>
          <a:p>
            <a:pPr marL="45720" indent="-45720">
              <a:spcBef>
                <a:spcPts val="0"/>
              </a:spcBef>
            </a:pPr>
            <a:r>
              <a:rPr lang="en-US" sz="800" baseline="30000" dirty="0">
                <a:latin typeface="+mj-lt"/>
                <a:ea typeface="Source Sans Pro Light"/>
                <a:cs typeface="Arial"/>
              </a:rPr>
              <a:t>5</a:t>
            </a:r>
            <a:r>
              <a:rPr lang="en-US" sz="800" dirty="0">
                <a:latin typeface="+mj-lt"/>
                <a:ea typeface="Source Sans Pro Light"/>
                <a:cs typeface="Arial"/>
              </a:rPr>
              <a:t> Some members who are enrolled in original FFS Medicaid receive their behavioral health services through MassHealth’s managed behavioral health vendor. For a full list of these populations, please see 130 CMR 508.001(E).</a:t>
            </a:r>
          </a:p>
          <a:p>
            <a:pPr marL="45720" indent="-45720">
              <a:spcBef>
                <a:spcPts val="0"/>
              </a:spcBef>
            </a:pPr>
            <a:r>
              <a:rPr lang="en-US" sz="800" baseline="30000" dirty="0">
                <a:latin typeface="+mj-lt"/>
                <a:ea typeface="Source Sans Pro Light"/>
                <a:cs typeface="Arial"/>
              </a:rPr>
              <a:t>6 </a:t>
            </a:r>
            <a:r>
              <a:rPr lang="en-US" sz="800" dirty="0">
                <a:latin typeface="+mj-lt"/>
                <a:ea typeface="Source Sans Pro Light"/>
                <a:cs typeface="Arial"/>
              </a:rPr>
              <a:t>There are certain people in this category who may not be able to enroll in one of the managed care options and may be required to enroll in FFS instead. For example, members 65 and over who are in a rehabilitation hospital or intermediate care facility for individuals with intellectual disabilities (ICF/ID) may not enroll in SCO and therefore must choose FFS. For a full list of these exceptions, please see 130 CMR 508.002.</a:t>
            </a:r>
          </a:p>
          <a:p>
            <a:pPr marL="45720" indent="-45720">
              <a:spcBef>
                <a:spcPts val="0"/>
              </a:spcBef>
            </a:pPr>
            <a:endParaRPr lang="en-US" sz="800" dirty="0">
              <a:solidFill>
                <a:srgbClr val="000000"/>
              </a:solidFill>
              <a:latin typeface="+mj-lt"/>
              <a:cs typeface="Arial"/>
            </a:endParaRPr>
          </a:p>
        </p:txBody>
      </p:sp>
      <p:sp>
        <p:nvSpPr>
          <p:cNvPr id="6" name="Title 5">
            <a:extLst>
              <a:ext uri="{FF2B5EF4-FFF2-40B4-BE49-F238E27FC236}">
                <a16:creationId xmlns:a16="http://schemas.microsoft.com/office/drawing/2014/main" id="{6121390E-CC78-44ED-1C34-CEA3B3FEB4AA}"/>
              </a:ext>
            </a:extLst>
          </p:cNvPr>
          <p:cNvSpPr>
            <a:spLocks noGrp="1"/>
          </p:cNvSpPr>
          <p:nvPr>
            <p:ph type="title"/>
          </p:nvPr>
        </p:nvSpPr>
        <p:spPr>
          <a:xfrm>
            <a:off x="457193" y="413714"/>
            <a:ext cx="8229600" cy="331848"/>
          </a:xfrm>
        </p:spPr>
        <p:txBody>
          <a:bodyPr/>
          <a:lstStyle/>
          <a:p>
            <a:r>
              <a:rPr lang="en-US" dirty="0"/>
              <a:t>MassHealth Delivery System Overview</a:t>
            </a:r>
          </a:p>
        </p:txBody>
      </p:sp>
      <p:sp>
        <p:nvSpPr>
          <p:cNvPr id="4" name="Rectangle: Rounded Corners 3">
            <a:extLst>
              <a:ext uri="{FF2B5EF4-FFF2-40B4-BE49-F238E27FC236}">
                <a16:creationId xmlns:a16="http://schemas.microsoft.com/office/drawing/2014/main" id="{DD9D59E5-C2A1-1F0C-DCF5-32B30186F3D7}"/>
              </a:ext>
            </a:extLst>
          </p:cNvPr>
          <p:cNvSpPr/>
          <p:nvPr/>
        </p:nvSpPr>
        <p:spPr>
          <a:xfrm>
            <a:off x="2439659" y="4399961"/>
            <a:ext cx="933738" cy="593981"/>
          </a:xfrm>
          <a:prstGeom prst="roundRect">
            <a:avLst/>
          </a:prstGeom>
          <a:solidFill>
            <a:srgbClr val="4B63AE">
              <a:alpha val="4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solidFill>
                  <a:schemeClr val="tx1"/>
                </a:solidFill>
              </a:rPr>
              <a:t>Original FFS</a:t>
            </a:r>
          </a:p>
          <a:p>
            <a:pPr algn="ctr">
              <a:lnSpc>
                <a:spcPts val="1000"/>
              </a:lnSpc>
            </a:pPr>
            <a:r>
              <a:rPr lang="en-US" sz="1000" dirty="0">
                <a:solidFill>
                  <a:schemeClr val="tx1"/>
                </a:solidFill>
              </a:rPr>
              <a:t>Medicaid</a:t>
            </a:r>
          </a:p>
        </p:txBody>
      </p:sp>
      <p:sp>
        <p:nvSpPr>
          <p:cNvPr id="12" name="Rectangle 11">
            <a:extLst>
              <a:ext uri="{FF2B5EF4-FFF2-40B4-BE49-F238E27FC236}">
                <a16:creationId xmlns:a16="http://schemas.microsoft.com/office/drawing/2014/main" id="{321D66B3-8BA9-65B5-E363-39C77136D6E2}"/>
              </a:ext>
            </a:extLst>
          </p:cNvPr>
          <p:cNvSpPr/>
          <p:nvPr/>
        </p:nvSpPr>
        <p:spPr>
          <a:xfrm>
            <a:off x="457193" y="4399961"/>
            <a:ext cx="1857574" cy="593980"/>
          </a:xfrm>
          <a:prstGeom prst="rect">
            <a:avLst/>
          </a:prstGeom>
          <a:solidFill>
            <a:srgbClr val="6F83B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00"/>
              </a:lnSpc>
            </a:pPr>
            <a:r>
              <a:rPr lang="en-US" sz="950" dirty="0">
                <a:solidFill>
                  <a:schemeClr val="bg1"/>
                </a:solidFill>
              </a:rPr>
              <a:t>Under age 65</a:t>
            </a:r>
            <a:r>
              <a:rPr lang="en-US" sz="950" dirty="0"/>
              <a:t>, with other insurance or in institutions, and those with Limited</a:t>
            </a:r>
          </a:p>
        </p:txBody>
      </p:sp>
      <p:sp>
        <p:nvSpPr>
          <p:cNvPr id="27" name="Left Brace 26">
            <a:extLst>
              <a:ext uri="{FF2B5EF4-FFF2-40B4-BE49-F238E27FC236}">
                <a16:creationId xmlns:a16="http://schemas.microsoft.com/office/drawing/2014/main" id="{C29314AA-9ADF-5845-B92F-815CE1529FA6}"/>
              </a:ext>
            </a:extLst>
          </p:cNvPr>
          <p:cNvSpPr/>
          <p:nvPr/>
        </p:nvSpPr>
        <p:spPr>
          <a:xfrm>
            <a:off x="2284053" y="1549851"/>
            <a:ext cx="124892" cy="93129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3803F593-75C0-28AE-5F7F-02C06B70CF68}"/>
              </a:ext>
            </a:extLst>
          </p:cNvPr>
          <p:cNvSpPr txBox="1"/>
          <p:nvPr/>
        </p:nvSpPr>
        <p:spPr>
          <a:xfrm>
            <a:off x="1900800" y="1478979"/>
            <a:ext cx="445699" cy="1125012"/>
          </a:xfrm>
          <a:prstGeom prst="rect">
            <a:avLst/>
          </a:prstGeom>
          <a:noFill/>
        </p:spPr>
        <p:txBody>
          <a:bodyPr vert="vert270" wrap="square" rtlCol="0">
            <a:spAutoFit/>
          </a:bodyPr>
          <a:lstStyle/>
          <a:p>
            <a:pPr algn="ctr">
              <a:lnSpc>
                <a:spcPts val="1000"/>
              </a:lnSpc>
            </a:pPr>
            <a:r>
              <a:rPr lang="en-US" sz="1000" dirty="0">
                <a:latin typeface="+mj-lt"/>
              </a:rPr>
              <a:t>Managed care options </a:t>
            </a:r>
          </a:p>
        </p:txBody>
      </p:sp>
      <p:sp>
        <p:nvSpPr>
          <p:cNvPr id="31" name="TextBox 30">
            <a:extLst>
              <a:ext uri="{FF2B5EF4-FFF2-40B4-BE49-F238E27FC236}">
                <a16:creationId xmlns:a16="http://schemas.microsoft.com/office/drawing/2014/main" id="{D38498B4-3466-D074-8F1D-B4924FAA0A08}"/>
              </a:ext>
            </a:extLst>
          </p:cNvPr>
          <p:cNvSpPr txBox="1"/>
          <p:nvPr/>
        </p:nvSpPr>
        <p:spPr>
          <a:xfrm>
            <a:off x="1874980" y="2628659"/>
            <a:ext cx="445699" cy="1286387"/>
          </a:xfrm>
          <a:prstGeom prst="rect">
            <a:avLst/>
          </a:prstGeom>
          <a:noFill/>
        </p:spPr>
        <p:txBody>
          <a:bodyPr vert="vert270" wrap="square" rtlCol="0">
            <a:spAutoFit/>
          </a:bodyPr>
          <a:lstStyle/>
          <a:p>
            <a:pPr algn="ctr">
              <a:lnSpc>
                <a:spcPts val="1000"/>
              </a:lnSpc>
            </a:pPr>
            <a:r>
              <a:rPr lang="en-US" sz="1000" dirty="0">
                <a:latin typeface="+mj-lt"/>
              </a:rPr>
              <a:t>Managed care options </a:t>
            </a:r>
          </a:p>
        </p:txBody>
      </p:sp>
      <p:sp>
        <p:nvSpPr>
          <p:cNvPr id="32" name="Left Brace 31">
            <a:extLst>
              <a:ext uri="{FF2B5EF4-FFF2-40B4-BE49-F238E27FC236}">
                <a16:creationId xmlns:a16="http://schemas.microsoft.com/office/drawing/2014/main" id="{72B6EA95-CCE9-154D-9566-F980F1A79244}"/>
              </a:ext>
            </a:extLst>
          </p:cNvPr>
          <p:cNvSpPr/>
          <p:nvPr/>
        </p:nvSpPr>
        <p:spPr>
          <a:xfrm>
            <a:off x="2241957" y="2655511"/>
            <a:ext cx="225408" cy="120957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B8CE4C19-6AED-3DD8-F7A1-312286AEE979}"/>
              </a:ext>
            </a:extLst>
          </p:cNvPr>
          <p:cNvSpPr/>
          <p:nvPr/>
        </p:nvSpPr>
        <p:spPr>
          <a:xfrm>
            <a:off x="3440438" y="4399961"/>
            <a:ext cx="5254926" cy="593982"/>
          </a:xfrm>
          <a:prstGeom prst="roundRect">
            <a:avLst/>
          </a:prstGeom>
          <a:solidFill>
            <a:srgbClr val="4B63AE">
              <a:alpha val="4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ts val="1000"/>
              </a:lnSpc>
              <a:spcBef>
                <a:spcPts val="0"/>
              </a:spcBef>
              <a:spcAft>
                <a:spcPts val="0"/>
              </a:spcAft>
              <a:buClrTx/>
              <a:buSzTx/>
              <a:buFontTx/>
              <a:buNone/>
              <a:tabLst/>
              <a:defRPr/>
            </a:pPr>
            <a:r>
              <a:rPr lang="en-US" sz="900" b="0" i="0" dirty="0">
                <a:solidFill>
                  <a:schemeClr val="tx1"/>
                </a:solidFill>
                <a:latin typeface="+mn-lt"/>
              </a:rPr>
              <a:t>No entity is charged with coordinating a member’s care.</a:t>
            </a:r>
            <a:r>
              <a:rPr lang="en-US" sz="900" b="0" i="0" baseline="30000" dirty="0">
                <a:solidFill>
                  <a:schemeClr val="tx1"/>
                </a:solidFill>
                <a:latin typeface="+mn-lt"/>
              </a:rPr>
              <a:t>5</a:t>
            </a:r>
            <a:r>
              <a:rPr lang="en-US" sz="900" b="0" i="0" dirty="0">
                <a:solidFill>
                  <a:schemeClr val="tx1"/>
                </a:solidFill>
                <a:latin typeface="+mn-lt"/>
              </a:rPr>
              <a:t> This includes people enrolled in MassHealth Limited, people who have employer sponsored insurance to whom MassHealth offers wrap around benefits, and people under the age of 65 who live in a nursing facility</a:t>
            </a:r>
            <a:r>
              <a:rPr lang="en-US" sz="900" dirty="0">
                <a:solidFill>
                  <a:schemeClr val="tx1"/>
                </a:solidFill>
              </a:rPr>
              <a:t> </a:t>
            </a:r>
            <a:r>
              <a:rPr lang="en-US" sz="900" b="0" i="0" dirty="0">
                <a:solidFill>
                  <a:schemeClr val="tx1"/>
                </a:solidFill>
                <a:latin typeface="+mn-lt"/>
              </a:rPr>
              <a:t>or rehabilitation hospital.</a:t>
            </a:r>
          </a:p>
        </p:txBody>
      </p:sp>
      <p:sp>
        <p:nvSpPr>
          <p:cNvPr id="9" name="Line 7">
            <a:extLst>
              <a:ext uri="{FF2B5EF4-FFF2-40B4-BE49-F238E27FC236}">
                <a16:creationId xmlns:a16="http://schemas.microsoft.com/office/drawing/2014/main" id="{BC5E1705-2ECC-2357-C5D0-8B719ABE80B4}"/>
              </a:ext>
            </a:extLst>
          </p:cNvPr>
          <p:cNvSpPr>
            <a:spLocks noChangeShapeType="1"/>
          </p:cNvSpPr>
          <p:nvPr/>
        </p:nvSpPr>
        <p:spPr bwMode="auto">
          <a:xfrm>
            <a:off x="455613" y="739384"/>
            <a:ext cx="8229600" cy="0"/>
          </a:xfrm>
          <a:prstGeom prst="line">
            <a:avLst/>
          </a:prstGeom>
          <a:noFill/>
          <a:ln w="38100">
            <a:solidFill>
              <a:schemeClr val="accent1"/>
            </a:solidFill>
            <a:round/>
            <a:headEnd/>
            <a:tailEnd/>
          </a:ln>
        </p:spPr>
        <p:txBody>
          <a:bodyPr/>
          <a:lstStyle/>
          <a:p>
            <a:pPr>
              <a:defRPr/>
            </a:pPr>
            <a:endParaRPr lang="en-US" sz="1600" b="0" i="0">
              <a:latin typeface="DM Sans" pitchFamily="2" charset="77"/>
            </a:endParaRPr>
          </a:p>
        </p:txBody>
      </p:sp>
      <p:sp>
        <p:nvSpPr>
          <p:cNvPr id="11" name="Rectangle 10">
            <a:extLst>
              <a:ext uri="{FF2B5EF4-FFF2-40B4-BE49-F238E27FC236}">
                <a16:creationId xmlns:a16="http://schemas.microsoft.com/office/drawing/2014/main" id="{D63C4C85-7869-71F0-FE5B-1FD7584A6B71}"/>
              </a:ext>
            </a:extLst>
          </p:cNvPr>
          <p:cNvSpPr/>
          <p:nvPr/>
        </p:nvSpPr>
        <p:spPr>
          <a:xfrm>
            <a:off x="375413" y="988541"/>
            <a:ext cx="8371712" cy="1538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1700200-77A4-C39B-D564-0B841722CC08}"/>
              </a:ext>
            </a:extLst>
          </p:cNvPr>
          <p:cNvSpPr txBox="1"/>
          <p:nvPr/>
        </p:nvSpPr>
        <p:spPr>
          <a:xfrm>
            <a:off x="375413" y="815418"/>
            <a:ext cx="8311380" cy="734432"/>
          </a:xfrm>
          <a:prstGeom prst="rect">
            <a:avLst/>
          </a:prstGeom>
          <a:noFill/>
        </p:spPr>
        <p:txBody>
          <a:bodyPr wrap="square" lIns="91440" tIns="45720" rIns="91440" bIns="45720" rtlCol="0" anchor="t">
            <a:spAutoFit/>
          </a:bodyPr>
          <a:lstStyle/>
          <a:p>
            <a:pPr>
              <a:lnSpc>
                <a:spcPts val="980"/>
              </a:lnSpc>
            </a:pPr>
            <a:r>
              <a:rPr lang="en-US" sz="900" dirty="0">
                <a:effectLst/>
                <a:latin typeface="+mj-lt"/>
                <a:cs typeface="Arial"/>
              </a:rPr>
              <a:t>Originally, payment for all Medicaid services was made directly to providers by MassHealth on a fee-for-service (FFS) basis.</a:t>
            </a:r>
            <a:r>
              <a:rPr lang="en-US" sz="900" baseline="30000" dirty="0">
                <a:solidFill>
                  <a:schemeClr val="tx1"/>
                </a:solidFill>
                <a:latin typeface="+mj-lt"/>
              </a:rPr>
              <a:t>1</a:t>
            </a:r>
            <a:r>
              <a:rPr lang="en-US" sz="900" dirty="0">
                <a:effectLst/>
                <a:latin typeface="+mj-lt"/>
                <a:cs typeface="Arial"/>
              </a:rPr>
              <a:t> Over the years, Massachusetts has moved more members to </a:t>
            </a:r>
            <a:r>
              <a:rPr lang="en-US" sz="900" dirty="0">
                <a:effectLst/>
                <a:latin typeface="+mj-lt"/>
                <a:cs typeface="Segoe UI"/>
              </a:rPr>
              <a:t>managed care (</a:t>
            </a:r>
            <a:r>
              <a:rPr lang="en-US" sz="900" dirty="0">
                <a:latin typeface="+mj-lt"/>
                <a:cs typeface="Segoe UI"/>
              </a:rPr>
              <a:t>health care delivery systems organized to manage cost, utilization, and quality</a:t>
            </a:r>
            <a:r>
              <a:rPr lang="en-US" sz="900" b="0" i="0" dirty="0">
                <a:effectLst/>
                <a:latin typeface="+mj-lt"/>
                <a:cs typeface="Arial"/>
              </a:rPr>
              <a:t>) </a:t>
            </a:r>
            <a:r>
              <a:rPr lang="en-US" sz="900" dirty="0">
                <a:effectLst/>
                <a:latin typeface="+mj-lt"/>
                <a:cs typeface="Arial"/>
              </a:rPr>
              <a:t>to provide more coordinated and efficient care. Some MassHealth members are required to enroll in a managed care program, some are not eligible for managed care, and others can choose between managed care or the original </a:t>
            </a:r>
            <a:r>
              <a:rPr lang="en-US" sz="900" dirty="0">
                <a:latin typeface="+mj-lt"/>
                <a:cs typeface="Arial"/>
              </a:rPr>
              <a:t>FFS Medicaid</a:t>
            </a:r>
            <a:r>
              <a:rPr lang="en-US" sz="900" dirty="0">
                <a:effectLst/>
                <a:latin typeface="+mj-lt"/>
                <a:cs typeface="Arial"/>
              </a:rPr>
              <a:t>. The chart below provides more details on these different groups and the programs they can choose. </a:t>
            </a:r>
          </a:p>
        </p:txBody>
      </p:sp>
    </p:spTree>
    <p:extLst>
      <p:ext uri="{BB962C8B-B14F-4D97-AF65-F5344CB8AC3E}">
        <p14:creationId xmlns:p14="http://schemas.microsoft.com/office/powerpoint/2010/main" val="1472676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a:extLst>
              <a:ext uri="{FF2B5EF4-FFF2-40B4-BE49-F238E27FC236}">
                <a16:creationId xmlns:a16="http://schemas.microsoft.com/office/drawing/2014/main" id="{DACF4184-5CC6-49E5-995B-62888EBF51E5}"/>
              </a:ext>
            </a:extLst>
          </p:cNvPr>
          <p:cNvSpPr/>
          <p:nvPr/>
        </p:nvSpPr>
        <p:spPr>
          <a:xfrm>
            <a:off x="1079861" y="3117312"/>
            <a:ext cx="4846320" cy="498321"/>
          </a:xfrm>
          <a:custGeom>
            <a:avLst/>
            <a:gdLst>
              <a:gd name="connsiteX0" fmla="*/ 0 w 4846320"/>
              <a:gd name="connsiteY0" fmla="*/ 488327 h 488327"/>
              <a:gd name="connsiteX1" fmla="*/ 2418107 w 4846320"/>
              <a:gd name="connsiteY1" fmla="*/ 0 h 488327"/>
              <a:gd name="connsiteX2" fmla="*/ 2428213 w 4846320"/>
              <a:gd name="connsiteY2" fmla="*/ 0 h 488327"/>
              <a:gd name="connsiteX3" fmla="*/ 4846320 w 4846320"/>
              <a:gd name="connsiteY3" fmla="*/ 488327 h 488327"/>
              <a:gd name="connsiteX4" fmla="*/ 0 w 4846320"/>
              <a:gd name="connsiteY4" fmla="*/ 488327 h 488327"/>
              <a:gd name="connsiteX0" fmla="*/ 0 w 4846320"/>
              <a:gd name="connsiteY0" fmla="*/ 488327 h 488327"/>
              <a:gd name="connsiteX1" fmla="*/ 1768270 w 4846320"/>
              <a:gd name="connsiteY1" fmla="*/ 130556 h 488327"/>
              <a:gd name="connsiteX2" fmla="*/ 2418107 w 4846320"/>
              <a:gd name="connsiteY2" fmla="*/ 0 h 488327"/>
              <a:gd name="connsiteX3" fmla="*/ 2428213 w 4846320"/>
              <a:gd name="connsiteY3" fmla="*/ 0 h 488327"/>
              <a:gd name="connsiteX4" fmla="*/ 4846320 w 4846320"/>
              <a:gd name="connsiteY4" fmla="*/ 488327 h 488327"/>
              <a:gd name="connsiteX5" fmla="*/ 0 w 4846320"/>
              <a:gd name="connsiteY5" fmla="*/ 488327 h 488327"/>
              <a:gd name="connsiteX0" fmla="*/ 0 w 4846320"/>
              <a:gd name="connsiteY0" fmla="*/ 488327 h 488327"/>
              <a:gd name="connsiteX1" fmla="*/ 1903182 w 4846320"/>
              <a:gd name="connsiteY1" fmla="*/ 70595 h 488327"/>
              <a:gd name="connsiteX2" fmla="*/ 2418107 w 4846320"/>
              <a:gd name="connsiteY2" fmla="*/ 0 h 488327"/>
              <a:gd name="connsiteX3" fmla="*/ 2428213 w 4846320"/>
              <a:gd name="connsiteY3" fmla="*/ 0 h 488327"/>
              <a:gd name="connsiteX4" fmla="*/ 4846320 w 4846320"/>
              <a:gd name="connsiteY4" fmla="*/ 488327 h 488327"/>
              <a:gd name="connsiteX5" fmla="*/ 0 w 4846320"/>
              <a:gd name="connsiteY5" fmla="*/ 488327 h 488327"/>
              <a:gd name="connsiteX0" fmla="*/ 0 w 4846320"/>
              <a:gd name="connsiteY0" fmla="*/ 498321 h 498321"/>
              <a:gd name="connsiteX1" fmla="*/ 1903182 w 4846320"/>
              <a:gd name="connsiteY1" fmla="*/ 80589 h 498321"/>
              <a:gd name="connsiteX2" fmla="*/ 2418107 w 4846320"/>
              <a:gd name="connsiteY2" fmla="*/ 9994 h 498321"/>
              <a:gd name="connsiteX3" fmla="*/ 2453197 w 4846320"/>
              <a:gd name="connsiteY3" fmla="*/ 0 h 498321"/>
              <a:gd name="connsiteX4" fmla="*/ 4846320 w 4846320"/>
              <a:gd name="connsiteY4" fmla="*/ 498321 h 498321"/>
              <a:gd name="connsiteX5" fmla="*/ 0 w 4846320"/>
              <a:gd name="connsiteY5" fmla="*/ 498321 h 4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6320" h="498321">
                <a:moveTo>
                  <a:pt x="0" y="498321"/>
                </a:moveTo>
                <a:lnTo>
                  <a:pt x="1903182" y="80589"/>
                </a:lnTo>
                <a:lnTo>
                  <a:pt x="2418107" y="9994"/>
                </a:lnTo>
                <a:lnTo>
                  <a:pt x="2453197" y="0"/>
                </a:lnTo>
                <a:lnTo>
                  <a:pt x="4846320" y="498321"/>
                </a:lnTo>
                <a:lnTo>
                  <a:pt x="0" y="498321"/>
                </a:lnTo>
                <a:close/>
              </a:path>
            </a:pathLst>
          </a:custGeom>
          <a:gradFill flip="none" rotWithShape="1">
            <a:gsLst>
              <a:gs pos="33000">
                <a:schemeClr val="accent2">
                  <a:lumMod val="75000"/>
                </a:schemeClr>
              </a:gs>
              <a:gs pos="100000">
                <a:schemeClr val="accent2">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Chart 33">
            <a:extLst>
              <a:ext uri="{FF2B5EF4-FFF2-40B4-BE49-F238E27FC236}">
                <a16:creationId xmlns:a16="http://schemas.microsoft.com/office/drawing/2014/main" id="{3F6FFDB1-44E1-4D63-B130-88A12623BE1C}"/>
              </a:ext>
            </a:extLst>
          </p:cNvPr>
          <p:cNvGraphicFramePr>
            <a:graphicFrameLocks noChangeAspect="1"/>
          </p:cNvGraphicFramePr>
          <p:nvPr>
            <p:extLst>
              <p:ext uri="{D42A27DB-BD31-4B8C-83A1-F6EECF244321}">
                <p14:modId xmlns:p14="http://schemas.microsoft.com/office/powerpoint/2010/main" val="901453567"/>
              </p:ext>
            </p:extLst>
          </p:nvPr>
        </p:nvGraphicFramePr>
        <p:xfrm>
          <a:off x="1902821" y="1207008"/>
          <a:ext cx="3200400" cy="2369713"/>
        </p:xfrm>
        <a:graphic>
          <a:graphicData uri="http://schemas.openxmlformats.org/drawingml/2006/chart">
            <c:chart xmlns:c="http://schemas.openxmlformats.org/drawingml/2006/chart" xmlns:r="http://schemas.openxmlformats.org/officeDocument/2006/relationships" r:id="rId3"/>
          </a:graphicData>
        </a:graphic>
      </p:graphicFrame>
      <p:sp>
        <p:nvSpPr>
          <p:cNvPr id="57345" name="Title 1"/>
          <p:cNvSpPr>
            <a:spLocks noGrp="1"/>
          </p:cNvSpPr>
          <p:nvPr>
            <p:ph type="title"/>
          </p:nvPr>
        </p:nvSpPr>
        <p:spPr/>
        <p:txBody>
          <a:bodyPr/>
          <a:lstStyle/>
          <a:p>
            <a:r>
              <a:rPr lang="en-US"/>
              <a:t>Among MASSHEALTH members who are also enrolled in Medicare, fewer than one third are enrolled in managed care plans</a:t>
            </a:r>
          </a:p>
        </p:txBody>
      </p:sp>
      <p:sp>
        <p:nvSpPr>
          <p:cNvPr id="3" name="Slide Number Placeholder 2"/>
          <p:cNvSpPr>
            <a:spLocks noGrp="1"/>
          </p:cNvSpPr>
          <p:nvPr>
            <p:ph type="sldNum" sz="quarter" idx="10"/>
          </p:nvPr>
        </p:nvSpPr>
        <p:spPr/>
        <p:txBody>
          <a:bodyPr/>
          <a:lstStyle/>
          <a:p>
            <a:fld id="{5DCEACFD-D5E8-4814-B0F8-EF4EA1641FDE}" type="slidenum">
              <a:rPr lang="en-US" smtClean="0"/>
              <a:pPr/>
              <a:t>21</a:t>
            </a:fld>
            <a:endParaRPr lang="en-US"/>
          </a:p>
        </p:txBody>
      </p:sp>
      <p:graphicFrame>
        <p:nvGraphicFramePr>
          <p:cNvPr id="14" name="Chart 13">
            <a:extLst>
              <a:ext uri="{FF2B5EF4-FFF2-40B4-BE49-F238E27FC236}">
                <a16:creationId xmlns:a16="http://schemas.microsoft.com/office/drawing/2014/main" id="{A7553E7F-9356-4D1B-8CB2-6BFB2E55B474}"/>
              </a:ext>
            </a:extLst>
          </p:cNvPr>
          <p:cNvGraphicFramePr/>
          <p:nvPr>
            <p:extLst>
              <p:ext uri="{D42A27DB-BD31-4B8C-83A1-F6EECF244321}">
                <p14:modId xmlns:p14="http://schemas.microsoft.com/office/powerpoint/2010/main" val="1818309576"/>
              </p:ext>
            </p:extLst>
          </p:nvPr>
        </p:nvGraphicFramePr>
        <p:xfrm>
          <a:off x="1079861" y="3614609"/>
          <a:ext cx="4846320" cy="173736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AE98BA28-D4E5-4F1B-8378-3F59BB3A51AA}"/>
              </a:ext>
            </a:extLst>
          </p:cNvPr>
          <p:cNvSpPr txBox="1"/>
          <p:nvPr/>
        </p:nvSpPr>
        <p:spPr>
          <a:xfrm>
            <a:off x="1803866" y="3398136"/>
            <a:ext cx="3398312" cy="253916"/>
          </a:xfrm>
          <a:prstGeom prst="rect">
            <a:avLst/>
          </a:prstGeom>
        </p:spPr>
        <p:txBody>
          <a:bodyPr wrap="square" lIns="0">
            <a:spAutoFit/>
          </a:bodyPr>
          <a:lstStyle>
            <a:defPPr>
              <a:defRPr lang="en-US"/>
            </a:defPPr>
            <a:lvl1pPr lvl="0">
              <a:defRPr sz="1050" cap="all">
                <a:solidFill>
                  <a:srgbClr val="404040"/>
                </a:solidFill>
                <a:latin typeface="Source Sans Pro Semibold"/>
              </a:defRPr>
            </a:lvl1pPr>
          </a:lstStyle>
          <a:p>
            <a:pPr algn="ctr"/>
            <a:r>
              <a:rPr lang="en-US" sz="1000" b="1">
                <a:solidFill>
                  <a:schemeClr val="bg1"/>
                </a:solidFill>
                <a:latin typeface="+mn-lt"/>
              </a:rPr>
              <a:t>MassHealth members enrolled in Medicare </a:t>
            </a:r>
            <a:r>
              <a:rPr lang="en-US" sz="1000" b="1" baseline="30000">
                <a:solidFill>
                  <a:schemeClr val="bg1"/>
                </a:solidFill>
                <a:latin typeface="+mn-lt"/>
              </a:rPr>
              <a:t>1</a:t>
            </a:r>
          </a:p>
        </p:txBody>
      </p:sp>
      <p:sp>
        <p:nvSpPr>
          <p:cNvPr id="29" name="TextBox 28">
            <a:extLst>
              <a:ext uri="{FF2B5EF4-FFF2-40B4-BE49-F238E27FC236}">
                <a16:creationId xmlns:a16="http://schemas.microsoft.com/office/drawing/2014/main" id="{B2688591-8A5B-406F-87CB-166EFBA127C1}"/>
              </a:ext>
            </a:extLst>
          </p:cNvPr>
          <p:cNvSpPr txBox="1"/>
          <p:nvPr/>
        </p:nvSpPr>
        <p:spPr>
          <a:xfrm>
            <a:off x="3875879" y="4411205"/>
            <a:ext cx="367200" cy="276999"/>
          </a:xfrm>
          <a:prstGeom prst="rect">
            <a:avLst/>
          </a:prstGeom>
        </p:spPr>
        <p:txBody>
          <a:bodyPr wrap="square" lIns="0" rIns="0" rtlCol="0">
            <a:spAutoFit/>
          </a:bodyPr>
          <a:lstStyle>
            <a:defPPr>
              <a:defRPr lang="en-US"/>
            </a:defPPr>
            <a:lvl1pPr marL="0" lvl="0" indent="0" algn="ctr">
              <a:defRPr sz="1600">
                <a:solidFill>
                  <a:schemeClr val="bg1"/>
                </a:solidFill>
                <a:latin typeface="Source Sans Pro Semibold"/>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sz="1200" b="1" dirty="0">
                <a:solidFill>
                  <a:schemeClr val="tx1"/>
                </a:solidFill>
                <a:latin typeface="+mn-lt"/>
              </a:rPr>
              <a:t>19%</a:t>
            </a:r>
          </a:p>
        </p:txBody>
      </p:sp>
      <p:sp>
        <p:nvSpPr>
          <p:cNvPr id="31" name="Text Box 11">
            <a:extLst>
              <a:ext uri="{FF2B5EF4-FFF2-40B4-BE49-F238E27FC236}">
                <a16:creationId xmlns:a16="http://schemas.microsoft.com/office/drawing/2014/main" id="{0F2ECED1-6FDE-4A33-A929-942E3B4A6CC5}"/>
              </a:ext>
            </a:extLst>
          </p:cNvPr>
          <p:cNvSpPr txBox="1">
            <a:spLocks noChangeArrowheads="1"/>
          </p:cNvSpPr>
          <p:nvPr/>
        </p:nvSpPr>
        <p:spPr bwMode="auto">
          <a:xfrm>
            <a:off x="6400800" y="1207008"/>
            <a:ext cx="2286000" cy="512064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100">
                <a:latin typeface="+mn-lt"/>
              </a:defRPr>
            </a:lvl1pPr>
          </a:lstStyle>
          <a:p>
            <a:pPr>
              <a:lnSpc>
                <a:spcPts val="1200"/>
              </a:lnSpc>
              <a:spcBef>
                <a:spcPts val="800"/>
              </a:spcBef>
            </a:pPr>
            <a:r>
              <a:rPr lang="en-US" sz="1000" dirty="0"/>
              <a:t>Nearly one in six MassHealth members is also enrolled in Medicare. Most of these members have two insurance cards and must navigate two distinct enrollment processes, provider networks, and sets of covered services. Resulting misalignments can cause confusion, suboptimal care, and poorer health outcomes.</a:t>
            </a:r>
          </a:p>
          <a:p>
            <a:pPr>
              <a:lnSpc>
                <a:spcPts val="1200"/>
              </a:lnSpc>
              <a:spcBef>
                <a:spcPts val="800"/>
              </a:spcBef>
            </a:pPr>
            <a:r>
              <a:rPr lang="en-US" sz="1000" dirty="0"/>
              <a:t>Massachusetts has developed three managed care options — One Care, PACE, and SCO (see slide 20 for more detail on these options) — to align Medicare and Medicaid services through a single program and provide coordinated care. Seventy percent of “dual eligible” people remain outside these plans. </a:t>
            </a:r>
          </a:p>
          <a:p>
            <a:pPr>
              <a:lnSpc>
                <a:spcPts val="1200"/>
              </a:lnSpc>
              <a:spcBef>
                <a:spcPts val="800"/>
              </a:spcBef>
            </a:pPr>
            <a:r>
              <a:rPr lang="en-US" sz="1000" dirty="0"/>
              <a:t>One Care is planning for change. The federal government has updated the rules under which the program operates, effective in 2026. MassHealth issued a request for proposals to procure both One Care and SCO plans and selected six organizations to operate One Care plans and seven organizations to operate SCO plans. These new plans will be in place in January 2026.</a:t>
            </a:r>
            <a:endParaRPr lang="en-US" sz="1000" baseline="30000" dirty="0"/>
          </a:p>
        </p:txBody>
      </p:sp>
      <p:sp>
        <p:nvSpPr>
          <p:cNvPr id="32" name="Rectangle 31">
            <a:extLst>
              <a:ext uri="{FF2B5EF4-FFF2-40B4-BE49-F238E27FC236}">
                <a16:creationId xmlns:a16="http://schemas.microsoft.com/office/drawing/2014/main" id="{CF288BDB-33F4-4174-892E-B7D49F570C71}"/>
              </a:ext>
            </a:extLst>
          </p:cNvPr>
          <p:cNvSpPr/>
          <p:nvPr/>
        </p:nvSpPr>
        <p:spPr>
          <a:xfrm>
            <a:off x="502811" y="5568466"/>
            <a:ext cx="5887942" cy="759182"/>
          </a:xfrm>
          <a:prstGeom prst="rect">
            <a:avLst/>
          </a:prstGeom>
        </p:spPr>
        <p:txBody>
          <a:bodyPr wrap="square" lIns="0" rIns="0" anchor="b" anchorCtr="0">
            <a:spAutoFit/>
          </a:bodyPr>
          <a:lstStyle/>
          <a:p>
            <a:pPr lvl="0">
              <a:spcBef>
                <a:spcPts val="200"/>
              </a:spcBef>
            </a:pPr>
            <a:r>
              <a:rPr lang="en-US" sz="800" baseline="30000" dirty="0">
                <a:latin typeface="+mn-lt"/>
              </a:rPr>
              <a:t>1 </a:t>
            </a:r>
            <a:r>
              <a:rPr lang="en-US" sz="800" dirty="0">
                <a:latin typeface="+mn-lt"/>
              </a:rPr>
              <a:t>The bottom pie chart only shows members who are enrolled in Medicare and MassHealth. The pie chart excludes SCO and</a:t>
            </a:r>
            <a:br>
              <a:rPr lang="en-US" sz="800" dirty="0">
                <a:latin typeface="+mn-lt"/>
              </a:rPr>
            </a:br>
            <a:r>
              <a:rPr lang="en-US" sz="800" dirty="0">
                <a:latin typeface="+mn-lt"/>
              </a:rPr>
              <a:t>  PACE enrollees who are not enrolled in both MassHealth and Medicare. The Medicare Savings Program (MSP) covers</a:t>
            </a:r>
            <a:br>
              <a:rPr lang="en-US" sz="800" dirty="0">
                <a:latin typeface="+mn-lt"/>
              </a:rPr>
            </a:br>
            <a:r>
              <a:rPr lang="en-US" sz="800" dirty="0">
                <a:latin typeface="+mn-lt"/>
              </a:rPr>
              <a:t>  Medicare premiums, co-pays, and deductibles, but does not cover other MassHealth Standard services. </a:t>
            </a:r>
          </a:p>
          <a:p>
            <a:pPr lvl="0">
              <a:spcBef>
                <a:spcPts val="200"/>
              </a:spcBef>
            </a:pPr>
            <a:endParaRPr lang="en-US" sz="800" strike="sngStrike" dirty="0">
              <a:latin typeface="+mn-lt"/>
            </a:endParaRPr>
          </a:p>
          <a:p>
            <a:pPr>
              <a:spcBef>
                <a:spcPts val="200"/>
              </a:spcBef>
            </a:pPr>
            <a:r>
              <a:rPr lang="en-US" sz="800" dirty="0">
                <a:latin typeface="+mn-lt"/>
                <a:ea typeface="Source Sans Pro Light"/>
                <a:cs typeface="Calibri" panose="020F0502020204030204" pitchFamily="34" charset="0"/>
              </a:rPr>
              <a:t>Chart Data: MassHealth Budget Office Data Request, March 2024.</a:t>
            </a:r>
            <a:endParaRPr lang="en-US" sz="800" dirty="0">
              <a:latin typeface="+mn-lt"/>
            </a:endParaRPr>
          </a:p>
        </p:txBody>
      </p:sp>
      <p:sp>
        <p:nvSpPr>
          <p:cNvPr id="35" name="Rectangle 34">
            <a:extLst>
              <a:ext uri="{FF2B5EF4-FFF2-40B4-BE49-F238E27FC236}">
                <a16:creationId xmlns:a16="http://schemas.microsoft.com/office/drawing/2014/main" id="{2D4E4174-CC1B-4DE8-A8C9-DF811A169621}"/>
              </a:ext>
            </a:extLst>
          </p:cNvPr>
          <p:cNvSpPr/>
          <p:nvPr/>
        </p:nvSpPr>
        <p:spPr>
          <a:xfrm>
            <a:off x="1821240" y="1268612"/>
            <a:ext cx="1770544" cy="738664"/>
          </a:xfrm>
          <a:prstGeom prst="rect">
            <a:avLst/>
          </a:prstGeom>
        </p:spPr>
        <p:txBody>
          <a:bodyPr wrap="square" lIns="0">
            <a:spAutoFit/>
          </a:bodyPr>
          <a:lstStyle/>
          <a:p>
            <a:pPr lvl="0"/>
            <a:r>
              <a:rPr lang="en-US" sz="1050" b="1" cap="all" dirty="0">
                <a:solidFill>
                  <a:srgbClr val="404040"/>
                </a:solidFill>
                <a:latin typeface="+mn-lt"/>
              </a:rPr>
              <a:t>MassHealth members not enrolled </a:t>
            </a:r>
            <a:br>
              <a:rPr lang="en-US" sz="1050" b="1" cap="all" dirty="0">
                <a:solidFill>
                  <a:srgbClr val="404040"/>
                </a:solidFill>
                <a:latin typeface="+mn-lt"/>
              </a:rPr>
            </a:br>
            <a:r>
              <a:rPr lang="en-US" sz="1050" b="1" cap="all" dirty="0">
                <a:solidFill>
                  <a:srgbClr val="404040"/>
                </a:solidFill>
                <a:latin typeface="+mn-lt"/>
              </a:rPr>
              <a:t>in Medicare </a:t>
            </a:r>
            <a:br>
              <a:rPr lang="en-US" sz="1050" b="1" cap="all" dirty="0">
                <a:solidFill>
                  <a:srgbClr val="404040"/>
                </a:solidFill>
                <a:latin typeface="+mn-lt"/>
              </a:rPr>
            </a:br>
            <a:endParaRPr lang="en-US" sz="1050" b="1" cap="all" dirty="0">
              <a:solidFill>
                <a:srgbClr val="404040"/>
              </a:solidFill>
              <a:latin typeface="+mn-lt"/>
            </a:endParaRPr>
          </a:p>
        </p:txBody>
      </p:sp>
      <p:sp>
        <p:nvSpPr>
          <p:cNvPr id="36" name="TextBox 1">
            <a:extLst>
              <a:ext uri="{FF2B5EF4-FFF2-40B4-BE49-F238E27FC236}">
                <a16:creationId xmlns:a16="http://schemas.microsoft.com/office/drawing/2014/main" id="{3D3A27E9-A7BF-46A8-B612-080614C48424}"/>
              </a:ext>
            </a:extLst>
          </p:cNvPr>
          <p:cNvSpPr txBox="1"/>
          <p:nvPr/>
        </p:nvSpPr>
        <p:spPr>
          <a:xfrm>
            <a:off x="3032382" y="1492784"/>
            <a:ext cx="941284" cy="52322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r>
              <a:rPr lang="en-US" sz="1400" b="1">
                <a:solidFill>
                  <a:schemeClr val="bg1"/>
                </a:solidFill>
              </a:rPr>
              <a:t>85%</a:t>
            </a:r>
          </a:p>
          <a:p>
            <a:pPr lvl="0" algn="ctr"/>
            <a:r>
              <a:rPr lang="en-US" sz="1400" b="1">
                <a:solidFill>
                  <a:schemeClr val="bg1"/>
                </a:solidFill>
              </a:rPr>
              <a:t>2,011,763</a:t>
            </a:r>
          </a:p>
        </p:txBody>
      </p:sp>
      <p:sp>
        <p:nvSpPr>
          <p:cNvPr id="37" name="TextBox 1">
            <a:extLst>
              <a:ext uri="{FF2B5EF4-FFF2-40B4-BE49-F238E27FC236}">
                <a16:creationId xmlns:a16="http://schemas.microsoft.com/office/drawing/2014/main" id="{2873A496-8D23-4784-9589-80DC9670B3A2}"/>
              </a:ext>
            </a:extLst>
          </p:cNvPr>
          <p:cNvSpPr txBox="1"/>
          <p:nvPr/>
        </p:nvSpPr>
        <p:spPr>
          <a:xfrm>
            <a:off x="3101010" y="2795005"/>
            <a:ext cx="848309" cy="52322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r>
              <a:rPr lang="en-US" sz="1400" b="1">
                <a:solidFill>
                  <a:schemeClr val="bg1"/>
                </a:solidFill>
              </a:rPr>
              <a:t>15%</a:t>
            </a:r>
          </a:p>
          <a:p>
            <a:pPr lvl="0" algn="ctr"/>
            <a:r>
              <a:rPr lang="en-US" sz="1400" b="1">
                <a:solidFill>
                  <a:schemeClr val="bg1"/>
                </a:solidFill>
              </a:rPr>
              <a:t> 362,177</a:t>
            </a:r>
          </a:p>
        </p:txBody>
      </p:sp>
      <p:grpSp>
        <p:nvGrpSpPr>
          <p:cNvPr id="38" name="Group 37">
            <a:extLst>
              <a:ext uri="{FF2B5EF4-FFF2-40B4-BE49-F238E27FC236}">
                <a16:creationId xmlns:a16="http://schemas.microsoft.com/office/drawing/2014/main" id="{AEF32B90-8528-47B6-8C17-6E032A980936}"/>
              </a:ext>
            </a:extLst>
          </p:cNvPr>
          <p:cNvGrpSpPr/>
          <p:nvPr/>
        </p:nvGrpSpPr>
        <p:grpSpPr>
          <a:xfrm>
            <a:off x="4060209" y="5026602"/>
            <a:ext cx="1107051" cy="175433"/>
            <a:chOff x="4384067" y="4579535"/>
            <a:chExt cx="1107051" cy="175433"/>
          </a:xfrm>
        </p:grpSpPr>
        <p:sp>
          <p:nvSpPr>
            <p:cNvPr id="39" name="Rectangle 38">
              <a:extLst>
                <a:ext uri="{FF2B5EF4-FFF2-40B4-BE49-F238E27FC236}">
                  <a16:creationId xmlns:a16="http://schemas.microsoft.com/office/drawing/2014/main" id="{448F3E9F-F31A-4589-9553-690052974E67}"/>
                </a:ext>
              </a:extLst>
            </p:cNvPr>
            <p:cNvSpPr/>
            <p:nvPr/>
          </p:nvSpPr>
          <p:spPr>
            <a:xfrm>
              <a:off x="4384067" y="4579535"/>
              <a:ext cx="666208" cy="175433"/>
            </a:xfrm>
            <a:prstGeom prst="rect">
              <a:avLst/>
            </a:prstGeom>
            <a:solidFill>
              <a:srgbClr val="C3D94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b="1">
                  <a:solidFill>
                    <a:schemeClr val="tx1"/>
                  </a:solidFill>
                </a:rPr>
                <a:t>ONE CARE</a:t>
              </a:r>
            </a:p>
          </p:txBody>
        </p:sp>
        <p:sp>
          <p:nvSpPr>
            <p:cNvPr id="40" name="Rectangle 39">
              <a:extLst>
                <a:ext uri="{FF2B5EF4-FFF2-40B4-BE49-F238E27FC236}">
                  <a16:creationId xmlns:a16="http://schemas.microsoft.com/office/drawing/2014/main" id="{273407E1-94D9-42C9-9170-C806D15D34C8}"/>
                </a:ext>
              </a:extLst>
            </p:cNvPr>
            <p:cNvSpPr/>
            <p:nvPr/>
          </p:nvSpPr>
          <p:spPr>
            <a:xfrm>
              <a:off x="5050933" y="4579535"/>
              <a:ext cx="440185" cy="1754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b="1">
                  <a:solidFill>
                    <a:schemeClr val="tx1"/>
                  </a:solidFill>
                  <a:cs typeface="Arial" charset="0"/>
                </a:rPr>
                <a:t>38,129</a:t>
              </a:r>
            </a:p>
          </p:txBody>
        </p:sp>
      </p:grpSp>
      <p:grpSp>
        <p:nvGrpSpPr>
          <p:cNvPr id="45" name="Group 44">
            <a:extLst>
              <a:ext uri="{FF2B5EF4-FFF2-40B4-BE49-F238E27FC236}">
                <a16:creationId xmlns:a16="http://schemas.microsoft.com/office/drawing/2014/main" id="{AB9E79BE-5336-4ADC-BA4E-ACBD40A01930}"/>
              </a:ext>
            </a:extLst>
          </p:cNvPr>
          <p:cNvGrpSpPr/>
          <p:nvPr/>
        </p:nvGrpSpPr>
        <p:grpSpPr>
          <a:xfrm>
            <a:off x="4360026" y="4461988"/>
            <a:ext cx="818492" cy="175433"/>
            <a:chOff x="3900959" y="2368396"/>
            <a:chExt cx="818492" cy="175433"/>
          </a:xfrm>
        </p:grpSpPr>
        <p:sp>
          <p:nvSpPr>
            <p:cNvPr id="46" name="Rectangle 45">
              <a:extLst>
                <a:ext uri="{FF2B5EF4-FFF2-40B4-BE49-F238E27FC236}">
                  <a16:creationId xmlns:a16="http://schemas.microsoft.com/office/drawing/2014/main" id="{DD00379A-6FD9-487E-BC19-C0E841E57052}"/>
                </a:ext>
              </a:extLst>
            </p:cNvPr>
            <p:cNvSpPr/>
            <p:nvPr/>
          </p:nvSpPr>
          <p:spPr>
            <a:xfrm>
              <a:off x="3900959" y="2368396"/>
              <a:ext cx="337593" cy="175433"/>
            </a:xfrm>
            <a:prstGeom prst="rect">
              <a:avLst/>
            </a:prstGeom>
            <a:solidFill>
              <a:srgbClr val="D5E57D"/>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defRPr/>
              </a:pPr>
              <a:r>
                <a:rPr lang="en-US" sz="900" b="1">
                  <a:solidFill>
                    <a:schemeClr val="tx1"/>
                  </a:solidFill>
                </a:rPr>
                <a:t>SCO</a:t>
              </a:r>
            </a:p>
          </p:txBody>
        </p:sp>
        <p:sp>
          <p:nvSpPr>
            <p:cNvPr id="47" name="TextBox 46">
              <a:extLst>
                <a:ext uri="{FF2B5EF4-FFF2-40B4-BE49-F238E27FC236}">
                  <a16:creationId xmlns:a16="http://schemas.microsoft.com/office/drawing/2014/main" id="{85E86733-3F4A-4369-95FF-D9EB872DFBE7}"/>
                </a:ext>
              </a:extLst>
            </p:cNvPr>
            <p:cNvSpPr txBox="1"/>
            <p:nvPr/>
          </p:nvSpPr>
          <p:spPr>
            <a:xfrm>
              <a:off x="4239191" y="2368396"/>
              <a:ext cx="480260" cy="175433"/>
            </a:xfrm>
            <a:prstGeom prst="rect">
              <a:avLst/>
            </a:prstGeom>
            <a:noFill/>
          </p:spPr>
          <p:txBody>
            <a:bodyPr wrap="none" lIns="45720" tIns="18288" rIns="45720" bIns="18288" rtlCol="0">
              <a:spAutoFit/>
            </a:bodyPr>
            <a:lstStyle/>
            <a:p>
              <a:r>
                <a:rPr lang="en-US" sz="900" b="1">
                  <a:latin typeface="+mn-lt"/>
                </a:rPr>
                <a:t>68,395</a:t>
              </a:r>
            </a:p>
          </p:txBody>
        </p:sp>
      </p:grpSp>
      <p:grpSp>
        <p:nvGrpSpPr>
          <p:cNvPr id="51" name="Group 50">
            <a:extLst>
              <a:ext uri="{FF2B5EF4-FFF2-40B4-BE49-F238E27FC236}">
                <a16:creationId xmlns:a16="http://schemas.microsoft.com/office/drawing/2014/main" id="{E036559C-052D-400C-B242-1BE59C5FC7FA}"/>
              </a:ext>
            </a:extLst>
          </p:cNvPr>
          <p:cNvGrpSpPr/>
          <p:nvPr/>
        </p:nvGrpSpPr>
        <p:grpSpPr>
          <a:xfrm>
            <a:off x="1594670" y="4388023"/>
            <a:ext cx="1111843" cy="496318"/>
            <a:chOff x="5709147" y="2229897"/>
            <a:chExt cx="1111843" cy="496318"/>
          </a:xfrm>
        </p:grpSpPr>
        <p:sp>
          <p:nvSpPr>
            <p:cNvPr id="52" name="Rectangle 51">
              <a:extLst>
                <a:ext uri="{FF2B5EF4-FFF2-40B4-BE49-F238E27FC236}">
                  <a16:creationId xmlns:a16="http://schemas.microsoft.com/office/drawing/2014/main" id="{70B45FA0-7819-4ACA-9CB6-A63EE4C1B041}"/>
                </a:ext>
              </a:extLst>
            </p:cNvPr>
            <p:cNvSpPr/>
            <p:nvPr/>
          </p:nvSpPr>
          <p:spPr>
            <a:xfrm>
              <a:off x="5709147" y="2229897"/>
              <a:ext cx="1111843" cy="313932"/>
            </a:xfrm>
            <a:prstGeom prst="rect">
              <a:avLst/>
            </a:prstGeom>
            <a:solidFill>
              <a:srgbClr val="4B63AE"/>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lgn="r">
                <a:defRPr/>
              </a:pPr>
              <a:r>
                <a:rPr lang="en-US" sz="900" b="1" cap="all" dirty="0">
                  <a:solidFill>
                    <a:schemeClr val="bg1"/>
                  </a:solidFill>
                </a:rPr>
                <a:t>Fee-for-service</a:t>
              </a:r>
              <a:br>
                <a:rPr lang="en-US" sz="900" b="1" cap="all" dirty="0">
                  <a:solidFill>
                    <a:schemeClr val="bg1"/>
                  </a:solidFill>
                </a:rPr>
              </a:br>
              <a:r>
                <a:rPr lang="en-US" sz="900" b="1" cap="all" dirty="0">
                  <a:solidFill>
                    <a:schemeClr val="bg1"/>
                  </a:solidFill>
                </a:rPr>
                <a:t>(excluding MSP)</a:t>
              </a:r>
            </a:p>
          </p:txBody>
        </p:sp>
        <p:sp>
          <p:nvSpPr>
            <p:cNvPr id="53" name="TextBox 52">
              <a:extLst>
                <a:ext uri="{FF2B5EF4-FFF2-40B4-BE49-F238E27FC236}">
                  <a16:creationId xmlns:a16="http://schemas.microsoft.com/office/drawing/2014/main" id="{6E57EFC8-EC97-4096-9A6A-6241FAC4F820}"/>
                </a:ext>
              </a:extLst>
            </p:cNvPr>
            <p:cNvSpPr txBox="1"/>
            <p:nvPr/>
          </p:nvSpPr>
          <p:spPr>
            <a:xfrm>
              <a:off x="6305462" y="2550782"/>
              <a:ext cx="515527" cy="175433"/>
            </a:xfrm>
            <a:prstGeom prst="rect">
              <a:avLst/>
            </a:prstGeom>
            <a:noFill/>
          </p:spPr>
          <p:txBody>
            <a:bodyPr wrap="none" lIns="45720" tIns="18288" rIns="45720" bIns="18288" rtlCol="0">
              <a:spAutoFit/>
            </a:bodyPr>
            <a:lstStyle/>
            <a:p>
              <a:pPr algn="r"/>
              <a:r>
                <a:rPr lang="en-US" sz="900" b="1">
                  <a:latin typeface="+mn-lt"/>
                </a:rPr>
                <a:t>215,685</a:t>
              </a:r>
            </a:p>
          </p:txBody>
        </p:sp>
      </p:grpSp>
      <p:sp>
        <p:nvSpPr>
          <p:cNvPr id="54" name="TextBox 53">
            <a:extLst>
              <a:ext uri="{FF2B5EF4-FFF2-40B4-BE49-F238E27FC236}">
                <a16:creationId xmlns:a16="http://schemas.microsoft.com/office/drawing/2014/main" id="{64FE95FE-625C-4056-8B33-29532A7A5B5C}"/>
              </a:ext>
            </a:extLst>
          </p:cNvPr>
          <p:cNvSpPr txBox="1"/>
          <p:nvPr/>
        </p:nvSpPr>
        <p:spPr>
          <a:xfrm>
            <a:off x="2771672" y="4373593"/>
            <a:ext cx="367200" cy="276999"/>
          </a:xfrm>
          <a:prstGeom prst="rect">
            <a:avLst/>
          </a:prstGeom>
        </p:spPr>
        <p:txBody>
          <a:bodyPr wrap="square" lIns="0" rIns="0" rtlCol="0">
            <a:spAutoFit/>
          </a:bodyPr>
          <a:lstStyle>
            <a:defPPr>
              <a:defRPr lang="en-US"/>
            </a:defPPr>
            <a:lvl1pPr marL="0" lvl="0" indent="0" algn="ctr">
              <a:defRPr sz="1600">
                <a:solidFill>
                  <a:schemeClr val="bg1"/>
                </a:solidFill>
                <a:latin typeface="Source Sans Pro Semibold"/>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sz="1200" b="1">
                <a:latin typeface="+mn-lt"/>
              </a:rPr>
              <a:t>60%</a:t>
            </a:r>
          </a:p>
        </p:txBody>
      </p:sp>
      <p:grpSp>
        <p:nvGrpSpPr>
          <p:cNvPr id="55" name="Group 54">
            <a:extLst>
              <a:ext uri="{FF2B5EF4-FFF2-40B4-BE49-F238E27FC236}">
                <a16:creationId xmlns:a16="http://schemas.microsoft.com/office/drawing/2014/main" id="{8E7EF167-6783-4D1C-A402-CD496993D54B}"/>
              </a:ext>
            </a:extLst>
          </p:cNvPr>
          <p:cNvGrpSpPr/>
          <p:nvPr/>
        </p:nvGrpSpPr>
        <p:grpSpPr>
          <a:xfrm>
            <a:off x="4160506" y="4003463"/>
            <a:ext cx="1105605" cy="221599"/>
            <a:chOff x="4090518" y="4556452"/>
            <a:chExt cx="1105605" cy="221599"/>
          </a:xfrm>
        </p:grpSpPr>
        <p:sp>
          <p:nvSpPr>
            <p:cNvPr id="56" name="Rectangle 55">
              <a:extLst>
                <a:ext uri="{FF2B5EF4-FFF2-40B4-BE49-F238E27FC236}">
                  <a16:creationId xmlns:a16="http://schemas.microsoft.com/office/drawing/2014/main" id="{2138534E-516A-416A-AF89-1E72C87BA878}"/>
                </a:ext>
              </a:extLst>
            </p:cNvPr>
            <p:cNvSpPr/>
            <p:nvPr/>
          </p:nvSpPr>
          <p:spPr>
            <a:xfrm>
              <a:off x="4384067" y="4579535"/>
              <a:ext cx="395301" cy="175433"/>
            </a:xfrm>
            <a:prstGeom prst="rect">
              <a:avLst/>
            </a:prstGeom>
            <a:solidFill>
              <a:srgbClr val="EDF5C8"/>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b="1">
                  <a:solidFill>
                    <a:schemeClr val="tx1"/>
                  </a:solidFill>
                </a:rPr>
                <a:t>PACE</a:t>
              </a:r>
            </a:p>
          </p:txBody>
        </p:sp>
        <p:sp>
          <p:nvSpPr>
            <p:cNvPr id="57" name="Rectangle 56">
              <a:extLst>
                <a:ext uri="{FF2B5EF4-FFF2-40B4-BE49-F238E27FC236}">
                  <a16:creationId xmlns:a16="http://schemas.microsoft.com/office/drawing/2014/main" id="{8DAE18E6-E932-4929-B486-A568F4BA8FB4}"/>
                </a:ext>
              </a:extLst>
            </p:cNvPr>
            <p:cNvSpPr/>
            <p:nvPr/>
          </p:nvSpPr>
          <p:spPr>
            <a:xfrm>
              <a:off x="4775174" y="4579535"/>
              <a:ext cx="420949" cy="1754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b="1">
                  <a:solidFill>
                    <a:schemeClr val="tx1"/>
                  </a:solidFill>
                  <a:cs typeface="Arial" charset="0"/>
                </a:rPr>
                <a:t>4,890</a:t>
              </a:r>
            </a:p>
          </p:txBody>
        </p:sp>
        <p:sp>
          <p:nvSpPr>
            <p:cNvPr id="58" name="Rectangle 57">
              <a:extLst>
                <a:ext uri="{FF2B5EF4-FFF2-40B4-BE49-F238E27FC236}">
                  <a16:creationId xmlns:a16="http://schemas.microsoft.com/office/drawing/2014/main" id="{5A725E86-D27E-41C3-B1B2-F0A8C1663DCC}"/>
                </a:ext>
              </a:extLst>
            </p:cNvPr>
            <p:cNvSpPr/>
            <p:nvPr/>
          </p:nvSpPr>
          <p:spPr>
            <a:xfrm>
              <a:off x="4090518" y="4556452"/>
              <a:ext cx="279885" cy="2215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lgn="r">
                <a:defRPr/>
              </a:pPr>
              <a:r>
                <a:rPr lang="en-US" sz="1200" b="1">
                  <a:solidFill>
                    <a:schemeClr val="tx1"/>
                  </a:solidFill>
                  <a:cs typeface="Arial" charset="0"/>
                </a:rPr>
                <a:t>1%</a:t>
              </a:r>
            </a:p>
          </p:txBody>
        </p:sp>
      </p:grpSp>
      <p:sp>
        <p:nvSpPr>
          <p:cNvPr id="59" name="TextBox 58">
            <a:extLst>
              <a:ext uri="{FF2B5EF4-FFF2-40B4-BE49-F238E27FC236}">
                <a16:creationId xmlns:a16="http://schemas.microsoft.com/office/drawing/2014/main" id="{D704F25D-3FD6-485D-A833-355DE17EBA5C}"/>
              </a:ext>
            </a:extLst>
          </p:cNvPr>
          <p:cNvSpPr txBox="1"/>
          <p:nvPr/>
        </p:nvSpPr>
        <p:spPr>
          <a:xfrm>
            <a:off x="3651412" y="4837319"/>
            <a:ext cx="367200" cy="276999"/>
          </a:xfrm>
          <a:prstGeom prst="rect">
            <a:avLst/>
          </a:prstGeom>
        </p:spPr>
        <p:txBody>
          <a:bodyPr wrap="square" lIns="0" rIns="0" rtlCol="0">
            <a:spAutoFit/>
          </a:bodyPr>
          <a:lstStyle>
            <a:defPPr>
              <a:defRPr lang="en-US"/>
            </a:defPPr>
            <a:lvl1pPr marL="0" lvl="0" indent="0" algn="ctr">
              <a:defRPr sz="1600">
                <a:solidFill>
                  <a:schemeClr val="bg1"/>
                </a:solidFill>
                <a:latin typeface="Source Sans Pro Semibold"/>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sz="1200" b="1">
                <a:solidFill>
                  <a:schemeClr val="tx1"/>
                </a:solidFill>
                <a:latin typeface="+mn-lt"/>
              </a:rPr>
              <a:t>11%</a:t>
            </a:r>
          </a:p>
        </p:txBody>
      </p:sp>
      <p:sp>
        <p:nvSpPr>
          <p:cNvPr id="30" name="TextBox 29">
            <a:extLst>
              <a:ext uri="{FF2B5EF4-FFF2-40B4-BE49-F238E27FC236}">
                <a16:creationId xmlns:a16="http://schemas.microsoft.com/office/drawing/2014/main" id="{99EE7C36-97E5-E043-AAB2-C01E22F5C6AE}"/>
              </a:ext>
            </a:extLst>
          </p:cNvPr>
          <p:cNvSpPr txBox="1"/>
          <p:nvPr/>
        </p:nvSpPr>
        <p:spPr>
          <a:xfrm>
            <a:off x="3687960" y="3916840"/>
            <a:ext cx="367200" cy="276999"/>
          </a:xfrm>
          <a:prstGeom prst="rect">
            <a:avLst/>
          </a:prstGeom>
        </p:spPr>
        <p:txBody>
          <a:bodyPr wrap="square" lIns="0" rIns="0" rtlCol="0">
            <a:spAutoFit/>
          </a:bodyPr>
          <a:lstStyle>
            <a:defPPr>
              <a:defRPr lang="en-US"/>
            </a:defPPr>
            <a:lvl1pPr marL="0" lvl="0" indent="0" algn="ctr">
              <a:defRPr sz="1600">
                <a:solidFill>
                  <a:schemeClr val="bg1"/>
                </a:solidFill>
                <a:latin typeface="Source Sans Pro Semibold"/>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sz="1200" b="1">
                <a:solidFill>
                  <a:schemeClr val="tx1"/>
                </a:solidFill>
                <a:latin typeface="+mn-lt"/>
              </a:rPr>
              <a:t>10%</a:t>
            </a:r>
          </a:p>
        </p:txBody>
      </p:sp>
      <p:sp>
        <p:nvSpPr>
          <p:cNvPr id="33" name="Rectangle 32">
            <a:extLst>
              <a:ext uri="{FF2B5EF4-FFF2-40B4-BE49-F238E27FC236}">
                <a16:creationId xmlns:a16="http://schemas.microsoft.com/office/drawing/2014/main" id="{16B1396D-9004-E144-8791-3730FEDE2D75}"/>
              </a:ext>
            </a:extLst>
          </p:cNvPr>
          <p:cNvSpPr/>
          <p:nvPr/>
        </p:nvSpPr>
        <p:spPr>
          <a:xfrm>
            <a:off x="4055160" y="3795445"/>
            <a:ext cx="334387" cy="175433"/>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b="1" dirty="0">
                <a:solidFill>
                  <a:schemeClr val="tx1"/>
                </a:solidFill>
              </a:rPr>
              <a:t>MSP</a:t>
            </a:r>
          </a:p>
        </p:txBody>
      </p:sp>
      <p:sp>
        <p:nvSpPr>
          <p:cNvPr id="41" name="Rectangle 40">
            <a:extLst>
              <a:ext uri="{FF2B5EF4-FFF2-40B4-BE49-F238E27FC236}">
                <a16:creationId xmlns:a16="http://schemas.microsoft.com/office/drawing/2014/main" id="{1254006C-EE4C-4C48-906F-F2C6E701B4E9}"/>
              </a:ext>
            </a:extLst>
          </p:cNvPr>
          <p:cNvSpPr/>
          <p:nvPr/>
        </p:nvSpPr>
        <p:spPr>
          <a:xfrm>
            <a:off x="4369572" y="3795445"/>
            <a:ext cx="546375" cy="1754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45720" bIns="18288" anchor="t" anchorCtr="0">
            <a:spAutoFit/>
          </a:bodyPr>
          <a:lstStyle/>
          <a:p>
            <a:pPr>
              <a:defRPr/>
            </a:pPr>
            <a:r>
              <a:rPr lang="en-US" sz="900" b="1" dirty="0">
                <a:solidFill>
                  <a:schemeClr val="tx1"/>
                </a:solidFill>
                <a:cs typeface="Arial" charset="0"/>
              </a:rPr>
              <a:t> 35,076</a:t>
            </a:r>
          </a:p>
        </p:txBody>
      </p:sp>
      <p:sp>
        <p:nvSpPr>
          <p:cNvPr id="42" name="Rectangle 41">
            <a:extLst>
              <a:ext uri="{FF2B5EF4-FFF2-40B4-BE49-F238E27FC236}">
                <a16:creationId xmlns:a16="http://schemas.microsoft.com/office/drawing/2014/main" id="{C5F4D52A-EC0B-43B2-BEFB-5EE3D8F8DCB0}"/>
              </a:ext>
            </a:extLst>
          </p:cNvPr>
          <p:cNvSpPr/>
          <p:nvPr/>
        </p:nvSpPr>
        <p:spPr>
          <a:xfrm>
            <a:off x="487390" y="1287993"/>
            <a:ext cx="699667" cy="253916"/>
          </a:xfrm>
          <a:prstGeom prst="rect">
            <a:avLst/>
          </a:prstGeom>
        </p:spPr>
        <p:txBody>
          <a:bodyPr wrap="square" lIns="0">
            <a:spAutoFit/>
          </a:bodyPr>
          <a:lstStyle/>
          <a:p>
            <a:pPr lvl="0"/>
            <a:r>
              <a:rPr lang="en-US" sz="1050" b="1" cap="all" dirty="0">
                <a:solidFill>
                  <a:srgbClr val="404040"/>
                </a:solidFill>
                <a:latin typeface="+mn-lt"/>
              </a:rPr>
              <a:t>SFY 2023</a:t>
            </a:r>
          </a:p>
        </p:txBody>
      </p:sp>
    </p:spTree>
    <p:extLst>
      <p:ext uri="{BB962C8B-B14F-4D97-AF65-F5344CB8AC3E}">
        <p14:creationId xmlns:p14="http://schemas.microsoft.com/office/powerpoint/2010/main" val="3854209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Chart 49">
            <a:extLst>
              <a:ext uri="{FF2B5EF4-FFF2-40B4-BE49-F238E27FC236}">
                <a16:creationId xmlns:a16="http://schemas.microsoft.com/office/drawing/2014/main" id="{73A5A29C-3489-4700-A952-EEE42EEBD069}"/>
              </a:ext>
            </a:extLst>
          </p:cNvPr>
          <p:cNvGraphicFramePr/>
          <p:nvPr>
            <p:extLst>
              <p:ext uri="{D42A27DB-BD31-4B8C-83A1-F6EECF244321}">
                <p14:modId xmlns:p14="http://schemas.microsoft.com/office/powerpoint/2010/main" val="607540318"/>
              </p:ext>
            </p:extLst>
          </p:nvPr>
        </p:nvGraphicFramePr>
        <p:xfrm>
          <a:off x="1034448" y="1729914"/>
          <a:ext cx="4544568" cy="3364992"/>
        </p:xfrm>
        <a:graphic>
          <a:graphicData uri="http://schemas.openxmlformats.org/drawingml/2006/chart">
            <c:chart xmlns:c="http://schemas.openxmlformats.org/drawingml/2006/chart" xmlns:r="http://schemas.openxmlformats.org/officeDocument/2006/relationships" r:id="rId3"/>
          </a:graphicData>
        </a:graphic>
      </p:graphicFrame>
      <p:sp>
        <p:nvSpPr>
          <p:cNvPr id="100" name="Arc 99">
            <a:extLst>
              <a:ext uri="{FF2B5EF4-FFF2-40B4-BE49-F238E27FC236}">
                <a16:creationId xmlns:a16="http://schemas.microsoft.com/office/drawing/2014/main" id="{063FD4D2-F8CD-4E84-AAB1-08C34DADB7E0}"/>
              </a:ext>
            </a:extLst>
          </p:cNvPr>
          <p:cNvSpPr>
            <a:spLocks noChangeAspect="1"/>
          </p:cNvSpPr>
          <p:nvPr/>
        </p:nvSpPr>
        <p:spPr>
          <a:xfrm>
            <a:off x="2592229" y="2832878"/>
            <a:ext cx="1426464" cy="1426464"/>
          </a:xfrm>
          <a:prstGeom prst="arc">
            <a:avLst>
              <a:gd name="adj1" fmla="val 10786208"/>
              <a:gd name="adj2" fmla="val 3662566"/>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1" name="Title 1"/>
          <p:cNvSpPr>
            <a:spLocks noGrp="1"/>
          </p:cNvSpPr>
          <p:nvPr>
            <p:ph type="title"/>
          </p:nvPr>
        </p:nvSpPr>
        <p:spPr/>
        <p:txBody>
          <a:bodyPr/>
          <a:lstStyle/>
          <a:p>
            <a:r>
              <a:rPr lang="en-US" dirty="0"/>
              <a:t>AMONG ALL MASSHEALTH MEMBERS, 67% were ENROLLED IN MANAGED CARE in SFY 2023, WITH OVER HALF OF all MEMBERS IN ACO</a:t>
            </a:r>
            <a:r>
              <a:rPr lang="en-US" cap="none" dirty="0"/>
              <a:t>s</a:t>
            </a:r>
          </a:p>
        </p:txBody>
      </p:sp>
      <p:sp>
        <p:nvSpPr>
          <p:cNvPr id="3" name="Slide Number Placeholder 2"/>
          <p:cNvSpPr>
            <a:spLocks noGrp="1"/>
          </p:cNvSpPr>
          <p:nvPr>
            <p:ph type="sldNum" sz="quarter" idx="10"/>
          </p:nvPr>
        </p:nvSpPr>
        <p:spPr/>
        <p:txBody>
          <a:bodyPr/>
          <a:lstStyle/>
          <a:p>
            <a:fld id="{9E2FD372-2CE6-4C7B-90AE-F93F03DF2A84}" type="slidenum">
              <a:rPr lang="en-US" smtClean="0"/>
              <a:pPr/>
              <a:t>22</a:t>
            </a:fld>
            <a:endParaRPr lang="en-US"/>
          </a:p>
        </p:txBody>
      </p:sp>
      <p:sp>
        <p:nvSpPr>
          <p:cNvPr id="15"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a:latin typeface="+mn-lt"/>
            </a:endParaRPr>
          </a:p>
        </p:txBody>
      </p:sp>
      <p:sp>
        <p:nvSpPr>
          <p:cNvPr id="33" name="Text Box 11">
            <a:extLst>
              <a:ext uri="{FF2B5EF4-FFF2-40B4-BE49-F238E27FC236}">
                <a16:creationId xmlns:a16="http://schemas.microsoft.com/office/drawing/2014/main" id="{AA4C44A4-FBA3-4852-B86B-C36609C82A55}"/>
              </a:ext>
            </a:extLst>
          </p:cNvPr>
          <p:cNvSpPr txBox="1">
            <a:spLocks noChangeArrowheads="1"/>
          </p:cNvSpPr>
          <p:nvPr/>
        </p:nvSpPr>
        <p:spPr bwMode="auto">
          <a:xfrm>
            <a:off x="6766258" y="1207007"/>
            <a:ext cx="1900788"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100">
                <a:latin typeface="+mn-lt"/>
              </a:defRPr>
            </a:lvl1pPr>
          </a:lstStyle>
          <a:p>
            <a:r>
              <a:rPr lang="en-US" sz="1000" dirty="0">
                <a:cs typeface="Arial"/>
              </a:rPr>
              <a:t>Most MassHealth members are enrolled in some form of managed care, with more than half of members enrolled in an ACO. See slide 20 for program descriptions.</a:t>
            </a:r>
            <a:endParaRPr lang="en-US" sz="1000" dirty="0">
              <a:ea typeface="Source Sans Pro Light"/>
              <a:cs typeface="Arial"/>
            </a:endParaRPr>
          </a:p>
        </p:txBody>
      </p:sp>
      <p:sp>
        <p:nvSpPr>
          <p:cNvPr id="42" name="Rectangle 41">
            <a:extLst>
              <a:ext uri="{FF2B5EF4-FFF2-40B4-BE49-F238E27FC236}">
                <a16:creationId xmlns:a16="http://schemas.microsoft.com/office/drawing/2014/main" id="{C4B08675-2C0A-4CC6-909D-1793CDDAB801}"/>
              </a:ext>
            </a:extLst>
          </p:cNvPr>
          <p:cNvSpPr/>
          <p:nvPr/>
        </p:nvSpPr>
        <p:spPr>
          <a:xfrm>
            <a:off x="468874" y="5703192"/>
            <a:ext cx="6036468" cy="784830"/>
          </a:xfrm>
          <a:prstGeom prst="rect">
            <a:avLst/>
          </a:prstGeom>
        </p:spPr>
        <p:txBody>
          <a:bodyPr wrap="square" lIns="0" tIns="45720" rIns="0" bIns="45720" anchor="b" anchorCtr="0">
            <a:spAutoFit/>
          </a:bodyPr>
          <a:lstStyle/>
          <a:p>
            <a:pPr>
              <a:spcBef>
                <a:spcPts val="200"/>
              </a:spcBef>
            </a:pPr>
            <a:r>
              <a:rPr lang="en-US" sz="800" baseline="30000" dirty="0">
                <a:latin typeface="+mn-lt"/>
                <a:cs typeface="Arial"/>
              </a:rPr>
              <a:t>1 </a:t>
            </a:r>
            <a:r>
              <a:rPr lang="en-US" sz="800" dirty="0">
                <a:latin typeface="+mn-lt"/>
                <a:cs typeface="Arial"/>
              </a:rPr>
              <a:t>Premium assistance includes</a:t>
            </a:r>
            <a:r>
              <a:rPr lang="en-US" sz="800" strike="sngStrike" dirty="0">
                <a:latin typeface="+mn-lt"/>
                <a:cs typeface="Arial"/>
              </a:rPr>
              <a:t> </a:t>
            </a:r>
            <a:r>
              <a:rPr lang="en-US" sz="800" dirty="0">
                <a:latin typeface="+mn-lt"/>
                <a:cs typeface="Arial"/>
              </a:rPr>
              <a:t>premium subsidies from MassHealth for employer-sponsored health insurance. MassHealth</a:t>
            </a:r>
            <a:br>
              <a:rPr lang="en-US" sz="800" dirty="0">
                <a:latin typeface="+mn-lt"/>
                <a:cs typeface="Arial"/>
              </a:rPr>
            </a:br>
            <a:r>
              <a:rPr lang="en-US" sz="800" dirty="0">
                <a:latin typeface="+mn-lt"/>
                <a:cs typeface="Arial"/>
              </a:rPr>
              <a:t>  Limited provides coverage for emergency medical services for about 298,575 noncitizens (for SFY 2023). </a:t>
            </a:r>
          </a:p>
          <a:p>
            <a:pPr marL="228600" indent="-228600">
              <a:spcBef>
                <a:spcPts val="200"/>
              </a:spcBef>
              <a:buAutoNum type="arabicPlain"/>
            </a:pPr>
            <a:endParaRPr lang="en-US" sz="800" dirty="0">
              <a:latin typeface="+mn-lt"/>
              <a:ea typeface="Source Sans Pro Light"/>
              <a:cs typeface="Arial"/>
            </a:endParaRPr>
          </a:p>
          <a:p>
            <a:pPr>
              <a:spcBef>
                <a:spcPts val="200"/>
              </a:spcBef>
            </a:pPr>
            <a:r>
              <a:rPr lang="en-US" sz="800" dirty="0">
                <a:latin typeface="+mn-lt"/>
                <a:ea typeface="Source Sans Pro Light"/>
                <a:cs typeface="Calibri" panose="020F0502020204030204" pitchFamily="34" charset="0"/>
              </a:rPr>
              <a:t>Chart Data: MassHealth Budget Office Data Request, March 2024.</a:t>
            </a:r>
            <a:endParaRPr lang="en-US" sz="800" dirty="0">
              <a:latin typeface="+mn-lt"/>
            </a:endParaRPr>
          </a:p>
          <a:p>
            <a:pPr marL="228600" indent="-228600">
              <a:spcBef>
                <a:spcPts val="200"/>
              </a:spcBef>
              <a:buAutoNum type="arabicPlain"/>
            </a:pPr>
            <a:endParaRPr lang="en-US" sz="800" dirty="0">
              <a:latin typeface="+mn-lt"/>
              <a:ea typeface="Source Sans Pro Light"/>
            </a:endParaRPr>
          </a:p>
        </p:txBody>
      </p:sp>
      <p:sp>
        <p:nvSpPr>
          <p:cNvPr id="48" name="Rectangle 47">
            <a:extLst>
              <a:ext uri="{FF2B5EF4-FFF2-40B4-BE49-F238E27FC236}">
                <a16:creationId xmlns:a16="http://schemas.microsoft.com/office/drawing/2014/main" id="{7AC16999-652A-4452-8BE6-6494E3050C0B}"/>
              </a:ext>
            </a:extLst>
          </p:cNvPr>
          <p:cNvSpPr/>
          <p:nvPr/>
        </p:nvSpPr>
        <p:spPr>
          <a:xfrm>
            <a:off x="455613" y="1207008"/>
            <a:ext cx="4572000" cy="246221"/>
          </a:xfrm>
          <a:prstGeom prst="rect">
            <a:avLst/>
          </a:prstGeom>
        </p:spPr>
        <p:txBody>
          <a:bodyPr lIns="0" tIns="45720" rIns="91440" bIns="45720" anchor="t">
            <a:spAutoFit/>
          </a:bodyPr>
          <a:lstStyle/>
          <a:p>
            <a:r>
              <a:rPr lang="en-US" sz="1000" b="1" dirty="0">
                <a:latin typeface="+mn-lt"/>
                <a:cs typeface="Arial"/>
              </a:rPr>
              <a:t>MASSHEALTH ENROLLMENT BY PLAN TYPE, SFY 2023</a:t>
            </a:r>
            <a:endParaRPr lang="en-US" sz="1000" b="1" dirty="0">
              <a:latin typeface="+mn-lt"/>
              <a:ea typeface="Source Sans Pro Semibold"/>
              <a:cs typeface="Arial"/>
            </a:endParaRPr>
          </a:p>
        </p:txBody>
      </p:sp>
      <p:grpSp>
        <p:nvGrpSpPr>
          <p:cNvPr id="51" name="Group 50">
            <a:extLst>
              <a:ext uri="{FF2B5EF4-FFF2-40B4-BE49-F238E27FC236}">
                <a16:creationId xmlns:a16="http://schemas.microsoft.com/office/drawing/2014/main" id="{B121B22C-1E9C-4578-8E13-67DB48E85294}"/>
              </a:ext>
            </a:extLst>
          </p:cNvPr>
          <p:cNvGrpSpPr/>
          <p:nvPr/>
        </p:nvGrpSpPr>
        <p:grpSpPr>
          <a:xfrm>
            <a:off x="4820953" y="2886257"/>
            <a:ext cx="1774845" cy="183127"/>
            <a:chOff x="3900959" y="2299146"/>
            <a:chExt cx="1774845" cy="183127"/>
          </a:xfrm>
        </p:grpSpPr>
        <p:sp>
          <p:nvSpPr>
            <p:cNvPr id="52" name="Rectangle 51">
              <a:extLst>
                <a:ext uri="{FF2B5EF4-FFF2-40B4-BE49-F238E27FC236}">
                  <a16:creationId xmlns:a16="http://schemas.microsoft.com/office/drawing/2014/main" id="{CFEC34C2-4820-4E08-9F19-A111C1B500B2}"/>
                </a:ext>
              </a:extLst>
            </p:cNvPr>
            <p:cNvSpPr/>
            <p:nvPr/>
          </p:nvSpPr>
          <p:spPr>
            <a:xfrm>
              <a:off x="3900959" y="2299146"/>
              <a:ext cx="1208023" cy="175433"/>
            </a:xfrm>
            <a:prstGeom prst="rect">
              <a:avLst/>
            </a:prstGeom>
            <a:solidFill>
              <a:srgbClr val="C3D94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b="1">
                  <a:solidFill>
                    <a:schemeClr val="tx1"/>
                  </a:solidFill>
                </a:rPr>
                <a:t>PRIMARY CARE ACO</a:t>
              </a:r>
            </a:p>
          </p:txBody>
        </p:sp>
        <p:sp>
          <p:nvSpPr>
            <p:cNvPr id="53" name="TextBox 52">
              <a:extLst>
                <a:ext uri="{FF2B5EF4-FFF2-40B4-BE49-F238E27FC236}">
                  <a16:creationId xmlns:a16="http://schemas.microsoft.com/office/drawing/2014/main" id="{2F151AEA-8F41-4971-9F94-41335970A9DD}"/>
                </a:ext>
              </a:extLst>
            </p:cNvPr>
            <p:cNvSpPr txBox="1"/>
            <p:nvPr/>
          </p:nvSpPr>
          <p:spPr>
            <a:xfrm>
              <a:off x="5108982" y="2306840"/>
              <a:ext cx="566822" cy="175433"/>
            </a:xfrm>
            <a:prstGeom prst="rect">
              <a:avLst/>
            </a:prstGeom>
            <a:noFill/>
          </p:spPr>
          <p:txBody>
            <a:bodyPr wrap="none" lIns="45720" tIns="18288" rIns="45720" bIns="18288" rtlCol="0">
              <a:spAutoFit/>
            </a:bodyPr>
            <a:lstStyle/>
            <a:p>
              <a:r>
                <a:rPr lang="en-US" sz="900" b="1" dirty="0">
                  <a:latin typeface="+mn-lt"/>
                </a:rPr>
                <a:t> 451,879 </a:t>
              </a:r>
            </a:p>
          </p:txBody>
        </p:sp>
      </p:grpSp>
      <p:grpSp>
        <p:nvGrpSpPr>
          <p:cNvPr id="73" name="Group 72">
            <a:extLst>
              <a:ext uri="{FF2B5EF4-FFF2-40B4-BE49-F238E27FC236}">
                <a16:creationId xmlns:a16="http://schemas.microsoft.com/office/drawing/2014/main" id="{C6859D8F-95D9-4370-86A6-EABCE06DDE33}"/>
              </a:ext>
            </a:extLst>
          </p:cNvPr>
          <p:cNvGrpSpPr/>
          <p:nvPr/>
        </p:nvGrpSpPr>
        <p:grpSpPr>
          <a:xfrm>
            <a:off x="1057863" y="2045693"/>
            <a:ext cx="1280158" cy="496217"/>
            <a:chOff x="5618741" y="2225272"/>
            <a:chExt cx="1202248" cy="503528"/>
          </a:xfrm>
        </p:grpSpPr>
        <p:sp>
          <p:nvSpPr>
            <p:cNvPr id="74" name="Rectangle 73">
              <a:extLst>
                <a:ext uri="{FF2B5EF4-FFF2-40B4-BE49-F238E27FC236}">
                  <a16:creationId xmlns:a16="http://schemas.microsoft.com/office/drawing/2014/main" id="{65081CE4-79A7-487A-8996-335050F8B00A}"/>
                </a:ext>
              </a:extLst>
            </p:cNvPr>
            <p:cNvSpPr/>
            <p:nvPr/>
          </p:nvSpPr>
          <p:spPr>
            <a:xfrm>
              <a:off x="5618741" y="2225272"/>
              <a:ext cx="1202248" cy="318557"/>
            </a:xfrm>
            <a:prstGeom prst="rect">
              <a:avLst/>
            </a:prstGeom>
            <a:solidFill>
              <a:srgbClr val="AFC43C"/>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lgn="r">
                <a:defRPr/>
              </a:pPr>
              <a:r>
                <a:rPr lang="en-US" sz="900" b="1">
                  <a:solidFill>
                    <a:schemeClr val="tx1"/>
                  </a:solidFill>
                </a:rPr>
                <a:t>ACCOUNTABLE CARE</a:t>
              </a:r>
              <a:br>
                <a:rPr lang="en-US" sz="900" b="1">
                  <a:solidFill>
                    <a:schemeClr val="tx1"/>
                  </a:solidFill>
                </a:rPr>
              </a:br>
              <a:r>
                <a:rPr lang="en-US" sz="900" b="1">
                  <a:solidFill>
                    <a:schemeClr val="tx1"/>
                  </a:solidFill>
                </a:rPr>
                <a:t>PARTNERSHIP PLAN</a:t>
              </a:r>
            </a:p>
          </p:txBody>
        </p:sp>
        <p:sp>
          <p:nvSpPr>
            <p:cNvPr id="75" name="TextBox 74">
              <a:extLst>
                <a:ext uri="{FF2B5EF4-FFF2-40B4-BE49-F238E27FC236}">
                  <a16:creationId xmlns:a16="http://schemas.microsoft.com/office/drawing/2014/main" id="{0B3DFBB8-051E-4D9C-9A3C-771491AA142D}"/>
                </a:ext>
              </a:extLst>
            </p:cNvPr>
            <p:cNvSpPr txBox="1"/>
            <p:nvPr/>
          </p:nvSpPr>
          <p:spPr>
            <a:xfrm>
              <a:off x="6261566" y="2550782"/>
              <a:ext cx="559423" cy="178018"/>
            </a:xfrm>
            <a:prstGeom prst="rect">
              <a:avLst/>
            </a:prstGeom>
            <a:noFill/>
          </p:spPr>
          <p:txBody>
            <a:bodyPr wrap="none" lIns="45720" tIns="18288" rIns="45720" bIns="18288" rtlCol="0">
              <a:spAutoFit/>
            </a:bodyPr>
            <a:lstStyle/>
            <a:p>
              <a:pPr algn="r"/>
              <a:r>
                <a:rPr lang="en-US" sz="900" b="1">
                  <a:solidFill>
                    <a:srgbClr val="00B050"/>
                  </a:solidFill>
                  <a:latin typeface="+mn-lt"/>
                </a:rPr>
                <a:t>  </a:t>
              </a:r>
              <a:r>
                <a:rPr lang="en-US" sz="900" b="1">
                  <a:latin typeface="+mn-lt"/>
                </a:rPr>
                <a:t>780,328</a:t>
              </a:r>
              <a:endParaRPr lang="en-US" sz="900" b="1">
                <a:solidFill>
                  <a:srgbClr val="00B050"/>
                </a:solidFill>
                <a:latin typeface="+mn-lt"/>
              </a:endParaRPr>
            </a:p>
          </p:txBody>
        </p:sp>
      </p:grpSp>
      <p:sp>
        <p:nvSpPr>
          <p:cNvPr id="7" name="Arc 6">
            <a:extLst>
              <a:ext uri="{FF2B5EF4-FFF2-40B4-BE49-F238E27FC236}">
                <a16:creationId xmlns:a16="http://schemas.microsoft.com/office/drawing/2014/main" id="{DE64676A-25B9-42E0-A26D-95DAD6739A11}"/>
              </a:ext>
            </a:extLst>
          </p:cNvPr>
          <p:cNvSpPr>
            <a:spLocks noChangeAspect="1"/>
          </p:cNvSpPr>
          <p:nvPr/>
        </p:nvSpPr>
        <p:spPr>
          <a:xfrm>
            <a:off x="2424073" y="2649129"/>
            <a:ext cx="1745912" cy="1745912"/>
          </a:xfrm>
          <a:prstGeom prst="arc">
            <a:avLst>
              <a:gd name="adj1" fmla="val 10702997"/>
              <a:gd name="adj2" fmla="val 621243"/>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A864F962-F135-40DB-98CA-78EF91FB09C2}"/>
              </a:ext>
            </a:extLst>
          </p:cNvPr>
          <p:cNvGrpSpPr/>
          <p:nvPr/>
        </p:nvGrpSpPr>
        <p:grpSpPr>
          <a:xfrm>
            <a:off x="1164171" y="4395533"/>
            <a:ext cx="872996" cy="634818"/>
            <a:chOff x="5947994" y="2091397"/>
            <a:chExt cx="872996" cy="634818"/>
          </a:xfrm>
        </p:grpSpPr>
        <p:sp>
          <p:nvSpPr>
            <p:cNvPr id="81" name="Rectangle 80">
              <a:extLst>
                <a:ext uri="{FF2B5EF4-FFF2-40B4-BE49-F238E27FC236}">
                  <a16:creationId xmlns:a16="http://schemas.microsoft.com/office/drawing/2014/main" id="{AE0C7F3D-BA2B-40FC-91A8-7C8A5BA27826}"/>
                </a:ext>
              </a:extLst>
            </p:cNvPr>
            <p:cNvSpPr/>
            <p:nvPr/>
          </p:nvSpPr>
          <p:spPr>
            <a:xfrm>
              <a:off x="5947994" y="2091397"/>
              <a:ext cx="872996" cy="452432"/>
            </a:xfrm>
            <a:prstGeom prst="rect">
              <a:avLst/>
            </a:prstGeom>
            <a:solidFill>
              <a:srgbClr val="6F83B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lgn="r">
                <a:defRPr/>
              </a:pPr>
              <a:r>
                <a:rPr lang="en-US" sz="900" b="1">
                  <a:solidFill>
                    <a:schemeClr val="bg1"/>
                  </a:solidFill>
                </a:rPr>
                <a:t>FFS, PREMIUM</a:t>
              </a:r>
              <a:br>
                <a:rPr lang="en-US" sz="900" b="1">
                  <a:solidFill>
                    <a:schemeClr val="bg1"/>
                  </a:solidFill>
                </a:rPr>
              </a:br>
              <a:r>
                <a:rPr lang="en-US" sz="900" b="1">
                  <a:solidFill>
                    <a:schemeClr val="bg1"/>
                  </a:solidFill>
                </a:rPr>
                <a:t>ASSISTANCE,</a:t>
              </a:r>
              <a:br>
                <a:rPr lang="en-US" sz="900" b="1">
                  <a:solidFill>
                    <a:schemeClr val="bg1"/>
                  </a:solidFill>
                </a:rPr>
              </a:br>
              <a:r>
                <a:rPr lang="en-US" sz="900" b="1">
                  <a:solidFill>
                    <a:schemeClr val="bg1"/>
                  </a:solidFill>
                </a:rPr>
                <a:t>AND LIMITED</a:t>
              </a:r>
              <a:r>
                <a:rPr lang="en-US" sz="900" b="1" baseline="30000">
                  <a:solidFill>
                    <a:schemeClr val="bg1"/>
                  </a:solidFill>
                </a:rPr>
                <a:t>1</a:t>
              </a:r>
              <a:r>
                <a:rPr lang="en-US" sz="900" b="1">
                  <a:solidFill>
                    <a:schemeClr val="bg1"/>
                  </a:solidFill>
                </a:rPr>
                <a:t> </a:t>
              </a:r>
            </a:p>
          </p:txBody>
        </p:sp>
        <p:sp>
          <p:nvSpPr>
            <p:cNvPr id="82" name="TextBox 81">
              <a:extLst>
                <a:ext uri="{FF2B5EF4-FFF2-40B4-BE49-F238E27FC236}">
                  <a16:creationId xmlns:a16="http://schemas.microsoft.com/office/drawing/2014/main" id="{B135EED6-E18C-437E-B700-0DE5C5533565}"/>
                </a:ext>
              </a:extLst>
            </p:cNvPr>
            <p:cNvSpPr txBox="1"/>
            <p:nvPr/>
          </p:nvSpPr>
          <p:spPr>
            <a:xfrm>
              <a:off x="6265388" y="2550782"/>
              <a:ext cx="555601" cy="175433"/>
            </a:xfrm>
            <a:prstGeom prst="rect">
              <a:avLst/>
            </a:prstGeom>
            <a:noFill/>
          </p:spPr>
          <p:txBody>
            <a:bodyPr wrap="none" lIns="45720" tIns="18288" rIns="45720" bIns="18288" rtlCol="0">
              <a:spAutoFit/>
            </a:bodyPr>
            <a:lstStyle/>
            <a:p>
              <a:pPr algn="r"/>
              <a:r>
                <a:rPr lang="en-US" sz="900" b="1">
                  <a:latin typeface="+mn-lt"/>
                </a:rPr>
                <a:t> 787,780</a:t>
              </a:r>
            </a:p>
          </p:txBody>
        </p:sp>
      </p:grpSp>
      <p:sp>
        <p:nvSpPr>
          <p:cNvPr id="83" name="TextBox 1">
            <a:extLst>
              <a:ext uri="{FF2B5EF4-FFF2-40B4-BE49-F238E27FC236}">
                <a16:creationId xmlns:a16="http://schemas.microsoft.com/office/drawing/2014/main" id="{374FAF6D-1705-47A8-ADF2-2D7F353D57A2}"/>
              </a:ext>
            </a:extLst>
          </p:cNvPr>
          <p:cNvSpPr txBox="1"/>
          <p:nvPr/>
        </p:nvSpPr>
        <p:spPr>
          <a:xfrm>
            <a:off x="2722827" y="3619610"/>
            <a:ext cx="687753" cy="498598"/>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solidFill>
                  <a:schemeClr val="tx1"/>
                </a:solidFill>
              </a:rPr>
              <a:t>NON-</a:t>
            </a:r>
            <a:br>
              <a:rPr lang="en-US" sz="1000" b="1">
                <a:solidFill>
                  <a:schemeClr val="tx1"/>
                </a:solidFill>
              </a:rPr>
            </a:br>
            <a:r>
              <a:rPr lang="en-US" sz="1000" b="1">
                <a:solidFill>
                  <a:schemeClr val="tx1"/>
                </a:solidFill>
              </a:rPr>
              <a:t>MANAGED</a:t>
            </a:r>
            <a:br>
              <a:rPr lang="en-US" sz="1000" b="1">
                <a:solidFill>
                  <a:schemeClr val="tx1"/>
                </a:solidFill>
              </a:rPr>
            </a:br>
            <a:r>
              <a:rPr lang="en-US" sz="1000" b="1">
                <a:solidFill>
                  <a:schemeClr val="tx1"/>
                </a:solidFill>
              </a:rPr>
              <a:t>CARE</a:t>
            </a:r>
          </a:p>
        </p:txBody>
      </p:sp>
      <p:sp>
        <p:nvSpPr>
          <p:cNvPr id="84" name="TextBox 1">
            <a:extLst>
              <a:ext uri="{FF2B5EF4-FFF2-40B4-BE49-F238E27FC236}">
                <a16:creationId xmlns:a16="http://schemas.microsoft.com/office/drawing/2014/main" id="{7425B064-795E-4B7F-A136-D2E506E3D3D7}"/>
              </a:ext>
            </a:extLst>
          </p:cNvPr>
          <p:cNvSpPr txBox="1"/>
          <p:nvPr/>
        </p:nvSpPr>
        <p:spPr>
          <a:xfrm>
            <a:off x="3506416" y="2636718"/>
            <a:ext cx="354328" cy="175433"/>
          </a:xfrm>
          <a:prstGeom prst="rect">
            <a:avLst/>
          </a:prstGeom>
          <a:solidFill>
            <a:schemeClr val="bg1"/>
          </a:solidFill>
        </p:spPr>
        <p:txBody>
          <a:bodyPr wrap="none" lIns="18288" tIns="18288" rIns="18288" bIns="18288" rtlCol="0">
            <a:spAutoFit/>
          </a:bodyPr>
          <a:lstStyle>
            <a:defPPr>
              <a:defRPr lang="en-US"/>
            </a:defPPr>
            <a:lvl1pPr marL="0" indent="0" algn="ctr">
              <a:defRPr sz="900" i="1">
                <a:latin typeface="+mn-lt"/>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b="1" i="0"/>
              <a:t>ACOs</a:t>
            </a:r>
          </a:p>
        </p:txBody>
      </p:sp>
      <p:grpSp>
        <p:nvGrpSpPr>
          <p:cNvPr id="85" name="Group 84">
            <a:extLst>
              <a:ext uri="{FF2B5EF4-FFF2-40B4-BE49-F238E27FC236}">
                <a16:creationId xmlns:a16="http://schemas.microsoft.com/office/drawing/2014/main" id="{5C97F18B-587E-4092-A3A7-0724B201D5F2}"/>
              </a:ext>
            </a:extLst>
          </p:cNvPr>
          <p:cNvGrpSpPr/>
          <p:nvPr/>
        </p:nvGrpSpPr>
        <p:grpSpPr>
          <a:xfrm>
            <a:off x="4147112" y="4802272"/>
            <a:ext cx="1190787" cy="187005"/>
            <a:chOff x="3900959" y="2368396"/>
            <a:chExt cx="1190787" cy="187005"/>
          </a:xfrm>
        </p:grpSpPr>
        <p:sp>
          <p:nvSpPr>
            <p:cNvPr id="86" name="Rectangle 85">
              <a:extLst>
                <a:ext uri="{FF2B5EF4-FFF2-40B4-BE49-F238E27FC236}">
                  <a16:creationId xmlns:a16="http://schemas.microsoft.com/office/drawing/2014/main" id="{22AD2B96-AE92-40B7-B378-2368019DC356}"/>
                </a:ext>
              </a:extLst>
            </p:cNvPr>
            <p:cNvSpPr/>
            <p:nvPr/>
          </p:nvSpPr>
          <p:spPr>
            <a:xfrm>
              <a:off x="3900959" y="2368396"/>
              <a:ext cx="658194" cy="175433"/>
            </a:xfrm>
            <a:prstGeom prst="rect">
              <a:avLst/>
            </a:prstGeom>
            <a:solidFill>
              <a:srgbClr val="EDF5C8"/>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defRPr/>
              </a:pPr>
              <a:r>
                <a:rPr lang="en-US" sz="900" b="1" dirty="0">
                  <a:solidFill>
                    <a:schemeClr val="tx1"/>
                  </a:solidFill>
                </a:rPr>
                <a:t>PCC PLAN</a:t>
              </a:r>
            </a:p>
          </p:txBody>
        </p:sp>
        <p:sp>
          <p:nvSpPr>
            <p:cNvPr id="87" name="TextBox 86">
              <a:extLst>
                <a:ext uri="{FF2B5EF4-FFF2-40B4-BE49-F238E27FC236}">
                  <a16:creationId xmlns:a16="http://schemas.microsoft.com/office/drawing/2014/main" id="{51A38EA1-6D02-48E4-BA55-9734516A8D47}"/>
                </a:ext>
              </a:extLst>
            </p:cNvPr>
            <p:cNvSpPr txBox="1"/>
            <p:nvPr/>
          </p:nvSpPr>
          <p:spPr>
            <a:xfrm>
              <a:off x="4609883" y="2379968"/>
              <a:ext cx="481863" cy="175433"/>
            </a:xfrm>
            <a:prstGeom prst="rect">
              <a:avLst/>
            </a:prstGeom>
            <a:noFill/>
          </p:spPr>
          <p:txBody>
            <a:bodyPr wrap="none" lIns="45720" tIns="18288" rIns="45720" bIns="18288" rtlCol="0">
              <a:spAutoFit/>
            </a:bodyPr>
            <a:lstStyle/>
            <a:p>
              <a:r>
                <a:rPr lang="en-US" sz="900" b="1" dirty="0">
                  <a:latin typeface="+mn-lt"/>
                </a:rPr>
                <a:t>129,361</a:t>
              </a:r>
            </a:p>
          </p:txBody>
        </p:sp>
      </p:grpSp>
      <p:grpSp>
        <p:nvGrpSpPr>
          <p:cNvPr id="88" name="Group 87">
            <a:extLst>
              <a:ext uri="{FF2B5EF4-FFF2-40B4-BE49-F238E27FC236}">
                <a16:creationId xmlns:a16="http://schemas.microsoft.com/office/drawing/2014/main" id="{D1BB2946-584B-4DBB-A850-09E8C1D197EB}"/>
              </a:ext>
            </a:extLst>
          </p:cNvPr>
          <p:cNvGrpSpPr/>
          <p:nvPr/>
        </p:nvGrpSpPr>
        <p:grpSpPr>
          <a:xfrm>
            <a:off x="4504097" y="4403622"/>
            <a:ext cx="1710759" cy="313932"/>
            <a:chOff x="3900959" y="2365315"/>
            <a:chExt cx="1710759" cy="313932"/>
          </a:xfrm>
        </p:grpSpPr>
        <p:sp>
          <p:nvSpPr>
            <p:cNvPr id="89" name="Rectangle 88">
              <a:extLst>
                <a:ext uri="{FF2B5EF4-FFF2-40B4-BE49-F238E27FC236}">
                  <a16:creationId xmlns:a16="http://schemas.microsoft.com/office/drawing/2014/main" id="{55380C17-DF2B-4744-A7A2-841246B8AF78}"/>
                </a:ext>
              </a:extLst>
            </p:cNvPr>
            <p:cNvSpPr/>
            <p:nvPr/>
          </p:nvSpPr>
          <p:spPr>
            <a:xfrm>
              <a:off x="3900959" y="2368396"/>
              <a:ext cx="940322" cy="175433"/>
            </a:xfrm>
            <a:prstGeom prst="rect">
              <a:avLst/>
            </a:prstGeom>
            <a:solidFill>
              <a:schemeClr val="accent4">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defRPr/>
              </a:pPr>
              <a:r>
                <a:rPr lang="en-US" sz="900" b="1">
                  <a:solidFill>
                    <a:schemeClr val="tx1"/>
                  </a:solidFill>
                </a:rPr>
                <a:t>SCO AND PACE</a:t>
              </a:r>
            </a:p>
          </p:txBody>
        </p:sp>
        <p:sp>
          <p:nvSpPr>
            <p:cNvPr id="90" name="TextBox 89">
              <a:extLst>
                <a:ext uri="{FF2B5EF4-FFF2-40B4-BE49-F238E27FC236}">
                  <a16:creationId xmlns:a16="http://schemas.microsoft.com/office/drawing/2014/main" id="{AE48F8B9-6BC6-4B0E-9BDF-064934E59932}"/>
                </a:ext>
              </a:extLst>
            </p:cNvPr>
            <p:cNvSpPr txBox="1"/>
            <p:nvPr/>
          </p:nvSpPr>
          <p:spPr>
            <a:xfrm>
              <a:off x="4846124" y="2365315"/>
              <a:ext cx="765594" cy="313932"/>
            </a:xfrm>
            <a:prstGeom prst="rect">
              <a:avLst/>
            </a:prstGeom>
            <a:noFill/>
          </p:spPr>
          <p:txBody>
            <a:bodyPr wrap="none" lIns="45720" tIns="18288" rIns="45720" bIns="18288" rtlCol="0">
              <a:spAutoFit/>
            </a:bodyPr>
            <a:lstStyle/>
            <a:p>
              <a:r>
                <a:rPr lang="en-US" sz="900" b="1">
                  <a:latin typeface="+mn-lt"/>
                </a:rPr>
                <a:t>SCO: 74,562</a:t>
              </a:r>
            </a:p>
            <a:p>
              <a:r>
                <a:rPr lang="en-US" sz="900" b="1">
                  <a:latin typeface="+mn-lt"/>
                </a:rPr>
                <a:t>PACE: 5,210</a:t>
              </a:r>
            </a:p>
          </p:txBody>
        </p:sp>
      </p:grpSp>
      <p:grpSp>
        <p:nvGrpSpPr>
          <p:cNvPr id="92" name="Group 91">
            <a:extLst>
              <a:ext uri="{FF2B5EF4-FFF2-40B4-BE49-F238E27FC236}">
                <a16:creationId xmlns:a16="http://schemas.microsoft.com/office/drawing/2014/main" id="{264B1564-3419-43A4-BFB0-E681DE840886}"/>
              </a:ext>
            </a:extLst>
          </p:cNvPr>
          <p:cNvGrpSpPr/>
          <p:nvPr/>
        </p:nvGrpSpPr>
        <p:grpSpPr>
          <a:xfrm>
            <a:off x="4773695" y="3776397"/>
            <a:ext cx="1037395" cy="175434"/>
            <a:chOff x="3900959" y="2368395"/>
            <a:chExt cx="1037395" cy="175434"/>
          </a:xfrm>
        </p:grpSpPr>
        <p:sp>
          <p:nvSpPr>
            <p:cNvPr id="93" name="Rectangle 92">
              <a:extLst>
                <a:ext uri="{FF2B5EF4-FFF2-40B4-BE49-F238E27FC236}">
                  <a16:creationId xmlns:a16="http://schemas.microsoft.com/office/drawing/2014/main" id="{9829BDF3-158C-4A7D-8729-F66F1802B154}"/>
                </a:ext>
              </a:extLst>
            </p:cNvPr>
            <p:cNvSpPr/>
            <p:nvPr/>
          </p:nvSpPr>
          <p:spPr>
            <a:xfrm>
              <a:off x="3900959" y="2368396"/>
              <a:ext cx="432170" cy="175433"/>
            </a:xfrm>
            <a:prstGeom prst="rect">
              <a:avLst/>
            </a:prstGeom>
            <a:solidFill>
              <a:srgbClr val="D5E57D"/>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defRPr/>
              </a:pPr>
              <a:r>
                <a:rPr lang="en-US" sz="900" b="1">
                  <a:solidFill>
                    <a:schemeClr val="tx1"/>
                  </a:solidFill>
                </a:rPr>
                <a:t>MCOs</a:t>
              </a:r>
            </a:p>
          </p:txBody>
        </p:sp>
        <p:sp>
          <p:nvSpPr>
            <p:cNvPr id="94" name="TextBox 93">
              <a:extLst>
                <a:ext uri="{FF2B5EF4-FFF2-40B4-BE49-F238E27FC236}">
                  <a16:creationId xmlns:a16="http://schemas.microsoft.com/office/drawing/2014/main" id="{FDE07AE5-2D7C-48B2-A725-046802E5C14A}"/>
                </a:ext>
              </a:extLst>
            </p:cNvPr>
            <p:cNvSpPr txBox="1"/>
            <p:nvPr/>
          </p:nvSpPr>
          <p:spPr>
            <a:xfrm>
              <a:off x="4369929" y="2368395"/>
              <a:ext cx="568425" cy="175433"/>
            </a:xfrm>
            <a:prstGeom prst="rect">
              <a:avLst/>
            </a:prstGeom>
            <a:noFill/>
          </p:spPr>
          <p:txBody>
            <a:bodyPr wrap="none" lIns="45720" tIns="18288" rIns="45720" bIns="18288" rtlCol="0">
              <a:spAutoFit/>
            </a:bodyPr>
            <a:lstStyle/>
            <a:p>
              <a:r>
                <a:rPr lang="en-US" sz="900" b="1" dirty="0">
                  <a:latin typeface="+mn-lt"/>
                </a:rPr>
                <a:t> 106,580</a:t>
              </a:r>
            </a:p>
          </p:txBody>
        </p:sp>
      </p:grpSp>
      <p:sp>
        <p:nvSpPr>
          <p:cNvPr id="102" name="TextBox 1">
            <a:extLst>
              <a:ext uri="{FF2B5EF4-FFF2-40B4-BE49-F238E27FC236}">
                <a16:creationId xmlns:a16="http://schemas.microsoft.com/office/drawing/2014/main" id="{A60DD76C-7F6B-4554-9AE8-1B7ED986E4B4}"/>
              </a:ext>
            </a:extLst>
          </p:cNvPr>
          <p:cNvSpPr txBox="1"/>
          <p:nvPr/>
        </p:nvSpPr>
        <p:spPr>
          <a:xfrm>
            <a:off x="3143232" y="3139342"/>
            <a:ext cx="687753" cy="344710"/>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solidFill>
                  <a:schemeClr val="tx1"/>
                </a:solidFill>
              </a:rPr>
              <a:t>MANAGED</a:t>
            </a:r>
            <a:br>
              <a:rPr lang="en-US" sz="1000" b="1">
                <a:solidFill>
                  <a:schemeClr val="tx1"/>
                </a:solidFill>
              </a:rPr>
            </a:br>
            <a:r>
              <a:rPr lang="en-US" sz="1000" b="1">
                <a:solidFill>
                  <a:schemeClr val="tx1"/>
                </a:solidFill>
              </a:rPr>
              <a:t>CARE</a:t>
            </a:r>
          </a:p>
        </p:txBody>
      </p:sp>
      <p:sp>
        <p:nvSpPr>
          <p:cNvPr id="36" name="TextBox 1">
            <a:extLst>
              <a:ext uri="{FF2B5EF4-FFF2-40B4-BE49-F238E27FC236}">
                <a16:creationId xmlns:a16="http://schemas.microsoft.com/office/drawing/2014/main" id="{A9F67988-14D9-AC45-9833-0819F7756FBA}"/>
              </a:ext>
            </a:extLst>
          </p:cNvPr>
          <p:cNvSpPr txBox="1"/>
          <p:nvPr/>
        </p:nvSpPr>
        <p:spPr>
          <a:xfrm>
            <a:off x="2495135" y="2535353"/>
            <a:ext cx="303033"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t>33%</a:t>
            </a:r>
          </a:p>
        </p:txBody>
      </p:sp>
      <p:sp>
        <p:nvSpPr>
          <p:cNvPr id="37" name="TextBox 1">
            <a:extLst>
              <a:ext uri="{FF2B5EF4-FFF2-40B4-BE49-F238E27FC236}">
                <a16:creationId xmlns:a16="http://schemas.microsoft.com/office/drawing/2014/main" id="{90030D0C-D4B9-9C46-A754-7E32B92F0F43}"/>
              </a:ext>
            </a:extLst>
          </p:cNvPr>
          <p:cNvSpPr txBox="1"/>
          <p:nvPr/>
        </p:nvSpPr>
        <p:spPr>
          <a:xfrm>
            <a:off x="4156694" y="2878563"/>
            <a:ext cx="275781"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t>19%</a:t>
            </a:r>
          </a:p>
        </p:txBody>
      </p:sp>
      <p:sp>
        <p:nvSpPr>
          <p:cNvPr id="38" name="TextBox 1">
            <a:extLst>
              <a:ext uri="{FF2B5EF4-FFF2-40B4-BE49-F238E27FC236}">
                <a16:creationId xmlns:a16="http://schemas.microsoft.com/office/drawing/2014/main" id="{02E09B49-B5E5-844A-8B15-090B3C9D41F1}"/>
              </a:ext>
            </a:extLst>
          </p:cNvPr>
          <p:cNvSpPr txBox="1"/>
          <p:nvPr/>
        </p:nvSpPr>
        <p:spPr>
          <a:xfrm>
            <a:off x="4325132" y="3739701"/>
            <a:ext cx="229295"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t>5%</a:t>
            </a:r>
          </a:p>
        </p:txBody>
      </p:sp>
      <p:grpSp>
        <p:nvGrpSpPr>
          <p:cNvPr id="2" name="Group 1">
            <a:extLst>
              <a:ext uri="{FF2B5EF4-FFF2-40B4-BE49-F238E27FC236}">
                <a16:creationId xmlns:a16="http://schemas.microsoft.com/office/drawing/2014/main" id="{B09ACEFA-BAA2-5C48-BEE5-FDAC45FDFB6D}"/>
              </a:ext>
            </a:extLst>
          </p:cNvPr>
          <p:cNvGrpSpPr/>
          <p:nvPr/>
        </p:nvGrpSpPr>
        <p:grpSpPr>
          <a:xfrm>
            <a:off x="4350900" y="4001331"/>
            <a:ext cx="1578123" cy="364292"/>
            <a:chOff x="3645456" y="4042388"/>
            <a:chExt cx="1578123" cy="364292"/>
          </a:xfrm>
        </p:grpSpPr>
        <p:grpSp>
          <p:nvGrpSpPr>
            <p:cNvPr id="69" name="Group 68">
              <a:extLst>
                <a:ext uri="{FF2B5EF4-FFF2-40B4-BE49-F238E27FC236}">
                  <a16:creationId xmlns:a16="http://schemas.microsoft.com/office/drawing/2014/main" id="{57F7F131-D8ED-4C70-80A7-247716E35DF1}"/>
                </a:ext>
              </a:extLst>
            </p:cNvPr>
            <p:cNvGrpSpPr/>
            <p:nvPr/>
          </p:nvGrpSpPr>
          <p:grpSpPr>
            <a:xfrm>
              <a:off x="4006396" y="4042388"/>
              <a:ext cx="1217183" cy="364292"/>
              <a:chOff x="4232574" y="4413759"/>
              <a:chExt cx="1217183" cy="364292"/>
            </a:xfrm>
          </p:grpSpPr>
          <p:sp>
            <p:nvSpPr>
              <p:cNvPr id="70" name="Rectangle 69">
                <a:extLst>
                  <a:ext uri="{FF2B5EF4-FFF2-40B4-BE49-F238E27FC236}">
                    <a16:creationId xmlns:a16="http://schemas.microsoft.com/office/drawing/2014/main" id="{0341ABF1-546E-4EF2-B257-0CBC52EC232D}"/>
                  </a:ext>
                </a:extLst>
              </p:cNvPr>
              <p:cNvSpPr/>
              <p:nvPr/>
            </p:nvSpPr>
            <p:spPr>
              <a:xfrm>
                <a:off x="4232574" y="4518029"/>
                <a:ext cx="666208" cy="175433"/>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b="1">
                    <a:solidFill>
                      <a:schemeClr val="bg1"/>
                    </a:solidFill>
                  </a:rPr>
                  <a:t>ONE CARE</a:t>
                </a:r>
              </a:p>
            </p:txBody>
          </p:sp>
          <p:sp>
            <p:nvSpPr>
              <p:cNvPr id="71" name="Rectangle 70">
                <a:extLst>
                  <a:ext uri="{FF2B5EF4-FFF2-40B4-BE49-F238E27FC236}">
                    <a16:creationId xmlns:a16="http://schemas.microsoft.com/office/drawing/2014/main" id="{13EE546E-0D7C-43B8-ADAD-D6F71F0A29A1}"/>
                  </a:ext>
                </a:extLst>
              </p:cNvPr>
              <p:cNvSpPr/>
              <p:nvPr/>
            </p:nvSpPr>
            <p:spPr>
              <a:xfrm>
                <a:off x="4887744" y="4413759"/>
                <a:ext cx="562013"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dirty="0">
                    <a:solidFill>
                      <a:schemeClr val="tx1"/>
                    </a:solidFill>
                  </a:rPr>
                  <a:t> </a:t>
                </a:r>
                <a:r>
                  <a:rPr lang="en-US" sz="900" b="1" dirty="0">
                    <a:solidFill>
                      <a:schemeClr val="tx1"/>
                    </a:solidFill>
                  </a:rPr>
                  <a:t>38,241</a:t>
                </a:r>
                <a:r>
                  <a:rPr lang="en-US" dirty="0">
                    <a:solidFill>
                      <a:schemeClr val="tx1"/>
                    </a:solidFill>
                  </a:rPr>
                  <a:t> </a:t>
                </a:r>
                <a:endParaRPr lang="en-US" sz="900" b="1" dirty="0">
                  <a:solidFill>
                    <a:schemeClr val="tx1"/>
                  </a:solidFill>
                  <a:cs typeface="Arial" charset="0"/>
                </a:endParaRPr>
              </a:p>
            </p:txBody>
          </p:sp>
          <p:sp>
            <p:nvSpPr>
              <p:cNvPr id="91" name="Rectangle 90">
                <a:extLst>
                  <a:ext uri="{FF2B5EF4-FFF2-40B4-BE49-F238E27FC236}">
                    <a16:creationId xmlns:a16="http://schemas.microsoft.com/office/drawing/2014/main" id="{6AA74850-E2A4-4F31-A8DC-E1A2E8AE256D}"/>
                  </a:ext>
                </a:extLst>
              </p:cNvPr>
              <p:cNvSpPr/>
              <p:nvPr/>
            </p:nvSpPr>
            <p:spPr>
              <a:xfrm>
                <a:off x="4278005" y="4556452"/>
                <a:ext cx="92398" cy="2215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lgn="r">
                  <a:defRPr/>
                </a:pPr>
                <a:endParaRPr lang="en-US" sz="1200" b="1">
                  <a:solidFill>
                    <a:srgbClr val="005F85"/>
                  </a:solidFill>
                  <a:cs typeface="Arial" charset="0"/>
                </a:endParaRPr>
              </a:p>
            </p:txBody>
          </p:sp>
        </p:grpSp>
        <p:sp>
          <p:nvSpPr>
            <p:cNvPr id="39" name="TextBox 1">
              <a:extLst>
                <a:ext uri="{FF2B5EF4-FFF2-40B4-BE49-F238E27FC236}">
                  <a16:creationId xmlns:a16="http://schemas.microsoft.com/office/drawing/2014/main" id="{AC0A8BFC-1391-A94C-8D8D-B794C9C118CE}"/>
                </a:ext>
              </a:extLst>
            </p:cNvPr>
            <p:cNvSpPr txBox="1"/>
            <p:nvPr/>
          </p:nvSpPr>
          <p:spPr>
            <a:xfrm>
              <a:off x="3645456" y="4044222"/>
              <a:ext cx="222883"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t>2%</a:t>
              </a:r>
            </a:p>
          </p:txBody>
        </p:sp>
      </p:grpSp>
      <p:sp>
        <p:nvSpPr>
          <p:cNvPr id="40" name="TextBox 1">
            <a:extLst>
              <a:ext uri="{FF2B5EF4-FFF2-40B4-BE49-F238E27FC236}">
                <a16:creationId xmlns:a16="http://schemas.microsoft.com/office/drawing/2014/main" id="{AB7D2B92-CCBA-FC44-9E9F-86D2C606EA8E}"/>
              </a:ext>
            </a:extLst>
          </p:cNvPr>
          <p:cNvSpPr txBox="1"/>
          <p:nvPr/>
        </p:nvSpPr>
        <p:spPr>
          <a:xfrm>
            <a:off x="4195438" y="4139648"/>
            <a:ext cx="230897" cy="190821"/>
          </a:xfrm>
          <a:prstGeom prst="rect">
            <a:avLst/>
          </a:prstGeom>
          <a:noFill/>
        </p:spPr>
        <p:txBody>
          <a:bodyPr wrap="squar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t>3%</a:t>
            </a:r>
          </a:p>
        </p:txBody>
      </p:sp>
      <p:sp>
        <p:nvSpPr>
          <p:cNvPr id="41" name="TextBox 1">
            <a:extLst>
              <a:ext uri="{FF2B5EF4-FFF2-40B4-BE49-F238E27FC236}">
                <a16:creationId xmlns:a16="http://schemas.microsoft.com/office/drawing/2014/main" id="{389547E0-DB18-544D-AA29-5F202DF76988}"/>
              </a:ext>
            </a:extLst>
          </p:cNvPr>
          <p:cNvSpPr txBox="1"/>
          <p:nvPr/>
        </p:nvSpPr>
        <p:spPr>
          <a:xfrm>
            <a:off x="3977459" y="4468566"/>
            <a:ext cx="229295"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t>5%</a:t>
            </a:r>
          </a:p>
        </p:txBody>
      </p:sp>
      <p:sp>
        <p:nvSpPr>
          <p:cNvPr id="43" name="TextBox 1">
            <a:extLst>
              <a:ext uri="{FF2B5EF4-FFF2-40B4-BE49-F238E27FC236}">
                <a16:creationId xmlns:a16="http://schemas.microsoft.com/office/drawing/2014/main" id="{DF378213-F216-EE4A-BD61-A2562456075E}"/>
              </a:ext>
            </a:extLst>
          </p:cNvPr>
          <p:cNvSpPr txBox="1"/>
          <p:nvPr/>
        </p:nvSpPr>
        <p:spPr>
          <a:xfrm>
            <a:off x="2318604" y="4320895"/>
            <a:ext cx="303033"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solidFill>
                  <a:schemeClr val="bg1"/>
                </a:solidFill>
              </a:rPr>
              <a:t>33%</a:t>
            </a:r>
          </a:p>
        </p:txBody>
      </p:sp>
    </p:spTree>
    <p:extLst>
      <p:ext uri="{BB962C8B-B14F-4D97-AF65-F5344CB8AC3E}">
        <p14:creationId xmlns:p14="http://schemas.microsoft.com/office/powerpoint/2010/main" val="1320035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a:cxnSpLocks/>
          </p:cNvCxnSpPr>
          <p:nvPr/>
        </p:nvCxnSpPr>
        <p:spPr>
          <a:xfrm>
            <a:off x="3051075" y="2364581"/>
            <a:ext cx="0" cy="482052"/>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US" dirty="0"/>
              <a:t>MassHealth accountable care organizations (ACO</a:t>
            </a:r>
            <a:r>
              <a:rPr lang="en-US" cap="none" dirty="0"/>
              <a:t>s</a:t>
            </a:r>
            <a:r>
              <a:rPr lang="en-US" dirty="0"/>
              <a:t>)</a:t>
            </a:r>
          </a:p>
        </p:txBody>
      </p:sp>
      <p:sp>
        <p:nvSpPr>
          <p:cNvPr id="4" name="Slide Number Placeholder 3"/>
          <p:cNvSpPr>
            <a:spLocks noGrp="1"/>
          </p:cNvSpPr>
          <p:nvPr>
            <p:ph type="sldNum" sz="quarter" idx="10"/>
          </p:nvPr>
        </p:nvSpPr>
        <p:spPr/>
        <p:txBody>
          <a:bodyPr/>
          <a:lstStyle/>
          <a:p>
            <a:fld id="{FE16FE05-51A1-41C7-A92E-97A082AD623A}" type="slidenum">
              <a:rPr lang="en-US" smtClean="0"/>
              <a:pPr/>
              <a:t>23</a:t>
            </a:fld>
            <a:endParaRPr lang="en-US"/>
          </a:p>
        </p:txBody>
      </p:sp>
      <p:pic>
        <p:nvPicPr>
          <p:cNvPr id="47" name="Picture 2" descr="Image result for MASShealth logo">
            <a:extLst>
              <a:ext uri="{FF2B5EF4-FFF2-40B4-BE49-F238E27FC236}">
                <a16:creationId xmlns:a16="http://schemas.microsoft.com/office/drawing/2014/main" id="{FA85C152-0839-44E7-AAC4-678E08407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708" y="1637924"/>
            <a:ext cx="1938734" cy="96768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1A6EEA2-2379-436A-824D-B9913E9E42E9}"/>
              </a:ext>
            </a:extLst>
          </p:cNvPr>
          <p:cNvSpPr txBox="1"/>
          <p:nvPr/>
        </p:nvSpPr>
        <p:spPr>
          <a:xfrm>
            <a:off x="693825" y="3572740"/>
            <a:ext cx="2285185" cy="956672"/>
          </a:xfrm>
          <a:prstGeom prst="rect">
            <a:avLst/>
          </a:prstGeom>
          <a:noFill/>
        </p:spPr>
        <p:txBody>
          <a:bodyPr wrap="square" lIns="0" tIns="45720" rIns="0" bIns="45720" rtlCol="0" anchor="t">
            <a:spAutoFit/>
          </a:bodyPr>
          <a:lstStyle/>
          <a:p>
            <a:pPr>
              <a:buClr>
                <a:srgbClr val="00A797"/>
              </a:buClr>
            </a:pPr>
            <a:r>
              <a:rPr lang="en-US" sz="900" b="1" dirty="0">
                <a:solidFill>
                  <a:srgbClr val="00A797"/>
                </a:solidFill>
                <a:latin typeface="+mn-lt"/>
                <a:cs typeface="Arial"/>
              </a:rPr>
              <a:t>Contract between MassHealth and Accountable Care Partnership Plan</a:t>
            </a:r>
            <a:endParaRPr lang="en-US" sz="900" b="1" dirty="0">
              <a:solidFill>
                <a:srgbClr val="00A797"/>
              </a:solidFill>
              <a:latin typeface="+mn-lt"/>
            </a:endParaRPr>
          </a:p>
          <a:p>
            <a:pPr marL="73152" indent="-73152">
              <a:spcBef>
                <a:spcPts val="200"/>
              </a:spcBef>
              <a:buClr>
                <a:srgbClr val="00A797"/>
              </a:buClr>
              <a:buFont typeface="Wingdings" panose="05000000000000000000" pitchFamily="2" charset="2"/>
              <a:buChar char="§"/>
            </a:pPr>
            <a:r>
              <a:rPr lang="en-US" sz="900" dirty="0">
                <a:latin typeface="+mn-lt"/>
                <a:cs typeface="Arial"/>
              </a:rPr>
              <a:t>Capitation payment</a:t>
            </a:r>
            <a:r>
              <a:rPr lang="en-US" sz="900" baseline="30000" dirty="0">
                <a:latin typeface="+mn-lt"/>
                <a:cs typeface="Arial"/>
              </a:rPr>
              <a:t>1</a:t>
            </a:r>
            <a:endParaRPr lang="en-US" sz="900" baseline="30000" dirty="0">
              <a:latin typeface="+mn-lt"/>
              <a:ea typeface="Source Sans Pro Light"/>
              <a:cs typeface="Arial"/>
            </a:endParaRPr>
          </a:p>
          <a:p>
            <a:pPr>
              <a:spcBef>
                <a:spcPts val="600"/>
              </a:spcBef>
              <a:buClr>
                <a:srgbClr val="00A797"/>
              </a:buClr>
            </a:pPr>
            <a:r>
              <a:rPr lang="en-US" sz="1000" b="1" dirty="0">
                <a:solidFill>
                  <a:srgbClr val="00A797"/>
                </a:solidFill>
                <a:latin typeface="+mn-lt"/>
                <a:cs typeface="Arial"/>
              </a:rPr>
              <a:t>15 </a:t>
            </a:r>
            <a:r>
              <a:rPr lang="en-US" sz="900" b="1" dirty="0">
                <a:latin typeface="+mn-lt"/>
                <a:cs typeface="Arial"/>
              </a:rPr>
              <a:t>ACOs SELECTED BY THE STATE</a:t>
            </a:r>
            <a:endParaRPr lang="en-US" sz="900" b="1" dirty="0">
              <a:latin typeface="+mn-lt"/>
              <a:ea typeface="Source Sans Pro Semibold"/>
              <a:cs typeface="Arial"/>
            </a:endParaRPr>
          </a:p>
          <a:p>
            <a:pPr>
              <a:spcBef>
                <a:spcPts val="300"/>
              </a:spcBef>
              <a:buClr>
                <a:srgbClr val="00A797"/>
              </a:buClr>
            </a:pPr>
            <a:r>
              <a:rPr lang="en-US" sz="1000" b="1" dirty="0">
                <a:solidFill>
                  <a:srgbClr val="00A797"/>
                </a:solidFill>
                <a:latin typeface="+mn-lt"/>
                <a:cs typeface="Arial"/>
              </a:rPr>
              <a:t>~902,000 </a:t>
            </a:r>
            <a:r>
              <a:rPr lang="en-US" sz="900" b="1" dirty="0">
                <a:latin typeface="+mn-lt"/>
              </a:rPr>
              <a:t>MEMBERS ENROLLED </a:t>
            </a:r>
            <a:r>
              <a:rPr lang="en-US" sz="900" b="1" baseline="30000" dirty="0">
                <a:latin typeface="+mn-lt"/>
              </a:rPr>
              <a:t>2</a:t>
            </a:r>
            <a:endParaRPr lang="en-US" sz="900" b="1" baseline="30000" dirty="0">
              <a:solidFill>
                <a:srgbClr val="002060"/>
              </a:solidFill>
              <a:latin typeface="+mn-lt"/>
              <a:ea typeface="Source Sans Pro Semibold"/>
            </a:endParaRPr>
          </a:p>
        </p:txBody>
      </p:sp>
      <p:sp>
        <p:nvSpPr>
          <p:cNvPr id="25" name="TextBox 24">
            <a:extLst>
              <a:ext uri="{FF2B5EF4-FFF2-40B4-BE49-F238E27FC236}">
                <a16:creationId xmlns:a16="http://schemas.microsoft.com/office/drawing/2014/main" id="{386323A3-2EED-4F14-9DD5-CD7572A41199}"/>
              </a:ext>
            </a:extLst>
          </p:cNvPr>
          <p:cNvSpPr txBox="1"/>
          <p:nvPr/>
        </p:nvSpPr>
        <p:spPr>
          <a:xfrm>
            <a:off x="3387656" y="3555199"/>
            <a:ext cx="2168900" cy="956672"/>
          </a:xfrm>
          <a:prstGeom prst="rect">
            <a:avLst/>
          </a:prstGeom>
          <a:noFill/>
        </p:spPr>
        <p:txBody>
          <a:bodyPr wrap="square" lIns="0" tIns="45720" rIns="0" bIns="45720" rtlCol="0" anchor="t">
            <a:spAutoFit/>
          </a:bodyPr>
          <a:lstStyle/>
          <a:p>
            <a:pPr>
              <a:buClr>
                <a:srgbClr val="00A797"/>
              </a:buClr>
            </a:pPr>
            <a:r>
              <a:rPr lang="en-US" sz="900" b="1" dirty="0">
                <a:solidFill>
                  <a:srgbClr val="00A797"/>
                </a:solidFill>
                <a:latin typeface="+mn-lt"/>
                <a:cs typeface="Arial"/>
              </a:rPr>
              <a:t>Contract between MassHealth </a:t>
            </a:r>
            <a:br>
              <a:rPr lang="en-US" sz="900" b="1" dirty="0">
                <a:solidFill>
                  <a:srgbClr val="00A797"/>
                </a:solidFill>
                <a:latin typeface="+mn-lt"/>
                <a:cs typeface="Arial"/>
              </a:rPr>
            </a:br>
            <a:r>
              <a:rPr lang="en-US" sz="900" b="1" dirty="0">
                <a:solidFill>
                  <a:srgbClr val="00A797"/>
                </a:solidFill>
                <a:latin typeface="+mn-lt"/>
                <a:cs typeface="Arial"/>
              </a:rPr>
              <a:t>and Primary Care ACO</a:t>
            </a:r>
          </a:p>
          <a:p>
            <a:pPr marL="73152" indent="-73152">
              <a:spcBef>
                <a:spcPts val="200"/>
              </a:spcBef>
              <a:buClr>
                <a:srgbClr val="00A797"/>
              </a:buClr>
              <a:buFont typeface="Wingdings" panose="05000000000000000000" pitchFamily="2" charset="2"/>
              <a:buChar char="§"/>
            </a:pPr>
            <a:r>
              <a:rPr lang="en-US" sz="900" dirty="0">
                <a:latin typeface="+mn-lt"/>
                <a:cs typeface="Arial"/>
              </a:rPr>
              <a:t>Shared savings and losses</a:t>
            </a:r>
            <a:endParaRPr lang="en-US" sz="900" dirty="0">
              <a:latin typeface="+mn-lt"/>
              <a:ea typeface="Source Sans Pro Light"/>
              <a:cs typeface="Arial"/>
            </a:endParaRPr>
          </a:p>
          <a:p>
            <a:pPr>
              <a:spcBef>
                <a:spcPts val="600"/>
              </a:spcBef>
              <a:buClr>
                <a:srgbClr val="00A797"/>
              </a:buClr>
            </a:pPr>
            <a:r>
              <a:rPr lang="en-US" sz="1000" b="1" dirty="0">
                <a:solidFill>
                  <a:srgbClr val="00A797"/>
                </a:solidFill>
                <a:latin typeface="+mn-lt"/>
                <a:cs typeface="Arial"/>
              </a:rPr>
              <a:t>2</a:t>
            </a:r>
            <a:r>
              <a:rPr lang="en-US" sz="900" b="1" dirty="0">
                <a:solidFill>
                  <a:srgbClr val="00A797"/>
                </a:solidFill>
                <a:latin typeface="+mn-lt"/>
                <a:cs typeface="Arial"/>
              </a:rPr>
              <a:t> </a:t>
            </a:r>
            <a:r>
              <a:rPr lang="en-US" sz="900" b="1" dirty="0">
                <a:latin typeface="+mn-lt"/>
                <a:cs typeface="Arial"/>
              </a:rPr>
              <a:t>ACOs SELECTED BY THE STATE</a:t>
            </a:r>
            <a:endParaRPr lang="en-US" sz="900" b="1" dirty="0">
              <a:latin typeface="+mn-lt"/>
              <a:ea typeface="Source Sans Pro Semibold"/>
              <a:cs typeface="Arial"/>
            </a:endParaRPr>
          </a:p>
          <a:p>
            <a:pPr>
              <a:spcBef>
                <a:spcPts val="300"/>
              </a:spcBef>
              <a:buClr>
                <a:srgbClr val="00A797"/>
              </a:buClr>
            </a:pPr>
            <a:r>
              <a:rPr lang="en-US" sz="1000" b="1" dirty="0">
                <a:solidFill>
                  <a:srgbClr val="00A797"/>
                </a:solidFill>
                <a:latin typeface="+mn-lt"/>
                <a:cs typeface="Arial"/>
              </a:rPr>
              <a:t>~318,000 </a:t>
            </a:r>
            <a:r>
              <a:rPr lang="en-US" sz="900" b="1" dirty="0">
                <a:latin typeface="+mn-lt"/>
              </a:rPr>
              <a:t>MEMBERS ENROLLED </a:t>
            </a:r>
            <a:r>
              <a:rPr lang="en-US" sz="900" b="1" baseline="30000" dirty="0">
                <a:latin typeface="+mn-lt"/>
              </a:rPr>
              <a:t>2</a:t>
            </a:r>
            <a:endParaRPr lang="en-US" sz="900" b="1" baseline="30000" dirty="0">
              <a:solidFill>
                <a:srgbClr val="002060"/>
              </a:solidFill>
              <a:latin typeface="+mn-lt"/>
              <a:ea typeface="Source Sans Pro Semibold"/>
              <a:cs typeface="Arial"/>
            </a:endParaRPr>
          </a:p>
        </p:txBody>
      </p:sp>
      <p:sp>
        <p:nvSpPr>
          <p:cNvPr id="22" name="Rectangle 21">
            <a:extLst>
              <a:ext uri="{FF2B5EF4-FFF2-40B4-BE49-F238E27FC236}">
                <a16:creationId xmlns:a16="http://schemas.microsoft.com/office/drawing/2014/main" id="{A1E3ACB4-AEE2-47CE-A688-8FAA2A545D41}"/>
              </a:ext>
            </a:extLst>
          </p:cNvPr>
          <p:cNvSpPr/>
          <p:nvPr/>
        </p:nvSpPr>
        <p:spPr>
          <a:xfrm>
            <a:off x="457200" y="5224238"/>
            <a:ext cx="4946073" cy="1102866"/>
          </a:xfrm>
          <a:prstGeom prst="rect">
            <a:avLst/>
          </a:prstGeom>
        </p:spPr>
        <p:txBody>
          <a:bodyPr wrap="square" lIns="0" tIns="45720" rIns="0" bIns="45720" anchor="b" anchorCtr="0">
            <a:spAutoFit/>
          </a:bodyPr>
          <a:lstStyle/>
          <a:p>
            <a:pPr>
              <a:spcBef>
                <a:spcPts val="200"/>
              </a:spcBef>
            </a:pPr>
            <a:r>
              <a:rPr lang="en-US" sz="800" cap="small" baseline="30000" dirty="0">
                <a:latin typeface="+mj-lt"/>
                <a:cs typeface="Arial"/>
              </a:rPr>
              <a:t>1 </a:t>
            </a:r>
            <a:r>
              <a:rPr lang="en-US" sz="800" dirty="0">
                <a:effectLst/>
                <a:latin typeface="+mj-lt"/>
                <a:ea typeface="Aptos" panose="020B0004020202020204" pitchFamily="34" charset="0"/>
                <a:cs typeface="Aptos" panose="020B0004020202020204" pitchFamily="34" charset="0"/>
              </a:rPr>
              <a:t>Large overall losses or gains relative to the capitation rate are shared between the Accountable Care Partnership Plan and the state. There are also risk-sharing arrangements for specific high-cost services (such as high-cost drugs).</a:t>
            </a:r>
            <a:endParaRPr lang="en-US" sz="800" cap="small" baseline="30000" dirty="0">
              <a:latin typeface="+mj-lt"/>
              <a:cs typeface="Arial"/>
            </a:endParaRPr>
          </a:p>
          <a:p>
            <a:pPr>
              <a:spcBef>
                <a:spcPts val="200"/>
              </a:spcBef>
            </a:pPr>
            <a:r>
              <a:rPr kumimoji="0" lang="en-US" sz="800" u="none" strike="noStrike" kern="1200" cap="small" spc="0" normalizeH="0" baseline="30000" noProof="0" dirty="0">
                <a:ln>
                  <a:noFill/>
                </a:ln>
                <a:effectLst/>
                <a:uLnTx/>
                <a:uFillTx/>
                <a:latin typeface="+mj-lt"/>
                <a:cs typeface="Arial"/>
              </a:rPr>
              <a:t>2 </a:t>
            </a:r>
            <a:r>
              <a:rPr lang="en-US" sz="800" dirty="0">
                <a:latin typeface="+mj-lt"/>
                <a:cs typeface="Arial"/>
              </a:rPr>
              <a:t>Accountable Care Partnership Plan ACO enrollment is higher and Primary Care ACO enrollment is lower in this slide compared to the SFY 2023 enrollment number on slide 22, because slide 22 presents average enrollment </a:t>
            </a:r>
            <a:r>
              <a:rPr lang="en-US" sz="800" dirty="0">
                <a:effectLst/>
                <a:latin typeface="+mj-lt"/>
                <a:cs typeface="Arial"/>
              </a:rPr>
              <a:t>over the course of fiscal year 2023, while this slide includes a point in time snapshot as of</a:t>
            </a:r>
            <a:r>
              <a:rPr lang="en-US" sz="800" dirty="0">
                <a:latin typeface="+mj-lt"/>
                <a:cs typeface="Arial"/>
              </a:rPr>
              <a:t> </a:t>
            </a:r>
            <a:r>
              <a:rPr lang="en-US" sz="800" dirty="0">
                <a:effectLst/>
                <a:latin typeface="+mj-lt"/>
                <a:cs typeface="Arial"/>
              </a:rPr>
              <a:t>January 2024. The </a:t>
            </a:r>
            <a:r>
              <a:rPr lang="en-US" sz="800" dirty="0">
                <a:latin typeface="+mj-lt"/>
                <a:ea typeface="Calibri"/>
                <a:cs typeface="Calibri"/>
              </a:rPr>
              <a:t>available </a:t>
            </a:r>
            <a:r>
              <a:rPr lang="en-US" sz="800" dirty="0">
                <a:effectLst/>
                <a:latin typeface="+mj-lt"/>
                <a:cs typeface="Arial"/>
              </a:rPr>
              <a:t>ACO plans changed in April 2023, and there was a shift in enrollment to</a:t>
            </a:r>
            <a:r>
              <a:rPr lang="en-US" sz="800" dirty="0">
                <a:latin typeface="+mj-lt"/>
                <a:cs typeface="Arial"/>
              </a:rPr>
              <a:t> </a:t>
            </a:r>
            <a:r>
              <a:rPr lang="en-US" sz="800" dirty="0">
                <a:effectLst/>
                <a:latin typeface="+mj-lt"/>
                <a:cs typeface="Arial"/>
              </a:rPr>
              <a:t>Accountable Care Partnership Plans. </a:t>
            </a:r>
          </a:p>
        </p:txBody>
      </p:sp>
      <p:sp>
        <p:nvSpPr>
          <p:cNvPr id="31" name="Text Box 11">
            <a:extLst>
              <a:ext uri="{FF2B5EF4-FFF2-40B4-BE49-F238E27FC236}">
                <a16:creationId xmlns:a16="http://schemas.microsoft.com/office/drawing/2014/main" id="{60E2F33F-EBE2-4F32-A76D-71966A1F9DB0}"/>
              </a:ext>
            </a:extLst>
          </p:cNvPr>
          <p:cNvSpPr txBox="1">
            <a:spLocks noChangeArrowheads="1"/>
          </p:cNvSpPr>
          <p:nvPr/>
        </p:nvSpPr>
        <p:spPr bwMode="auto">
          <a:xfrm>
            <a:off x="5725490" y="1184734"/>
            <a:ext cx="2941683"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050"/>
            </a:lvl1pPr>
          </a:lstStyle>
          <a:p>
            <a:pPr>
              <a:lnSpc>
                <a:spcPct val="100000"/>
              </a:lnSpc>
            </a:pPr>
            <a:r>
              <a:rPr lang="en-US" sz="1000" dirty="0">
                <a:latin typeface="+mn-lt"/>
                <a:cs typeface="Arial"/>
              </a:rPr>
              <a:t>Accountable Care Organizations (ACOs) are organized groups of doctors, hospitals</a:t>
            </a:r>
            <a:r>
              <a:rPr lang="en-US" sz="1000" dirty="0">
                <a:solidFill>
                  <a:srgbClr val="FF0000"/>
                </a:solidFill>
                <a:latin typeface="+mn-lt"/>
                <a:cs typeface="Arial"/>
              </a:rPr>
              <a:t>,</a:t>
            </a:r>
            <a:r>
              <a:rPr lang="en-US" sz="1000" dirty="0">
                <a:latin typeface="+mn-lt"/>
                <a:cs typeface="Arial"/>
              </a:rPr>
              <a:t> and other health care providers held accountable for their member populations’ health and health care costs. There are two types of MassHealth ACOs, with different payment and contracting structures.</a:t>
            </a:r>
          </a:p>
          <a:p>
            <a:pPr>
              <a:lnSpc>
                <a:spcPct val="100000"/>
              </a:lnSpc>
            </a:pPr>
            <a:r>
              <a:rPr lang="en-US" sz="1000" dirty="0">
                <a:latin typeface="+mn-lt"/>
                <a:cs typeface="Arial"/>
              </a:rPr>
              <a:t>For members enrolled in Accountable Care Partnership Plans (which are a partnership between an ACO and an MCO), MassHealth makes capitation payments (a set amount per member per month).</a:t>
            </a:r>
            <a:r>
              <a:rPr lang="en-US" sz="1000" baseline="30000" dirty="0">
                <a:latin typeface="+mn-lt"/>
                <a:cs typeface="Arial"/>
              </a:rPr>
              <a:t>1</a:t>
            </a:r>
            <a:r>
              <a:rPr lang="en-US" sz="1000" dirty="0">
                <a:latin typeface="+mn-lt"/>
                <a:cs typeface="Arial"/>
              </a:rPr>
              <a:t> Accountable Care Partnership Plans must use these payments to pay for comprehensive health care services, including both physical and behavioral health, for their enrollees. </a:t>
            </a:r>
          </a:p>
          <a:p>
            <a:pPr>
              <a:lnSpc>
                <a:spcPct val="100000"/>
              </a:lnSpc>
            </a:pPr>
            <a:r>
              <a:rPr lang="en-US" sz="1000" dirty="0">
                <a:latin typeface="+mn-lt"/>
                <a:cs typeface="Arial"/>
              </a:rPr>
              <a:t>For Primary Care ACOs, MassHealth pays providers directly for most services. These costs are then compared to a spending target, and the ACO and MassHealth share in any savings or losses. </a:t>
            </a:r>
          </a:p>
          <a:p>
            <a:pPr>
              <a:lnSpc>
                <a:spcPct val="100000"/>
              </a:lnSpc>
            </a:pPr>
            <a:r>
              <a:rPr lang="en-US" sz="1000" dirty="0">
                <a:latin typeface="+mn-lt"/>
                <a:cs typeface="Arial"/>
              </a:rPr>
              <a:t>Both types of ACOs also receive administrative funding to cover operations and enhanced care coordination programs.</a:t>
            </a:r>
          </a:p>
          <a:p>
            <a:pPr>
              <a:lnSpc>
                <a:spcPct val="100000"/>
              </a:lnSpc>
            </a:pPr>
            <a:r>
              <a:rPr lang="en-US" sz="1000" dirty="0">
                <a:latin typeface="+mn-lt"/>
                <a:cs typeface="Arial"/>
              </a:rPr>
              <a:t>MassHealth selected a new set of ACOs for a five-year contract beginning April 1, 2023. In the current contracts for both types of ACOs, primary care providers are paid via capitation rather than fee-for-service, to allow for more flexibility and innovation in primary care.</a:t>
            </a:r>
          </a:p>
        </p:txBody>
      </p:sp>
      <p:cxnSp>
        <p:nvCxnSpPr>
          <p:cNvPr id="8" name="Straight Connector 7">
            <a:extLst>
              <a:ext uri="{FF2B5EF4-FFF2-40B4-BE49-F238E27FC236}">
                <a16:creationId xmlns:a16="http://schemas.microsoft.com/office/drawing/2014/main" id="{F40DBADE-51CA-B711-9D21-F744FFE8DC63}"/>
              </a:ext>
            </a:extLst>
          </p:cNvPr>
          <p:cNvCxnSpPr>
            <a:cxnSpLocks/>
          </p:cNvCxnSpPr>
          <p:nvPr/>
        </p:nvCxnSpPr>
        <p:spPr>
          <a:xfrm>
            <a:off x="1840714" y="2853089"/>
            <a:ext cx="2731286" cy="0"/>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2A55867-FC7C-4F33-3E85-F1691DFF6F8A}"/>
              </a:ext>
            </a:extLst>
          </p:cNvPr>
          <p:cNvCxnSpPr>
            <a:cxnSpLocks/>
          </p:cNvCxnSpPr>
          <p:nvPr/>
        </p:nvCxnSpPr>
        <p:spPr>
          <a:xfrm>
            <a:off x="4572000" y="2853089"/>
            <a:ext cx="0" cy="351049"/>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6AE0BC-1054-8888-B481-8B5900088E0F}"/>
              </a:ext>
            </a:extLst>
          </p:cNvPr>
          <p:cNvCxnSpPr>
            <a:cxnSpLocks/>
          </p:cNvCxnSpPr>
          <p:nvPr/>
        </p:nvCxnSpPr>
        <p:spPr>
          <a:xfrm>
            <a:off x="1840714" y="2853089"/>
            <a:ext cx="0" cy="206555"/>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387656" y="3059644"/>
            <a:ext cx="2168900" cy="437896"/>
          </a:xfrm>
          <a:prstGeom prst="rect">
            <a:avLst/>
          </a:prstGeom>
          <a:solidFill>
            <a:srgbClr val="C3D94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tx1"/>
                </a:solidFill>
              </a:rPr>
              <a:t>PRIMARY CARE </a:t>
            </a:r>
          </a:p>
          <a:p>
            <a:pPr algn="ctr"/>
            <a:r>
              <a:rPr lang="en-US" sz="900" b="1" dirty="0">
                <a:solidFill>
                  <a:schemeClr val="tx1"/>
                </a:solidFill>
              </a:rPr>
              <a:t>ACO</a:t>
            </a:r>
          </a:p>
        </p:txBody>
      </p:sp>
      <p:sp>
        <p:nvSpPr>
          <p:cNvPr id="7" name="Rectangle 6"/>
          <p:cNvSpPr/>
          <p:nvPr/>
        </p:nvSpPr>
        <p:spPr>
          <a:xfrm>
            <a:off x="693825" y="3059644"/>
            <a:ext cx="2285185" cy="437896"/>
          </a:xfrm>
          <a:prstGeom prst="rect">
            <a:avLst/>
          </a:prstGeom>
          <a:solidFill>
            <a:srgbClr val="AFC43C"/>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tx1"/>
                </a:solidFill>
              </a:rPr>
              <a:t>ACCOUNTABLE CARE </a:t>
            </a:r>
          </a:p>
          <a:p>
            <a:pPr algn="ctr"/>
            <a:r>
              <a:rPr lang="en-US" sz="900" b="1" dirty="0">
                <a:solidFill>
                  <a:schemeClr val="tx1"/>
                </a:solidFill>
              </a:rPr>
              <a:t>PARTNERSHIP PLAN</a:t>
            </a:r>
          </a:p>
        </p:txBody>
      </p:sp>
    </p:spTree>
    <p:extLst>
      <p:ext uri="{BB962C8B-B14F-4D97-AF65-F5344CB8AC3E}">
        <p14:creationId xmlns:p14="http://schemas.microsoft.com/office/powerpoint/2010/main" val="1382371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D5E743F7-C483-4D42-A31A-F07496C1CB4F}"/>
              </a:ext>
            </a:extLst>
          </p:cNvPr>
          <p:cNvCxnSpPr>
            <a:cxnSpLocks/>
          </p:cNvCxnSpPr>
          <p:nvPr/>
        </p:nvCxnSpPr>
        <p:spPr>
          <a:xfrm>
            <a:off x="1597162" y="2562303"/>
            <a:ext cx="0" cy="1761604"/>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53B13A1-0946-4516-B42A-ABFBB75A7C9D}"/>
              </a:ext>
            </a:extLst>
          </p:cNvPr>
          <p:cNvCxnSpPr>
            <a:cxnSpLocks/>
          </p:cNvCxnSpPr>
          <p:nvPr/>
        </p:nvCxnSpPr>
        <p:spPr>
          <a:xfrm>
            <a:off x="3008448" y="2562303"/>
            <a:ext cx="0" cy="1683632"/>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US" dirty="0"/>
              <a:t>MassHealth Community partners (CP</a:t>
            </a:r>
            <a:r>
              <a:rPr lang="en-US" cap="none" dirty="0"/>
              <a:t>s</a:t>
            </a:r>
            <a:r>
              <a:rPr lang="en-US" dirty="0"/>
              <a:t>)</a:t>
            </a:r>
          </a:p>
        </p:txBody>
      </p:sp>
      <p:sp>
        <p:nvSpPr>
          <p:cNvPr id="4" name="Slide Number Placeholder 3"/>
          <p:cNvSpPr>
            <a:spLocks noGrp="1"/>
          </p:cNvSpPr>
          <p:nvPr>
            <p:ph type="sldNum" sz="quarter" idx="10"/>
          </p:nvPr>
        </p:nvSpPr>
        <p:spPr/>
        <p:txBody>
          <a:bodyPr/>
          <a:lstStyle/>
          <a:p>
            <a:fld id="{FE16FE05-51A1-41C7-A92E-97A082AD623A}" type="slidenum">
              <a:rPr lang="en-US" smtClean="0"/>
              <a:pPr/>
              <a:t>24</a:t>
            </a:fld>
            <a:endParaRPr lang="en-US"/>
          </a:p>
        </p:txBody>
      </p:sp>
      <p:sp>
        <p:nvSpPr>
          <p:cNvPr id="43" name="TextBox 42">
            <a:extLst>
              <a:ext uri="{FF2B5EF4-FFF2-40B4-BE49-F238E27FC236}">
                <a16:creationId xmlns:a16="http://schemas.microsoft.com/office/drawing/2014/main" id="{9058EC22-429C-415D-A377-3ACA4DB7B45F}"/>
              </a:ext>
            </a:extLst>
          </p:cNvPr>
          <p:cNvSpPr txBox="1"/>
          <p:nvPr/>
        </p:nvSpPr>
        <p:spPr>
          <a:xfrm>
            <a:off x="1116019" y="4661733"/>
            <a:ext cx="3742050" cy="559127"/>
          </a:xfrm>
          <a:prstGeom prst="rect">
            <a:avLst/>
          </a:prstGeom>
          <a:noFill/>
        </p:spPr>
        <p:txBody>
          <a:bodyPr wrap="square" lIns="0" tIns="45720" rIns="0" bIns="45720" rtlCol="0" anchor="t" anchorCtr="1">
            <a:spAutoFit/>
          </a:bodyPr>
          <a:lstStyle/>
          <a:p>
            <a:r>
              <a:rPr lang="en-US" sz="900" b="1" dirty="0">
                <a:solidFill>
                  <a:srgbClr val="00A797"/>
                </a:solidFill>
                <a:latin typeface="+mn-lt"/>
                <a:cs typeface="Arial"/>
              </a:rPr>
              <a:t>Agreements between ACOs/MCOs and Community Partners</a:t>
            </a:r>
            <a:endParaRPr lang="en-US" sz="900" b="1" dirty="0">
              <a:solidFill>
                <a:srgbClr val="00A797"/>
              </a:solidFill>
              <a:latin typeface="+mn-lt"/>
            </a:endParaRPr>
          </a:p>
          <a:p>
            <a:pPr marL="73152" indent="-73152">
              <a:spcBef>
                <a:spcPts val="200"/>
              </a:spcBef>
              <a:buClr>
                <a:srgbClr val="005F85"/>
              </a:buClr>
              <a:buFont typeface="Wingdings" panose="05000000000000000000" pitchFamily="2" charset="2"/>
              <a:buChar char="§"/>
            </a:pPr>
            <a:r>
              <a:rPr lang="en-US" sz="900" dirty="0">
                <a:latin typeface="+mn-lt"/>
              </a:rPr>
              <a:t>Per Member Per Month payment</a:t>
            </a:r>
            <a:endParaRPr lang="en-US" sz="900" dirty="0">
              <a:latin typeface="+mn-lt"/>
              <a:ea typeface="Source Sans Pro Light"/>
            </a:endParaRPr>
          </a:p>
          <a:p>
            <a:pPr marL="73152" indent="-73152">
              <a:spcBef>
                <a:spcPts val="200"/>
              </a:spcBef>
              <a:buClr>
                <a:srgbClr val="005F85"/>
              </a:buClr>
              <a:buFont typeface="Wingdings" panose="05000000000000000000" pitchFamily="2" charset="2"/>
              <a:buChar char="§"/>
            </a:pPr>
            <a:r>
              <a:rPr lang="en-US" sz="900" dirty="0">
                <a:latin typeface="+mn-lt"/>
              </a:rPr>
              <a:t>ACOs and MCOs pay CPs directly</a:t>
            </a:r>
            <a:endParaRPr lang="en-US" sz="900" dirty="0">
              <a:latin typeface="+mn-lt"/>
              <a:ea typeface="Source Sans Pro Light"/>
            </a:endParaRPr>
          </a:p>
        </p:txBody>
      </p:sp>
      <p:sp>
        <p:nvSpPr>
          <p:cNvPr id="44" name="TextBox 43">
            <a:extLst>
              <a:ext uri="{FF2B5EF4-FFF2-40B4-BE49-F238E27FC236}">
                <a16:creationId xmlns:a16="http://schemas.microsoft.com/office/drawing/2014/main" id="{0E9299AA-8425-4B09-8D1C-C1FDAF939699}"/>
              </a:ext>
            </a:extLst>
          </p:cNvPr>
          <p:cNvSpPr txBox="1"/>
          <p:nvPr/>
        </p:nvSpPr>
        <p:spPr>
          <a:xfrm>
            <a:off x="861744" y="5512189"/>
            <a:ext cx="2198107" cy="592470"/>
          </a:xfrm>
          <a:prstGeom prst="rect">
            <a:avLst/>
          </a:prstGeom>
          <a:noFill/>
        </p:spPr>
        <p:txBody>
          <a:bodyPr wrap="square" lIns="0" tIns="45720" rIns="0" bIns="45720" rtlCol="0" anchor="t">
            <a:spAutoFit/>
          </a:bodyPr>
          <a:lstStyle/>
          <a:p>
            <a:pPr>
              <a:spcBef>
                <a:spcPts val="600"/>
              </a:spcBef>
            </a:pPr>
            <a:r>
              <a:rPr lang="en-US" sz="1000" b="1" dirty="0">
                <a:solidFill>
                  <a:srgbClr val="00A797"/>
                </a:solidFill>
                <a:latin typeface="+mn-lt"/>
                <a:cs typeface="Arial"/>
              </a:rPr>
              <a:t>12</a:t>
            </a:r>
            <a:r>
              <a:rPr lang="en-US" sz="1000" b="1" dirty="0">
                <a:latin typeface="+mn-lt"/>
                <a:cs typeface="Arial"/>
              </a:rPr>
              <a:t> </a:t>
            </a:r>
            <a:r>
              <a:rPr lang="en-US" sz="900" b="1" dirty="0">
                <a:latin typeface="+mn-lt"/>
                <a:cs typeface="Arial"/>
              </a:rPr>
              <a:t>BH CPs SELECTED BY THE STATE</a:t>
            </a:r>
          </a:p>
          <a:p>
            <a:pPr>
              <a:spcBef>
                <a:spcPts val="300"/>
              </a:spcBef>
            </a:pPr>
            <a:r>
              <a:rPr lang="en-US" sz="1000" b="1" dirty="0">
                <a:latin typeface="+mn-lt"/>
                <a:cs typeface="Arial"/>
              </a:rPr>
              <a:t>Collectively BH CPs have 24,597 active members as of May 2024.</a:t>
            </a:r>
            <a:endParaRPr lang="en-US" sz="900" b="1" baseline="30000" dirty="0">
              <a:latin typeface="+mn-lt"/>
              <a:cs typeface="Arial"/>
            </a:endParaRPr>
          </a:p>
        </p:txBody>
      </p:sp>
      <p:sp>
        <p:nvSpPr>
          <p:cNvPr id="45" name="TextBox 44">
            <a:extLst>
              <a:ext uri="{FF2B5EF4-FFF2-40B4-BE49-F238E27FC236}">
                <a16:creationId xmlns:a16="http://schemas.microsoft.com/office/drawing/2014/main" id="{D38552DB-6441-4853-9F0A-8BAB7A5D060D}"/>
              </a:ext>
            </a:extLst>
          </p:cNvPr>
          <p:cNvSpPr txBox="1"/>
          <p:nvPr/>
        </p:nvSpPr>
        <p:spPr>
          <a:xfrm>
            <a:off x="3164924" y="5512189"/>
            <a:ext cx="2031393" cy="592470"/>
          </a:xfrm>
          <a:prstGeom prst="rect">
            <a:avLst/>
          </a:prstGeom>
          <a:noFill/>
        </p:spPr>
        <p:txBody>
          <a:bodyPr wrap="square" lIns="0" rIns="0" rtlCol="0">
            <a:spAutoFit/>
          </a:bodyPr>
          <a:lstStyle/>
          <a:p>
            <a:pPr>
              <a:spcBef>
                <a:spcPts val="600"/>
              </a:spcBef>
            </a:pPr>
            <a:r>
              <a:rPr lang="en-US" sz="1000" b="1" dirty="0">
                <a:solidFill>
                  <a:srgbClr val="00A797"/>
                </a:solidFill>
                <a:latin typeface="+mn-lt"/>
              </a:rPr>
              <a:t>8</a:t>
            </a:r>
            <a:r>
              <a:rPr lang="en-US" sz="1000" b="1" dirty="0">
                <a:latin typeface="+mn-lt"/>
              </a:rPr>
              <a:t> </a:t>
            </a:r>
            <a:r>
              <a:rPr lang="en-US" sz="900" b="1" dirty="0">
                <a:latin typeface="+mn-lt"/>
              </a:rPr>
              <a:t>LTSS CPs SELECTED BY THE STATE</a:t>
            </a:r>
          </a:p>
          <a:p>
            <a:pPr>
              <a:spcBef>
                <a:spcPts val="300"/>
              </a:spcBef>
            </a:pPr>
            <a:r>
              <a:rPr lang="en-US" sz="1000" b="1" dirty="0">
                <a:latin typeface="+mn-lt"/>
              </a:rPr>
              <a:t>Collectively LTSS CPs have 9,159 active members as of May 2024.</a:t>
            </a:r>
            <a:endParaRPr lang="en-US" sz="900" b="1" baseline="30000" dirty="0">
              <a:latin typeface="+mn-lt"/>
            </a:endParaRPr>
          </a:p>
        </p:txBody>
      </p:sp>
      <p:sp>
        <p:nvSpPr>
          <p:cNvPr id="30" name="Text Box 11">
            <a:extLst>
              <a:ext uri="{FF2B5EF4-FFF2-40B4-BE49-F238E27FC236}">
                <a16:creationId xmlns:a16="http://schemas.microsoft.com/office/drawing/2014/main" id="{66E0BD53-419F-43EE-B2FD-868020DD743D}"/>
              </a:ext>
            </a:extLst>
          </p:cNvPr>
          <p:cNvSpPr txBox="1">
            <a:spLocks noChangeArrowheads="1"/>
          </p:cNvSpPr>
          <p:nvPr/>
        </p:nvSpPr>
        <p:spPr bwMode="auto">
          <a:xfrm>
            <a:off x="5756554" y="1267420"/>
            <a:ext cx="2801070" cy="5039957"/>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sz="1000" dirty="0">
                <a:latin typeface="+mn-lt"/>
                <a:cs typeface="Arial"/>
              </a:rPr>
              <a:t>MassHealth’s focus on accountable care includes an increased focus on care coordination for its members with the most complex needs. Each ACO and MCO contracts with community organizations to be MassHealth Community Partners (CPs). CPs work with members with serious mental illness and addiction (Behavioral Health CPs), and adults and children with physical and developmental disabilities and brain injuries (Long-Term Services and Supports CPs). CPs promote the integration of care through outreach and engagement, person-centered treatment planning, service coordination, health and wellness coaching, and facilitation of access to social and community-based supports. </a:t>
            </a:r>
          </a:p>
          <a:p>
            <a:r>
              <a:rPr lang="en-US" sz="1000" dirty="0">
                <a:latin typeface="+mn-lt"/>
                <a:cs typeface="Arial"/>
              </a:rPr>
              <a:t>For a member involved with multiple health care providers, which members with complex needs frequently are, the CP is the lead care coordinator. A lead care coordinator ensures that all providers’ care plans are in alignment.</a:t>
            </a:r>
          </a:p>
          <a:p>
            <a:r>
              <a:rPr lang="en-US" sz="1000" dirty="0">
                <a:latin typeface="+mn-lt"/>
                <a:cs typeface="Arial"/>
              </a:rPr>
              <a:t>MassHealth selected a new lineup of CPs for a five-year contract, beginning April 1, 2023. There are now 20 CPs providing services to ACO and MCO members; they have 33,756 enrolled members as of May 2024.</a:t>
            </a:r>
          </a:p>
        </p:txBody>
      </p:sp>
      <p:cxnSp>
        <p:nvCxnSpPr>
          <p:cNvPr id="32" name="Straight Connector 31">
            <a:extLst>
              <a:ext uri="{FF2B5EF4-FFF2-40B4-BE49-F238E27FC236}">
                <a16:creationId xmlns:a16="http://schemas.microsoft.com/office/drawing/2014/main" id="{111BE4DD-6E1D-4EB8-8A7A-F3CF695F3107}"/>
              </a:ext>
            </a:extLst>
          </p:cNvPr>
          <p:cNvCxnSpPr>
            <a:cxnSpLocks/>
          </p:cNvCxnSpPr>
          <p:nvPr/>
        </p:nvCxnSpPr>
        <p:spPr>
          <a:xfrm>
            <a:off x="2884467" y="2199650"/>
            <a:ext cx="0" cy="362653"/>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pic>
        <p:nvPicPr>
          <p:cNvPr id="33" name="Picture 2" descr="Image result for MASShealth logo">
            <a:extLst>
              <a:ext uri="{FF2B5EF4-FFF2-40B4-BE49-F238E27FC236}">
                <a16:creationId xmlns:a16="http://schemas.microsoft.com/office/drawing/2014/main" id="{0FEFC100-382D-4C0E-8E4D-00D3BB22F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797" y="1427077"/>
            <a:ext cx="1844304" cy="9205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5E700996-9140-4958-963F-CA4358F682DA}"/>
              </a:ext>
            </a:extLst>
          </p:cNvPr>
          <p:cNvSpPr/>
          <p:nvPr/>
        </p:nvSpPr>
        <p:spPr>
          <a:xfrm>
            <a:off x="2437890" y="2768089"/>
            <a:ext cx="1141116" cy="437896"/>
          </a:xfrm>
          <a:prstGeom prst="rect">
            <a:avLst/>
          </a:prstGeom>
          <a:solidFill>
            <a:srgbClr val="C3D94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a:solidFill>
                  <a:schemeClr val="tx1"/>
                </a:solidFill>
              </a:rPr>
              <a:t>PRIMARY CARE </a:t>
            </a:r>
          </a:p>
          <a:p>
            <a:pPr algn="ctr"/>
            <a:r>
              <a:rPr lang="en-US" sz="900" b="1">
                <a:solidFill>
                  <a:schemeClr val="tx1"/>
                </a:solidFill>
              </a:rPr>
              <a:t>ACO</a:t>
            </a:r>
          </a:p>
        </p:txBody>
      </p:sp>
      <p:sp>
        <p:nvSpPr>
          <p:cNvPr id="42" name="Rectangle 41">
            <a:extLst>
              <a:ext uri="{FF2B5EF4-FFF2-40B4-BE49-F238E27FC236}">
                <a16:creationId xmlns:a16="http://schemas.microsoft.com/office/drawing/2014/main" id="{735DBC98-CCF8-47D9-8EA3-A9492614D40F}"/>
              </a:ext>
            </a:extLst>
          </p:cNvPr>
          <p:cNvSpPr/>
          <p:nvPr/>
        </p:nvSpPr>
        <p:spPr>
          <a:xfrm>
            <a:off x="941693" y="2768089"/>
            <a:ext cx="1310937" cy="437896"/>
          </a:xfrm>
          <a:prstGeom prst="rect">
            <a:avLst/>
          </a:prstGeom>
          <a:solidFill>
            <a:srgbClr val="AFC43C"/>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a:solidFill>
                  <a:schemeClr val="tx1"/>
                </a:solidFill>
              </a:rPr>
              <a:t>ACCOUNTABLE CARE </a:t>
            </a:r>
          </a:p>
          <a:p>
            <a:pPr algn="ctr"/>
            <a:r>
              <a:rPr lang="en-US" sz="900" b="1">
                <a:solidFill>
                  <a:schemeClr val="tx1"/>
                </a:solidFill>
              </a:rPr>
              <a:t>PARTNERSHIP PLAN</a:t>
            </a:r>
          </a:p>
        </p:txBody>
      </p:sp>
      <p:cxnSp>
        <p:nvCxnSpPr>
          <p:cNvPr id="49" name="Straight Connector 48">
            <a:extLst>
              <a:ext uri="{FF2B5EF4-FFF2-40B4-BE49-F238E27FC236}">
                <a16:creationId xmlns:a16="http://schemas.microsoft.com/office/drawing/2014/main" id="{F2FDDAFF-F68B-49D5-9A82-FE07FAD4B86C}"/>
              </a:ext>
            </a:extLst>
          </p:cNvPr>
          <p:cNvCxnSpPr>
            <a:cxnSpLocks/>
          </p:cNvCxnSpPr>
          <p:nvPr/>
        </p:nvCxnSpPr>
        <p:spPr>
          <a:xfrm>
            <a:off x="4398329" y="2562303"/>
            <a:ext cx="0" cy="1683632"/>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83002BF9-5D9E-413B-B1DD-BFD8A240EB6A}"/>
              </a:ext>
            </a:extLst>
          </p:cNvPr>
          <p:cNvSpPr/>
          <p:nvPr/>
        </p:nvSpPr>
        <p:spPr>
          <a:xfrm>
            <a:off x="941693" y="4188024"/>
            <a:ext cx="4090700" cy="395210"/>
          </a:xfrm>
          <a:prstGeom prst="rect">
            <a:avLst/>
          </a:prstGeom>
          <a:solidFill>
            <a:srgbClr val="00A797"/>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bg1"/>
                </a:solidFill>
              </a:rPr>
              <a:t>Behavioral Health (BH) Community Partners and </a:t>
            </a:r>
          </a:p>
          <a:p>
            <a:pPr algn="ctr"/>
            <a:r>
              <a:rPr lang="en-US" sz="900" b="1" dirty="0">
                <a:solidFill>
                  <a:schemeClr val="bg1"/>
                </a:solidFill>
              </a:rPr>
              <a:t>Long-Term Services and Supports (LTSS) Community Partners</a:t>
            </a:r>
          </a:p>
        </p:txBody>
      </p:sp>
      <p:cxnSp>
        <p:nvCxnSpPr>
          <p:cNvPr id="2" name="Straight Connector 1">
            <a:extLst>
              <a:ext uri="{FF2B5EF4-FFF2-40B4-BE49-F238E27FC236}">
                <a16:creationId xmlns:a16="http://schemas.microsoft.com/office/drawing/2014/main" id="{75FB451F-38D2-2FE1-B6A2-DA3C7B0813EC}"/>
              </a:ext>
            </a:extLst>
          </p:cNvPr>
          <p:cNvCxnSpPr>
            <a:cxnSpLocks/>
          </p:cNvCxnSpPr>
          <p:nvPr/>
        </p:nvCxnSpPr>
        <p:spPr>
          <a:xfrm>
            <a:off x="1597161" y="2562684"/>
            <a:ext cx="2801070" cy="0"/>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A98B5DB7-72E9-4460-9ED9-C45F7BF5F041}"/>
              </a:ext>
            </a:extLst>
          </p:cNvPr>
          <p:cNvSpPr/>
          <p:nvPr/>
        </p:nvSpPr>
        <p:spPr>
          <a:xfrm>
            <a:off x="3764265" y="2768089"/>
            <a:ext cx="1268128" cy="435231"/>
          </a:xfrm>
          <a:prstGeom prst="rect">
            <a:avLst/>
          </a:prstGeom>
          <a:solidFill>
            <a:srgbClr val="D5E57D"/>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tx1"/>
                </a:solidFill>
              </a:rPr>
              <a:t>MCO</a:t>
            </a:r>
          </a:p>
        </p:txBody>
      </p:sp>
    </p:spTree>
    <p:extLst>
      <p:ext uri="{BB962C8B-B14F-4D97-AF65-F5344CB8AC3E}">
        <p14:creationId xmlns:p14="http://schemas.microsoft.com/office/powerpoint/2010/main" val="1238424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Flexible Services Program (FSP)</a:t>
            </a:r>
          </a:p>
        </p:txBody>
      </p:sp>
      <p:sp>
        <p:nvSpPr>
          <p:cNvPr id="4" name="Slide Number Placeholder 3"/>
          <p:cNvSpPr>
            <a:spLocks noGrp="1"/>
          </p:cNvSpPr>
          <p:nvPr>
            <p:ph type="sldNum" sz="quarter" idx="10"/>
          </p:nvPr>
        </p:nvSpPr>
        <p:spPr/>
        <p:txBody>
          <a:bodyPr/>
          <a:lstStyle/>
          <a:p>
            <a:fld id="{FE16FE05-51A1-41C7-A92E-97A082AD623A}" type="slidenum">
              <a:rPr lang="en-US" smtClean="0"/>
              <a:pPr/>
              <a:t>25</a:t>
            </a:fld>
            <a:endParaRPr lang="en-US"/>
          </a:p>
        </p:txBody>
      </p:sp>
      <p:sp>
        <p:nvSpPr>
          <p:cNvPr id="44" name="TextBox 43">
            <a:extLst>
              <a:ext uri="{FF2B5EF4-FFF2-40B4-BE49-F238E27FC236}">
                <a16:creationId xmlns:a16="http://schemas.microsoft.com/office/drawing/2014/main" id="{B0E9E145-D5D6-4274-ADBB-C4842FD7ED94}"/>
              </a:ext>
            </a:extLst>
          </p:cNvPr>
          <p:cNvSpPr txBox="1"/>
          <p:nvPr/>
        </p:nvSpPr>
        <p:spPr>
          <a:xfrm>
            <a:off x="457200" y="4976142"/>
            <a:ext cx="2511456" cy="1469633"/>
          </a:xfrm>
          <a:prstGeom prst="rect">
            <a:avLst/>
          </a:prstGeom>
          <a:noFill/>
        </p:spPr>
        <p:txBody>
          <a:bodyPr wrap="square" lIns="0" rIns="0" rtlCol="0">
            <a:spAutoFit/>
          </a:bodyPr>
          <a:lstStyle/>
          <a:p>
            <a:pPr>
              <a:spcBef>
                <a:spcPts val="600"/>
              </a:spcBef>
              <a:buClr>
                <a:srgbClr val="00A797"/>
              </a:buClr>
            </a:pPr>
            <a:r>
              <a:rPr lang="en-US" sz="1000" b="1" dirty="0">
                <a:latin typeface="+mn-lt"/>
              </a:rPr>
              <a:t>111 </a:t>
            </a:r>
            <a:r>
              <a:rPr lang="en-US" sz="900" b="1" dirty="0">
                <a:latin typeface="+mn-lt"/>
              </a:rPr>
              <a:t>FSPs APPROVED BY THE STATE </a:t>
            </a:r>
            <a:br>
              <a:rPr lang="en-US" sz="900" b="1" dirty="0">
                <a:latin typeface="+mn-lt"/>
              </a:rPr>
            </a:br>
            <a:r>
              <a:rPr lang="en-US" sz="900" b="1" dirty="0">
                <a:latin typeface="+mn-lt"/>
              </a:rPr>
              <a:t>(as of May 10, 2024) </a:t>
            </a:r>
            <a:endParaRPr lang="en-US" sz="900" b="1" baseline="30000" dirty="0">
              <a:latin typeface="+mn-lt"/>
            </a:endParaRPr>
          </a:p>
          <a:p>
            <a:pPr marL="171450" indent="-117475">
              <a:spcBef>
                <a:spcPts val="600"/>
              </a:spcBef>
              <a:buClr>
                <a:srgbClr val="00A797"/>
              </a:buClr>
              <a:buFont typeface="Wingdings" panose="05000000000000000000" pitchFamily="2" charset="2"/>
              <a:buChar char="§"/>
            </a:pPr>
            <a:r>
              <a:rPr lang="en-US" sz="1000" b="1" dirty="0">
                <a:latin typeface="+mn-lt"/>
              </a:rPr>
              <a:t>51 </a:t>
            </a:r>
            <a:r>
              <a:rPr lang="en-US" sz="900" b="1" dirty="0">
                <a:latin typeface="+mn-lt"/>
              </a:rPr>
              <a:t>NUTRITION FSPs</a:t>
            </a:r>
          </a:p>
          <a:p>
            <a:pPr marL="171450" indent="-117475">
              <a:spcBef>
                <a:spcPts val="600"/>
              </a:spcBef>
              <a:buClr>
                <a:srgbClr val="00A797"/>
              </a:buClr>
              <a:buFont typeface="Wingdings" panose="05000000000000000000" pitchFamily="2" charset="2"/>
              <a:buChar char="§"/>
            </a:pPr>
            <a:r>
              <a:rPr lang="en-US" sz="1000" b="1" dirty="0">
                <a:latin typeface="+mn-lt"/>
              </a:rPr>
              <a:t>54 </a:t>
            </a:r>
            <a:r>
              <a:rPr lang="en-US" sz="900" b="1" dirty="0">
                <a:latin typeface="+mn-lt"/>
              </a:rPr>
              <a:t>HOUSING FSPs</a:t>
            </a:r>
          </a:p>
          <a:p>
            <a:pPr marL="171450" indent="-117475">
              <a:spcBef>
                <a:spcPts val="600"/>
              </a:spcBef>
              <a:buClr>
                <a:srgbClr val="00A797"/>
              </a:buClr>
              <a:buFont typeface="Wingdings" panose="05000000000000000000" pitchFamily="2" charset="2"/>
              <a:buChar char="§"/>
            </a:pPr>
            <a:r>
              <a:rPr lang="en-US" sz="1000" b="1" dirty="0">
                <a:latin typeface="+mn-lt"/>
              </a:rPr>
              <a:t>6 </a:t>
            </a:r>
            <a:r>
              <a:rPr lang="en-US" sz="900" b="1" dirty="0">
                <a:latin typeface="+mn-lt"/>
              </a:rPr>
              <a:t>JOINT NUTRITION/HOUSING FSPs</a:t>
            </a:r>
          </a:p>
          <a:p>
            <a:pPr>
              <a:spcBef>
                <a:spcPts val="600"/>
              </a:spcBef>
              <a:buClr>
                <a:srgbClr val="00A797"/>
              </a:buClr>
            </a:pPr>
            <a:endParaRPr lang="en-US" sz="900" b="1" dirty="0">
              <a:latin typeface="+mn-lt"/>
            </a:endParaRPr>
          </a:p>
          <a:p>
            <a:pPr>
              <a:spcBef>
                <a:spcPts val="300"/>
              </a:spcBef>
              <a:buClr>
                <a:srgbClr val="00A797"/>
              </a:buClr>
            </a:pPr>
            <a:r>
              <a:rPr lang="en-US" sz="900" b="1" dirty="0">
                <a:latin typeface="+mn-lt"/>
              </a:rPr>
              <a:t> </a:t>
            </a:r>
          </a:p>
        </p:txBody>
      </p:sp>
      <p:sp>
        <p:nvSpPr>
          <p:cNvPr id="52" name="TextBox 51">
            <a:extLst>
              <a:ext uri="{FF2B5EF4-FFF2-40B4-BE49-F238E27FC236}">
                <a16:creationId xmlns:a16="http://schemas.microsoft.com/office/drawing/2014/main" id="{76349B8B-C13F-4886-B466-FEF03A34EF8A}"/>
              </a:ext>
            </a:extLst>
          </p:cNvPr>
          <p:cNvSpPr txBox="1"/>
          <p:nvPr/>
        </p:nvSpPr>
        <p:spPr>
          <a:xfrm>
            <a:off x="2931029" y="4976142"/>
            <a:ext cx="2283767" cy="1331134"/>
          </a:xfrm>
          <a:prstGeom prst="rect">
            <a:avLst/>
          </a:prstGeom>
          <a:noFill/>
        </p:spPr>
        <p:txBody>
          <a:bodyPr wrap="square" lIns="0" rIns="0" rtlCol="0">
            <a:spAutoFit/>
          </a:bodyPr>
          <a:lstStyle/>
          <a:p>
            <a:pPr>
              <a:spcBef>
                <a:spcPts val="600"/>
              </a:spcBef>
            </a:pPr>
            <a:r>
              <a:rPr lang="en-US" sz="1000" b="1" dirty="0">
                <a:solidFill>
                  <a:srgbClr val="00A797"/>
                </a:solidFill>
                <a:latin typeface="+mn-lt"/>
              </a:rPr>
              <a:t>ALL </a:t>
            </a:r>
            <a:r>
              <a:rPr lang="en-US" sz="900" b="1" dirty="0">
                <a:latin typeface="+mn-lt"/>
              </a:rPr>
              <a:t>ACOs HAVE AT LEAST ONE NUTRITION AND ONE HOUSING FSP</a:t>
            </a:r>
          </a:p>
          <a:p>
            <a:pPr>
              <a:spcBef>
                <a:spcPts val="600"/>
              </a:spcBef>
            </a:pPr>
            <a:r>
              <a:rPr lang="en-US" sz="900" b="1" dirty="0">
                <a:latin typeface="+mn-lt"/>
              </a:rPr>
              <a:t>From January 2020 through December 2023, approximately </a:t>
            </a:r>
            <a:r>
              <a:rPr lang="en-US" sz="900" b="1" dirty="0">
                <a:solidFill>
                  <a:srgbClr val="00A797"/>
                </a:solidFill>
                <a:latin typeface="+mn-lt"/>
              </a:rPr>
              <a:t>35,000 ACO members </a:t>
            </a:r>
            <a:r>
              <a:rPr lang="en-US" sz="900" b="1" dirty="0">
                <a:latin typeface="+mn-lt"/>
              </a:rPr>
              <a:t>have received approximately $39 million in housing supports and $69 million in nutrition supports. </a:t>
            </a:r>
            <a:endParaRPr lang="en-US" sz="1000" b="1" baseline="30000" dirty="0">
              <a:latin typeface="+mn-lt"/>
            </a:endParaRPr>
          </a:p>
          <a:p>
            <a:pPr>
              <a:spcBef>
                <a:spcPts val="300"/>
              </a:spcBef>
            </a:pPr>
            <a:r>
              <a:rPr lang="en-US" sz="900" b="1" dirty="0">
                <a:latin typeface="+mn-lt"/>
              </a:rPr>
              <a:t> </a:t>
            </a:r>
          </a:p>
        </p:txBody>
      </p:sp>
      <p:sp>
        <p:nvSpPr>
          <p:cNvPr id="28" name="Text Box 11">
            <a:extLst>
              <a:ext uri="{FF2B5EF4-FFF2-40B4-BE49-F238E27FC236}">
                <a16:creationId xmlns:a16="http://schemas.microsoft.com/office/drawing/2014/main" id="{59A1A04C-29FD-4402-99A9-6AF082D8BABF}"/>
              </a:ext>
            </a:extLst>
          </p:cNvPr>
          <p:cNvSpPr txBox="1">
            <a:spLocks noChangeArrowheads="1"/>
          </p:cNvSpPr>
          <p:nvPr/>
        </p:nvSpPr>
        <p:spPr bwMode="auto">
          <a:xfrm>
            <a:off x="5442485" y="1215210"/>
            <a:ext cx="3244315" cy="5072176"/>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050"/>
            </a:lvl1pPr>
          </a:lstStyle>
          <a:p>
            <a:r>
              <a:rPr lang="en-US" sz="1000" dirty="0">
                <a:solidFill>
                  <a:srgbClr val="1C1C1C"/>
                </a:solidFill>
                <a:latin typeface="+mn-lt"/>
                <a:cs typeface="Arial"/>
              </a:rPr>
              <a:t>The Flexible Services </a:t>
            </a:r>
            <a:r>
              <a:rPr lang="en-US" sz="1000" dirty="0">
                <a:latin typeface="+mn-lt"/>
                <a:cs typeface="Arial"/>
              </a:rPr>
              <a:t>Program (FSP), which launched in 2020, provides some ACO members with services not typically covered by MassHealth. FSP addresses members’ health-related social needs (HRSN) by providing nutrition and housing supports, aimed to improve members’ health and potentially reducing an ACO’s total cost of care. </a:t>
            </a:r>
          </a:p>
          <a:p>
            <a:r>
              <a:rPr lang="en-US" sz="1000" dirty="0">
                <a:latin typeface="+mn-lt"/>
                <a:ea typeface="Source Sans Pro Light"/>
                <a:cs typeface="Arial"/>
              </a:rPr>
              <a:t>Examples of housing supports include housing application assistance, communication with landlords, and home modifications like air conditioners or grab bars in showers. Examples of nutrition assistance are medically-tailored and home-delivered meals. ACOs can contract with social service organizations to provide these services, or they can provide the services directly to their members. </a:t>
            </a:r>
          </a:p>
          <a:p>
            <a:r>
              <a:rPr lang="en-US" sz="1000" dirty="0">
                <a:latin typeface="+mn-lt"/>
                <a:cs typeface="Arial"/>
              </a:rPr>
              <a:t>A member may be eligible for FSP if they have: 1) behavioral or complex physical health need(s) and 2) housing- or nutrition-related risk factors. Each ACO further defines the eligibility for their FSP programs. </a:t>
            </a:r>
          </a:p>
          <a:p>
            <a:r>
              <a:rPr lang="en-US" sz="1000" dirty="0">
                <a:latin typeface="+mn-lt"/>
                <a:cs typeface="Arial"/>
              </a:rPr>
              <a:t>Effective January 2025, FSP will be more integrated within ACOs’ traditional managed care </a:t>
            </a:r>
            <a:r>
              <a:rPr lang="en-US" sz="1000" dirty="0">
                <a:latin typeface="+mn-lt"/>
                <a:ea typeface="Source Sans Pro Light"/>
                <a:cs typeface="Arial"/>
              </a:rPr>
              <a:t>structure under a new HRSN Framework. This is expected to further standardize the program across ACOs. For example, MassHealth anticipates providing ACOs with a standard list of required and supplemental services, and standards for rates, member eligibility, and provider qualifications. </a:t>
            </a:r>
          </a:p>
          <a:p>
            <a:endParaRPr lang="en-US" sz="1000" dirty="0">
              <a:solidFill>
                <a:srgbClr val="FF0000"/>
              </a:solidFill>
              <a:latin typeface="+mn-lt"/>
              <a:ea typeface="Source Sans Pro Light"/>
              <a:cs typeface="Arial"/>
            </a:endParaRPr>
          </a:p>
        </p:txBody>
      </p:sp>
      <p:sp>
        <p:nvSpPr>
          <p:cNvPr id="33" name="TextBox 32">
            <a:extLst>
              <a:ext uri="{FF2B5EF4-FFF2-40B4-BE49-F238E27FC236}">
                <a16:creationId xmlns:a16="http://schemas.microsoft.com/office/drawing/2014/main" id="{F2D1C05D-07E7-4A3D-A22E-D2EACB529CCC}"/>
              </a:ext>
            </a:extLst>
          </p:cNvPr>
          <p:cNvSpPr txBox="1"/>
          <p:nvPr/>
        </p:nvSpPr>
        <p:spPr>
          <a:xfrm>
            <a:off x="807417" y="4621538"/>
            <a:ext cx="4090700" cy="230832"/>
          </a:xfrm>
          <a:prstGeom prst="rect">
            <a:avLst/>
          </a:prstGeom>
          <a:noFill/>
        </p:spPr>
        <p:txBody>
          <a:bodyPr wrap="square" lIns="0" tIns="45720" rIns="0" bIns="45720" rtlCol="0" anchor="t" anchorCtr="1">
            <a:spAutoFit/>
          </a:bodyPr>
          <a:lstStyle/>
          <a:p>
            <a:r>
              <a:rPr lang="en-US" sz="900" b="1" dirty="0">
                <a:solidFill>
                  <a:srgbClr val="00A797"/>
                </a:solidFill>
                <a:latin typeface="+mn-lt"/>
                <a:cs typeface="Arial"/>
              </a:rPr>
              <a:t>Contracts between ACOs and Social Service Organizations to provide FSP</a:t>
            </a:r>
          </a:p>
        </p:txBody>
      </p:sp>
      <p:sp>
        <p:nvSpPr>
          <p:cNvPr id="3" name="TextBox 2">
            <a:extLst>
              <a:ext uri="{FF2B5EF4-FFF2-40B4-BE49-F238E27FC236}">
                <a16:creationId xmlns:a16="http://schemas.microsoft.com/office/drawing/2014/main" id="{FD5DE48C-382A-E908-9FA5-4582BDF9A29A}"/>
              </a:ext>
            </a:extLst>
          </p:cNvPr>
          <p:cNvSpPr txBox="1"/>
          <p:nvPr/>
        </p:nvSpPr>
        <p:spPr>
          <a:xfrm>
            <a:off x="3473612" y="3323523"/>
            <a:ext cx="1577655" cy="646331"/>
          </a:xfrm>
          <a:prstGeom prst="rect">
            <a:avLst/>
          </a:prstGeom>
          <a:noFill/>
        </p:spPr>
        <p:txBody>
          <a:bodyPr wrap="square" rtlCol="0">
            <a:spAutoFit/>
          </a:bodyPr>
          <a:lstStyle/>
          <a:p>
            <a:pPr algn="ctr"/>
            <a:r>
              <a:rPr lang="en-US" sz="1200" dirty="0">
                <a:latin typeface="+mj-lt"/>
              </a:rPr>
              <a:t>MCOs do not include Flexible Services </a:t>
            </a:r>
            <a:endParaRPr lang="en-US" sz="1200" baseline="30000" dirty="0">
              <a:latin typeface="+mj-lt"/>
            </a:endParaRPr>
          </a:p>
        </p:txBody>
      </p:sp>
      <p:cxnSp>
        <p:nvCxnSpPr>
          <p:cNvPr id="2" name="Straight Connector 1">
            <a:extLst>
              <a:ext uri="{FF2B5EF4-FFF2-40B4-BE49-F238E27FC236}">
                <a16:creationId xmlns:a16="http://schemas.microsoft.com/office/drawing/2014/main" id="{D4B2AABA-7865-52C3-43B3-E748371F38BF}"/>
              </a:ext>
            </a:extLst>
          </p:cNvPr>
          <p:cNvCxnSpPr>
            <a:cxnSpLocks/>
          </p:cNvCxnSpPr>
          <p:nvPr/>
        </p:nvCxnSpPr>
        <p:spPr>
          <a:xfrm>
            <a:off x="1456857" y="2562303"/>
            <a:ext cx="0" cy="1761604"/>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C885B-5E17-FE00-583A-81BE831CDAA9}"/>
              </a:ext>
            </a:extLst>
          </p:cNvPr>
          <p:cNvCxnSpPr>
            <a:cxnSpLocks/>
          </p:cNvCxnSpPr>
          <p:nvPr/>
        </p:nvCxnSpPr>
        <p:spPr>
          <a:xfrm>
            <a:off x="2868143" y="2562303"/>
            <a:ext cx="0" cy="1683632"/>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E55B46C-58C7-BBD2-F706-1075F3DF67CB}"/>
              </a:ext>
            </a:extLst>
          </p:cNvPr>
          <p:cNvCxnSpPr>
            <a:cxnSpLocks/>
          </p:cNvCxnSpPr>
          <p:nvPr/>
        </p:nvCxnSpPr>
        <p:spPr>
          <a:xfrm>
            <a:off x="2744162" y="2199650"/>
            <a:ext cx="0" cy="362653"/>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pic>
        <p:nvPicPr>
          <p:cNvPr id="8" name="Picture 2" descr="Image result for MASShealth logo">
            <a:extLst>
              <a:ext uri="{FF2B5EF4-FFF2-40B4-BE49-F238E27FC236}">
                <a16:creationId xmlns:a16="http://schemas.microsoft.com/office/drawing/2014/main" id="{6A27D990-A20B-6530-E76B-5D7B24A43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492" y="1427077"/>
            <a:ext cx="1844304" cy="9205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184F0CD-746E-78B3-9CFE-429D06FB8A05}"/>
              </a:ext>
            </a:extLst>
          </p:cNvPr>
          <p:cNvSpPr/>
          <p:nvPr/>
        </p:nvSpPr>
        <p:spPr>
          <a:xfrm>
            <a:off x="2297585" y="2768089"/>
            <a:ext cx="1141116" cy="437896"/>
          </a:xfrm>
          <a:prstGeom prst="rect">
            <a:avLst/>
          </a:prstGeom>
          <a:solidFill>
            <a:srgbClr val="C3D94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a:solidFill>
                  <a:schemeClr val="tx1"/>
                </a:solidFill>
              </a:rPr>
              <a:t>PRIMARY CARE </a:t>
            </a:r>
          </a:p>
          <a:p>
            <a:pPr algn="ctr"/>
            <a:r>
              <a:rPr lang="en-US" sz="900" b="1">
                <a:solidFill>
                  <a:schemeClr val="tx1"/>
                </a:solidFill>
              </a:rPr>
              <a:t>ACO</a:t>
            </a:r>
          </a:p>
        </p:txBody>
      </p:sp>
      <p:sp>
        <p:nvSpPr>
          <p:cNvPr id="10" name="Rectangle 9">
            <a:extLst>
              <a:ext uri="{FF2B5EF4-FFF2-40B4-BE49-F238E27FC236}">
                <a16:creationId xmlns:a16="http://schemas.microsoft.com/office/drawing/2014/main" id="{8B79CA31-C857-94B4-07BF-40EC558E220F}"/>
              </a:ext>
            </a:extLst>
          </p:cNvPr>
          <p:cNvSpPr/>
          <p:nvPr/>
        </p:nvSpPr>
        <p:spPr>
          <a:xfrm>
            <a:off x="801388" y="2768089"/>
            <a:ext cx="1310937" cy="437896"/>
          </a:xfrm>
          <a:prstGeom prst="rect">
            <a:avLst/>
          </a:prstGeom>
          <a:solidFill>
            <a:srgbClr val="AFC43C"/>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a:solidFill>
                  <a:schemeClr val="tx1"/>
                </a:solidFill>
              </a:rPr>
              <a:t>ACCOUNTABLE CARE </a:t>
            </a:r>
          </a:p>
          <a:p>
            <a:pPr algn="ctr"/>
            <a:r>
              <a:rPr lang="en-US" sz="900" b="1">
                <a:solidFill>
                  <a:schemeClr val="tx1"/>
                </a:solidFill>
              </a:rPr>
              <a:t>PARTNERSHIP PLAN</a:t>
            </a:r>
          </a:p>
        </p:txBody>
      </p:sp>
      <p:cxnSp>
        <p:nvCxnSpPr>
          <p:cNvPr id="11" name="Straight Connector 10">
            <a:extLst>
              <a:ext uri="{FF2B5EF4-FFF2-40B4-BE49-F238E27FC236}">
                <a16:creationId xmlns:a16="http://schemas.microsoft.com/office/drawing/2014/main" id="{4D792F7E-9FBF-057A-108A-0841125A6F77}"/>
              </a:ext>
            </a:extLst>
          </p:cNvPr>
          <p:cNvCxnSpPr>
            <a:cxnSpLocks/>
          </p:cNvCxnSpPr>
          <p:nvPr/>
        </p:nvCxnSpPr>
        <p:spPr>
          <a:xfrm>
            <a:off x="4258024" y="2562303"/>
            <a:ext cx="0" cy="485697"/>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EA92F3F-A515-94D5-1E44-3E7CBBBFE173}"/>
              </a:ext>
            </a:extLst>
          </p:cNvPr>
          <p:cNvSpPr/>
          <p:nvPr/>
        </p:nvSpPr>
        <p:spPr>
          <a:xfrm>
            <a:off x="801388" y="4188024"/>
            <a:ext cx="4090700" cy="395210"/>
          </a:xfrm>
          <a:prstGeom prst="rect">
            <a:avLst/>
          </a:prstGeom>
          <a:solidFill>
            <a:srgbClr val="00A797"/>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bg1"/>
                </a:solidFill>
              </a:rPr>
              <a:t>Social Service Organizations</a:t>
            </a:r>
          </a:p>
        </p:txBody>
      </p:sp>
      <p:cxnSp>
        <p:nvCxnSpPr>
          <p:cNvPr id="13" name="Straight Connector 12">
            <a:extLst>
              <a:ext uri="{FF2B5EF4-FFF2-40B4-BE49-F238E27FC236}">
                <a16:creationId xmlns:a16="http://schemas.microsoft.com/office/drawing/2014/main" id="{3EE80381-A4C2-6EFC-118B-D262C2914D52}"/>
              </a:ext>
            </a:extLst>
          </p:cNvPr>
          <p:cNvCxnSpPr>
            <a:cxnSpLocks/>
          </p:cNvCxnSpPr>
          <p:nvPr/>
        </p:nvCxnSpPr>
        <p:spPr>
          <a:xfrm>
            <a:off x="1456856" y="2562684"/>
            <a:ext cx="2801070" cy="0"/>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B3C2196-7D5F-894F-D156-5015705BBD33}"/>
              </a:ext>
            </a:extLst>
          </p:cNvPr>
          <p:cNvSpPr/>
          <p:nvPr/>
        </p:nvSpPr>
        <p:spPr>
          <a:xfrm>
            <a:off x="3623960" y="2768089"/>
            <a:ext cx="1268128" cy="435231"/>
          </a:xfrm>
          <a:prstGeom prst="rect">
            <a:avLst/>
          </a:prstGeom>
          <a:solidFill>
            <a:srgbClr val="D5E57D"/>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tx1"/>
                </a:solidFill>
              </a:rPr>
              <a:t>MCO</a:t>
            </a:r>
          </a:p>
        </p:txBody>
      </p:sp>
    </p:spTree>
    <p:extLst>
      <p:ext uri="{BB962C8B-B14F-4D97-AF65-F5344CB8AC3E}">
        <p14:creationId xmlns:p14="http://schemas.microsoft.com/office/powerpoint/2010/main" val="3131873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EE73-698C-412F-A498-4D0FB7D948EE}"/>
              </a:ext>
            </a:extLst>
          </p:cNvPr>
          <p:cNvSpPr>
            <a:spLocks noGrp="1"/>
          </p:cNvSpPr>
          <p:nvPr>
            <p:ph type="title"/>
          </p:nvPr>
        </p:nvSpPr>
        <p:spPr/>
        <p:txBody>
          <a:bodyPr/>
          <a:lstStyle/>
          <a:p>
            <a:r>
              <a:rPr lang="en-US"/>
              <a:t>Spending and cost drivers</a:t>
            </a:r>
          </a:p>
        </p:txBody>
      </p:sp>
      <p:sp>
        <p:nvSpPr>
          <p:cNvPr id="4" name="Slide Number Placeholder 3">
            <a:extLst>
              <a:ext uri="{FF2B5EF4-FFF2-40B4-BE49-F238E27FC236}">
                <a16:creationId xmlns:a16="http://schemas.microsoft.com/office/drawing/2014/main" id="{7F08CA3B-0717-4DC5-8B68-0D3437F47E10}"/>
              </a:ext>
            </a:extLst>
          </p:cNvPr>
          <p:cNvSpPr>
            <a:spLocks noGrp="1"/>
          </p:cNvSpPr>
          <p:nvPr>
            <p:ph type="sldNum" sz="quarter" idx="10"/>
          </p:nvPr>
        </p:nvSpPr>
        <p:spPr/>
        <p:txBody>
          <a:bodyPr/>
          <a:lstStyle/>
          <a:p>
            <a:pPr>
              <a:defRPr/>
            </a:pPr>
            <a:fld id="{7D579719-E722-45EB-91D0-9CD7761E7792}" type="slidenum">
              <a:rPr lang="en-US" smtClean="0"/>
              <a:pPr>
                <a:defRPr/>
              </a:pPr>
              <a:t>26</a:t>
            </a:fld>
            <a:endParaRPr lang="en-US"/>
          </a:p>
        </p:txBody>
      </p:sp>
    </p:spTree>
    <p:extLst>
      <p:ext uri="{BB962C8B-B14F-4D97-AF65-F5344CB8AC3E}">
        <p14:creationId xmlns:p14="http://schemas.microsoft.com/office/powerpoint/2010/main" val="3761347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atin typeface="+mn-lt"/>
              </a:rPr>
              <a:t>NEARLY EVERY DOLLAR IN MASSHEALTH SPENDING IS Reimbursed by at least 50 cents IN FEDERAL REVENUE TO THE STATE </a:t>
            </a:r>
          </a:p>
        </p:txBody>
      </p:sp>
      <p:sp>
        <p:nvSpPr>
          <p:cNvPr id="3" name="Slide Number Placeholder 2"/>
          <p:cNvSpPr>
            <a:spLocks noGrp="1"/>
          </p:cNvSpPr>
          <p:nvPr>
            <p:ph type="sldNum" sz="quarter" idx="10"/>
          </p:nvPr>
        </p:nvSpPr>
        <p:spPr/>
        <p:txBody>
          <a:bodyPr/>
          <a:lstStyle/>
          <a:p>
            <a:fld id="{5DCEACFD-D5E8-4814-B0F8-EF4EA1641FDE}" type="slidenum">
              <a:rPr lang="en-US" smtClean="0"/>
              <a:pPr/>
              <a:t>27</a:t>
            </a:fld>
            <a:endParaRPr lang="en-US"/>
          </a:p>
        </p:txBody>
      </p:sp>
      <p:sp>
        <p:nvSpPr>
          <p:cNvPr id="16" name="Rectangle 15">
            <a:extLst>
              <a:ext uri="{FF2B5EF4-FFF2-40B4-BE49-F238E27FC236}">
                <a16:creationId xmlns:a16="http://schemas.microsoft.com/office/drawing/2014/main" id="{B264E00B-AD1D-4F6B-BF4B-C07D3A933191}"/>
              </a:ext>
            </a:extLst>
          </p:cNvPr>
          <p:cNvSpPr/>
          <p:nvPr/>
        </p:nvSpPr>
        <p:spPr>
          <a:xfrm>
            <a:off x="455612" y="1207008"/>
            <a:ext cx="5154356" cy="246221"/>
          </a:xfrm>
          <a:prstGeom prst="rect">
            <a:avLst/>
          </a:prstGeom>
        </p:spPr>
        <p:txBody>
          <a:bodyPr wrap="square" lIns="0" anchor="t">
            <a:spAutoFit/>
          </a:bodyPr>
          <a:lstStyle/>
          <a:p>
            <a:r>
              <a:rPr lang="en-US" sz="1000" b="1">
                <a:solidFill>
                  <a:schemeClr val="tx1">
                    <a:lumMod val="95000"/>
                    <a:lumOff val="5000"/>
                  </a:schemeClr>
                </a:solidFill>
                <a:latin typeface="+mn-lt"/>
                <a:cs typeface="Arial"/>
              </a:rPr>
              <a:t>FEDERAL AND STATE SHARES OF MASSHEALTH </a:t>
            </a:r>
            <a:r>
              <a:rPr lang="en-US" sz="1000" b="1">
                <a:latin typeface="+mn-lt"/>
                <a:cs typeface="Arial"/>
              </a:rPr>
              <a:t>EXPENDITURES, TYPICAL LEVELS</a:t>
            </a:r>
          </a:p>
        </p:txBody>
      </p:sp>
      <p:grpSp>
        <p:nvGrpSpPr>
          <p:cNvPr id="19" name="Group 18">
            <a:extLst>
              <a:ext uri="{FF2B5EF4-FFF2-40B4-BE49-F238E27FC236}">
                <a16:creationId xmlns:a16="http://schemas.microsoft.com/office/drawing/2014/main" id="{4CB094CA-1A12-4DE2-B112-08AF189766B7}"/>
              </a:ext>
            </a:extLst>
          </p:cNvPr>
          <p:cNvGrpSpPr/>
          <p:nvPr/>
        </p:nvGrpSpPr>
        <p:grpSpPr>
          <a:xfrm>
            <a:off x="2539230" y="1672240"/>
            <a:ext cx="1895824" cy="2821696"/>
            <a:chOff x="2276960" y="1920580"/>
            <a:chExt cx="1895824" cy="2594620"/>
          </a:xfrm>
        </p:grpSpPr>
        <p:cxnSp>
          <p:nvCxnSpPr>
            <p:cNvPr id="35" name="Straight Connector 34">
              <a:extLst>
                <a:ext uri="{FF2B5EF4-FFF2-40B4-BE49-F238E27FC236}">
                  <a16:creationId xmlns:a16="http://schemas.microsoft.com/office/drawing/2014/main" id="{206367BE-D21A-4565-ABBC-B313E9FE295B}"/>
                </a:ext>
              </a:extLst>
            </p:cNvPr>
            <p:cNvCxnSpPr>
              <a:cxnSpLocks/>
            </p:cNvCxnSpPr>
            <p:nvPr/>
          </p:nvCxnSpPr>
          <p:spPr>
            <a:xfrm>
              <a:off x="4172784" y="1920580"/>
              <a:ext cx="0" cy="2594620"/>
            </a:xfrm>
            <a:prstGeom prst="line">
              <a:avLst/>
            </a:prstGeom>
            <a:ln w="15875" cap="rnd">
              <a:solidFill>
                <a:srgbClr val="7F7F7F"/>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6528152-35CE-453C-AA2E-6F5EABE2B651}"/>
                </a:ext>
              </a:extLst>
            </p:cNvPr>
            <p:cNvCxnSpPr>
              <a:cxnSpLocks/>
            </p:cNvCxnSpPr>
            <p:nvPr/>
          </p:nvCxnSpPr>
          <p:spPr>
            <a:xfrm>
              <a:off x="2276960" y="1920580"/>
              <a:ext cx="0" cy="2594620"/>
            </a:xfrm>
            <a:prstGeom prst="line">
              <a:avLst/>
            </a:prstGeom>
            <a:ln w="15875" cap="rnd">
              <a:solidFill>
                <a:srgbClr val="7F7F7F"/>
              </a:solidFill>
              <a:prstDash val="sysDot"/>
            </a:ln>
          </p:spPr>
          <p:style>
            <a:lnRef idx="1">
              <a:schemeClr val="accent1"/>
            </a:lnRef>
            <a:fillRef idx="0">
              <a:schemeClr val="accent1"/>
            </a:fillRef>
            <a:effectRef idx="0">
              <a:schemeClr val="accent1"/>
            </a:effectRef>
            <a:fontRef idx="minor">
              <a:schemeClr val="tx1"/>
            </a:fontRef>
          </p:style>
        </p:cxnSp>
      </p:grpSp>
      <p:sp>
        <p:nvSpPr>
          <p:cNvPr id="22" name="TextBox 1">
            <a:extLst>
              <a:ext uri="{FF2B5EF4-FFF2-40B4-BE49-F238E27FC236}">
                <a16:creationId xmlns:a16="http://schemas.microsoft.com/office/drawing/2014/main" id="{85B488DE-7FEC-4C10-B89E-C2539CD39DA2}"/>
              </a:ext>
            </a:extLst>
          </p:cNvPr>
          <p:cNvSpPr txBox="1"/>
          <p:nvPr/>
        </p:nvSpPr>
        <p:spPr>
          <a:xfrm>
            <a:off x="2618462" y="1727819"/>
            <a:ext cx="1737360" cy="367184"/>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a:cs typeface="Arial" charset="0"/>
              </a:rPr>
              <a:t>ACA EXPANSION POPULATION</a:t>
            </a:r>
          </a:p>
        </p:txBody>
      </p:sp>
      <p:sp>
        <p:nvSpPr>
          <p:cNvPr id="25" name="TextBox 1">
            <a:extLst>
              <a:ext uri="{FF2B5EF4-FFF2-40B4-BE49-F238E27FC236}">
                <a16:creationId xmlns:a16="http://schemas.microsoft.com/office/drawing/2014/main" id="{B548DFC1-DCB8-4B3F-9C0F-EAD81158E97B}"/>
              </a:ext>
            </a:extLst>
          </p:cNvPr>
          <p:cNvSpPr txBox="1"/>
          <p:nvPr/>
        </p:nvSpPr>
        <p:spPr>
          <a:xfrm>
            <a:off x="2618462" y="3550359"/>
            <a:ext cx="1737360" cy="891734"/>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r>
              <a:rPr lang="en-US" sz="1050">
                <a:solidFill>
                  <a:srgbClr val="000000"/>
                </a:solidFill>
                <a:cs typeface="Arial" charset="0"/>
              </a:rPr>
              <a:t>Federal funds pay</a:t>
            </a:r>
            <a:br>
              <a:rPr lang="en-US" sz="1050">
                <a:solidFill>
                  <a:srgbClr val="000000"/>
                </a:solidFill>
                <a:cs typeface="Arial" charset="0"/>
              </a:rPr>
            </a:br>
            <a:r>
              <a:rPr lang="en-US" sz="1400" b="1">
                <a:solidFill>
                  <a:srgbClr val="00A797"/>
                </a:solidFill>
                <a:cs typeface="Arial" charset="0"/>
              </a:rPr>
              <a:t>90%</a:t>
            </a:r>
            <a:br>
              <a:rPr lang="en-US" sz="1400" b="1">
                <a:solidFill>
                  <a:srgbClr val="000000"/>
                </a:solidFill>
                <a:cs typeface="Arial" charset="0"/>
              </a:rPr>
            </a:br>
            <a:r>
              <a:rPr lang="en-US" sz="1050">
                <a:solidFill>
                  <a:srgbClr val="000000"/>
                </a:solidFill>
                <a:cs typeface="Arial" charset="0"/>
              </a:rPr>
              <a:t>of Medicaid expansion</a:t>
            </a:r>
            <a:br>
              <a:rPr lang="en-US" sz="1050">
                <a:solidFill>
                  <a:srgbClr val="000000"/>
                </a:solidFill>
                <a:cs typeface="Arial" charset="0"/>
              </a:rPr>
            </a:br>
            <a:r>
              <a:rPr lang="en-US" sz="1050">
                <a:solidFill>
                  <a:srgbClr val="000000"/>
                </a:solidFill>
                <a:cs typeface="Arial" charset="0"/>
              </a:rPr>
              <a:t>expenditures.</a:t>
            </a:r>
          </a:p>
        </p:txBody>
      </p:sp>
      <p:sp>
        <p:nvSpPr>
          <p:cNvPr id="92" name="FEDERAL BG2">
            <a:extLst>
              <a:ext uri="{FF2B5EF4-FFF2-40B4-BE49-F238E27FC236}">
                <a16:creationId xmlns:a16="http://schemas.microsoft.com/office/drawing/2014/main" id="{D684C459-AE18-45A6-B131-04DBD6C1F695}"/>
              </a:ext>
            </a:extLst>
          </p:cNvPr>
          <p:cNvSpPr/>
          <p:nvPr/>
        </p:nvSpPr>
        <p:spPr>
          <a:xfrm>
            <a:off x="2926109" y="2154724"/>
            <a:ext cx="1122069" cy="1324665"/>
          </a:xfrm>
          <a:prstGeom prst="rect">
            <a:avLst/>
          </a:prstGeom>
          <a:solidFill>
            <a:srgbClr val="00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3" name="STATE BG1">
            <a:extLst>
              <a:ext uri="{FF2B5EF4-FFF2-40B4-BE49-F238E27FC236}">
                <a16:creationId xmlns:a16="http://schemas.microsoft.com/office/drawing/2014/main" id="{A08BAF33-C54E-4356-BDF2-B9C9A4D2160D}"/>
              </a:ext>
            </a:extLst>
          </p:cNvPr>
          <p:cNvSpPr/>
          <p:nvPr/>
        </p:nvSpPr>
        <p:spPr>
          <a:xfrm>
            <a:off x="3488991" y="3214456"/>
            <a:ext cx="559186" cy="2649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94" name="MONEY1">
            <a:extLst>
              <a:ext uri="{FF2B5EF4-FFF2-40B4-BE49-F238E27FC236}">
                <a16:creationId xmlns:a16="http://schemas.microsoft.com/office/drawing/2014/main" id="{731DE8F0-6EF0-421F-BC86-8B697CBAF6DB}"/>
              </a:ext>
            </a:extLst>
          </p:cNvPr>
          <p:cNvGrpSpPr/>
          <p:nvPr/>
        </p:nvGrpSpPr>
        <p:grpSpPr>
          <a:xfrm>
            <a:off x="2936288" y="2169618"/>
            <a:ext cx="1101712" cy="1294878"/>
            <a:chOff x="763159" y="2308685"/>
            <a:chExt cx="1292847" cy="1519525"/>
          </a:xfrm>
        </p:grpSpPr>
        <p:grpSp>
          <p:nvGrpSpPr>
            <p:cNvPr id="95" name="Graphic 11" descr="Money">
              <a:extLst>
                <a:ext uri="{FF2B5EF4-FFF2-40B4-BE49-F238E27FC236}">
                  <a16:creationId xmlns:a16="http://schemas.microsoft.com/office/drawing/2014/main" id="{A8CB2E05-6816-4682-8AAD-0C96DD2B3971}"/>
                </a:ext>
              </a:extLst>
            </p:cNvPr>
            <p:cNvGrpSpPr>
              <a:grpSpLocks noChangeAspect="1"/>
            </p:cNvGrpSpPr>
            <p:nvPr/>
          </p:nvGrpSpPr>
          <p:grpSpPr>
            <a:xfrm>
              <a:off x="763159" y="2308685"/>
              <a:ext cx="640080" cy="290945"/>
              <a:chOff x="4004844" y="3277896"/>
              <a:chExt cx="838200" cy="381000"/>
            </a:xfrm>
            <a:solidFill>
              <a:srgbClr val="FFFFFF">
                <a:alpha val="50196"/>
              </a:srgbClr>
            </a:solidFill>
          </p:grpSpPr>
          <p:sp>
            <p:nvSpPr>
              <p:cNvPr id="141" name="Freeform: Shape 140">
                <a:extLst>
                  <a:ext uri="{FF2B5EF4-FFF2-40B4-BE49-F238E27FC236}">
                    <a16:creationId xmlns:a16="http://schemas.microsoft.com/office/drawing/2014/main" id="{78FD1E2E-1CF0-4A3A-AF34-D06D38AADE5E}"/>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42" name="Freeform: Shape 141">
                <a:extLst>
                  <a:ext uri="{FF2B5EF4-FFF2-40B4-BE49-F238E27FC236}">
                    <a16:creationId xmlns:a16="http://schemas.microsoft.com/office/drawing/2014/main" id="{D095734A-2FC2-4039-AAC9-A3A15789A903}"/>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43" name="Freeform: Shape 142">
                <a:extLst>
                  <a:ext uri="{FF2B5EF4-FFF2-40B4-BE49-F238E27FC236}">
                    <a16:creationId xmlns:a16="http://schemas.microsoft.com/office/drawing/2014/main" id="{EEC578B5-D906-40BC-A3FF-179130121F54}"/>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44" name="Freeform: Shape 143">
                <a:extLst>
                  <a:ext uri="{FF2B5EF4-FFF2-40B4-BE49-F238E27FC236}">
                    <a16:creationId xmlns:a16="http://schemas.microsoft.com/office/drawing/2014/main" id="{BB995AAA-2540-4529-ABC6-B019854A744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96" name="Graphic 11" descr="Money">
              <a:extLst>
                <a:ext uri="{FF2B5EF4-FFF2-40B4-BE49-F238E27FC236}">
                  <a16:creationId xmlns:a16="http://schemas.microsoft.com/office/drawing/2014/main" id="{4F30B549-E71D-41B5-AA09-B692A5BF6705}"/>
                </a:ext>
              </a:extLst>
            </p:cNvPr>
            <p:cNvGrpSpPr>
              <a:grpSpLocks noChangeAspect="1"/>
            </p:cNvGrpSpPr>
            <p:nvPr/>
          </p:nvGrpSpPr>
          <p:grpSpPr>
            <a:xfrm>
              <a:off x="763159" y="2615830"/>
              <a:ext cx="640080" cy="290945"/>
              <a:chOff x="4004844" y="3277896"/>
              <a:chExt cx="838200" cy="381000"/>
            </a:xfrm>
            <a:solidFill>
              <a:srgbClr val="FFFFFF">
                <a:alpha val="50196"/>
              </a:srgbClr>
            </a:solidFill>
          </p:grpSpPr>
          <p:sp>
            <p:nvSpPr>
              <p:cNvPr id="137" name="Freeform: Shape 136">
                <a:extLst>
                  <a:ext uri="{FF2B5EF4-FFF2-40B4-BE49-F238E27FC236}">
                    <a16:creationId xmlns:a16="http://schemas.microsoft.com/office/drawing/2014/main" id="{77FABCC6-1034-4390-9F74-81EA924A621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38" name="Freeform: Shape 137">
                <a:extLst>
                  <a:ext uri="{FF2B5EF4-FFF2-40B4-BE49-F238E27FC236}">
                    <a16:creationId xmlns:a16="http://schemas.microsoft.com/office/drawing/2014/main" id="{775A65E8-A163-4D66-9118-5C583B0E0EB7}"/>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39" name="Freeform: Shape 138">
                <a:extLst>
                  <a:ext uri="{FF2B5EF4-FFF2-40B4-BE49-F238E27FC236}">
                    <a16:creationId xmlns:a16="http://schemas.microsoft.com/office/drawing/2014/main" id="{03D863C6-1863-4180-ACE0-E2D018411795}"/>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40" name="Freeform: Shape 139">
                <a:extLst>
                  <a:ext uri="{FF2B5EF4-FFF2-40B4-BE49-F238E27FC236}">
                    <a16:creationId xmlns:a16="http://schemas.microsoft.com/office/drawing/2014/main" id="{6668E963-5F0D-433B-840D-7FDF74D7669D}"/>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97" name="Graphic 11" descr="Money">
              <a:extLst>
                <a:ext uri="{FF2B5EF4-FFF2-40B4-BE49-F238E27FC236}">
                  <a16:creationId xmlns:a16="http://schemas.microsoft.com/office/drawing/2014/main" id="{68B93E6A-A36D-4B1C-ADFC-25055587382A}"/>
                </a:ext>
              </a:extLst>
            </p:cNvPr>
            <p:cNvGrpSpPr>
              <a:grpSpLocks noChangeAspect="1"/>
            </p:cNvGrpSpPr>
            <p:nvPr/>
          </p:nvGrpSpPr>
          <p:grpSpPr>
            <a:xfrm>
              <a:off x="763159" y="2922975"/>
              <a:ext cx="640080" cy="290945"/>
              <a:chOff x="4004844" y="3277896"/>
              <a:chExt cx="838200" cy="381000"/>
            </a:xfrm>
            <a:solidFill>
              <a:srgbClr val="FFFFFF">
                <a:alpha val="50196"/>
              </a:srgbClr>
            </a:solidFill>
          </p:grpSpPr>
          <p:sp>
            <p:nvSpPr>
              <p:cNvPr id="133" name="Freeform: Shape 132">
                <a:extLst>
                  <a:ext uri="{FF2B5EF4-FFF2-40B4-BE49-F238E27FC236}">
                    <a16:creationId xmlns:a16="http://schemas.microsoft.com/office/drawing/2014/main" id="{94B802A6-18C9-4F5E-BEFB-50B3770CF7C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34" name="Freeform: Shape 133">
                <a:extLst>
                  <a:ext uri="{FF2B5EF4-FFF2-40B4-BE49-F238E27FC236}">
                    <a16:creationId xmlns:a16="http://schemas.microsoft.com/office/drawing/2014/main" id="{7D0CD0F1-FF2E-406A-B251-7E772268371C}"/>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35" name="Freeform: Shape 134">
                <a:extLst>
                  <a:ext uri="{FF2B5EF4-FFF2-40B4-BE49-F238E27FC236}">
                    <a16:creationId xmlns:a16="http://schemas.microsoft.com/office/drawing/2014/main" id="{322848ED-6072-4D86-8A93-8FCA089B6BCE}"/>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36" name="Freeform: Shape 135">
                <a:extLst>
                  <a:ext uri="{FF2B5EF4-FFF2-40B4-BE49-F238E27FC236}">
                    <a16:creationId xmlns:a16="http://schemas.microsoft.com/office/drawing/2014/main" id="{15F4921F-F8C1-4BBF-B565-9CBC037A494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98" name="Graphic 11" descr="Money">
              <a:extLst>
                <a:ext uri="{FF2B5EF4-FFF2-40B4-BE49-F238E27FC236}">
                  <a16:creationId xmlns:a16="http://schemas.microsoft.com/office/drawing/2014/main" id="{457EB7F7-7877-4946-82D4-445A65F6A64D}"/>
                </a:ext>
              </a:extLst>
            </p:cNvPr>
            <p:cNvGrpSpPr>
              <a:grpSpLocks noChangeAspect="1"/>
            </p:cNvGrpSpPr>
            <p:nvPr/>
          </p:nvGrpSpPr>
          <p:grpSpPr>
            <a:xfrm>
              <a:off x="763159" y="3230120"/>
              <a:ext cx="640080" cy="290945"/>
              <a:chOff x="4004844" y="3277896"/>
              <a:chExt cx="838200" cy="381000"/>
            </a:xfrm>
            <a:solidFill>
              <a:srgbClr val="FFFFFF">
                <a:alpha val="50196"/>
              </a:srgbClr>
            </a:solidFill>
          </p:grpSpPr>
          <p:sp>
            <p:nvSpPr>
              <p:cNvPr id="129" name="Freeform: Shape 128">
                <a:extLst>
                  <a:ext uri="{FF2B5EF4-FFF2-40B4-BE49-F238E27FC236}">
                    <a16:creationId xmlns:a16="http://schemas.microsoft.com/office/drawing/2014/main" id="{490DFA91-BC44-41AF-9D23-8384DD040DF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30" name="Freeform: Shape 129">
                <a:extLst>
                  <a:ext uri="{FF2B5EF4-FFF2-40B4-BE49-F238E27FC236}">
                    <a16:creationId xmlns:a16="http://schemas.microsoft.com/office/drawing/2014/main" id="{A63FF986-E17B-4676-9228-A8429A722DA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31" name="Freeform: Shape 130">
                <a:extLst>
                  <a:ext uri="{FF2B5EF4-FFF2-40B4-BE49-F238E27FC236}">
                    <a16:creationId xmlns:a16="http://schemas.microsoft.com/office/drawing/2014/main" id="{CE4628B2-8F3A-4DEC-985D-297442556F0C}"/>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32" name="Freeform: Shape 131">
                <a:extLst>
                  <a:ext uri="{FF2B5EF4-FFF2-40B4-BE49-F238E27FC236}">
                    <a16:creationId xmlns:a16="http://schemas.microsoft.com/office/drawing/2014/main" id="{8BA12977-C3B0-4485-84D0-BB1CF697F135}"/>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99" name="Graphic 11" descr="Money">
              <a:extLst>
                <a:ext uri="{FF2B5EF4-FFF2-40B4-BE49-F238E27FC236}">
                  <a16:creationId xmlns:a16="http://schemas.microsoft.com/office/drawing/2014/main" id="{EA599702-A6B0-4256-8C20-29E22A2D6D85}"/>
                </a:ext>
              </a:extLst>
            </p:cNvPr>
            <p:cNvGrpSpPr>
              <a:grpSpLocks noChangeAspect="1"/>
            </p:cNvGrpSpPr>
            <p:nvPr/>
          </p:nvGrpSpPr>
          <p:grpSpPr>
            <a:xfrm>
              <a:off x="763159" y="3537265"/>
              <a:ext cx="640080" cy="290945"/>
              <a:chOff x="4004844" y="3277896"/>
              <a:chExt cx="838200" cy="381000"/>
            </a:xfrm>
            <a:solidFill>
              <a:srgbClr val="FFFFFF">
                <a:alpha val="50196"/>
              </a:srgbClr>
            </a:solidFill>
          </p:grpSpPr>
          <p:sp>
            <p:nvSpPr>
              <p:cNvPr id="125" name="Freeform: Shape 124">
                <a:extLst>
                  <a:ext uri="{FF2B5EF4-FFF2-40B4-BE49-F238E27FC236}">
                    <a16:creationId xmlns:a16="http://schemas.microsoft.com/office/drawing/2014/main" id="{6FAB634A-0690-4580-8A13-9B0597350AE8}"/>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26" name="Freeform: Shape 125">
                <a:extLst>
                  <a:ext uri="{FF2B5EF4-FFF2-40B4-BE49-F238E27FC236}">
                    <a16:creationId xmlns:a16="http://schemas.microsoft.com/office/drawing/2014/main" id="{1CE15DD9-0AA2-4A9C-8E07-44325793E2B9}"/>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27" name="Freeform: Shape 126">
                <a:extLst>
                  <a:ext uri="{FF2B5EF4-FFF2-40B4-BE49-F238E27FC236}">
                    <a16:creationId xmlns:a16="http://schemas.microsoft.com/office/drawing/2014/main" id="{1183C670-2033-41D0-86A3-2CF1486764BF}"/>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28" name="Freeform: Shape 127">
                <a:extLst>
                  <a:ext uri="{FF2B5EF4-FFF2-40B4-BE49-F238E27FC236}">
                    <a16:creationId xmlns:a16="http://schemas.microsoft.com/office/drawing/2014/main" id="{F1A12F68-E819-4454-99F6-C202A973FFE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00" name="Graphic 11" descr="Money">
              <a:extLst>
                <a:ext uri="{FF2B5EF4-FFF2-40B4-BE49-F238E27FC236}">
                  <a16:creationId xmlns:a16="http://schemas.microsoft.com/office/drawing/2014/main" id="{8B3D8D76-897D-4E8D-8542-46F931F36284}"/>
                </a:ext>
              </a:extLst>
            </p:cNvPr>
            <p:cNvGrpSpPr>
              <a:grpSpLocks noChangeAspect="1"/>
            </p:cNvGrpSpPr>
            <p:nvPr/>
          </p:nvGrpSpPr>
          <p:grpSpPr>
            <a:xfrm>
              <a:off x="1415926" y="2308685"/>
              <a:ext cx="640080" cy="290945"/>
              <a:chOff x="4004844" y="3277896"/>
              <a:chExt cx="838200" cy="381000"/>
            </a:xfrm>
            <a:solidFill>
              <a:srgbClr val="FFFFFF">
                <a:alpha val="50196"/>
              </a:srgbClr>
            </a:solidFill>
          </p:grpSpPr>
          <p:sp>
            <p:nvSpPr>
              <p:cNvPr id="121" name="Freeform: Shape 120">
                <a:extLst>
                  <a:ext uri="{FF2B5EF4-FFF2-40B4-BE49-F238E27FC236}">
                    <a16:creationId xmlns:a16="http://schemas.microsoft.com/office/drawing/2014/main" id="{3AC5B5AD-18A5-4A0F-B67F-7F56E9481A1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22" name="Freeform: Shape 121">
                <a:extLst>
                  <a:ext uri="{FF2B5EF4-FFF2-40B4-BE49-F238E27FC236}">
                    <a16:creationId xmlns:a16="http://schemas.microsoft.com/office/drawing/2014/main" id="{5D46BF6C-0A6A-4C82-AD1B-528951C7F20E}"/>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23" name="Freeform: Shape 122">
                <a:extLst>
                  <a:ext uri="{FF2B5EF4-FFF2-40B4-BE49-F238E27FC236}">
                    <a16:creationId xmlns:a16="http://schemas.microsoft.com/office/drawing/2014/main" id="{2879AB59-561C-473D-BBB1-DBA662BC18D9}"/>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24" name="Freeform: Shape 123">
                <a:extLst>
                  <a:ext uri="{FF2B5EF4-FFF2-40B4-BE49-F238E27FC236}">
                    <a16:creationId xmlns:a16="http://schemas.microsoft.com/office/drawing/2014/main" id="{14671BB9-9BAA-4CDF-98EC-54B4304D5F54}"/>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01" name="Graphic 11" descr="Money">
              <a:extLst>
                <a:ext uri="{FF2B5EF4-FFF2-40B4-BE49-F238E27FC236}">
                  <a16:creationId xmlns:a16="http://schemas.microsoft.com/office/drawing/2014/main" id="{2EE156E0-E47E-4F26-97EA-AC5603CB3CC4}"/>
                </a:ext>
              </a:extLst>
            </p:cNvPr>
            <p:cNvGrpSpPr>
              <a:grpSpLocks noChangeAspect="1"/>
            </p:cNvGrpSpPr>
            <p:nvPr/>
          </p:nvGrpSpPr>
          <p:grpSpPr>
            <a:xfrm>
              <a:off x="1415926" y="2615830"/>
              <a:ext cx="640080" cy="290945"/>
              <a:chOff x="4004844" y="3277896"/>
              <a:chExt cx="838200" cy="381000"/>
            </a:xfrm>
            <a:solidFill>
              <a:srgbClr val="FFFFFF">
                <a:alpha val="50196"/>
              </a:srgbClr>
            </a:solidFill>
          </p:grpSpPr>
          <p:sp>
            <p:nvSpPr>
              <p:cNvPr id="117" name="Freeform: Shape 116">
                <a:extLst>
                  <a:ext uri="{FF2B5EF4-FFF2-40B4-BE49-F238E27FC236}">
                    <a16:creationId xmlns:a16="http://schemas.microsoft.com/office/drawing/2014/main" id="{8BB466C9-391D-4F5F-AA6E-F51703B6DFF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18" name="Freeform: Shape 117">
                <a:extLst>
                  <a:ext uri="{FF2B5EF4-FFF2-40B4-BE49-F238E27FC236}">
                    <a16:creationId xmlns:a16="http://schemas.microsoft.com/office/drawing/2014/main" id="{67C684D3-44FA-46D4-9E5D-F4013E80B8E3}"/>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19" name="Freeform: Shape 118">
                <a:extLst>
                  <a:ext uri="{FF2B5EF4-FFF2-40B4-BE49-F238E27FC236}">
                    <a16:creationId xmlns:a16="http://schemas.microsoft.com/office/drawing/2014/main" id="{F971B6FE-5C67-472B-B57E-83A38DDA747E}"/>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20" name="Freeform: Shape 119">
                <a:extLst>
                  <a:ext uri="{FF2B5EF4-FFF2-40B4-BE49-F238E27FC236}">
                    <a16:creationId xmlns:a16="http://schemas.microsoft.com/office/drawing/2014/main" id="{F1946DF0-59F0-459E-BFBC-C32EA98A4302}"/>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02" name="Graphic 11" descr="Money">
              <a:extLst>
                <a:ext uri="{FF2B5EF4-FFF2-40B4-BE49-F238E27FC236}">
                  <a16:creationId xmlns:a16="http://schemas.microsoft.com/office/drawing/2014/main" id="{D8588FD1-50FB-48F3-976E-C4AF8B935D50}"/>
                </a:ext>
              </a:extLst>
            </p:cNvPr>
            <p:cNvGrpSpPr>
              <a:grpSpLocks noChangeAspect="1"/>
            </p:cNvGrpSpPr>
            <p:nvPr/>
          </p:nvGrpSpPr>
          <p:grpSpPr>
            <a:xfrm>
              <a:off x="1415926" y="2922975"/>
              <a:ext cx="640080" cy="290945"/>
              <a:chOff x="4004844" y="3277896"/>
              <a:chExt cx="838200" cy="381000"/>
            </a:xfrm>
            <a:solidFill>
              <a:srgbClr val="FFFFFF">
                <a:alpha val="50196"/>
              </a:srgbClr>
            </a:solidFill>
          </p:grpSpPr>
          <p:sp>
            <p:nvSpPr>
              <p:cNvPr id="113" name="Freeform: Shape 112">
                <a:extLst>
                  <a:ext uri="{FF2B5EF4-FFF2-40B4-BE49-F238E27FC236}">
                    <a16:creationId xmlns:a16="http://schemas.microsoft.com/office/drawing/2014/main" id="{300CA4CF-BC14-47D4-80BD-422CB6DBA3E6}"/>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14" name="Freeform: Shape 113">
                <a:extLst>
                  <a:ext uri="{FF2B5EF4-FFF2-40B4-BE49-F238E27FC236}">
                    <a16:creationId xmlns:a16="http://schemas.microsoft.com/office/drawing/2014/main" id="{67093564-6805-48BB-9F5C-CD49FD75C2EE}"/>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15" name="Freeform: Shape 114">
                <a:extLst>
                  <a:ext uri="{FF2B5EF4-FFF2-40B4-BE49-F238E27FC236}">
                    <a16:creationId xmlns:a16="http://schemas.microsoft.com/office/drawing/2014/main" id="{F1BE4088-1531-46E5-A39C-70BA021FA372}"/>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16" name="Freeform: Shape 115">
                <a:extLst>
                  <a:ext uri="{FF2B5EF4-FFF2-40B4-BE49-F238E27FC236}">
                    <a16:creationId xmlns:a16="http://schemas.microsoft.com/office/drawing/2014/main" id="{16C7E1BE-BDA5-4F84-B321-04D76DB1EFE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03" name="Graphic 11" descr="Money">
              <a:extLst>
                <a:ext uri="{FF2B5EF4-FFF2-40B4-BE49-F238E27FC236}">
                  <a16:creationId xmlns:a16="http://schemas.microsoft.com/office/drawing/2014/main" id="{01FB00F1-D2B0-402A-BD12-48238AF193ED}"/>
                </a:ext>
              </a:extLst>
            </p:cNvPr>
            <p:cNvGrpSpPr>
              <a:grpSpLocks noChangeAspect="1"/>
            </p:cNvGrpSpPr>
            <p:nvPr/>
          </p:nvGrpSpPr>
          <p:grpSpPr>
            <a:xfrm>
              <a:off x="1415926" y="3230120"/>
              <a:ext cx="640080" cy="290945"/>
              <a:chOff x="4004844" y="3277896"/>
              <a:chExt cx="838200" cy="381000"/>
            </a:xfrm>
            <a:solidFill>
              <a:srgbClr val="FFFFFF">
                <a:alpha val="50196"/>
              </a:srgbClr>
            </a:solidFill>
          </p:grpSpPr>
          <p:sp>
            <p:nvSpPr>
              <p:cNvPr id="109" name="Freeform: Shape 108">
                <a:extLst>
                  <a:ext uri="{FF2B5EF4-FFF2-40B4-BE49-F238E27FC236}">
                    <a16:creationId xmlns:a16="http://schemas.microsoft.com/office/drawing/2014/main" id="{1C75A1CB-639A-4E54-B20C-5330447B5EDC}"/>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10" name="Freeform: Shape 109">
                <a:extLst>
                  <a:ext uri="{FF2B5EF4-FFF2-40B4-BE49-F238E27FC236}">
                    <a16:creationId xmlns:a16="http://schemas.microsoft.com/office/drawing/2014/main" id="{04B1BF5B-C9AD-46C2-867C-E672A701DD7A}"/>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11" name="Freeform: Shape 110">
                <a:extLst>
                  <a:ext uri="{FF2B5EF4-FFF2-40B4-BE49-F238E27FC236}">
                    <a16:creationId xmlns:a16="http://schemas.microsoft.com/office/drawing/2014/main" id="{FB2B35F0-B162-4D39-AE8B-6D578EBBB19C}"/>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12" name="Freeform: Shape 111">
                <a:extLst>
                  <a:ext uri="{FF2B5EF4-FFF2-40B4-BE49-F238E27FC236}">
                    <a16:creationId xmlns:a16="http://schemas.microsoft.com/office/drawing/2014/main" id="{A72A46C3-6AEA-411C-86D5-E99E4139F9CB}"/>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04" name="Graphic 11" descr="Money">
              <a:extLst>
                <a:ext uri="{FF2B5EF4-FFF2-40B4-BE49-F238E27FC236}">
                  <a16:creationId xmlns:a16="http://schemas.microsoft.com/office/drawing/2014/main" id="{206AA663-495C-48BD-BEFC-88EE2CDDB3EB}"/>
                </a:ext>
              </a:extLst>
            </p:cNvPr>
            <p:cNvGrpSpPr>
              <a:grpSpLocks noChangeAspect="1"/>
            </p:cNvGrpSpPr>
            <p:nvPr/>
          </p:nvGrpSpPr>
          <p:grpSpPr>
            <a:xfrm>
              <a:off x="1415926" y="3537265"/>
              <a:ext cx="640080" cy="290945"/>
              <a:chOff x="4004844" y="3277896"/>
              <a:chExt cx="838200" cy="381000"/>
            </a:xfrm>
            <a:solidFill>
              <a:srgbClr val="FFFFFF">
                <a:alpha val="50196"/>
              </a:srgbClr>
            </a:solidFill>
          </p:grpSpPr>
          <p:sp>
            <p:nvSpPr>
              <p:cNvPr id="105" name="Freeform: Shape 104">
                <a:extLst>
                  <a:ext uri="{FF2B5EF4-FFF2-40B4-BE49-F238E27FC236}">
                    <a16:creationId xmlns:a16="http://schemas.microsoft.com/office/drawing/2014/main" id="{5245F302-1857-4DB6-B382-2AD0784836B4}"/>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06" name="Freeform: Shape 105">
                <a:extLst>
                  <a:ext uri="{FF2B5EF4-FFF2-40B4-BE49-F238E27FC236}">
                    <a16:creationId xmlns:a16="http://schemas.microsoft.com/office/drawing/2014/main" id="{9B7548AB-8232-4347-A2C8-53F01D883095}"/>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07" name="Freeform: Shape 106">
                <a:extLst>
                  <a:ext uri="{FF2B5EF4-FFF2-40B4-BE49-F238E27FC236}">
                    <a16:creationId xmlns:a16="http://schemas.microsoft.com/office/drawing/2014/main" id="{0FCE7FF2-27DA-440F-A1B4-0F02659E1B1D}"/>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08" name="Freeform: Shape 107">
                <a:extLst>
                  <a:ext uri="{FF2B5EF4-FFF2-40B4-BE49-F238E27FC236}">
                    <a16:creationId xmlns:a16="http://schemas.microsoft.com/office/drawing/2014/main" id="{E02E3E55-ED46-4EE6-9FF5-75D47313290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sp>
        <p:nvSpPr>
          <p:cNvPr id="23" name="TextBox 1">
            <a:extLst>
              <a:ext uri="{FF2B5EF4-FFF2-40B4-BE49-F238E27FC236}">
                <a16:creationId xmlns:a16="http://schemas.microsoft.com/office/drawing/2014/main" id="{D7080E68-BC40-4BEE-9E4D-485F76DD15D2}"/>
              </a:ext>
            </a:extLst>
          </p:cNvPr>
          <p:cNvSpPr txBox="1"/>
          <p:nvPr/>
        </p:nvSpPr>
        <p:spPr>
          <a:xfrm>
            <a:off x="4514287" y="1727819"/>
            <a:ext cx="1737360" cy="367184"/>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a:cs typeface="Arial" charset="0"/>
              </a:rPr>
              <a:t>MOST OTHER MASSHEALTH SERVICE EXPENDITURES</a:t>
            </a:r>
          </a:p>
        </p:txBody>
      </p:sp>
      <p:sp>
        <p:nvSpPr>
          <p:cNvPr id="27" name="TextBox 1">
            <a:extLst>
              <a:ext uri="{FF2B5EF4-FFF2-40B4-BE49-F238E27FC236}">
                <a16:creationId xmlns:a16="http://schemas.microsoft.com/office/drawing/2014/main" id="{8E7A142B-1C8A-4875-A668-FFE5A6CBF708}"/>
              </a:ext>
            </a:extLst>
          </p:cNvPr>
          <p:cNvSpPr txBox="1"/>
          <p:nvPr/>
        </p:nvSpPr>
        <p:spPr>
          <a:xfrm>
            <a:off x="4514287" y="3550359"/>
            <a:ext cx="1737360" cy="891734"/>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r>
              <a:rPr lang="en-US" sz="1050">
                <a:solidFill>
                  <a:srgbClr val="000000"/>
                </a:solidFill>
                <a:cs typeface="Arial" charset="0"/>
              </a:rPr>
              <a:t>Federal funds pay</a:t>
            </a:r>
            <a:br>
              <a:rPr lang="en-US" sz="1050">
                <a:solidFill>
                  <a:srgbClr val="000000"/>
                </a:solidFill>
                <a:cs typeface="Arial" charset="0"/>
              </a:rPr>
            </a:br>
            <a:r>
              <a:rPr lang="en-US" sz="1400" b="1">
                <a:solidFill>
                  <a:srgbClr val="00A797"/>
                </a:solidFill>
                <a:cs typeface="Arial" charset="0"/>
              </a:rPr>
              <a:t>50%</a:t>
            </a:r>
            <a:br>
              <a:rPr lang="en-US" sz="1400" b="1">
                <a:solidFill>
                  <a:srgbClr val="000000"/>
                </a:solidFill>
                <a:cs typeface="Arial" charset="0"/>
              </a:rPr>
            </a:br>
            <a:r>
              <a:rPr lang="en-US" sz="1050">
                <a:solidFill>
                  <a:srgbClr val="000000"/>
                </a:solidFill>
                <a:cs typeface="Arial" charset="0"/>
              </a:rPr>
              <a:t>of most other MassHealth</a:t>
            </a:r>
            <a:br>
              <a:rPr lang="en-US" sz="1050">
                <a:solidFill>
                  <a:srgbClr val="000000"/>
                </a:solidFill>
                <a:cs typeface="Arial" charset="0"/>
              </a:rPr>
            </a:br>
            <a:r>
              <a:rPr lang="en-US" sz="1050">
                <a:cs typeface="Arial" charset="0"/>
              </a:rPr>
              <a:t>service expenditures</a:t>
            </a:r>
            <a:r>
              <a:rPr lang="en-US" sz="1050">
                <a:solidFill>
                  <a:srgbClr val="000000"/>
                </a:solidFill>
                <a:cs typeface="Arial" charset="0"/>
              </a:rPr>
              <a:t>.</a:t>
            </a:r>
          </a:p>
        </p:txBody>
      </p:sp>
      <p:sp>
        <p:nvSpPr>
          <p:cNvPr id="146" name="FEDERAL BG2">
            <a:extLst>
              <a:ext uri="{FF2B5EF4-FFF2-40B4-BE49-F238E27FC236}">
                <a16:creationId xmlns:a16="http://schemas.microsoft.com/office/drawing/2014/main" id="{1B774FB0-8F63-4698-8A1A-2408ACE7FF86}"/>
              </a:ext>
            </a:extLst>
          </p:cNvPr>
          <p:cNvSpPr/>
          <p:nvPr/>
        </p:nvSpPr>
        <p:spPr>
          <a:xfrm>
            <a:off x="4821933" y="2154724"/>
            <a:ext cx="1122069" cy="1324665"/>
          </a:xfrm>
          <a:prstGeom prst="rect">
            <a:avLst/>
          </a:prstGeom>
          <a:solidFill>
            <a:srgbClr val="00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7" name="STATE BG1">
            <a:extLst>
              <a:ext uri="{FF2B5EF4-FFF2-40B4-BE49-F238E27FC236}">
                <a16:creationId xmlns:a16="http://schemas.microsoft.com/office/drawing/2014/main" id="{E902AE45-7168-418D-8184-ACAF2D9EE6C9}"/>
              </a:ext>
            </a:extLst>
          </p:cNvPr>
          <p:cNvSpPr/>
          <p:nvPr/>
        </p:nvSpPr>
        <p:spPr>
          <a:xfrm>
            <a:off x="5381121" y="2153962"/>
            <a:ext cx="562881" cy="132542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 name="Group 1">
            <a:extLst>
              <a:ext uri="{FF2B5EF4-FFF2-40B4-BE49-F238E27FC236}">
                <a16:creationId xmlns:a16="http://schemas.microsoft.com/office/drawing/2014/main" id="{2A5F9FF5-7DFE-42BD-878B-1798B1C29DFE}"/>
              </a:ext>
            </a:extLst>
          </p:cNvPr>
          <p:cNvGrpSpPr/>
          <p:nvPr/>
        </p:nvGrpSpPr>
        <p:grpSpPr>
          <a:xfrm>
            <a:off x="4832107" y="2169621"/>
            <a:ext cx="1101711" cy="1294880"/>
            <a:chOff x="4960823" y="2250234"/>
            <a:chExt cx="1292847" cy="1519525"/>
          </a:xfrm>
        </p:grpSpPr>
        <p:grpSp>
          <p:nvGrpSpPr>
            <p:cNvPr id="149" name="Graphic 11" descr="Money">
              <a:extLst>
                <a:ext uri="{FF2B5EF4-FFF2-40B4-BE49-F238E27FC236}">
                  <a16:creationId xmlns:a16="http://schemas.microsoft.com/office/drawing/2014/main" id="{3A8BD29B-2C1F-4285-BFB3-5264C4372946}"/>
                </a:ext>
              </a:extLst>
            </p:cNvPr>
            <p:cNvGrpSpPr>
              <a:grpSpLocks noChangeAspect="1"/>
            </p:cNvGrpSpPr>
            <p:nvPr/>
          </p:nvGrpSpPr>
          <p:grpSpPr>
            <a:xfrm>
              <a:off x="4960823" y="2250234"/>
              <a:ext cx="640080" cy="290945"/>
              <a:chOff x="4004844" y="3277896"/>
              <a:chExt cx="838200" cy="381000"/>
            </a:xfrm>
            <a:solidFill>
              <a:srgbClr val="FFFFFF">
                <a:alpha val="50196"/>
              </a:srgbClr>
            </a:solidFill>
          </p:grpSpPr>
          <p:sp>
            <p:nvSpPr>
              <p:cNvPr id="195" name="Freeform: Shape 194">
                <a:extLst>
                  <a:ext uri="{FF2B5EF4-FFF2-40B4-BE49-F238E27FC236}">
                    <a16:creationId xmlns:a16="http://schemas.microsoft.com/office/drawing/2014/main" id="{3D3AFB03-02F1-4034-B0BB-0F1DE6EB9565}"/>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96" name="Freeform: Shape 195">
                <a:extLst>
                  <a:ext uri="{FF2B5EF4-FFF2-40B4-BE49-F238E27FC236}">
                    <a16:creationId xmlns:a16="http://schemas.microsoft.com/office/drawing/2014/main" id="{95054315-8EF5-4033-8A37-0525FB850880}"/>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97" name="Freeform: Shape 196">
                <a:extLst>
                  <a:ext uri="{FF2B5EF4-FFF2-40B4-BE49-F238E27FC236}">
                    <a16:creationId xmlns:a16="http://schemas.microsoft.com/office/drawing/2014/main" id="{C5626735-47CF-4C1B-A6B7-D2BFF1501668}"/>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98" name="Freeform: Shape 197">
                <a:extLst>
                  <a:ext uri="{FF2B5EF4-FFF2-40B4-BE49-F238E27FC236}">
                    <a16:creationId xmlns:a16="http://schemas.microsoft.com/office/drawing/2014/main" id="{7981013E-1631-4C55-8E83-90BF9BED1BEA}"/>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50" name="Graphic 11" descr="Money">
              <a:extLst>
                <a:ext uri="{FF2B5EF4-FFF2-40B4-BE49-F238E27FC236}">
                  <a16:creationId xmlns:a16="http://schemas.microsoft.com/office/drawing/2014/main" id="{66B1877E-9916-41FE-92F9-11D89EA61C96}"/>
                </a:ext>
              </a:extLst>
            </p:cNvPr>
            <p:cNvGrpSpPr>
              <a:grpSpLocks noChangeAspect="1"/>
            </p:cNvGrpSpPr>
            <p:nvPr/>
          </p:nvGrpSpPr>
          <p:grpSpPr>
            <a:xfrm>
              <a:off x="4960823" y="2557379"/>
              <a:ext cx="640080" cy="290945"/>
              <a:chOff x="4004844" y="3277896"/>
              <a:chExt cx="838200" cy="381000"/>
            </a:xfrm>
            <a:solidFill>
              <a:srgbClr val="FFFFFF">
                <a:alpha val="50196"/>
              </a:srgbClr>
            </a:solidFill>
          </p:grpSpPr>
          <p:sp>
            <p:nvSpPr>
              <p:cNvPr id="191" name="Freeform: Shape 190">
                <a:extLst>
                  <a:ext uri="{FF2B5EF4-FFF2-40B4-BE49-F238E27FC236}">
                    <a16:creationId xmlns:a16="http://schemas.microsoft.com/office/drawing/2014/main" id="{4832FE88-3452-4622-BE90-4E3529631359}"/>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92" name="Freeform: Shape 191">
                <a:extLst>
                  <a:ext uri="{FF2B5EF4-FFF2-40B4-BE49-F238E27FC236}">
                    <a16:creationId xmlns:a16="http://schemas.microsoft.com/office/drawing/2014/main" id="{CC2838EE-1716-4E4F-99F3-27BA55B7A860}"/>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93" name="Freeform: Shape 192">
                <a:extLst>
                  <a:ext uri="{FF2B5EF4-FFF2-40B4-BE49-F238E27FC236}">
                    <a16:creationId xmlns:a16="http://schemas.microsoft.com/office/drawing/2014/main" id="{6DD422A9-3FDA-4E9D-9B60-9A8323391D80}"/>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94" name="Freeform: Shape 193">
                <a:extLst>
                  <a:ext uri="{FF2B5EF4-FFF2-40B4-BE49-F238E27FC236}">
                    <a16:creationId xmlns:a16="http://schemas.microsoft.com/office/drawing/2014/main" id="{E5BEAD79-AEEE-4F91-93D3-81A3D2D7264B}"/>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51" name="Graphic 11" descr="Money">
              <a:extLst>
                <a:ext uri="{FF2B5EF4-FFF2-40B4-BE49-F238E27FC236}">
                  <a16:creationId xmlns:a16="http://schemas.microsoft.com/office/drawing/2014/main" id="{044BD9B7-46C2-48C8-AF3C-BFA9B857F479}"/>
                </a:ext>
              </a:extLst>
            </p:cNvPr>
            <p:cNvGrpSpPr>
              <a:grpSpLocks noChangeAspect="1"/>
            </p:cNvGrpSpPr>
            <p:nvPr/>
          </p:nvGrpSpPr>
          <p:grpSpPr>
            <a:xfrm>
              <a:off x="4960823" y="2864524"/>
              <a:ext cx="640080" cy="290945"/>
              <a:chOff x="4004844" y="3277896"/>
              <a:chExt cx="838200" cy="381000"/>
            </a:xfrm>
            <a:solidFill>
              <a:srgbClr val="FFFFFF">
                <a:alpha val="50196"/>
              </a:srgbClr>
            </a:solidFill>
          </p:grpSpPr>
          <p:sp>
            <p:nvSpPr>
              <p:cNvPr id="187" name="Freeform: Shape 186">
                <a:extLst>
                  <a:ext uri="{FF2B5EF4-FFF2-40B4-BE49-F238E27FC236}">
                    <a16:creationId xmlns:a16="http://schemas.microsoft.com/office/drawing/2014/main" id="{BC33FC3D-0052-4B16-915B-2D75BED44959}"/>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88" name="Freeform: Shape 187">
                <a:extLst>
                  <a:ext uri="{FF2B5EF4-FFF2-40B4-BE49-F238E27FC236}">
                    <a16:creationId xmlns:a16="http://schemas.microsoft.com/office/drawing/2014/main" id="{E5481684-A412-4A56-93BB-688FE5B6CEEC}"/>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89" name="Freeform: Shape 188">
                <a:extLst>
                  <a:ext uri="{FF2B5EF4-FFF2-40B4-BE49-F238E27FC236}">
                    <a16:creationId xmlns:a16="http://schemas.microsoft.com/office/drawing/2014/main" id="{A5A00A13-8443-428F-B322-33E55DE1EE9F}"/>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90" name="Freeform: Shape 189">
                <a:extLst>
                  <a:ext uri="{FF2B5EF4-FFF2-40B4-BE49-F238E27FC236}">
                    <a16:creationId xmlns:a16="http://schemas.microsoft.com/office/drawing/2014/main" id="{751A3F41-6ACA-498B-9862-5FCFDAA629FA}"/>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52" name="Graphic 11" descr="Money">
              <a:extLst>
                <a:ext uri="{FF2B5EF4-FFF2-40B4-BE49-F238E27FC236}">
                  <a16:creationId xmlns:a16="http://schemas.microsoft.com/office/drawing/2014/main" id="{7A529D46-799C-4AF1-BAB3-57FB03BC96F6}"/>
                </a:ext>
              </a:extLst>
            </p:cNvPr>
            <p:cNvGrpSpPr>
              <a:grpSpLocks noChangeAspect="1"/>
            </p:cNvGrpSpPr>
            <p:nvPr/>
          </p:nvGrpSpPr>
          <p:grpSpPr>
            <a:xfrm>
              <a:off x="4960823" y="3171669"/>
              <a:ext cx="640080" cy="290945"/>
              <a:chOff x="4004844" y="3277896"/>
              <a:chExt cx="838200" cy="381000"/>
            </a:xfrm>
            <a:solidFill>
              <a:srgbClr val="FFFFFF">
                <a:alpha val="50196"/>
              </a:srgbClr>
            </a:solidFill>
          </p:grpSpPr>
          <p:sp>
            <p:nvSpPr>
              <p:cNvPr id="183" name="Freeform: Shape 182">
                <a:extLst>
                  <a:ext uri="{FF2B5EF4-FFF2-40B4-BE49-F238E27FC236}">
                    <a16:creationId xmlns:a16="http://schemas.microsoft.com/office/drawing/2014/main" id="{21C2AA27-5FF6-411B-815A-24EC6880D24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84" name="Freeform: Shape 183">
                <a:extLst>
                  <a:ext uri="{FF2B5EF4-FFF2-40B4-BE49-F238E27FC236}">
                    <a16:creationId xmlns:a16="http://schemas.microsoft.com/office/drawing/2014/main" id="{186B5B64-23B6-4316-AA72-8873D42A155E}"/>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85" name="Freeform: Shape 184">
                <a:extLst>
                  <a:ext uri="{FF2B5EF4-FFF2-40B4-BE49-F238E27FC236}">
                    <a16:creationId xmlns:a16="http://schemas.microsoft.com/office/drawing/2014/main" id="{2E601872-027A-488C-B2AD-EC172C25C2B8}"/>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86" name="Freeform: Shape 185">
                <a:extLst>
                  <a:ext uri="{FF2B5EF4-FFF2-40B4-BE49-F238E27FC236}">
                    <a16:creationId xmlns:a16="http://schemas.microsoft.com/office/drawing/2014/main" id="{FA767AFB-0B45-47DF-8804-D3AF067BE08C}"/>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53" name="Graphic 11" descr="Money">
              <a:extLst>
                <a:ext uri="{FF2B5EF4-FFF2-40B4-BE49-F238E27FC236}">
                  <a16:creationId xmlns:a16="http://schemas.microsoft.com/office/drawing/2014/main" id="{88CDE390-3B60-4ACE-A5F1-D55A3CB044C1}"/>
                </a:ext>
              </a:extLst>
            </p:cNvPr>
            <p:cNvGrpSpPr>
              <a:grpSpLocks noChangeAspect="1"/>
            </p:cNvGrpSpPr>
            <p:nvPr/>
          </p:nvGrpSpPr>
          <p:grpSpPr>
            <a:xfrm>
              <a:off x="4960823" y="3478814"/>
              <a:ext cx="640080" cy="290945"/>
              <a:chOff x="4004844" y="3277896"/>
              <a:chExt cx="838200" cy="381000"/>
            </a:xfrm>
            <a:solidFill>
              <a:srgbClr val="FFFFFF">
                <a:alpha val="50196"/>
              </a:srgbClr>
            </a:solidFill>
          </p:grpSpPr>
          <p:sp>
            <p:nvSpPr>
              <p:cNvPr id="179" name="Freeform: Shape 178">
                <a:extLst>
                  <a:ext uri="{FF2B5EF4-FFF2-40B4-BE49-F238E27FC236}">
                    <a16:creationId xmlns:a16="http://schemas.microsoft.com/office/drawing/2014/main" id="{970DC27B-0393-4186-B722-580949FC13FA}"/>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80" name="Freeform: Shape 179">
                <a:extLst>
                  <a:ext uri="{FF2B5EF4-FFF2-40B4-BE49-F238E27FC236}">
                    <a16:creationId xmlns:a16="http://schemas.microsoft.com/office/drawing/2014/main" id="{2CF78549-C9B9-4B82-B5AA-D675A3334B2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81" name="Freeform: Shape 180">
                <a:extLst>
                  <a:ext uri="{FF2B5EF4-FFF2-40B4-BE49-F238E27FC236}">
                    <a16:creationId xmlns:a16="http://schemas.microsoft.com/office/drawing/2014/main" id="{A3A9CFBE-6CE6-4293-A8F6-DDD21736CD30}"/>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82" name="Freeform: Shape 181">
                <a:extLst>
                  <a:ext uri="{FF2B5EF4-FFF2-40B4-BE49-F238E27FC236}">
                    <a16:creationId xmlns:a16="http://schemas.microsoft.com/office/drawing/2014/main" id="{EC2A651F-7670-4B36-BBAD-651323572396}"/>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54" name="Graphic 11" descr="Money">
              <a:extLst>
                <a:ext uri="{FF2B5EF4-FFF2-40B4-BE49-F238E27FC236}">
                  <a16:creationId xmlns:a16="http://schemas.microsoft.com/office/drawing/2014/main" id="{263CE566-5E7E-4A1F-962B-B58105225282}"/>
                </a:ext>
              </a:extLst>
            </p:cNvPr>
            <p:cNvGrpSpPr>
              <a:grpSpLocks noChangeAspect="1"/>
            </p:cNvGrpSpPr>
            <p:nvPr/>
          </p:nvGrpSpPr>
          <p:grpSpPr>
            <a:xfrm>
              <a:off x="5613590" y="2250234"/>
              <a:ext cx="640080" cy="290945"/>
              <a:chOff x="4004844" y="3277896"/>
              <a:chExt cx="838200" cy="381000"/>
            </a:xfrm>
            <a:solidFill>
              <a:srgbClr val="FFFFFF">
                <a:alpha val="50196"/>
              </a:srgbClr>
            </a:solidFill>
          </p:grpSpPr>
          <p:sp>
            <p:nvSpPr>
              <p:cNvPr id="175" name="Freeform: Shape 174">
                <a:extLst>
                  <a:ext uri="{FF2B5EF4-FFF2-40B4-BE49-F238E27FC236}">
                    <a16:creationId xmlns:a16="http://schemas.microsoft.com/office/drawing/2014/main" id="{0894187A-0B23-48A5-B49C-AA417D5484ED}"/>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76" name="Freeform: Shape 175">
                <a:extLst>
                  <a:ext uri="{FF2B5EF4-FFF2-40B4-BE49-F238E27FC236}">
                    <a16:creationId xmlns:a16="http://schemas.microsoft.com/office/drawing/2014/main" id="{B09499C1-E7D8-4C29-BBE9-CB823D1D638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77" name="Freeform: Shape 176">
                <a:extLst>
                  <a:ext uri="{FF2B5EF4-FFF2-40B4-BE49-F238E27FC236}">
                    <a16:creationId xmlns:a16="http://schemas.microsoft.com/office/drawing/2014/main" id="{06FB7B39-17F3-4A3E-AFE0-41F612B83E77}"/>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78" name="Freeform: Shape 177">
                <a:extLst>
                  <a:ext uri="{FF2B5EF4-FFF2-40B4-BE49-F238E27FC236}">
                    <a16:creationId xmlns:a16="http://schemas.microsoft.com/office/drawing/2014/main" id="{3F914ACE-61ED-463A-929D-D20F3E52952E}"/>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55" name="Graphic 11" descr="Money">
              <a:extLst>
                <a:ext uri="{FF2B5EF4-FFF2-40B4-BE49-F238E27FC236}">
                  <a16:creationId xmlns:a16="http://schemas.microsoft.com/office/drawing/2014/main" id="{82A8E77F-9ACC-45C6-892D-1A75089EC348}"/>
                </a:ext>
              </a:extLst>
            </p:cNvPr>
            <p:cNvGrpSpPr>
              <a:grpSpLocks noChangeAspect="1"/>
            </p:cNvGrpSpPr>
            <p:nvPr/>
          </p:nvGrpSpPr>
          <p:grpSpPr>
            <a:xfrm>
              <a:off x="5613590" y="2557379"/>
              <a:ext cx="640080" cy="290945"/>
              <a:chOff x="4004844" y="3277896"/>
              <a:chExt cx="838200" cy="381000"/>
            </a:xfrm>
            <a:solidFill>
              <a:srgbClr val="FFFFFF">
                <a:alpha val="50196"/>
              </a:srgbClr>
            </a:solidFill>
          </p:grpSpPr>
          <p:sp>
            <p:nvSpPr>
              <p:cNvPr id="171" name="Freeform: Shape 170">
                <a:extLst>
                  <a:ext uri="{FF2B5EF4-FFF2-40B4-BE49-F238E27FC236}">
                    <a16:creationId xmlns:a16="http://schemas.microsoft.com/office/drawing/2014/main" id="{934A5418-1F4B-4B27-9CB5-81782DABF0D0}"/>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72" name="Freeform: Shape 171">
                <a:extLst>
                  <a:ext uri="{FF2B5EF4-FFF2-40B4-BE49-F238E27FC236}">
                    <a16:creationId xmlns:a16="http://schemas.microsoft.com/office/drawing/2014/main" id="{8067B356-632A-48CB-8750-D4A3EB604907}"/>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73" name="Freeform: Shape 172">
                <a:extLst>
                  <a:ext uri="{FF2B5EF4-FFF2-40B4-BE49-F238E27FC236}">
                    <a16:creationId xmlns:a16="http://schemas.microsoft.com/office/drawing/2014/main" id="{C0E4B82E-CC01-4D5E-A12C-F75490F21584}"/>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74" name="Freeform: Shape 173">
                <a:extLst>
                  <a:ext uri="{FF2B5EF4-FFF2-40B4-BE49-F238E27FC236}">
                    <a16:creationId xmlns:a16="http://schemas.microsoft.com/office/drawing/2014/main" id="{03E5082E-E7E8-4451-930D-3A01481A55A7}"/>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56" name="Graphic 11" descr="Money">
              <a:extLst>
                <a:ext uri="{FF2B5EF4-FFF2-40B4-BE49-F238E27FC236}">
                  <a16:creationId xmlns:a16="http://schemas.microsoft.com/office/drawing/2014/main" id="{E6233F13-F062-4682-B2BE-E9102C7778A7}"/>
                </a:ext>
              </a:extLst>
            </p:cNvPr>
            <p:cNvGrpSpPr>
              <a:grpSpLocks noChangeAspect="1"/>
            </p:cNvGrpSpPr>
            <p:nvPr/>
          </p:nvGrpSpPr>
          <p:grpSpPr>
            <a:xfrm>
              <a:off x="5613590" y="2864524"/>
              <a:ext cx="640080" cy="290945"/>
              <a:chOff x="4004844" y="3277896"/>
              <a:chExt cx="838200" cy="381000"/>
            </a:xfrm>
            <a:solidFill>
              <a:srgbClr val="FFFFFF">
                <a:alpha val="50196"/>
              </a:srgbClr>
            </a:solidFill>
          </p:grpSpPr>
          <p:sp>
            <p:nvSpPr>
              <p:cNvPr id="167" name="Freeform: Shape 166">
                <a:extLst>
                  <a:ext uri="{FF2B5EF4-FFF2-40B4-BE49-F238E27FC236}">
                    <a16:creationId xmlns:a16="http://schemas.microsoft.com/office/drawing/2014/main" id="{3B8BD6D9-673D-471E-920F-5971BEDC50E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68" name="Freeform: Shape 167">
                <a:extLst>
                  <a:ext uri="{FF2B5EF4-FFF2-40B4-BE49-F238E27FC236}">
                    <a16:creationId xmlns:a16="http://schemas.microsoft.com/office/drawing/2014/main" id="{63EAF8FC-FB54-4AFE-9999-FA60402F29F3}"/>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69" name="Freeform: Shape 168">
                <a:extLst>
                  <a:ext uri="{FF2B5EF4-FFF2-40B4-BE49-F238E27FC236}">
                    <a16:creationId xmlns:a16="http://schemas.microsoft.com/office/drawing/2014/main" id="{BB85F405-0760-4132-95A5-BCFC2B5A1F62}"/>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70" name="Freeform: Shape 169">
                <a:extLst>
                  <a:ext uri="{FF2B5EF4-FFF2-40B4-BE49-F238E27FC236}">
                    <a16:creationId xmlns:a16="http://schemas.microsoft.com/office/drawing/2014/main" id="{8A36E61E-3892-45CC-80AE-C9576B61626B}"/>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57" name="Graphic 11" descr="Money">
              <a:extLst>
                <a:ext uri="{FF2B5EF4-FFF2-40B4-BE49-F238E27FC236}">
                  <a16:creationId xmlns:a16="http://schemas.microsoft.com/office/drawing/2014/main" id="{EE64A6C9-622F-4FB8-9DAB-2C999C811A71}"/>
                </a:ext>
              </a:extLst>
            </p:cNvPr>
            <p:cNvGrpSpPr>
              <a:grpSpLocks noChangeAspect="1"/>
            </p:cNvGrpSpPr>
            <p:nvPr/>
          </p:nvGrpSpPr>
          <p:grpSpPr>
            <a:xfrm>
              <a:off x="5613590" y="3171669"/>
              <a:ext cx="640080" cy="290945"/>
              <a:chOff x="4004844" y="3277896"/>
              <a:chExt cx="838200" cy="381000"/>
            </a:xfrm>
            <a:solidFill>
              <a:srgbClr val="FFFFFF">
                <a:alpha val="50196"/>
              </a:srgbClr>
            </a:solidFill>
          </p:grpSpPr>
          <p:sp>
            <p:nvSpPr>
              <p:cNvPr id="163" name="Freeform: Shape 162">
                <a:extLst>
                  <a:ext uri="{FF2B5EF4-FFF2-40B4-BE49-F238E27FC236}">
                    <a16:creationId xmlns:a16="http://schemas.microsoft.com/office/drawing/2014/main" id="{566922B3-FC84-4D5C-8458-D9A959DE743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64" name="Freeform: Shape 163">
                <a:extLst>
                  <a:ext uri="{FF2B5EF4-FFF2-40B4-BE49-F238E27FC236}">
                    <a16:creationId xmlns:a16="http://schemas.microsoft.com/office/drawing/2014/main" id="{92E50EA1-EABA-42D4-8D5C-09C909C472FA}"/>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65" name="Freeform: Shape 164">
                <a:extLst>
                  <a:ext uri="{FF2B5EF4-FFF2-40B4-BE49-F238E27FC236}">
                    <a16:creationId xmlns:a16="http://schemas.microsoft.com/office/drawing/2014/main" id="{738A201F-9025-49EE-9F5A-6F311DD41E09}"/>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66" name="Freeform: Shape 165">
                <a:extLst>
                  <a:ext uri="{FF2B5EF4-FFF2-40B4-BE49-F238E27FC236}">
                    <a16:creationId xmlns:a16="http://schemas.microsoft.com/office/drawing/2014/main" id="{EB8D0A8D-AFA2-414D-A1A8-F1E4BA9E783B}"/>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58" name="Graphic 11" descr="Money">
              <a:extLst>
                <a:ext uri="{FF2B5EF4-FFF2-40B4-BE49-F238E27FC236}">
                  <a16:creationId xmlns:a16="http://schemas.microsoft.com/office/drawing/2014/main" id="{82D0164D-7F66-4246-A27E-7CFB1D80FFD4}"/>
                </a:ext>
              </a:extLst>
            </p:cNvPr>
            <p:cNvGrpSpPr>
              <a:grpSpLocks noChangeAspect="1"/>
            </p:cNvGrpSpPr>
            <p:nvPr/>
          </p:nvGrpSpPr>
          <p:grpSpPr>
            <a:xfrm>
              <a:off x="5613590" y="3478814"/>
              <a:ext cx="640080" cy="290945"/>
              <a:chOff x="4004844" y="3277896"/>
              <a:chExt cx="838200" cy="381000"/>
            </a:xfrm>
            <a:solidFill>
              <a:srgbClr val="FFFFFF">
                <a:alpha val="50196"/>
              </a:srgbClr>
            </a:solidFill>
          </p:grpSpPr>
          <p:sp>
            <p:nvSpPr>
              <p:cNvPr id="159" name="Freeform: Shape 158">
                <a:extLst>
                  <a:ext uri="{FF2B5EF4-FFF2-40B4-BE49-F238E27FC236}">
                    <a16:creationId xmlns:a16="http://schemas.microsoft.com/office/drawing/2014/main" id="{937C8DE7-1FAA-40EE-940B-AA4196F36DC6}"/>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60" name="Freeform: Shape 159">
                <a:extLst>
                  <a:ext uri="{FF2B5EF4-FFF2-40B4-BE49-F238E27FC236}">
                    <a16:creationId xmlns:a16="http://schemas.microsoft.com/office/drawing/2014/main" id="{E62C5346-1C52-4E6B-96E2-36859381F50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61" name="Freeform: Shape 160">
                <a:extLst>
                  <a:ext uri="{FF2B5EF4-FFF2-40B4-BE49-F238E27FC236}">
                    <a16:creationId xmlns:a16="http://schemas.microsoft.com/office/drawing/2014/main" id="{D4FE36EF-8393-4B4A-88D6-D4B7BF6B83E6}"/>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62" name="Freeform: Shape 161">
                <a:extLst>
                  <a:ext uri="{FF2B5EF4-FFF2-40B4-BE49-F238E27FC236}">
                    <a16:creationId xmlns:a16="http://schemas.microsoft.com/office/drawing/2014/main" id="{D4F5D65D-F79B-4FA0-9A28-F0D29FDCBE65}"/>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sp>
        <p:nvSpPr>
          <p:cNvPr id="21" name="TextBox 1">
            <a:extLst>
              <a:ext uri="{FF2B5EF4-FFF2-40B4-BE49-F238E27FC236}">
                <a16:creationId xmlns:a16="http://schemas.microsoft.com/office/drawing/2014/main" id="{97186879-7797-4396-A186-B2FAB4E5891E}"/>
              </a:ext>
            </a:extLst>
          </p:cNvPr>
          <p:cNvSpPr txBox="1"/>
          <p:nvPr/>
        </p:nvSpPr>
        <p:spPr>
          <a:xfrm>
            <a:off x="722638" y="1727819"/>
            <a:ext cx="1737360" cy="222933"/>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a:cs typeface="Arial" charset="0"/>
              </a:rPr>
              <a:t>CHIP</a:t>
            </a:r>
          </a:p>
        </p:txBody>
      </p:sp>
      <p:sp>
        <p:nvSpPr>
          <p:cNvPr id="24" name="TextBox 1">
            <a:extLst>
              <a:ext uri="{FF2B5EF4-FFF2-40B4-BE49-F238E27FC236}">
                <a16:creationId xmlns:a16="http://schemas.microsoft.com/office/drawing/2014/main" id="{9B88F020-EA92-44A1-9C9A-A9F7CCEA9FC6}"/>
              </a:ext>
            </a:extLst>
          </p:cNvPr>
          <p:cNvSpPr txBox="1"/>
          <p:nvPr/>
        </p:nvSpPr>
        <p:spPr>
          <a:xfrm>
            <a:off x="722638" y="3550359"/>
            <a:ext cx="1737360" cy="708142"/>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a:solidFill>
                  <a:schemeClr val="tx1">
                    <a:lumMod val="95000"/>
                    <a:lumOff val="5000"/>
                  </a:schemeClr>
                </a:solidFill>
                <a:cs typeface="Arial" charset="0"/>
              </a:rPr>
              <a:t>Federal funds pay</a:t>
            </a:r>
            <a:br>
              <a:rPr lang="en-US" sz="1050">
                <a:solidFill>
                  <a:schemeClr val="tx1">
                    <a:lumMod val="95000"/>
                    <a:lumOff val="5000"/>
                  </a:schemeClr>
                </a:solidFill>
                <a:cs typeface="Arial" charset="0"/>
              </a:rPr>
            </a:br>
            <a:r>
              <a:rPr lang="en-US" sz="1400" b="1">
                <a:solidFill>
                  <a:srgbClr val="00A797"/>
                </a:solidFill>
                <a:cs typeface="Arial" charset="0"/>
              </a:rPr>
              <a:t>65%</a:t>
            </a:r>
            <a:br>
              <a:rPr lang="en-US" sz="1400" b="1">
                <a:solidFill>
                  <a:schemeClr val="tx1">
                    <a:lumMod val="95000"/>
                    <a:lumOff val="5000"/>
                  </a:schemeClr>
                </a:solidFill>
                <a:cs typeface="Arial" charset="0"/>
              </a:rPr>
            </a:br>
            <a:r>
              <a:rPr lang="en-US" sz="1050">
                <a:solidFill>
                  <a:schemeClr val="tx1">
                    <a:lumMod val="95000"/>
                    <a:lumOff val="5000"/>
                  </a:schemeClr>
                </a:solidFill>
                <a:cs typeface="Arial" charset="0"/>
              </a:rPr>
              <a:t>of CHIP expenditures.</a:t>
            </a:r>
          </a:p>
        </p:txBody>
      </p:sp>
      <p:sp>
        <p:nvSpPr>
          <p:cNvPr id="206" name="Text Box 11">
            <a:extLst>
              <a:ext uri="{FF2B5EF4-FFF2-40B4-BE49-F238E27FC236}">
                <a16:creationId xmlns:a16="http://schemas.microsoft.com/office/drawing/2014/main" id="{BF18F07B-5A93-4D99-AB60-042BA195F82A}"/>
              </a:ext>
            </a:extLst>
          </p:cNvPr>
          <p:cNvSpPr txBox="1">
            <a:spLocks noChangeArrowheads="1"/>
          </p:cNvSpPr>
          <p:nvPr/>
        </p:nvSpPr>
        <p:spPr bwMode="auto">
          <a:xfrm>
            <a:off x="6737399" y="1207007"/>
            <a:ext cx="1949402" cy="5087467"/>
          </a:xfrm>
          <a:prstGeom prst="rect">
            <a:avLst/>
          </a:prstGeom>
          <a:noFill/>
          <a:ln w="3175">
            <a:solidFill>
              <a:schemeClr val="accent1">
                <a:lumMod val="60000"/>
                <a:lumOff val="40000"/>
              </a:schemeClr>
            </a:solidFill>
            <a:miter lim="800000"/>
            <a:headEnd/>
            <a:tailEnd/>
          </a:ln>
        </p:spPr>
        <p:txBody>
          <a:bodyPr lIns="91440" tIns="45720" rIns="91440" bIns="45720" anchor="t"/>
          <a:lstStyle>
            <a:defPPr>
              <a:defRPr lang="en-US"/>
            </a:defPPr>
            <a:lvl1pPr>
              <a:lnSpc>
                <a:spcPct val="105000"/>
              </a:lnSpc>
              <a:spcBef>
                <a:spcPts val="600"/>
              </a:spcBef>
              <a:buClr>
                <a:schemeClr val="tx2"/>
              </a:buClr>
              <a:defRPr sz="1100">
                <a:latin typeface="+mn-lt"/>
              </a:defRPr>
            </a:lvl1pPr>
          </a:lstStyle>
          <a:p>
            <a:r>
              <a:rPr lang="en-US" sz="1000" dirty="0">
                <a:cs typeface="Arial"/>
              </a:rPr>
              <a:t>The federal government reimburses Massachusetts for a portion of MassHealth spending. During the COVID-19 pandemic, the federal government increased Medicaid expenditure reimbursements (by 6.2 percentage points for most service expenditures) to help states finance this critical source of coverage through the public health and economic crisis.</a:t>
            </a:r>
          </a:p>
          <a:p>
            <a:r>
              <a:rPr lang="en-US" sz="1000" dirty="0">
                <a:cs typeface="Arial"/>
              </a:rPr>
              <a:t>With the end of the public health emergency, this enhanced federal reimbursement was phased out between April and December of 2023. By January 1, 2024, the federal reimbursement levels returned to the typical levels shown in the chart.</a:t>
            </a:r>
            <a:endParaRPr lang="en-US" sz="1000" baseline="30000" dirty="0">
              <a:cs typeface="Arial"/>
            </a:endParaRPr>
          </a:p>
          <a:p>
            <a:endParaRPr lang="en-US" sz="1000" dirty="0">
              <a:cs typeface="Arial"/>
            </a:endParaRPr>
          </a:p>
          <a:p>
            <a:endParaRPr lang="en-US" sz="1000" dirty="0">
              <a:ea typeface="Source Sans Pro Light"/>
              <a:cs typeface="Arial"/>
            </a:endParaRPr>
          </a:p>
        </p:txBody>
      </p:sp>
      <p:sp>
        <p:nvSpPr>
          <p:cNvPr id="8" name="STATE BG1">
            <a:extLst>
              <a:ext uri="{FF2B5EF4-FFF2-40B4-BE49-F238E27FC236}">
                <a16:creationId xmlns:a16="http://schemas.microsoft.com/office/drawing/2014/main" id="{1B5BDEAA-BF6A-CEFB-580C-361C4E3737F3}"/>
              </a:ext>
            </a:extLst>
          </p:cNvPr>
          <p:cNvSpPr/>
          <p:nvPr/>
        </p:nvSpPr>
        <p:spPr>
          <a:xfrm>
            <a:off x="1033912" y="3105779"/>
            <a:ext cx="566439" cy="2649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Freeform: Shape 109">
            <a:extLst>
              <a:ext uri="{FF2B5EF4-FFF2-40B4-BE49-F238E27FC236}">
                <a16:creationId xmlns:a16="http://schemas.microsoft.com/office/drawing/2014/main" id="{B9C73781-D5F2-2ED9-380A-EFC9C4EBE0CE}"/>
              </a:ext>
            </a:extLst>
          </p:cNvPr>
          <p:cNvSpPr/>
          <p:nvPr/>
        </p:nvSpPr>
        <p:spPr>
          <a:xfrm>
            <a:off x="1267863" y="3168762"/>
            <a:ext cx="99173" cy="123966"/>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solidFill>
            <a:srgbClr val="FFFFFF">
              <a:alpha val="50196"/>
            </a:srgbClr>
          </a:solidFill>
          <a:ln w="9525" cap="flat">
            <a:noFill/>
            <a:prstDash val="solid"/>
            <a:miter/>
          </a:ln>
        </p:spPr>
        <p:txBody>
          <a:bodyPr rtlCol="0" anchor="ctr"/>
          <a:lstStyle/>
          <a:p>
            <a:endParaRPr lang="en-US" sz="1200">
              <a:latin typeface="+mn-lt"/>
            </a:endParaRPr>
          </a:p>
        </p:txBody>
      </p:sp>
      <p:sp>
        <p:nvSpPr>
          <p:cNvPr id="11" name="Freeform: Shape 111">
            <a:extLst>
              <a:ext uri="{FF2B5EF4-FFF2-40B4-BE49-F238E27FC236}">
                <a16:creationId xmlns:a16="http://schemas.microsoft.com/office/drawing/2014/main" id="{77A032E4-51D9-4F5F-51F9-FF08D6F8CDDE}"/>
              </a:ext>
            </a:extLst>
          </p:cNvPr>
          <p:cNvSpPr/>
          <p:nvPr/>
        </p:nvSpPr>
        <p:spPr>
          <a:xfrm>
            <a:off x="1453811" y="3212150"/>
            <a:ext cx="37190" cy="3719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solidFill>
            <a:srgbClr val="FFFFFF">
              <a:alpha val="50196"/>
            </a:srgbClr>
          </a:solidFill>
          <a:ln w="9525" cap="flat">
            <a:noFill/>
            <a:prstDash val="solid"/>
            <a:miter/>
          </a:ln>
        </p:spPr>
        <p:txBody>
          <a:bodyPr rtlCol="0" anchor="ctr"/>
          <a:lstStyle/>
          <a:p>
            <a:endParaRPr lang="en-US" sz="1200">
              <a:latin typeface="+mn-lt"/>
            </a:endParaRPr>
          </a:p>
        </p:txBody>
      </p:sp>
      <p:sp>
        <p:nvSpPr>
          <p:cNvPr id="281" name="FEDERAL BG2">
            <a:extLst>
              <a:ext uri="{FF2B5EF4-FFF2-40B4-BE49-F238E27FC236}">
                <a16:creationId xmlns:a16="http://schemas.microsoft.com/office/drawing/2014/main" id="{3F6D48C5-03EB-F348-984F-0FCEDD1406FC}"/>
              </a:ext>
            </a:extLst>
          </p:cNvPr>
          <p:cNvSpPr/>
          <p:nvPr/>
        </p:nvSpPr>
        <p:spPr>
          <a:xfrm>
            <a:off x="1030284" y="2154724"/>
            <a:ext cx="1122069" cy="1324665"/>
          </a:xfrm>
          <a:prstGeom prst="rect">
            <a:avLst/>
          </a:prstGeom>
          <a:solidFill>
            <a:srgbClr val="00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2" name="STATE BG1">
            <a:extLst>
              <a:ext uri="{FF2B5EF4-FFF2-40B4-BE49-F238E27FC236}">
                <a16:creationId xmlns:a16="http://schemas.microsoft.com/office/drawing/2014/main" id="{B68BBB18-E22C-5A40-B9BD-8EACFA3A879E}"/>
              </a:ext>
            </a:extLst>
          </p:cNvPr>
          <p:cNvSpPr/>
          <p:nvPr/>
        </p:nvSpPr>
        <p:spPr>
          <a:xfrm>
            <a:off x="1030283" y="3214456"/>
            <a:ext cx="1122069" cy="2649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84" name="Graphic 11" descr="Money">
            <a:extLst>
              <a:ext uri="{FF2B5EF4-FFF2-40B4-BE49-F238E27FC236}">
                <a16:creationId xmlns:a16="http://schemas.microsoft.com/office/drawing/2014/main" id="{5E27134E-668B-4047-BD03-C924EA32CFBD}"/>
              </a:ext>
            </a:extLst>
          </p:cNvPr>
          <p:cNvGrpSpPr>
            <a:grpSpLocks noChangeAspect="1"/>
          </p:cNvGrpSpPr>
          <p:nvPr/>
        </p:nvGrpSpPr>
        <p:grpSpPr>
          <a:xfrm>
            <a:off x="1040463" y="2169618"/>
            <a:ext cx="545450" cy="247932"/>
            <a:chOff x="4004844" y="3277896"/>
            <a:chExt cx="838200" cy="381000"/>
          </a:xfrm>
          <a:solidFill>
            <a:srgbClr val="FFFFFF">
              <a:alpha val="50196"/>
            </a:srgbClr>
          </a:solidFill>
        </p:grpSpPr>
        <p:sp>
          <p:nvSpPr>
            <p:cNvPr id="330" name="Freeform: Shape 140">
              <a:extLst>
                <a:ext uri="{FF2B5EF4-FFF2-40B4-BE49-F238E27FC236}">
                  <a16:creationId xmlns:a16="http://schemas.microsoft.com/office/drawing/2014/main" id="{5A58016F-ED26-6E4E-A85F-A8A7C35B1477}"/>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331" name="Freeform: Shape 141">
              <a:extLst>
                <a:ext uri="{FF2B5EF4-FFF2-40B4-BE49-F238E27FC236}">
                  <a16:creationId xmlns:a16="http://schemas.microsoft.com/office/drawing/2014/main" id="{5A065675-17EB-3D43-AB2B-CB11C61B7575}"/>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332" name="Freeform: Shape 142">
              <a:extLst>
                <a:ext uri="{FF2B5EF4-FFF2-40B4-BE49-F238E27FC236}">
                  <a16:creationId xmlns:a16="http://schemas.microsoft.com/office/drawing/2014/main" id="{B12D3107-8D7F-FC41-A8AA-4781907DC16A}"/>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333" name="Freeform: Shape 143">
              <a:extLst>
                <a:ext uri="{FF2B5EF4-FFF2-40B4-BE49-F238E27FC236}">
                  <a16:creationId xmlns:a16="http://schemas.microsoft.com/office/drawing/2014/main" id="{7F4D6920-D720-A74F-A63C-94FFC4CF79A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285" name="Graphic 11" descr="Money">
            <a:extLst>
              <a:ext uri="{FF2B5EF4-FFF2-40B4-BE49-F238E27FC236}">
                <a16:creationId xmlns:a16="http://schemas.microsoft.com/office/drawing/2014/main" id="{83A8001E-797A-EB4A-9AA3-094DC6278591}"/>
              </a:ext>
            </a:extLst>
          </p:cNvPr>
          <p:cNvGrpSpPr>
            <a:grpSpLocks noChangeAspect="1"/>
          </p:cNvGrpSpPr>
          <p:nvPr/>
        </p:nvGrpSpPr>
        <p:grpSpPr>
          <a:xfrm>
            <a:off x="1040463" y="2431355"/>
            <a:ext cx="545450" cy="247932"/>
            <a:chOff x="4004844" y="3277896"/>
            <a:chExt cx="838200" cy="381000"/>
          </a:xfrm>
          <a:solidFill>
            <a:srgbClr val="FFFFFF">
              <a:alpha val="50196"/>
            </a:srgbClr>
          </a:solidFill>
        </p:grpSpPr>
        <p:sp>
          <p:nvSpPr>
            <p:cNvPr id="326" name="Freeform: Shape 136">
              <a:extLst>
                <a:ext uri="{FF2B5EF4-FFF2-40B4-BE49-F238E27FC236}">
                  <a16:creationId xmlns:a16="http://schemas.microsoft.com/office/drawing/2014/main" id="{73EE5A01-6BF6-4748-9796-D9DDD1320FA3}"/>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327" name="Freeform: Shape 137">
              <a:extLst>
                <a:ext uri="{FF2B5EF4-FFF2-40B4-BE49-F238E27FC236}">
                  <a16:creationId xmlns:a16="http://schemas.microsoft.com/office/drawing/2014/main" id="{A285341D-A2CB-D34F-B027-2EF2AF22DDEC}"/>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328" name="Freeform: Shape 138">
              <a:extLst>
                <a:ext uri="{FF2B5EF4-FFF2-40B4-BE49-F238E27FC236}">
                  <a16:creationId xmlns:a16="http://schemas.microsoft.com/office/drawing/2014/main" id="{E03A8A54-FE1F-FA45-85B5-BCCFFB53483E}"/>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329" name="Freeform: Shape 139">
              <a:extLst>
                <a:ext uri="{FF2B5EF4-FFF2-40B4-BE49-F238E27FC236}">
                  <a16:creationId xmlns:a16="http://schemas.microsoft.com/office/drawing/2014/main" id="{0623E66D-FB0B-D84E-AD21-58F8D308D03C}"/>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286" name="Graphic 11" descr="Money">
            <a:extLst>
              <a:ext uri="{FF2B5EF4-FFF2-40B4-BE49-F238E27FC236}">
                <a16:creationId xmlns:a16="http://schemas.microsoft.com/office/drawing/2014/main" id="{2BDACE36-4B94-864E-84B5-3F61EF52A7D3}"/>
              </a:ext>
            </a:extLst>
          </p:cNvPr>
          <p:cNvGrpSpPr>
            <a:grpSpLocks noChangeAspect="1"/>
          </p:cNvGrpSpPr>
          <p:nvPr/>
        </p:nvGrpSpPr>
        <p:grpSpPr>
          <a:xfrm>
            <a:off x="1040463" y="2693091"/>
            <a:ext cx="545450" cy="247932"/>
            <a:chOff x="4004844" y="3277896"/>
            <a:chExt cx="838200" cy="381000"/>
          </a:xfrm>
          <a:solidFill>
            <a:srgbClr val="FFFFFF">
              <a:alpha val="50196"/>
            </a:srgbClr>
          </a:solidFill>
        </p:grpSpPr>
        <p:sp>
          <p:nvSpPr>
            <p:cNvPr id="322" name="Freeform: Shape 132">
              <a:extLst>
                <a:ext uri="{FF2B5EF4-FFF2-40B4-BE49-F238E27FC236}">
                  <a16:creationId xmlns:a16="http://schemas.microsoft.com/office/drawing/2014/main" id="{EB2CAC5D-B8CA-B745-A01C-41B128370C33}"/>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323" name="Freeform: Shape 133">
              <a:extLst>
                <a:ext uri="{FF2B5EF4-FFF2-40B4-BE49-F238E27FC236}">
                  <a16:creationId xmlns:a16="http://schemas.microsoft.com/office/drawing/2014/main" id="{CD22DF84-9FAC-4B4F-8CF9-CFA077D625D4}"/>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324" name="Freeform: Shape 134">
              <a:extLst>
                <a:ext uri="{FF2B5EF4-FFF2-40B4-BE49-F238E27FC236}">
                  <a16:creationId xmlns:a16="http://schemas.microsoft.com/office/drawing/2014/main" id="{8C182155-E85C-2540-9AAE-A34ABA152A01}"/>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325" name="Freeform: Shape 135">
              <a:extLst>
                <a:ext uri="{FF2B5EF4-FFF2-40B4-BE49-F238E27FC236}">
                  <a16:creationId xmlns:a16="http://schemas.microsoft.com/office/drawing/2014/main" id="{D23975BB-5273-7E4F-AF5B-7896240A291F}"/>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287" name="Graphic 11" descr="Money">
            <a:extLst>
              <a:ext uri="{FF2B5EF4-FFF2-40B4-BE49-F238E27FC236}">
                <a16:creationId xmlns:a16="http://schemas.microsoft.com/office/drawing/2014/main" id="{94ADD116-CA97-2742-AC65-2D752CCBEBEB}"/>
              </a:ext>
            </a:extLst>
          </p:cNvPr>
          <p:cNvGrpSpPr>
            <a:grpSpLocks noChangeAspect="1"/>
          </p:cNvGrpSpPr>
          <p:nvPr/>
        </p:nvGrpSpPr>
        <p:grpSpPr>
          <a:xfrm>
            <a:off x="1040463" y="2954828"/>
            <a:ext cx="545450" cy="247932"/>
            <a:chOff x="4004844" y="3277896"/>
            <a:chExt cx="838200" cy="381000"/>
          </a:xfrm>
          <a:solidFill>
            <a:srgbClr val="FFFFFF">
              <a:alpha val="50196"/>
            </a:srgbClr>
          </a:solidFill>
        </p:grpSpPr>
        <p:sp>
          <p:nvSpPr>
            <p:cNvPr id="318" name="Freeform: Shape 128">
              <a:extLst>
                <a:ext uri="{FF2B5EF4-FFF2-40B4-BE49-F238E27FC236}">
                  <a16:creationId xmlns:a16="http://schemas.microsoft.com/office/drawing/2014/main" id="{9F61BA1D-CE82-4941-BE78-E363E241663D}"/>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319" name="Freeform: Shape 129">
              <a:extLst>
                <a:ext uri="{FF2B5EF4-FFF2-40B4-BE49-F238E27FC236}">
                  <a16:creationId xmlns:a16="http://schemas.microsoft.com/office/drawing/2014/main" id="{76EEA6A1-A33F-CC40-B8C0-02FF2632E670}"/>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320" name="Freeform: Shape 130">
              <a:extLst>
                <a:ext uri="{FF2B5EF4-FFF2-40B4-BE49-F238E27FC236}">
                  <a16:creationId xmlns:a16="http://schemas.microsoft.com/office/drawing/2014/main" id="{29CAFE92-6441-FB46-A96D-012F8AE5ADD8}"/>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321" name="Freeform: Shape 131">
              <a:extLst>
                <a:ext uri="{FF2B5EF4-FFF2-40B4-BE49-F238E27FC236}">
                  <a16:creationId xmlns:a16="http://schemas.microsoft.com/office/drawing/2014/main" id="{CA1E631A-FB14-5341-A820-7F3D1D1D4CBE}"/>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288" name="Graphic 11" descr="Money">
            <a:extLst>
              <a:ext uri="{FF2B5EF4-FFF2-40B4-BE49-F238E27FC236}">
                <a16:creationId xmlns:a16="http://schemas.microsoft.com/office/drawing/2014/main" id="{D09FDBBB-6B3C-6241-9A27-6054434ED37B}"/>
              </a:ext>
            </a:extLst>
          </p:cNvPr>
          <p:cNvGrpSpPr>
            <a:grpSpLocks noChangeAspect="1"/>
          </p:cNvGrpSpPr>
          <p:nvPr/>
        </p:nvGrpSpPr>
        <p:grpSpPr>
          <a:xfrm>
            <a:off x="1040463" y="3216564"/>
            <a:ext cx="545450" cy="247932"/>
            <a:chOff x="4004844" y="3277896"/>
            <a:chExt cx="838200" cy="381000"/>
          </a:xfrm>
          <a:solidFill>
            <a:srgbClr val="FFFFFF">
              <a:alpha val="50196"/>
            </a:srgbClr>
          </a:solidFill>
        </p:grpSpPr>
        <p:sp>
          <p:nvSpPr>
            <p:cNvPr id="315" name="Freeform: Shape 125">
              <a:extLst>
                <a:ext uri="{FF2B5EF4-FFF2-40B4-BE49-F238E27FC236}">
                  <a16:creationId xmlns:a16="http://schemas.microsoft.com/office/drawing/2014/main" id="{1FE4DD93-0285-5F4E-BCB7-8DE2B425D986}"/>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316" name="Freeform: Shape 126">
              <a:extLst>
                <a:ext uri="{FF2B5EF4-FFF2-40B4-BE49-F238E27FC236}">
                  <a16:creationId xmlns:a16="http://schemas.microsoft.com/office/drawing/2014/main" id="{212F0868-9C9D-3B45-97C3-0F98E6F7238B}"/>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317" name="Freeform: Shape 127">
              <a:extLst>
                <a:ext uri="{FF2B5EF4-FFF2-40B4-BE49-F238E27FC236}">
                  <a16:creationId xmlns:a16="http://schemas.microsoft.com/office/drawing/2014/main" id="{6CDCF3B4-F403-DA40-86F5-B4CD61DA8F3C}"/>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314" name="Freeform: Shape 124">
              <a:extLst>
                <a:ext uri="{FF2B5EF4-FFF2-40B4-BE49-F238E27FC236}">
                  <a16:creationId xmlns:a16="http://schemas.microsoft.com/office/drawing/2014/main" id="{9F36B830-2B70-EA48-9D68-094A0AE5219F}"/>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grpSp>
      <p:grpSp>
        <p:nvGrpSpPr>
          <p:cNvPr id="289" name="Graphic 11" descr="Money">
            <a:extLst>
              <a:ext uri="{FF2B5EF4-FFF2-40B4-BE49-F238E27FC236}">
                <a16:creationId xmlns:a16="http://schemas.microsoft.com/office/drawing/2014/main" id="{0DCAB781-CF52-604B-8F19-701AF2F51042}"/>
              </a:ext>
            </a:extLst>
          </p:cNvPr>
          <p:cNvGrpSpPr>
            <a:grpSpLocks noChangeAspect="1"/>
          </p:cNvGrpSpPr>
          <p:nvPr/>
        </p:nvGrpSpPr>
        <p:grpSpPr>
          <a:xfrm>
            <a:off x="1596725" y="2169618"/>
            <a:ext cx="545450" cy="247932"/>
            <a:chOff x="4004844" y="3277896"/>
            <a:chExt cx="838200" cy="381000"/>
          </a:xfrm>
          <a:solidFill>
            <a:srgbClr val="FFFFFF">
              <a:alpha val="50196"/>
            </a:srgbClr>
          </a:solidFill>
        </p:grpSpPr>
        <p:sp>
          <p:nvSpPr>
            <p:cNvPr id="310" name="Freeform: Shape 120">
              <a:extLst>
                <a:ext uri="{FF2B5EF4-FFF2-40B4-BE49-F238E27FC236}">
                  <a16:creationId xmlns:a16="http://schemas.microsoft.com/office/drawing/2014/main" id="{07AAC89A-574E-AB46-AB34-351AA168C37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311" name="Freeform: Shape 121">
              <a:extLst>
                <a:ext uri="{FF2B5EF4-FFF2-40B4-BE49-F238E27FC236}">
                  <a16:creationId xmlns:a16="http://schemas.microsoft.com/office/drawing/2014/main" id="{DCF90B4B-9FE9-8545-AB00-7EB717DC6EDE}"/>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312" name="Freeform: Shape 122">
              <a:extLst>
                <a:ext uri="{FF2B5EF4-FFF2-40B4-BE49-F238E27FC236}">
                  <a16:creationId xmlns:a16="http://schemas.microsoft.com/office/drawing/2014/main" id="{A93DBF73-1542-FB4B-828F-AB5A18E6CF0B}"/>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313" name="Freeform: Shape 123">
              <a:extLst>
                <a:ext uri="{FF2B5EF4-FFF2-40B4-BE49-F238E27FC236}">
                  <a16:creationId xmlns:a16="http://schemas.microsoft.com/office/drawing/2014/main" id="{5A479A35-705A-5C41-AB66-6CBCB6F66455}"/>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290" name="Graphic 11" descr="Money">
            <a:extLst>
              <a:ext uri="{FF2B5EF4-FFF2-40B4-BE49-F238E27FC236}">
                <a16:creationId xmlns:a16="http://schemas.microsoft.com/office/drawing/2014/main" id="{EC9F8D67-F18C-7F48-8D4C-B549A97A5255}"/>
              </a:ext>
            </a:extLst>
          </p:cNvPr>
          <p:cNvGrpSpPr>
            <a:grpSpLocks noChangeAspect="1"/>
          </p:cNvGrpSpPr>
          <p:nvPr/>
        </p:nvGrpSpPr>
        <p:grpSpPr>
          <a:xfrm>
            <a:off x="1596725" y="2431355"/>
            <a:ext cx="545450" cy="247932"/>
            <a:chOff x="4004844" y="3277896"/>
            <a:chExt cx="838200" cy="381000"/>
          </a:xfrm>
          <a:solidFill>
            <a:srgbClr val="FFFFFF">
              <a:alpha val="50196"/>
            </a:srgbClr>
          </a:solidFill>
        </p:grpSpPr>
        <p:sp>
          <p:nvSpPr>
            <p:cNvPr id="306" name="Freeform: Shape 116">
              <a:extLst>
                <a:ext uri="{FF2B5EF4-FFF2-40B4-BE49-F238E27FC236}">
                  <a16:creationId xmlns:a16="http://schemas.microsoft.com/office/drawing/2014/main" id="{97FAE9DD-CE7F-C347-8C18-77EC3BA3229E}"/>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307" name="Freeform: Shape 117">
              <a:extLst>
                <a:ext uri="{FF2B5EF4-FFF2-40B4-BE49-F238E27FC236}">
                  <a16:creationId xmlns:a16="http://schemas.microsoft.com/office/drawing/2014/main" id="{63803A52-2DD5-BD49-A3F9-14A5E1EB54E5}"/>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308" name="Freeform: Shape 118">
              <a:extLst>
                <a:ext uri="{FF2B5EF4-FFF2-40B4-BE49-F238E27FC236}">
                  <a16:creationId xmlns:a16="http://schemas.microsoft.com/office/drawing/2014/main" id="{33F443D5-4634-8847-98EA-2C07C2B00EBB}"/>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309" name="Freeform: Shape 119">
              <a:extLst>
                <a:ext uri="{FF2B5EF4-FFF2-40B4-BE49-F238E27FC236}">
                  <a16:creationId xmlns:a16="http://schemas.microsoft.com/office/drawing/2014/main" id="{8949D3D4-A57E-7D42-AAFA-3E9B6ACBDC34}"/>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291" name="Graphic 11" descr="Money">
            <a:extLst>
              <a:ext uri="{FF2B5EF4-FFF2-40B4-BE49-F238E27FC236}">
                <a16:creationId xmlns:a16="http://schemas.microsoft.com/office/drawing/2014/main" id="{96264CCE-1DCA-1D43-A2AD-083161592044}"/>
              </a:ext>
            </a:extLst>
          </p:cNvPr>
          <p:cNvGrpSpPr>
            <a:grpSpLocks noChangeAspect="1"/>
          </p:cNvGrpSpPr>
          <p:nvPr/>
        </p:nvGrpSpPr>
        <p:grpSpPr>
          <a:xfrm>
            <a:off x="1596725" y="2693091"/>
            <a:ext cx="545450" cy="247932"/>
            <a:chOff x="4004844" y="3277896"/>
            <a:chExt cx="838200" cy="381000"/>
          </a:xfrm>
          <a:solidFill>
            <a:srgbClr val="FFFFFF">
              <a:alpha val="50196"/>
            </a:srgbClr>
          </a:solidFill>
        </p:grpSpPr>
        <p:sp>
          <p:nvSpPr>
            <p:cNvPr id="302" name="Freeform: Shape 112">
              <a:extLst>
                <a:ext uri="{FF2B5EF4-FFF2-40B4-BE49-F238E27FC236}">
                  <a16:creationId xmlns:a16="http://schemas.microsoft.com/office/drawing/2014/main" id="{A8F08FF4-109F-A74F-8F8A-349B2DDF7F79}"/>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303" name="Freeform: Shape 113">
              <a:extLst>
                <a:ext uri="{FF2B5EF4-FFF2-40B4-BE49-F238E27FC236}">
                  <a16:creationId xmlns:a16="http://schemas.microsoft.com/office/drawing/2014/main" id="{D95CFDF5-C3B7-4542-B49B-3B22EB8155AE}"/>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304" name="Freeform: Shape 114">
              <a:extLst>
                <a:ext uri="{FF2B5EF4-FFF2-40B4-BE49-F238E27FC236}">
                  <a16:creationId xmlns:a16="http://schemas.microsoft.com/office/drawing/2014/main" id="{9F2B801B-8BC9-6840-8ACF-30FE80F0C4A4}"/>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305" name="Freeform: Shape 115">
              <a:extLst>
                <a:ext uri="{FF2B5EF4-FFF2-40B4-BE49-F238E27FC236}">
                  <a16:creationId xmlns:a16="http://schemas.microsoft.com/office/drawing/2014/main" id="{E8269178-BB3F-584B-85AE-27314BA1A74E}"/>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sp>
        <p:nvSpPr>
          <p:cNvPr id="334" name="STATE BG1">
            <a:extLst>
              <a:ext uri="{FF2B5EF4-FFF2-40B4-BE49-F238E27FC236}">
                <a16:creationId xmlns:a16="http://schemas.microsoft.com/office/drawing/2014/main" id="{831B20EF-019D-3041-9E8E-74250757A835}"/>
              </a:ext>
            </a:extLst>
          </p:cNvPr>
          <p:cNvSpPr/>
          <p:nvPr/>
        </p:nvSpPr>
        <p:spPr>
          <a:xfrm>
            <a:off x="1585913" y="2953828"/>
            <a:ext cx="566439" cy="2649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92" name="Graphic 11" descr="Money">
            <a:extLst>
              <a:ext uri="{FF2B5EF4-FFF2-40B4-BE49-F238E27FC236}">
                <a16:creationId xmlns:a16="http://schemas.microsoft.com/office/drawing/2014/main" id="{E9C86D9A-5084-904E-A5D0-9934E44D78D5}"/>
              </a:ext>
            </a:extLst>
          </p:cNvPr>
          <p:cNvGrpSpPr>
            <a:grpSpLocks noChangeAspect="1"/>
          </p:cNvGrpSpPr>
          <p:nvPr/>
        </p:nvGrpSpPr>
        <p:grpSpPr>
          <a:xfrm>
            <a:off x="1596725" y="2954828"/>
            <a:ext cx="545450" cy="247932"/>
            <a:chOff x="4004844" y="3277896"/>
            <a:chExt cx="838200" cy="381000"/>
          </a:xfrm>
          <a:solidFill>
            <a:srgbClr val="FFFFFF">
              <a:alpha val="50196"/>
            </a:srgbClr>
          </a:solidFill>
        </p:grpSpPr>
        <p:sp>
          <p:nvSpPr>
            <p:cNvPr id="298" name="Freeform: Shape 108">
              <a:extLst>
                <a:ext uri="{FF2B5EF4-FFF2-40B4-BE49-F238E27FC236}">
                  <a16:creationId xmlns:a16="http://schemas.microsoft.com/office/drawing/2014/main" id="{33EB3DE2-2EAE-B541-9276-4D6E8A5A2B79}"/>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299" name="Freeform: Shape 109">
              <a:extLst>
                <a:ext uri="{FF2B5EF4-FFF2-40B4-BE49-F238E27FC236}">
                  <a16:creationId xmlns:a16="http://schemas.microsoft.com/office/drawing/2014/main" id="{CA318467-B0B5-8B43-97F1-1F35C2B1CF48}"/>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300" name="Freeform: Shape 110">
              <a:extLst>
                <a:ext uri="{FF2B5EF4-FFF2-40B4-BE49-F238E27FC236}">
                  <a16:creationId xmlns:a16="http://schemas.microsoft.com/office/drawing/2014/main" id="{83B3E18B-7CB5-6B44-BCAA-4641990F9A6F}"/>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301" name="Freeform: Shape 111">
              <a:extLst>
                <a:ext uri="{FF2B5EF4-FFF2-40B4-BE49-F238E27FC236}">
                  <a16:creationId xmlns:a16="http://schemas.microsoft.com/office/drawing/2014/main" id="{35E5B0B9-232A-6A46-9343-6F3F0BE472BD}"/>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293" name="Graphic 11" descr="Money">
            <a:extLst>
              <a:ext uri="{FF2B5EF4-FFF2-40B4-BE49-F238E27FC236}">
                <a16:creationId xmlns:a16="http://schemas.microsoft.com/office/drawing/2014/main" id="{88A42FF4-7478-E24D-A747-A3AEA64588E2}"/>
              </a:ext>
            </a:extLst>
          </p:cNvPr>
          <p:cNvGrpSpPr>
            <a:grpSpLocks noChangeAspect="1"/>
          </p:cNvGrpSpPr>
          <p:nvPr/>
        </p:nvGrpSpPr>
        <p:grpSpPr>
          <a:xfrm>
            <a:off x="1596725" y="3216564"/>
            <a:ext cx="545450" cy="247932"/>
            <a:chOff x="4004844" y="3277896"/>
            <a:chExt cx="838200" cy="381000"/>
          </a:xfrm>
          <a:solidFill>
            <a:srgbClr val="FFFFFF">
              <a:alpha val="50196"/>
            </a:srgbClr>
          </a:solidFill>
        </p:grpSpPr>
        <p:sp>
          <p:nvSpPr>
            <p:cNvPr id="294" name="Freeform: Shape 104">
              <a:extLst>
                <a:ext uri="{FF2B5EF4-FFF2-40B4-BE49-F238E27FC236}">
                  <a16:creationId xmlns:a16="http://schemas.microsoft.com/office/drawing/2014/main" id="{C1384ADA-0036-C841-9485-065985315F9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295" name="Freeform: Shape 105">
              <a:extLst>
                <a:ext uri="{FF2B5EF4-FFF2-40B4-BE49-F238E27FC236}">
                  <a16:creationId xmlns:a16="http://schemas.microsoft.com/office/drawing/2014/main" id="{BD3CA829-78C3-6441-B33F-8DD6784F83E5}"/>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296" name="Freeform: Shape 106">
              <a:extLst>
                <a:ext uri="{FF2B5EF4-FFF2-40B4-BE49-F238E27FC236}">
                  <a16:creationId xmlns:a16="http://schemas.microsoft.com/office/drawing/2014/main" id="{E3149BA2-023F-4943-BA6A-D647FEA53C07}"/>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297" name="Freeform: Shape 107">
              <a:extLst>
                <a:ext uri="{FF2B5EF4-FFF2-40B4-BE49-F238E27FC236}">
                  <a16:creationId xmlns:a16="http://schemas.microsoft.com/office/drawing/2014/main" id="{30C1862D-D78D-5C4B-AA42-3787EB9D33F0}"/>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sp>
        <p:nvSpPr>
          <p:cNvPr id="6" name="Rectangle 5">
            <a:extLst>
              <a:ext uri="{FF2B5EF4-FFF2-40B4-BE49-F238E27FC236}">
                <a16:creationId xmlns:a16="http://schemas.microsoft.com/office/drawing/2014/main" id="{78D20597-D0EE-46F2-BC42-81EFF87B041E}"/>
              </a:ext>
            </a:extLst>
          </p:cNvPr>
          <p:cNvSpPr/>
          <p:nvPr/>
        </p:nvSpPr>
        <p:spPr>
          <a:xfrm>
            <a:off x="1106985" y="4705746"/>
            <a:ext cx="4758188" cy="494593"/>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49" name="TextBox 57348">
            <a:extLst>
              <a:ext uri="{FF2B5EF4-FFF2-40B4-BE49-F238E27FC236}">
                <a16:creationId xmlns:a16="http://schemas.microsoft.com/office/drawing/2014/main" id="{7945B720-090F-4ABE-BBE8-1B030B844E9E}"/>
              </a:ext>
            </a:extLst>
          </p:cNvPr>
          <p:cNvSpPr txBox="1"/>
          <p:nvPr/>
        </p:nvSpPr>
        <p:spPr>
          <a:xfrm>
            <a:off x="1865351" y="4837626"/>
            <a:ext cx="247184" cy="230832"/>
          </a:xfrm>
          <a:prstGeom prst="rect">
            <a:avLst/>
          </a:prstGeom>
          <a:noFill/>
        </p:spPr>
        <p:txBody>
          <a:bodyPr wrap="none" rtlCol="0">
            <a:spAutoFit/>
          </a:bodyPr>
          <a:lstStyle/>
          <a:p>
            <a:r>
              <a:rPr lang="en-US" sz="900" b="1">
                <a:latin typeface="+mn-lt"/>
              </a:rPr>
              <a:t>=</a:t>
            </a:r>
          </a:p>
        </p:txBody>
      </p:sp>
      <p:sp>
        <p:nvSpPr>
          <p:cNvPr id="203" name="TextBox 202">
            <a:extLst>
              <a:ext uri="{FF2B5EF4-FFF2-40B4-BE49-F238E27FC236}">
                <a16:creationId xmlns:a16="http://schemas.microsoft.com/office/drawing/2014/main" id="{A295ED0C-813F-4190-AC1E-BDFB47B82010}"/>
              </a:ext>
            </a:extLst>
          </p:cNvPr>
          <p:cNvSpPr txBox="1"/>
          <p:nvPr/>
        </p:nvSpPr>
        <p:spPr>
          <a:xfrm>
            <a:off x="2324092" y="4837626"/>
            <a:ext cx="1112805" cy="230832"/>
          </a:xfrm>
          <a:prstGeom prst="rect">
            <a:avLst/>
          </a:prstGeom>
          <a:noFill/>
        </p:spPr>
        <p:txBody>
          <a:bodyPr wrap="none" rtlCol="0">
            <a:spAutoFit/>
          </a:bodyPr>
          <a:lstStyle/>
          <a:p>
            <a:r>
              <a:rPr lang="en-US" sz="900" b="1" cap="all">
                <a:latin typeface="+mn-lt"/>
              </a:rPr>
              <a:t>Federal funds </a:t>
            </a:r>
          </a:p>
        </p:txBody>
      </p:sp>
      <p:sp>
        <p:nvSpPr>
          <p:cNvPr id="205" name="FEDERAL BG2">
            <a:extLst>
              <a:ext uri="{FF2B5EF4-FFF2-40B4-BE49-F238E27FC236}">
                <a16:creationId xmlns:a16="http://schemas.microsoft.com/office/drawing/2014/main" id="{3950E595-6898-4E0E-B0E3-4FD143330A82}"/>
              </a:ext>
            </a:extLst>
          </p:cNvPr>
          <p:cNvSpPr/>
          <p:nvPr/>
        </p:nvSpPr>
        <p:spPr>
          <a:xfrm>
            <a:off x="1208962" y="4798382"/>
            <a:ext cx="667512" cy="309321"/>
          </a:xfrm>
          <a:prstGeom prst="rect">
            <a:avLst/>
          </a:prstGeom>
          <a:solidFill>
            <a:srgbClr val="00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8" name="Graphic 11" descr="Money">
            <a:extLst>
              <a:ext uri="{FF2B5EF4-FFF2-40B4-BE49-F238E27FC236}">
                <a16:creationId xmlns:a16="http://schemas.microsoft.com/office/drawing/2014/main" id="{22288A91-F544-4EE3-94BC-FF943F6FB657}"/>
              </a:ext>
            </a:extLst>
          </p:cNvPr>
          <p:cNvGrpSpPr>
            <a:grpSpLocks noChangeAspect="1"/>
          </p:cNvGrpSpPr>
          <p:nvPr/>
        </p:nvGrpSpPr>
        <p:grpSpPr>
          <a:xfrm>
            <a:off x="1222678" y="4807570"/>
            <a:ext cx="640080" cy="290945"/>
            <a:chOff x="4004844" y="3277896"/>
            <a:chExt cx="838200" cy="381000"/>
          </a:xfrm>
          <a:solidFill>
            <a:srgbClr val="FFFFFF">
              <a:alpha val="50196"/>
            </a:srgbClr>
          </a:solidFill>
        </p:grpSpPr>
        <p:sp>
          <p:nvSpPr>
            <p:cNvPr id="254" name="Freeform: Shape 253">
              <a:extLst>
                <a:ext uri="{FF2B5EF4-FFF2-40B4-BE49-F238E27FC236}">
                  <a16:creationId xmlns:a16="http://schemas.microsoft.com/office/drawing/2014/main" id="{B0AEEB17-07F1-411E-99BD-129F214DEC6A}"/>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900">
                <a:latin typeface="+mn-lt"/>
              </a:endParaRPr>
            </a:p>
          </p:txBody>
        </p:sp>
        <p:sp>
          <p:nvSpPr>
            <p:cNvPr id="255" name="Freeform: Shape 254">
              <a:extLst>
                <a:ext uri="{FF2B5EF4-FFF2-40B4-BE49-F238E27FC236}">
                  <a16:creationId xmlns:a16="http://schemas.microsoft.com/office/drawing/2014/main" id="{418003EC-5C15-429D-8664-161EF75DBA8C}"/>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900">
                <a:latin typeface="+mn-lt"/>
              </a:endParaRPr>
            </a:p>
          </p:txBody>
        </p:sp>
        <p:sp>
          <p:nvSpPr>
            <p:cNvPr id="256" name="Freeform: Shape 255">
              <a:extLst>
                <a:ext uri="{FF2B5EF4-FFF2-40B4-BE49-F238E27FC236}">
                  <a16:creationId xmlns:a16="http://schemas.microsoft.com/office/drawing/2014/main" id="{4443413B-3D0C-4178-8BA0-2A958491061C}"/>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900">
                <a:latin typeface="+mn-lt"/>
              </a:endParaRPr>
            </a:p>
          </p:txBody>
        </p:sp>
        <p:sp>
          <p:nvSpPr>
            <p:cNvPr id="257" name="Freeform: Shape 256">
              <a:extLst>
                <a:ext uri="{FF2B5EF4-FFF2-40B4-BE49-F238E27FC236}">
                  <a16:creationId xmlns:a16="http://schemas.microsoft.com/office/drawing/2014/main" id="{5F284873-D1BF-4EB9-B9FB-6F9A097E5D68}"/>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900">
                <a:latin typeface="+mn-lt"/>
              </a:endParaRPr>
            </a:p>
          </p:txBody>
        </p:sp>
      </p:grpSp>
      <p:grpSp>
        <p:nvGrpSpPr>
          <p:cNvPr id="57353" name="Group 57352">
            <a:extLst>
              <a:ext uri="{FF2B5EF4-FFF2-40B4-BE49-F238E27FC236}">
                <a16:creationId xmlns:a16="http://schemas.microsoft.com/office/drawing/2014/main" id="{E3B2EA96-5592-4204-A767-679B72017D10}"/>
              </a:ext>
            </a:extLst>
          </p:cNvPr>
          <p:cNvGrpSpPr/>
          <p:nvPr/>
        </p:nvGrpSpPr>
        <p:grpSpPr>
          <a:xfrm>
            <a:off x="3591950" y="4798382"/>
            <a:ext cx="2260365" cy="309321"/>
            <a:chOff x="4839450" y="5201622"/>
            <a:chExt cx="2260365" cy="309321"/>
          </a:xfrm>
        </p:grpSpPr>
        <p:sp>
          <p:nvSpPr>
            <p:cNvPr id="34" name="Freeform 5">
              <a:extLst>
                <a:ext uri="{FF2B5EF4-FFF2-40B4-BE49-F238E27FC236}">
                  <a16:creationId xmlns:a16="http://schemas.microsoft.com/office/drawing/2014/main" id="{FC9FAFF2-BBB3-424A-A3FB-A11BE5F42C5D}"/>
                </a:ext>
              </a:extLst>
            </p:cNvPr>
            <p:cNvSpPr>
              <a:spLocks noChangeAspect="1"/>
            </p:cNvSpPr>
            <p:nvPr/>
          </p:nvSpPr>
          <p:spPr bwMode="auto">
            <a:xfrm>
              <a:off x="5717803" y="5235866"/>
              <a:ext cx="459262" cy="240833"/>
            </a:xfrm>
            <a:custGeom>
              <a:avLst/>
              <a:gdLst>
                <a:gd name="T0" fmla="*/ 423 w 656"/>
                <a:gd name="T1" fmla="*/ 0 h 344"/>
                <a:gd name="T2" fmla="*/ 456 w 656"/>
                <a:gd name="T3" fmla="*/ 128 h 344"/>
                <a:gd name="T4" fmla="*/ 550 w 656"/>
                <a:gd name="T5" fmla="*/ 237 h 344"/>
                <a:gd name="T6" fmla="*/ 626 w 656"/>
                <a:gd name="T7" fmla="*/ 221 h 344"/>
                <a:gd name="T8" fmla="*/ 580 w 656"/>
                <a:gd name="T9" fmla="*/ 139 h 344"/>
                <a:gd name="T10" fmla="*/ 650 w 656"/>
                <a:gd name="T11" fmla="*/ 177 h 344"/>
                <a:gd name="T12" fmla="*/ 656 w 656"/>
                <a:gd name="T13" fmla="*/ 248 h 344"/>
                <a:gd name="T14" fmla="*/ 548 w 656"/>
                <a:gd name="T15" fmla="*/ 322 h 344"/>
                <a:gd name="T16" fmla="*/ 461 w 656"/>
                <a:gd name="T17" fmla="*/ 344 h 344"/>
                <a:gd name="T18" fmla="*/ 445 w 656"/>
                <a:gd name="T19" fmla="*/ 308 h 344"/>
                <a:gd name="T20" fmla="*/ 410 w 656"/>
                <a:gd name="T21" fmla="*/ 289 h 344"/>
                <a:gd name="T22" fmla="*/ 380 w 656"/>
                <a:gd name="T23" fmla="*/ 229 h 344"/>
                <a:gd name="T24" fmla="*/ 305 w 656"/>
                <a:gd name="T25" fmla="*/ 254 h 344"/>
                <a:gd name="T26" fmla="*/ 140 w 656"/>
                <a:gd name="T27" fmla="*/ 292 h 344"/>
                <a:gd name="T28" fmla="*/ 2 w 656"/>
                <a:gd name="T29" fmla="*/ 322 h 344"/>
                <a:gd name="T30" fmla="*/ 0 w 656"/>
                <a:gd name="T31" fmla="*/ 147 h 344"/>
                <a:gd name="T32" fmla="*/ 146 w 656"/>
                <a:gd name="T33" fmla="*/ 112 h 344"/>
                <a:gd name="T34" fmla="*/ 356 w 656"/>
                <a:gd name="T35" fmla="*/ 57 h 344"/>
                <a:gd name="T36" fmla="*/ 367 w 656"/>
                <a:gd name="T37" fmla="*/ 27 h 344"/>
                <a:gd name="T38" fmla="*/ 399 w 656"/>
                <a:gd name="T39" fmla="*/ 3 h 344"/>
                <a:gd name="T40" fmla="*/ 423 w 656"/>
                <a:gd name="T41"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6" h="344">
                  <a:moveTo>
                    <a:pt x="423" y="0"/>
                  </a:moveTo>
                  <a:lnTo>
                    <a:pt x="456" y="128"/>
                  </a:lnTo>
                  <a:lnTo>
                    <a:pt x="550" y="237"/>
                  </a:lnTo>
                  <a:lnTo>
                    <a:pt x="626" y="221"/>
                  </a:lnTo>
                  <a:lnTo>
                    <a:pt x="580" y="139"/>
                  </a:lnTo>
                  <a:lnTo>
                    <a:pt x="650" y="177"/>
                  </a:lnTo>
                  <a:lnTo>
                    <a:pt x="656" y="248"/>
                  </a:lnTo>
                  <a:lnTo>
                    <a:pt x="548" y="322"/>
                  </a:lnTo>
                  <a:lnTo>
                    <a:pt x="461" y="344"/>
                  </a:lnTo>
                  <a:lnTo>
                    <a:pt x="445" y="308"/>
                  </a:lnTo>
                  <a:lnTo>
                    <a:pt x="410" y="289"/>
                  </a:lnTo>
                  <a:lnTo>
                    <a:pt x="380" y="229"/>
                  </a:lnTo>
                  <a:lnTo>
                    <a:pt x="305" y="254"/>
                  </a:lnTo>
                  <a:lnTo>
                    <a:pt x="140" y="292"/>
                  </a:lnTo>
                  <a:lnTo>
                    <a:pt x="2" y="322"/>
                  </a:lnTo>
                  <a:lnTo>
                    <a:pt x="0" y="147"/>
                  </a:lnTo>
                  <a:lnTo>
                    <a:pt x="146" y="112"/>
                  </a:lnTo>
                  <a:lnTo>
                    <a:pt x="356" y="57"/>
                  </a:lnTo>
                  <a:lnTo>
                    <a:pt x="367" y="27"/>
                  </a:lnTo>
                  <a:lnTo>
                    <a:pt x="399" y="3"/>
                  </a:lnTo>
                  <a:lnTo>
                    <a:pt x="423" y="0"/>
                  </a:lnTo>
                  <a:close/>
                </a:path>
              </a:pathLst>
            </a:custGeom>
            <a:solidFill>
              <a:srgbClr val="C0C0C0"/>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260" name="TextBox 259">
              <a:extLst>
                <a:ext uri="{FF2B5EF4-FFF2-40B4-BE49-F238E27FC236}">
                  <a16:creationId xmlns:a16="http://schemas.microsoft.com/office/drawing/2014/main" id="{44E43DB5-6B8C-485E-A75A-83C7793F703B}"/>
                </a:ext>
              </a:extLst>
            </p:cNvPr>
            <p:cNvSpPr txBox="1"/>
            <p:nvPr/>
          </p:nvSpPr>
          <p:spPr>
            <a:xfrm>
              <a:off x="5495839" y="5217783"/>
              <a:ext cx="247184" cy="230832"/>
            </a:xfrm>
            <a:prstGeom prst="rect">
              <a:avLst/>
            </a:prstGeom>
            <a:noFill/>
          </p:spPr>
          <p:txBody>
            <a:bodyPr wrap="none" rtlCol="0">
              <a:spAutoFit/>
            </a:bodyPr>
            <a:lstStyle/>
            <a:p>
              <a:r>
                <a:rPr lang="en-US" sz="900" b="1">
                  <a:latin typeface="+mn-lt"/>
                </a:rPr>
                <a:t>=</a:t>
              </a:r>
            </a:p>
          </p:txBody>
        </p:sp>
        <p:sp>
          <p:nvSpPr>
            <p:cNvPr id="261" name="TextBox 260">
              <a:extLst>
                <a:ext uri="{FF2B5EF4-FFF2-40B4-BE49-F238E27FC236}">
                  <a16:creationId xmlns:a16="http://schemas.microsoft.com/office/drawing/2014/main" id="{734B1B92-AC2B-49F5-9E6B-669861D5481A}"/>
                </a:ext>
              </a:extLst>
            </p:cNvPr>
            <p:cNvSpPr txBox="1"/>
            <p:nvPr/>
          </p:nvSpPr>
          <p:spPr>
            <a:xfrm>
              <a:off x="6129678" y="5233172"/>
              <a:ext cx="970137" cy="230832"/>
            </a:xfrm>
            <a:prstGeom prst="rect">
              <a:avLst/>
            </a:prstGeom>
            <a:noFill/>
          </p:spPr>
          <p:txBody>
            <a:bodyPr wrap="none" rtlCol="0">
              <a:spAutoFit/>
            </a:bodyPr>
            <a:lstStyle/>
            <a:p>
              <a:r>
                <a:rPr lang="en-US" sz="900" b="1" cap="all">
                  <a:latin typeface="+mn-lt"/>
                </a:rPr>
                <a:t>State funds </a:t>
              </a:r>
            </a:p>
          </p:txBody>
        </p:sp>
        <p:grpSp>
          <p:nvGrpSpPr>
            <p:cNvPr id="262" name="Group 261">
              <a:extLst>
                <a:ext uri="{FF2B5EF4-FFF2-40B4-BE49-F238E27FC236}">
                  <a16:creationId xmlns:a16="http://schemas.microsoft.com/office/drawing/2014/main" id="{D2F7840D-C985-4A2C-8899-35C97EB21B92}"/>
                </a:ext>
              </a:extLst>
            </p:cNvPr>
            <p:cNvGrpSpPr/>
            <p:nvPr/>
          </p:nvGrpSpPr>
          <p:grpSpPr>
            <a:xfrm>
              <a:off x="4839450" y="5201622"/>
              <a:ext cx="667512" cy="309321"/>
              <a:chOff x="-1035767" y="3523377"/>
              <a:chExt cx="667512" cy="309321"/>
            </a:xfrm>
          </p:grpSpPr>
          <p:sp>
            <p:nvSpPr>
              <p:cNvPr id="263" name="FEDERAL BG2">
                <a:extLst>
                  <a:ext uri="{FF2B5EF4-FFF2-40B4-BE49-F238E27FC236}">
                    <a16:creationId xmlns:a16="http://schemas.microsoft.com/office/drawing/2014/main" id="{90D30F38-78FB-4CFC-A350-849F85C7F32F}"/>
                  </a:ext>
                </a:extLst>
              </p:cNvPr>
              <p:cNvSpPr/>
              <p:nvPr/>
            </p:nvSpPr>
            <p:spPr>
              <a:xfrm>
                <a:off x="-1035767" y="3523377"/>
                <a:ext cx="667512" cy="309321"/>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64" name="Graphic 11" descr="Money">
                <a:extLst>
                  <a:ext uri="{FF2B5EF4-FFF2-40B4-BE49-F238E27FC236}">
                    <a16:creationId xmlns:a16="http://schemas.microsoft.com/office/drawing/2014/main" id="{DAC34BEC-CB84-4F6A-8E24-D9A5C937A60D}"/>
                  </a:ext>
                </a:extLst>
              </p:cNvPr>
              <p:cNvGrpSpPr>
                <a:grpSpLocks noChangeAspect="1"/>
              </p:cNvGrpSpPr>
              <p:nvPr/>
            </p:nvGrpSpPr>
            <p:grpSpPr>
              <a:xfrm>
                <a:off x="-1022051" y="3532565"/>
                <a:ext cx="640080" cy="290945"/>
                <a:chOff x="4004844" y="3277896"/>
                <a:chExt cx="838200" cy="381000"/>
              </a:xfrm>
              <a:solidFill>
                <a:srgbClr val="FFFFFF">
                  <a:alpha val="50196"/>
                </a:srgbClr>
              </a:solidFill>
            </p:grpSpPr>
            <p:sp>
              <p:nvSpPr>
                <p:cNvPr id="265" name="Freeform: Shape 264">
                  <a:extLst>
                    <a:ext uri="{FF2B5EF4-FFF2-40B4-BE49-F238E27FC236}">
                      <a16:creationId xmlns:a16="http://schemas.microsoft.com/office/drawing/2014/main" id="{3CBDEA2C-A755-41E1-BE88-C993881BC30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900">
                    <a:latin typeface="+mn-lt"/>
                  </a:endParaRPr>
                </a:p>
              </p:txBody>
            </p:sp>
            <p:sp>
              <p:nvSpPr>
                <p:cNvPr id="266" name="Freeform: Shape 265">
                  <a:extLst>
                    <a:ext uri="{FF2B5EF4-FFF2-40B4-BE49-F238E27FC236}">
                      <a16:creationId xmlns:a16="http://schemas.microsoft.com/office/drawing/2014/main" id="{C4491DBE-4B37-443A-967E-064F48FF4476}"/>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900">
                    <a:latin typeface="+mn-lt"/>
                  </a:endParaRPr>
                </a:p>
              </p:txBody>
            </p:sp>
            <p:sp>
              <p:nvSpPr>
                <p:cNvPr id="267" name="Freeform: Shape 266">
                  <a:extLst>
                    <a:ext uri="{FF2B5EF4-FFF2-40B4-BE49-F238E27FC236}">
                      <a16:creationId xmlns:a16="http://schemas.microsoft.com/office/drawing/2014/main" id="{0BAAA182-8792-4E86-A7E6-40AD7E84B61F}"/>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900">
                    <a:latin typeface="+mn-lt"/>
                  </a:endParaRPr>
                </a:p>
              </p:txBody>
            </p:sp>
            <p:sp>
              <p:nvSpPr>
                <p:cNvPr id="268" name="Freeform: Shape 267">
                  <a:extLst>
                    <a:ext uri="{FF2B5EF4-FFF2-40B4-BE49-F238E27FC236}">
                      <a16:creationId xmlns:a16="http://schemas.microsoft.com/office/drawing/2014/main" id="{771BBF65-05F0-4690-BEC9-E419A1D6FCA9}"/>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900">
                    <a:latin typeface="+mn-lt"/>
                  </a:endParaRPr>
                </a:p>
              </p:txBody>
            </p:sp>
          </p:grpSp>
        </p:grpSp>
      </p:grpSp>
      <p:grpSp>
        <p:nvGrpSpPr>
          <p:cNvPr id="209" name="Group 208">
            <a:extLst>
              <a:ext uri="{FF2B5EF4-FFF2-40B4-BE49-F238E27FC236}">
                <a16:creationId xmlns:a16="http://schemas.microsoft.com/office/drawing/2014/main" id="{EFE745F3-266D-4D9E-AC95-3ED22D6776AF}"/>
              </a:ext>
            </a:extLst>
          </p:cNvPr>
          <p:cNvGrpSpPr/>
          <p:nvPr/>
        </p:nvGrpSpPr>
        <p:grpSpPr>
          <a:xfrm>
            <a:off x="2076141" y="4765974"/>
            <a:ext cx="300865" cy="374136"/>
            <a:chOff x="-1913105" y="1000896"/>
            <a:chExt cx="640080" cy="795960"/>
          </a:xfrm>
          <a:solidFill>
            <a:srgbClr val="00A797"/>
          </a:solidFill>
        </p:grpSpPr>
        <p:grpSp>
          <p:nvGrpSpPr>
            <p:cNvPr id="210" name="Group 209">
              <a:extLst>
                <a:ext uri="{FF2B5EF4-FFF2-40B4-BE49-F238E27FC236}">
                  <a16:creationId xmlns:a16="http://schemas.microsoft.com/office/drawing/2014/main" id="{B55833E6-61AB-4AC4-A14E-5AA6DCA30E3B}"/>
                </a:ext>
              </a:extLst>
            </p:cNvPr>
            <p:cNvGrpSpPr/>
            <p:nvPr/>
          </p:nvGrpSpPr>
          <p:grpSpPr>
            <a:xfrm>
              <a:off x="-1598699" y="1000896"/>
              <a:ext cx="124976" cy="178983"/>
              <a:chOff x="-1604667" y="2565474"/>
              <a:chExt cx="533400" cy="763904"/>
            </a:xfrm>
            <a:grpFill/>
          </p:grpSpPr>
          <p:sp>
            <p:nvSpPr>
              <p:cNvPr id="221" name="Freeform 44">
                <a:extLst>
                  <a:ext uri="{FF2B5EF4-FFF2-40B4-BE49-F238E27FC236}">
                    <a16:creationId xmlns:a16="http://schemas.microsoft.com/office/drawing/2014/main" id="{A52174E9-5E9A-4F73-B6EE-B3CC759F4DD8}"/>
                  </a:ext>
                </a:extLst>
              </p:cNvPr>
              <p:cNvSpPr/>
              <p:nvPr/>
            </p:nvSpPr>
            <p:spPr>
              <a:xfrm>
                <a:off x="-1604667" y="2567379"/>
                <a:ext cx="57150"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grpFill/>
              <a:ln w="9525" cap="flat">
                <a:noFill/>
                <a:prstDash val="solid"/>
                <a:miter/>
              </a:ln>
            </p:spPr>
            <p:txBody>
              <a:bodyPr rtlCol="0" anchor="ctr"/>
              <a:lstStyle/>
              <a:p>
                <a:endParaRPr lang="en-US">
                  <a:latin typeface="+mn-lt"/>
                </a:endParaRPr>
              </a:p>
            </p:txBody>
          </p:sp>
          <p:sp>
            <p:nvSpPr>
              <p:cNvPr id="222" name="Freeform 46">
                <a:extLst>
                  <a:ext uri="{FF2B5EF4-FFF2-40B4-BE49-F238E27FC236}">
                    <a16:creationId xmlns:a16="http://schemas.microsoft.com/office/drawing/2014/main" id="{AFE5E327-BB34-46E8-8914-C1669F80CBB7}"/>
                  </a:ext>
                </a:extLst>
              </p:cNvPr>
              <p:cNvSpPr/>
              <p:nvPr/>
            </p:nvSpPr>
            <p:spPr>
              <a:xfrm>
                <a:off x="-1509417" y="2565474"/>
                <a:ext cx="438150"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grpFill/>
              <a:ln w="9525" cap="flat">
                <a:noFill/>
                <a:prstDash val="solid"/>
                <a:miter/>
              </a:ln>
            </p:spPr>
            <p:txBody>
              <a:bodyPr rtlCol="0" anchor="ctr"/>
              <a:lstStyle/>
              <a:p>
                <a:endParaRPr lang="en-US">
                  <a:latin typeface="+mn-lt"/>
                </a:endParaRPr>
              </a:p>
            </p:txBody>
          </p:sp>
        </p:grpSp>
        <p:sp>
          <p:nvSpPr>
            <p:cNvPr id="211" name="Arc 210">
              <a:extLst>
                <a:ext uri="{FF2B5EF4-FFF2-40B4-BE49-F238E27FC236}">
                  <a16:creationId xmlns:a16="http://schemas.microsoft.com/office/drawing/2014/main" id="{6F9D8762-ADFE-4872-8A39-19D25BED0FBA}"/>
                </a:ext>
              </a:extLst>
            </p:cNvPr>
            <p:cNvSpPr/>
            <p:nvPr/>
          </p:nvSpPr>
          <p:spPr>
            <a:xfrm>
              <a:off x="-1836729" y="1136713"/>
              <a:ext cx="487328" cy="417132"/>
            </a:xfrm>
            <a:prstGeom prst="arc">
              <a:avLst>
                <a:gd name="adj1" fmla="val 10781517"/>
                <a:gd name="adj2" fmla="val 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Rounded Rectangle 53">
              <a:extLst>
                <a:ext uri="{FF2B5EF4-FFF2-40B4-BE49-F238E27FC236}">
                  <a16:creationId xmlns:a16="http://schemas.microsoft.com/office/drawing/2014/main" id="{6B6F25CE-9155-4E41-B097-B93F8DE60D6E}"/>
                </a:ext>
              </a:extLst>
            </p:cNvPr>
            <p:cNvSpPr/>
            <p:nvPr/>
          </p:nvSpPr>
          <p:spPr>
            <a:xfrm>
              <a:off x="-1871697" y="1359427"/>
              <a:ext cx="557265" cy="67969"/>
            </a:xfrm>
            <a:prstGeom prst="roundRect">
              <a:avLst>
                <a:gd name="adj" fmla="val 3992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nvGrpSpPr>
            <p:cNvPr id="213" name="Group 212">
              <a:extLst>
                <a:ext uri="{FF2B5EF4-FFF2-40B4-BE49-F238E27FC236}">
                  <a16:creationId xmlns:a16="http://schemas.microsoft.com/office/drawing/2014/main" id="{BCF5DE63-6066-4096-B059-20A78DCE0192}"/>
                </a:ext>
              </a:extLst>
            </p:cNvPr>
            <p:cNvGrpSpPr/>
            <p:nvPr/>
          </p:nvGrpSpPr>
          <p:grpSpPr>
            <a:xfrm>
              <a:off x="-1836729" y="1422735"/>
              <a:ext cx="487328" cy="283221"/>
              <a:chOff x="-1842363" y="1422735"/>
              <a:chExt cx="487328" cy="283221"/>
            </a:xfrm>
            <a:grpFill/>
          </p:grpSpPr>
          <p:sp>
            <p:nvSpPr>
              <p:cNvPr id="216" name="Rectangle 215">
                <a:extLst>
                  <a:ext uri="{FF2B5EF4-FFF2-40B4-BE49-F238E27FC236}">
                    <a16:creationId xmlns:a16="http://schemas.microsoft.com/office/drawing/2014/main" id="{915B61D9-A400-4321-BD95-E67360EF9827}"/>
                  </a:ext>
                </a:extLst>
              </p:cNvPr>
              <p:cNvSpPr/>
              <p:nvPr/>
            </p:nvSpPr>
            <p:spPr>
              <a:xfrm>
                <a:off x="-184236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17" name="Rectangle 216">
                <a:extLst>
                  <a:ext uri="{FF2B5EF4-FFF2-40B4-BE49-F238E27FC236}">
                    <a16:creationId xmlns:a16="http://schemas.microsoft.com/office/drawing/2014/main" id="{DEA9A521-CACE-4EEE-B15A-02A3D87FB006}"/>
                  </a:ext>
                </a:extLst>
              </p:cNvPr>
              <p:cNvSpPr/>
              <p:nvPr/>
            </p:nvSpPr>
            <p:spPr>
              <a:xfrm>
                <a:off x="-173653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18" name="Rectangle 217">
                <a:extLst>
                  <a:ext uri="{FF2B5EF4-FFF2-40B4-BE49-F238E27FC236}">
                    <a16:creationId xmlns:a16="http://schemas.microsoft.com/office/drawing/2014/main" id="{2DCB536E-7CE8-44F0-80A1-EA8928752316}"/>
                  </a:ext>
                </a:extLst>
              </p:cNvPr>
              <p:cNvSpPr/>
              <p:nvPr/>
            </p:nvSpPr>
            <p:spPr>
              <a:xfrm>
                <a:off x="-163070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19" name="Rectangle 218">
                <a:extLst>
                  <a:ext uri="{FF2B5EF4-FFF2-40B4-BE49-F238E27FC236}">
                    <a16:creationId xmlns:a16="http://schemas.microsoft.com/office/drawing/2014/main" id="{55EA0C9F-7FB6-49F2-8B4B-A4DD9093100B}"/>
                  </a:ext>
                </a:extLst>
              </p:cNvPr>
              <p:cNvSpPr/>
              <p:nvPr/>
            </p:nvSpPr>
            <p:spPr>
              <a:xfrm>
                <a:off x="-152487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20" name="Rectangle 219">
                <a:extLst>
                  <a:ext uri="{FF2B5EF4-FFF2-40B4-BE49-F238E27FC236}">
                    <a16:creationId xmlns:a16="http://schemas.microsoft.com/office/drawing/2014/main" id="{49ADA62C-9CF5-4D87-B961-20D2250DE8FF}"/>
                  </a:ext>
                </a:extLst>
              </p:cNvPr>
              <p:cNvSpPr/>
              <p:nvPr/>
            </p:nvSpPr>
            <p:spPr>
              <a:xfrm>
                <a:off x="-141904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14" name="Rounded Rectangle 62">
              <a:extLst>
                <a:ext uri="{FF2B5EF4-FFF2-40B4-BE49-F238E27FC236}">
                  <a16:creationId xmlns:a16="http://schemas.microsoft.com/office/drawing/2014/main" id="{F1F66106-0931-42E9-9C34-25788F7705FF}"/>
                </a:ext>
              </a:extLst>
            </p:cNvPr>
            <p:cNvSpPr/>
            <p:nvPr/>
          </p:nvSpPr>
          <p:spPr>
            <a:xfrm>
              <a:off x="-1871697" y="1669207"/>
              <a:ext cx="557265" cy="67969"/>
            </a:xfrm>
            <a:prstGeom prst="roundRect">
              <a:avLst>
                <a:gd name="adj" fmla="val 3992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15" name="Rounded Rectangle 90114">
              <a:extLst>
                <a:ext uri="{FF2B5EF4-FFF2-40B4-BE49-F238E27FC236}">
                  <a16:creationId xmlns:a16="http://schemas.microsoft.com/office/drawing/2014/main" id="{BED8E2F9-EC35-47C2-98C9-2C4A41B6DB33}"/>
                </a:ext>
              </a:extLst>
            </p:cNvPr>
            <p:cNvSpPr/>
            <p:nvPr/>
          </p:nvSpPr>
          <p:spPr>
            <a:xfrm>
              <a:off x="-1913105" y="1728887"/>
              <a:ext cx="640080" cy="67969"/>
            </a:xfrm>
            <a:prstGeom prst="roundRect">
              <a:avLst>
                <a:gd name="adj" fmla="val 3992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18" name="Rectangle 17">
            <a:extLst>
              <a:ext uri="{FF2B5EF4-FFF2-40B4-BE49-F238E27FC236}">
                <a16:creationId xmlns:a16="http://schemas.microsoft.com/office/drawing/2014/main" id="{D361D77C-346B-32C3-B0D0-70124DE696CD}"/>
              </a:ext>
            </a:extLst>
          </p:cNvPr>
          <p:cNvSpPr/>
          <p:nvPr/>
        </p:nvSpPr>
        <p:spPr>
          <a:xfrm>
            <a:off x="1030283" y="3088499"/>
            <a:ext cx="559187" cy="130262"/>
          </a:xfrm>
          <a:prstGeom prst="rect">
            <a:avLst/>
          </a:prstGeom>
          <a:solidFill>
            <a:schemeClr val="accent1">
              <a:lumMod val="40000"/>
              <a:lumOff val="6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DA4DC338-5746-C272-8FF1-A93BABC08297}"/>
              </a:ext>
            </a:extLst>
          </p:cNvPr>
          <p:cNvSpPr/>
          <p:nvPr/>
        </p:nvSpPr>
        <p:spPr>
          <a:xfrm>
            <a:off x="1067858" y="3102985"/>
            <a:ext cx="514495" cy="588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114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E9BC95-3919-47C0-C4E3-009F266A8B1B}"/>
              </a:ext>
            </a:extLst>
          </p:cNvPr>
          <p:cNvPicPr>
            <a:picLocks noChangeAspect="1"/>
          </p:cNvPicPr>
          <p:nvPr/>
        </p:nvPicPr>
        <p:blipFill>
          <a:blip r:embed="rId3"/>
          <a:stretch>
            <a:fillRect/>
          </a:stretch>
        </p:blipFill>
        <p:spPr>
          <a:xfrm>
            <a:off x="1083580" y="1396408"/>
            <a:ext cx="4980076" cy="4090777"/>
          </a:xfrm>
          <a:prstGeom prst="rect">
            <a:avLst/>
          </a:prstGeom>
        </p:spPr>
      </p:pic>
      <p:sp>
        <p:nvSpPr>
          <p:cNvPr id="57345" name="Title 1"/>
          <p:cNvSpPr>
            <a:spLocks noGrp="1"/>
          </p:cNvSpPr>
          <p:nvPr>
            <p:ph type="title"/>
          </p:nvPr>
        </p:nvSpPr>
        <p:spPr/>
        <p:txBody>
          <a:bodyPr/>
          <a:lstStyle/>
          <a:p>
            <a:r>
              <a:rPr lang="en-US"/>
              <a:t>THE MAIN SOURCE OF FEDERAL REVENUES TO MASSACHUSETTS IS MASSHEALTH</a:t>
            </a:r>
          </a:p>
        </p:txBody>
      </p:sp>
      <p:sp>
        <p:nvSpPr>
          <p:cNvPr id="3" name="Slide Number Placeholder 2"/>
          <p:cNvSpPr>
            <a:spLocks noGrp="1"/>
          </p:cNvSpPr>
          <p:nvPr>
            <p:ph type="sldNum" sz="quarter" idx="10"/>
          </p:nvPr>
        </p:nvSpPr>
        <p:spPr/>
        <p:txBody>
          <a:bodyPr/>
          <a:lstStyle/>
          <a:p>
            <a:fld id="{5DCEACFD-D5E8-4814-B0F8-EF4EA1641FDE}" type="slidenum">
              <a:rPr lang="en-US" smtClean="0">
                <a:solidFill>
                  <a:srgbClr val="969696">
                    <a:lumMod val="50000"/>
                  </a:srgbClr>
                </a:solidFill>
              </a:rPr>
              <a:pPr/>
              <a:t>28</a:t>
            </a:fld>
            <a:endParaRPr lang="en-US">
              <a:solidFill>
                <a:srgbClr val="969696">
                  <a:lumMod val="50000"/>
                </a:srgbClr>
              </a:solidFill>
            </a:endParaRPr>
          </a:p>
        </p:txBody>
      </p:sp>
      <p:sp>
        <p:nvSpPr>
          <p:cNvPr id="17" name="TextBox 16">
            <a:extLst>
              <a:ext uri="{FF2B5EF4-FFF2-40B4-BE49-F238E27FC236}">
                <a16:creationId xmlns:a16="http://schemas.microsoft.com/office/drawing/2014/main" id="{02685B4F-EAB6-46F3-8BCA-8B0CCBE0E640}"/>
              </a:ext>
            </a:extLst>
          </p:cNvPr>
          <p:cNvSpPr txBox="1"/>
          <p:nvPr/>
        </p:nvSpPr>
        <p:spPr>
          <a:xfrm>
            <a:off x="4385712" y="2706570"/>
            <a:ext cx="1671030" cy="1815882"/>
          </a:xfrm>
          <a:prstGeom prst="rect">
            <a:avLst/>
          </a:prstGeom>
          <a:noFill/>
          <a:ln w="38100">
            <a:noFill/>
          </a:ln>
        </p:spPr>
        <p:txBody>
          <a:bodyPr wrap="square" rtlCol="0">
            <a:spAutoFit/>
          </a:bodyPr>
          <a:lstStyle/>
          <a:p>
            <a:pPr algn="ctr">
              <a:defRPr sz="1862" b="0" i="0" u="none" strike="noStrike" kern="1200" spc="0" baseline="0">
                <a:solidFill>
                  <a:srgbClr val="1C1C1C">
                    <a:lumMod val="65000"/>
                    <a:lumOff val="35000"/>
                  </a:srgbClr>
                </a:solidFill>
                <a:latin typeface="+mn-lt"/>
                <a:ea typeface="+mn-ea"/>
                <a:cs typeface="+mn-cs"/>
              </a:defRPr>
            </a:pPr>
            <a:r>
              <a:rPr lang="en-US" sz="1400" dirty="0">
                <a:solidFill>
                  <a:srgbClr val="000000"/>
                </a:solidFill>
                <a:latin typeface="+mn-lt"/>
              </a:rPr>
              <a:t>Approximately</a:t>
            </a:r>
            <a:br>
              <a:rPr lang="en-US" sz="1400" b="1" dirty="0">
                <a:solidFill>
                  <a:srgbClr val="000000"/>
                </a:solidFill>
                <a:latin typeface="+mn-lt"/>
              </a:rPr>
            </a:br>
            <a:r>
              <a:rPr lang="en-US" sz="1400" b="1" dirty="0">
                <a:solidFill>
                  <a:srgbClr val="00A797"/>
                </a:solidFill>
                <a:latin typeface="+mn-lt"/>
              </a:rPr>
              <a:t>$12.3 billion</a:t>
            </a:r>
            <a:r>
              <a:rPr lang="en-US" sz="1400" b="1" dirty="0">
                <a:latin typeface="+mn-lt"/>
              </a:rPr>
              <a:t>,</a:t>
            </a:r>
            <a:br>
              <a:rPr lang="en-US" sz="1400" b="1" dirty="0">
                <a:solidFill>
                  <a:srgbClr val="00A797"/>
                </a:solidFill>
                <a:latin typeface="+mn-lt"/>
              </a:rPr>
            </a:br>
            <a:r>
              <a:rPr lang="en-US" sz="1400" dirty="0">
                <a:solidFill>
                  <a:srgbClr val="000000"/>
                </a:solidFill>
                <a:latin typeface="+mn-lt"/>
              </a:rPr>
              <a:t>or </a:t>
            </a:r>
            <a:r>
              <a:rPr lang="en-US" sz="1400" b="1" dirty="0">
                <a:solidFill>
                  <a:srgbClr val="00A797"/>
                </a:solidFill>
                <a:latin typeface="+mn-lt"/>
                <a:cs typeface="+mn-cs"/>
              </a:rPr>
              <a:t>86%</a:t>
            </a:r>
            <a:r>
              <a:rPr lang="en-US" sz="1400" dirty="0">
                <a:latin typeface="+mn-lt"/>
                <a:cs typeface="+mn-cs"/>
              </a:rPr>
              <a:t>,</a:t>
            </a:r>
            <a:r>
              <a:rPr lang="en-US" sz="1400" b="1" dirty="0">
                <a:solidFill>
                  <a:srgbClr val="00A797"/>
                </a:solidFill>
                <a:latin typeface="+mn-lt"/>
                <a:cs typeface="+mn-cs"/>
              </a:rPr>
              <a:t> </a:t>
            </a:r>
            <a:r>
              <a:rPr lang="en-US" sz="1400" dirty="0">
                <a:solidFill>
                  <a:srgbClr val="000000"/>
                </a:solidFill>
                <a:latin typeface="+mn-lt"/>
              </a:rPr>
              <a:t>of all</a:t>
            </a:r>
            <a:br>
              <a:rPr lang="en-US" sz="1400" dirty="0">
                <a:solidFill>
                  <a:srgbClr val="000000"/>
                </a:solidFill>
                <a:latin typeface="+mn-lt"/>
              </a:rPr>
            </a:br>
            <a:r>
              <a:rPr lang="en-US" sz="1400" dirty="0">
                <a:solidFill>
                  <a:srgbClr val="000000"/>
                </a:solidFill>
                <a:latin typeface="+mn-lt"/>
              </a:rPr>
              <a:t>federal revenue</a:t>
            </a:r>
            <a:br>
              <a:rPr lang="en-US" sz="1400" dirty="0">
                <a:solidFill>
                  <a:srgbClr val="000000"/>
                </a:solidFill>
                <a:latin typeface="+mn-lt"/>
              </a:rPr>
            </a:br>
            <a:r>
              <a:rPr lang="en-US" sz="1400" dirty="0">
                <a:solidFill>
                  <a:srgbClr val="000000"/>
                </a:solidFill>
                <a:latin typeface="+mn-lt"/>
              </a:rPr>
              <a:t>in </a:t>
            </a:r>
            <a:r>
              <a:rPr lang="en-US" sz="1400" dirty="0">
                <a:solidFill>
                  <a:srgbClr val="000000"/>
                </a:solidFill>
                <a:latin typeface="+mn-lt"/>
                <a:cs typeface="+mn-cs"/>
              </a:rPr>
              <a:t>SFY25 budget</a:t>
            </a:r>
            <a:br>
              <a:rPr lang="en-US" sz="1400" dirty="0">
                <a:solidFill>
                  <a:srgbClr val="000000"/>
                </a:solidFill>
                <a:latin typeface="+mn-lt"/>
              </a:rPr>
            </a:br>
            <a:r>
              <a:rPr lang="en-US" sz="1400" dirty="0">
                <a:solidFill>
                  <a:srgbClr val="000000"/>
                </a:solidFill>
                <a:latin typeface="+mn-lt"/>
              </a:rPr>
              <a:t>is generated by </a:t>
            </a:r>
            <a:br>
              <a:rPr lang="en-US" sz="1400" b="1" dirty="0">
                <a:solidFill>
                  <a:srgbClr val="000000"/>
                </a:solidFill>
                <a:latin typeface="+mn-lt"/>
              </a:rPr>
            </a:br>
            <a:r>
              <a:rPr lang="en-US" sz="1400" b="1" dirty="0">
                <a:solidFill>
                  <a:srgbClr val="00A797"/>
                </a:solidFill>
                <a:latin typeface="+mn-lt"/>
                <a:cs typeface="+mn-cs"/>
              </a:rPr>
              <a:t>Medicaid/CHIP/</a:t>
            </a:r>
            <a:br>
              <a:rPr lang="en-US" sz="1400" b="1" dirty="0">
                <a:solidFill>
                  <a:srgbClr val="00A797"/>
                </a:solidFill>
                <a:latin typeface="+mn-lt"/>
                <a:cs typeface="+mn-cs"/>
              </a:rPr>
            </a:br>
            <a:r>
              <a:rPr lang="en-US" sz="1400" b="1" dirty="0">
                <a:solidFill>
                  <a:srgbClr val="00A797"/>
                </a:solidFill>
                <a:latin typeface="+mn-lt"/>
                <a:cs typeface="+mn-cs"/>
              </a:rPr>
              <a:t>ConnectorCare</a:t>
            </a:r>
            <a:r>
              <a:rPr lang="en-US" sz="1400" b="1" baseline="30000" dirty="0">
                <a:solidFill>
                  <a:srgbClr val="00A797"/>
                </a:solidFill>
                <a:latin typeface="+mn-lt"/>
                <a:cs typeface="+mn-cs"/>
              </a:rPr>
              <a:t>1</a:t>
            </a:r>
          </a:p>
        </p:txBody>
      </p:sp>
      <p:sp>
        <p:nvSpPr>
          <p:cNvPr id="12" name="Text Box 11">
            <a:extLst>
              <a:ext uri="{FF2B5EF4-FFF2-40B4-BE49-F238E27FC236}">
                <a16:creationId xmlns:a16="http://schemas.microsoft.com/office/drawing/2014/main" id="{7C4F6C33-FC68-4254-8B36-01971D9BDB15}"/>
              </a:ext>
            </a:extLst>
          </p:cNvPr>
          <p:cNvSpPr txBox="1">
            <a:spLocks noChangeArrowheads="1"/>
          </p:cNvSpPr>
          <p:nvPr/>
        </p:nvSpPr>
        <p:spPr bwMode="auto">
          <a:xfrm>
            <a:off x="6808170" y="1207007"/>
            <a:ext cx="1878630" cy="512064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sz="1000">
                <a:latin typeface="+mn-lt"/>
              </a:rPr>
              <a:t>Federal revenues supply a little under one-quarter (22%) of the funding for the state budget, and about 86% of that revenue is generated by Medicaid, CHIP, and </a:t>
            </a:r>
            <a:r>
              <a:rPr lang="en-US" sz="1000" err="1">
                <a:latin typeface="+mn-lt"/>
              </a:rPr>
              <a:t>ConnectorCare</a:t>
            </a:r>
            <a:r>
              <a:rPr lang="en-US" sz="1000">
                <a:latin typeface="+mn-lt"/>
              </a:rPr>
              <a:t> expenditures. </a:t>
            </a:r>
          </a:p>
        </p:txBody>
      </p:sp>
      <p:sp>
        <p:nvSpPr>
          <p:cNvPr id="14" name="Rectangle 13">
            <a:extLst>
              <a:ext uri="{FF2B5EF4-FFF2-40B4-BE49-F238E27FC236}">
                <a16:creationId xmlns:a16="http://schemas.microsoft.com/office/drawing/2014/main" id="{5EFFFF5D-CA31-434F-9B15-5FD08D2F0EF1}"/>
              </a:ext>
            </a:extLst>
          </p:cNvPr>
          <p:cNvSpPr/>
          <p:nvPr/>
        </p:nvSpPr>
        <p:spPr>
          <a:xfrm>
            <a:off x="484968" y="5527701"/>
            <a:ext cx="5857683" cy="856645"/>
          </a:xfrm>
          <a:prstGeom prst="rect">
            <a:avLst/>
          </a:prstGeom>
        </p:spPr>
        <p:txBody>
          <a:bodyPr wrap="square" lIns="0" rIns="0" anchor="b" anchorCtr="0">
            <a:spAutoFit/>
          </a:bodyPr>
          <a:lstStyle/>
          <a:p>
            <a:pPr lvl="0">
              <a:spcBef>
                <a:spcPts val="200"/>
              </a:spcBef>
            </a:pPr>
            <a:r>
              <a:rPr lang="en-US" sz="800" cap="small" baseline="30000" dirty="0">
                <a:solidFill>
                  <a:srgbClr val="000000"/>
                </a:solidFill>
                <a:latin typeface="+mj-lt"/>
              </a:rPr>
              <a:t>1</a:t>
            </a:r>
            <a:r>
              <a:rPr lang="en-US" sz="800" dirty="0">
                <a:solidFill>
                  <a:srgbClr val="000000"/>
                </a:solidFill>
                <a:latin typeface="+mj-lt"/>
              </a:rPr>
              <a:t> Medicaid in this context includes MassHealth, and ConnectorCare premium and cost sharing subsidies; additional MassHealth 1115 waiver spending; and spending on some programs and facilities that serve people eligible for MassHealth and are administered by the Departments of Developmental Services, Mental Health, and Public Health, and </a:t>
            </a:r>
            <a:r>
              <a:rPr lang="en-US" sz="800" dirty="0" err="1">
                <a:latin typeface="+mj-lt"/>
              </a:rPr>
              <a:t>MassAbility</a:t>
            </a:r>
            <a:r>
              <a:rPr lang="en-US" sz="800" dirty="0">
                <a:latin typeface="+mj-lt"/>
              </a:rPr>
              <a:t> (formerly </a:t>
            </a:r>
            <a:r>
              <a:rPr lang="en-US" sz="800" dirty="0">
                <a:solidFill>
                  <a:srgbClr val="000000"/>
                </a:solidFill>
                <a:latin typeface="+mj-lt"/>
              </a:rPr>
              <a:t>the Massachusetts Rehabilitation Commission).</a:t>
            </a:r>
            <a:br>
              <a:rPr lang="en-US" sz="800" dirty="0">
                <a:solidFill>
                  <a:srgbClr val="000000"/>
                </a:solidFill>
                <a:latin typeface="+mj-lt"/>
              </a:rPr>
            </a:br>
            <a:endParaRPr lang="en-US" sz="800" dirty="0">
              <a:solidFill>
                <a:srgbClr val="000000"/>
              </a:solidFill>
              <a:latin typeface="+mj-lt"/>
            </a:endParaRPr>
          </a:p>
          <a:p>
            <a:pPr lvl="0">
              <a:spcBef>
                <a:spcPts val="200"/>
              </a:spcBef>
            </a:pPr>
            <a:r>
              <a:rPr lang="en-US" sz="800" dirty="0">
                <a:solidFill>
                  <a:srgbClr val="000000"/>
                </a:solidFill>
                <a:latin typeface="+mj-lt"/>
              </a:rPr>
              <a:t>Chart Data: N. </a:t>
            </a:r>
            <a:r>
              <a:rPr lang="en-US" sz="800" dirty="0" err="1">
                <a:solidFill>
                  <a:srgbClr val="000000"/>
                </a:solidFill>
                <a:latin typeface="+mj-lt"/>
              </a:rPr>
              <a:t>Wagman</a:t>
            </a:r>
            <a:r>
              <a:rPr lang="en-US" sz="800" dirty="0">
                <a:solidFill>
                  <a:srgbClr val="000000"/>
                </a:solidFill>
                <a:latin typeface="+mj-lt"/>
              </a:rPr>
              <a:t>. “What is the Actual Cost of MassHealth in State Fiscal Year 2025?” BCBSMA </a:t>
            </a:r>
            <a:r>
              <a:rPr lang="en-US" sz="800" dirty="0">
                <a:latin typeface="+mj-lt"/>
              </a:rPr>
              <a:t>Foundation. May 2024.</a:t>
            </a:r>
          </a:p>
        </p:txBody>
      </p:sp>
      <p:sp>
        <p:nvSpPr>
          <p:cNvPr id="16" name="Rectangle 15">
            <a:extLst>
              <a:ext uri="{FF2B5EF4-FFF2-40B4-BE49-F238E27FC236}">
                <a16:creationId xmlns:a16="http://schemas.microsoft.com/office/drawing/2014/main" id="{B264E00B-AD1D-4F6B-BF4B-C07D3A933191}"/>
              </a:ext>
            </a:extLst>
          </p:cNvPr>
          <p:cNvSpPr/>
          <p:nvPr/>
        </p:nvSpPr>
        <p:spPr>
          <a:xfrm>
            <a:off x="455613" y="1207008"/>
            <a:ext cx="4572000" cy="246221"/>
          </a:xfrm>
          <a:prstGeom prst="rect">
            <a:avLst/>
          </a:prstGeom>
        </p:spPr>
        <p:txBody>
          <a:bodyPr lIns="0">
            <a:spAutoFit/>
          </a:bodyPr>
          <a:lstStyle/>
          <a:p>
            <a:r>
              <a:rPr lang="en-US" sz="1000" b="1" dirty="0">
                <a:solidFill>
                  <a:schemeClr val="tx1">
                    <a:lumMod val="95000"/>
                    <a:lumOff val="5000"/>
                  </a:schemeClr>
                </a:solidFill>
                <a:latin typeface="+mn-lt"/>
              </a:rPr>
              <a:t>MASSACHUSETTS STATE </a:t>
            </a:r>
            <a:r>
              <a:rPr lang="en-US" sz="1000" b="1" dirty="0">
                <a:latin typeface="+mn-lt"/>
              </a:rPr>
              <a:t>BUDGET ($64.8 BILLION), SFY 2025 </a:t>
            </a:r>
          </a:p>
        </p:txBody>
      </p:sp>
      <p:sp>
        <p:nvSpPr>
          <p:cNvPr id="19" name="TextBox 1">
            <a:extLst>
              <a:ext uri="{FF2B5EF4-FFF2-40B4-BE49-F238E27FC236}">
                <a16:creationId xmlns:a16="http://schemas.microsoft.com/office/drawing/2014/main" id="{30FDC84C-EE37-4E95-8FB6-D070FE16FF66}"/>
              </a:ext>
            </a:extLst>
          </p:cNvPr>
          <p:cNvSpPr txBox="1"/>
          <p:nvPr/>
        </p:nvSpPr>
        <p:spPr>
          <a:xfrm>
            <a:off x="3600645" y="2898478"/>
            <a:ext cx="814647" cy="399276"/>
          </a:xfrm>
          <a:prstGeom prst="rect">
            <a:avLst/>
          </a:prstGeom>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b="1" dirty="0">
                <a:solidFill>
                  <a:schemeClr val="bg1"/>
                </a:solidFill>
              </a:rPr>
              <a:t>FEDERAL</a:t>
            </a:r>
          </a:p>
          <a:p>
            <a:pPr algn="ctr">
              <a:lnSpc>
                <a:spcPct val="90000"/>
              </a:lnSpc>
            </a:pPr>
            <a:r>
              <a:rPr lang="en-US" b="1" dirty="0">
                <a:solidFill>
                  <a:schemeClr val="bg1"/>
                </a:solidFill>
              </a:rPr>
              <a:t>REVENUE</a:t>
            </a:r>
          </a:p>
        </p:txBody>
      </p:sp>
      <p:sp>
        <p:nvSpPr>
          <p:cNvPr id="26" name="TextBox 1">
            <a:extLst>
              <a:ext uri="{FF2B5EF4-FFF2-40B4-BE49-F238E27FC236}">
                <a16:creationId xmlns:a16="http://schemas.microsoft.com/office/drawing/2014/main" id="{91FA077C-6065-43F3-B9E3-576AA43D7999}"/>
              </a:ext>
            </a:extLst>
          </p:cNvPr>
          <p:cNvSpPr txBox="1"/>
          <p:nvPr/>
        </p:nvSpPr>
        <p:spPr>
          <a:xfrm>
            <a:off x="3688097" y="3506773"/>
            <a:ext cx="809837" cy="517193"/>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85000"/>
              </a:lnSpc>
            </a:pPr>
            <a:r>
              <a:rPr lang="en-US" sz="1600" b="1">
                <a:solidFill>
                  <a:schemeClr val="bg1"/>
                </a:solidFill>
              </a:rPr>
              <a:t>$14.3B</a:t>
            </a:r>
          </a:p>
          <a:p>
            <a:pPr lvl="0" algn="ctr">
              <a:lnSpc>
                <a:spcPct val="85000"/>
              </a:lnSpc>
            </a:pPr>
            <a:r>
              <a:rPr lang="en-US" sz="1600" b="1">
                <a:solidFill>
                  <a:srgbClr val="FFFFFF"/>
                </a:solidFill>
                <a:cs typeface="Arial" charset="0"/>
              </a:rPr>
              <a:t> 22%</a:t>
            </a:r>
          </a:p>
        </p:txBody>
      </p:sp>
      <p:sp>
        <p:nvSpPr>
          <p:cNvPr id="18" name="Freeform 5">
            <a:extLst>
              <a:ext uri="{FF2B5EF4-FFF2-40B4-BE49-F238E27FC236}">
                <a16:creationId xmlns:a16="http://schemas.microsoft.com/office/drawing/2014/main" id="{EFFEA6EF-B681-486E-8724-B2639C88B06C}"/>
              </a:ext>
            </a:extLst>
          </p:cNvPr>
          <p:cNvSpPr>
            <a:spLocks noChangeAspect="1"/>
          </p:cNvSpPr>
          <p:nvPr/>
        </p:nvSpPr>
        <p:spPr bwMode="auto">
          <a:xfrm>
            <a:off x="2058219" y="3349743"/>
            <a:ext cx="542050" cy="284246"/>
          </a:xfrm>
          <a:custGeom>
            <a:avLst/>
            <a:gdLst>
              <a:gd name="T0" fmla="*/ 423 w 656"/>
              <a:gd name="T1" fmla="*/ 0 h 344"/>
              <a:gd name="T2" fmla="*/ 456 w 656"/>
              <a:gd name="T3" fmla="*/ 128 h 344"/>
              <a:gd name="T4" fmla="*/ 550 w 656"/>
              <a:gd name="T5" fmla="*/ 237 h 344"/>
              <a:gd name="T6" fmla="*/ 626 w 656"/>
              <a:gd name="T7" fmla="*/ 221 h 344"/>
              <a:gd name="T8" fmla="*/ 580 w 656"/>
              <a:gd name="T9" fmla="*/ 139 h 344"/>
              <a:gd name="T10" fmla="*/ 650 w 656"/>
              <a:gd name="T11" fmla="*/ 177 h 344"/>
              <a:gd name="T12" fmla="*/ 656 w 656"/>
              <a:gd name="T13" fmla="*/ 248 h 344"/>
              <a:gd name="T14" fmla="*/ 548 w 656"/>
              <a:gd name="T15" fmla="*/ 322 h 344"/>
              <a:gd name="T16" fmla="*/ 461 w 656"/>
              <a:gd name="T17" fmla="*/ 344 h 344"/>
              <a:gd name="T18" fmla="*/ 445 w 656"/>
              <a:gd name="T19" fmla="*/ 308 h 344"/>
              <a:gd name="T20" fmla="*/ 410 w 656"/>
              <a:gd name="T21" fmla="*/ 289 h 344"/>
              <a:gd name="T22" fmla="*/ 380 w 656"/>
              <a:gd name="T23" fmla="*/ 229 h 344"/>
              <a:gd name="T24" fmla="*/ 305 w 656"/>
              <a:gd name="T25" fmla="*/ 254 h 344"/>
              <a:gd name="T26" fmla="*/ 140 w 656"/>
              <a:gd name="T27" fmla="*/ 292 h 344"/>
              <a:gd name="T28" fmla="*/ 2 w 656"/>
              <a:gd name="T29" fmla="*/ 322 h 344"/>
              <a:gd name="T30" fmla="*/ 0 w 656"/>
              <a:gd name="T31" fmla="*/ 147 h 344"/>
              <a:gd name="T32" fmla="*/ 146 w 656"/>
              <a:gd name="T33" fmla="*/ 112 h 344"/>
              <a:gd name="T34" fmla="*/ 356 w 656"/>
              <a:gd name="T35" fmla="*/ 57 h 344"/>
              <a:gd name="T36" fmla="*/ 367 w 656"/>
              <a:gd name="T37" fmla="*/ 27 h 344"/>
              <a:gd name="T38" fmla="*/ 399 w 656"/>
              <a:gd name="T39" fmla="*/ 3 h 344"/>
              <a:gd name="T40" fmla="*/ 423 w 656"/>
              <a:gd name="T41"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6" h="344">
                <a:moveTo>
                  <a:pt x="423" y="0"/>
                </a:moveTo>
                <a:lnTo>
                  <a:pt x="456" y="128"/>
                </a:lnTo>
                <a:lnTo>
                  <a:pt x="550" y="237"/>
                </a:lnTo>
                <a:lnTo>
                  <a:pt x="626" y="221"/>
                </a:lnTo>
                <a:lnTo>
                  <a:pt x="580" y="139"/>
                </a:lnTo>
                <a:lnTo>
                  <a:pt x="650" y="177"/>
                </a:lnTo>
                <a:lnTo>
                  <a:pt x="656" y="248"/>
                </a:lnTo>
                <a:lnTo>
                  <a:pt x="548" y="322"/>
                </a:lnTo>
                <a:lnTo>
                  <a:pt x="461" y="344"/>
                </a:lnTo>
                <a:lnTo>
                  <a:pt x="445" y="308"/>
                </a:lnTo>
                <a:lnTo>
                  <a:pt x="410" y="289"/>
                </a:lnTo>
                <a:lnTo>
                  <a:pt x="380" y="229"/>
                </a:lnTo>
                <a:lnTo>
                  <a:pt x="305" y="254"/>
                </a:lnTo>
                <a:lnTo>
                  <a:pt x="140" y="292"/>
                </a:lnTo>
                <a:lnTo>
                  <a:pt x="2" y="322"/>
                </a:lnTo>
                <a:lnTo>
                  <a:pt x="0" y="147"/>
                </a:lnTo>
                <a:lnTo>
                  <a:pt x="146" y="112"/>
                </a:lnTo>
                <a:lnTo>
                  <a:pt x="356" y="57"/>
                </a:lnTo>
                <a:lnTo>
                  <a:pt x="367" y="27"/>
                </a:lnTo>
                <a:lnTo>
                  <a:pt x="399" y="3"/>
                </a:lnTo>
                <a:lnTo>
                  <a:pt x="423" y="0"/>
                </a:lnTo>
                <a:close/>
              </a:path>
            </a:pathLst>
          </a:custGeom>
          <a:solidFill>
            <a:srgbClr val="717171"/>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solidFill>
                <a:srgbClr val="000000"/>
              </a:solidFill>
              <a:latin typeface="+mn-lt"/>
            </a:endParaRPr>
          </a:p>
        </p:txBody>
      </p:sp>
      <p:grpSp>
        <p:nvGrpSpPr>
          <p:cNvPr id="21" name="Group 20">
            <a:extLst>
              <a:ext uri="{FF2B5EF4-FFF2-40B4-BE49-F238E27FC236}">
                <a16:creationId xmlns:a16="http://schemas.microsoft.com/office/drawing/2014/main" id="{33769D15-4461-467C-A84F-7FEF3E83BE6B}"/>
              </a:ext>
            </a:extLst>
          </p:cNvPr>
          <p:cNvGrpSpPr/>
          <p:nvPr/>
        </p:nvGrpSpPr>
        <p:grpSpPr>
          <a:xfrm>
            <a:off x="3186918" y="3265585"/>
            <a:ext cx="330530" cy="411025"/>
            <a:chOff x="-1913105" y="1000896"/>
            <a:chExt cx="640080" cy="795960"/>
          </a:xfrm>
          <a:solidFill>
            <a:srgbClr val="00A797"/>
          </a:solidFill>
        </p:grpSpPr>
        <p:grpSp>
          <p:nvGrpSpPr>
            <p:cNvPr id="22" name="Group 21">
              <a:extLst>
                <a:ext uri="{FF2B5EF4-FFF2-40B4-BE49-F238E27FC236}">
                  <a16:creationId xmlns:a16="http://schemas.microsoft.com/office/drawing/2014/main" id="{8FDE6863-1D48-478B-BD4E-77CFFDC637DA}"/>
                </a:ext>
              </a:extLst>
            </p:cNvPr>
            <p:cNvGrpSpPr/>
            <p:nvPr/>
          </p:nvGrpSpPr>
          <p:grpSpPr>
            <a:xfrm>
              <a:off x="-1598699" y="1000896"/>
              <a:ext cx="124976" cy="178983"/>
              <a:chOff x="-1604667" y="2565474"/>
              <a:chExt cx="533400" cy="763904"/>
            </a:xfrm>
            <a:grpFill/>
          </p:grpSpPr>
          <p:sp>
            <p:nvSpPr>
              <p:cNvPr id="36" name="Freeform 44">
                <a:extLst>
                  <a:ext uri="{FF2B5EF4-FFF2-40B4-BE49-F238E27FC236}">
                    <a16:creationId xmlns:a16="http://schemas.microsoft.com/office/drawing/2014/main" id="{15EBF2C0-0229-4FC5-8701-AFDD35950734}"/>
                  </a:ext>
                </a:extLst>
              </p:cNvPr>
              <p:cNvSpPr/>
              <p:nvPr/>
            </p:nvSpPr>
            <p:spPr>
              <a:xfrm>
                <a:off x="-1604667" y="2567379"/>
                <a:ext cx="57150"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grpFill/>
              <a:ln w="9525" cap="flat">
                <a:noFill/>
                <a:prstDash val="solid"/>
                <a:miter/>
              </a:ln>
            </p:spPr>
            <p:txBody>
              <a:bodyPr rtlCol="0" anchor="ctr"/>
              <a:lstStyle/>
              <a:p>
                <a:endParaRPr lang="en-US">
                  <a:latin typeface="+mn-lt"/>
                </a:endParaRPr>
              </a:p>
            </p:txBody>
          </p:sp>
          <p:sp>
            <p:nvSpPr>
              <p:cNvPr id="37" name="Freeform 46">
                <a:extLst>
                  <a:ext uri="{FF2B5EF4-FFF2-40B4-BE49-F238E27FC236}">
                    <a16:creationId xmlns:a16="http://schemas.microsoft.com/office/drawing/2014/main" id="{826E5097-F9C5-4B13-965E-69A38BC6D4B6}"/>
                  </a:ext>
                </a:extLst>
              </p:cNvPr>
              <p:cNvSpPr/>
              <p:nvPr/>
            </p:nvSpPr>
            <p:spPr>
              <a:xfrm>
                <a:off x="-1509417" y="2565474"/>
                <a:ext cx="438150"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grpFill/>
              <a:ln w="9525" cap="flat">
                <a:noFill/>
                <a:prstDash val="solid"/>
                <a:miter/>
              </a:ln>
            </p:spPr>
            <p:txBody>
              <a:bodyPr rtlCol="0" anchor="ctr"/>
              <a:lstStyle/>
              <a:p>
                <a:endParaRPr lang="en-US">
                  <a:latin typeface="+mn-lt"/>
                </a:endParaRPr>
              </a:p>
            </p:txBody>
          </p:sp>
        </p:grpSp>
        <p:sp>
          <p:nvSpPr>
            <p:cNvPr id="23" name="Arc 22">
              <a:extLst>
                <a:ext uri="{FF2B5EF4-FFF2-40B4-BE49-F238E27FC236}">
                  <a16:creationId xmlns:a16="http://schemas.microsoft.com/office/drawing/2014/main" id="{2F9A4BCA-433D-48F7-AC48-85B9861C2655}"/>
                </a:ext>
              </a:extLst>
            </p:cNvPr>
            <p:cNvSpPr/>
            <p:nvPr/>
          </p:nvSpPr>
          <p:spPr>
            <a:xfrm>
              <a:off x="-1836729" y="1136713"/>
              <a:ext cx="487328" cy="417132"/>
            </a:xfrm>
            <a:prstGeom prst="arc">
              <a:avLst>
                <a:gd name="adj1" fmla="val 10781517"/>
                <a:gd name="adj2" fmla="val 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ounded Rectangle 53">
              <a:extLst>
                <a:ext uri="{FF2B5EF4-FFF2-40B4-BE49-F238E27FC236}">
                  <a16:creationId xmlns:a16="http://schemas.microsoft.com/office/drawing/2014/main" id="{210EFFB0-C310-4F82-9D62-F2FDC693321B}"/>
                </a:ext>
              </a:extLst>
            </p:cNvPr>
            <p:cNvSpPr/>
            <p:nvPr/>
          </p:nvSpPr>
          <p:spPr>
            <a:xfrm>
              <a:off x="-1871697" y="1359427"/>
              <a:ext cx="557265" cy="67969"/>
            </a:xfrm>
            <a:prstGeom prst="roundRect">
              <a:avLst>
                <a:gd name="adj" fmla="val 3992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3ADCA3DE-695B-4A51-9646-F9DF895EA579}"/>
                </a:ext>
              </a:extLst>
            </p:cNvPr>
            <p:cNvGrpSpPr/>
            <p:nvPr/>
          </p:nvGrpSpPr>
          <p:grpSpPr>
            <a:xfrm>
              <a:off x="-1836729" y="1422735"/>
              <a:ext cx="487328" cy="283221"/>
              <a:chOff x="-1842363" y="1422735"/>
              <a:chExt cx="487328" cy="283221"/>
            </a:xfrm>
            <a:grpFill/>
          </p:grpSpPr>
          <p:sp>
            <p:nvSpPr>
              <p:cNvPr id="29" name="Rectangle 28">
                <a:extLst>
                  <a:ext uri="{FF2B5EF4-FFF2-40B4-BE49-F238E27FC236}">
                    <a16:creationId xmlns:a16="http://schemas.microsoft.com/office/drawing/2014/main" id="{DC0AB488-1C79-4425-BD53-D28C7D9E30C0}"/>
                  </a:ext>
                </a:extLst>
              </p:cNvPr>
              <p:cNvSpPr/>
              <p:nvPr/>
            </p:nvSpPr>
            <p:spPr>
              <a:xfrm>
                <a:off x="-184236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0" name="Rectangle 29">
                <a:extLst>
                  <a:ext uri="{FF2B5EF4-FFF2-40B4-BE49-F238E27FC236}">
                    <a16:creationId xmlns:a16="http://schemas.microsoft.com/office/drawing/2014/main" id="{3CFB523F-D61E-47C1-9F13-C3B6368D95BE}"/>
                  </a:ext>
                </a:extLst>
              </p:cNvPr>
              <p:cNvSpPr/>
              <p:nvPr/>
            </p:nvSpPr>
            <p:spPr>
              <a:xfrm>
                <a:off x="-173653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1" name="Rectangle 30">
                <a:extLst>
                  <a:ext uri="{FF2B5EF4-FFF2-40B4-BE49-F238E27FC236}">
                    <a16:creationId xmlns:a16="http://schemas.microsoft.com/office/drawing/2014/main" id="{AA2759E2-2732-4AD5-ADD1-4F65A6E50610}"/>
                  </a:ext>
                </a:extLst>
              </p:cNvPr>
              <p:cNvSpPr/>
              <p:nvPr/>
            </p:nvSpPr>
            <p:spPr>
              <a:xfrm>
                <a:off x="-163070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2" name="Rectangle 31">
                <a:extLst>
                  <a:ext uri="{FF2B5EF4-FFF2-40B4-BE49-F238E27FC236}">
                    <a16:creationId xmlns:a16="http://schemas.microsoft.com/office/drawing/2014/main" id="{38E421D4-D1E7-49F0-8EA6-A383394457B8}"/>
                  </a:ext>
                </a:extLst>
              </p:cNvPr>
              <p:cNvSpPr/>
              <p:nvPr/>
            </p:nvSpPr>
            <p:spPr>
              <a:xfrm>
                <a:off x="-152487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5" name="Rectangle 34">
                <a:extLst>
                  <a:ext uri="{FF2B5EF4-FFF2-40B4-BE49-F238E27FC236}">
                    <a16:creationId xmlns:a16="http://schemas.microsoft.com/office/drawing/2014/main" id="{35E42B02-C8D9-4BB8-BD4D-DD24B16798C1}"/>
                  </a:ext>
                </a:extLst>
              </p:cNvPr>
              <p:cNvSpPr/>
              <p:nvPr/>
            </p:nvSpPr>
            <p:spPr>
              <a:xfrm>
                <a:off x="-141904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7" name="Rounded Rectangle 62">
              <a:extLst>
                <a:ext uri="{FF2B5EF4-FFF2-40B4-BE49-F238E27FC236}">
                  <a16:creationId xmlns:a16="http://schemas.microsoft.com/office/drawing/2014/main" id="{AA7CA33A-7D4B-4F86-91C7-8CD839877BFC}"/>
                </a:ext>
              </a:extLst>
            </p:cNvPr>
            <p:cNvSpPr/>
            <p:nvPr/>
          </p:nvSpPr>
          <p:spPr>
            <a:xfrm>
              <a:off x="-1871697" y="1669207"/>
              <a:ext cx="557265" cy="67969"/>
            </a:xfrm>
            <a:prstGeom prst="roundRect">
              <a:avLst>
                <a:gd name="adj" fmla="val 3992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8" name="Rounded Rectangle 90114">
              <a:extLst>
                <a:ext uri="{FF2B5EF4-FFF2-40B4-BE49-F238E27FC236}">
                  <a16:creationId xmlns:a16="http://schemas.microsoft.com/office/drawing/2014/main" id="{18B5BC01-5507-4360-82D8-0103A6A0E2C9}"/>
                </a:ext>
              </a:extLst>
            </p:cNvPr>
            <p:cNvSpPr/>
            <p:nvPr/>
          </p:nvSpPr>
          <p:spPr>
            <a:xfrm>
              <a:off x="-1913105" y="1728887"/>
              <a:ext cx="640080" cy="67969"/>
            </a:xfrm>
            <a:prstGeom prst="roundRect">
              <a:avLst>
                <a:gd name="adj" fmla="val 3992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11" name="TextBox 1">
            <a:extLst>
              <a:ext uri="{FF2B5EF4-FFF2-40B4-BE49-F238E27FC236}">
                <a16:creationId xmlns:a16="http://schemas.microsoft.com/office/drawing/2014/main" id="{7ABBBF2C-E459-4BB9-B1FD-A45C978754B7}"/>
              </a:ext>
            </a:extLst>
          </p:cNvPr>
          <p:cNvSpPr txBox="1"/>
          <p:nvPr/>
        </p:nvSpPr>
        <p:spPr>
          <a:xfrm>
            <a:off x="1112621" y="3050827"/>
            <a:ext cx="837089" cy="399276"/>
          </a:xfrm>
          <a:prstGeom prst="rect">
            <a:avLst/>
          </a:prstGeom>
        </p:spPr>
        <p:txBody>
          <a:bodyPr wrap="none" rtlCol="0" anchor="t">
            <a:spAutoFit/>
          </a:bodyPr>
          <a:lstStyle>
            <a:defPPr>
              <a:defRPr lang="en-US"/>
            </a:defPPr>
            <a:lvl1pPr marL="0" indent="0" algn="ctr">
              <a:lnSpc>
                <a:spcPct val="90000"/>
              </a:lnSpc>
              <a:defRPr sz="1100">
                <a:solidFill>
                  <a:schemeClr val="bg1"/>
                </a:solidFill>
                <a:latin typeface="+mj-lt"/>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b="1" dirty="0">
                <a:latin typeface="+mn-lt"/>
              </a:rPr>
              <a:t>STATE</a:t>
            </a:r>
            <a:br>
              <a:rPr lang="en-US" b="1" dirty="0">
                <a:latin typeface="+mn-lt"/>
              </a:rPr>
            </a:br>
            <a:r>
              <a:rPr lang="en-US" b="1" dirty="0">
                <a:latin typeface="+mn-lt"/>
              </a:rPr>
              <a:t>PORTION </a:t>
            </a:r>
          </a:p>
        </p:txBody>
      </p:sp>
      <p:sp>
        <p:nvSpPr>
          <p:cNvPr id="13" name="TextBox 1">
            <a:extLst>
              <a:ext uri="{FF2B5EF4-FFF2-40B4-BE49-F238E27FC236}">
                <a16:creationId xmlns:a16="http://schemas.microsoft.com/office/drawing/2014/main" id="{466EB2D4-86DA-42A7-94B5-4821047B2743}"/>
              </a:ext>
            </a:extLst>
          </p:cNvPr>
          <p:cNvSpPr txBox="1"/>
          <p:nvPr/>
        </p:nvSpPr>
        <p:spPr>
          <a:xfrm>
            <a:off x="1057507" y="3506773"/>
            <a:ext cx="885179" cy="517193"/>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85000"/>
              </a:lnSpc>
            </a:pPr>
            <a:r>
              <a:rPr lang="en-US" sz="1600" b="1" dirty="0">
                <a:solidFill>
                  <a:schemeClr val="bg1"/>
                </a:solidFill>
              </a:rPr>
              <a:t>$50.5B</a:t>
            </a:r>
          </a:p>
          <a:p>
            <a:pPr lvl="0" algn="ctr">
              <a:lnSpc>
                <a:spcPct val="85000"/>
              </a:lnSpc>
            </a:pPr>
            <a:r>
              <a:rPr lang="en-US" sz="1600" b="1" dirty="0">
                <a:solidFill>
                  <a:srgbClr val="FFFFFF"/>
                </a:solidFill>
                <a:cs typeface="Arial" charset="0"/>
              </a:rPr>
              <a:t>78%</a:t>
            </a:r>
          </a:p>
        </p:txBody>
      </p:sp>
    </p:spTree>
    <p:extLst>
      <p:ext uri="{BB962C8B-B14F-4D97-AF65-F5344CB8AC3E}">
        <p14:creationId xmlns:p14="http://schemas.microsoft.com/office/powerpoint/2010/main" val="313022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t>Glossary of ABBREVIATIONS</a:t>
            </a:r>
          </a:p>
        </p:txBody>
      </p:sp>
      <p:graphicFrame>
        <p:nvGraphicFramePr>
          <p:cNvPr id="3" name="Table 2">
            <a:extLst>
              <a:ext uri="{FF2B5EF4-FFF2-40B4-BE49-F238E27FC236}">
                <a16:creationId xmlns:a16="http://schemas.microsoft.com/office/drawing/2014/main" id="{8F1D57D6-2DB2-C80B-F2FF-420873A9DE47}"/>
              </a:ext>
            </a:extLst>
          </p:cNvPr>
          <p:cNvGraphicFramePr>
            <a:graphicFrameLocks noGrp="1"/>
          </p:cNvGraphicFramePr>
          <p:nvPr>
            <p:extLst>
              <p:ext uri="{D42A27DB-BD31-4B8C-83A1-F6EECF244321}">
                <p14:modId xmlns:p14="http://schemas.microsoft.com/office/powerpoint/2010/main" val="3395352609"/>
              </p:ext>
            </p:extLst>
          </p:nvPr>
        </p:nvGraphicFramePr>
        <p:xfrm>
          <a:off x="4669206" y="1485900"/>
          <a:ext cx="3773795" cy="3703320"/>
        </p:xfrm>
        <a:graphic>
          <a:graphicData uri="http://schemas.openxmlformats.org/drawingml/2006/table">
            <a:tbl>
              <a:tblPr bandRow="1">
                <a:tableStyleId>{F5AB1C69-6EDB-4FF4-983F-18BD219EF322}</a:tableStyleId>
              </a:tblPr>
              <a:tblGrid>
                <a:gridCol w="574907">
                  <a:extLst>
                    <a:ext uri="{9D8B030D-6E8A-4147-A177-3AD203B41FA5}">
                      <a16:colId xmlns:a16="http://schemas.microsoft.com/office/drawing/2014/main" val="3325790959"/>
                    </a:ext>
                  </a:extLst>
                </a:gridCol>
                <a:gridCol w="3198888">
                  <a:extLst>
                    <a:ext uri="{9D8B030D-6E8A-4147-A177-3AD203B41FA5}">
                      <a16:colId xmlns:a16="http://schemas.microsoft.com/office/drawing/2014/main" val="871469108"/>
                    </a:ext>
                  </a:extLst>
                </a:gridCol>
              </a:tblGrid>
              <a:tr h="387736">
                <a:tc>
                  <a:txBody>
                    <a:bodyPr/>
                    <a:lstStyle/>
                    <a:p>
                      <a:pPr marL="0" marR="0">
                        <a:spcBef>
                          <a:spcPts val="0"/>
                        </a:spcBef>
                        <a:spcAft>
                          <a:spcPts val="0"/>
                        </a:spcAft>
                      </a:pPr>
                      <a:r>
                        <a:rPr lang="en-US" sz="1100" b="1" i="0" dirty="0">
                          <a:effectLst/>
                          <a:latin typeface="+mn-lt"/>
                        </a:rPr>
                        <a:t>FPL</a:t>
                      </a:r>
                      <a:endParaRPr lang="en-US" sz="1100" b="1" i="0" dirty="0">
                        <a:effectLst/>
                        <a:latin typeface="+mn-lt"/>
                        <a:ea typeface="Calibri" panose="020F0502020204030204" pitchFamily="34" charset="0"/>
                        <a:cs typeface="Times New Roman" panose="02020603050405020304" pitchFamily="18" charset="0"/>
                      </a:endParaRPr>
                    </a:p>
                  </a:txBody>
                  <a:tcPr marL="51402" marR="51402"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dirty="0">
                          <a:effectLst/>
                          <a:latin typeface="+mn-lt"/>
                        </a:rPr>
                        <a:t>Federal Poverty Level (in 2024, 100% FPL for an individual was $15,060 annually)</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58541222"/>
                  </a:ext>
                </a:extLst>
              </a:tr>
              <a:tr h="256032">
                <a:tc>
                  <a:txBody>
                    <a:bodyPr/>
                    <a:lstStyle/>
                    <a:p>
                      <a:pPr marL="0" marR="0">
                        <a:spcBef>
                          <a:spcPts val="0"/>
                        </a:spcBef>
                        <a:spcAft>
                          <a:spcPts val="0"/>
                        </a:spcAft>
                      </a:pPr>
                      <a:r>
                        <a:rPr lang="en-US" sz="1100" b="1" i="0">
                          <a:effectLst/>
                          <a:latin typeface="+mn-lt"/>
                          <a:ea typeface="Calibri" panose="020F0502020204030204" pitchFamily="34" charset="0"/>
                          <a:cs typeface="Times New Roman" panose="02020603050405020304" pitchFamily="18" charset="0"/>
                        </a:rPr>
                        <a:t>FSP</a:t>
                      </a: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a:effectLst/>
                          <a:latin typeface="+mn-lt"/>
                        </a:rPr>
                        <a:t>Flexible Services Program</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10737"/>
                  </a:ext>
                </a:extLst>
              </a:tr>
              <a:tr h="256032">
                <a:tc>
                  <a:txBody>
                    <a:bodyPr/>
                    <a:lstStyle/>
                    <a:p>
                      <a:pPr marL="0" marR="0">
                        <a:spcBef>
                          <a:spcPts val="0"/>
                        </a:spcBef>
                        <a:spcAft>
                          <a:spcPts val="0"/>
                        </a:spcAft>
                      </a:pPr>
                      <a:r>
                        <a:rPr lang="en-US" sz="1100" b="1" i="0">
                          <a:effectLst/>
                          <a:latin typeface="+mn-lt"/>
                          <a:ea typeface="Calibri" panose="020F0502020204030204" pitchFamily="34" charset="0"/>
                          <a:cs typeface="Times New Roman" panose="02020603050405020304" pitchFamily="18" charset="0"/>
                        </a:rPr>
                        <a:t>HCBS</a:t>
                      </a: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a:effectLst/>
                          <a:latin typeface="+mn-lt"/>
                        </a:rPr>
                        <a:t>Home- and Community-Based Services</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286141998"/>
                  </a:ext>
                </a:extLst>
              </a:tr>
              <a:tr h="256032">
                <a:tc>
                  <a:txBody>
                    <a:bodyPr/>
                    <a:lstStyle/>
                    <a:p>
                      <a:pPr marL="0" marR="0">
                        <a:spcBef>
                          <a:spcPts val="0"/>
                        </a:spcBef>
                        <a:spcAft>
                          <a:spcPts val="0"/>
                        </a:spcAft>
                      </a:pPr>
                      <a:r>
                        <a:rPr lang="en-US" sz="1100" b="1" i="0" dirty="0">
                          <a:effectLst/>
                          <a:latin typeface="+mn-lt"/>
                        </a:rPr>
                        <a:t>HRSN</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a:effectLst/>
                          <a:latin typeface="+mn-lt"/>
                        </a:rPr>
                        <a:t>Health-Related Social Needs</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4554001"/>
                  </a:ext>
                </a:extLst>
              </a:tr>
              <a:tr h="256032">
                <a:tc>
                  <a:txBody>
                    <a:bodyPr/>
                    <a:lstStyle/>
                    <a:p>
                      <a:pPr marL="0" marR="0">
                        <a:spcBef>
                          <a:spcPts val="0"/>
                        </a:spcBef>
                        <a:spcAft>
                          <a:spcPts val="0"/>
                        </a:spcAft>
                      </a:pPr>
                      <a:r>
                        <a:rPr lang="en-US" sz="1100" b="1" i="0" dirty="0">
                          <a:effectLst/>
                          <a:latin typeface="+mn-lt"/>
                        </a:rPr>
                        <a:t>LTSS</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dirty="0">
                          <a:effectLst/>
                          <a:latin typeface="+mn-lt"/>
                        </a:rPr>
                        <a:t>Long-Term Services and Supports</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818018144"/>
                  </a:ext>
                </a:extLst>
              </a:tr>
              <a:tr h="256032">
                <a:tc>
                  <a:txBody>
                    <a:bodyPr/>
                    <a:lstStyle/>
                    <a:p>
                      <a:pPr marL="0" marR="0">
                        <a:spcBef>
                          <a:spcPts val="0"/>
                        </a:spcBef>
                        <a:spcAft>
                          <a:spcPts val="0"/>
                        </a:spcAft>
                      </a:pPr>
                      <a:r>
                        <a:rPr lang="en-US" sz="1100" b="1" i="0" dirty="0">
                          <a:effectLst/>
                          <a:latin typeface="+mn-lt"/>
                        </a:rPr>
                        <a:t>MCO</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dirty="0">
                          <a:effectLst/>
                          <a:latin typeface="+mn-lt"/>
                        </a:rPr>
                        <a:t>Managed Care Organization</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8837053"/>
                  </a:ext>
                </a:extLst>
              </a:tr>
              <a:tr h="256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dirty="0">
                          <a:effectLst/>
                          <a:latin typeface="+mn-lt"/>
                        </a:rPr>
                        <a:t>MSP</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effectLst/>
                          <a:latin typeface="+mn-lt"/>
                        </a:rPr>
                        <a:t>Medicare Savings Program</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7759518"/>
                  </a:ext>
                </a:extLst>
              </a:tr>
              <a:tr h="256032">
                <a:tc>
                  <a:txBody>
                    <a:bodyPr/>
                    <a:lstStyle/>
                    <a:p>
                      <a:pPr marL="0" marR="0">
                        <a:spcBef>
                          <a:spcPts val="0"/>
                        </a:spcBef>
                        <a:spcAft>
                          <a:spcPts val="0"/>
                        </a:spcAft>
                      </a:pPr>
                      <a:r>
                        <a:rPr lang="en-US" sz="1100" b="1" i="0" dirty="0">
                          <a:effectLst/>
                          <a:latin typeface="+mn-lt"/>
                        </a:rPr>
                        <a:t>PACE</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a:effectLst/>
                          <a:latin typeface="+mn-lt"/>
                        </a:rPr>
                        <a:t>Program of All-Inclusive Care for the Elderly</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2976150"/>
                  </a:ext>
                </a:extLst>
              </a:tr>
              <a:tr h="256032">
                <a:tc>
                  <a:txBody>
                    <a:bodyPr/>
                    <a:lstStyle/>
                    <a:p>
                      <a:pPr marL="0" marR="0">
                        <a:spcBef>
                          <a:spcPts val="0"/>
                        </a:spcBef>
                        <a:spcAft>
                          <a:spcPts val="0"/>
                        </a:spcAft>
                      </a:pPr>
                      <a:r>
                        <a:rPr lang="en-US" sz="1100" b="1" i="0" dirty="0">
                          <a:effectLst/>
                          <a:latin typeface="+mn-lt"/>
                        </a:rPr>
                        <a:t>PCC</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dirty="0">
                          <a:effectLst/>
                          <a:latin typeface="+mn-lt"/>
                        </a:rPr>
                        <a:t>Primary Care Clinician</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192429213"/>
                  </a:ext>
                </a:extLst>
              </a:tr>
              <a:tr h="256032">
                <a:tc>
                  <a:txBody>
                    <a:bodyPr/>
                    <a:lstStyle/>
                    <a:p>
                      <a:pPr marL="0" marR="0">
                        <a:spcBef>
                          <a:spcPts val="0"/>
                        </a:spcBef>
                        <a:spcAft>
                          <a:spcPts val="0"/>
                        </a:spcAft>
                      </a:pPr>
                      <a:r>
                        <a:rPr lang="en-US" sz="1100" b="1" i="0" dirty="0">
                          <a:effectLst/>
                          <a:latin typeface="+mn-lt"/>
                          <a:ea typeface="Calibri" panose="020F0502020204030204" pitchFamily="34" charset="0"/>
                          <a:cs typeface="Times New Roman" panose="02020603050405020304" pitchFamily="18" charset="0"/>
                        </a:rPr>
                        <a:t>PMP</a:t>
                      </a:r>
                      <a:r>
                        <a:rPr lang="en-US" sz="1100" b="1" i="0" dirty="0">
                          <a:solidFill>
                            <a:schemeClr val="tx1"/>
                          </a:solidFill>
                          <a:effectLst/>
                          <a:latin typeface="+mn-lt"/>
                          <a:ea typeface="Calibri" panose="020F0502020204030204" pitchFamily="34" charset="0"/>
                          <a:cs typeface="Times New Roman" panose="02020603050405020304" pitchFamily="18" charset="0"/>
                        </a:rPr>
                        <a:t>M</a:t>
                      </a: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dirty="0">
                          <a:effectLst/>
                          <a:latin typeface="+mn-lt"/>
                        </a:rPr>
                        <a:t>Per Member Per Month</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3938390"/>
                  </a:ext>
                </a:extLst>
              </a:tr>
              <a:tr h="256032">
                <a:tc>
                  <a:txBody>
                    <a:bodyPr/>
                    <a:lstStyle/>
                    <a:p>
                      <a:pPr marL="0" marR="0">
                        <a:spcBef>
                          <a:spcPts val="0"/>
                        </a:spcBef>
                        <a:spcAft>
                          <a:spcPts val="0"/>
                        </a:spcAft>
                      </a:pPr>
                      <a:r>
                        <a:rPr lang="en-US" sz="1100" b="1" i="0" dirty="0">
                          <a:effectLst/>
                          <a:latin typeface="+mn-lt"/>
                          <a:ea typeface="Calibri" panose="020F0502020204030204" pitchFamily="34" charset="0"/>
                          <a:cs typeface="Times New Roman" panose="02020603050405020304" pitchFamily="18" charset="0"/>
                        </a:rPr>
                        <a:t>SCO</a:t>
                      </a: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kumimoji="0" lang="en-US" sz="1100" b="0" i="0" u="none" strike="noStrike" kern="0" cap="none" spc="0" normalizeH="0" baseline="0" dirty="0">
                          <a:ln>
                            <a:noFill/>
                          </a:ln>
                          <a:solidFill>
                            <a:schemeClr val="tx1"/>
                          </a:solidFill>
                          <a:effectLst/>
                          <a:uLnTx/>
                          <a:uFillTx/>
                          <a:latin typeface="+mn-lt"/>
                          <a:ea typeface="+mn-ea"/>
                          <a:cs typeface="+mn-cs"/>
                        </a:rPr>
                        <a:t>Senior Care Options</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72989423"/>
                  </a:ext>
                </a:extLst>
              </a:tr>
              <a:tr h="387736">
                <a:tc>
                  <a:txBody>
                    <a:bodyPr/>
                    <a:lstStyle/>
                    <a:p>
                      <a:pPr marL="0" marR="0" algn="l">
                        <a:spcBef>
                          <a:spcPts val="0"/>
                        </a:spcBef>
                        <a:spcAft>
                          <a:spcPts val="0"/>
                        </a:spcAft>
                      </a:pPr>
                      <a:r>
                        <a:rPr lang="en-US" sz="1100" b="1" i="0" dirty="0">
                          <a:effectLst/>
                          <a:latin typeface="+mn-lt"/>
                        </a:rPr>
                        <a:t>SFY</a:t>
                      </a:r>
                      <a:endParaRPr lang="en-US" sz="1100" b="1" i="0" dirty="0">
                        <a:effectLst/>
                        <a:latin typeface="+mn-lt"/>
                        <a:ea typeface="Calibri" panose="020F0502020204030204" pitchFamily="34" charset="0"/>
                        <a:cs typeface="Times New Roman" panose="02020603050405020304" pitchFamily="18" charset="0"/>
                      </a:endParaRPr>
                    </a:p>
                  </a:txBody>
                  <a:tcPr marL="51402" marR="51402"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dirty="0">
                          <a:effectLst/>
                          <a:latin typeface="+mn-lt"/>
                        </a:rPr>
                        <a:t>State Fiscal Year (July 1-June 30; for example, SFY24 runs from July 1, 2023-June 30, 2024)</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0256827"/>
                  </a:ext>
                </a:extLst>
              </a:tr>
              <a:tr h="235411">
                <a:tc>
                  <a:txBody>
                    <a:bodyPr/>
                    <a:lstStyle/>
                    <a:p>
                      <a:pPr marL="0" marR="0">
                        <a:spcBef>
                          <a:spcPts val="0"/>
                        </a:spcBef>
                        <a:spcAft>
                          <a:spcPts val="0"/>
                        </a:spcAft>
                      </a:pPr>
                      <a:r>
                        <a:rPr lang="en-US" sz="1100" b="1" i="0" dirty="0">
                          <a:effectLst/>
                          <a:latin typeface="+mn-lt"/>
                        </a:rPr>
                        <a:t>SUD</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dirty="0">
                          <a:effectLst/>
                          <a:latin typeface="+mn-lt"/>
                        </a:rPr>
                        <a:t>Substance Use Disorder</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106824962"/>
                  </a:ext>
                </a:extLst>
              </a:tr>
            </a:tbl>
          </a:graphicData>
        </a:graphic>
      </p:graphicFrame>
      <p:graphicFrame>
        <p:nvGraphicFramePr>
          <p:cNvPr id="22" name="Table 21">
            <a:extLst>
              <a:ext uri="{FF2B5EF4-FFF2-40B4-BE49-F238E27FC236}">
                <a16:creationId xmlns:a16="http://schemas.microsoft.com/office/drawing/2014/main" id="{9E8EC8C2-C758-CFBC-7B70-E8B8B27F5CDB}"/>
              </a:ext>
            </a:extLst>
          </p:cNvPr>
          <p:cNvGraphicFramePr>
            <a:graphicFrameLocks noGrp="1"/>
          </p:cNvGraphicFramePr>
          <p:nvPr>
            <p:extLst>
              <p:ext uri="{D42A27DB-BD31-4B8C-83A1-F6EECF244321}">
                <p14:modId xmlns:p14="http://schemas.microsoft.com/office/powerpoint/2010/main" val="1583541090"/>
              </p:ext>
            </p:extLst>
          </p:nvPr>
        </p:nvGraphicFramePr>
        <p:xfrm>
          <a:off x="637954" y="1485900"/>
          <a:ext cx="3773795" cy="3368040"/>
        </p:xfrm>
        <a:graphic>
          <a:graphicData uri="http://schemas.openxmlformats.org/drawingml/2006/table">
            <a:tbl>
              <a:tblPr bandRow="1">
                <a:tableStyleId>{F5AB1C69-6EDB-4FF4-983F-18BD219EF322}</a:tableStyleId>
              </a:tblPr>
              <a:tblGrid>
                <a:gridCol w="574907">
                  <a:extLst>
                    <a:ext uri="{9D8B030D-6E8A-4147-A177-3AD203B41FA5}">
                      <a16:colId xmlns:a16="http://schemas.microsoft.com/office/drawing/2014/main" val="3325790959"/>
                    </a:ext>
                  </a:extLst>
                </a:gridCol>
                <a:gridCol w="3198888">
                  <a:extLst>
                    <a:ext uri="{9D8B030D-6E8A-4147-A177-3AD203B41FA5}">
                      <a16:colId xmlns:a16="http://schemas.microsoft.com/office/drawing/2014/main" val="871469108"/>
                    </a:ext>
                  </a:extLst>
                </a:gridCol>
              </a:tblGrid>
              <a:tr h="0">
                <a:tc>
                  <a:txBody>
                    <a:bodyPr/>
                    <a:lstStyle/>
                    <a:p>
                      <a:pPr marL="0" marR="0">
                        <a:spcBef>
                          <a:spcPts val="0"/>
                        </a:spcBef>
                        <a:spcAft>
                          <a:spcPts val="0"/>
                        </a:spcAft>
                      </a:pPr>
                      <a:r>
                        <a:rPr lang="en-US" sz="1100" b="1" i="0" dirty="0">
                          <a:effectLst/>
                          <a:latin typeface="+mn-lt"/>
                        </a:rPr>
                        <a:t>ACA</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a:effectLst/>
                          <a:latin typeface="+mn-lt"/>
                        </a:rPr>
                        <a:t>Affordable Care Act</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03853505"/>
                  </a:ext>
                </a:extLst>
              </a:tr>
              <a:tr h="137072">
                <a:tc>
                  <a:txBody>
                    <a:bodyPr/>
                    <a:lstStyle/>
                    <a:p>
                      <a:pPr marL="0" marR="0">
                        <a:spcBef>
                          <a:spcPts val="0"/>
                        </a:spcBef>
                        <a:spcAft>
                          <a:spcPts val="0"/>
                        </a:spcAft>
                      </a:pPr>
                      <a:r>
                        <a:rPr lang="en-US" sz="1100" b="1" i="0">
                          <a:effectLst/>
                          <a:latin typeface="+mn-lt"/>
                        </a:rPr>
                        <a:t>ACO</a:t>
                      </a:r>
                      <a:endParaRPr lang="en-US" sz="1100" b="1"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a:effectLst/>
                          <a:latin typeface="+mn-lt"/>
                        </a:rPr>
                        <a:t>Accountable Care Organization</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8265808"/>
                  </a:ext>
                </a:extLst>
              </a:tr>
              <a:tr h="137072">
                <a:tc>
                  <a:txBody>
                    <a:bodyPr/>
                    <a:lstStyle/>
                    <a:p>
                      <a:pPr marL="0" marR="0">
                        <a:spcBef>
                          <a:spcPts val="0"/>
                        </a:spcBef>
                        <a:spcAft>
                          <a:spcPts val="0"/>
                        </a:spcAft>
                      </a:pPr>
                      <a:r>
                        <a:rPr lang="en-US" sz="1100" b="1" i="0">
                          <a:effectLst/>
                          <a:latin typeface="+mn-lt"/>
                        </a:rPr>
                        <a:t>ACS</a:t>
                      </a:r>
                      <a:endParaRPr lang="en-US" sz="1100" b="1"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a:effectLst/>
                          <a:latin typeface="+mn-lt"/>
                        </a:rPr>
                        <a:t>American Community Survey</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249817536"/>
                  </a:ext>
                </a:extLst>
              </a:tr>
              <a:tr h="222250">
                <a:tc>
                  <a:txBody>
                    <a:bodyPr/>
                    <a:lstStyle/>
                    <a:p>
                      <a:pPr marL="0" marR="0" algn="l" defTabSz="914400" rtl="0" eaLnBrk="1" latinLnBrk="0" hangingPunct="1">
                        <a:spcBef>
                          <a:spcPts val="0"/>
                        </a:spcBef>
                        <a:spcAft>
                          <a:spcPts val="0"/>
                        </a:spcAft>
                      </a:pPr>
                      <a:r>
                        <a:rPr lang="en-US" sz="1100" b="1" i="0" kern="1200">
                          <a:solidFill>
                            <a:schemeClr val="dk1"/>
                          </a:solidFill>
                          <a:effectLst/>
                          <a:latin typeface="+mn-lt"/>
                          <a:ea typeface="+mn-ea"/>
                          <a:cs typeface="+mn-cs"/>
                        </a:rPr>
                        <a:t>ARPA</a:t>
                      </a: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defTabSz="914400" rtl="0" eaLnBrk="1" latinLnBrk="0" hangingPunct="1">
                        <a:spcBef>
                          <a:spcPts val="0"/>
                        </a:spcBef>
                        <a:spcAft>
                          <a:spcPts val="0"/>
                        </a:spcAft>
                      </a:pPr>
                      <a:r>
                        <a:rPr lang="en-US" sz="1100" b="0" i="0" kern="1200">
                          <a:solidFill>
                            <a:schemeClr val="dk1"/>
                          </a:solidFill>
                          <a:effectLst/>
                          <a:latin typeface="+mn-lt"/>
                          <a:ea typeface="+mn-ea"/>
                          <a:cs typeface="+mn-cs"/>
                        </a:rPr>
                        <a:t>American Rescue Plan Act</a:t>
                      </a: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7900161"/>
                  </a:ext>
                </a:extLst>
              </a:tr>
              <a:tr h="137072">
                <a:tc>
                  <a:txBody>
                    <a:bodyPr/>
                    <a:lstStyle/>
                    <a:p>
                      <a:pPr marL="0" marR="0">
                        <a:spcBef>
                          <a:spcPts val="0"/>
                        </a:spcBef>
                        <a:spcAft>
                          <a:spcPts val="0"/>
                        </a:spcAft>
                      </a:pPr>
                      <a:r>
                        <a:rPr lang="en-US" sz="1100" b="1" i="0" dirty="0">
                          <a:effectLst/>
                          <a:latin typeface="+mn-lt"/>
                          <a:ea typeface="Calibri" panose="020F0502020204030204" pitchFamily="34" charset="0"/>
                          <a:cs typeface="Times New Roman" panose="02020603050405020304" pitchFamily="18" charset="0"/>
                        </a:rPr>
                        <a:t>BH</a:t>
                      </a: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a:effectLst/>
                          <a:latin typeface="+mn-lt"/>
                        </a:rPr>
                        <a:t>Behavioral Health</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934058011"/>
                  </a:ext>
                </a:extLst>
              </a:tr>
              <a:tr h="137072">
                <a:tc>
                  <a:txBody>
                    <a:bodyPr/>
                    <a:lstStyle/>
                    <a:p>
                      <a:pPr marL="0" marR="0">
                        <a:spcBef>
                          <a:spcPts val="0"/>
                        </a:spcBef>
                        <a:spcAft>
                          <a:spcPts val="0"/>
                        </a:spcAft>
                      </a:pPr>
                      <a:r>
                        <a:rPr lang="en-US" sz="1100" b="1" i="0" dirty="0">
                          <a:effectLst/>
                          <a:latin typeface="+mn-lt"/>
                        </a:rPr>
                        <a:t>CBHC</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a:effectLst/>
                          <a:latin typeface="+mn-lt"/>
                        </a:rPr>
                        <a:t>Community Behavioral Health Center</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2716325"/>
                  </a:ext>
                </a:extLst>
              </a:tr>
              <a:tr h="137072">
                <a:tc>
                  <a:txBody>
                    <a:bodyPr/>
                    <a:lstStyle/>
                    <a:p>
                      <a:pPr marL="0" marR="0">
                        <a:spcBef>
                          <a:spcPts val="0"/>
                        </a:spcBef>
                        <a:spcAft>
                          <a:spcPts val="0"/>
                        </a:spcAft>
                      </a:pPr>
                      <a:r>
                        <a:rPr lang="en-US" sz="1100" b="1" i="0">
                          <a:effectLst/>
                          <a:latin typeface="+mn-lt"/>
                        </a:rPr>
                        <a:t>CHIP</a:t>
                      </a:r>
                      <a:endParaRPr lang="en-US" sz="1100" b="1"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a:effectLst/>
                          <a:latin typeface="+mn-lt"/>
                          <a:ea typeface="Calibri" panose="020F0502020204030204" pitchFamily="34" charset="0"/>
                          <a:cs typeface="Times New Roman" panose="02020603050405020304" pitchFamily="18" charset="0"/>
                        </a:rPr>
                        <a:t>Children’s Health Insurance Program</a:t>
                      </a: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59338568"/>
                  </a:ext>
                </a:extLst>
              </a:tr>
              <a:tr h="137072">
                <a:tc>
                  <a:txBody>
                    <a:bodyPr/>
                    <a:lstStyle/>
                    <a:p>
                      <a:pPr marL="0" marR="0">
                        <a:spcBef>
                          <a:spcPts val="0"/>
                        </a:spcBef>
                        <a:spcAft>
                          <a:spcPts val="0"/>
                        </a:spcAft>
                      </a:pPr>
                      <a:r>
                        <a:rPr lang="en-US" sz="1100" b="1" i="0">
                          <a:effectLst/>
                          <a:latin typeface="+mn-lt"/>
                          <a:ea typeface="Calibri" panose="020F0502020204030204" pitchFamily="34" charset="0"/>
                          <a:cs typeface="Times New Roman" panose="02020603050405020304" pitchFamily="18" charset="0"/>
                        </a:rPr>
                        <a:t>CMR</a:t>
                      </a: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a:effectLst/>
                          <a:latin typeface="+mn-lt"/>
                          <a:ea typeface="Calibri" panose="020F0502020204030204" pitchFamily="34" charset="0"/>
                          <a:cs typeface="Times New Roman" panose="02020603050405020304" pitchFamily="18" charset="0"/>
                        </a:rPr>
                        <a:t>Code of Massachusetts Regulations</a:t>
                      </a: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9282294"/>
                  </a:ext>
                </a:extLst>
              </a:tr>
              <a:tr h="137072">
                <a:tc>
                  <a:txBody>
                    <a:bodyPr/>
                    <a:lstStyle/>
                    <a:p>
                      <a:pPr marL="0" marR="0">
                        <a:spcBef>
                          <a:spcPts val="0"/>
                        </a:spcBef>
                        <a:spcAft>
                          <a:spcPts val="0"/>
                        </a:spcAft>
                      </a:pPr>
                      <a:r>
                        <a:rPr lang="en-US" sz="1100" b="1" i="0">
                          <a:effectLst/>
                          <a:latin typeface="+mn-lt"/>
                          <a:ea typeface="Calibri" panose="020F0502020204030204" pitchFamily="34" charset="0"/>
                          <a:cs typeface="Times New Roman" panose="02020603050405020304" pitchFamily="18" charset="0"/>
                        </a:rPr>
                        <a:t>CMS</a:t>
                      </a: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a:effectLst/>
                          <a:latin typeface="+mn-lt"/>
                          <a:ea typeface="Calibri" panose="020F0502020204030204" pitchFamily="34" charset="0"/>
                          <a:cs typeface="Times New Roman" panose="02020603050405020304" pitchFamily="18" charset="0"/>
                        </a:rPr>
                        <a:t>Centers for Medicare and Medicaid Services </a:t>
                      </a: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09140628"/>
                  </a:ext>
                </a:extLst>
              </a:tr>
              <a:tr h="137072">
                <a:tc>
                  <a:txBody>
                    <a:bodyPr/>
                    <a:lstStyle/>
                    <a:p>
                      <a:pPr marL="0" marR="0">
                        <a:spcBef>
                          <a:spcPts val="0"/>
                        </a:spcBef>
                        <a:spcAft>
                          <a:spcPts val="0"/>
                        </a:spcAft>
                      </a:pPr>
                      <a:r>
                        <a:rPr lang="en-US" sz="1100" b="1" i="0">
                          <a:effectLst/>
                          <a:latin typeface="+mn-lt"/>
                          <a:ea typeface="Calibri" panose="020F0502020204030204" pitchFamily="34" charset="0"/>
                          <a:cs typeface="Times New Roman" panose="02020603050405020304" pitchFamily="18" charset="0"/>
                        </a:rPr>
                        <a:t>CP</a:t>
                      </a: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a:effectLst/>
                          <a:latin typeface="+mn-lt"/>
                        </a:rPr>
                        <a:t>Community Partner</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2473768"/>
                  </a:ext>
                </a:extLst>
              </a:tr>
              <a:tr h="137072">
                <a:tc>
                  <a:txBody>
                    <a:bodyPr/>
                    <a:lstStyle/>
                    <a:p>
                      <a:pPr marL="0" marR="0">
                        <a:spcBef>
                          <a:spcPts val="0"/>
                        </a:spcBef>
                        <a:spcAft>
                          <a:spcPts val="0"/>
                        </a:spcAft>
                      </a:pPr>
                      <a:r>
                        <a:rPr lang="en-US" sz="1100" b="1" i="0">
                          <a:effectLst/>
                          <a:latin typeface="+mn-lt"/>
                          <a:ea typeface="Calibri" panose="020F0502020204030204" pitchFamily="34" charset="0"/>
                          <a:cs typeface="Times New Roman" panose="02020603050405020304" pitchFamily="18" charset="0"/>
                        </a:rPr>
                        <a:t>CSP</a:t>
                      </a: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a:effectLst/>
                          <a:latin typeface="+mn-lt"/>
                        </a:rPr>
                        <a:t>Community Support Program</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290390576"/>
                  </a:ext>
                </a:extLst>
              </a:tr>
              <a:tr h="137072">
                <a:tc>
                  <a:txBody>
                    <a:bodyPr/>
                    <a:lstStyle/>
                    <a:p>
                      <a:pPr marL="0" marR="0">
                        <a:spcBef>
                          <a:spcPts val="0"/>
                        </a:spcBef>
                        <a:spcAft>
                          <a:spcPts val="0"/>
                        </a:spcAft>
                      </a:pPr>
                      <a:r>
                        <a:rPr lang="en-US" sz="1100" b="1" i="0">
                          <a:effectLst/>
                          <a:latin typeface="+mn-lt"/>
                        </a:rPr>
                        <a:t>FFS</a:t>
                      </a:r>
                      <a:endParaRPr lang="en-US" sz="1100" b="1"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a:effectLst/>
                          <a:latin typeface="+mn-lt"/>
                        </a:rPr>
                        <a:t>Fee-For-Service</a:t>
                      </a:r>
                      <a:endParaRPr lang="en-US" sz="1100" b="0" i="0">
                        <a:solidFill>
                          <a:schemeClr val="tx1"/>
                        </a:solidFill>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7782259"/>
                  </a:ext>
                </a:extLst>
              </a:tr>
              <a:tr h="137072">
                <a:tc>
                  <a:txBody>
                    <a:bodyPr/>
                    <a:lstStyle/>
                    <a:p>
                      <a:pPr marL="0" marR="0">
                        <a:spcBef>
                          <a:spcPts val="0"/>
                        </a:spcBef>
                        <a:spcAft>
                          <a:spcPts val="0"/>
                        </a:spcAft>
                      </a:pPr>
                      <a:r>
                        <a:rPr lang="en-US" sz="1100" b="1" i="0">
                          <a:effectLst/>
                          <a:latin typeface="+mn-lt"/>
                          <a:ea typeface="Calibri" panose="020F0502020204030204" pitchFamily="34" charset="0"/>
                          <a:cs typeface="Times New Roman" panose="02020603050405020304" pitchFamily="18" charset="0"/>
                        </a:rPr>
                        <a:t>FMAP</a:t>
                      </a: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a:solidFill>
                            <a:schemeClr val="tx1"/>
                          </a:solidFill>
                          <a:effectLst/>
                          <a:latin typeface="+mn-lt"/>
                          <a:ea typeface="Calibri" panose="020F0502020204030204" pitchFamily="34" charset="0"/>
                          <a:cs typeface="Times New Roman" panose="02020603050405020304" pitchFamily="18" charset="0"/>
                        </a:rPr>
                        <a:t>Federal Medical Assistance Percentage</a:t>
                      </a: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41198194"/>
                  </a:ext>
                </a:extLst>
              </a:tr>
            </a:tbl>
          </a:graphicData>
        </a:graphic>
      </p:graphicFrame>
      <p:sp>
        <p:nvSpPr>
          <p:cNvPr id="2" name="Slide Number Placeholder 2">
            <a:extLst>
              <a:ext uri="{FF2B5EF4-FFF2-40B4-BE49-F238E27FC236}">
                <a16:creationId xmlns:a16="http://schemas.microsoft.com/office/drawing/2014/main" id="{24C47BA1-1465-0C14-E29B-B73DC69F6A2C}"/>
              </a:ext>
            </a:extLst>
          </p:cNvPr>
          <p:cNvSpPr>
            <a:spLocks noGrp="1"/>
          </p:cNvSpPr>
          <p:nvPr>
            <p:ph type="sldNum" sz="quarter" idx="10"/>
          </p:nvPr>
        </p:nvSpPr>
        <p:spPr>
          <a:xfrm>
            <a:off x="8747125" y="6559550"/>
            <a:ext cx="396875" cy="296863"/>
          </a:xfrm>
        </p:spPr>
        <p:txBody>
          <a:bodyPr/>
          <a:lstStyle/>
          <a:p>
            <a:fld id="{52FF2353-2A72-49B4-9122-A3EFF5B12DD2}" type="slidenum">
              <a:rPr lang="en-US" smtClean="0"/>
              <a:pPr/>
              <a:t>2</a:t>
            </a:fld>
            <a:endParaRPr lang="en-US"/>
          </a:p>
        </p:txBody>
      </p:sp>
    </p:spTree>
    <p:extLst>
      <p:ext uri="{BB962C8B-B14F-4D97-AF65-F5344CB8AC3E}">
        <p14:creationId xmlns:p14="http://schemas.microsoft.com/office/powerpoint/2010/main" val="3704452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EEE3D24-A8E4-4B85-B701-190BDBDC5CC1}"/>
              </a:ext>
            </a:extLst>
          </p:cNvPr>
          <p:cNvGraphicFramePr/>
          <p:nvPr>
            <p:extLst>
              <p:ext uri="{D42A27DB-BD31-4B8C-83A1-F6EECF244321}">
                <p14:modId xmlns:p14="http://schemas.microsoft.com/office/powerpoint/2010/main" val="3549174566"/>
              </p:ext>
            </p:extLst>
          </p:nvPr>
        </p:nvGraphicFramePr>
        <p:xfrm>
          <a:off x="200848" y="1043491"/>
          <a:ext cx="6593463" cy="4882082"/>
        </p:xfrm>
        <a:graphic>
          <a:graphicData uri="http://schemas.openxmlformats.org/drawingml/2006/chart">
            <c:chart xmlns:c="http://schemas.openxmlformats.org/drawingml/2006/chart" xmlns:r="http://schemas.openxmlformats.org/officeDocument/2006/relationships" r:id="rId3"/>
          </a:graphicData>
        </a:graphic>
      </p:graphicFrame>
      <p:sp>
        <p:nvSpPr>
          <p:cNvPr id="57345" name="Title 1"/>
          <p:cNvSpPr>
            <a:spLocks noGrp="1"/>
          </p:cNvSpPr>
          <p:nvPr>
            <p:ph type="title"/>
          </p:nvPr>
        </p:nvSpPr>
        <p:spPr/>
        <p:txBody>
          <a:bodyPr/>
          <a:lstStyle/>
          <a:p>
            <a:r>
              <a:rPr lang="en-US"/>
              <a:t>Masshealth accounts for approximately 20% of the state budget, net of federal revenues</a:t>
            </a:r>
          </a:p>
        </p:txBody>
      </p:sp>
      <p:sp>
        <p:nvSpPr>
          <p:cNvPr id="3" name="Slide Number Placeholder 2"/>
          <p:cNvSpPr>
            <a:spLocks noGrp="1"/>
          </p:cNvSpPr>
          <p:nvPr>
            <p:ph type="sldNum" sz="quarter" idx="10"/>
          </p:nvPr>
        </p:nvSpPr>
        <p:spPr/>
        <p:txBody>
          <a:bodyPr/>
          <a:lstStyle/>
          <a:p>
            <a:pPr lvl="0"/>
            <a:fld id="{5DCEACFD-D5E8-4814-B0F8-EF4EA1641FDE}" type="slidenum">
              <a:rPr lang="en-US" noProof="0" smtClean="0"/>
              <a:pPr lvl="0"/>
              <a:t>29</a:t>
            </a:fld>
            <a:endParaRPr lang="en-US" noProof="0"/>
          </a:p>
        </p:txBody>
      </p:sp>
      <p:sp>
        <p:nvSpPr>
          <p:cNvPr id="12" name="Text Box 11">
            <a:extLst>
              <a:ext uri="{FF2B5EF4-FFF2-40B4-BE49-F238E27FC236}">
                <a16:creationId xmlns:a16="http://schemas.microsoft.com/office/drawing/2014/main" id="{7C4F6C33-FC68-4254-8B36-01971D9BDB15}"/>
              </a:ext>
            </a:extLst>
          </p:cNvPr>
          <p:cNvSpPr txBox="1">
            <a:spLocks noChangeArrowheads="1"/>
          </p:cNvSpPr>
          <p:nvPr/>
        </p:nvSpPr>
        <p:spPr bwMode="auto">
          <a:xfrm>
            <a:off x="6648438" y="1207008"/>
            <a:ext cx="2038362" cy="512064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pPr lvl="0">
              <a:buClr>
                <a:srgbClr val="5A8F7C"/>
              </a:buClr>
            </a:pPr>
            <a:r>
              <a:rPr lang="en-US" sz="1000" dirty="0">
                <a:latin typeface="+mn-lt"/>
              </a:rPr>
              <a:t>Massachusetts’ SFY 2025 budget is approximately $64.8 billion, and MassHealth accounts for 31% of that spending. About one-quarter (22%) of the state budget was supplied by federal revenues. Medicaid/CHIP/</a:t>
            </a:r>
            <a:r>
              <a:rPr lang="en-US" sz="1000" dirty="0" err="1">
                <a:latin typeface="+mn-lt"/>
              </a:rPr>
              <a:t>ConnectorCare</a:t>
            </a:r>
            <a:r>
              <a:rPr lang="en-US" sz="1000" dirty="0">
                <a:latin typeface="+mn-lt"/>
              </a:rPr>
              <a:t> spending generated the vast majority (86%) of those federal revenues (see slide 28). </a:t>
            </a:r>
          </a:p>
          <a:p>
            <a:pPr lvl="0">
              <a:buClr>
                <a:srgbClr val="5A8F7C"/>
              </a:buClr>
            </a:pPr>
            <a:r>
              <a:rPr lang="en-US" sz="1000" dirty="0">
                <a:latin typeface="+mn-lt"/>
              </a:rPr>
              <a:t>To understand the true cost of MassHealth to the state, it is instructive to look at the expected state spending net of those federal revenues; this net state budget will total $50.5 billion in SFY 2025. The state’s share of MassHealth costs is approximately 20% ($10.2 billion) of the state budget net of federal revenues.</a:t>
            </a:r>
          </a:p>
        </p:txBody>
      </p:sp>
      <p:sp>
        <p:nvSpPr>
          <p:cNvPr id="16" name="Rectangle 15">
            <a:extLst>
              <a:ext uri="{FF2B5EF4-FFF2-40B4-BE49-F238E27FC236}">
                <a16:creationId xmlns:a16="http://schemas.microsoft.com/office/drawing/2014/main" id="{B264E00B-AD1D-4F6B-BF4B-C07D3A933191}"/>
              </a:ext>
            </a:extLst>
          </p:cNvPr>
          <p:cNvSpPr/>
          <p:nvPr/>
        </p:nvSpPr>
        <p:spPr>
          <a:xfrm>
            <a:off x="455612" y="1207008"/>
            <a:ext cx="5498704" cy="400110"/>
          </a:xfrm>
          <a:prstGeom prst="rect">
            <a:avLst/>
          </a:prstGeom>
        </p:spPr>
        <p:txBody>
          <a:bodyPr wrap="square" lIns="0">
            <a:spAutoFit/>
          </a:bodyPr>
          <a:lstStyle/>
          <a:p>
            <a:pPr lvl="0"/>
            <a:r>
              <a:rPr lang="en-US" sz="1000" b="1">
                <a:latin typeface="+mn-lt"/>
              </a:rPr>
              <a:t>MASSACHUSETTS TOTAL STATE SPENDING NET OF FEDERAL REVENUES ($50.5 BILLION</a:t>
            </a:r>
            <a:r>
              <a:rPr lang="en-US" sz="1000" b="1" baseline="30000">
                <a:latin typeface="+mn-lt"/>
              </a:rPr>
              <a:t>1</a:t>
            </a:r>
            <a:r>
              <a:rPr lang="en-US" sz="1000" b="1">
                <a:latin typeface="+mn-lt"/>
              </a:rPr>
              <a:t>), SFY 2025</a:t>
            </a:r>
            <a:endParaRPr kumimoji="0" lang="en-US" sz="1000" b="1" u="none" strike="noStrike" kern="1200" cap="none" spc="0" normalizeH="0" baseline="0" noProof="0">
              <a:ln>
                <a:noFill/>
              </a:ln>
              <a:effectLst/>
              <a:uLnTx/>
              <a:uFillTx/>
              <a:latin typeface="+mn-lt"/>
            </a:endParaRPr>
          </a:p>
        </p:txBody>
      </p:sp>
      <p:sp>
        <p:nvSpPr>
          <p:cNvPr id="11" name="TextBox 1">
            <a:extLst>
              <a:ext uri="{FF2B5EF4-FFF2-40B4-BE49-F238E27FC236}">
                <a16:creationId xmlns:a16="http://schemas.microsoft.com/office/drawing/2014/main" id="{7ABBBF2C-E459-4BB9-B1FD-A45C978754B7}"/>
              </a:ext>
            </a:extLst>
          </p:cNvPr>
          <p:cNvSpPr txBox="1"/>
          <p:nvPr/>
        </p:nvSpPr>
        <p:spPr>
          <a:xfrm>
            <a:off x="2287778" y="4474003"/>
            <a:ext cx="1311578" cy="551626"/>
          </a:xfrm>
          <a:prstGeom prst="rect">
            <a:avLst/>
          </a:prstGeom>
        </p:spPr>
        <p:txBody>
          <a:bodyPr wrap="none" rtlCol="0" anchor="t">
            <a:spAutoFit/>
          </a:bodyPr>
          <a:lstStyle>
            <a:defPPr>
              <a:defRPr lang="en-US"/>
            </a:defPPr>
            <a:lvl1pPr marL="0" indent="0" algn="ctr">
              <a:lnSpc>
                <a:spcPct val="90000"/>
              </a:lnSpc>
              <a:defRPr sz="1100">
                <a:solidFill>
                  <a:schemeClr val="bg1"/>
                </a:solidFill>
                <a:latin typeface="+mj-lt"/>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pPr lvl="0"/>
            <a:r>
              <a:rPr lang="en-US" b="1" dirty="0">
                <a:solidFill>
                  <a:srgbClr val="FFFFFF"/>
                </a:solidFill>
                <a:latin typeface="+mn-lt"/>
              </a:rPr>
              <a:t>OTHER</a:t>
            </a:r>
            <a:br>
              <a:rPr lang="en-US" b="1" dirty="0">
                <a:solidFill>
                  <a:srgbClr val="FFFFFF"/>
                </a:solidFill>
                <a:latin typeface="+mn-lt"/>
              </a:rPr>
            </a:br>
            <a:r>
              <a:rPr lang="en-US" dirty="0">
                <a:solidFill>
                  <a:srgbClr val="FFFFFF"/>
                </a:solidFill>
                <a:latin typeface="+mn-lt"/>
              </a:rPr>
              <a:t>(non-MassHealth</a:t>
            </a:r>
            <a:br>
              <a:rPr lang="en-US" dirty="0">
                <a:solidFill>
                  <a:srgbClr val="FFFFFF"/>
                </a:solidFill>
                <a:latin typeface="+mn-lt"/>
              </a:rPr>
            </a:br>
            <a:r>
              <a:rPr lang="en-US" dirty="0">
                <a:solidFill>
                  <a:srgbClr val="FFFFFF"/>
                </a:solidFill>
                <a:latin typeface="+mn-lt"/>
              </a:rPr>
              <a:t>budget items)</a:t>
            </a:r>
          </a:p>
        </p:txBody>
      </p:sp>
      <p:sp>
        <p:nvSpPr>
          <p:cNvPr id="13" name="TextBox 1">
            <a:extLst>
              <a:ext uri="{FF2B5EF4-FFF2-40B4-BE49-F238E27FC236}">
                <a16:creationId xmlns:a16="http://schemas.microsoft.com/office/drawing/2014/main" id="{466EB2D4-86DA-42A7-94B5-4821047B2743}"/>
              </a:ext>
            </a:extLst>
          </p:cNvPr>
          <p:cNvSpPr txBox="1"/>
          <p:nvPr/>
        </p:nvSpPr>
        <p:spPr>
          <a:xfrm>
            <a:off x="3748336" y="4457429"/>
            <a:ext cx="880369" cy="584775"/>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FFFFFF"/>
                </a:solidFill>
                <a:effectLst/>
                <a:uLnTx/>
                <a:uFillTx/>
                <a:ea typeface="+mn-ea"/>
              </a:rPr>
              <a:t>$40.2B</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FFFFFF"/>
                </a:solidFill>
                <a:cs typeface="Arial" charset="0"/>
              </a:rPr>
              <a:t>80</a:t>
            </a:r>
            <a:r>
              <a:rPr kumimoji="0" lang="en-US" sz="1600" b="1" u="none" strike="noStrike" kern="1200" cap="none" spc="0" normalizeH="0" baseline="0" noProof="0" dirty="0">
                <a:ln>
                  <a:noFill/>
                </a:ln>
                <a:solidFill>
                  <a:srgbClr val="FFFFFF"/>
                </a:solidFill>
                <a:effectLst/>
                <a:uLnTx/>
                <a:uFillTx/>
                <a:ea typeface="+mn-ea"/>
                <a:cs typeface="Arial" charset="0"/>
              </a:rPr>
              <a:t>%</a:t>
            </a:r>
          </a:p>
        </p:txBody>
      </p:sp>
      <p:sp>
        <p:nvSpPr>
          <p:cNvPr id="26" name="TextBox 1">
            <a:extLst>
              <a:ext uri="{FF2B5EF4-FFF2-40B4-BE49-F238E27FC236}">
                <a16:creationId xmlns:a16="http://schemas.microsoft.com/office/drawing/2014/main" id="{91FA077C-6065-43F3-B9E3-576AA43D7999}"/>
              </a:ext>
            </a:extLst>
          </p:cNvPr>
          <p:cNvSpPr txBox="1"/>
          <p:nvPr/>
        </p:nvSpPr>
        <p:spPr>
          <a:xfrm>
            <a:off x="3249930" y="1963469"/>
            <a:ext cx="819455" cy="584775"/>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005F85"/>
                </a:solidFill>
                <a:effectLst/>
                <a:uLnTx/>
                <a:uFillTx/>
                <a:ea typeface="+mn-ea"/>
              </a:rPr>
              <a:t>$10.2B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005F85"/>
                </a:solidFill>
                <a:effectLst/>
                <a:uLnTx/>
                <a:uFillTx/>
                <a:ea typeface="+mn-ea"/>
                <a:cs typeface="Arial" charset="0"/>
              </a:rPr>
              <a:t> 20%</a:t>
            </a:r>
          </a:p>
        </p:txBody>
      </p:sp>
      <p:pic>
        <p:nvPicPr>
          <p:cNvPr id="21" name="Picture 2" descr="Image result for MASShealth logo">
            <a:extLst>
              <a:ext uri="{FF2B5EF4-FFF2-40B4-BE49-F238E27FC236}">
                <a16:creationId xmlns:a16="http://schemas.microsoft.com/office/drawing/2014/main" id="{8A04BC5B-DE12-41DB-965B-B9F852FA8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440" y="2061427"/>
            <a:ext cx="992505" cy="49539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aphic 11" descr="Money">
            <a:extLst>
              <a:ext uri="{FF2B5EF4-FFF2-40B4-BE49-F238E27FC236}">
                <a16:creationId xmlns:a16="http://schemas.microsoft.com/office/drawing/2014/main" id="{901B46F0-DC29-4CB8-A38A-74BFAF9049CB}"/>
              </a:ext>
            </a:extLst>
          </p:cNvPr>
          <p:cNvGrpSpPr>
            <a:grpSpLocks noChangeAspect="1"/>
          </p:cNvGrpSpPr>
          <p:nvPr/>
        </p:nvGrpSpPr>
        <p:grpSpPr>
          <a:xfrm>
            <a:off x="3027045" y="3080877"/>
            <a:ext cx="822960" cy="822960"/>
            <a:chOff x="3966744" y="2896896"/>
            <a:chExt cx="914400" cy="914400"/>
          </a:xfrm>
          <a:solidFill>
            <a:srgbClr val="C3D941"/>
          </a:solidFill>
        </p:grpSpPr>
        <p:sp>
          <p:nvSpPr>
            <p:cNvPr id="23" name="Freeform: Shape 22">
              <a:extLst>
                <a:ext uri="{FF2B5EF4-FFF2-40B4-BE49-F238E27FC236}">
                  <a16:creationId xmlns:a16="http://schemas.microsoft.com/office/drawing/2014/main" id="{904C81A5-E7D7-409F-B142-F2AFE5757F7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a:latin typeface="+mn-lt"/>
              </a:endParaRPr>
            </a:p>
          </p:txBody>
        </p:sp>
        <p:sp>
          <p:nvSpPr>
            <p:cNvPr id="24" name="Freeform: Shape 23">
              <a:extLst>
                <a:ext uri="{FF2B5EF4-FFF2-40B4-BE49-F238E27FC236}">
                  <a16:creationId xmlns:a16="http://schemas.microsoft.com/office/drawing/2014/main" id="{40D81462-E5E8-4153-8CB8-21C1BE4E3C17}"/>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a:latin typeface="+mn-lt"/>
              </a:endParaRPr>
            </a:p>
          </p:txBody>
        </p:sp>
        <p:sp>
          <p:nvSpPr>
            <p:cNvPr id="25" name="Freeform: Shape 24">
              <a:extLst>
                <a:ext uri="{FF2B5EF4-FFF2-40B4-BE49-F238E27FC236}">
                  <a16:creationId xmlns:a16="http://schemas.microsoft.com/office/drawing/2014/main" id="{24AAF7F5-1F5D-476A-B623-8E5CF9E07900}"/>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a:latin typeface="+mn-lt"/>
              </a:endParaRPr>
            </a:p>
          </p:txBody>
        </p:sp>
        <p:sp>
          <p:nvSpPr>
            <p:cNvPr id="27" name="Freeform: Shape 26">
              <a:extLst>
                <a:ext uri="{FF2B5EF4-FFF2-40B4-BE49-F238E27FC236}">
                  <a16:creationId xmlns:a16="http://schemas.microsoft.com/office/drawing/2014/main" id="{69DB24CA-ABEB-4C2F-A029-25ECD8EACDE7}"/>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a:latin typeface="+mn-lt"/>
              </a:endParaRPr>
            </a:p>
          </p:txBody>
        </p:sp>
        <p:sp>
          <p:nvSpPr>
            <p:cNvPr id="30" name="Freeform: Shape 29">
              <a:extLst>
                <a:ext uri="{FF2B5EF4-FFF2-40B4-BE49-F238E27FC236}">
                  <a16:creationId xmlns:a16="http://schemas.microsoft.com/office/drawing/2014/main" id="{7A7017CF-570D-4F4C-9685-CEF67DE699F9}"/>
                </a:ext>
              </a:extLst>
            </p:cNvPr>
            <p:cNvSpPr/>
            <p:nvPr/>
          </p:nvSpPr>
          <p:spPr>
            <a:xfrm>
              <a:off x="4113429" y="3018816"/>
              <a:ext cx="552450" cy="200025"/>
            </a:xfrm>
            <a:custGeom>
              <a:avLst/>
              <a:gdLst>
                <a:gd name="connsiteX0" fmla="*/ 481013 w 552450"/>
                <a:gd name="connsiteY0" fmla="*/ 75248 h 200025"/>
                <a:gd name="connsiteX1" fmla="*/ 495300 w 552450"/>
                <a:gd name="connsiteY1" fmla="*/ 111443 h 200025"/>
                <a:gd name="connsiteX2" fmla="*/ 552450 w 552450"/>
                <a:gd name="connsiteY2" fmla="*/ 100012 h 200025"/>
                <a:gd name="connsiteX3" fmla="*/ 512445 w 552450"/>
                <a:gd name="connsiteY3" fmla="*/ 0 h 200025"/>
                <a:gd name="connsiteX4" fmla="*/ 0 w 552450"/>
                <a:gd name="connsiteY4" fmla="*/ 209550 h 200025"/>
                <a:gd name="connsiteX5" fmla="*/ 293370 w 552450"/>
                <a:gd name="connsiteY5" fmla="*/ 151448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200025">
                  <a:moveTo>
                    <a:pt x="481013" y="75248"/>
                  </a:moveTo>
                  <a:lnTo>
                    <a:pt x="495300" y="111443"/>
                  </a:lnTo>
                  <a:lnTo>
                    <a:pt x="552450" y="100012"/>
                  </a:lnTo>
                  <a:lnTo>
                    <a:pt x="512445" y="0"/>
                  </a:lnTo>
                  <a:lnTo>
                    <a:pt x="0" y="209550"/>
                  </a:lnTo>
                  <a:lnTo>
                    <a:pt x="293370" y="151448"/>
                  </a:lnTo>
                  <a:close/>
                </a:path>
              </a:pathLst>
            </a:custGeom>
            <a:grpFill/>
            <a:ln w="9525" cap="flat">
              <a:noFill/>
              <a:prstDash val="solid"/>
              <a:miter/>
            </a:ln>
          </p:spPr>
          <p:txBody>
            <a:bodyPr rtlCol="0" anchor="ctr"/>
            <a:lstStyle/>
            <a:p>
              <a:endParaRPr lang="en-US">
                <a:latin typeface="+mn-lt"/>
              </a:endParaRPr>
            </a:p>
          </p:txBody>
        </p:sp>
        <p:sp>
          <p:nvSpPr>
            <p:cNvPr id="31" name="Freeform: Shape 30">
              <a:extLst>
                <a:ext uri="{FF2B5EF4-FFF2-40B4-BE49-F238E27FC236}">
                  <a16:creationId xmlns:a16="http://schemas.microsoft.com/office/drawing/2014/main" id="{234FAED1-6B8E-431A-A440-D2D4EFF061B3}"/>
                </a:ext>
              </a:extLst>
            </p:cNvPr>
            <p:cNvSpPr/>
            <p:nvPr/>
          </p:nvSpPr>
          <p:spPr>
            <a:xfrm>
              <a:off x="4252494" y="3142641"/>
              <a:ext cx="504825" cy="95250"/>
            </a:xfrm>
            <a:custGeom>
              <a:avLst/>
              <a:gdLst>
                <a:gd name="connsiteX0" fmla="*/ 292418 w 504825"/>
                <a:gd name="connsiteY0" fmla="*/ 97155 h 95250"/>
                <a:gd name="connsiteX1" fmla="*/ 442913 w 504825"/>
                <a:gd name="connsiteY1" fmla="*/ 67628 h 95250"/>
                <a:gd name="connsiteX2" fmla="*/ 449580 w 504825"/>
                <a:gd name="connsiteY2" fmla="*/ 97155 h 95250"/>
                <a:gd name="connsiteX3" fmla="*/ 507683 w 504825"/>
                <a:gd name="connsiteY3" fmla="*/ 97155 h 95250"/>
                <a:gd name="connsiteX4" fmla="*/ 488633 w 504825"/>
                <a:gd name="connsiteY4" fmla="*/ 0 h 95250"/>
                <a:gd name="connsiteX5" fmla="*/ 0 w 504825"/>
                <a:gd name="connsiteY5" fmla="*/ 9715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0">
                  <a:moveTo>
                    <a:pt x="292418" y="97155"/>
                  </a:moveTo>
                  <a:lnTo>
                    <a:pt x="442913" y="67628"/>
                  </a:lnTo>
                  <a:lnTo>
                    <a:pt x="449580" y="97155"/>
                  </a:lnTo>
                  <a:lnTo>
                    <a:pt x="507683" y="97155"/>
                  </a:lnTo>
                  <a:lnTo>
                    <a:pt x="488633" y="0"/>
                  </a:lnTo>
                  <a:lnTo>
                    <a:pt x="0" y="97155"/>
                  </a:lnTo>
                  <a:close/>
                </a:path>
              </a:pathLst>
            </a:custGeom>
            <a:grpFill/>
            <a:ln w="9525" cap="flat">
              <a:noFill/>
              <a:prstDash val="solid"/>
              <a:miter/>
            </a:ln>
          </p:spPr>
          <p:txBody>
            <a:bodyPr rtlCol="0" anchor="ctr"/>
            <a:lstStyle/>
            <a:p>
              <a:endParaRPr lang="en-US">
                <a:latin typeface="+mn-lt"/>
              </a:endParaRPr>
            </a:p>
          </p:txBody>
        </p:sp>
      </p:grpSp>
      <p:sp>
        <p:nvSpPr>
          <p:cNvPr id="2" name="Rectangle 1">
            <a:extLst>
              <a:ext uri="{FF2B5EF4-FFF2-40B4-BE49-F238E27FC236}">
                <a16:creationId xmlns:a16="http://schemas.microsoft.com/office/drawing/2014/main" id="{3FA43FC9-9745-15B9-5A68-6DAAAEAB3EF6}"/>
              </a:ext>
            </a:extLst>
          </p:cNvPr>
          <p:cNvSpPr/>
          <p:nvPr/>
        </p:nvSpPr>
        <p:spPr>
          <a:xfrm>
            <a:off x="457200" y="5871784"/>
            <a:ext cx="5857683" cy="512961"/>
          </a:xfrm>
          <a:prstGeom prst="rect">
            <a:avLst/>
          </a:prstGeom>
        </p:spPr>
        <p:txBody>
          <a:bodyPr wrap="square" lIns="0" rIns="0" anchor="b" anchorCtr="0">
            <a:spAutoFit/>
          </a:bodyPr>
          <a:lstStyle/>
          <a:p>
            <a:pPr lvl="0">
              <a:spcBef>
                <a:spcPts val="200"/>
              </a:spcBef>
            </a:pPr>
            <a:r>
              <a:rPr lang="en-US" sz="800" cap="small" baseline="30000" dirty="0">
                <a:solidFill>
                  <a:srgbClr val="000000"/>
                </a:solidFill>
                <a:latin typeface="+mj-lt"/>
              </a:rPr>
              <a:t>1</a:t>
            </a:r>
            <a:r>
              <a:rPr lang="en-US" sz="800" dirty="0">
                <a:solidFill>
                  <a:srgbClr val="000000"/>
                </a:solidFill>
                <a:latin typeface="+mj-lt"/>
              </a:rPr>
              <a:t> The amounts in the chart are rounded, so they may not appear to add exactly to the totals shown. </a:t>
            </a:r>
          </a:p>
          <a:p>
            <a:pPr lvl="0">
              <a:spcBef>
                <a:spcPts val="200"/>
              </a:spcBef>
            </a:pPr>
            <a:endParaRPr lang="en-US" sz="800" dirty="0">
              <a:solidFill>
                <a:srgbClr val="000000"/>
              </a:solidFill>
              <a:latin typeface="+mj-lt"/>
            </a:endParaRPr>
          </a:p>
          <a:p>
            <a:pPr lvl="0">
              <a:spcBef>
                <a:spcPts val="200"/>
              </a:spcBef>
            </a:pPr>
            <a:r>
              <a:rPr lang="en-US" sz="800" dirty="0">
                <a:solidFill>
                  <a:srgbClr val="000000"/>
                </a:solidFill>
                <a:latin typeface="+mj-lt"/>
              </a:rPr>
              <a:t>Chart Data: N. Wagman. “What is the Actual Cost of MassHealth in State Fiscal Year 2025?” BCBSMA </a:t>
            </a:r>
            <a:r>
              <a:rPr lang="en-US" sz="800" dirty="0">
                <a:latin typeface="+mj-lt"/>
              </a:rPr>
              <a:t>Foundation. May 2024.</a:t>
            </a:r>
          </a:p>
        </p:txBody>
      </p:sp>
    </p:spTree>
    <p:extLst>
      <p:ext uri="{BB962C8B-B14F-4D97-AF65-F5344CB8AC3E}">
        <p14:creationId xmlns:p14="http://schemas.microsoft.com/office/powerpoint/2010/main" val="1681276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dirty="0"/>
              <a:t>Total </a:t>
            </a:r>
            <a:r>
              <a:rPr lang="en-US" dirty="0" err="1"/>
              <a:t>masshealth</a:t>
            </a:r>
            <a:r>
              <a:rPr lang="en-US" dirty="0"/>
              <a:t> spending Rose through the pandemic, driven largely by enrollment, and is starting to level off</a:t>
            </a:r>
          </a:p>
        </p:txBody>
      </p:sp>
      <p:sp>
        <p:nvSpPr>
          <p:cNvPr id="3" name="Slide Number Placeholder 2"/>
          <p:cNvSpPr>
            <a:spLocks noGrp="1"/>
          </p:cNvSpPr>
          <p:nvPr>
            <p:ph type="sldNum" sz="quarter" idx="10"/>
          </p:nvPr>
        </p:nvSpPr>
        <p:spPr/>
        <p:txBody>
          <a:bodyPr/>
          <a:lstStyle/>
          <a:p>
            <a:pPr>
              <a:defRPr/>
            </a:pPr>
            <a:fld id="{40FBB554-3019-4634-BBA3-0BCAFE569666}" type="slidenum">
              <a:rPr lang="en-US" smtClean="0"/>
              <a:pPr>
                <a:defRPr/>
              </a:pPr>
              <a:t>30</a:t>
            </a:fld>
            <a:endParaRPr lang="en-US"/>
          </a:p>
        </p:txBody>
      </p:sp>
      <p:graphicFrame>
        <p:nvGraphicFramePr>
          <p:cNvPr id="14" name="Chart 9"/>
          <p:cNvGraphicFramePr>
            <a:graphicFrameLocks/>
          </p:cNvGraphicFramePr>
          <p:nvPr>
            <p:extLst>
              <p:ext uri="{D42A27DB-BD31-4B8C-83A1-F6EECF244321}">
                <p14:modId xmlns:p14="http://schemas.microsoft.com/office/powerpoint/2010/main" val="3535450242"/>
              </p:ext>
            </p:extLst>
          </p:nvPr>
        </p:nvGraphicFramePr>
        <p:xfrm>
          <a:off x="466343" y="1854358"/>
          <a:ext cx="5468779" cy="349164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1">
            <a:extLst>
              <a:ext uri="{FF2B5EF4-FFF2-40B4-BE49-F238E27FC236}">
                <a16:creationId xmlns:a16="http://schemas.microsoft.com/office/drawing/2014/main" id="{65F910BB-0C22-48D6-86A9-DB2C98DF4F5F}"/>
              </a:ext>
            </a:extLst>
          </p:cNvPr>
          <p:cNvSpPr txBox="1">
            <a:spLocks noChangeArrowheads="1"/>
          </p:cNvSpPr>
          <p:nvPr/>
        </p:nvSpPr>
        <p:spPr bwMode="auto">
          <a:xfrm>
            <a:off x="6280298" y="1207007"/>
            <a:ext cx="2406501" cy="5120640"/>
          </a:xfrm>
          <a:prstGeom prst="rect">
            <a:avLst/>
          </a:prstGeom>
          <a:noFill/>
          <a:ln w="3175">
            <a:solidFill>
              <a:schemeClr val="accent1">
                <a:lumMod val="60000"/>
                <a:lumOff val="40000"/>
              </a:schemeClr>
            </a:solidFill>
            <a:miter lim="800000"/>
            <a:headEnd/>
            <a:tailEnd/>
          </a:ln>
        </p:spPr>
        <p:txBody>
          <a:bodyPr lIns="91440" tIns="45720" rIns="91440" bIns="45720" anchor="t"/>
          <a:lstStyle>
            <a:defPPr>
              <a:defRPr lang="en-US"/>
            </a:defPPr>
            <a:lvl1pPr>
              <a:lnSpc>
                <a:spcPct val="105000"/>
              </a:lnSpc>
              <a:spcBef>
                <a:spcPts val="600"/>
              </a:spcBef>
              <a:buClr>
                <a:schemeClr val="tx2"/>
              </a:buClr>
              <a:defRPr sz="1100">
                <a:latin typeface="+mn-lt"/>
              </a:defRPr>
            </a:lvl1pPr>
          </a:lstStyle>
          <a:p>
            <a:pPr>
              <a:buClr>
                <a:srgbClr val="5A8F7C"/>
              </a:buClr>
            </a:pPr>
            <a:r>
              <a:rPr lang="en-US" sz="1000" dirty="0">
                <a:cs typeface="Arial"/>
              </a:rPr>
              <a:t>Total MassHealth program spending has risen 82.4% in 10 years, from $11.9 billion in SFY 2014 to $21.7 billion in SFY 2023. When adjusted for medical cost inflation,</a:t>
            </a:r>
            <a:r>
              <a:rPr lang="en-US" sz="1000" baseline="30000" dirty="0">
                <a:cs typeface="Arial"/>
              </a:rPr>
              <a:t>1</a:t>
            </a:r>
            <a:r>
              <a:rPr lang="en-US" sz="1000" dirty="0">
                <a:cs typeface="Arial"/>
              </a:rPr>
              <a:t> the average annual increase from SFY 2014 to SFY 2023 was 4.4%. The average inflation-adjusted increase was particularly low in the years from SFY 2017 up to SFY 2020, with growth averaging 1.4%. </a:t>
            </a:r>
          </a:p>
          <a:p>
            <a:pPr>
              <a:buClr>
                <a:srgbClr val="5A8F7C"/>
              </a:buClr>
            </a:pPr>
            <a:r>
              <a:rPr lang="en-US" sz="1000" dirty="0">
                <a:cs typeface="Arial"/>
              </a:rPr>
              <a:t>The trend of inflation-adjusted spending increased since the start of the COVID-19 pandemic in SFY 2021. Inflation-adjusted spending averaged 6.7% increases between SFYs 2021 and 2023.</a:t>
            </a:r>
          </a:p>
          <a:p>
            <a:pPr>
              <a:buClr>
                <a:srgbClr val="5A8F7C"/>
              </a:buClr>
            </a:pPr>
            <a:r>
              <a:rPr lang="en-US" sz="1000" dirty="0">
                <a:cs typeface="Arial"/>
              </a:rPr>
              <a:t>This growth was largely driven by increases in enrollment related to the COVID-19 Public Health Emergency. With the decline in enrollment that MassHealth has experienced since the resumption of eligibility redeterminations in April 2023, it is expected that spending growth will slow in SFY 2024. </a:t>
            </a:r>
          </a:p>
          <a:p>
            <a:pPr>
              <a:buClr>
                <a:srgbClr val="5A8F7C"/>
              </a:buClr>
            </a:pPr>
            <a:r>
              <a:rPr lang="en-US" sz="1000" dirty="0">
                <a:cs typeface="Arial"/>
              </a:rPr>
              <a:t>The increased spending in SFY 2021 through SFY 2023 was offset by the enhanced federal match during the pandemic, reducing the impact on the state budget.</a:t>
            </a:r>
            <a:r>
              <a:rPr lang="en-US" sz="1000" baseline="30000" dirty="0">
                <a:cs typeface="Arial"/>
              </a:rPr>
              <a:t> </a:t>
            </a:r>
          </a:p>
        </p:txBody>
      </p:sp>
      <p:sp>
        <p:nvSpPr>
          <p:cNvPr id="12" name="Rectangle 11">
            <a:extLst>
              <a:ext uri="{FF2B5EF4-FFF2-40B4-BE49-F238E27FC236}">
                <a16:creationId xmlns:a16="http://schemas.microsoft.com/office/drawing/2014/main" id="{07D18599-D75D-40B4-BE9A-5393B3107BC6}"/>
              </a:ext>
            </a:extLst>
          </p:cNvPr>
          <p:cNvSpPr/>
          <p:nvPr/>
        </p:nvSpPr>
        <p:spPr>
          <a:xfrm>
            <a:off x="455612" y="5643631"/>
            <a:ext cx="5468778" cy="877163"/>
          </a:xfrm>
          <a:prstGeom prst="rect">
            <a:avLst/>
          </a:prstGeom>
        </p:spPr>
        <p:txBody>
          <a:bodyPr wrap="square" lIns="0" rIns="0" anchor="b" anchorCtr="0">
            <a:spAutoFit/>
          </a:bodyPr>
          <a:lstStyle/>
          <a:p>
            <a:pPr marL="45720" indent="-45720">
              <a:spcBef>
                <a:spcPts val="200"/>
              </a:spcBef>
            </a:pPr>
            <a:r>
              <a:rPr kumimoji="0" lang="en-US" sz="800" u="none" kern="1200" cap="none" spc="0" normalizeH="0" baseline="30000" noProof="0" dirty="0">
                <a:ln>
                  <a:noFill/>
                </a:ln>
                <a:effectLst/>
                <a:uLnTx/>
                <a:uFillTx/>
                <a:latin typeface="+mn-lt"/>
              </a:rPr>
              <a:t>1</a:t>
            </a:r>
            <a:r>
              <a:rPr lang="en-US" sz="800" baseline="30000" dirty="0">
                <a:latin typeface="+mn-lt"/>
              </a:rPr>
              <a:t> </a:t>
            </a:r>
            <a:r>
              <a:rPr lang="en-US" sz="800" dirty="0">
                <a:solidFill>
                  <a:srgbClr val="000000"/>
                </a:solidFill>
                <a:latin typeface="+mn-lt"/>
              </a:rPr>
              <a:t>Medical cost inflation is based on the consumer price index specifically for medical care. The inflation adjustment uses the Medical Consumer Price Index for </a:t>
            </a:r>
            <a:r>
              <a:rPr lang="en-VG" sz="800" dirty="0">
                <a:solidFill>
                  <a:srgbClr val="000000"/>
                </a:solidFill>
                <a:latin typeface="+mn-lt"/>
              </a:rPr>
              <a:t>all urban consumers in </a:t>
            </a:r>
            <a:r>
              <a:rPr lang="en-US" sz="800" dirty="0">
                <a:solidFill>
                  <a:srgbClr val="000000"/>
                </a:solidFill>
                <a:latin typeface="+mn-lt"/>
              </a:rPr>
              <a:t>the Boston area, from the </a:t>
            </a:r>
            <a:r>
              <a:rPr lang="en-VG" sz="800" dirty="0">
                <a:solidFill>
                  <a:srgbClr val="000000"/>
                </a:solidFill>
                <a:latin typeface="+mn-lt"/>
              </a:rPr>
              <a:t>Economic Research Division of the Federal Reserve Bank.</a:t>
            </a:r>
            <a:endParaRPr lang="en-US" sz="800" dirty="0">
              <a:solidFill>
                <a:srgbClr val="000000"/>
              </a:solidFill>
              <a:latin typeface="+mn-lt"/>
            </a:endParaRPr>
          </a:p>
          <a:p>
            <a:pPr marL="45720" indent="-45720">
              <a:spcBef>
                <a:spcPts val="200"/>
              </a:spcBef>
            </a:pPr>
            <a:endParaRPr lang="en-US" sz="800" dirty="0">
              <a:solidFill>
                <a:srgbClr val="000000"/>
              </a:solidFill>
              <a:latin typeface="+mn-lt"/>
            </a:endParaRPr>
          </a:p>
          <a:p>
            <a:pPr marL="45720" indent="-45720">
              <a:spcBef>
                <a:spcPts val="200"/>
              </a:spcBef>
            </a:pPr>
            <a:r>
              <a:rPr lang="en-US" sz="800" dirty="0">
                <a:latin typeface="+mn-lt"/>
                <a:ea typeface="Source Sans Pro Light"/>
                <a:cs typeface="Calibri" panose="020F0502020204030204" pitchFamily="34" charset="0"/>
              </a:rPr>
              <a:t>Chart Data: MassHealth Budget Office Data Request, March 2024.</a:t>
            </a:r>
            <a:endParaRPr lang="en-US" sz="800" dirty="0">
              <a:solidFill>
                <a:srgbClr val="000000"/>
              </a:solidFill>
              <a:latin typeface="+mn-lt"/>
            </a:endParaRPr>
          </a:p>
          <a:p>
            <a:pPr>
              <a:spcBef>
                <a:spcPts val="200"/>
              </a:spcBef>
            </a:pPr>
            <a:r>
              <a:rPr kumimoji="0" lang="en-US" sz="600" u="none" strike="noStrike" kern="1200" cap="none" spc="0" normalizeH="0" baseline="0" noProof="0" dirty="0">
                <a:ln>
                  <a:noFill/>
                </a:ln>
                <a:solidFill>
                  <a:srgbClr val="000000"/>
                </a:solidFill>
                <a:effectLst/>
                <a:uLnTx/>
                <a:uFillTx/>
                <a:latin typeface="+mn-lt"/>
              </a:rPr>
              <a:t>.</a:t>
            </a:r>
            <a:endParaRPr kumimoji="0" lang="en-US" sz="600" u="none" strike="noStrike" kern="1200" cap="none" spc="0" normalizeH="0" baseline="30000" noProof="0" dirty="0">
              <a:ln>
                <a:noFill/>
              </a:ln>
              <a:solidFill>
                <a:srgbClr val="000000"/>
              </a:solidFill>
              <a:effectLst/>
              <a:uLnTx/>
              <a:uFillTx/>
              <a:latin typeface="+mn-lt"/>
            </a:endParaRPr>
          </a:p>
        </p:txBody>
      </p:sp>
      <p:sp>
        <p:nvSpPr>
          <p:cNvPr id="15" name="Rectangle 14">
            <a:extLst>
              <a:ext uri="{FF2B5EF4-FFF2-40B4-BE49-F238E27FC236}">
                <a16:creationId xmlns:a16="http://schemas.microsoft.com/office/drawing/2014/main" id="{DC205FDD-09B3-4862-8811-DA044699E0BA}"/>
              </a:ext>
            </a:extLst>
          </p:cNvPr>
          <p:cNvSpPr/>
          <p:nvPr/>
        </p:nvSpPr>
        <p:spPr>
          <a:xfrm>
            <a:off x="455612" y="1498410"/>
            <a:ext cx="5016039" cy="246221"/>
          </a:xfrm>
          <a:prstGeom prst="rect">
            <a:avLst/>
          </a:prstGeom>
        </p:spPr>
        <p:txBody>
          <a:bodyPr wrap="square" lIns="0" tIns="45720" rIns="91440" bIns="45720" anchor="t">
            <a:spAutoFit/>
          </a:bodyPr>
          <a:lstStyle/>
          <a:p>
            <a:r>
              <a:rPr lang="en-US" sz="1000" b="1">
                <a:solidFill>
                  <a:srgbClr val="1C1C1C"/>
                </a:solidFill>
                <a:latin typeface="+mn-lt"/>
                <a:cs typeface="Arial"/>
              </a:rPr>
              <a:t>MASSHEALTH TOTAL </a:t>
            </a:r>
            <a:r>
              <a:rPr lang="en-US" sz="1000" b="1">
                <a:latin typeface="+mn-lt"/>
                <a:cs typeface="Arial"/>
              </a:rPr>
              <a:t>PROGRAMMATIC SPENDING, SFY 201</a:t>
            </a:r>
            <a:r>
              <a:rPr lang="en-VG" sz="1000" b="1">
                <a:latin typeface="+mn-lt"/>
                <a:cs typeface="Arial"/>
              </a:rPr>
              <a:t>4</a:t>
            </a:r>
            <a:r>
              <a:rPr lang="en-US" sz="1000" b="1">
                <a:latin typeface="+mn-lt"/>
                <a:cs typeface="Arial"/>
              </a:rPr>
              <a:t>–202</a:t>
            </a:r>
            <a:r>
              <a:rPr lang="en-VG" sz="1000" b="1">
                <a:latin typeface="+mn-lt"/>
                <a:cs typeface="Arial"/>
              </a:rPr>
              <a:t>3</a:t>
            </a:r>
            <a:endParaRPr lang="en-US" sz="1000" baseline="30000">
              <a:latin typeface="+mn-lt"/>
              <a:ea typeface="Source Sans Pro Light"/>
            </a:endParaRPr>
          </a:p>
        </p:txBody>
      </p:sp>
      <p:sp>
        <p:nvSpPr>
          <p:cNvPr id="16" name="Rectangle 15">
            <a:extLst>
              <a:ext uri="{FF2B5EF4-FFF2-40B4-BE49-F238E27FC236}">
                <a16:creationId xmlns:a16="http://schemas.microsoft.com/office/drawing/2014/main" id="{0A7FEC11-E33C-412A-8F52-38CD01175320}"/>
              </a:ext>
            </a:extLst>
          </p:cNvPr>
          <p:cNvSpPr/>
          <p:nvPr/>
        </p:nvSpPr>
        <p:spPr>
          <a:xfrm>
            <a:off x="652527" y="1786113"/>
            <a:ext cx="1329210" cy="215444"/>
          </a:xfrm>
          <a:prstGeom prst="rect">
            <a:avLst/>
          </a:prstGeom>
        </p:spPr>
        <p:txBody>
          <a:bodyPr wrap="none">
            <a:spAutoFit/>
          </a:bodyPr>
          <a:lstStyle/>
          <a:p>
            <a:r>
              <a:rPr lang="en-US" sz="800">
                <a:solidFill>
                  <a:srgbClr val="1C1C1C"/>
                </a:solidFill>
                <a:latin typeface="+mn-lt"/>
              </a:rPr>
              <a:t>(BILLIONS OF DOLLARS)</a:t>
            </a:r>
            <a:endParaRPr lang="en-US" sz="1400">
              <a:latin typeface="+mn-lt"/>
            </a:endParaRPr>
          </a:p>
        </p:txBody>
      </p:sp>
      <p:sp>
        <p:nvSpPr>
          <p:cNvPr id="18" name="TextBox 1">
            <a:extLst>
              <a:ext uri="{FF2B5EF4-FFF2-40B4-BE49-F238E27FC236}">
                <a16:creationId xmlns:a16="http://schemas.microsoft.com/office/drawing/2014/main" id="{E2A1A729-E1E6-4468-9AD9-4B329762667A}"/>
              </a:ext>
            </a:extLst>
          </p:cNvPr>
          <p:cNvSpPr txBox="1"/>
          <p:nvPr/>
        </p:nvSpPr>
        <p:spPr>
          <a:xfrm>
            <a:off x="2615956" y="2307811"/>
            <a:ext cx="1169552" cy="193899"/>
          </a:xfrm>
          <a:prstGeom prst="rect">
            <a:avLst/>
          </a:prstGeom>
          <a:solidFill>
            <a:srgbClr val="00A797"/>
          </a:solidFill>
        </p:spPr>
        <p:txBody>
          <a:bodyPr wrap="none" lIns="45720" tIns="27432" rIns="45720" bIns="27432"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b="1" kern="1200" dirty="0">
                <a:solidFill>
                  <a:schemeClr val="bg1"/>
                </a:solidFill>
              </a:rPr>
              <a:t>CURRENT DOLLARS</a:t>
            </a:r>
          </a:p>
        </p:txBody>
      </p:sp>
      <p:sp>
        <p:nvSpPr>
          <p:cNvPr id="19" name="TextBox 2">
            <a:extLst>
              <a:ext uri="{FF2B5EF4-FFF2-40B4-BE49-F238E27FC236}">
                <a16:creationId xmlns:a16="http://schemas.microsoft.com/office/drawing/2014/main" id="{3162F5C7-8834-4189-904E-383A02A3CCD8}"/>
              </a:ext>
            </a:extLst>
          </p:cNvPr>
          <p:cNvSpPr txBox="1"/>
          <p:nvPr/>
        </p:nvSpPr>
        <p:spPr>
          <a:xfrm>
            <a:off x="2236846" y="4046727"/>
            <a:ext cx="1927772" cy="193899"/>
          </a:xfrm>
          <a:prstGeom prst="rect">
            <a:avLst/>
          </a:prstGeom>
          <a:solidFill>
            <a:srgbClr val="6F83BF"/>
          </a:solidFill>
        </p:spPr>
        <p:txBody>
          <a:bodyPr wrap="none" lIns="45720" tIns="27432" rIns="45720" bIns="27432"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b="1" kern="1200" dirty="0">
                <a:solidFill>
                  <a:schemeClr val="bg1"/>
                </a:solidFill>
              </a:rPr>
              <a:t>INFLATION-ADJUSTED DOLLARS</a:t>
            </a:r>
            <a:r>
              <a:rPr lang="en-US" sz="900" b="1" baseline="30000" dirty="0">
                <a:solidFill>
                  <a:schemeClr val="bg1"/>
                </a:solidFill>
              </a:rPr>
              <a:t>1</a:t>
            </a:r>
            <a:endParaRPr lang="en-US" sz="900" b="1" kern="1200" baseline="30000" dirty="0">
              <a:solidFill>
                <a:schemeClr val="bg1"/>
              </a:solidFill>
            </a:endParaRPr>
          </a:p>
        </p:txBody>
      </p:sp>
      <p:sp>
        <p:nvSpPr>
          <p:cNvPr id="20" name="Rectangle 19">
            <a:extLst>
              <a:ext uri="{FF2B5EF4-FFF2-40B4-BE49-F238E27FC236}">
                <a16:creationId xmlns:a16="http://schemas.microsoft.com/office/drawing/2014/main" id="{BF6ED341-22AD-4E10-B57A-BFB0C69A3CBE}"/>
              </a:ext>
            </a:extLst>
          </p:cNvPr>
          <p:cNvSpPr/>
          <p:nvPr/>
        </p:nvSpPr>
        <p:spPr>
          <a:xfrm>
            <a:off x="469624" y="5050170"/>
            <a:ext cx="365806" cy="215444"/>
          </a:xfrm>
          <a:prstGeom prst="rect">
            <a:avLst/>
          </a:prstGeom>
        </p:spPr>
        <p:txBody>
          <a:bodyPr wrap="square">
            <a:spAutoFit/>
          </a:bodyPr>
          <a:lstStyle/>
          <a:p>
            <a:r>
              <a:rPr lang="en-US" sz="800" b="1" dirty="0">
                <a:solidFill>
                  <a:srgbClr val="1C1C1C"/>
                </a:solidFill>
                <a:latin typeface="+mn-lt"/>
              </a:rPr>
              <a:t>SFY</a:t>
            </a:r>
            <a:endParaRPr lang="en-US" sz="1400" dirty="0">
              <a:latin typeface="+mn-lt"/>
            </a:endParaRPr>
          </a:p>
        </p:txBody>
      </p:sp>
    </p:spTree>
    <p:extLst>
      <p:ext uri="{BB962C8B-B14F-4D97-AF65-F5344CB8AC3E}">
        <p14:creationId xmlns:p14="http://schemas.microsoft.com/office/powerpoint/2010/main" val="3861256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8A04D35E-F87D-4821-88E8-D3BEC75B959D}"/>
              </a:ext>
            </a:extLst>
          </p:cNvPr>
          <p:cNvGraphicFramePr/>
          <p:nvPr>
            <p:extLst>
              <p:ext uri="{D42A27DB-BD31-4B8C-83A1-F6EECF244321}">
                <p14:modId xmlns:p14="http://schemas.microsoft.com/office/powerpoint/2010/main" val="4233668930"/>
              </p:ext>
            </p:extLst>
          </p:nvPr>
        </p:nvGraphicFramePr>
        <p:xfrm>
          <a:off x="430446" y="1794235"/>
          <a:ext cx="5686242" cy="3674792"/>
        </p:xfrm>
        <a:graphic>
          <a:graphicData uri="http://schemas.openxmlformats.org/drawingml/2006/chart">
            <c:chart xmlns:c="http://schemas.openxmlformats.org/drawingml/2006/chart" xmlns:r="http://schemas.openxmlformats.org/officeDocument/2006/relationships" r:id="rId3"/>
          </a:graphicData>
        </a:graphic>
      </p:graphicFrame>
      <p:sp>
        <p:nvSpPr>
          <p:cNvPr id="61441" name="Title 1"/>
          <p:cNvSpPr>
            <a:spLocks noGrp="1"/>
          </p:cNvSpPr>
          <p:nvPr>
            <p:ph type="title"/>
          </p:nvPr>
        </p:nvSpPr>
        <p:spPr/>
        <p:txBody>
          <a:bodyPr/>
          <a:lstStyle/>
          <a:p>
            <a:r>
              <a:rPr lang="en-US"/>
              <a:t>While ENROLLMENT and overall program spending increased FROM sfy 2020-2023, spending per member REMAINED STEADY</a:t>
            </a:r>
          </a:p>
        </p:txBody>
      </p:sp>
      <p:sp>
        <p:nvSpPr>
          <p:cNvPr id="3" name="Slide Number Placeholder 2"/>
          <p:cNvSpPr>
            <a:spLocks noGrp="1"/>
          </p:cNvSpPr>
          <p:nvPr>
            <p:ph type="sldNum" sz="quarter" idx="10"/>
          </p:nvPr>
        </p:nvSpPr>
        <p:spPr/>
        <p:txBody>
          <a:bodyPr/>
          <a:lstStyle/>
          <a:p>
            <a:pPr lvl="0"/>
            <a:fld id="{9E2FD372-2CE6-4C7B-90AE-F93F03DF2A84}" type="slidenum">
              <a:rPr lang="en-US" noProof="0" smtClean="0"/>
              <a:pPr lvl="0"/>
              <a:t>31</a:t>
            </a:fld>
            <a:endParaRPr lang="en-US" noProof="0"/>
          </a:p>
        </p:txBody>
      </p:sp>
      <p:sp>
        <p:nvSpPr>
          <p:cNvPr id="15"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u="none" strike="noStrike" kern="1200" cap="none" spc="0" normalizeH="0" baseline="0" noProof="0">
              <a:ln>
                <a:noFill/>
              </a:ln>
              <a:solidFill>
                <a:srgbClr val="1C1C1C"/>
              </a:solidFill>
              <a:effectLst/>
              <a:uLnTx/>
              <a:uFillTx/>
              <a:latin typeface="+mn-lt"/>
              <a:ea typeface="+mn-ea"/>
            </a:endParaRPr>
          </a:p>
        </p:txBody>
      </p:sp>
      <p:sp>
        <p:nvSpPr>
          <p:cNvPr id="33" name="Text Box 11">
            <a:extLst>
              <a:ext uri="{FF2B5EF4-FFF2-40B4-BE49-F238E27FC236}">
                <a16:creationId xmlns:a16="http://schemas.microsoft.com/office/drawing/2014/main" id="{AA4C44A4-FBA3-4852-B86B-C36609C82A55}"/>
              </a:ext>
            </a:extLst>
          </p:cNvPr>
          <p:cNvSpPr txBox="1">
            <a:spLocks noChangeArrowheads="1"/>
          </p:cNvSpPr>
          <p:nvPr/>
        </p:nvSpPr>
        <p:spPr bwMode="auto">
          <a:xfrm>
            <a:off x="6095176" y="1207008"/>
            <a:ext cx="2750059"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100">
                <a:latin typeface="+mn-lt"/>
              </a:defRPr>
            </a:lvl1pPr>
          </a:lstStyle>
          <a:p>
            <a:pPr>
              <a:buClr>
                <a:srgbClr val="5A8F7C"/>
              </a:buClr>
            </a:pPr>
            <a:r>
              <a:rPr lang="en-US" sz="1000" dirty="0">
                <a:cs typeface="Arial"/>
              </a:rPr>
              <a:t>Total MassHealth spending is a combination of enrollment and spending per member (PMPM). When enrollment increases (such as during the COVID-19 pandemic or when the ACA expanded eligibility for the program), spending typically increases at a faster than average rate. From SFY 2022 to SFY 2023, member enrollment increased by 8.7% and the overall spending increased by 9.3%, nearly mirroring growth in enrollment. </a:t>
            </a:r>
          </a:p>
          <a:p>
            <a:pPr>
              <a:buClr>
                <a:srgbClr val="5A8F7C"/>
              </a:buClr>
            </a:pPr>
            <a:r>
              <a:rPr lang="en-US" sz="1000" dirty="0">
                <a:cs typeface="Arial"/>
              </a:rPr>
              <a:t>PMPM spending has declined 3.1% since SFY 2020, indicating that overall spending growth since the pandemic has been driven primarily by enrollment growth. During the same period, enrollment increased 31.6% and total spending 27.5%. </a:t>
            </a:r>
          </a:p>
          <a:p>
            <a:pPr>
              <a:buClr>
                <a:srgbClr val="5A8F7C"/>
              </a:buClr>
            </a:pPr>
            <a:r>
              <a:rPr lang="en-US" sz="1000" dirty="0">
                <a:cs typeface="Arial"/>
              </a:rPr>
              <a:t>PMPM declined during the pandemic because 88.5% of the enrollment growth from SFY 2020-2023 occurred among non-disabled children and adults, whose relatively low service utilization has kept the overall per member spending trend below the rate of inflation. </a:t>
            </a:r>
          </a:p>
          <a:p>
            <a:pPr>
              <a:buClr>
                <a:srgbClr val="5A8F7C"/>
              </a:buClr>
            </a:pPr>
            <a:r>
              <a:rPr lang="en-US" sz="1000" dirty="0">
                <a:cs typeface="Arial"/>
              </a:rPr>
              <a:t>Since SFY 2014, PMPM spending has increased a total of 22.4%, while enrollment grew 48.9% and total spending grew 82.4%, indicating that enrollment is the primary driver of MassHealth spending increases overall.</a:t>
            </a:r>
          </a:p>
        </p:txBody>
      </p:sp>
      <p:sp>
        <p:nvSpPr>
          <p:cNvPr id="48" name="Rectangle 47">
            <a:extLst>
              <a:ext uri="{FF2B5EF4-FFF2-40B4-BE49-F238E27FC236}">
                <a16:creationId xmlns:a16="http://schemas.microsoft.com/office/drawing/2014/main" id="{7AC16999-652A-4452-8BE6-6494E3050C0B}"/>
              </a:ext>
            </a:extLst>
          </p:cNvPr>
          <p:cNvSpPr/>
          <p:nvPr/>
        </p:nvSpPr>
        <p:spPr>
          <a:xfrm>
            <a:off x="455612" y="1207008"/>
            <a:ext cx="5259387" cy="400110"/>
          </a:xfrm>
          <a:prstGeom prst="rect">
            <a:avLst/>
          </a:prstGeom>
        </p:spPr>
        <p:txBody>
          <a:bodyPr wrap="square" lIns="0">
            <a:spAutoFit/>
          </a:bodyPr>
          <a:lstStyle/>
          <a:p>
            <a:pPr lvl="0"/>
            <a:r>
              <a:rPr lang="en-US" sz="1000" b="1">
                <a:solidFill>
                  <a:srgbClr val="1C1C1C"/>
                </a:solidFill>
                <a:latin typeface="+mn-lt"/>
              </a:rPr>
              <a:t>GROWTH IN MASSHEALTH TOTAL SPENDING, ENROLLMENT, AND PER MEMBER PER MONTH (PMPM) COSTS AS </a:t>
            </a:r>
            <a:r>
              <a:rPr lang="en-US" sz="1000" b="1">
                <a:latin typeface="+mn-lt"/>
              </a:rPr>
              <a:t>COMPARED TO SFY 2014 (SFY 2014 = 100%)</a:t>
            </a:r>
          </a:p>
        </p:txBody>
      </p:sp>
      <p:sp>
        <p:nvSpPr>
          <p:cNvPr id="12" name="TextBox 11">
            <a:extLst>
              <a:ext uri="{FF2B5EF4-FFF2-40B4-BE49-F238E27FC236}">
                <a16:creationId xmlns:a16="http://schemas.microsoft.com/office/drawing/2014/main" id="{D2F1E140-73F2-46E2-B2C6-5EEF399EF7D9}"/>
              </a:ext>
            </a:extLst>
          </p:cNvPr>
          <p:cNvSpPr txBox="1"/>
          <p:nvPr/>
        </p:nvSpPr>
        <p:spPr>
          <a:xfrm>
            <a:off x="4542360" y="2259771"/>
            <a:ext cx="667812" cy="328295"/>
          </a:xfrm>
          <a:prstGeom prst="rect">
            <a:avLst/>
          </a:prstGeom>
          <a:solidFill>
            <a:schemeClr val="accent2"/>
          </a:solidFill>
        </p:spPr>
        <p:txBody>
          <a:bodyPr wrap="none" lIns="45720" tIns="25400" rIns="45720" bIns="25400" rtlCol="0">
            <a:spAutoFit/>
          </a:bodyPr>
          <a:lstStyle/>
          <a:p>
            <a:pPr algn="ctr"/>
            <a:r>
              <a:rPr lang="en-US" sz="900" b="1">
                <a:solidFill>
                  <a:schemeClr val="bg1"/>
                </a:solidFill>
                <a:latin typeface="+mn-lt"/>
                <a:cs typeface="+mn-cs"/>
              </a:rPr>
              <a:t>TOTAL </a:t>
            </a:r>
            <a:br>
              <a:rPr lang="en-US" sz="900" b="1">
                <a:solidFill>
                  <a:schemeClr val="bg1"/>
                </a:solidFill>
                <a:latin typeface="+mn-lt"/>
                <a:cs typeface="+mn-cs"/>
              </a:rPr>
            </a:br>
            <a:r>
              <a:rPr lang="en-US" sz="900" b="1">
                <a:solidFill>
                  <a:schemeClr val="bg1"/>
                </a:solidFill>
                <a:latin typeface="+mn-lt"/>
                <a:cs typeface="+mn-cs"/>
              </a:rPr>
              <a:t>SPENDING</a:t>
            </a:r>
          </a:p>
        </p:txBody>
      </p:sp>
      <p:sp>
        <p:nvSpPr>
          <p:cNvPr id="13" name="TextBox 12">
            <a:extLst>
              <a:ext uri="{FF2B5EF4-FFF2-40B4-BE49-F238E27FC236}">
                <a16:creationId xmlns:a16="http://schemas.microsoft.com/office/drawing/2014/main" id="{86A8E502-03B6-4FA7-94B4-5BE6A942280A}"/>
              </a:ext>
            </a:extLst>
          </p:cNvPr>
          <p:cNvSpPr txBox="1"/>
          <p:nvPr/>
        </p:nvSpPr>
        <p:spPr>
          <a:xfrm>
            <a:off x="4907856" y="3119254"/>
            <a:ext cx="856966" cy="189796"/>
          </a:xfrm>
          <a:prstGeom prst="rect">
            <a:avLst/>
          </a:prstGeom>
          <a:solidFill>
            <a:srgbClr val="6F83BF"/>
          </a:solidFill>
        </p:spPr>
        <p:txBody>
          <a:bodyPr wrap="none" lIns="45720" tIns="25400" rIns="45720" bIns="25400" rtlCol="0">
            <a:spAutoFit/>
          </a:bodyPr>
          <a:lstStyle/>
          <a:p>
            <a:r>
              <a:rPr lang="en-US" sz="900" b="1" dirty="0">
                <a:solidFill>
                  <a:schemeClr val="bg1"/>
                </a:solidFill>
                <a:latin typeface="+mn-lt"/>
                <a:cs typeface="+mn-cs"/>
              </a:rPr>
              <a:t>ENROLLMENT</a:t>
            </a:r>
          </a:p>
        </p:txBody>
      </p:sp>
      <p:sp>
        <p:nvSpPr>
          <p:cNvPr id="14" name="TextBox 13">
            <a:extLst>
              <a:ext uri="{FF2B5EF4-FFF2-40B4-BE49-F238E27FC236}">
                <a16:creationId xmlns:a16="http://schemas.microsoft.com/office/drawing/2014/main" id="{BA1B3B7A-6939-4A59-8204-F2CDD9803E14}"/>
              </a:ext>
            </a:extLst>
          </p:cNvPr>
          <p:cNvSpPr txBox="1"/>
          <p:nvPr/>
        </p:nvSpPr>
        <p:spPr>
          <a:xfrm>
            <a:off x="4594335" y="4115716"/>
            <a:ext cx="667812" cy="328295"/>
          </a:xfrm>
          <a:prstGeom prst="rect">
            <a:avLst/>
          </a:prstGeom>
          <a:solidFill>
            <a:srgbClr val="00A797"/>
          </a:solidFill>
        </p:spPr>
        <p:txBody>
          <a:bodyPr wrap="none" lIns="45720" tIns="25400" rIns="45720" bIns="25400" rtlCol="0">
            <a:spAutoFit/>
          </a:bodyPr>
          <a:lstStyle/>
          <a:p>
            <a:pPr algn="ctr"/>
            <a:r>
              <a:rPr lang="en-US" sz="900" b="1">
                <a:solidFill>
                  <a:schemeClr val="bg1"/>
                </a:solidFill>
                <a:latin typeface="+mn-lt"/>
                <a:cs typeface="+mn-cs"/>
              </a:rPr>
              <a:t>PMPM </a:t>
            </a:r>
          </a:p>
          <a:p>
            <a:pPr algn="ctr"/>
            <a:r>
              <a:rPr lang="en-US" sz="900" b="1">
                <a:solidFill>
                  <a:schemeClr val="bg1"/>
                </a:solidFill>
                <a:latin typeface="+mn-lt"/>
                <a:cs typeface="+mn-cs"/>
              </a:rPr>
              <a:t>SPENDING</a:t>
            </a:r>
          </a:p>
        </p:txBody>
      </p:sp>
      <p:sp>
        <p:nvSpPr>
          <p:cNvPr id="2" name="Rectangle 1">
            <a:extLst>
              <a:ext uri="{FF2B5EF4-FFF2-40B4-BE49-F238E27FC236}">
                <a16:creationId xmlns:a16="http://schemas.microsoft.com/office/drawing/2014/main" id="{22EEACFB-D15D-4347-AD30-7A9A38170CF9}"/>
              </a:ext>
            </a:extLst>
          </p:cNvPr>
          <p:cNvSpPr/>
          <p:nvPr/>
        </p:nvSpPr>
        <p:spPr>
          <a:xfrm>
            <a:off x="835791" y="1716846"/>
            <a:ext cx="1632178" cy="215444"/>
          </a:xfrm>
          <a:prstGeom prst="rect">
            <a:avLst/>
          </a:prstGeom>
        </p:spPr>
        <p:txBody>
          <a:bodyPr wrap="none">
            <a:spAutoFit/>
          </a:bodyPr>
          <a:lstStyle/>
          <a:p>
            <a:r>
              <a:rPr lang="en-US" sz="800" dirty="0">
                <a:solidFill>
                  <a:srgbClr val="1C1C1C"/>
                </a:solidFill>
                <a:latin typeface="+mn-lt"/>
              </a:rPr>
              <a:t>(PERCENTAGE </a:t>
            </a:r>
            <a:r>
              <a:rPr lang="en-US" sz="800" dirty="0">
                <a:latin typeface="+mn-lt"/>
              </a:rPr>
              <a:t>OF 2014 LEVEL</a:t>
            </a:r>
            <a:r>
              <a:rPr lang="en-US" sz="800" dirty="0">
                <a:solidFill>
                  <a:srgbClr val="1C1C1C"/>
                </a:solidFill>
                <a:latin typeface="+mn-lt"/>
              </a:rPr>
              <a:t>)</a:t>
            </a:r>
            <a:endParaRPr lang="en-US" sz="1400" dirty="0">
              <a:latin typeface="+mn-lt"/>
            </a:endParaRPr>
          </a:p>
        </p:txBody>
      </p:sp>
      <p:sp>
        <p:nvSpPr>
          <p:cNvPr id="16" name="Rectangle 8">
            <a:extLst>
              <a:ext uri="{FF2B5EF4-FFF2-40B4-BE49-F238E27FC236}">
                <a16:creationId xmlns:a16="http://schemas.microsoft.com/office/drawing/2014/main" id="{95183CD9-1BF7-4222-9AF0-5C7D8644B7F8}"/>
              </a:ext>
            </a:extLst>
          </p:cNvPr>
          <p:cNvSpPr>
            <a:spLocks noChangeArrowheads="1"/>
          </p:cNvSpPr>
          <p:nvPr/>
        </p:nvSpPr>
        <p:spPr bwMode="auto">
          <a:xfrm>
            <a:off x="559750" y="5130807"/>
            <a:ext cx="656783" cy="230832"/>
          </a:xfrm>
          <a:prstGeom prst="rect">
            <a:avLst/>
          </a:prstGeom>
          <a:noFill/>
          <a:ln w="9525">
            <a:noFill/>
            <a:miter lim="800000"/>
            <a:headEnd/>
            <a:tailEnd/>
          </a:ln>
        </p:spPr>
        <p:txBody>
          <a:bodyPr wrap="square" lIns="45720" rIns="45720">
            <a:spAutoFit/>
          </a:bodyPr>
          <a:lstStyle/>
          <a:p>
            <a:pPr>
              <a:defRPr sz="1800" b="1" i="0" u="none" strike="noStrike" kern="1200" baseline="0">
                <a:solidFill>
                  <a:prstClr val="black"/>
                </a:solidFill>
                <a:latin typeface="+mn-lt"/>
                <a:ea typeface="+mn-ea"/>
                <a:cs typeface="+mn-cs"/>
              </a:defRPr>
            </a:pPr>
            <a:r>
              <a:rPr lang="en-US" sz="900" b="1" dirty="0">
                <a:solidFill>
                  <a:prstClr val="black"/>
                </a:solidFill>
                <a:latin typeface="+mn-lt"/>
                <a:cs typeface="+mn-cs"/>
              </a:rPr>
              <a:t>SFY</a:t>
            </a:r>
          </a:p>
        </p:txBody>
      </p:sp>
      <p:sp>
        <p:nvSpPr>
          <p:cNvPr id="4" name="TextBox 3">
            <a:extLst>
              <a:ext uri="{FF2B5EF4-FFF2-40B4-BE49-F238E27FC236}">
                <a16:creationId xmlns:a16="http://schemas.microsoft.com/office/drawing/2014/main" id="{A982C4C4-31E6-ACE9-F157-88913383D867}"/>
              </a:ext>
            </a:extLst>
          </p:cNvPr>
          <p:cNvSpPr txBox="1"/>
          <p:nvPr/>
        </p:nvSpPr>
        <p:spPr>
          <a:xfrm>
            <a:off x="383805" y="6067107"/>
            <a:ext cx="3272050" cy="492443"/>
          </a:xfrm>
          <a:prstGeom prst="rect">
            <a:avLst/>
          </a:prstGeom>
          <a:noFill/>
        </p:spPr>
        <p:txBody>
          <a:bodyPr wrap="none" rtlCol="0">
            <a:spAutoFit/>
          </a:bodyPr>
          <a:lstStyle/>
          <a:p>
            <a:r>
              <a:rPr lang="en-US" sz="800" dirty="0">
                <a:latin typeface="+mn-lt"/>
                <a:ea typeface="Source Sans Pro Light"/>
                <a:cs typeface="Calibri" panose="020F0502020204030204" pitchFamily="34" charset="0"/>
              </a:rPr>
              <a:t>Chart Data: MassHealth Budget Office Data Request, March 2024.</a:t>
            </a:r>
            <a:endParaRPr lang="en-US" sz="800" dirty="0">
              <a:latin typeface="+mn-lt"/>
            </a:endParaRPr>
          </a:p>
          <a:p>
            <a:endParaRPr lang="en-US" dirty="0"/>
          </a:p>
        </p:txBody>
      </p:sp>
    </p:spTree>
    <p:extLst>
      <p:ext uri="{BB962C8B-B14F-4D97-AF65-F5344CB8AC3E}">
        <p14:creationId xmlns:p14="http://schemas.microsoft.com/office/powerpoint/2010/main" val="3421358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AB488D16-3C72-4AB9-8E24-FB974738912D}"/>
              </a:ext>
            </a:extLst>
          </p:cNvPr>
          <p:cNvGraphicFramePr/>
          <p:nvPr>
            <p:extLst>
              <p:ext uri="{D42A27DB-BD31-4B8C-83A1-F6EECF244321}">
                <p14:modId xmlns:p14="http://schemas.microsoft.com/office/powerpoint/2010/main" val="102543405"/>
              </p:ext>
            </p:extLst>
          </p:nvPr>
        </p:nvGraphicFramePr>
        <p:xfrm>
          <a:off x="465202" y="1764734"/>
          <a:ext cx="5707063" cy="4102231"/>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A close up of a logo&#10;&#10;Description automatically generated">
            <a:extLst>
              <a:ext uri="{FF2B5EF4-FFF2-40B4-BE49-F238E27FC236}">
                <a16:creationId xmlns:a16="http://schemas.microsoft.com/office/drawing/2014/main" id="{E435E24B-8FCB-40D8-8038-AB5CA27A3237}"/>
              </a:ext>
            </a:extLst>
          </p:cNvPr>
          <p:cNvPicPr>
            <a:picLocks noChangeAspect="1"/>
          </p:cNvPicPr>
          <p:nvPr/>
        </p:nvPicPr>
        <p:blipFill>
          <a:blip r:embed="rId4">
            <a:alphaModFix amt="25000"/>
          </a:blip>
          <a:stretch>
            <a:fillRect/>
          </a:stretch>
        </p:blipFill>
        <p:spPr>
          <a:xfrm>
            <a:off x="3073344" y="1778777"/>
            <a:ext cx="1261981" cy="3944454"/>
          </a:xfrm>
          <a:prstGeom prst="rect">
            <a:avLst/>
          </a:prstGeom>
        </p:spPr>
      </p:pic>
      <p:sp>
        <p:nvSpPr>
          <p:cNvPr id="73736" name="Title 1"/>
          <p:cNvSpPr>
            <a:spLocks noGrp="1"/>
          </p:cNvSpPr>
          <p:nvPr>
            <p:ph type="title"/>
          </p:nvPr>
        </p:nvSpPr>
        <p:spPr/>
        <p:txBody>
          <a:bodyPr/>
          <a:lstStyle/>
          <a:p>
            <a:r>
              <a:rPr lang="en-US" dirty="0"/>
              <a:t>MOST MASSHEALTH DOLLARS ARE SPENT ON SERVICES FOR A MINORITY OF MEMBERS</a:t>
            </a:r>
          </a:p>
        </p:txBody>
      </p:sp>
      <p:sp>
        <p:nvSpPr>
          <p:cNvPr id="3" name="Slide Number Placeholder 2"/>
          <p:cNvSpPr>
            <a:spLocks noGrp="1"/>
          </p:cNvSpPr>
          <p:nvPr>
            <p:ph type="sldNum" sz="quarter" idx="10"/>
          </p:nvPr>
        </p:nvSpPr>
        <p:spPr/>
        <p:txBody>
          <a:bodyPr/>
          <a:lstStyle/>
          <a:p>
            <a:fld id="{4C061E46-8A3E-4864-8390-8B5E308E0B13}" type="slidenum">
              <a:rPr lang="en-US" smtClean="0"/>
              <a:pPr/>
              <a:t>32</a:t>
            </a:fld>
            <a:endParaRPr lang="en-US"/>
          </a:p>
        </p:txBody>
      </p:sp>
      <p:sp>
        <p:nvSpPr>
          <p:cNvPr id="9" name="Rectangle 8"/>
          <p:cNvSpPr/>
          <p:nvPr/>
        </p:nvSpPr>
        <p:spPr>
          <a:xfrm>
            <a:off x="4464571" y="4395018"/>
            <a:ext cx="1581461" cy="175433"/>
          </a:xfrm>
          <a:prstGeom prst="rect">
            <a:avLst/>
          </a:prstGeom>
          <a:solidFill>
            <a:srgbClr val="6F83B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0" bIns="18288" anchor="ctr">
            <a:noAutofit/>
          </a:bodyPr>
          <a:lstStyle/>
          <a:p>
            <a:r>
              <a:rPr lang="en-US" sz="900" b="1">
                <a:solidFill>
                  <a:schemeClr val="bg1"/>
                </a:solidFill>
              </a:rPr>
              <a:t>NON-DISABLED ADULTS</a:t>
            </a:r>
          </a:p>
        </p:txBody>
      </p:sp>
      <p:sp>
        <p:nvSpPr>
          <p:cNvPr id="10" name="Rectangle 9"/>
          <p:cNvSpPr/>
          <p:nvPr/>
        </p:nvSpPr>
        <p:spPr>
          <a:xfrm>
            <a:off x="4464571" y="5219260"/>
            <a:ext cx="1581461" cy="175433"/>
          </a:xfrm>
          <a:prstGeom prst="rect">
            <a:avLst/>
          </a:prstGeom>
          <a:solidFill>
            <a:srgbClr val="C3D94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0" bIns="18288" anchor="ctr" anchorCtr="0">
            <a:noAutofit/>
          </a:bodyPr>
          <a:lstStyle/>
          <a:p>
            <a:r>
              <a:rPr lang="en-US" sz="900" b="1">
                <a:solidFill>
                  <a:schemeClr val="bg1"/>
                </a:solidFill>
              </a:rPr>
              <a:t>NON-DISABLED CHILDREN</a:t>
            </a:r>
          </a:p>
        </p:txBody>
      </p:sp>
      <p:sp>
        <p:nvSpPr>
          <p:cNvPr id="12" name="Rectangle 11"/>
          <p:cNvSpPr/>
          <p:nvPr/>
        </p:nvSpPr>
        <p:spPr>
          <a:xfrm>
            <a:off x="4464571" y="2228349"/>
            <a:ext cx="1581461" cy="171495"/>
          </a:xfrm>
          <a:prstGeom prst="rect">
            <a:avLst/>
          </a:prstGeom>
          <a:solidFill>
            <a:srgbClr val="F25C2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0" bIns="18288" anchor="ctr">
            <a:noAutofit/>
          </a:bodyPr>
          <a:lstStyle/>
          <a:p>
            <a:r>
              <a:rPr lang="en-US" sz="900" b="1">
                <a:solidFill>
                  <a:schemeClr val="bg1"/>
                </a:solidFill>
              </a:rPr>
              <a:t>SENIORS</a:t>
            </a:r>
          </a:p>
        </p:txBody>
      </p:sp>
      <p:sp>
        <p:nvSpPr>
          <p:cNvPr id="13" name="Rectangle 12"/>
          <p:cNvSpPr/>
          <p:nvPr/>
        </p:nvSpPr>
        <p:spPr>
          <a:xfrm>
            <a:off x="4464571" y="3173441"/>
            <a:ext cx="1581461" cy="313932"/>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0" bIns="18288" anchor="ctr" anchorCtr="0">
            <a:noAutofit/>
          </a:bodyPr>
          <a:lstStyle/>
          <a:p>
            <a:r>
              <a:rPr lang="en-US" sz="900" b="1">
                <a:solidFill>
                  <a:schemeClr val="tx1"/>
                </a:solidFill>
              </a:rPr>
              <a:t>ADULTS AND CHILDREN WITH DISABILITIES</a:t>
            </a:r>
          </a:p>
        </p:txBody>
      </p:sp>
      <p:sp>
        <p:nvSpPr>
          <p:cNvPr id="14" name="Text Box 11">
            <a:extLst>
              <a:ext uri="{FF2B5EF4-FFF2-40B4-BE49-F238E27FC236}">
                <a16:creationId xmlns:a16="http://schemas.microsoft.com/office/drawing/2014/main" id="{2490F052-C429-492F-B970-F23B91F04356}"/>
              </a:ext>
            </a:extLst>
          </p:cNvPr>
          <p:cNvSpPr txBox="1">
            <a:spLocks noChangeArrowheads="1"/>
          </p:cNvSpPr>
          <p:nvPr/>
        </p:nvSpPr>
        <p:spPr bwMode="auto">
          <a:xfrm>
            <a:off x="6932428" y="1207008"/>
            <a:ext cx="1754371" cy="4307745"/>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050"/>
            </a:lvl1pPr>
          </a:lstStyle>
          <a:p>
            <a:pPr lvl="0">
              <a:buClr>
                <a:srgbClr val="5A8F7C"/>
              </a:buClr>
            </a:pPr>
            <a:r>
              <a:rPr lang="en-US" sz="1000" dirty="0">
                <a:latin typeface="+mn-lt"/>
                <a:cs typeface="Arial"/>
              </a:rPr>
              <a:t>MassHealth spending is not spread evenly across the various categories of members. More than half (5</a:t>
            </a:r>
            <a:r>
              <a:rPr lang="en-VG" sz="1000" dirty="0">
                <a:latin typeface="+mn-lt"/>
                <a:cs typeface="Arial"/>
              </a:rPr>
              <a:t>4</a:t>
            </a:r>
            <a:r>
              <a:rPr lang="en-US" sz="1000" dirty="0">
                <a:latin typeface="+mn-lt"/>
                <a:cs typeface="Arial"/>
              </a:rPr>
              <a:t>%) of spending in SFY 20</a:t>
            </a:r>
            <a:r>
              <a:rPr lang="en-VG" sz="1000" dirty="0">
                <a:latin typeface="+mn-lt"/>
                <a:cs typeface="Arial"/>
              </a:rPr>
              <a:t>23</a:t>
            </a:r>
            <a:r>
              <a:rPr lang="en-US" sz="1000" dirty="0">
                <a:latin typeface="+mn-lt"/>
                <a:cs typeface="Arial"/>
              </a:rPr>
              <a:t> was for services to people with disabilities and seniors. These groups make up </a:t>
            </a:r>
            <a:r>
              <a:rPr lang="en-VG" sz="1000" dirty="0">
                <a:latin typeface="+mn-lt"/>
                <a:cs typeface="Arial"/>
              </a:rPr>
              <a:t>less than</a:t>
            </a:r>
            <a:r>
              <a:rPr lang="en-US" sz="1000" dirty="0">
                <a:latin typeface="+mn-lt"/>
                <a:cs typeface="Arial"/>
              </a:rPr>
              <a:t> a quarter (2</a:t>
            </a:r>
            <a:r>
              <a:rPr lang="en-VG" sz="1000" dirty="0">
                <a:latin typeface="+mn-lt"/>
                <a:cs typeface="Arial"/>
              </a:rPr>
              <a:t>3</a:t>
            </a:r>
            <a:r>
              <a:rPr lang="en-US" sz="1000" dirty="0">
                <a:latin typeface="+mn-lt"/>
                <a:cs typeface="Arial"/>
              </a:rPr>
              <a:t>%) of the MassHealth membership.</a:t>
            </a:r>
          </a:p>
        </p:txBody>
      </p:sp>
      <p:sp>
        <p:nvSpPr>
          <p:cNvPr id="16" name="Rectangle 15">
            <a:extLst>
              <a:ext uri="{FF2B5EF4-FFF2-40B4-BE49-F238E27FC236}">
                <a16:creationId xmlns:a16="http://schemas.microsoft.com/office/drawing/2014/main" id="{43D3BC1F-19FA-4303-B9E8-E59577170964}"/>
              </a:ext>
            </a:extLst>
          </p:cNvPr>
          <p:cNvSpPr/>
          <p:nvPr/>
        </p:nvSpPr>
        <p:spPr>
          <a:xfrm>
            <a:off x="455612" y="1207008"/>
            <a:ext cx="5707063" cy="400110"/>
          </a:xfrm>
          <a:prstGeom prst="rect">
            <a:avLst/>
          </a:prstGeom>
        </p:spPr>
        <p:txBody>
          <a:bodyPr wrap="square" lIns="0" tIns="45720" rIns="91440" bIns="45720" anchor="t">
            <a:spAutoFit/>
          </a:bodyPr>
          <a:lstStyle/>
          <a:p>
            <a:pPr lvl="0"/>
            <a:r>
              <a:rPr lang="en-US" sz="1000" b="1">
                <a:latin typeface="+mn-lt"/>
                <a:cs typeface="Arial"/>
              </a:rPr>
              <a:t>DISTRIBUTION OF MASSHEALTH ENROLLMENT AND SPENDING BY VARIOUS POPULATIONS, SFY 202</a:t>
            </a:r>
            <a:r>
              <a:rPr lang="en-VG" sz="1000" b="1">
                <a:latin typeface="+mn-lt"/>
                <a:cs typeface="Arial"/>
              </a:rPr>
              <a:t>3</a:t>
            </a:r>
            <a:endParaRPr lang="en-US" sz="1000" b="1">
              <a:latin typeface="+mn-lt"/>
              <a:ea typeface="Source Sans Pro Semibold"/>
              <a:cs typeface="Arial"/>
            </a:endParaRPr>
          </a:p>
        </p:txBody>
      </p:sp>
      <p:sp>
        <p:nvSpPr>
          <p:cNvPr id="5" name="Rectangle 4">
            <a:extLst>
              <a:ext uri="{FF2B5EF4-FFF2-40B4-BE49-F238E27FC236}">
                <a16:creationId xmlns:a16="http://schemas.microsoft.com/office/drawing/2014/main" id="{6BC49B14-71A3-1220-DE96-C111715CF9FD}"/>
              </a:ext>
            </a:extLst>
          </p:cNvPr>
          <p:cNvSpPr/>
          <p:nvPr/>
        </p:nvSpPr>
        <p:spPr>
          <a:xfrm>
            <a:off x="455611" y="5784040"/>
            <a:ext cx="8291514" cy="610424"/>
          </a:xfrm>
          <a:prstGeom prst="rect">
            <a:avLst/>
          </a:prstGeom>
        </p:spPr>
        <p:txBody>
          <a:bodyPr wrap="square" lIns="0" rIns="0" anchor="b" anchorCtr="0">
            <a:spAutoFit/>
          </a:bodyPr>
          <a:lstStyle/>
          <a:p>
            <a:pPr>
              <a:spcBef>
                <a:spcPts val="200"/>
              </a:spcBef>
            </a:pPr>
            <a:r>
              <a:rPr lang="en-US" sz="800" dirty="0">
                <a:solidFill>
                  <a:srgbClr val="000000"/>
                </a:solidFill>
                <a:latin typeface="+mn-lt"/>
              </a:rPr>
              <a:t>This analysis (and slides 33 and 34) use data that includes gross spending amounts, which includes both state and federal shares. This includes claim and capitation payments for medical benefits provided by MassHealth, and do not include the cost of Medicare or commercial premiums, administrative spending, supplemental provider payments or Medicaid-reimbursable services from other state agencies. Note that this slide excludes some costs that are included in the overall cost trends on slides 30 and 31.</a:t>
            </a:r>
          </a:p>
          <a:p>
            <a:pPr>
              <a:spcBef>
                <a:spcPts val="200"/>
              </a:spcBef>
            </a:pPr>
            <a:r>
              <a:rPr lang="en-US" sz="800" dirty="0">
                <a:latin typeface="+mn-lt"/>
                <a:ea typeface="Source Sans Pro Light"/>
                <a:cs typeface="Calibri" panose="020F0502020204030204" pitchFamily="34" charset="0"/>
              </a:rPr>
              <a:t>Chart Data: MassHealth Budget Office Data Request, March 2024.</a:t>
            </a:r>
            <a:endParaRPr lang="en-US" sz="800" dirty="0">
              <a:solidFill>
                <a:srgbClr val="000000"/>
              </a:solidFill>
              <a:latin typeface="+mn-lt"/>
            </a:endParaRPr>
          </a:p>
        </p:txBody>
      </p:sp>
    </p:spTree>
    <p:extLst>
      <p:ext uri="{BB962C8B-B14F-4D97-AF65-F5344CB8AC3E}">
        <p14:creationId xmlns:p14="http://schemas.microsoft.com/office/powerpoint/2010/main" val="972772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FBF44F-7143-CE15-876C-F5CBDB91B3BD}"/>
              </a:ext>
            </a:extLst>
          </p:cNvPr>
          <p:cNvSpPr/>
          <p:nvPr/>
        </p:nvSpPr>
        <p:spPr>
          <a:xfrm>
            <a:off x="1100948" y="3657600"/>
            <a:ext cx="812911" cy="1993392"/>
          </a:xfrm>
          <a:prstGeom prst="rect">
            <a:avLst/>
          </a:prstGeom>
          <a:solidFill>
            <a:srgbClr val="F25C2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77" name="Title 1"/>
          <p:cNvSpPr>
            <a:spLocks noGrp="1"/>
          </p:cNvSpPr>
          <p:nvPr>
            <p:ph type="title"/>
          </p:nvPr>
        </p:nvSpPr>
        <p:spPr/>
        <p:txBody>
          <a:bodyPr/>
          <a:lstStyle/>
          <a:p>
            <a:r>
              <a:rPr lang="en-US" dirty="0"/>
              <a:t>TRENDS IN MASSHEALTH SPENDING per member Varied across </a:t>
            </a:r>
            <a:br>
              <a:rPr lang="en-US" dirty="0"/>
            </a:br>
            <a:r>
              <a:rPr lang="en-US" dirty="0"/>
              <a:t>SUB-groups IN RECENT YEARS</a:t>
            </a:r>
          </a:p>
        </p:txBody>
      </p:sp>
      <p:sp>
        <p:nvSpPr>
          <p:cNvPr id="3" name="Slide Number Placeholder 2"/>
          <p:cNvSpPr>
            <a:spLocks noGrp="1"/>
          </p:cNvSpPr>
          <p:nvPr>
            <p:ph type="sldNum" sz="quarter" idx="10"/>
          </p:nvPr>
        </p:nvSpPr>
        <p:spPr/>
        <p:txBody>
          <a:bodyPr/>
          <a:lstStyle/>
          <a:p>
            <a:fld id="{D2E9F9DB-790B-47B4-BD6A-ADAF4F6AC5DF}" type="slidenum">
              <a:rPr lang="en-US" smtClean="0"/>
              <a:pPr/>
              <a:t>33</a:t>
            </a:fld>
            <a:endParaRPr lang="en-US"/>
          </a:p>
        </p:txBody>
      </p:sp>
      <p:sp>
        <p:nvSpPr>
          <p:cNvPr id="7" name="Rectangle 8"/>
          <p:cNvSpPr>
            <a:spLocks noChangeArrowheads="1"/>
          </p:cNvSpPr>
          <p:nvPr/>
        </p:nvSpPr>
        <p:spPr bwMode="auto">
          <a:xfrm>
            <a:off x="455613" y="1789113"/>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endParaRPr lang="en-US" sz="1000">
              <a:solidFill>
                <a:prstClr val="black"/>
              </a:solidFill>
              <a:latin typeface="DM Sans" pitchFamily="2" charset="77"/>
              <a:cs typeface="+mn-cs"/>
            </a:endParaRPr>
          </a:p>
        </p:txBody>
      </p:sp>
      <p:graphicFrame>
        <p:nvGraphicFramePr>
          <p:cNvPr id="2" name="Chart 1"/>
          <p:cNvGraphicFramePr/>
          <p:nvPr>
            <p:extLst>
              <p:ext uri="{D42A27DB-BD31-4B8C-83A1-F6EECF244321}">
                <p14:modId xmlns:p14="http://schemas.microsoft.com/office/powerpoint/2010/main" val="3128263637"/>
              </p:ext>
            </p:extLst>
          </p:nvPr>
        </p:nvGraphicFramePr>
        <p:xfrm>
          <a:off x="455612" y="1483987"/>
          <a:ext cx="5814558" cy="416700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11">
            <a:extLst>
              <a:ext uri="{FF2B5EF4-FFF2-40B4-BE49-F238E27FC236}">
                <a16:creationId xmlns:a16="http://schemas.microsoft.com/office/drawing/2014/main" id="{AA561D97-FAD5-4D3D-B8FC-E812862119DF}"/>
              </a:ext>
            </a:extLst>
          </p:cNvPr>
          <p:cNvSpPr txBox="1">
            <a:spLocks noChangeArrowheads="1"/>
          </p:cNvSpPr>
          <p:nvPr/>
        </p:nvSpPr>
        <p:spPr bwMode="auto">
          <a:xfrm>
            <a:off x="6698512" y="1207008"/>
            <a:ext cx="1988288"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050"/>
            </a:lvl1pPr>
          </a:lstStyle>
          <a:p>
            <a:pPr>
              <a:buClr>
                <a:srgbClr val="5A8F7C"/>
              </a:buClr>
            </a:pPr>
            <a:r>
              <a:rPr lang="en-US" sz="1000" dirty="0">
                <a:latin typeface="DM Sans"/>
                <a:cs typeface="Arial"/>
              </a:rPr>
              <a:t>Over a three-year period from SFY 2021 to SFY 2023 per member spending, unadjusted for inflation, remained relatively flat for the MassHealth population as a whole. Per member spending over this period, however, increased substantially for adults with disabilities (14.5%), with a smaller increase among seniors (5.5%). </a:t>
            </a:r>
          </a:p>
          <a:p>
            <a:pPr>
              <a:buClr>
                <a:srgbClr val="5A8F7C"/>
              </a:buClr>
            </a:pPr>
            <a:r>
              <a:rPr lang="en-US" sz="1000" dirty="0">
                <a:latin typeface="DM Sans"/>
                <a:cs typeface="Arial"/>
              </a:rPr>
              <a:t>These increases can be explained by several factors: 1) increases in payment rates for services utilized by people with disabilities and seniors, such as personal care attendant wage increases; and 2) rebounding utilization in SFY 2022, following a drop during the early phase of the COVID-19 pandemic.</a:t>
            </a:r>
          </a:p>
          <a:p>
            <a:pPr>
              <a:buClr>
                <a:srgbClr val="5A8F7C"/>
              </a:buClr>
              <a:tabLst>
                <a:tab pos="512763" algn="l"/>
              </a:tabLst>
            </a:pPr>
            <a:r>
              <a:rPr lang="en-US" sz="1000" dirty="0">
                <a:latin typeface="DM Sans"/>
                <a:cs typeface="Arial"/>
              </a:rPr>
              <a:t> </a:t>
            </a:r>
          </a:p>
          <a:p>
            <a:pPr>
              <a:buClr>
                <a:srgbClr val="5A8F7C"/>
              </a:buClr>
            </a:pPr>
            <a:endParaRPr lang="en-US" sz="1000" dirty="0">
              <a:latin typeface="DM Sans" pitchFamily="2" charset="77"/>
              <a:cs typeface="Arial"/>
            </a:endParaRPr>
          </a:p>
          <a:p>
            <a:pPr>
              <a:buClr>
                <a:srgbClr val="5A8F7C"/>
              </a:buClr>
            </a:pPr>
            <a:endParaRPr lang="en-US" sz="1000" dirty="0">
              <a:latin typeface="DM Sans" pitchFamily="2" charset="77"/>
              <a:cs typeface="Arial"/>
            </a:endParaRPr>
          </a:p>
        </p:txBody>
      </p:sp>
      <p:sp>
        <p:nvSpPr>
          <p:cNvPr id="16" name="Rectangle 15">
            <a:extLst>
              <a:ext uri="{FF2B5EF4-FFF2-40B4-BE49-F238E27FC236}">
                <a16:creationId xmlns:a16="http://schemas.microsoft.com/office/drawing/2014/main" id="{DF18356F-877C-4969-969C-16385B6CBF80}"/>
              </a:ext>
            </a:extLst>
          </p:cNvPr>
          <p:cNvSpPr/>
          <p:nvPr/>
        </p:nvSpPr>
        <p:spPr>
          <a:xfrm>
            <a:off x="455612" y="1207008"/>
            <a:ext cx="5067363" cy="246221"/>
          </a:xfrm>
          <a:prstGeom prst="rect">
            <a:avLst/>
          </a:prstGeom>
        </p:spPr>
        <p:txBody>
          <a:bodyPr wrap="square" lIns="0">
            <a:spAutoFit/>
          </a:bodyPr>
          <a:lstStyle/>
          <a:p>
            <a:pPr lvl="0"/>
            <a:r>
              <a:rPr lang="en-US" sz="1000" b="1">
                <a:latin typeface="DM Sans" pitchFamily="2" charset="77"/>
              </a:rPr>
              <a:t>MASSHEALTH PAYMENTS PER MEMBER PER YEAR, SFY 2021-2023</a:t>
            </a:r>
            <a:endParaRPr lang="en-US" sz="1000" b="1" strike="sngStrike" baseline="30000">
              <a:latin typeface="DM Sans" pitchFamily="2" charset="77"/>
            </a:endParaRPr>
          </a:p>
        </p:txBody>
      </p:sp>
      <p:grpSp>
        <p:nvGrpSpPr>
          <p:cNvPr id="9" name="Group 8">
            <a:extLst>
              <a:ext uri="{FF2B5EF4-FFF2-40B4-BE49-F238E27FC236}">
                <a16:creationId xmlns:a16="http://schemas.microsoft.com/office/drawing/2014/main" id="{EE1EEBAF-E633-45AC-BA93-FDC5AF1278A9}"/>
              </a:ext>
            </a:extLst>
          </p:cNvPr>
          <p:cNvGrpSpPr/>
          <p:nvPr/>
        </p:nvGrpSpPr>
        <p:grpSpPr>
          <a:xfrm>
            <a:off x="1076140" y="1733652"/>
            <a:ext cx="621792" cy="597487"/>
            <a:chOff x="5237593" y="4698549"/>
            <a:chExt cx="621792" cy="597487"/>
          </a:xfrm>
        </p:grpSpPr>
        <p:sp>
          <p:nvSpPr>
            <p:cNvPr id="20" name="TextBox 19">
              <a:extLst>
                <a:ext uri="{FF2B5EF4-FFF2-40B4-BE49-F238E27FC236}">
                  <a16:creationId xmlns:a16="http://schemas.microsoft.com/office/drawing/2014/main" id="{4F324DB5-F10A-4CFF-918D-67B860D4E739}"/>
                </a:ext>
              </a:extLst>
            </p:cNvPr>
            <p:cNvSpPr txBox="1"/>
            <p:nvPr/>
          </p:nvSpPr>
          <p:spPr>
            <a:xfrm>
              <a:off x="5237593" y="5120603"/>
              <a:ext cx="621792" cy="175433"/>
            </a:xfrm>
            <a:prstGeom prst="rect">
              <a:avLst/>
            </a:prstGeom>
            <a:solidFill>
              <a:srgbClr val="6F83BF"/>
            </a:solidFill>
          </p:spPr>
          <p:txBody>
            <a:bodyPr wrap="none" lIns="45720" tIns="18288" rIns="45720" bIns="18288" rtlCol="0">
              <a:noAutofit/>
            </a:bodyPr>
            <a:lstStyle/>
            <a:p>
              <a:r>
                <a:rPr lang="en-US" sz="900" b="1">
                  <a:solidFill>
                    <a:schemeClr val="bg1"/>
                  </a:solidFill>
                  <a:latin typeface="DM Sans" pitchFamily="2" charset="77"/>
                </a:rPr>
                <a:t>SFY 2023</a:t>
              </a:r>
            </a:p>
          </p:txBody>
        </p:sp>
        <p:sp>
          <p:nvSpPr>
            <p:cNvPr id="21" name="TextBox 20">
              <a:extLst>
                <a:ext uri="{FF2B5EF4-FFF2-40B4-BE49-F238E27FC236}">
                  <a16:creationId xmlns:a16="http://schemas.microsoft.com/office/drawing/2014/main" id="{D02D27AA-3C1D-47B4-BD25-024AAB53A61F}"/>
                </a:ext>
              </a:extLst>
            </p:cNvPr>
            <p:cNvSpPr txBox="1"/>
            <p:nvPr/>
          </p:nvSpPr>
          <p:spPr>
            <a:xfrm>
              <a:off x="5237593" y="4910170"/>
              <a:ext cx="621792" cy="175433"/>
            </a:xfrm>
            <a:prstGeom prst="rect">
              <a:avLst/>
            </a:prstGeom>
            <a:solidFill>
              <a:schemeClr val="accent4"/>
            </a:solidFill>
          </p:spPr>
          <p:txBody>
            <a:bodyPr wrap="none" lIns="45720" tIns="18288" rIns="45720" bIns="18288" rtlCol="0">
              <a:noAutofit/>
            </a:bodyPr>
            <a:lstStyle/>
            <a:p>
              <a:r>
                <a:rPr lang="en-US" sz="900" b="1">
                  <a:solidFill>
                    <a:schemeClr val="bg1"/>
                  </a:solidFill>
                  <a:latin typeface="DM Sans" pitchFamily="2" charset="77"/>
                </a:rPr>
                <a:t>SFY 2022</a:t>
              </a:r>
            </a:p>
          </p:txBody>
        </p:sp>
        <p:sp>
          <p:nvSpPr>
            <p:cNvPr id="22" name="TextBox 21">
              <a:extLst>
                <a:ext uri="{FF2B5EF4-FFF2-40B4-BE49-F238E27FC236}">
                  <a16:creationId xmlns:a16="http://schemas.microsoft.com/office/drawing/2014/main" id="{17730D00-E0E9-4899-9ED5-49BA60437BE1}"/>
                </a:ext>
              </a:extLst>
            </p:cNvPr>
            <p:cNvSpPr txBox="1"/>
            <p:nvPr/>
          </p:nvSpPr>
          <p:spPr>
            <a:xfrm>
              <a:off x="5237593" y="4698549"/>
              <a:ext cx="621792" cy="175433"/>
            </a:xfrm>
            <a:prstGeom prst="rect">
              <a:avLst/>
            </a:prstGeom>
            <a:solidFill>
              <a:srgbClr val="C3D941"/>
            </a:solidFill>
          </p:spPr>
          <p:txBody>
            <a:bodyPr wrap="none" lIns="45720" tIns="18288" rIns="45720" bIns="18288" rtlCol="0">
              <a:noAutofit/>
            </a:bodyPr>
            <a:lstStyle/>
            <a:p>
              <a:r>
                <a:rPr lang="en-US" sz="900" b="1">
                  <a:solidFill>
                    <a:schemeClr val="bg1"/>
                  </a:solidFill>
                  <a:latin typeface="DM Sans" pitchFamily="2" charset="77"/>
                </a:rPr>
                <a:t>SFY 2021</a:t>
              </a:r>
            </a:p>
          </p:txBody>
        </p:sp>
      </p:grpSp>
      <p:sp>
        <p:nvSpPr>
          <p:cNvPr id="5" name="TextBox 4">
            <a:extLst>
              <a:ext uri="{FF2B5EF4-FFF2-40B4-BE49-F238E27FC236}">
                <a16:creationId xmlns:a16="http://schemas.microsoft.com/office/drawing/2014/main" id="{3DC684FE-7077-9791-FE35-D8F3C6DAFCF5}"/>
              </a:ext>
            </a:extLst>
          </p:cNvPr>
          <p:cNvSpPr txBox="1"/>
          <p:nvPr/>
        </p:nvSpPr>
        <p:spPr>
          <a:xfrm>
            <a:off x="383805" y="6067107"/>
            <a:ext cx="3272050" cy="492443"/>
          </a:xfrm>
          <a:prstGeom prst="rect">
            <a:avLst/>
          </a:prstGeom>
          <a:noFill/>
        </p:spPr>
        <p:txBody>
          <a:bodyPr wrap="none" rtlCol="0">
            <a:spAutoFit/>
          </a:bodyPr>
          <a:lstStyle/>
          <a:p>
            <a:r>
              <a:rPr lang="en-US" sz="800" dirty="0">
                <a:latin typeface="+mn-lt"/>
                <a:ea typeface="Source Sans Pro Light"/>
                <a:cs typeface="Calibri" panose="020F0502020204030204" pitchFamily="34" charset="0"/>
              </a:rPr>
              <a:t>Chart Data: MassHealth Budget Office Data Request, March 2024.</a:t>
            </a:r>
            <a:endParaRPr lang="en-US" sz="800" dirty="0">
              <a:latin typeface="+mn-lt"/>
            </a:endParaRPr>
          </a:p>
          <a:p>
            <a:endParaRPr lang="en-US" dirty="0"/>
          </a:p>
        </p:txBody>
      </p:sp>
    </p:spTree>
    <p:extLst>
      <p:ext uri="{BB962C8B-B14F-4D97-AF65-F5344CB8AC3E}">
        <p14:creationId xmlns:p14="http://schemas.microsoft.com/office/powerpoint/2010/main" val="1686107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a:extLst>
              <a:ext uri="{FF2B5EF4-FFF2-40B4-BE49-F238E27FC236}">
                <a16:creationId xmlns:a16="http://schemas.microsoft.com/office/drawing/2014/main" id="{253FCAAC-AE7D-48EE-9816-2F01BA93A28B}"/>
              </a:ext>
            </a:extLst>
          </p:cNvPr>
          <p:cNvSpPr/>
          <p:nvPr/>
        </p:nvSpPr>
        <p:spPr>
          <a:xfrm flipH="1">
            <a:off x="499244" y="1888056"/>
            <a:ext cx="2907792" cy="3127248"/>
          </a:xfrm>
          <a:custGeom>
            <a:avLst/>
            <a:gdLst>
              <a:gd name="connsiteX0" fmla="*/ 0 w 2825496"/>
              <a:gd name="connsiteY0" fmla="*/ 0 h 3108960"/>
              <a:gd name="connsiteX1" fmla="*/ 2825496 w 2825496"/>
              <a:gd name="connsiteY1" fmla="*/ 0 h 3108960"/>
              <a:gd name="connsiteX2" fmla="*/ 2825496 w 2825496"/>
              <a:gd name="connsiteY2" fmla="*/ 3108960 h 3108960"/>
              <a:gd name="connsiteX3" fmla="*/ 0 w 2825496"/>
              <a:gd name="connsiteY3" fmla="*/ 3108960 h 3108960"/>
              <a:gd name="connsiteX4" fmla="*/ 0 w 2825496"/>
              <a:gd name="connsiteY4" fmla="*/ 0 h 3108960"/>
              <a:gd name="connsiteX0" fmla="*/ 0 w 2825496"/>
              <a:gd name="connsiteY0" fmla="*/ 0 h 3127248"/>
              <a:gd name="connsiteX1" fmla="*/ 2825496 w 2825496"/>
              <a:gd name="connsiteY1" fmla="*/ 0 h 3127248"/>
              <a:gd name="connsiteX2" fmla="*/ 2825496 w 2825496"/>
              <a:gd name="connsiteY2" fmla="*/ 3108960 h 3127248"/>
              <a:gd name="connsiteX3" fmla="*/ 82296 w 2825496"/>
              <a:gd name="connsiteY3" fmla="*/ 3127248 h 3127248"/>
              <a:gd name="connsiteX4" fmla="*/ 0 w 2825496"/>
              <a:gd name="connsiteY4" fmla="*/ 0 h 3127248"/>
              <a:gd name="connsiteX0" fmla="*/ 82296 w 2907792"/>
              <a:gd name="connsiteY0" fmla="*/ 0 h 3127248"/>
              <a:gd name="connsiteX1" fmla="*/ 2907792 w 2907792"/>
              <a:gd name="connsiteY1" fmla="*/ 0 h 3127248"/>
              <a:gd name="connsiteX2" fmla="*/ 2907792 w 2907792"/>
              <a:gd name="connsiteY2" fmla="*/ 3108960 h 3127248"/>
              <a:gd name="connsiteX3" fmla="*/ 0 w 2907792"/>
              <a:gd name="connsiteY3" fmla="*/ 3127248 h 3127248"/>
              <a:gd name="connsiteX4" fmla="*/ 82296 w 2907792"/>
              <a:gd name="connsiteY4" fmla="*/ 0 h 312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7792" h="3127248">
                <a:moveTo>
                  <a:pt x="82296" y="0"/>
                </a:moveTo>
                <a:lnTo>
                  <a:pt x="2907792" y="0"/>
                </a:lnTo>
                <a:lnTo>
                  <a:pt x="2907792" y="3108960"/>
                </a:lnTo>
                <a:lnTo>
                  <a:pt x="0" y="3127248"/>
                </a:lnTo>
                <a:lnTo>
                  <a:pt x="82296"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CBED9EB-EF63-458C-BDF8-39B4253F4282}"/>
              </a:ext>
            </a:extLst>
          </p:cNvPr>
          <p:cNvSpPr/>
          <p:nvPr/>
        </p:nvSpPr>
        <p:spPr>
          <a:xfrm>
            <a:off x="3322934" y="1888056"/>
            <a:ext cx="2895346" cy="3127248"/>
          </a:xfrm>
          <a:custGeom>
            <a:avLst/>
            <a:gdLst>
              <a:gd name="connsiteX0" fmla="*/ 0 w 2825496"/>
              <a:gd name="connsiteY0" fmla="*/ 0 h 3108960"/>
              <a:gd name="connsiteX1" fmla="*/ 2825496 w 2825496"/>
              <a:gd name="connsiteY1" fmla="*/ 0 h 3108960"/>
              <a:gd name="connsiteX2" fmla="*/ 2825496 w 2825496"/>
              <a:gd name="connsiteY2" fmla="*/ 3108960 h 3108960"/>
              <a:gd name="connsiteX3" fmla="*/ 0 w 2825496"/>
              <a:gd name="connsiteY3" fmla="*/ 3108960 h 3108960"/>
              <a:gd name="connsiteX4" fmla="*/ 0 w 2825496"/>
              <a:gd name="connsiteY4" fmla="*/ 0 h 3108960"/>
              <a:gd name="connsiteX0" fmla="*/ 0 w 2825496"/>
              <a:gd name="connsiteY0" fmla="*/ 0 h 3127248"/>
              <a:gd name="connsiteX1" fmla="*/ 2825496 w 2825496"/>
              <a:gd name="connsiteY1" fmla="*/ 0 h 3127248"/>
              <a:gd name="connsiteX2" fmla="*/ 2825496 w 2825496"/>
              <a:gd name="connsiteY2" fmla="*/ 3108960 h 3127248"/>
              <a:gd name="connsiteX3" fmla="*/ 82296 w 2825496"/>
              <a:gd name="connsiteY3" fmla="*/ 3127248 h 3127248"/>
              <a:gd name="connsiteX4" fmla="*/ 0 w 2825496"/>
              <a:gd name="connsiteY4" fmla="*/ 0 h 312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496" h="3127248">
                <a:moveTo>
                  <a:pt x="0" y="0"/>
                </a:moveTo>
                <a:lnTo>
                  <a:pt x="2825496" y="0"/>
                </a:lnTo>
                <a:lnTo>
                  <a:pt x="2825496" y="3108960"/>
                </a:lnTo>
                <a:lnTo>
                  <a:pt x="82296" y="3127248"/>
                </a:lnTo>
                <a:lnTo>
                  <a:pt x="0" y="0"/>
                </a:lnTo>
                <a:close/>
              </a:path>
            </a:pathLst>
          </a:custGeom>
          <a:solidFill>
            <a:srgbClr val="6F83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905670C-9732-4C3A-96F9-FB4DD08FFACB}"/>
              </a:ext>
            </a:extLst>
          </p:cNvPr>
          <p:cNvSpPr/>
          <p:nvPr/>
        </p:nvSpPr>
        <p:spPr>
          <a:xfrm>
            <a:off x="2435352" y="2620427"/>
            <a:ext cx="1792224" cy="1682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57345" name="Title 1"/>
          <p:cNvSpPr>
            <a:spLocks noGrp="1"/>
          </p:cNvSpPr>
          <p:nvPr>
            <p:ph type="title"/>
          </p:nvPr>
        </p:nvSpPr>
        <p:spPr/>
        <p:txBody>
          <a:bodyPr/>
          <a:lstStyle/>
          <a:p>
            <a:r>
              <a:rPr lang="en-US" dirty="0"/>
              <a:t>Over HALF OF MASSHEALTH SPENDING IN SFY 2023 WAS ON CAPITATION PAYMENTS</a:t>
            </a:r>
          </a:p>
        </p:txBody>
      </p:sp>
      <p:sp>
        <p:nvSpPr>
          <p:cNvPr id="3" name="Slide Number Placeholder 2"/>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DCEACFD-D5E8-4814-B0F8-EF4EA1641FDE}" type="slidenum">
              <a:rPr kumimoji="0" lang="en-US" sz="900" u="none" strike="noStrike" kern="1200" cap="none" spc="0" normalizeH="0" baseline="0" noProof="0" smtClean="0">
                <a:ln>
                  <a:noFill/>
                </a:ln>
                <a:solidFill>
                  <a:srgbClr val="969696">
                    <a:lumMod val="50000"/>
                  </a:srgbClr>
                </a:solidFill>
                <a:effectLst/>
                <a:uLnTx/>
                <a:uFillTx/>
                <a:ea typeface="+mn-ea"/>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en-US" sz="900" u="none" strike="noStrike" kern="1200" cap="none" spc="0" normalizeH="0" baseline="0" noProof="0">
              <a:ln>
                <a:noFill/>
              </a:ln>
              <a:solidFill>
                <a:srgbClr val="969696">
                  <a:lumMod val="50000"/>
                </a:srgbClr>
              </a:solidFill>
              <a:effectLst/>
              <a:uLnTx/>
              <a:uFillTx/>
              <a:ea typeface="+mn-ea"/>
            </a:endParaRPr>
          </a:p>
        </p:txBody>
      </p:sp>
      <p:graphicFrame>
        <p:nvGraphicFramePr>
          <p:cNvPr id="8" name="Chart 7">
            <a:extLst>
              <a:ext uri="{FF2B5EF4-FFF2-40B4-BE49-F238E27FC236}">
                <a16:creationId xmlns:a16="http://schemas.microsoft.com/office/drawing/2014/main" id="{2EEE3D24-A8E4-4B85-B701-190BDBDC5CC1}"/>
              </a:ext>
            </a:extLst>
          </p:cNvPr>
          <p:cNvGraphicFramePr/>
          <p:nvPr>
            <p:extLst>
              <p:ext uri="{D42A27DB-BD31-4B8C-83A1-F6EECF244321}">
                <p14:modId xmlns:p14="http://schemas.microsoft.com/office/powerpoint/2010/main" val="1679199714"/>
              </p:ext>
            </p:extLst>
          </p:nvPr>
        </p:nvGraphicFramePr>
        <p:xfrm>
          <a:off x="584677" y="1207008"/>
          <a:ext cx="5779504" cy="42793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11">
            <a:extLst>
              <a:ext uri="{FF2B5EF4-FFF2-40B4-BE49-F238E27FC236}">
                <a16:creationId xmlns:a16="http://schemas.microsoft.com/office/drawing/2014/main" id="{7C4F6C33-FC68-4254-8B36-01971D9BDB15}"/>
              </a:ext>
            </a:extLst>
          </p:cNvPr>
          <p:cNvSpPr txBox="1">
            <a:spLocks noChangeArrowheads="1"/>
          </p:cNvSpPr>
          <p:nvPr/>
        </p:nvSpPr>
        <p:spPr bwMode="auto">
          <a:xfrm>
            <a:off x="6400800" y="1207008"/>
            <a:ext cx="2286000"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050"/>
            </a:lvl1pPr>
          </a:lstStyle>
          <a:p>
            <a:pPr>
              <a:buClr>
                <a:srgbClr val="5A8F7C"/>
              </a:buClr>
            </a:pPr>
            <a:r>
              <a:rPr lang="en-US" sz="1000" dirty="0">
                <a:latin typeface="+mn-lt"/>
                <a:cs typeface="Arial"/>
              </a:rPr>
              <a:t>MassHealth spent $19.2 billion</a:t>
            </a:r>
            <a:r>
              <a:rPr lang="en-US" sz="1000" baseline="30000" dirty="0">
                <a:latin typeface="+mn-lt"/>
                <a:cs typeface="Arial"/>
              </a:rPr>
              <a:t>2</a:t>
            </a:r>
            <a:r>
              <a:rPr lang="en-US" sz="1000" dirty="0">
                <a:latin typeface="+mn-lt"/>
                <a:cs typeface="Arial"/>
              </a:rPr>
              <a:t> on services for its members in SFY 2023. Over half of that spending ($10.5 billion) was capitation payments to ACOs, MCOs, the PCC plan’s behavioral health carve-out vendor, SCO plans, One Care plans, and PACE providers. With the focus on accountable, integrated, and coordinated care, an increasing portion of MassHealth enrollees are members of an ACO and other types of managed care. In SFY 2023, approximately 67% of MassHealth members were enrolled in one of these managed care arrangements.</a:t>
            </a:r>
            <a:endParaRPr lang="en-US" sz="1000" strike="sngStrike" dirty="0">
              <a:latin typeface="+mn-lt"/>
              <a:cs typeface="Arial"/>
            </a:endParaRPr>
          </a:p>
          <a:p>
            <a:pPr>
              <a:buClr>
                <a:srgbClr val="5A8F7C"/>
              </a:buClr>
            </a:pPr>
            <a:r>
              <a:rPr lang="en-US" sz="1000" dirty="0">
                <a:latin typeface="+mn-lt"/>
                <a:cs typeface="Arial"/>
              </a:rPr>
              <a:t>For members enrolled in ACOs and MCOs, some services are paid for under fee-for-service arrangements, including the majority of LTSS provided to managed care members. As a result, 43% percent of all MassHealth fee-for-service payments went to Community and Institutional </a:t>
            </a:r>
            <a:r>
              <a:rPr lang="en-US" sz="1000" dirty="0">
                <a:solidFill>
                  <a:schemeClr val="tx1">
                    <a:lumMod val="95000"/>
                    <a:lumOff val="5000"/>
                  </a:schemeClr>
                </a:solidFill>
                <a:latin typeface="+mn-lt"/>
                <a:cs typeface="Arial"/>
              </a:rPr>
              <a:t>LTSS (data not shown in chart)</a:t>
            </a:r>
            <a:r>
              <a:rPr lang="en-US" sz="1000" dirty="0">
                <a:solidFill>
                  <a:srgbClr val="FF0000"/>
                </a:solidFill>
                <a:latin typeface="+mn-lt"/>
                <a:cs typeface="Arial"/>
              </a:rPr>
              <a:t>.</a:t>
            </a:r>
            <a:r>
              <a:rPr lang="en-US" sz="1000" dirty="0">
                <a:solidFill>
                  <a:schemeClr val="tx1">
                    <a:lumMod val="95000"/>
                    <a:lumOff val="5000"/>
                  </a:schemeClr>
                </a:solidFill>
                <a:latin typeface="+mn-lt"/>
                <a:cs typeface="Arial"/>
              </a:rPr>
              <a:t> </a:t>
            </a:r>
            <a:endParaRPr lang="en-US" sz="1000" dirty="0">
              <a:solidFill>
                <a:schemeClr val="tx1">
                  <a:lumMod val="95000"/>
                  <a:lumOff val="5000"/>
                </a:schemeClr>
              </a:solidFill>
              <a:latin typeface="+mn-lt"/>
              <a:ea typeface="Source Sans Pro Light"/>
            </a:endParaRPr>
          </a:p>
        </p:txBody>
      </p:sp>
      <p:sp>
        <p:nvSpPr>
          <p:cNvPr id="14" name="Rectangle 13">
            <a:extLst>
              <a:ext uri="{FF2B5EF4-FFF2-40B4-BE49-F238E27FC236}">
                <a16:creationId xmlns:a16="http://schemas.microsoft.com/office/drawing/2014/main" id="{5EFFFF5D-CA31-434F-9B15-5FD08D2F0EF1}"/>
              </a:ext>
            </a:extLst>
          </p:cNvPr>
          <p:cNvSpPr/>
          <p:nvPr/>
        </p:nvSpPr>
        <p:spPr>
          <a:xfrm>
            <a:off x="499244" y="5204123"/>
            <a:ext cx="5761080" cy="1154162"/>
          </a:xfrm>
          <a:prstGeom prst="rect">
            <a:avLst/>
          </a:prstGeom>
        </p:spPr>
        <p:txBody>
          <a:bodyPr wrap="square" lIns="0" rIns="0" anchor="b" anchorCtr="0">
            <a:spAutoFit/>
          </a:bodyPr>
          <a:lstStyle/>
          <a:p>
            <a:pPr marL="45720" indent="-45720">
              <a:spcBef>
                <a:spcPts val="200"/>
              </a:spcBef>
            </a:pPr>
            <a:r>
              <a:rPr lang="en-US" sz="800" baseline="30000" dirty="0">
                <a:solidFill>
                  <a:srgbClr val="000000"/>
                </a:solidFill>
                <a:latin typeface="+mn-lt"/>
              </a:rPr>
              <a:t>1	</a:t>
            </a:r>
            <a:r>
              <a:rPr lang="en-US" sz="800" dirty="0">
                <a:solidFill>
                  <a:srgbClr val="000000"/>
                </a:solidFill>
                <a:latin typeface="+mn-lt"/>
              </a:rPr>
              <a:t>Primary Care ACO administrative payments are made on a per enrollee, per month basis. Primary Care ACOs are primarily paid on a shared savings/shared loss model that is not considered to be a capitated payment. </a:t>
            </a:r>
            <a:endParaRPr lang="en-US" sz="800" baseline="30000" dirty="0">
              <a:solidFill>
                <a:srgbClr val="000000"/>
              </a:solidFill>
              <a:latin typeface="+mn-lt"/>
            </a:endParaRPr>
          </a:p>
          <a:p>
            <a:pPr marL="45720" lvl="0" indent="-45720">
              <a:spcBef>
                <a:spcPts val="200"/>
              </a:spcBef>
            </a:pPr>
            <a:r>
              <a:rPr lang="en-US" sz="800" baseline="30000" dirty="0">
                <a:solidFill>
                  <a:srgbClr val="000000"/>
                </a:solidFill>
                <a:latin typeface="+mn-lt"/>
              </a:rPr>
              <a:t>2	</a:t>
            </a:r>
            <a:r>
              <a:rPr lang="en-US" sz="800" dirty="0">
                <a:latin typeface="+mn-lt"/>
              </a:rPr>
              <a:t>This total does not include administrative spending, spending on commercial or Medicare premiums, or supplemental payments to hospitals, accounting for the difference in total MassHealth spending compared to slide 30. This total also does not include Medicaid-reimbursable services from other state agencies.</a:t>
            </a:r>
          </a:p>
          <a:p>
            <a:pPr marL="45720" lvl="0" indent="-45720">
              <a:spcBef>
                <a:spcPts val="200"/>
              </a:spcBef>
            </a:pPr>
            <a:r>
              <a:rPr kumimoji="0" lang="en-US" sz="800" u="none" strike="noStrike" kern="1200" cap="none" spc="0" normalizeH="0" baseline="30000" noProof="0" dirty="0">
                <a:ln>
                  <a:noFill/>
                </a:ln>
                <a:solidFill>
                  <a:srgbClr val="000000"/>
                </a:solidFill>
                <a:effectLst/>
                <a:uLnTx/>
                <a:uFillTx/>
                <a:latin typeface="+mn-lt"/>
              </a:rPr>
              <a:t>3 </a:t>
            </a:r>
            <a:r>
              <a:rPr kumimoji="0" lang="en-US" sz="800" u="none" strike="noStrike" kern="1200" cap="none" spc="0" normalizeH="0" noProof="0" dirty="0">
                <a:ln>
                  <a:noFill/>
                </a:ln>
                <a:solidFill>
                  <a:srgbClr val="000000"/>
                </a:solidFill>
                <a:effectLst/>
                <a:uLnTx/>
                <a:uFillTx/>
                <a:latin typeface="+mn-lt"/>
              </a:rPr>
              <a:t> </a:t>
            </a:r>
            <a:r>
              <a:rPr kumimoji="0" lang="en-US" sz="800" u="none" strike="noStrike" kern="1200" cap="none" spc="0" normalizeH="0" noProof="0" dirty="0">
                <a:ln>
                  <a:noFill/>
                </a:ln>
                <a:effectLst/>
                <a:uLnTx/>
                <a:uFillTx/>
                <a:latin typeface="+mn-lt"/>
              </a:rPr>
              <a:t>In April 2023, MassHealth </a:t>
            </a:r>
            <a:r>
              <a:rPr lang="en-US" sz="800" dirty="0">
                <a:latin typeface="+mn-lt"/>
              </a:rPr>
              <a:t>began paying for Primary Care ACO enrollees’ primary care using a capitation model. T</a:t>
            </a:r>
            <a:r>
              <a:rPr kumimoji="0" lang="en-US" sz="800" u="none" strike="noStrike" kern="1200" cap="none" spc="0" normalizeH="0" noProof="0" dirty="0">
                <a:ln>
                  <a:noFill/>
                </a:ln>
                <a:effectLst/>
                <a:uLnTx/>
                <a:uFillTx/>
                <a:latin typeface="+mn-lt"/>
              </a:rPr>
              <a:t>he</a:t>
            </a:r>
            <a:br>
              <a:rPr kumimoji="0" lang="en-US" sz="800" u="none" strike="noStrike" kern="1200" cap="none" spc="0" normalizeH="0" noProof="0" dirty="0">
                <a:ln>
                  <a:noFill/>
                </a:ln>
                <a:effectLst/>
                <a:uLnTx/>
                <a:uFillTx/>
                <a:latin typeface="+mn-lt"/>
              </a:rPr>
            </a:br>
            <a:r>
              <a:rPr kumimoji="0" lang="en-US" sz="800" u="none" strike="noStrike" kern="1200" cap="none" spc="0" normalizeH="0" noProof="0" dirty="0">
                <a:ln>
                  <a:noFill/>
                </a:ln>
                <a:effectLst/>
                <a:uLnTx/>
                <a:uFillTx/>
                <a:latin typeface="+mn-lt"/>
              </a:rPr>
              <a:t>  payments for primary care made after that date are included in the capitation payments category. </a:t>
            </a:r>
          </a:p>
          <a:p>
            <a:pPr marL="45720" indent="-45720">
              <a:spcBef>
                <a:spcPts val="200"/>
              </a:spcBef>
            </a:pPr>
            <a:r>
              <a:rPr lang="en-US" sz="800" dirty="0">
                <a:latin typeface="+mn-lt"/>
                <a:ea typeface="Source Sans Pro Light"/>
                <a:cs typeface="Calibri" panose="020F0502020204030204" pitchFamily="34" charset="0"/>
              </a:rPr>
              <a:t>Chart Data: MassHealth Budget Office Data Request, March 2024.</a:t>
            </a:r>
            <a:endParaRPr lang="en-US" sz="800" dirty="0">
              <a:solidFill>
                <a:srgbClr val="000000"/>
              </a:solidFill>
              <a:latin typeface="+mn-lt"/>
            </a:endParaRPr>
          </a:p>
        </p:txBody>
      </p:sp>
      <p:sp>
        <p:nvSpPr>
          <p:cNvPr id="16" name="Rectangle 15">
            <a:extLst>
              <a:ext uri="{FF2B5EF4-FFF2-40B4-BE49-F238E27FC236}">
                <a16:creationId xmlns:a16="http://schemas.microsoft.com/office/drawing/2014/main" id="{B264E00B-AD1D-4F6B-BF4B-C07D3A933191}"/>
              </a:ext>
            </a:extLst>
          </p:cNvPr>
          <p:cNvSpPr/>
          <p:nvPr/>
        </p:nvSpPr>
        <p:spPr>
          <a:xfrm>
            <a:off x="455612" y="1207008"/>
            <a:ext cx="5067363" cy="246221"/>
          </a:xfrm>
          <a:prstGeom prst="rect">
            <a:avLst/>
          </a:prstGeom>
        </p:spPr>
        <p:txBody>
          <a:bodyPr wrap="square" lIns="0" tIns="45720" rIns="91440" bIns="45720" anchor="t">
            <a:spAutoFit/>
          </a:bodyPr>
          <a:lstStyle/>
          <a:p>
            <a:pPr lvl="0"/>
            <a:r>
              <a:rPr lang="en-US" sz="1000" b="1">
                <a:latin typeface="+mn-lt"/>
                <a:cs typeface="Arial"/>
              </a:rPr>
              <a:t>TOTAL MASSHEALTH SPENDING ON SERVICES = $19.21 BILLION, SFY 2023</a:t>
            </a:r>
            <a:endParaRPr lang="en-US" sz="1000" b="1">
              <a:latin typeface="+mn-lt"/>
              <a:ea typeface="Source Sans Pro Semibold"/>
              <a:cs typeface="Arial"/>
            </a:endParaRPr>
          </a:p>
        </p:txBody>
      </p:sp>
      <p:sp>
        <p:nvSpPr>
          <p:cNvPr id="23" name="Rectangle 22">
            <a:extLst>
              <a:ext uri="{FF2B5EF4-FFF2-40B4-BE49-F238E27FC236}">
                <a16:creationId xmlns:a16="http://schemas.microsoft.com/office/drawing/2014/main" id="{65F426E3-EE15-4FE9-BDF3-7B0A65593B50}"/>
              </a:ext>
            </a:extLst>
          </p:cNvPr>
          <p:cNvSpPr/>
          <p:nvPr/>
        </p:nvSpPr>
        <p:spPr>
          <a:xfrm>
            <a:off x="5039220" y="2733022"/>
            <a:ext cx="1151567" cy="14373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45720" bIns="18288" anchor="ctr">
            <a:spAutoFit/>
          </a:bodyPr>
          <a:lstStyle/>
          <a:p>
            <a:pPr>
              <a:spcBef>
                <a:spcPts val="300"/>
              </a:spcBef>
              <a:buClr>
                <a:schemeClr val="accent3"/>
              </a:buClr>
              <a:defRPr/>
            </a:pPr>
            <a:r>
              <a:rPr lang="en-US" sz="900" b="1" dirty="0">
                <a:solidFill>
                  <a:schemeClr val="tx1"/>
                </a:solidFill>
              </a:rPr>
              <a:t>OTHER PAYMENTS,</a:t>
            </a:r>
          </a:p>
          <a:p>
            <a:pPr>
              <a:spcBef>
                <a:spcPts val="300"/>
              </a:spcBef>
              <a:buClr>
                <a:schemeClr val="accent3"/>
              </a:buClr>
              <a:defRPr/>
            </a:pPr>
            <a:r>
              <a:rPr lang="en-US" sz="900" b="1" dirty="0">
                <a:solidFill>
                  <a:schemeClr val="tx1"/>
                </a:solidFill>
              </a:rPr>
              <a:t>including:</a:t>
            </a:r>
          </a:p>
          <a:p>
            <a:pPr marL="55563" indent="-55563">
              <a:spcBef>
                <a:spcPts val="300"/>
              </a:spcBef>
              <a:buClr>
                <a:schemeClr val="accent3"/>
              </a:buClr>
              <a:buFont typeface="Arial" panose="020B0604020202020204" pitchFamily="34" charset="0"/>
              <a:buChar char="•"/>
              <a:defRPr/>
            </a:pPr>
            <a:r>
              <a:rPr lang="en-US" sz="900" b="1" dirty="0">
                <a:solidFill>
                  <a:schemeClr val="tx1"/>
                </a:solidFill>
              </a:rPr>
              <a:t>PCC plan payments;</a:t>
            </a:r>
          </a:p>
          <a:p>
            <a:pPr marL="55563" indent="-55563">
              <a:spcBef>
                <a:spcPts val="300"/>
              </a:spcBef>
              <a:buClr>
                <a:schemeClr val="accent3"/>
              </a:buClr>
              <a:buFont typeface="Arial" panose="020B0604020202020204" pitchFamily="34" charset="0"/>
              <a:buChar char="•"/>
              <a:defRPr/>
            </a:pPr>
            <a:r>
              <a:rPr lang="en-US" sz="900" b="1" dirty="0">
                <a:solidFill>
                  <a:schemeClr val="tx1"/>
                </a:solidFill>
              </a:rPr>
              <a:t>Primary Care ACO payments; </a:t>
            </a:r>
            <a:r>
              <a:rPr lang="en-US" sz="900" b="1" baseline="30000" dirty="0">
                <a:solidFill>
                  <a:schemeClr val="tx1"/>
                </a:solidFill>
              </a:rPr>
              <a:t>3 </a:t>
            </a:r>
            <a:r>
              <a:rPr lang="en-US" sz="900" b="1" dirty="0">
                <a:solidFill>
                  <a:schemeClr val="tx1"/>
                </a:solidFill>
              </a:rPr>
              <a:t>and</a:t>
            </a:r>
          </a:p>
          <a:p>
            <a:pPr marL="55563" indent="-55563">
              <a:spcBef>
                <a:spcPts val="300"/>
              </a:spcBef>
              <a:buClr>
                <a:schemeClr val="accent3"/>
              </a:buClr>
              <a:buFont typeface="Arial" panose="020B0604020202020204" pitchFamily="34" charset="0"/>
              <a:buChar char="•"/>
              <a:defRPr/>
            </a:pPr>
            <a:r>
              <a:rPr lang="en-US" sz="900" b="1" dirty="0">
                <a:solidFill>
                  <a:schemeClr val="tx1"/>
                </a:solidFill>
              </a:rPr>
              <a:t>Fee-for-service payments</a:t>
            </a:r>
          </a:p>
        </p:txBody>
      </p:sp>
      <p:sp>
        <p:nvSpPr>
          <p:cNvPr id="13" name="TextBox 1">
            <a:extLst>
              <a:ext uri="{FF2B5EF4-FFF2-40B4-BE49-F238E27FC236}">
                <a16:creationId xmlns:a16="http://schemas.microsoft.com/office/drawing/2014/main" id="{466EB2D4-86DA-42A7-94B5-4821047B2743}"/>
              </a:ext>
            </a:extLst>
          </p:cNvPr>
          <p:cNvSpPr txBox="1"/>
          <p:nvPr/>
        </p:nvSpPr>
        <p:spPr>
          <a:xfrm>
            <a:off x="1823181" y="3274364"/>
            <a:ext cx="829073" cy="338554"/>
          </a:xfrm>
          <a:prstGeom prst="rect">
            <a:avLst/>
          </a:prstGeom>
        </p:spPr>
        <p:txBody>
          <a:bodyPr wrap="non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a:ln>
                  <a:noFill/>
                </a:ln>
                <a:solidFill>
                  <a:srgbClr val="000000"/>
                </a:solidFill>
                <a:effectLst/>
                <a:uLnTx/>
                <a:uFillTx/>
              </a:rPr>
              <a:t>$</a:t>
            </a:r>
            <a:r>
              <a:rPr kumimoji="0" lang="en-US" sz="1600" b="1" u="none" strike="noStrike" kern="1200" cap="none" spc="0" normalizeH="0" baseline="0" noProof="0">
                <a:ln>
                  <a:noFill/>
                </a:ln>
                <a:effectLst/>
                <a:uLnTx/>
                <a:uFillTx/>
              </a:rPr>
              <a:t>10.5B</a:t>
            </a:r>
            <a:endParaRPr lang="en-US" sz="1600" b="0" i="0" u="none" strike="noStrike" kern="1200" cap="none" spc="0" normalizeH="0" baseline="0" noProof="0">
              <a:ln>
                <a:noFill/>
              </a:ln>
              <a:effectLst/>
              <a:uLnTx/>
              <a:uFillTx/>
            </a:endParaRPr>
          </a:p>
        </p:txBody>
      </p:sp>
      <p:sp>
        <p:nvSpPr>
          <p:cNvPr id="26" name="TextBox 1">
            <a:extLst>
              <a:ext uri="{FF2B5EF4-FFF2-40B4-BE49-F238E27FC236}">
                <a16:creationId xmlns:a16="http://schemas.microsoft.com/office/drawing/2014/main" id="{91FA077C-6065-43F3-B9E3-576AA43D7999}"/>
              </a:ext>
            </a:extLst>
          </p:cNvPr>
          <p:cNvSpPr txBox="1"/>
          <p:nvPr/>
        </p:nvSpPr>
        <p:spPr>
          <a:xfrm>
            <a:off x="4238392" y="3274364"/>
            <a:ext cx="724878" cy="338554"/>
          </a:xfrm>
          <a:prstGeom prst="rect">
            <a:avLst/>
          </a:prstGeom>
        </p:spPr>
        <p:txBody>
          <a:bodyPr wrap="non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a:ln>
                  <a:noFill/>
                </a:ln>
                <a:solidFill>
                  <a:srgbClr val="000000"/>
                </a:solidFill>
                <a:effectLst/>
                <a:uLnTx/>
                <a:uFillTx/>
              </a:rPr>
              <a:t>$</a:t>
            </a:r>
            <a:r>
              <a:rPr kumimoji="0" lang="en-US" sz="1600" b="1" u="none" strike="noStrike" kern="1200" cap="none" spc="0" normalizeH="0" baseline="0" noProof="0">
                <a:ln>
                  <a:noFill/>
                </a:ln>
                <a:effectLst/>
                <a:uLnTx/>
                <a:uFillTx/>
              </a:rPr>
              <a:t>8.7B</a:t>
            </a:r>
            <a:endParaRPr lang="en-US" sz="1600" b="1" u="none" strike="noStrike" kern="1200" cap="none" spc="0" normalizeH="0" baseline="0" noProof="0">
              <a:ln>
                <a:noFill/>
              </a:ln>
              <a:effectLst/>
              <a:uLnTx/>
              <a:uFillTx/>
              <a:ea typeface="Source Sans Pro Semibold"/>
              <a:cs typeface="Arial" charset="0"/>
            </a:endParaRPr>
          </a:p>
        </p:txBody>
      </p:sp>
      <p:sp>
        <p:nvSpPr>
          <p:cNvPr id="18" name="Rectangle 17">
            <a:extLst>
              <a:ext uri="{FF2B5EF4-FFF2-40B4-BE49-F238E27FC236}">
                <a16:creationId xmlns:a16="http://schemas.microsoft.com/office/drawing/2014/main" id="{8B0B2AD3-5DEA-4446-97D2-2442DC23EBC1}"/>
              </a:ext>
            </a:extLst>
          </p:cNvPr>
          <p:cNvSpPr/>
          <p:nvPr/>
        </p:nvSpPr>
        <p:spPr>
          <a:xfrm>
            <a:off x="584677" y="2259816"/>
            <a:ext cx="1350829" cy="238372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18288" rIns="0" bIns="18288" anchor="ctr">
            <a:spAutoFit/>
          </a:bodyPr>
          <a:lstStyle/>
          <a:p>
            <a:pPr>
              <a:defRPr/>
            </a:pPr>
            <a:r>
              <a:rPr lang="en-US" sz="900" b="1" dirty="0">
                <a:solidFill>
                  <a:schemeClr val="tx1">
                    <a:lumMod val="95000"/>
                    <a:lumOff val="5000"/>
                  </a:schemeClr>
                </a:solidFill>
              </a:rPr>
              <a:t>CAPITATION PAYMENTS,</a:t>
            </a:r>
            <a:br>
              <a:rPr lang="en-US" sz="900" b="1" dirty="0">
                <a:solidFill>
                  <a:schemeClr val="tx1">
                    <a:lumMod val="95000"/>
                    <a:lumOff val="5000"/>
                  </a:schemeClr>
                </a:solidFill>
              </a:rPr>
            </a:br>
            <a:r>
              <a:rPr lang="en-US" sz="900" b="1" dirty="0">
                <a:solidFill>
                  <a:schemeClr val="tx1">
                    <a:lumMod val="95000"/>
                    <a:lumOff val="5000"/>
                  </a:schemeClr>
                </a:solidFill>
              </a:rPr>
              <a:t>including payments to:</a:t>
            </a:r>
          </a:p>
          <a:p>
            <a:pPr marL="55563" indent="-55563">
              <a:spcBef>
                <a:spcPts val="300"/>
              </a:spcBef>
              <a:buClr>
                <a:schemeClr val="accent4"/>
              </a:buClr>
              <a:buFont typeface="Arial" panose="020B0604020202020204" pitchFamily="34" charset="0"/>
              <a:buChar char="•"/>
              <a:defRPr/>
            </a:pPr>
            <a:r>
              <a:rPr lang="en-US" sz="900" b="1" dirty="0">
                <a:solidFill>
                  <a:schemeClr val="tx1"/>
                </a:solidFill>
              </a:rPr>
              <a:t>Accountable Care Partnership plans;</a:t>
            </a:r>
          </a:p>
          <a:p>
            <a:pPr marL="55563" indent="-55563">
              <a:spcBef>
                <a:spcPts val="300"/>
              </a:spcBef>
              <a:buClr>
                <a:schemeClr val="accent4"/>
              </a:buClr>
              <a:buFont typeface="Arial" panose="020B0604020202020204" pitchFamily="34" charset="0"/>
              <a:buChar char="•"/>
              <a:defRPr/>
            </a:pPr>
            <a:r>
              <a:rPr lang="en-US" sz="900" b="1" dirty="0">
                <a:solidFill>
                  <a:schemeClr val="tx1"/>
                </a:solidFill>
              </a:rPr>
              <a:t>Primary Care </a:t>
            </a:r>
            <a:br>
              <a:rPr lang="en-US" sz="900" b="1" dirty="0">
                <a:solidFill>
                  <a:schemeClr val="tx1"/>
                </a:solidFill>
              </a:rPr>
            </a:br>
            <a:r>
              <a:rPr lang="en-US" sz="900" b="1" dirty="0">
                <a:solidFill>
                  <a:schemeClr val="tx1"/>
                </a:solidFill>
              </a:rPr>
              <a:t>ACOs for administrative costs</a:t>
            </a:r>
            <a:r>
              <a:rPr lang="en-US" sz="900" b="1" baseline="30000" dirty="0">
                <a:solidFill>
                  <a:schemeClr val="tx1"/>
                </a:solidFill>
              </a:rPr>
              <a:t>1</a:t>
            </a:r>
            <a:endParaRPr lang="en-US" sz="900" b="1" dirty="0">
              <a:solidFill>
                <a:schemeClr val="tx1"/>
              </a:solidFill>
            </a:endParaRPr>
          </a:p>
          <a:p>
            <a:pPr marL="55563" indent="-55563">
              <a:spcBef>
                <a:spcPts val="300"/>
              </a:spcBef>
              <a:buClr>
                <a:schemeClr val="accent4"/>
              </a:buClr>
              <a:buFont typeface="Arial" panose="020B0604020202020204" pitchFamily="34" charset="0"/>
              <a:buChar char="•"/>
              <a:defRPr/>
            </a:pPr>
            <a:r>
              <a:rPr lang="en-US" sz="900" b="1" dirty="0">
                <a:solidFill>
                  <a:schemeClr val="tx1"/>
                </a:solidFill>
              </a:rPr>
              <a:t>MCOs;</a:t>
            </a:r>
          </a:p>
          <a:p>
            <a:pPr marL="55563" indent="-55563">
              <a:spcBef>
                <a:spcPts val="300"/>
              </a:spcBef>
              <a:buClr>
                <a:schemeClr val="accent4"/>
              </a:buClr>
              <a:buFont typeface="Arial" panose="020B0604020202020204" pitchFamily="34" charset="0"/>
              <a:buChar char="•"/>
              <a:defRPr/>
            </a:pPr>
            <a:r>
              <a:rPr lang="en-US" sz="900" b="1" dirty="0">
                <a:solidFill>
                  <a:schemeClr val="tx1"/>
                </a:solidFill>
              </a:rPr>
              <a:t>SCO plans;</a:t>
            </a:r>
          </a:p>
          <a:p>
            <a:pPr marL="55563" indent="-55563">
              <a:spcBef>
                <a:spcPts val="300"/>
              </a:spcBef>
              <a:buClr>
                <a:schemeClr val="accent4"/>
              </a:buClr>
              <a:buFont typeface="Arial" panose="020B0604020202020204" pitchFamily="34" charset="0"/>
              <a:buChar char="•"/>
              <a:defRPr/>
            </a:pPr>
            <a:r>
              <a:rPr lang="en-US" sz="900" b="1" dirty="0">
                <a:solidFill>
                  <a:schemeClr val="tx1"/>
                </a:solidFill>
              </a:rPr>
              <a:t>One Care plans;</a:t>
            </a:r>
          </a:p>
          <a:p>
            <a:pPr marL="55563" indent="-55563">
              <a:spcBef>
                <a:spcPts val="300"/>
              </a:spcBef>
              <a:buClr>
                <a:schemeClr val="accent4"/>
              </a:buClr>
              <a:buFont typeface="Arial" panose="020B0604020202020204" pitchFamily="34" charset="0"/>
              <a:buChar char="•"/>
              <a:defRPr/>
            </a:pPr>
            <a:r>
              <a:rPr lang="en-US" sz="900" b="1" dirty="0">
                <a:solidFill>
                  <a:schemeClr val="tx1"/>
                </a:solidFill>
              </a:rPr>
              <a:t>PACE organizations; </a:t>
            </a:r>
            <a:br>
              <a:rPr lang="en-US" sz="900" b="1" dirty="0">
                <a:solidFill>
                  <a:schemeClr val="tx1"/>
                </a:solidFill>
              </a:rPr>
            </a:br>
            <a:r>
              <a:rPr lang="en-US" sz="900" b="1" dirty="0">
                <a:solidFill>
                  <a:schemeClr val="tx1"/>
                </a:solidFill>
              </a:rPr>
              <a:t>and</a:t>
            </a:r>
          </a:p>
          <a:p>
            <a:pPr marL="55563" indent="-55563">
              <a:spcBef>
                <a:spcPts val="300"/>
              </a:spcBef>
              <a:buClr>
                <a:schemeClr val="accent4"/>
              </a:buClr>
              <a:buFont typeface="Arial" panose="020B0604020202020204" pitchFamily="34" charset="0"/>
              <a:buChar char="•"/>
              <a:defRPr/>
            </a:pPr>
            <a:r>
              <a:rPr lang="en-US" sz="900" b="1" dirty="0">
                <a:solidFill>
                  <a:schemeClr val="tx1"/>
                </a:solidFill>
              </a:rPr>
              <a:t>The PCC plan’s behavioral health carve-out vendor</a:t>
            </a:r>
            <a:endParaRPr lang="en-US" sz="900" b="1" strike="sngStrike" dirty="0">
              <a:solidFill>
                <a:schemeClr val="tx1"/>
              </a:solidFill>
              <a:ea typeface="Source Sans Pro Semibold"/>
            </a:endParaRPr>
          </a:p>
        </p:txBody>
      </p:sp>
      <p:pic>
        <p:nvPicPr>
          <p:cNvPr id="24" name="Picture 2" descr="Image result for MASShealth logo">
            <a:extLst>
              <a:ext uri="{FF2B5EF4-FFF2-40B4-BE49-F238E27FC236}">
                <a16:creationId xmlns:a16="http://schemas.microsoft.com/office/drawing/2014/main" id="{E7361678-6753-4D27-8746-C3CA466FE9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764" y="2956255"/>
            <a:ext cx="1097280" cy="547686"/>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aphic 11" descr="Money">
            <a:extLst>
              <a:ext uri="{FF2B5EF4-FFF2-40B4-BE49-F238E27FC236}">
                <a16:creationId xmlns:a16="http://schemas.microsoft.com/office/drawing/2014/main" id="{E0C91C70-8197-4319-8FFA-36E310F155EC}"/>
              </a:ext>
            </a:extLst>
          </p:cNvPr>
          <p:cNvGrpSpPr>
            <a:grpSpLocks noChangeAspect="1"/>
          </p:cNvGrpSpPr>
          <p:nvPr/>
        </p:nvGrpSpPr>
        <p:grpSpPr>
          <a:xfrm>
            <a:off x="3087314" y="3451387"/>
            <a:ext cx="678180" cy="678180"/>
            <a:chOff x="3966744" y="2896896"/>
            <a:chExt cx="914400" cy="914400"/>
          </a:xfrm>
          <a:solidFill>
            <a:srgbClr val="C3D941"/>
          </a:solidFill>
        </p:grpSpPr>
        <p:sp>
          <p:nvSpPr>
            <p:cNvPr id="27" name="Freeform: Shape 26">
              <a:extLst>
                <a:ext uri="{FF2B5EF4-FFF2-40B4-BE49-F238E27FC236}">
                  <a16:creationId xmlns:a16="http://schemas.microsoft.com/office/drawing/2014/main" id="{9C01CB16-42C6-404F-A249-32AAD9BC589E}"/>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a:latin typeface="+mn-lt"/>
              </a:endParaRPr>
            </a:p>
          </p:txBody>
        </p:sp>
        <p:sp>
          <p:nvSpPr>
            <p:cNvPr id="29" name="Freeform: Shape 28">
              <a:extLst>
                <a:ext uri="{FF2B5EF4-FFF2-40B4-BE49-F238E27FC236}">
                  <a16:creationId xmlns:a16="http://schemas.microsoft.com/office/drawing/2014/main" id="{9303C463-A12A-449F-8E48-723453211478}"/>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a:latin typeface="+mn-lt"/>
              </a:endParaRPr>
            </a:p>
          </p:txBody>
        </p:sp>
        <p:sp>
          <p:nvSpPr>
            <p:cNvPr id="30" name="Freeform: Shape 29">
              <a:extLst>
                <a:ext uri="{FF2B5EF4-FFF2-40B4-BE49-F238E27FC236}">
                  <a16:creationId xmlns:a16="http://schemas.microsoft.com/office/drawing/2014/main" id="{A52A8A83-37AD-4A06-A946-40E98D75C148}"/>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a:latin typeface="+mn-lt"/>
              </a:endParaRPr>
            </a:p>
          </p:txBody>
        </p:sp>
        <p:sp>
          <p:nvSpPr>
            <p:cNvPr id="31" name="Freeform: Shape 30">
              <a:extLst>
                <a:ext uri="{FF2B5EF4-FFF2-40B4-BE49-F238E27FC236}">
                  <a16:creationId xmlns:a16="http://schemas.microsoft.com/office/drawing/2014/main" id="{995E58B1-AD7D-404E-880F-F753B5D5A962}"/>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a:latin typeface="+mn-lt"/>
              </a:endParaRPr>
            </a:p>
          </p:txBody>
        </p:sp>
        <p:sp>
          <p:nvSpPr>
            <p:cNvPr id="32" name="Freeform: Shape 31">
              <a:extLst>
                <a:ext uri="{FF2B5EF4-FFF2-40B4-BE49-F238E27FC236}">
                  <a16:creationId xmlns:a16="http://schemas.microsoft.com/office/drawing/2014/main" id="{E76FC8F3-27F8-416B-A0DA-C4D11A4B29FA}"/>
                </a:ext>
              </a:extLst>
            </p:cNvPr>
            <p:cNvSpPr/>
            <p:nvPr/>
          </p:nvSpPr>
          <p:spPr>
            <a:xfrm>
              <a:off x="4113429" y="3018816"/>
              <a:ext cx="552450" cy="200025"/>
            </a:xfrm>
            <a:custGeom>
              <a:avLst/>
              <a:gdLst>
                <a:gd name="connsiteX0" fmla="*/ 481013 w 552450"/>
                <a:gd name="connsiteY0" fmla="*/ 75248 h 200025"/>
                <a:gd name="connsiteX1" fmla="*/ 495300 w 552450"/>
                <a:gd name="connsiteY1" fmla="*/ 111443 h 200025"/>
                <a:gd name="connsiteX2" fmla="*/ 552450 w 552450"/>
                <a:gd name="connsiteY2" fmla="*/ 100012 h 200025"/>
                <a:gd name="connsiteX3" fmla="*/ 512445 w 552450"/>
                <a:gd name="connsiteY3" fmla="*/ 0 h 200025"/>
                <a:gd name="connsiteX4" fmla="*/ 0 w 552450"/>
                <a:gd name="connsiteY4" fmla="*/ 209550 h 200025"/>
                <a:gd name="connsiteX5" fmla="*/ 293370 w 552450"/>
                <a:gd name="connsiteY5" fmla="*/ 151448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200025">
                  <a:moveTo>
                    <a:pt x="481013" y="75248"/>
                  </a:moveTo>
                  <a:lnTo>
                    <a:pt x="495300" y="111443"/>
                  </a:lnTo>
                  <a:lnTo>
                    <a:pt x="552450" y="100012"/>
                  </a:lnTo>
                  <a:lnTo>
                    <a:pt x="512445" y="0"/>
                  </a:lnTo>
                  <a:lnTo>
                    <a:pt x="0" y="209550"/>
                  </a:lnTo>
                  <a:lnTo>
                    <a:pt x="293370" y="151448"/>
                  </a:lnTo>
                  <a:close/>
                </a:path>
              </a:pathLst>
            </a:custGeom>
            <a:grpFill/>
            <a:ln w="9525" cap="flat">
              <a:noFill/>
              <a:prstDash val="solid"/>
              <a:miter/>
            </a:ln>
          </p:spPr>
          <p:txBody>
            <a:bodyPr rtlCol="0" anchor="ctr"/>
            <a:lstStyle/>
            <a:p>
              <a:endParaRPr lang="en-US">
                <a:latin typeface="+mn-lt"/>
              </a:endParaRPr>
            </a:p>
          </p:txBody>
        </p:sp>
        <p:sp>
          <p:nvSpPr>
            <p:cNvPr id="33" name="Freeform: Shape 32">
              <a:extLst>
                <a:ext uri="{FF2B5EF4-FFF2-40B4-BE49-F238E27FC236}">
                  <a16:creationId xmlns:a16="http://schemas.microsoft.com/office/drawing/2014/main" id="{EB3F92B0-DB98-4D5E-B00F-50E0955202FF}"/>
                </a:ext>
              </a:extLst>
            </p:cNvPr>
            <p:cNvSpPr/>
            <p:nvPr/>
          </p:nvSpPr>
          <p:spPr>
            <a:xfrm>
              <a:off x="4252494" y="3142641"/>
              <a:ext cx="504825" cy="95250"/>
            </a:xfrm>
            <a:custGeom>
              <a:avLst/>
              <a:gdLst>
                <a:gd name="connsiteX0" fmla="*/ 292418 w 504825"/>
                <a:gd name="connsiteY0" fmla="*/ 97155 h 95250"/>
                <a:gd name="connsiteX1" fmla="*/ 442913 w 504825"/>
                <a:gd name="connsiteY1" fmla="*/ 67628 h 95250"/>
                <a:gd name="connsiteX2" fmla="*/ 449580 w 504825"/>
                <a:gd name="connsiteY2" fmla="*/ 97155 h 95250"/>
                <a:gd name="connsiteX3" fmla="*/ 507683 w 504825"/>
                <a:gd name="connsiteY3" fmla="*/ 97155 h 95250"/>
                <a:gd name="connsiteX4" fmla="*/ 488633 w 504825"/>
                <a:gd name="connsiteY4" fmla="*/ 0 h 95250"/>
                <a:gd name="connsiteX5" fmla="*/ 0 w 504825"/>
                <a:gd name="connsiteY5" fmla="*/ 9715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0">
                  <a:moveTo>
                    <a:pt x="292418" y="97155"/>
                  </a:moveTo>
                  <a:lnTo>
                    <a:pt x="442913" y="67628"/>
                  </a:lnTo>
                  <a:lnTo>
                    <a:pt x="449580" y="97155"/>
                  </a:lnTo>
                  <a:lnTo>
                    <a:pt x="507683" y="97155"/>
                  </a:lnTo>
                  <a:lnTo>
                    <a:pt x="488633" y="0"/>
                  </a:lnTo>
                  <a:lnTo>
                    <a:pt x="0" y="97155"/>
                  </a:lnTo>
                  <a:close/>
                </a:path>
              </a:pathLst>
            </a:custGeom>
            <a:grpFill/>
            <a:ln w="9525" cap="flat">
              <a:noFill/>
              <a:prstDash val="solid"/>
              <a:miter/>
            </a:ln>
          </p:spPr>
          <p:txBody>
            <a:bodyPr rtlCol="0" anchor="ctr"/>
            <a:lstStyle/>
            <a:p>
              <a:endParaRPr lang="en-US">
                <a:latin typeface="+mn-lt"/>
              </a:endParaRPr>
            </a:p>
          </p:txBody>
        </p:sp>
      </p:grpSp>
    </p:spTree>
    <p:extLst>
      <p:ext uri="{BB962C8B-B14F-4D97-AF65-F5344CB8AC3E}">
        <p14:creationId xmlns:p14="http://schemas.microsoft.com/office/powerpoint/2010/main" val="1182615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t>MASSHEALTH SPENDING IS IMPORTANT TO MANY TYPES OF PROVIDERS</a:t>
            </a:r>
          </a:p>
        </p:txBody>
      </p:sp>
      <p:sp>
        <p:nvSpPr>
          <p:cNvPr id="3" name="Slide Number Placeholder 2"/>
          <p:cNvSpPr>
            <a:spLocks noGrp="1"/>
          </p:cNvSpPr>
          <p:nvPr>
            <p:ph type="sldNum" sz="quarter" idx="10"/>
          </p:nvPr>
        </p:nvSpPr>
        <p:spPr/>
        <p:txBody>
          <a:bodyPr/>
          <a:lstStyle/>
          <a:p>
            <a:pPr lvl="0"/>
            <a:fld id="{5DCEACFD-D5E8-4814-B0F8-EF4EA1641FDE}" type="slidenum">
              <a:rPr lang="en-US" noProof="0" smtClean="0"/>
              <a:pPr lvl="0"/>
              <a:t>35</a:t>
            </a:fld>
            <a:endParaRPr lang="en-US" noProof="0"/>
          </a:p>
        </p:txBody>
      </p:sp>
      <p:sp>
        <p:nvSpPr>
          <p:cNvPr id="12" name="Text Box 11">
            <a:extLst>
              <a:ext uri="{FF2B5EF4-FFF2-40B4-BE49-F238E27FC236}">
                <a16:creationId xmlns:a16="http://schemas.microsoft.com/office/drawing/2014/main" id="{7C4F6C33-FC68-4254-8B36-01971D9BDB15}"/>
              </a:ext>
            </a:extLst>
          </p:cNvPr>
          <p:cNvSpPr txBox="1">
            <a:spLocks noChangeArrowheads="1"/>
          </p:cNvSpPr>
          <p:nvPr/>
        </p:nvSpPr>
        <p:spPr bwMode="auto">
          <a:xfrm>
            <a:off x="6606362" y="1207008"/>
            <a:ext cx="2080437"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050"/>
            </a:lvl1pPr>
          </a:lstStyle>
          <a:p>
            <a:pPr lvl="0">
              <a:buClr>
                <a:srgbClr val="5A8F7C"/>
              </a:buClr>
            </a:pPr>
            <a:r>
              <a:rPr lang="en-US" sz="1000" dirty="0">
                <a:solidFill>
                  <a:srgbClr val="1C1C1C"/>
                </a:solidFill>
                <a:latin typeface="+mn-lt"/>
                <a:cs typeface="Arial"/>
              </a:rPr>
              <a:t>MassHealth represents a significant portion of health care providers’ revenues. This is especially the case for nursing </a:t>
            </a:r>
            <a:r>
              <a:rPr lang="en-US" sz="1000" dirty="0">
                <a:latin typeface="+mn-lt"/>
                <a:cs typeface="Arial"/>
              </a:rPr>
              <a:t>facilities, community LTSS providers,</a:t>
            </a:r>
            <a:r>
              <a:rPr lang="en-US" sz="1000" dirty="0">
                <a:solidFill>
                  <a:srgbClr val="FF0000"/>
                </a:solidFill>
                <a:latin typeface="+mn-lt"/>
                <a:cs typeface="Arial"/>
              </a:rPr>
              <a:t> </a:t>
            </a:r>
            <a:r>
              <a:rPr lang="en-US" sz="1000" dirty="0">
                <a:solidFill>
                  <a:srgbClr val="1C1C1C"/>
                </a:solidFill>
                <a:latin typeface="+mn-lt"/>
                <a:cs typeface="Arial"/>
              </a:rPr>
              <a:t>and community health centers, which </a:t>
            </a:r>
            <a:r>
              <a:rPr lang="en-US" sz="1000" dirty="0">
                <a:latin typeface="+mn-lt"/>
                <a:cs typeface="Arial"/>
              </a:rPr>
              <a:t>each</a:t>
            </a:r>
            <a:r>
              <a:rPr lang="en-US" sz="1000" dirty="0">
                <a:solidFill>
                  <a:srgbClr val="1C1C1C"/>
                </a:solidFill>
                <a:latin typeface="+mn-lt"/>
                <a:cs typeface="Arial"/>
              </a:rPr>
              <a:t> on average receive more than 45% percent of their total patient revenues from MassHealth. </a:t>
            </a:r>
          </a:p>
          <a:p>
            <a:pPr lvl="0">
              <a:buClr>
                <a:srgbClr val="5A8F7C"/>
              </a:buClr>
            </a:pPr>
            <a:endParaRPr lang="en-US" sz="1000" b="1" dirty="0">
              <a:solidFill>
                <a:srgbClr val="1C1C1C"/>
              </a:solidFill>
              <a:latin typeface="+mn-lt"/>
            </a:endParaRPr>
          </a:p>
        </p:txBody>
      </p:sp>
      <p:sp>
        <p:nvSpPr>
          <p:cNvPr id="19" name="Rectangle 18">
            <a:extLst>
              <a:ext uri="{FF2B5EF4-FFF2-40B4-BE49-F238E27FC236}">
                <a16:creationId xmlns:a16="http://schemas.microsoft.com/office/drawing/2014/main" id="{68FB213F-7637-4338-B4F9-073F39D32A02}"/>
              </a:ext>
            </a:extLst>
          </p:cNvPr>
          <p:cNvSpPr/>
          <p:nvPr/>
        </p:nvSpPr>
        <p:spPr>
          <a:xfrm>
            <a:off x="457201" y="5651211"/>
            <a:ext cx="5769751" cy="733534"/>
          </a:xfrm>
          <a:prstGeom prst="rect">
            <a:avLst/>
          </a:prstGeom>
        </p:spPr>
        <p:txBody>
          <a:bodyPr wrap="square" lIns="0" tIns="45720" rIns="0" bIns="45720" anchor="b" anchorCtr="0">
            <a:spAutoFit/>
          </a:bodyPr>
          <a:lstStyle/>
          <a:p>
            <a:pPr>
              <a:spcBef>
                <a:spcPts val="100"/>
              </a:spcBef>
            </a:pPr>
            <a:r>
              <a:rPr lang="en-US" sz="800" baseline="30000" dirty="0">
                <a:latin typeface="+mj-lt"/>
                <a:cs typeface="Arial"/>
              </a:rPr>
              <a:t>1</a:t>
            </a:r>
            <a:r>
              <a:rPr lang="en-US" sz="800" dirty="0">
                <a:latin typeface="+mj-lt"/>
                <a:cs typeface="Arial"/>
              </a:rPr>
              <a:t> Medicaid revenue includes the following: Medicaid fee-for-service revenue, Medicaid Managed Care revenue, patient paid</a:t>
            </a:r>
            <a:br>
              <a:rPr lang="en-US" sz="800" dirty="0">
                <a:latin typeface="+mj-lt"/>
                <a:cs typeface="Arial"/>
              </a:rPr>
            </a:br>
            <a:r>
              <a:rPr lang="en-US" sz="800" dirty="0">
                <a:latin typeface="+mj-lt"/>
                <a:cs typeface="Arial"/>
              </a:rPr>
              <a:t>  amount, Medicaid PACE and SCO revenue, and out-of-state Medicaid </a:t>
            </a:r>
            <a:r>
              <a:rPr lang="en-US" sz="800" dirty="0">
                <a:latin typeface="+mj-lt"/>
                <a:cs typeface="Calibri"/>
              </a:rPr>
              <a:t>revenue.</a:t>
            </a:r>
            <a:endParaRPr lang="en-US" sz="800" dirty="0">
              <a:latin typeface="+mj-lt"/>
              <a:ea typeface="Source Sans Pro Light"/>
              <a:cs typeface="Arial"/>
            </a:endParaRPr>
          </a:p>
          <a:p>
            <a:pPr>
              <a:spcBef>
                <a:spcPts val="100"/>
              </a:spcBef>
            </a:pPr>
            <a:r>
              <a:rPr lang="en-US" sz="800" baseline="30000" dirty="0">
                <a:latin typeface="+mj-lt"/>
                <a:cs typeface="Arial"/>
              </a:rPr>
              <a:t>2  </a:t>
            </a:r>
            <a:r>
              <a:rPr lang="en-US" sz="800" dirty="0">
                <a:latin typeface="+mj-lt"/>
                <a:cs typeface="Arial"/>
              </a:rPr>
              <a:t>Includes spending for freestanding home health agencies primarily engaged in providing skilled nursing services in the</a:t>
            </a:r>
            <a:br>
              <a:rPr lang="en-US" sz="800" dirty="0">
                <a:latin typeface="+mj-lt"/>
                <a:cs typeface="Arial"/>
              </a:rPr>
            </a:br>
            <a:r>
              <a:rPr lang="en-US" sz="800" dirty="0">
                <a:latin typeface="+mj-lt"/>
                <a:cs typeface="Arial"/>
              </a:rPr>
              <a:t>  home and other home-based supports.</a:t>
            </a:r>
          </a:p>
          <a:p>
            <a:pPr marL="45720" indent="-45720">
              <a:spcBef>
                <a:spcPts val="100"/>
              </a:spcBef>
            </a:pPr>
            <a:r>
              <a:rPr lang="en-US" sz="800" dirty="0">
                <a:latin typeface="+mj-lt"/>
                <a:ea typeface="Source Sans Pro Light"/>
                <a:cs typeface="Arial"/>
              </a:rPr>
              <a:t>Chart Data: See Sources, slide 46.</a:t>
            </a:r>
          </a:p>
        </p:txBody>
      </p:sp>
      <p:grpSp>
        <p:nvGrpSpPr>
          <p:cNvPr id="4" name="Group 3">
            <a:extLst>
              <a:ext uri="{FF2B5EF4-FFF2-40B4-BE49-F238E27FC236}">
                <a16:creationId xmlns:a16="http://schemas.microsoft.com/office/drawing/2014/main" id="{A625581E-4ECA-8B60-1B48-DFDE409D9024}"/>
              </a:ext>
            </a:extLst>
          </p:cNvPr>
          <p:cNvGrpSpPr/>
          <p:nvPr/>
        </p:nvGrpSpPr>
        <p:grpSpPr>
          <a:xfrm>
            <a:off x="1058213" y="1608323"/>
            <a:ext cx="1920240" cy="1673248"/>
            <a:chOff x="1459288" y="1762624"/>
            <a:chExt cx="1920240" cy="1673248"/>
          </a:xfrm>
        </p:grpSpPr>
        <p:graphicFrame>
          <p:nvGraphicFramePr>
            <p:cNvPr id="5" name="Chart 4">
              <a:extLst>
                <a:ext uri="{FF2B5EF4-FFF2-40B4-BE49-F238E27FC236}">
                  <a16:creationId xmlns:a16="http://schemas.microsoft.com/office/drawing/2014/main" id="{3472EF72-C25A-4809-B6C8-BB174F865206}"/>
                </a:ext>
              </a:extLst>
            </p:cNvPr>
            <p:cNvGraphicFramePr>
              <a:graphicFrameLocks/>
            </p:cNvGraphicFramePr>
            <p:nvPr>
              <p:extLst>
                <p:ext uri="{D42A27DB-BD31-4B8C-83A1-F6EECF244321}">
                  <p14:modId xmlns:p14="http://schemas.microsoft.com/office/powerpoint/2010/main" val="1064010453"/>
                </p:ext>
              </p:extLst>
            </p:nvPr>
          </p:nvGraphicFramePr>
          <p:xfrm>
            <a:off x="1477601" y="1972832"/>
            <a:ext cx="1828800" cy="1463040"/>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a:extLst>
                <a:ext uri="{FF2B5EF4-FFF2-40B4-BE49-F238E27FC236}">
                  <a16:creationId xmlns:a16="http://schemas.microsoft.com/office/drawing/2014/main" id="{CF8BFA28-2F4A-40B0-BFDF-083BF7CD68C2}"/>
                </a:ext>
              </a:extLst>
            </p:cNvPr>
            <p:cNvSpPr/>
            <p:nvPr/>
          </p:nvSpPr>
          <p:spPr>
            <a:xfrm>
              <a:off x="1459288" y="1762624"/>
              <a:ext cx="1920240" cy="369332"/>
            </a:xfrm>
            <a:prstGeom prst="rect">
              <a:avLst/>
            </a:prstGeom>
          </p:spPr>
          <p:txBody>
            <a:bodyPr wrap="square" lIns="0">
              <a:spAutoFit/>
            </a:bodyPr>
            <a:lstStyle/>
            <a:p>
              <a:pPr lvl="0" algn="ctr"/>
              <a:r>
                <a:rPr lang="en-US" sz="900" b="1" cap="all" dirty="0">
                  <a:solidFill>
                    <a:srgbClr val="1C1C1C"/>
                  </a:solidFill>
                  <a:latin typeface="+mn-lt"/>
                </a:rPr>
                <a:t>NURSING FACILITIES</a:t>
              </a:r>
              <a:r>
                <a:rPr lang="en-US" sz="900" b="1" cap="all" baseline="30000" dirty="0">
                  <a:solidFill>
                    <a:srgbClr val="1C1C1C"/>
                  </a:solidFill>
                  <a:latin typeface="+mn-lt"/>
                </a:rPr>
                <a:t>1</a:t>
              </a:r>
              <a:br>
                <a:rPr lang="en-US" sz="900" b="1" cap="all" dirty="0">
                  <a:solidFill>
                    <a:srgbClr val="1C1C1C"/>
                  </a:solidFill>
                  <a:latin typeface="+mn-lt"/>
                </a:rPr>
              </a:br>
              <a:r>
                <a:rPr lang="en-US" sz="900" b="1" cap="all" dirty="0">
                  <a:solidFill>
                    <a:srgbClr val="1C1C1C"/>
                  </a:solidFill>
                  <a:latin typeface="+mn-lt"/>
                </a:rPr>
                <a:t>(</a:t>
              </a:r>
              <a:r>
                <a:rPr lang="en-US" sz="900" b="1" cap="all" dirty="0">
                  <a:latin typeface="+mn-lt"/>
                </a:rPr>
                <a:t>2020)</a:t>
              </a:r>
            </a:p>
          </p:txBody>
        </p:sp>
        <p:sp>
          <p:nvSpPr>
            <p:cNvPr id="34" name="TextBox 1">
              <a:extLst>
                <a:ext uri="{FF2B5EF4-FFF2-40B4-BE49-F238E27FC236}">
                  <a16:creationId xmlns:a16="http://schemas.microsoft.com/office/drawing/2014/main" id="{B6D3AA72-E98C-42FE-B222-FFE2286825E6}"/>
                </a:ext>
              </a:extLst>
            </p:cNvPr>
            <p:cNvSpPr txBox="1"/>
            <p:nvPr/>
          </p:nvSpPr>
          <p:spPr>
            <a:xfrm>
              <a:off x="2118251" y="2531730"/>
              <a:ext cx="561372"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00A797"/>
                  </a:solidFill>
                  <a:effectLst/>
                  <a:uLnTx/>
                  <a:uFillTx/>
                  <a:ea typeface="+mn-ea"/>
                </a:rPr>
                <a:t>51%</a:t>
              </a:r>
              <a:endParaRPr kumimoji="0" lang="en-US" sz="1600" b="1" u="none" strike="noStrike" kern="1200" cap="none" spc="0" normalizeH="0" baseline="0" noProof="0" dirty="0">
                <a:ln>
                  <a:noFill/>
                </a:ln>
                <a:solidFill>
                  <a:srgbClr val="00A797"/>
                </a:solidFill>
                <a:effectLst/>
                <a:uLnTx/>
                <a:uFillTx/>
                <a:ea typeface="+mn-ea"/>
                <a:cs typeface="Arial" charset="0"/>
              </a:endParaRPr>
            </a:p>
          </p:txBody>
        </p:sp>
      </p:grpSp>
      <p:grpSp>
        <p:nvGrpSpPr>
          <p:cNvPr id="6" name="Group 5">
            <a:extLst>
              <a:ext uri="{FF2B5EF4-FFF2-40B4-BE49-F238E27FC236}">
                <a16:creationId xmlns:a16="http://schemas.microsoft.com/office/drawing/2014/main" id="{1496E19B-7890-95F0-59D0-086E0C6DC681}"/>
              </a:ext>
            </a:extLst>
          </p:cNvPr>
          <p:cNvGrpSpPr/>
          <p:nvPr/>
        </p:nvGrpSpPr>
        <p:grpSpPr>
          <a:xfrm>
            <a:off x="3296460" y="1620913"/>
            <a:ext cx="1920240" cy="1701053"/>
            <a:chOff x="3387059" y="1775214"/>
            <a:chExt cx="1920240" cy="1701053"/>
          </a:xfrm>
        </p:grpSpPr>
        <p:graphicFrame>
          <p:nvGraphicFramePr>
            <p:cNvPr id="39" name="Chart 38">
              <a:extLst>
                <a:ext uri="{FF2B5EF4-FFF2-40B4-BE49-F238E27FC236}">
                  <a16:creationId xmlns:a16="http://schemas.microsoft.com/office/drawing/2014/main" id="{C3578DFA-14B8-409E-AC95-9B230113A423}"/>
                </a:ext>
              </a:extLst>
            </p:cNvPr>
            <p:cNvGraphicFramePr>
              <a:graphicFrameLocks/>
            </p:cNvGraphicFramePr>
            <p:nvPr>
              <p:extLst>
                <p:ext uri="{D42A27DB-BD31-4B8C-83A1-F6EECF244321}">
                  <p14:modId xmlns:p14="http://schemas.microsoft.com/office/powerpoint/2010/main" val="2544685840"/>
                </p:ext>
              </p:extLst>
            </p:nvPr>
          </p:nvGraphicFramePr>
          <p:xfrm>
            <a:off x="3432779" y="2013227"/>
            <a:ext cx="1828800" cy="1463040"/>
          </p:xfrm>
          <a:graphic>
            <a:graphicData uri="http://schemas.openxmlformats.org/drawingml/2006/chart">
              <c:chart xmlns:c="http://schemas.openxmlformats.org/drawingml/2006/chart" xmlns:r="http://schemas.openxmlformats.org/officeDocument/2006/relationships" r:id="rId4"/>
            </a:graphicData>
          </a:graphic>
        </p:graphicFrame>
        <p:sp>
          <p:nvSpPr>
            <p:cNvPr id="28" name="Rectangle 27">
              <a:extLst>
                <a:ext uri="{FF2B5EF4-FFF2-40B4-BE49-F238E27FC236}">
                  <a16:creationId xmlns:a16="http://schemas.microsoft.com/office/drawing/2014/main" id="{7B5208C7-C34C-48A2-BEA3-1603BA82ED8E}"/>
                </a:ext>
              </a:extLst>
            </p:cNvPr>
            <p:cNvSpPr/>
            <p:nvPr/>
          </p:nvSpPr>
          <p:spPr>
            <a:xfrm>
              <a:off x="3387059" y="1775214"/>
              <a:ext cx="1920240" cy="369332"/>
            </a:xfrm>
            <a:prstGeom prst="rect">
              <a:avLst/>
            </a:prstGeom>
          </p:spPr>
          <p:txBody>
            <a:bodyPr wrap="square" lIns="0" tIns="45720" rIns="91440" bIns="45720" anchor="t">
              <a:spAutoFit/>
            </a:bodyPr>
            <a:lstStyle/>
            <a:p>
              <a:pPr lvl="0" algn="ctr"/>
              <a:r>
                <a:rPr lang="en-US" sz="900" b="1" cap="all" dirty="0">
                  <a:latin typeface="+mn-lt"/>
                  <a:cs typeface="Arial"/>
                </a:rPr>
                <a:t>Community Health Centers </a:t>
              </a:r>
              <a:br>
                <a:rPr lang="en-US" sz="900" b="1" cap="all" dirty="0">
                  <a:latin typeface="+mn-lt"/>
                </a:rPr>
              </a:br>
              <a:r>
                <a:rPr lang="en-US" sz="900" b="1" cap="all" dirty="0">
                  <a:latin typeface="+mn-lt"/>
                  <a:cs typeface="Arial"/>
                </a:rPr>
                <a:t>(2022)</a:t>
              </a:r>
              <a:endParaRPr lang="en-US" sz="900" b="1" cap="all" dirty="0">
                <a:latin typeface="+mn-lt"/>
                <a:ea typeface="Source Sans Pro Semibold"/>
                <a:cs typeface="Arial"/>
              </a:endParaRPr>
            </a:p>
          </p:txBody>
        </p:sp>
        <p:sp>
          <p:nvSpPr>
            <p:cNvPr id="35" name="TextBox 1">
              <a:extLst>
                <a:ext uri="{FF2B5EF4-FFF2-40B4-BE49-F238E27FC236}">
                  <a16:creationId xmlns:a16="http://schemas.microsoft.com/office/drawing/2014/main" id="{000367B3-0F22-4628-AE1E-5E73D5236B00}"/>
                </a:ext>
              </a:extLst>
            </p:cNvPr>
            <p:cNvSpPr txBox="1"/>
            <p:nvPr/>
          </p:nvSpPr>
          <p:spPr>
            <a:xfrm>
              <a:off x="4054913" y="2544320"/>
              <a:ext cx="625492"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a:solidFill>
                    <a:srgbClr val="00A797"/>
                  </a:solidFill>
                </a:rPr>
                <a:t>48</a:t>
              </a:r>
              <a:r>
                <a:rPr kumimoji="0" lang="en-US" sz="1600" b="1" u="none" strike="noStrike" kern="1200" cap="none" spc="0" normalizeH="0" baseline="0" noProof="0">
                  <a:ln>
                    <a:noFill/>
                  </a:ln>
                  <a:solidFill>
                    <a:srgbClr val="00A797"/>
                  </a:solidFill>
                  <a:effectLst/>
                  <a:uLnTx/>
                  <a:uFillTx/>
                </a:rPr>
                <a:t>%</a:t>
              </a:r>
              <a:endParaRPr kumimoji="0" lang="en-US" sz="1600" b="1" u="none" strike="noStrike" kern="1200" cap="none" spc="0" normalizeH="0" baseline="0" noProof="0">
                <a:ln>
                  <a:noFill/>
                </a:ln>
                <a:solidFill>
                  <a:srgbClr val="00A797"/>
                </a:solidFill>
                <a:effectLst/>
                <a:uLnTx/>
                <a:uFillTx/>
                <a:cs typeface="Arial" charset="0"/>
              </a:endParaRPr>
            </a:p>
          </p:txBody>
        </p:sp>
      </p:grpSp>
      <p:grpSp>
        <p:nvGrpSpPr>
          <p:cNvPr id="2" name="Group 1">
            <a:extLst>
              <a:ext uri="{FF2B5EF4-FFF2-40B4-BE49-F238E27FC236}">
                <a16:creationId xmlns:a16="http://schemas.microsoft.com/office/drawing/2014/main" id="{DDDA2593-E621-C43B-F80E-29BBCEEA7355}"/>
              </a:ext>
            </a:extLst>
          </p:cNvPr>
          <p:cNvGrpSpPr/>
          <p:nvPr/>
        </p:nvGrpSpPr>
        <p:grpSpPr>
          <a:xfrm>
            <a:off x="1058213" y="3526400"/>
            <a:ext cx="1920240" cy="1688343"/>
            <a:chOff x="1441157" y="3420777"/>
            <a:chExt cx="1920240" cy="1688343"/>
          </a:xfrm>
        </p:grpSpPr>
        <p:graphicFrame>
          <p:nvGraphicFramePr>
            <p:cNvPr id="40" name="Chart 39">
              <a:extLst>
                <a:ext uri="{FF2B5EF4-FFF2-40B4-BE49-F238E27FC236}">
                  <a16:creationId xmlns:a16="http://schemas.microsoft.com/office/drawing/2014/main" id="{06A8F2C3-671E-483A-B151-6BDEF0FB6833}"/>
                </a:ext>
              </a:extLst>
            </p:cNvPr>
            <p:cNvGraphicFramePr>
              <a:graphicFrameLocks/>
            </p:cNvGraphicFramePr>
            <p:nvPr>
              <p:extLst>
                <p:ext uri="{D42A27DB-BD31-4B8C-83A1-F6EECF244321}">
                  <p14:modId xmlns:p14="http://schemas.microsoft.com/office/powerpoint/2010/main" val="3797389760"/>
                </p:ext>
              </p:extLst>
            </p:nvPr>
          </p:nvGraphicFramePr>
          <p:xfrm>
            <a:off x="1453273" y="3646080"/>
            <a:ext cx="1828800" cy="1463040"/>
          </p:xfrm>
          <a:graphic>
            <a:graphicData uri="http://schemas.openxmlformats.org/drawingml/2006/chart">
              <c:chart xmlns:c="http://schemas.openxmlformats.org/drawingml/2006/chart" xmlns:r="http://schemas.openxmlformats.org/officeDocument/2006/relationships" r:id="rId5"/>
            </a:graphicData>
          </a:graphic>
        </p:graphicFrame>
        <p:sp>
          <p:nvSpPr>
            <p:cNvPr id="29" name="Rectangle 28">
              <a:extLst>
                <a:ext uri="{FF2B5EF4-FFF2-40B4-BE49-F238E27FC236}">
                  <a16:creationId xmlns:a16="http://schemas.microsoft.com/office/drawing/2014/main" id="{D6520CAB-13B6-4A0E-87FE-A6DF8FE4FBC6}"/>
                </a:ext>
              </a:extLst>
            </p:cNvPr>
            <p:cNvSpPr/>
            <p:nvPr/>
          </p:nvSpPr>
          <p:spPr>
            <a:xfrm>
              <a:off x="1441157" y="3420777"/>
              <a:ext cx="1920240" cy="369332"/>
            </a:xfrm>
            <a:prstGeom prst="rect">
              <a:avLst/>
            </a:prstGeom>
          </p:spPr>
          <p:txBody>
            <a:bodyPr wrap="square" lIns="0">
              <a:spAutoFit/>
            </a:bodyPr>
            <a:lstStyle/>
            <a:p>
              <a:pPr lvl="0" algn="ctr"/>
              <a:r>
                <a:rPr lang="en-US" sz="900" b="1" cap="all" dirty="0">
                  <a:latin typeface="+mn-lt"/>
                </a:rPr>
                <a:t>LTSS</a:t>
              </a:r>
              <a:r>
                <a:rPr lang="en-US" sz="900" b="1" cap="all" baseline="30000" dirty="0">
                  <a:latin typeface="+mn-lt"/>
                </a:rPr>
                <a:t>2</a:t>
              </a:r>
              <a:br>
                <a:rPr lang="en-US" sz="900" b="1" cap="all" dirty="0">
                  <a:latin typeface="+mn-lt"/>
                </a:rPr>
              </a:br>
              <a:r>
                <a:rPr lang="en-US" sz="900" b="1" cap="all" dirty="0">
                  <a:latin typeface="+mn-lt"/>
                </a:rPr>
                <a:t>(2020)</a:t>
              </a:r>
            </a:p>
          </p:txBody>
        </p:sp>
        <p:sp>
          <p:nvSpPr>
            <p:cNvPr id="36" name="TextBox 1">
              <a:extLst>
                <a:ext uri="{FF2B5EF4-FFF2-40B4-BE49-F238E27FC236}">
                  <a16:creationId xmlns:a16="http://schemas.microsoft.com/office/drawing/2014/main" id="{3528D81D-8B43-42E3-B577-E9B5713774FB}"/>
                </a:ext>
              </a:extLst>
            </p:cNvPr>
            <p:cNvSpPr txBox="1"/>
            <p:nvPr/>
          </p:nvSpPr>
          <p:spPr>
            <a:xfrm>
              <a:off x="2049089" y="4208323"/>
              <a:ext cx="625492"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a:ln>
                    <a:noFill/>
                  </a:ln>
                  <a:solidFill>
                    <a:srgbClr val="00A797"/>
                  </a:solidFill>
                  <a:effectLst/>
                  <a:uLnTx/>
                  <a:uFillTx/>
                  <a:ea typeface="+mn-ea"/>
                </a:rPr>
                <a:t>46%</a:t>
              </a:r>
              <a:endParaRPr kumimoji="0" lang="en-US" sz="1600" b="1" u="none" strike="noStrike" kern="1200" cap="none" spc="0" normalizeH="0" baseline="0" noProof="0">
                <a:ln>
                  <a:noFill/>
                </a:ln>
                <a:solidFill>
                  <a:srgbClr val="00A797"/>
                </a:solidFill>
                <a:effectLst/>
                <a:uLnTx/>
                <a:uFillTx/>
                <a:ea typeface="+mn-ea"/>
                <a:cs typeface="Arial" charset="0"/>
              </a:endParaRPr>
            </a:p>
          </p:txBody>
        </p:sp>
      </p:grpSp>
      <p:grpSp>
        <p:nvGrpSpPr>
          <p:cNvPr id="8" name="Group 7">
            <a:extLst>
              <a:ext uri="{FF2B5EF4-FFF2-40B4-BE49-F238E27FC236}">
                <a16:creationId xmlns:a16="http://schemas.microsoft.com/office/drawing/2014/main" id="{F6A3DF34-D699-22E4-781A-0FE62D9029AA}"/>
              </a:ext>
            </a:extLst>
          </p:cNvPr>
          <p:cNvGrpSpPr/>
          <p:nvPr/>
        </p:nvGrpSpPr>
        <p:grpSpPr>
          <a:xfrm>
            <a:off x="3287824" y="3523565"/>
            <a:ext cx="1937513" cy="1725680"/>
            <a:chOff x="3938818" y="3417942"/>
            <a:chExt cx="1937513" cy="1725680"/>
          </a:xfrm>
        </p:grpSpPr>
        <p:graphicFrame>
          <p:nvGraphicFramePr>
            <p:cNvPr id="42" name="Chart 41">
              <a:extLst>
                <a:ext uri="{FF2B5EF4-FFF2-40B4-BE49-F238E27FC236}">
                  <a16:creationId xmlns:a16="http://schemas.microsoft.com/office/drawing/2014/main" id="{62296051-952F-4E06-A45C-2C331CF29F6D}"/>
                </a:ext>
              </a:extLst>
            </p:cNvPr>
            <p:cNvGraphicFramePr>
              <a:graphicFrameLocks/>
            </p:cNvGraphicFramePr>
            <p:nvPr>
              <p:extLst>
                <p:ext uri="{D42A27DB-BD31-4B8C-83A1-F6EECF244321}">
                  <p14:modId xmlns:p14="http://schemas.microsoft.com/office/powerpoint/2010/main" val="2177923759"/>
                </p:ext>
              </p:extLst>
            </p:nvPr>
          </p:nvGraphicFramePr>
          <p:xfrm>
            <a:off x="3938818" y="3680582"/>
            <a:ext cx="1828800" cy="1463040"/>
          </p:xfrm>
          <a:graphic>
            <a:graphicData uri="http://schemas.openxmlformats.org/drawingml/2006/chart">
              <c:chart xmlns:c="http://schemas.openxmlformats.org/drawingml/2006/chart" xmlns:r="http://schemas.openxmlformats.org/officeDocument/2006/relationships" r:id="rId6"/>
            </a:graphicData>
          </a:graphic>
        </p:graphicFrame>
        <p:sp>
          <p:nvSpPr>
            <p:cNvPr id="33" name="Rectangle 32">
              <a:extLst>
                <a:ext uri="{FF2B5EF4-FFF2-40B4-BE49-F238E27FC236}">
                  <a16:creationId xmlns:a16="http://schemas.microsoft.com/office/drawing/2014/main" id="{738B8FB2-61C5-40D2-A655-D5B3FA5E3FD2}"/>
                </a:ext>
              </a:extLst>
            </p:cNvPr>
            <p:cNvSpPr/>
            <p:nvPr/>
          </p:nvSpPr>
          <p:spPr>
            <a:xfrm>
              <a:off x="3956091" y="3417942"/>
              <a:ext cx="1920240" cy="369332"/>
            </a:xfrm>
            <a:prstGeom prst="rect">
              <a:avLst/>
            </a:prstGeom>
          </p:spPr>
          <p:txBody>
            <a:bodyPr wrap="square" lIns="0">
              <a:spAutoFit/>
            </a:bodyPr>
            <a:lstStyle/>
            <a:p>
              <a:pPr lvl="0" algn="ctr"/>
              <a:r>
                <a:rPr lang="en-US" sz="900" b="1" cap="all" dirty="0">
                  <a:solidFill>
                    <a:srgbClr val="1C1C1C"/>
                  </a:solidFill>
                  <a:latin typeface="+mn-lt"/>
                </a:rPr>
                <a:t>HOSPITALS</a:t>
              </a:r>
              <a:br>
                <a:rPr lang="en-US" sz="900" b="1" cap="all" dirty="0">
                  <a:solidFill>
                    <a:srgbClr val="1C1C1C"/>
                  </a:solidFill>
                  <a:latin typeface="+mn-lt"/>
                </a:rPr>
              </a:br>
              <a:r>
                <a:rPr lang="en-US" sz="900" b="1" cap="all" dirty="0">
                  <a:solidFill>
                    <a:srgbClr val="1C1C1C"/>
                  </a:solidFill>
                  <a:latin typeface="+mn-lt"/>
                </a:rPr>
                <a:t>(</a:t>
              </a:r>
              <a:r>
                <a:rPr lang="en-US" sz="900" b="1" cap="all" dirty="0">
                  <a:latin typeface="+mn-lt"/>
                </a:rPr>
                <a:t>2022)</a:t>
              </a:r>
            </a:p>
          </p:txBody>
        </p:sp>
        <p:sp>
          <p:nvSpPr>
            <p:cNvPr id="38" name="TextBox 1">
              <a:extLst>
                <a:ext uri="{FF2B5EF4-FFF2-40B4-BE49-F238E27FC236}">
                  <a16:creationId xmlns:a16="http://schemas.microsoft.com/office/drawing/2014/main" id="{41B0581E-2E50-4766-8788-CCA60BF9A47B}"/>
                </a:ext>
              </a:extLst>
            </p:cNvPr>
            <p:cNvSpPr txBox="1"/>
            <p:nvPr/>
          </p:nvSpPr>
          <p:spPr>
            <a:xfrm>
              <a:off x="4547052" y="4233944"/>
              <a:ext cx="564578"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a:ln>
                    <a:noFill/>
                  </a:ln>
                  <a:solidFill>
                    <a:srgbClr val="00A797"/>
                  </a:solidFill>
                  <a:effectLst/>
                  <a:uLnTx/>
                  <a:uFillTx/>
                  <a:ea typeface="+mn-ea"/>
                </a:rPr>
                <a:t>18%</a:t>
              </a:r>
              <a:endParaRPr kumimoji="0" lang="en-US" sz="1600" b="1" u="none" strike="noStrike" kern="1200" cap="none" spc="0" normalizeH="0" baseline="0" noProof="0">
                <a:ln>
                  <a:noFill/>
                </a:ln>
                <a:solidFill>
                  <a:srgbClr val="00A797"/>
                </a:solidFill>
                <a:effectLst/>
                <a:uLnTx/>
                <a:uFillTx/>
                <a:ea typeface="+mn-ea"/>
                <a:cs typeface="Arial" charset="0"/>
              </a:endParaRPr>
            </a:p>
          </p:txBody>
        </p:sp>
      </p:grpSp>
      <p:grpSp>
        <p:nvGrpSpPr>
          <p:cNvPr id="7" name="Group 6">
            <a:extLst>
              <a:ext uri="{FF2B5EF4-FFF2-40B4-BE49-F238E27FC236}">
                <a16:creationId xmlns:a16="http://schemas.microsoft.com/office/drawing/2014/main" id="{7BFAC700-69BE-45E8-89DA-2DAFC2B7F7AA}"/>
              </a:ext>
            </a:extLst>
          </p:cNvPr>
          <p:cNvGrpSpPr/>
          <p:nvPr/>
        </p:nvGrpSpPr>
        <p:grpSpPr>
          <a:xfrm>
            <a:off x="2393438" y="5346800"/>
            <a:ext cx="1502620" cy="230832"/>
            <a:chOff x="476655" y="2418546"/>
            <a:chExt cx="1502620" cy="230832"/>
          </a:xfrm>
        </p:grpSpPr>
        <p:sp>
          <p:nvSpPr>
            <p:cNvPr id="43" name="Rectangle 42">
              <a:extLst>
                <a:ext uri="{FF2B5EF4-FFF2-40B4-BE49-F238E27FC236}">
                  <a16:creationId xmlns:a16="http://schemas.microsoft.com/office/drawing/2014/main" id="{4C98BB36-B1AF-4D05-9385-B16FC52A6525}"/>
                </a:ext>
              </a:extLst>
            </p:cNvPr>
            <p:cNvSpPr>
              <a:spLocks noChangeAspect="1"/>
            </p:cNvSpPr>
            <p:nvPr/>
          </p:nvSpPr>
          <p:spPr>
            <a:xfrm>
              <a:off x="476655" y="2442522"/>
              <a:ext cx="182880" cy="182880"/>
            </a:xfrm>
            <a:prstGeom prst="rect">
              <a:avLst/>
            </a:prstGeom>
            <a:solidFill>
              <a:srgbClr val="00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sp>
          <p:nvSpPr>
            <p:cNvPr id="44" name="Rectangle 43">
              <a:extLst>
                <a:ext uri="{FF2B5EF4-FFF2-40B4-BE49-F238E27FC236}">
                  <a16:creationId xmlns:a16="http://schemas.microsoft.com/office/drawing/2014/main" id="{8EF8F9B2-409B-4817-8BF5-C48122651A66}"/>
                </a:ext>
              </a:extLst>
            </p:cNvPr>
            <p:cNvSpPr/>
            <p:nvPr/>
          </p:nvSpPr>
          <p:spPr>
            <a:xfrm>
              <a:off x="729574" y="2418546"/>
              <a:ext cx="1249701" cy="230832"/>
            </a:xfrm>
            <a:prstGeom prst="rect">
              <a:avLst/>
            </a:prstGeom>
          </p:spPr>
          <p:txBody>
            <a:bodyPr wrap="none" lIns="0">
              <a:spAutoFit/>
            </a:bodyPr>
            <a:lstStyle/>
            <a:p>
              <a:pPr lvl="0"/>
              <a:r>
                <a:rPr lang="en-US" sz="900" b="1" dirty="0">
                  <a:solidFill>
                    <a:srgbClr val="1C1C1C"/>
                  </a:solidFill>
                  <a:latin typeface="+mn-lt"/>
                </a:rPr>
                <a:t>= MassHealth dollars</a:t>
              </a:r>
            </a:p>
          </p:txBody>
        </p:sp>
      </p:grpSp>
      <p:sp>
        <p:nvSpPr>
          <p:cNvPr id="24" name="Rectangle 23">
            <a:extLst>
              <a:ext uri="{FF2B5EF4-FFF2-40B4-BE49-F238E27FC236}">
                <a16:creationId xmlns:a16="http://schemas.microsoft.com/office/drawing/2014/main" id="{46692157-D839-4967-B3A0-20AA1BD720FB}"/>
              </a:ext>
            </a:extLst>
          </p:cNvPr>
          <p:cNvSpPr/>
          <p:nvPr/>
        </p:nvSpPr>
        <p:spPr>
          <a:xfrm>
            <a:off x="455612" y="1207008"/>
            <a:ext cx="5818417" cy="246221"/>
          </a:xfrm>
          <a:prstGeom prst="rect">
            <a:avLst/>
          </a:prstGeom>
        </p:spPr>
        <p:txBody>
          <a:bodyPr wrap="square" lIns="0">
            <a:spAutoFit/>
          </a:bodyPr>
          <a:lstStyle/>
          <a:p>
            <a:pPr lvl="0"/>
            <a:r>
              <a:rPr lang="en-US" sz="1000" b="1" dirty="0">
                <a:solidFill>
                  <a:srgbClr val="1C1C1C"/>
                </a:solidFill>
                <a:latin typeface="+mn-lt"/>
              </a:rPr>
              <a:t>MASSHEALTH REVENUE AS A PERCENTAGE OF PROVIDERS’ TOTAL PATIENT REVENUES</a:t>
            </a:r>
          </a:p>
        </p:txBody>
      </p:sp>
    </p:spTree>
    <p:extLst>
      <p:ext uri="{BB962C8B-B14F-4D97-AF65-F5344CB8AC3E}">
        <p14:creationId xmlns:p14="http://schemas.microsoft.com/office/powerpoint/2010/main" val="926696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763D3-487D-4286-87E0-006689FBA026}"/>
              </a:ext>
            </a:extLst>
          </p:cNvPr>
          <p:cNvSpPr>
            <a:spLocks noGrp="1"/>
          </p:cNvSpPr>
          <p:nvPr>
            <p:ph type="title"/>
          </p:nvPr>
        </p:nvSpPr>
        <p:spPr/>
        <p:txBody>
          <a:bodyPr/>
          <a:lstStyle/>
          <a:p>
            <a:r>
              <a:rPr lang="en-US"/>
              <a:t>reforms</a:t>
            </a:r>
          </a:p>
        </p:txBody>
      </p:sp>
      <p:sp>
        <p:nvSpPr>
          <p:cNvPr id="4" name="Slide Number Placeholder 3">
            <a:extLst>
              <a:ext uri="{FF2B5EF4-FFF2-40B4-BE49-F238E27FC236}">
                <a16:creationId xmlns:a16="http://schemas.microsoft.com/office/drawing/2014/main" id="{5C773CCF-A944-4BFC-A4FF-E1F361244B0B}"/>
              </a:ext>
            </a:extLst>
          </p:cNvPr>
          <p:cNvSpPr>
            <a:spLocks noGrp="1"/>
          </p:cNvSpPr>
          <p:nvPr>
            <p:ph type="sldNum" sz="quarter" idx="10"/>
          </p:nvPr>
        </p:nvSpPr>
        <p:spPr/>
        <p:txBody>
          <a:bodyPr/>
          <a:lstStyle/>
          <a:p>
            <a:fld id="{FE16FE05-51A1-41C7-A92E-97A082AD623A}" type="slidenum">
              <a:rPr lang="en-US" smtClean="0"/>
              <a:pPr/>
              <a:t>36</a:t>
            </a:fld>
            <a:endParaRPr lang="en-US"/>
          </a:p>
        </p:txBody>
      </p:sp>
    </p:spTree>
    <p:extLst>
      <p:ext uri="{BB962C8B-B14F-4D97-AF65-F5344CB8AC3E}">
        <p14:creationId xmlns:p14="http://schemas.microsoft.com/office/powerpoint/2010/main" val="3571874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CBB7C1-78A0-4218-807D-829A229D1DD3}"/>
              </a:ext>
            </a:extLst>
          </p:cNvPr>
          <p:cNvSpPr>
            <a:spLocks noGrp="1"/>
          </p:cNvSpPr>
          <p:nvPr>
            <p:ph type="title"/>
          </p:nvPr>
        </p:nvSpPr>
        <p:spPr>
          <a:xfrm>
            <a:off x="457200" y="290531"/>
            <a:ext cx="8229600" cy="822960"/>
          </a:xfrm>
        </p:spPr>
        <p:txBody>
          <a:bodyPr/>
          <a:lstStyle/>
          <a:p>
            <a:r>
              <a:rPr lang="en-US" dirty="0"/>
              <a:t>MASSACHUSETTS ADMINISTERS MOST OF MASSHEALTH THROUGH WAIVERS </a:t>
            </a:r>
            <a:r>
              <a:rPr lang="en-US" dirty="0">
                <a:solidFill>
                  <a:srgbClr val="FF0000"/>
                </a:solidFill>
              </a:rPr>
              <a:t> </a:t>
            </a:r>
          </a:p>
        </p:txBody>
      </p:sp>
      <p:sp>
        <p:nvSpPr>
          <p:cNvPr id="4" name="Slide Number Placeholder 3"/>
          <p:cNvSpPr>
            <a:spLocks noGrp="1"/>
          </p:cNvSpPr>
          <p:nvPr>
            <p:ph type="sldNum" sz="quarter" idx="10"/>
          </p:nvPr>
        </p:nvSpPr>
        <p:spPr/>
        <p:txBody>
          <a:bodyPr/>
          <a:lstStyle/>
          <a:p>
            <a:fld id="{9BD7153A-5758-40C4-8129-301D4A48CA78}" type="slidenum">
              <a:rPr lang="en-US" smtClean="0"/>
              <a:pPr/>
              <a:t>37</a:t>
            </a:fld>
            <a:endParaRPr lang="en-US"/>
          </a:p>
        </p:txBody>
      </p:sp>
      <p:graphicFrame>
        <p:nvGraphicFramePr>
          <p:cNvPr id="12" name="Table 11">
            <a:extLst>
              <a:ext uri="{FF2B5EF4-FFF2-40B4-BE49-F238E27FC236}">
                <a16:creationId xmlns:a16="http://schemas.microsoft.com/office/drawing/2014/main" id="{BF07809E-7967-490F-B436-4FDF37DEC1D3}"/>
              </a:ext>
            </a:extLst>
          </p:cNvPr>
          <p:cNvGraphicFramePr>
            <a:graphicFrameLocks noGrp="1"/>
          </p:cNvGraphicFramePr>
          <p:nvPr>
            <p:extLst>
              <p:ext uri="{D42A27DB-BD31-4B8C-83A1-F6EECF244321}">
                <p14:modId xmlns:p14="http://schemas.microsoft.com/office/powerpoint/2010/main" val="2321785928"/>
              </p:ext>
            </p:extLst>
          </p:nvPr>
        </p:nvGraphicFramePr>
        <p:xfrm>
          <a:off x="457200" y="1445950"/>
          <a:ext cx="8229600" cy="396610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20000"/>
                    </a:ext>
                  </a:extLst>
                </a:gridCol>
                <a:gridCol w="6949440">
                  <a:extLst>
                    <a:ext uri="{9D8B030D-6E8A-4147-A177-3AD203B41FA5}">
                      <a16:colId xmlns:a16="http://schemas.microsoft.com/office/drawing/2014/main" val="20001"/>
                    </a:ext>
                  </a:extLst>
                </a:gridCol>
              </a:tblGrid>
              <a:tr h="625976">
                <a:tc>
                  <a:txBody>
                    <a:bodyPr/>
                    <a:lstStyle/>
                    <a:p>
                      <a:pPr>
                        <a:spcBef>
                          <a:spcPts val="100"/>
                        </a:spcBef>
                        <a:spcAft>
                          <a:spcPts val="100"/>
                        </a:spcAft>
                      </a:pPr>
                      <a:r>
                        <a:rPr lang="en-US" sz="1000" b="1" i="0">
                          <a:solidFill>
                            <a:srgbClr val="FFFFFF"/>
                          </a:solidFill>
                          <a:latin typeface="+mn-lt"/>
                        </a:rPr>
                        <a:t>WHAT IS A STATE PLAN? </a:t>
                      </a:r>
                    </a:p>
                  </a:txBody>
                  <a:tcPr marL="45720" marR="0" marT="101600" marB="101600">
                    <a:lnL w="12700" cmpd="sng">
                      <a:noFill/>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0" marR="0" lvl="0" indent="0" algn="l" rtl="0" eaLnBrk="0" fontAlgn="base" latinLnBrk="0" hangingPunct="0">
                        <a:lnSpc>
                          <a:spcPct val="95000"/>
                        </a:lnSpc>
                        <a:spcBef>
                          <a:spcPts val="100"/>
                        </a:spcBef>
                        <a:spcAft>
                          <a:spcPts val="100"/>
                        </a:spcAft>
                        <a:buClr>
                          <a:schemeClr val="tx2"/>
                        </a:buClr>
                        <a:buSzTx/>
                        <a:buFont typeface="Wingdings" pitchFamily="2" charset="2"/>
                        <a:buNone/>
                      </a:pPr>
                      <a:r>
                        <a:rPr kumimoji="0" lang="en-US" sz="1200" b="0" i="0" u="none" strike="noStrike" kern="0" cap="none" spc="0" normalizeH="0" baseline="0" noProof="0" dirty="0">
                          <a:ln>
                            <a:noFill/>
                          </a:ln>
                          <a:solidFill>
                            <a:schemeClr val="tx1"/>
                          </a:solidFill>
                          <a:effectLst/>
                          <a:uLnTx/>
                          <a:uFillTx/>
                          <a:latin typeface="+mn-lt"/>
                          <a:ea typeface="+mn-ea"/>
                          <a:cs typeface="+mn-cs"/>
                        </a:rPr>
                        <a:t>Medicaid state plans reflect an agreement between a state and the federal government regarding how the state Medicaid program will operate. Amendments to Medicaid state plans are frequent and may be for large or small changes in the program or its administration. </a:t>
                      </a:r>
                      <a:endParaRPr kumimoji="0" lang="en-US" sz="1200" b="0" i="0" u="none" strike="sngStrike" kern="0" cap="none" spc="0" normalizeH="0" baseline="0" noProof="0" dirty="0">
                        <a:ln>
                          <a:noFill/>
                        </a:ln>
                        <a:solidFill>
                          <a:schemeClr val="tx1"/>
                        </a:solidFill>
                        <a:effectLst/>
                        <a:uLnTx/>
                        <a:uFillTx/>
                        <a:latin typeface="+mn-lt"/>
                        <a:ea typeface="+mn-ea"/>
                        <a:cs typeface="+mn-cs"/>
                      </a:endParaRPr>
                    </a:p>
                  </a:txBody>
                  <a:tcPr marR="0" marT="82296" marB="82296">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7315919"/>
                  </a:ext>
                </a:extLst>
              </a:tr>
              <a:tr h="943078">
                <a:tc>
                  <a:txBody>
                    <a:bodyPr/>
                    <a:lstStyle/>
                    <a:p>
                      <a:pPr>
                        <a:spcBef>
                          <a:spcPts val="100"/>
                        </a:spcBef>
                        <a:spcAft>
                          <a:spcPts val="100"/>
                        </a:spcAft>
                      </a:pPr>
                      <a:r>
                        <a:rPr lang="en-US" sz="1000" b="1" i="0">
                          <a:solidFill>
                            <a:srgbClr val="FFFFFF"/>
                          </a:solidFill>
                          <a:latin typeface="+mn-lt"/>
                        </a:rPr>
                        <a:t>WHAT IS A </a:t>
                      </a:r>
                      <a:br>
                        <a:rPr lang="en-US" sz="1000" b="1" i="0">
                          <a:solidFill>
                            <a:srgbClr val="FFFFFF"/>
                          </a:solidFill>
                          <a:latin typeface="+mn-lt"/>
                        </a:rPr>
                      </a:br>
                      <a:r>
                        <a:rPr lang="en-US" sz="1000" b="1" i="0">
                          <a:solidFill>
                            <a:srgbClr val="FFFFFF"/>
                          </a:solidFill>
                          <a:latin typeface="+mn-lt"/>
                        </a:rPr>
                        <a:t>WAIVER?</a:t>
                      </a:r>
                    </a:p>
                  </a:txBody>
                  <a:tcPr marL="45720" marR="0"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0" marR="0" lvl="0" indent="0" algn="l" defTabSz="914400" rtl="0" eaLnBrk="0" fontAlgn="base" latinLnBrk="0" hangingPunct="0">
                        <a:lnSpc>
                          <a:spcPct val="95000"/>
                        </a:lnSpc>
                        <a:spcBef>
                          <a:spcPts val="100"/>
                        </a:spcBef>
                        <a:spcAft>
                          <a:spcPts val="100"/>
                        </a:spcAft>
                        <a:buClr>
                          <a:schemeClr val="tx2"/>
                        </a:buClr>
                        <a:buSzTx/>
                        <a:buFont typeface="Wingdings" pitchFamily="2" charset="2"/>
                        <a:buNone/>
                        <a:tabLst/>
                        <a:defRPr/>
                      </a:pPr>
                      <a:r>
                        <a:rPr kumimoji="0" lang="en-US" sz="1200" b="0" i="0" u="none" strike="noStrike" kern="0" cap="none" spc="0" normalizeH="0" baseline="0" noProof="0">
                          <a:ln>
                            <a:noFill/>
                          </a:ln>
                          <a:solidFill>
                            <a:schemeClr val="tx1"/>
                          </a:solidFill>
                          <a:effectLst/>
                          <a:uLnTx/>
                          <a:uFillTx/>
                          <a:latin typeface="+mn-lt"/>
                          <a:ea typeface="+mn-ea"/>
                          <a:cs typeface="+mn-cs"/>
                        </a:rPr>
                        <a:t>States may request approval from the federal government to waive certain parts of federal Medicaid law to test program innovations or gain more flexibility than state plans allow in how they deliver and pay for Medicaid services. An important condition of 1115 demonstration waivers is that they be “budget neutral,” meaning the federal government will contribute no more to a waiver program than it would to a Medicaid program operating under standard rules. </a:t>
                      </a:r>
                    </a:p>
                  </a:txBody>
                  <a:tcPr marR="0" marT="82296" marB="82296">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67303">
                <a:tc>
                  <a:txBody>
                    <a:bodyPr/>
                    <a:lstStyle/>
                    <a:p>
                      <a:pPr>
                        <a:spcBef>
                          <a:spcPts val="100"/>
                        </a:spcBef>
                        <a:spcAft>
                          <a:spcPts val="100"/>
                        </a:spcAft>
                      </a:pPr>
                      <a:r>
                        <a:rPr lang="en-US" sz="1000" b="1" i="0" kern="1200">
                          <a:solidFill>
                            <a:srgbClr val="FFFFFF"/>
                          </a:solidFill>
                          <a:latin typeface="+mn-lt"/>
                          <a:ea typeface="+mn-ea"/>
                          <a:cs typeface="+mn-cs"/>
                        </a:rPr>
                        <a:t>MASSHEALTH’S 1115 DEMONSTRATION WAIVER</a:t>
                      </a:r>
                    </a:p>
                  </a:txBody>
                  <a:tcPr marL="45720" marR="0"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0" marR="0" lvl="0" indent="0" algn="l" rtl="0" eaLnBrk="0" fontAlgn="base" latinLnBrk="0" hangingPunct="0">
                        <a:lnSpc>
                          <a:spcPct val="95000"/>
                        </a:lnSpc>
                        <a:spcBef>
                          <a:spcPts val="100"/>
                        </a:spcBef>
                        <a:spcAft>
                          <a:spcPts val="100"/>
                        </a:spcAft>
                        <a:buClr>
                          <a:srgbClr val="5A8F7C"/>
                        </a:buClr>
                        <a:buSzTx/>
                        <a:buFont typeface="Wingdings" pitchFamily="2" charset="2"/>
                        <a:buNone/>
                      </a:pPr>
                      <a:r>
                        <a:rPr kumimoji="0" lang="en-US" sz="1200" b="0" i="0" u="none" strike="noStrike" kern="0" cap="none" spc="0" normalizeH="0" baseline="0" noProof="0" dirty="0">
                          <a:ln>
                            <a:noFill/>
                          </a:ln>
                          <a:solidFill>
                            <a:schemeClr val="tx1"/>
                          </a:solidFill>
                          <a:effectLst/>
                          <a:uLnTx/>
                          <a:uFillTx/>
                          <a:latin typeface="+mn-lt"/>
                          <a:ea typeface="+mn-ea"/>
                          <a:cs typeface="+mn-cs"/>
                        </a:rPr>
                        <a:t>MassHealth operates under the authority of an 1115 demonstration waiver for almost all members. The waiver took effect in 1997 and has evolved through seven extensions to expand coverage, support the safety net, and provide incentives for delivery system innovations. In the 2017-2022 extension, MassHealth introduced Accountable Care Organizations (ACOs) and new models for addressing member needs using Community Partners and flexible services.</a:t>
                      </a:r>
                      <a:r>
                        <a:rPr lang="en-US" sz="1200" b="0" i="0" u="none" strike="noStrike" kern="0" cap="none" spc="0" normalizeH="0" baseline="0" noProof="0" dirty="0">
                          <a:ln>
                            <a:noFill/>
                          </a:ln>
                          <a:solidFill>
                            <a:schemeClr val="tx1"/>
                          </a:solidFill>
                          <a:effectLst/>
                          <a:uLnTx/>
                          <a:uFillTx/>
                          <a:latin typeface="+mn-lt"/>
                          <a:ea typeface="+mn-ea"/>
                          <a:cs typeface="+mn-cs"/>
                        </a:rPr>
                        <a:t> The latest extension, approved in September 2022 and effective through December 31, 2027, builds on past demonstrations and adds a sharper focus on health equity (see slide 38 for more information).</a:t>
                      </a:r>
                      <a:endParaRPr kumimoji="0" lang="en-US" sz="1200" b="0" i="0" u="none" strike="noStrike" kern="0" cap="none" spc="0" normalizeH="0" baseline="0" noProof="0" dirty="0">
                        <a:ln>
                          <a:noFill/>
                        </a:ln>
                        <a:solidFill>
                          <a:schemeClr val="tx1"/>
                        </a:solidFill>
                        <a:effectLst/>
                        <a:uLnTx/>
                        <a:uFillTx/>
                        <a:latin typeface="+mn-lt"/>
                        <a:ea typeface="+mn-ea"/>
                        <a:cs typeface="+mn-cs"/>
                      </a:endParaRPr>
                    </a:p>
                  </a:txBody>
                  <a:tcPr marR="0" marT="82296" marB="82296">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65903">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000" b="1" i="0" kern="1200">
                          <a:solidFill>
                            <a:srgbClr val="FFFFFF"/>
                          </a:solidFill>
                          <a:latin typeface="+mn-lt"/>
                          <a:ea typeface="+mn-ea"/>
                          <a:cs typeface="+mn-cs"/>
                        </a:rPr>
                        <a:t>HOME- </a:t>
                      </a:r>
                      <a:br>
                        <a:rPr lang="en-US" sz="1000" b="1" i="0" kern="1200">
                          <a:solidFill>
                            <a:srgbClr val="FFFFFF"/>
                          </a:solidFill>
                          <a:latin typeface="+mn-lt"/>
                          <a:ea typeface="+mn-ea"/>
                          <a:cs typeface="+mn-cs"/>
                        </a:rPr>
                      </a:br>
                      <a:r>
                        <a:rPr lang="en-US" sz="1000" b="1" i="0" kern="1200">
                          <a:solidFill>
                            <a:srgbClr val="FFFFFF"/>
                          </a:solidFill>
                          <a:latin typeface="+mn-lt"/>
                          <a:ea typeface="+mn-ea"/>
                          <a:cs typeface="+mn-cs"/>
                        </a:rPr>
                        <a:t>AND COMMUNITY-BASED SERVICES WAIVERS</a:t>
                      </a:r>
                    </a:p>
                  </a:txBody>
                  <a:tcPr marL="45720" marR="0" marT="101600" marB="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0" marR="0" lvl="0" indent="0" algn="l" defTabSz="914400" rtl="0" eaLnBrk="1" fontAlgn="auto" latinLnBrk="0" hangingPunct="1">
                        <a:lnSpc>
                          <a:spcPct val="95000"/>
                        </a:lnSpc>
                        <a:spcBef>
                          <a:spcPts val="100"/>
                        </a:spcBef>
                        <a:spcAft>
                          <a:spcPts val="100"/>
                        </a:spcAft>
                        <a:buClr>
                          <a:schemeClr val="tx2"/>
                        </a:buClr>
                        <a:buSzTx/>
                        <a:buFont typeface="Wingdings" pitchFamily="2" charset="2"/>
                        <a:buNone/>
                        <a:tabLst/>
                        <a:defRPr/>
                      </a:pPr>
                      <a:r>
                        <a:rPr kumimoji="0" lang="en-US" sz="1200" b="0" i="0" u="none" strike="noStrike" kern="0" cap="none" spc="0" normalizeH="0" baseline="0" dirty="0">
                          <a:ln>
                            <a:noFill/>
                          </a:ln>
                          <a:solidFill>
                            <a:schemeClr val="tx1"/>
                          </a:solidFill>
                          <a:effectLst/>
                          <a:uLnTx/>
                          <a:uFillTx/>
                          <a:latin typeface="+mn-lt"/>
                          <a:ea typeface="+mn-ea"/>
                          <a:cs typeface="+mn-cs"/>
                        </a:rPr>
                        <a:t>MassHealth has other waivers to permit the state to provide LTSS in a home or community setting to members whose disabilities qualify them for an institutional level of care. See slide 18 for more details.</a:t>
                      </a:r>
                      <a:endParaRPr kumimoji="0" lang="en-US" sz="1200" b="0" i="0" u="none" strike="noStrike" kern="0" cap="none" spc="0" normalizeH="0" baseline="0" noProof="0" dirty="0">
                        <a:ln>
                          <a:noFill/>
                        </a:ln>
                        <a:solidFill>
                          <a:schemeClr val="tx1"/>
                        </a:solidFill>
                        <a:effectLst/>
                        <a:uLnTx/>
                        <a:uFillTx/>
                        <a:latin typeface="+mn-lt"/>
                        <a:ea typeface="+mn-ea"/>
                        <a:cs typeface="+mn-cs"/>
                      </a:endParaRPr>
                    </a:p>
                  </a:txBody>
                  <a:tcPr marR="0" marT="82296" marB="0">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3508637"/>
                  </a:ext>
                </a:extLst>
              </a:tr>
            </a:tbl>
          </a:graphicData>
        </a:graphic>
      </p:graphicFrame>
      <p:sp>
        <p:nvSpPr>
          <p:cNvPr id="13" name="Rectangle 12">
            <a:extLst>
              <a:ext uri="{FF2B5EF4-FFF2-40B4-BE49-F238E27FC236}">
                <a16:creationId xmlns:a16="http://schemas.microsoft.com/office/drawing/2014/main" id="{3ADA7176-944F-4A56-B644-973B0F0C9ED1}"/>
              </a:ext>
            </a:extLst>
          </p:cNvPr>
          <p:cNvSpPr/>
          <p:nvPr/>
        </p:nvSpPr>
        <p:spPr>
          <a:xfrm>
            <a:off x="457199" y="6200080"/>
            <a:ext cx="8210550" cy="184666"/>
          </a:xfrm>
          <a:prstGeom prst="rect">
            <a:avLst/>
          </a:prstGeom>
        </p:spPr>
        <p:txBody>
          <a:bodyPr wrap="square" lIns="0" tIns="45720" rIns="0" bIns="45720" anchor="b" anchorCtr="0">
            <a:spAutoFit/>
          </a:bodyPr>
          <a:lstStyle/>
          <a:p>
            <a:pPr>
              <a:spcBef>
                <a:spcPts val="200"/>
              </a:spcBef>
            </a:pPr>
            <a:r>
              <a:rPr lang="en-US" sz="600">
                <a:effectLst/>
                <a:latin typeface="+mn-lt"/>
              </a:rPr>
              <a:t>.</a:t>
            </a:r>
            <a:r>
              <a:rPr lang="en-US" sz="600">
                <a:solidFill>
                  <a:srgbClr val="000000"/>
                </a:solidFill>
                <a:latin typeface="+mn-lt"/>
              </a:rPr>
              <a:t> </a:t>
            </a:r>
            <a:endParaRPr lang="en-US" sz="600" u="none" strike="noStrike" kern="1200" cap="none" spc="0" normalizeH="0" baseline="0" noProof="0">
              <a:ln>
                <a:noFill/>
              </a:ln>
              <a:solidFill>
                <a:srgbClr val="000000"/>
              </a:solidFill>
              <a:effectLst/>
              <a:uLnTx/>
              <a:uFillTx/>
              <a:latin typeface="+mn-lt"/>
              <a:ea typeface="Source Sans Pro Light"/>
            </a:endParaRPr>
          </a:p>
        </p:txBody>
      </p:sp>
    </p:spTree>
    <p:extLst>
      <p:ext uri="{BB962C8B-B14F-4D97-AF65-F5344CB8AC3E}">
        <p14:creationId xmlns:p14="http://schemas.microsoft.com/office/powerpoint/2010/main" val="628864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CBB7C1-78A0-4218-807D-829A229D1DD3}"/>
              </a:ext>
            </a:extLst>
          </p:cNvPr>
          <p:cNvSpPr>
            <a:spLocks noGrp="1"/>
          </p:cNvSpPr>
          <p:nvPr>
            <p:ph type="title"/>
          </p:nvPr>
        </p:nvSpPr>
        <p:spPr>
          <a:xfrm>
            <a:off x="457200" y="274320"/>
            <a:ext cx="8229600" cy="822960"/>
          </a:xfrm>
        </p:spPr>
        <p:txBody>
          <a:bodyPr/>
          <a:lstStyle/>
          <a:p>
            <a:r>
              <a:rPr lang="en-US" dirty="0"/>
              <a:t>LATEST EXTENSION OF masshealth’s 1115 DEMONSTRATION waiver ADVANCES REFORMS, FOCUSES ON health EQUITY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9BD7153A-5758-40C4-8129-301D4A48CA78}" type="slidenum">
              <a:rPr lang="en-US" smtClean="0"/>
              <a:pPr/>
              <a:t>38</a:t>
            </a:fld>
            <a:endParaRPr lang="en-US"/>
          </a:p>
        </p:txBody>
      </p:sp>
      <p:graphicFrame>
        <p:nvGraphicFramePr>
          <p:cNvPr id="12" name="Table 11">
            <a:extLst>
              <a:ext uri="{FF2B5EF4-FFF2-40B4-BE49-F238E27FC236}">
                <a16:creationId xmlns:a16="http://schemas.microsoft.com/office/drawing/2014/main" id="{BF07809E-7967-490F-B436-4FDF37DEC1D3}"/>
              </a:ext>
            </a:extLst>
          </p:cNvPr>
          <p:cNvGraphicFramePr>
            <a:graphicFrameLocks noGrp="1"/>
          </p:cNvGraphicFramePr>
          <p:nvPr>
            <p:extLst>
              <p:ext uri="{D42A27DB-BD31-4B8C-83A1-F6EECF244321}">
                <p14:modId xmlns:p14="http://schemas.microsoft.com/office/powerpoint/2010/main" val="857462038"/>
              </p:ext>
            </p:extLst>
          </p:nvPr>
        </p:nvGraphicFramePr>
        <p:xfrm>
          <a:off x="457199" y="1840292"/>
          <a:ext cx="8112108" cy="4167632"/>
        </p:xfrm>
        <a:graphic>
          <a:graphicData uri="http://schemas.openxmlformats.org/drawingml/2006/table">
            <a:tbl>
              <a:tblPr firstRow="1" bandRow="1">
                <a:tableStyleId>{5C22544A-7EE6-4342-B048-85BDC9FD1C3A}</a:tableStyleId>
              </a:tblPr>
              <a:tblGrid>
                <a:gridCol w="1436988">
                  <a:extLst>
                    <a:ext uri="{9D8B030D-6E8A-4147-A177-3AD203B41FA5}">
                      <a16:colId xmlns:a16="http://schemas.microsoft.com/office/drawing/2014/main" val="20000"/>
                    </a:ext>
                  </a:extLst>
                </a:gridCol>
                <a:gridCol w="6675120">
                  <a:extLst>
                    <a:ext uri="{9D8B030D-6E8A-4147-A177-3AD203B41FA5}">
                      <a16:colId xmlns:a16="http://schemas.microsoft.com/office/drawing/2014/main" val="20001"/>
                    </a:ext>
                  </a:extLst>
                </a:gridCol>
              </a:tblGrid>
              <a:tr h="433618">
                <a:tc>
                  <a:txBody>
                    <a:bodyPr/>
                    <a:lstStyle/>
                    <a:p>
                      <a:pPr>
                        <a:lnSpc>
                          <a:spcPct val="100000"/>
                        </a:lnSpc>
                        <a:spcBef>
                          <a:spcPts val="200"/>
                        </a:spcBef>
                        <a:spcAft>
                          <a:spcPts val="100"/>
                        </a:spcAft>
                        <a:buClr>
                          <a:srgbClr val="00A797"/>
                        </a:buClr>
                      </a:pPr>
                      <a:r>
                        <a:rPr lang="en-US" sz="1000" b="1" i="0" cap="all" baseline="0" dirty="0">
                          <a:solidFill>
                            <a:srgbClr val="FFFFFF"/>
                          </a:solidFill>
                          <a:latin typeface="+mn-lt"/>
                        </a:rPr>
                        <a:t>Improve delivery system reforms </a:t>
                      </a:r>
                    </a:p>
                  </a:txBody>
                  <a:tcPr marT="101600" marB="101600">
                    <a:lnL w="12700" cmpd="sng">
                      <a:noFill/>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rtl="0" eaLnBrk="1" fontAlgn="auto" latinLnBrk="0" hangingPunct="1">
                        <a:lnSpc>
                          <a:spcPct val="100000"/>
                        </a:lnSpc>
                        <a:spcBef>
                          <a:spcPts val="200"/>
                        </a:spcBef>
                        <a:spcAft>
                          <a:spcPts val="0"/>
                        </a:spcAft>
                        <a:buClr>
                          <a:srgbClr val="00A797"/>
                        </a:buClr>
                        <a:buSzTx/>
                        <a:buFont typeface="Wingdings" panose="05000000000000000000" pitchFamily="2" charset="2"/>
                        <a:buChar char="§"/>
                      </a:pPr>
                      <a:r>
                        <a:rPr kumimoji="0" lang="en-US" sz="1000" b="0" i="0" u="none" strike="noStrike" kern="0" cap="none" spc="0" normalizeH="0" baseline="0" dirty="0">
                          <a:ln>
                            <a:noFill/>
                          </a:ln>
                          <a:solidFill>
                            <a:schemeClr val="tx1"/>
                          </a:solidFill>
                          <a:effectLst/>
                          <a:uLnTx/>
                          <a:uFillTx/>
                          <a:latin typeface="+mn-lt"/>
                          <a:ea typeface="+mn-ea"/>
                          <a:cs typeface="+mn-cs"/>
                        </a:rPr>
                        <a:t>Continue and build on the ACO, Community Partners (CP), and Flexible Services (FSP) programs.</a:t>
                      </a:r>
                      <a:r>
                        <a:rPr lang="en-US" sz="1000" b="0" i="0" u="none" strike="noStrike" kern="0" cap="none" spc="0" normalizeH="0" baseline="0" dirty="0">
                          <a:ln>
                            <a:noFill/>
                          </a:ln>
                          <a:solidFill>
                            <a:schemeClr val="tx1"/>
                          </a:solidFill>
                          <a:effectLst/>
                          <a:uLnTx/>
                          <a:uFillTx/>
                          <a:latin typeface="+mn-lt"/>
                          <a:ea typeface="+mn-ea"/>
                          <a:cs typeface="+mn-cs"/>
                        </a:rPr>
                        <a:t> </a:t>
                      </a:r>
                      <a:endParaRPr kumimoji="0" lang="en-US" sz="1000" b="0" i="0" u="none" strike="noStrike" kern="0" cap="none" spc="0" normalizeH="0" baseline="0" dirty="0">
                        <a:ln>
                          <a:noFill/>
                        </a:ln>
                        <a:solidFill>
                          <a:schemeClr val="tx1"/>
                        </a:solidFill>
                        <a:effectLst/>
                        <a:uLnTx/>
                        <a:uFillTx/>
                        <a:latin typeface="+mn-lt"/>
                        <a:ea typeface="+mn-ea"/>
                        <a:cs typeface="+mn-cs"/>
                      </a:endParaRP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Enhance care coordination and support members’ health-related social needs (HRSN).</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7315919"/>
                  </a:ext>
                </a:extLst>
              </a:tr>
              <a:tr h="394167">
                <a:tc>
                  <a:txBody>
                    <a:bodyPr/>
                    <a:lstStyle/>
                    <a:p>
                      <a:pPr>
                        <a:lnSpc>
                          <a:spcPct val="100000"/>
                        </a:lnSpc>
                        <a:spcBef>
                          <a:spcPts val="200"/>
                        </a:spcBef>
                        <a:spcAft>
                          <a:spcPts val="100"/>
                        </a:spcAft>
                        <a:buClr>
                          <a:srgbClr val="00A797"/>
                        </a:buClr>
                      </a:pPr>
                      <a:r>
                        <a:rPr lang="en-US" sz="1000" b="1" i="0" cap="all" baseline="0">
                          <a:solidFill>
                            <a:srgbClr val="FFFFFF"/>
                          </a:solidFill>
                          <a:latin typeface="+mn-lt"/>
                        </a:rPr>
                        <a:t>Update eligibility policies</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Extend CommonHealth eligibility (for people with disabilities) to maintain coverage for older adults and people with unsteady or less than full-time employment.</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Make coverage retroactive to three months prior to </a:t>
                      </a:r>
                      <a:r>
                        <a:rPr lang="en-US" sz="1000" b="0" i="0" u="none" strike="noStrike" kern="0" cap="none" spc="0" normalizeH="0" baseline="0" dirty="0">
                          <a:ln>
                            <a:noFill/>
                          </a:ln>
                          <a:solidFill>
                            <a:schemeClr val="tx1"/>
                          </a:solidFill>
                          <a:effectLst/>
                          <a:uLnTx/>
                          <a:uFillTx/>
                          <a:latin typeface="+mn-lt"/>
                          <a:ea typeface="+mn-ea"/>
                          <a:cs typeface="+mn-cs"/>
                        </a:rPr>
                        <a:t>application</a:t>
                      </a:r>
                      <a:r>
                        <a:rPr kumimoji="0" lang="en-US" sz="1000" b="0" i="0" u="none" strike="noStrike" kern="0" cap="none" spc="0" normalizeH="0" baseline="0" dirty="0">
                          <a:ln>
                            <a:noFill/>
                          </a:ln>
                          <a:solidFill>
                            <a:schemeClr val="tx1"/>
                          </a:solidFill>
                          <a:effectLst/>
                          <a:uLnTx/>
                          <a:uFillTx/>
                          <a:latin typeface="+mn-lt"/>
                          <a:ea typeface="+mn-ea"/>
                          <a:cs typeface="+mn-cs"/>
                        </a:rPr>
                        <a:t> for pregnant people and children</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Guarantee continuous coverage for people experiencing homelessness (for 24 months) and for people transitioning from incarceration back to the community (12 months).</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0269">
                <a:tc>
                  <a:txBody>
                    <a:bodyPr/>
                    <a:lstStyle/>
                    <a:p>
                      <a:pPr>
                        <a:lnSpc>
                          <a:spcPct val="100000"/>
                        </a:lnSpc>
                        <a:spcBef>
                          <a:spcPts val="200"/>
                        </a:spcBef>
                        <a:spcAft>
                          <a:spcPts val="100"/>
                        </a:spcAft>
                        <a:buClr>
                          <a:srgbClr val="00A797"/>
                        </a:buClr>
                      </a:pPr>
                      <a:r>
                        <a:rPr lang="en-US" sz="1000" b="1" i="0" kern="1200" cap="all" baseline="0">
                          <a:solidFill>
                            <a:srgbClr val="FFFFFF"/>
                          </a:solidFill>
                          <a:latin typeface="+mn-lt"/>
                          <a:ea typeface="+mn-ea"/>
                          <a:cs typeface="+mn-cs"/>
                        </a:rPr>
                        <a:t>Advance health equity</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Address HRSN for people experiencing homelessness, transitioning from incarceration to the community, or at risk of eviction because of a disability caused by substance use disorder or mental illness. </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Expand FSP to include household-level nutrition supports if qualifying member is a child or pregnant person.</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Introduce payment incentives for hospitals to collect social risk factor data, implement interventions that improve quality and reduce inequities, and improve workforce capacity and collaborations to reduce inequities.</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0269">
                <a:tc>
                  <a:txBody>
                    <a:bodyPr/>
                    <a:lstStyle/>
                    <a:p>
                      <a:pPr>
                        <a:lnSpc>
                          <a:spcPct val="100000"/>
                        </a:lnSpc>
                        <a:spcBef>
                          <a:spcPts val="200"/>
                        </a:spcBef>
                        <a:spcAft>
                          <a:spcPts val="100"/>
                        </a:spcAft>
                        <a:buClr>
                          <a:srgbClr val="00A797"/>
                        </a:buClr>
                      </a:pPr>
                      <a:r>
                        <a:rPr lang="en-US" sz="1000" b="1" i="0" kern="1200" cap="all" baseline="0">
                          <a:solidFill>
                            <a:srgbClr val="FFFFFF"/>
                          </a:solidFill>
                          <a:latin typeface="+mn-lt"/>
                          <a:ea typeface="+mn-ea"/>
                          <a:cs typeface="+mn-cs"/>
                        </a:rPr>
                        <a:t>INVEST IN PRIMARY CARE AND BEHAVIORAL HEALTH</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Implement a value-based capitation payment for ACO-affiliated primary care practices</a:t>
                      </a:r>
                      <a:r>
                        <a:rPr kumimoji="0" lang="en-US" sz="1000" b="0" i="0" u="none" strike="sngStrike" kern="0" cap="none" spc="0" normalizeH="0" baseline="0" dirty="0">
                          <a:ln>
                            <a:noFill/>
                          </a:ln>
                          <a:solidFill>
                            <a:srgbClr val="FF0000"/>
                          </a:solidFill>
                          <a:effectLst/>
                          <a:uLnTx/>
                          <a:uFillTx/>
                          <a:latin typeface="+mn-lt"/>
                          <a:ea typeface="+mn-ea"/>
                          <a:cs typeface="+mn-cs"/>
                        </a:rPr>
                        <a:t>,</a:t>
                      </a:r>
                      <a:r>
                        <a:rPr kumimoji="0" lang="en-US" sz="1000" b="0" i="0" u="none" strike="noStrike" kern="0" cap="none" spc="0" normalizeH="0" baseline="0" dirty="0">
                          <a:ln>
                            <a:noFill/>
                          </a:ln>
                          <a:solidFill>
                            <a:schemeClr val="tx1"/>
                          </a:solidFill>
                          <a:effectLst/>
                          <a:uLnTx/>
                          <a:uFillTx/>
                          <a:latin typeface="+mn-lt"/>
                          <a:ea typeface="+mn-ea"/>
                          <a:cs typeface="+mn-cs"/>
                        </a:rPr>
                        <a:t> to provide practices with flexibility and promote care coordination and integration of behavioral health care.</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Make workforce investments, including loan repayment programs for primary care and behavioral health  providers and a family nurse practitioner residency program in community health centers.</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8111157"/>
                  </a:ext>
                </a:extLst>
              </a:tr>
              <a:tr h="360269">
                <a:tc>
                  <a:txBody>
                    <a:bodyPr/>
                    <a:lstStyle/>
                    <a:p>
                      <a:pPr marL="0" marR="0" lvl="0" indent="0" algn="l" defTabSz="914400" rtl="0" eaLnBrk="1" fontAlgn="auto" latinLnBrk="0" hangingPunct="1">
                        <a:lnSpc>
                          <a:spcPct val="100000"/>
                        </a:lnSpc>
                        <a:spcBef>
                          <a:spcPts val="200"/>
                        </a:spcBef>
                        <a:spcAft>
                          <a:spcPts val="100"/>
                        </a:spcAft>
                        <a:buClr>
                          <a:srgbClr val="00A797"/>
                        </a:buClr>
                        <a:buSzTx/>
                        <a:buFontTx/>
                        <a:buNone/>
                        <a:tabLst/>
                        <a:defRPr/>
                      </a:pPr>
                      <a:r>
                        <a:rPr lang="en-US" sz="1000" b="1" i="0" kern="1200" cap="all" baseline="0">
                          <a:solidFill>
                            <a:srgbClr val="FFFFFF"/>
                          </a:solidFill>
                          <a:latin typeface="+mn-lt"/>
                          <a:ea typeface="+mn-ea"/>
                          <a:cs typeface="+mn-cs"/>
                        </a:rPr>
                        <a:t>Continue to support safety net care hospitals</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Continue the Safety Net Care Pool, a key source of funding for hospitals and other facilities that treat populations with limited access to care.</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3508637"/>
                  </a:ext>
                </a:extLst>
              </a:tr>
            </a:tbl>
          </a:graphicData>
        </a:graphic>
      </p:graphicFrame>
      <p:sp>
        <p:nvSpPr>
          <p:cNvPr id="10" name="Content Placeholder 1">
            <a:extLst>
              <a:ext uri="{FF2B5EF4-FFF2-40B4-BE49-F238E27FC236}">
                <a16:creationId xmlns:a16="http://schemas.microsoft.com/office/drawing/2014/main" id="{C08F2536-952B-4F0E-96BD-BA792B732A3E}"/>
              </a:ext>
            </a:extLst>
          </p:cNvPr>
          <p:cNvSpPr txBox="1">
            <a:spLocks/>
          </p:cNvSpPr>
          <p:nvPr/>
        </p:nvSpPr>
        <p:spPr bwMode="auto">
          <a:xfrm>
            <a:off x="457200" y="1188720"/>
            <a:ext cx="8229600" cy="56013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b="0" i="0">
                <a:solidFill>
                  <a:schemeClr val="tx1"/>
                </a:solidFill>
                <a:latin typeface="DM Sans" pitchFamily="2" charset="77"/>
                <a:cs typeface="+mn-cs"/>
              </a:defRPr>
            </a:lvl4pPr>
            <a:lvl5pPr marL="2057400" indent="-228600" algn="l" rtl="0" eaLnBrk="0" fontAlgn="base" hangingPunct="0">
              <a:spcBef>
                <a:spcPct val="20000"/>
              </a:spcBef>
              <a:spcAft>
                <a:spcPct val="0"/>
              </a:spcAft>
              <a:buClr>
                <a:schemeClr val="tx2"/>
              </a:buClr>
              <a:buChar char="»"/>
              <a:defRPr sz="1400" b="0" i="0">
                <a:solidFill>
                  <a:schemeClr val="tx1"/>
                </a:solidFill>
                <a:latin typeface="DM Sans" pitchFamily="2" charset="77"/>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1000" kern="0" dirty="0"/>
              <a:t>On September 28, 2022, CMS approved Massachusetts’ request for a five-year extension of its MassHealth Section 1115 Demonstration waiver. This new waiver is in effect from </a:t>
            </a:r>
            <a:r>
              <a:rPr lang="en-US" sz="1000" dirty="0"/>
              <a:t>October 1, 2022 through December 31, 2027, and includes features that:</a:t>
            </a:r>
          </a:p>
          <a:p>
            <a:pPr marL="0" indent="0">
              <a:buFont typeface="Wingdings" pitchFamily="2" charset="2"/>
              <a:buNone/>
            </a:pPr>
            <a:endParaRPr lang="en-US" sz="1000" kern="0" dirty="0"/>
          </a:p>
        </p:txBody>
      </p:sp>
    </p:spTree>
    <p:extLst>
      <p:ext uri="{BB962C8B-B14F-4D97-AF65-F5344CB8AC3E}">
        <p14:creationId xmlns:p14="http://schemas.microsoft.com/office/powerpoint/2010/main" val="1560963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53EC12-6C21-440A-14C0-9848229A9229}"/>
              </a:ext>
            </a:extLst>
          </p:cNvPr>
          <p:cNvSpPr>
            <a:spLocks noGrp="1"/>
          </p:cNvSpPr>
          <p:nvPr>
            <p:ph type="sldNum" sz="quarter" idx="10"/>
          </p:nvPr>
        </p:nvSpPr>
        <p:spPr/>
        <p:txBody>
          <a:bodyPr/>
          <a:lstStyle/>
          <a:p>
            <a:fld id="{52FF2353-2A72-49B4-9122-A3EFF5B12DD2}" type="slidenum">
              <a:rPr lang="en-US" smtClean="0"/>
              <a:pPr/>
              <a:t>3</a:t>
            </a:fld>
            <a:endParaRPr lang="en-US"/>
          </a:p>
        </p:txBody>
      </p:sp>
      <p:sp>
        <p:nvSpPr>
          <p:cNvPr id="2" name="Title 1">
            <a:extLst>
              <a:ext uri="{FF2B5EF4-FFF2-40B4-BE49-F238E27FC236}">
                <a16:creationId xmlns:a16="http://schemas.microsoft.com/office/drawing/2014/main" id="{733E87F6-2CD9-4FFE-A9AD-68ECEDA6F8E3}"/>
              </a:ext>
            </a:extLst>
          </p:cNvPr>
          <p:cNvSpPr>
            <a:spLocks noGrp="1"/>
          </p:cNvSpPr>
          <p:nvPr>
            <p:ph type="title" idx="4294967295"/>
          </p:nvPr>
        </p:nvSpPr>
        <p:spPr>
          <a:xfrm>
            <a:off x="510363" y="2273300"/>
            <a:ext cx="8633637" cy="1362075"/>
          </a:xfrm>
        </p:spPr>
        <p:txBody>
          <a:bodyPr/>
          <a:lstStyle/>
          <a:p>
            <a:r>
              <a:rPr lang="en-US" sz="3600">
                <a:solidFill>
                  <a:srgbClr val="00A797"/>
                </a:solidFill>
                <a:ea typeface="Source Sans Pro Semibold"/>
              </a:rPr>
              <a:t>Introduction</a:t>
            </a:r>
            <a:endParaRPr lang="en-US" sz="3600">
              <a:solidFill>
                <a:srgbClr val="00A797"/>
              </a:solidFill>
            </a:endParaRPr>
          </a:p>
        </p:txBody>
      </p:sp>
    </p:spTree>
    <p:extLst>
      <p:ext uri="{BB962C8B-B14F-4D97-AF65-F5344CB8AC3E}">
        <p14:creationId xmlns:p14="http://schemas.microsoft.com/office/powerpoint/2010/main" val="180030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CBB7C1-78A0-4218-807D-829A229D1DD3}"/>
              </a:ext>
            </a:extLst>
          </p:cNvPr>
          <p:cNvSpPr>
            <a:spLocks noGrp="1"/>
          </p:cNvSpPr>
          <p:nvPr>
            <p:ph type="title"/>
          </p:nvPr>
        </p:nvSpPr>
        <p:spPr>
          <a:xfrm>
            <a:off x="457200" y="274320"/>
            <a:ext cx="8229600" cy="822960"/>
          </a:xfrm>
        </p:spPr>
        <p:txBody>
          <a:bodyPr/>
          <a:lstStyle/>
          <a:p>
            <a:r>
              <a:rPr lang="en-US" dirty="0"/>
              <a:t>MassHealth is expanding coverage and services to certain groups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9BD7153A-5758-40C4-8129-301D4A48CA78}" type="slidenum">
              <a:rPr lang="en-US" smtClean="0"/>
              <a:pPr/>
              <a:t>39</a:t>
            </a:fld>
            <a:endParaRPr lang="en-US"/>
          </a:p>
        </p:txBody>
      </p:sp>
      <p:graphicFrame>
        <p:nvGraphicFramePr>
          <p:cNvPr id="12" name="Table 11">
            <a:extLst>
              <a:ext uri="{FF2B5EF4-FFF2-40B4-BE49-F238E27FC236}">
                <a16:creationId xmlns:a16="http://schemas.microsoft.com/office/drawing/2014/main" id="{BF07809E-7967-490F-B436-4FDF37DEC1D3}"/>
              </a:ext>
            </a:extLst>
          </p:cNvPr>
          <p:cNvGraphicFramePr>
            <a:graphicFrameLocks noGrp="1"/>
          </p:cNvGraphicFramePr>
          <p:nvPr>
            <p:extLst>
              <p:ext uri="{D42A27DB-BD31-4B8C-83A1-F6EECF244321}">
                <p14:modId xmlns:p14="http://schemas.microsoft.com/office/powerpoint/2010/main" val="1944908757"/>
              </p:ext>
            </p:extLst>
          </p:nvPr>
        </p:nvGraphicFramePr>
        <p:xfrm>
          <a:off x="457198" y="1555302"/>
          <a:ext cx="8428184" cy="4746752"/>
        </p:xfrm>
        <a:graphic>
          <a:graphicData uri="http://schemas.openxmlformats.org/drawingml/2006/table">
            <a:tbl>
              <a:tblPr firstRow="1" bandRow="1">
                <a:tableStyleId>{5C22544A-7EE6-4342-B048-85BDC9FD1C3A}</a:tableStyleId>
              </a:tblPr>
              <a:tblGrid>
                <a:gridCol w="1492978">
                  <a:extLst>
                    <a:ext uri="{9D8B030D-6E8A-4147-A177-3AD203B41FA5}">
                      <a16:colId xmlns:a16="http://schemas.microsoft.com/office/drawing/2014/main" val="20000"/>
                    </a:ext>
                  </a:extLst>
                </a:gridCol>
                <a:gridCol w="6935206">
                  <a:extLst>
                    <a:ext uri="{9D8B030D-6E8A-4147-A177-3AD203B41FA5}">
                      <a16:colId xmlns:a16="http://schemas.microsoft.com/office/drawing/2014/main" val="20001"/>
                    </a:ext>
                  </a:extLst>
                </a:gridCol>
              </a:tblGrid>
              <a:tr h="625167">
                <a:tc>
                  <a:txBody>
                    <a:bodyPr/>
                    <a:lstStyle/>
                    <a:p>
                      <a:pPr>
                        <a:lnSpc>
                          <a:spcPct val="100000"/>
                        </a:lnSpc>
                        <a:spcBef>
                          <a:spcPts val="200"/>
                        </a:spcBef>
                        <a:spcAft>
                          <a:spcPts val="100"/>
                        </a:spcAft>
                        <a:buClr>
                          <a:srgbClr val="00A797"/>
                        </a:buClr>
                      </a:pPr>
                      <a:r>
                        <a:rPr lang="en-US" sz="1000" b="1" i="0" cap="all" baseline="0" dirty="0">
                          <a:solidFill>
                            <a:srgbClr val="FFFFFF"/>
                          </a:solidFill>
                          <a:latin typeface="+mn-lt"/>
                        </a:rPr>
                        <a:t>MASSHEALTH SERVICES FOR PEOPLE who are incarcerated</a:t>
                      </a:r>
                    </a:p>
                  </a:txBody>
                  <a:tcPr marT="101600" marB="101600">
                    <a:lnL w="12700" cmpd="sng">
                      <a:noFill/>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rtl="0" eaLnBrk="1" fontAlgn="auto" latinLnBrk="0" hangingPunct="1">
                        <a:lnSpc>
                          <a:spcPct val="100000"/>
                        </a:lnSpc>
                        <a:spcBef>
                          <a:spcPts val="200"/>
                        </a:spcBef>
                        <a:spcAft>
                          <a:spcPts val="0"/>
                        </a:spcAft>
                        <a:buClr>
                          <a:srgbClr val="00A797"/>
                        </a:buClr>
                        <a:buSzTx/>
                        <a:buFont typeface="Wingdings" panose="05000000000000000000" pitchFamily="2" charset="2"/>
                        <a:buChar char="§"/>
                      </a:pPr>
                      <a:r>
                        <a:rPr kumimoji="0" lang="en-US" sz="900" b="0" i="0" u="none" strike="noStrike" kern="0" cap="none" spc="0" normalizeH="0" baseline="0" dirty="0">
                          <a:ln>
                            <a:noFill/>
                          </a:ln>
                          <a:solidFill>
                            <a:schemeClr val="tx1"/>
                          </a:solidFill>
                          <a:effectLst/>
                          <a:uLnTx/>
                          <a:uFillTx/>
                          <a:latin typeface="+mn-lt"/>
                          <a:ea typeface="+mn-ea"/>
                          <a:cs typeface="+mn-cs"/>
                        </a:rPr>
                        <a:t>Federal law prohibits states from using federal Medicaid dollars to cover people in jails or </a:t>
                      </a:r>
                      <a:r>
                        <a:rPr lang="en-US" sz="900" b="0" i="0" u="none" strike="noStrike" kern="0" cap="none" spc="0" normalizeH="0" baseline="0" dirty="0">
                          <a:ln>
                            <a:noFill/>
                          </a:ln>
                          <a:solidFill>
                            <a:schemeClr val="tx1"/>
                          </a:solidFill>
                          <a:effectLst/>
                          <a:uLnTx/>
                          <a:uFillTx/>
                          <a:latin typeface="+mn-lt"/>
                          <a:ea typeface="+mn-ea"/>
                          <a:cs typeface="+mn-cs"/>
                        </a:rPr>
                        <a:t>prisons or</a:t>
                      </a:r>
                      <a:r>
                        <a:rPr kumimoji="0" lang="en-US" sz="900" b="0" i="0" u="none" strike="noStrike" kern="0" cap="none" spc="0" normalizeH="0" baseline="0" dirty="0">
                          <a:ln>
                            <a:noFill/>
                          </a:ln>
                          <a:solidFill>
                            <a:schemeClr val="tx1"/>
                          </a:solidFill>
                          <a:effectLst/>
                          <a:uLnTx/>
                          <a:uFillTx/>
                          <a:latin typeface="+mn-lt"/>
                          <a:ea typeface="+mn-ea"/>
                          <a:cs typeface="+mn-cs"/>
                        </a:rPr>
                        <a:t> </a:t>
                      </a:r>
                      <a:r>
                        <a:rPr lang="en-US" sz="900" b="0" i="0" u="none" strike="noStrike" kern="0" cap="none" spc="0" normalizeH="0" baseline="0" dirty="0">
                          <a:ln>
                            <a:noFill/>
                          </a:ln>
                          <a:solidFill>
                            <a:schemeClr val="tx1"/>
                          </a:solidFill>
                          <a:effectLst/>
                          <a:uLnTx/>
                          <a:uFillTx/>
                          <a:latin typeface="+mn-lt"/>
                          <a:ea typeface="+mn-ea"/>
                          <a:cs typeface="+mn-cs"/>
                        </a:rPr>
                        <a:t>who reside</a:t>
                      </a:r>
                      <a:r>
                        <a:rPr kumimoji="0" lang="en-US" sz="900" b="0" i="0" u="none" strike="noStrike" kern="0" cap="none" spc="0" normalizeH="0" baseline="0" dirty="0">
                          <a:ln>
                            <a:noFill/>
                          </a:ln>
                          <a:solidFill>
                            <a:schemeClr val="tx1"/>
                          </a:solidFill>
                          <a:effectLst/>
                          <a:uLnTx/>
                          <a:uFillTx/>
                          <a:latin typeface="+mn-lt"/>
                          <a:ea typeface="+mn-ea"/>
                          <a:cs typeface="+mn-cs"/>
                        </a:rPr>
                        <a:t> in public institutions. To address health inequities experienced by justice-involved populations, MassHealth has received approval to cover certain MassHealth services for 90 days before release for all Medicaid-eligible people in county jails, state prisons, or in the care and custody of the Department of Youth Services.</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7315919"/>
                  </a:ext>
                </a:extLst>
              </a:tr>
              <a:tr h="875921">
                <a:tc>
                  <a:txBody>
                    <a:bodyPr/>
                    <a:lstStyle/>
                    <a:p>
                      <a:pPr>
                        <a:lnSpc>
                          <a:spcPct val="100000"/>
                        </a:lnSpc>
                        <a:spcBef>
                          <a:spcPts val="200"/>
                        </a:spcBef>
                        <a:spcAft>
                          <a:spcPts val="100"/>
                        </a:spcAft>
                        <a:buClr>
                          <a:srgbClr val="00A797"/>
                        </a:buClr>
                      </a:pPr>
                      <a:r>
                        <a:rPr lang="en-US" sz="1000" b="1" i="0" cap="all" baseline="0" dirty="0">
                          <a:solidFill>
                            <a:srgbClr val="FFFFFF"/>
                          </a:solidFill>
                          <a:latin typeface="+mn-lt"/>
                        </a:rPr>
                        <a:t>Coverage continuity for additional MassHealth members</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900" b="0" i="0" u="none" strike="noStrike" kern="0" cap="none" spc="0" normalizeH="0" baseline="0" dirty="0">
                          <a:ln>
                            <a:noFill/>
                          </a:ln>
                          <a:solidFill>
                            <a:schemeClr val="tx1"/>
                          </a:solidFill>
                          <a:effectLst/>
                          <a:uLnTx/>
                          <a:uFillTx/>
                          <a:latin typeface="+mn-lt"/>
                          <a:ea typeface="+mn-ea"/>
                          <a:cs typeface="+mn-cs"/>
                        </a:rPr>
                        <a:t>The waiver amendment grants 12-months continuous eligibility for all adults on MassHealth. This means an adult (age 21+, </a:t>
                      </a:r>
                      <a:r>
                        <a:rPr lang="en-US" sz="900" b="0" i="0" u="none" strike="noStrike" kern="0" cap="none" spc="0" normalizeH="0" baseline="0" dirty="0">
                          <a:ln>
                            <a:noFill/>
                          </a:ln>
                          <a:solidFill>
                            <a:schemeClr val="tx1"/>
                          </a:solidFill>
                          <a:effectLst/>
                          <a:uLnTx/>
                          <a:uFillTx/>
                          <a:latin typeface="+mn-lt"/>
                          <a:ea typeface="+mn-ea"/>
                          <a:cs typeface="+mn-cs"/>
                        </a:rPr>
                        <a:t>including</a:t>
                      </a:r>
                      <a:r>
                        <a:rPr kumimoji="0" lang="en-US" sz="900" b="0" i="0" u="none" strike="noStrike" kern="0" cap="none" spc="0" normalizeH="0" baseline="0" dirty="0">
                          <a:ln>
                            <a:noFill/>
                          </a:ln>
                          <a:solidFill>
                            <a:schemeClr val="tx1"/>
                          </a:solidFill>
                          <a:effectLst/>
                          <a:uLnTx/>
                          <a:uFillTx/>
                          <a:latin typeface="+mn-lt"/>
                          <a:ea typeface="+mn-ea"/>
                          <a:cs typeface="+mn-cs"/>
                        </a:rPr>
                        <a:t> seniors) who establishes eligibility for MassHealth will remain eligible for 12 months, regardless of changes in circumstances. Children already receive 12-months continuous eligibility.</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900" b="0" i="0" u="none" strike="noStrike" kern="0" cap="none" spc="0" normalizeH="0" baseline="0" dirty="0">
                          <a:ln>
                            <a:noFill/>
                          </a:ln>
                          <a:solidFill>
                            <a:schemeClr val="tx1"/>
                          </a:solidFill>
                          <a:effectLst/>
                          <a:uLnTx/>
                          <a:uFillTx/>
                          <a:latin typeface="+mn-lt"/>
                          <a:ea typeface="+mn-ea"/>
                          <a:cs typeface="+mn-cs"/>
                        </a:rPr>
                        <a:t>MassHealth members under age 65 experiencing homelessness receive 24-months of continuous eligibility; the waiver amendment extends this to people aged 65 and over experiencing homelessness, effective July 1, 2025.</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868959">
                <a:tc>
                  <a:txBody>
                    <a:bodyPr/>
                    <a:lstStyle/>
                    <a:p>
                      <a:pPr>
                        <a:lnSpc>
                          <a:spcPct val="100000"/>
                        </a:lnSpc>
                        <a:spcBef>
                          <a:spcPts val="200"/>
                        </a:spcBef>
                        <a:spcAft>
                          <a:spcPts val="100"/>
                        </a:spcAft>
                        <a:buClr>
                          <a:srgbClr val="00A797"/>
                        </a:buClr>
                      </a:pPr>
                      <a:r>
                        <a:rPr lang="en-US" sz="1000" b="1" i="0" kern="1200" cap="all" baseline="0">
                          <a:solidFill>
                            <a:srgbClr val="FFFFFF"/>
                          </a:solidFill>
                          <a:latin typeface="+mn-lt"/>
                          <a:ea typeface="+mn-ea"/>
                          <a:cs typeface="+mn-cs"/>
                        </a:rPr>
                        <a:t>COVERAGE that extends backwards in time, prior to application date</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rtl="0" eaLnBrk="1" fontAlgn="auto" latinLnBrk="0" hangingPunct="1">
                        <a:lnSpc>
                          <a:spcPct val="100000"/>
                        </a:lnSpc>
                        <a:spcBef>
                          <a:spcPts val="200"/>
                        </a:spcBef>
                        <a:spcAft>
                          <a:spcPts val="0"/>
                        </a:spcAft>
                        <a:buClr>
                          <a:srgbClr val="00A797"/>
                        </a:buClr>
                        <a:buSzTx/>
                        <a:buFont typeface="Wingdings" panose="05000000000000000000" pitchFamily="2" charset="2"/>
                        <a:buChar char="§"/>
                      </a:pPr>
                      <a:r>
                        <a:rPr kumimoji="0" lang="en-US" sz="900" b="0" i="0" u="none" strike="noStrike" kern="0" cap="none" spc="0" normalizeH="0" baseline="0" dirty="0">
                          <a:ln>
                            <a:noFill/>
                          </a:ln>
                          <a:solidFill>
                            <a:schemeClr val="tx1"/>
                          </a:solidFill>
                          <a:effectLst/>
                          <a:uLnTx/>
                          <a:uFillTx/>
                          <a:latin typeface="+mn-lt"/>
                          <a:ea typeface="+mn-ea"/>
                          <a:cs typeface="+mn-cs"/>
                        </a:rPr>
                        <a:t>Federal law requires states to extend most Medicaid coverage backwards in time, to three months prior to the application date. For many years MassHealth had a waiver to limit this retroactive eligibility to ten days.</a:t>
                      </a:r>
                      <a:r>
                        <a:rPr lang="en-US" sz="900" b="0" i="0" u="none" strike="noStrike" kern="0" cap="none" spc="0" normalizeH="0" baseline="0" dirty="0">
                          <a:ln>
                            <a:noFill/>
                          </a:ln>
                          <a:solidFill>
                            <a:schemeClr val="tx1"/>
                          </a:solidFill>
                          <a:effectLst/>
                          <a:uLnTx/>
                          <a:uFillTx/>
                          <a:latin typeface="+mn-lt"/>
                          <a:ea typeface="+mn-ea"/>
                          <a:cs typeface="+mn-cs"/>
                        </a:rPr>
                        <a:t> </a:t>
                      </a:r>
                      <a:endParaRPr kumimoji="0" lang="en-US" sz="900" b="0" i="0" u="none" strike="noStrike" kern="0" cap="none" spc="0" normalizeH="0" baseline="0" dirty="0">
                        <a:ln>
                          <a:noFill/>
                        </a:ln>
                        <a:solidFill>
                          <a:schemeClr val="tx1"/>
                        </a:solidFill>
                        <a:effectLst/>
                        <a:uLnTx/>
                        <a:uFillTx/>
                        <a:latin typeface="+mn-lt"/>
                        <a:ea typeface="+mn-ea"/>
                        <a:cs typeface="+mn-cs"/>
                      </a:endParaRP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900" b="0" i="0" u="none" strike="noStrike" kern="0" cap="none" spc="0" normalizeH="0" baseline="0" dirty="0">
                          <a:ln>
                            <a:noFill/>
                          </a:ln>
                          <a:solidFill>
                            <a:schemeClr val="tx1"/>
                          </a:solidFill>
                          <a:effectLst/>
                          <a:uLnTx/>
                          <a:uFillTx/>
                          <a:latin typeface="+mn-lt"/>
                          <a:ea typeface="+mn-ea"/>
                          <a:cs typeface="+mn-cs"/>
                        </a:rPr>
                        <a:t>In the 2022 waiver renewal, Massachusetts restored</a:t>
                      </a:r>
                      <a:r>
                        <a:rPr kumimoji="0" lang="en-US" sz="900" b="0" i="0" u="none" strike="noStrike" kern="0" cap="none" spc="0" normalizeH="0" baseline="0" dirty="0">
                          <a:ln>
                            <a:noFill/>
                          </a:ln>
                          <a:solidFill>
                            <a:srgbClr val="FF0000"/>
                          </a:solidFill>
                          <a:effectLst/>
                          <a:uLnTx/>
                          <a:uFillTx/>
                          <a:latin typeface="+mn-lt"/>
                          <a:ea typeface="+mn-ea"/>
                          <a:cs typeface="+mn-cs"/>
                        </a:rPr>
                        <a:t> </a:t>
                      </a:r>
                      <a:r>
                        <a:rPr kumimoji="0" lang="en-US" sz="900" b="0" i="0" u="none" strike="noStrike" kern="0" cap="none" spc="0" normalizeH="0" baseline="0" dirty="0">
                          <a:ln>
                            <a:noFill/>
                          </a:ln>
                          <a:solidFill>
                            <a:schemeClr val="tx1"/>
                          </a:solidFill>
                          <a:effectLst/>
                          <a:uLnTx/>
                          <a:uFillTx/>
                          <a:latin typeface="+mn-lt"/>
                          <a:ea typeface="+mn-ea"/>
                          <a:cs typeface="+mn-cs"/>
                        </a:rPr>
                        <a:t>retroactive eligibility for pregnant people and children. This newest approved waiver amendment restores 3-month retroactivity for all other MassHealth members, effective July 1, 2025.</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29887">
                <a:tc>
                  <a:txBody>
                    <a:bodyPr/>
                    <a:lstStyle/>
                    <a:p>
                      <a:pPr>
                        <a:lnSpc>
                          <a:spcPct val="100000"/>
                        </a:lnSpc>
                        <a:spcBef>
                          <a:spcPts val="200"/>
                        </a:spcBef>
                        <a:spcAft>
                          <a:spcPts val="100"/>
                        </a:spcAft>
                        <a:buClr>
                          <a:srgbClr val="00A797"/>
                        </a:buClr>
                      </a:pPr>
                      <a:r>
                        <a:rPr lang="en-US" sz="1000" b="1" i="0" kern="1200" cap="all" baseline="0">
                          <a:solidFill>
                            <a:srgbClr val="FFFFFF"/>
                          </a:solidFill>
                          <a:latin typeface="+mn-lt"/>
                          <a:ea typeface="+mn-ea"/>
                          <a:cs typeface="+mn-cs"/>
                        </a:rPr>
                        <a:t>EXPANSION OF ELIGIBILITY FOR </a:t>
                      </a:r>
                      <a:r>
                        <a:rPr lang="en-US" sz="1000" b="1" i="0" kern="1200" cap="all" baseline="0">
                          <a:solidFill>
                            <a:schemeClr val="bg1"/>
                          </a:solidFill>
                          <a:latin typeface="+mn-lt"/>
                          <a:ea typeface="+mn-ea"/>
                          <a:cs typeface="+mn-cs"/>
                        </a:rPr>
                        <a:t>Subsidized</a:t>
                      </a:r>
                      <a:r>
                        <a:rPr lang="en-US" sz="1000" b="1" i="0" kern="1200" cap="all" baseline="0">
                          <a:solidFill>
                            <a:srgbClr val="FFFFFF"/>
                          </a:solidFill>
                          <a:latin typeface="+mn-lt"/>
                          <a:ea typeface="+mn-ea"/>
                          <a:cs typeface="+mn-cs"/>
                        </a:rPr>
                        <a:t> coverage</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900" b="0" i="0" u="none" strike="noStrike" kern="0" cap="none" spc="0" normalizeH="0" baseline="0" dirty="0">
                          <a:ln>
                            <a:noFill/>
                          </a:ln>
                          <a:solidFill>
                            <a:schemeClr val="tx1"/>
                          </a:solidFill>
                          <a:effectLst/>
                          <a:uLnTx/>
                          <a:uFillTx/>
                          <a:latin typeface="+mn-lt"/>
                          <a:ea typeface="+mn-ea"/>
                          <a:cs typeface="+mn-cs"/>
                        </a:rPr>
                        <a:t>MassHealth will temporarily expand eligibility for </a:t>
                      </a:r>
                      <a:r>
                        <a:rPr kumimoji="0" lang="en-US" sz="900" b="0" i="0" u="none" strike="noStrike" kern="0" cap="none" spc="0" normalizeH="0" baseline="0" dirty="0" err="1">
                          <a:ln>
                            <a:noFill/>
                          </a:ln>
                          <a:solidFill>
                            <a:schemeClr val="tx1"/>
                          </a:solidFill>
                          <a:effectLst/>
                          <a:uLnTx/>
                          <a:uFillTx/>
                          <a:latin typeface="+mn-lt"/>
                          <a:ea typeface="+mn-ea"/>
                          <a:cs typeface="+mn-cs"/>
                        </a:rPr>
                        <a:t>ConnectorCare</a:t>
                      </a:r>
                      <a:r>
                        <a:rPr kumimoji="0" lang="en-US" sz="900" b="0" i="0" u="none" strike="noStrike" kern="0" cap="none" spc="0" normalizeH="0" baseline="0" dirty="0">
                          <a:ln>
                            <a:noFill/>
                          </a:ln>
                          <a:solidFill>
                            <a:schemeClr val="tx1"/>
                          </a:solidFill>
                          <a:effectLst/>
                          <a:uLnTx/>
                          <a:uFillTx/>
                          <a:latin typeface="+mn-lt"/>
                          <a:ea typeface="+mn-ea"/>
                          <a:cs typeface="+mn-cs"/>
                        </a:rPr>
                        <a:t> subsidies to individuals with income up to 500 percent FPL ($75,300 for an individual in 2024). This is a two-year pilot that expires December 31, 2025.</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900" b="0" i="0" u="none" strike="noStrike" kern="0" cap="none" spc="0" normalizeH="0" baseline="0" dirty="0">
                          <a:ln>
                            <a:noFill/>
                          </a:ln>
                          <a:solidFill>
                            <a:schemeClr val="tx1"/>
                          </a:solidFill>
                          <a:effectLst/>
                          <a:uLnTx/>
                          <a:uFillTx/>
                          <a:latin typeface="+mn-lt"/>
                          <a:ea typeface="+mn-ea"/>
                          <a:cs typeface="+mn-cs"/>
                        </a:rPr>
                        <a:t>Eligibility for the two levels of the Medicare Savings Program have been increased to 190 percent FPL (from 133 percent) and 225 percent FPL (from 165 percent). The asset test has been eliminated, effective March 1, 2024, as passed by the state legislature and approved in the 2022-2027 waiver extension.</a:t>
                      </a:r>
                      <a:endParaRPr kumimoji="0" lang="en-US" sz="900" b="0" i="0" u="none" strike="noStrike" kern="0" cap="none" spc="0" normalizeH="0" baseline="0" dirty="0">
                        <a:ln>
                          <a:noFill/>
                        </a:ln>
                        <a:solidFill>
                          <a:schemeClr val="tx1"/>
                        </a:solidFill>
                        <a:effectLst/>
                        <a:highlight>
                          <a:srgbClr val="FFFF00"/>
                        </a:highlight>
                        <a:uLnTx/>
                        <a:uFillTx/>
                        <a:latin typeface="+mn-lt"/>
                        <a:ea typeface="+mn-ea"/>
                        <a:cs typeface="+mn-cs"/>
                      </a:endParaRP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662861"/>
                  </a:ext>
                </a:extLst>
              </a:tr>
              <a:tr h="770557">
                <a:tc>
                  <a:txBody>
                    <a:bodyPr/>
                    <a:lstStyle/>
                    <a:p>
                      <a:pPr>
                        <a:lnSpc>
                          <a:spcPct val="100000"/>
                        </a:lnSpc>
                        <a:spcBef>
                          <a:spcPts val="200"/>
                        </a:spcBef>
                        <a:spcAft>
                          <a:spcPts val="100"/>
                        </a:spcAft>
                        <a:buClr>
                          <a:srgbClr val="00A797"/>
                        </a:buClr>
                      </a:pPr>
                      <a:r>
                        <a:rPr lang="en-US" sz="1000" b="1" i="0" kern="1200" cap="all" baseline="0">
                          <a:solidFill>
                            <a:srgbClr val="FFFFFF"/>
                          </a:solidFill>
                          <a:latin typeface="+mn-lt"/>
                          <a:ea typeface="+mn-ea"/>
                          <a:cs typeface="+mn-cs"/>
                        </a:rPr>
                        <a:t>HEALTH-RELATED HOUSING SUPPORTS</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0" marR="0" lvl="0" indent="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None/>
                        <a:tabLst/>
                        <a:defRPr/>
                      </a:pPr>
                      <a:r>
                        <a:rPr kumimoji="0" lang="en-US" sz="900" b="0" i="0" u="none" strike="noStrike" kern="0" cap="none" spc="0" normalizeH="0" baseline="0" dirty="0">
                          <a:ln>
                            <a:noFill/>
                          </a:ln>
                          <a:solidFill>
                            <a:schemeClr val="tx1"/>
                          </a:solidFill>
                          <a:effectLst/>
                          <a:uLnTx/>
                          <a:uFillTx/>
                          <a:latin typeface="+mn-lt"/>
                          <a:ea typeface="+mn-ea"/>
                          <a:cs typeface="+mn-cs"/>
                        </a:rPr>
                        <a:t>Recognizing the importance of stable housing to health, MassHealth will cover:</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900" b="0" i="0" u="none" strike="noStrike" kern="0" cap="none" spc="0" normalizeH="0" baseline="0" dirty="0">
                          <a:ln>
                            <a:noFill/>
                          </a:ln>
                          <a:solidFill>
                            <a:schemeClr val="tx1"/>
                          </a:solidFill>
                          <a:effectLst/>
                          <a:uLnTx/>
                          <a:uFillTx/>
                          <a:latin typeface="+mn-lt"/>
                          <a:ea typeface="+mn-ea"/>
                          <a:cs typeface="+mn-cs"/>
                        </a:rPr>
                        <a:t>Up to six months of rent or temporary housing for pregnant people and families with children who are experiencing homelessness and meet certain clinical criteria.</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900" b="0" i="0" u="none" strike="noStrike" kern="0" cap="none" spc="0" normalizeH="0" baseline="0" dirty="0">
                          <a:ln>
                            <a:noFill/>
                          </a:ln>
                          <a:solidFill>
                            <a:schemeClr val="tx1"/>
                          </a:solidFill>
                          <a:effectLst/>
                          <a:uLnTx/>
                          <a:uFillTx/>
                          <a:latin typeface="+mn-lt"/>
                          <a:ea typeface="+mn-ea"/>
                          <a:cs typeface="+mn-cs"/>
                        </a:rPr>
                        <a:t>Up to six months of short-term post-hospitalization housing for certain MassHealth members who are transitioning out of institutions and meet certain risk-based and clinical criteria.</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900" b="0" i="0" u="none" strike="noStrike" kern="0" cap="none" spc="0" normalizeH="0" baseline="0" dirty="0">
                          <a:ln>
                            <a:noFill/>
                          </a:ln>
                          <a:solidFill>
                            <a:schemeClr val="tx1"/>
                          </a:solidFill>
                          <a:effectLst/>
                          <a:uLnTx/>
                          <a:uFillTx/>
                          <a:latin typeface="+mn-lt"/>
                          <a:ea typeface="+mn-ea"/>
                          <a:cs typeface="+mn-cs"/>
                        </a:rPr>
                        <a:t>Cover up to two days of pre-procedure housing and board for Medicaid-eligible individuals who are experiencing homelessness and are scheduled for a colonoscopy.</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8111157"/>
                  </a:ext>
                </a:extLst>
              </a:tr>
            </a:tbl>
          </a:graphicData>
        </a:graphic>
      </p:graphicFrame>
      <p:sp>
        <p:nvSpPr>
          <p:cNvPr id="10" name="Content Placeholder 1">
            <a:extLst>
              <a:ext uri="{FF2B5EF4-FFF2-40B4-BE49-F238E27FC236}">
                <a16:creationId xmlns:a16="http://schemas.microsoft.com/office/drawing/2014/main" id="{C08F2536-952B-4F0E-96BD-BA792B732A3E}"/>
              </a:ext>
            </a:extLst>
          </p:cNvPr>
          <p:cNvSpPr txBox="1">
            <a:spLocks/>
          </p:cNvSpPr>
          <p:nvPr/>
        </p:nvSpPr>
        <p:spPr bwMode="auto">
          <a:xfrm>
            <a:off x="457200" y="1119665"/>
            <a:ext cx="8229600" cy="41325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b="0" i="0">
                <a:solidFill>
                  <a:schemeClr val="tx1"/>
                </a:solidFill>
                <a:latin typeface="DM Sans" pitchFamily="2" charset="77"/>
                <a:cs typeface="+mn-cs"/>
              </a:defRPr>
            </a:lvl4pPr>
            <a:lvl5pPr marL="2057400" indent="-228600" algn="l" rtl="0" eaLnBrk="0" fontAlgn="base" hangingPunct="0">
              <a:spcBef>
                <a:spcPct val="20000"/>
              </a:spcBef>
              <a:spcAft>
                <a:spcPct val="0"/>
              </a:spcAft>
              <a:buClr>
                <a:schemeClr val="tx2"/>
              </a:buClr>
              <a:buChar char="»"/>
              <a:defRPr sz="1400" b="0" i="0">
                <a:solidFill>
                  <a:schemeClr val="tx1"/>
                </a:solidFill>
                <a:latin typeface="DM Sans" pitchFamily="2" charset="77"/>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1000" kern="0" dirty="0"/>
              <a:t>On April 19, 2024, MassHealth received approval of amendments to the 1115 waiver intended to advance health equity by expanding coverage and further addressing members’ health-related social needs. The amendments include: </a:t>
            </a:r>
            <a:endParaRPr lang="en-US" sz="1000" dirty="0"/>
          </a:p>
        </p:txBody>
      </p:sp>
    </p:spTree>
    <p:extLst>
      <p:ext uri="{BB962C8B-B14F-4D97-AF65-F5344CB8AC3E}">
        <p14:creationId xmlns:p14="http://schemas.microsoft.com/office/powerpoint/2010/main" val="4079263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BD7153A-5758-40C4-8129-301D4A48CA78}" type="slidenum">
              <a:rPr lang="en-US" smtClean="0"/>
              <a:pPr/>
              <a:t>40</a:t>
            </a:fld>
            <a:endParaRPr lang="en-US"/>
          </a:p>
        </p:txBody>
      </p:sp>
      <p:graphicFrame>
        <p:nvGraphicFramePr>
          <p:cNvPr id="12" name="Table 11">
            <a:extLst>
              <a:ext uri="{FF2B5EF4-FFF2-40B4-BE49-F238E27FC236}">
                <a16:creationId xmlns:a16="http://schemas.microsoft.com/office/drawing/2014/main" id="{BF07809E-7967-490F-B436-4FDF37DEC1D3}"/>
              </a:ext>
            </a:extLst>
          </p:cNvPr>
          <p:cNvGraphicFramePr>
            <a:graphicFrameLocks noGrp="1"/>
          </p:cNvGraphicFramePr>
          <p:nvPr>
            <p:extLst>
              <p:ext uri="{D42A27DB-BD31-4B8C-83A1-F6EECF244321}">
                <p14:modId xmlns:p14="http://schemas.microsoft.com/office/powerpoint/2010/main" val="1458128978"/>
              </p:ext>
            </p:extLst>
          </p:nvPr>
        </p:nvGraphicFramePr>
        <p:xfrm>
          <a:off x="457200" y="1442374"/>
          <a:ext cx="8112108" cy="4011168"/>
        </p:xfrm>
        <a:graphic>
          <a:graphicData uri="http://schemas.openxmlformats.org/drawingml/2006/table">
            <a:tbl>
              <a:tblPr firstRow="1" bandRow="1">
                <a:tableStyleId>{5C22544A-7EE6-4342-B048-85BDC9FD1C3A}</a:tableStyleId>
              </a:tblPr>
              <a:tblGrid>
                <a:gridCol w="1515857">
                  <a:extLst>
                    <a:ext uri="{9D8B030D-6E8A-4147-A177-3AD203B41FA5}">
                      <a16:colId xmlns:a16="http://schemas.microsoft.com/office/drawing/2014/main" val="20000"/>
                    </a:ext>
                  </a:extLst>
                </a:gridCol>
                <a:gridCol w="6596251">
                  <a:extLst>
                    <a:ext uri="{9D8B030D-6E8A-4147-A177-3AD203B41FA5}">
                      <a16:colId xmlns:a16="http://schemas.microsoft.com/office/drawing/2014/main" val="20001"/>
                    </a:ext>
                  </a:extLst>
                </a:gridCol>
              </a:tblGrid>
              <a:tr h="433618">
                <a:tc>
                  <a:txBody>
                    <a:bodyPr/>
                    <a:lstStyle/>
                    <a:p>
                      <a:pPr>
                        <a:lnSpc>
                          <a:spcPct val="100000"/>
                        </a:lnSpc>
                        <a:spcBef>
                          <a:spcPts val="200"/>
                        </a:spcBef>
                        <a:spcAft>
                          <a:spcPts val="100"/>
                        </a:spcAft>
                        <a:buClr>
                          <a:srgbClr val="00A797"/>
                        </a:buClr>
                      </a:pPr>
                      <a:r>
                        <a:rPr lang="en-US" sz="1000" b="1" i="0" cap="all" baseline="0" dirty="0">
                          <a:solidFill>
                            <a:srgbClr val="FFFFFF"/>
                          </a:solidFill>
                          <a:latin typeface="+mn-lt"/>
                        </a:rPr>
                        <a:t>Community Behavioral Health Centers (CBHC)</a:t>
                      </a:r>
                    </a:p>
                  </a:txBody>
                  <a:tcPr marT="101600" marB="101600">
                    <a:lnL w="12700" cmpd="sng">
                      <a:noFill/>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900" b="0" i="0" u="none" strike="noStrike" kern="0" cap="none" spc="0" normalizeH="0" baseline="0" dirty="0">
                          <a:ln>
                            <a:noFill/>
                          </a:ln>
                          <a:solidFill>
                            <a:schemeClr val="tx1"/>
                          </a:solidFill>
                          <a:effectLst/>
                          <a:uLnTx/>
                          <a:uFillTx/>
                          <a:latin typeface="+mn-lt"/>
                          <a:ea typeface="+mn-ea"/>
                          <a:cs typeface="+mn-cs"/>
                        </a:rPr>
                        <a:t>CBHCs are a new type of provider, with integrated mental health and substance use care. CBHCs must provide same day care for crisis services, urgent care within 48 hours, and ongoing, clinical care.</a:t>
                      </a:r>
                    </a:p>
                    <a:p>
                      <a:pPr marL="115570" marR="0" lvl="0" indent="-115570" algn="l" rtl="0" eaLnBrk="1" fontAlgn="auto" latinLnBrk="0" hangingPunct="1">
                        <a:lnSpc>
                          <a:spcPct val="100000"/>
                        </a:lnSpc>
                        <a:spcBef>
                          <a:spcPts val="200"/>
                        </a:spcBef>
                        <a:spcAft>
                          <a:spcPts val="0"/>
                        </a:spcAft>
                        <a:buClr>
                          <a:srgbClr val="00A797"/>
                        </a:buClr>
                        <a:buSzTx/>
                        <a:buFont typeface="Wingdings" panose="05000000000000000000" pitchFamily="2" charset="2"/>
                        <a:buChar char="§"/>
                      </a:pPr>
                      <a:r>
                        <a:rPr kumimoji="0" lang="en-US" sz="900" b="0" i="0" u="none" strike="noStrike" kern="0" cap="none" spc="0" normalizeH="0" baseline="0" dirty="0">
                          <a:ln>
                            <a:noFill/>
                          </a:ln>
                          <a:solidFill>
                            <a:schemeClr val="tx1"/>
                          </a:solidFill>
                          <a:effectLst/>
                          <a:uLnTx/>
                          <a:uFillTx/>
                          <a:latin typeface="+mn-lt"/>
                          <a:ea typeface="+mn-ea"/>
                          <a:cs typeface="+mn-cs"/>
                        </a:rPr>
                        <a:t>They provide crisis services to children and adults, either onsite or through Mobile Crisis Intervention in the community. These services are designed to reduce the reliance on emergency departments for behavioral health crises.</a:t>
                      </a:r>
                      <a:r>
                        <a:rPr lang="en-US" sz="900" b="0" i="0" u="none" strike="noStrike" kern="0" cap="none" spc="0" normalizeH="0" baseline="0" dirty="0">
                          <a:ln>
                            <a:noFill/>
                          </a:ln>
                          <a:solidFill>
                            <a:schemeClr val="tx1"/>
                          </a:solidFill>
                          <a:effectLst/>
                          <a:uLnTx/>
                          <a:uFillTx/>
                          <a:latin typeface="+mn-lt"/>
                          <a:ea typeface="+mn-ea"/>
                          <a:cs typeface="+mn-cs"/>
                        </a:rPr>
                        <a:t> </a:t>
                      </a:r>
                      <a:endParaRPr kumimoji="0" lang="en-US" sz="900" b="0" i="0" u="none" strike="noStrike" kern="0" cap="none" spc="0" normalizeH="0" baseline="0" dirty="0">
                        <a:ln>
                          <a:noFill/>
                        </a:ln>
                        <a:solidFill>
                          <a:schemeClr val="tx1"/>
                        </a:solidFill>
                        <a:effectLst/>
                        <a:uLnTx/>
                        <a:uFillTx/>
                        <a:latin typeface="+mn-lt"/>
                        <a:ea typeface="+mn-ea"/>
                        <a:cs typeface="+mn-cs"/>
                      </a:endParaRPr>
                    </a:p>
                    <a:p>
                      <a:pPr marL="115570" marR="0" lvl="0" indent="-115570" algn="l" rtl="0" eaLnBrk="1" fontAlgn="auto" latinLnBrk="0" hangingPunct="1">
                        <a:lnSpc>
                          <a:spcPct val="100000"/>
                        </a:lnSpc>
                        <a:spcBef>
                          <a:spcPts val="200"/>
                        </a:spcBef>
                        <a:spcAft>
                          <a:spcPts val="0"/>
                        </a:spcAft>
                        <a:buClr>
                          <a:srgbClr val="00A797"/>
                        </a:buClr>
                        <a:buSzTx/>
                        <a:buFont typeface="Wingdings" panose="05000000000000000000" pitchFamily="2" charset="2"/>
                        <a:buChar char="§"/>
                      </a:pPr>
                      <a:r>
                        <a:rPr kumimoji="0" lang="en-US" sz="900" b="0" i="0" u="none" strike="noStrike" kern="0" cap="none" spc="0" normalizeH="0" baseline="0" dirty="0">
                          <a:ln>
                            <a:noFill/>
                          </a:ln>
                          <a:solidFill>
                            <a:schemeClr val="tx1"/>
                          </a:solidFill>
                          <a:effectLst/>
                          <a:uLnTx/>
                          <a:uFillTx/>
                          <a:latin typeface="+mn-lt"/>
                          <a:ea typeface="+mn-ea"/>
                          <a:cs typeface="+mn-cs"/>
                        </a:rPr>
                        <a:t>MassHealth reimburses CBHCs using bundled service payments, and more robust payments support </a:t>
                      </a:r>
                      <a:r>
                        <a:rPr lang="en-US" sz="900" b="0" i="0" u="none" strike="noStrike" kern="0" cap="none" spc="0" normalizeH="0" baseline="0" dirty="0">
                          <a:ln>
                            <a:noFill/>
                          </a:ln>
                          <a:solidFill>
                            <a:schemeClr val="tx1"/>
                          </a:solidFill>
                          <a:effectLst/>
                          <a:uLnTx/>
                          <a:uFillTx/>
                          <a:latin typeface="+mn-lt"/>
                          <a:ea typeface="+mn-ea"/>
                          <a:cs typeface="+mn-cs"/>
                        </a:rPr>
                        <a:t>for </a:t>
                      </a:r>
                      <a:r>
                        <a:rPr kumimoji="0" lang="en-US" sz="900" b="0" i="0" u="none" strike="noStrike" kern="0" cap="none" spc="0" normalizeH="0" baseline="0" dirty="0">
                          <a:ln>
                            <a:noFill/>
                          </a:ln>
                          <a:solidFill>
                            <a:schemeClr val="tx1"/>
                          </a:solidFill>
                          <a:effectLst/>
                          <a:uLnTx/>
                          <a:uFillTx/>
                          <a:latin typeface="+mn-lt"/>
                          <a:ea typeface="+mn-ea"/>
                          <a:cs typeface="+mn-cs"/>
                        </a:rPr>
                        <a:t>previously non-reimbursable services such as care coordination.</a:t>
                      </a:r>
                      <a:r>
                        <a:rPr lang="en-US" sz="900" b="0" i="0" u="none" strike="noStrike" kern="0" cap="none" spc="0" normalizeH="0" baseline="0" dirty="0">
                          <a:ln>
                            <a:noFill/>
                          </a:ln>
                          <a:solidFill>
                            <a:schemeClr val="tx1"/>
                          </a:solidFill>
                          <a:effectLst/>
                          <a:uLnTx/>
                          <a:uFillTx/>
                          <a:latin typeface="+mn-lt"/>
                          <a:ea typeface="+mn-ea"/>
                          <a:cs typeface="+mn-cs"/>
                        </a:rPr>
                        <a:t> </a:t>
                      </a:r>
                      <a:endParaRPr kumimoji="0" lang="en-US" sz="900" b="0" i="0" u="none" strike="noStrike" kern="0" cap="none" spc="0" normalizeH="0" baseline="0" dirty="0">
                        <a:ln>
                          <a:noFill/>
                        </a:ln>
                        <a:solidFill>
                          <a:schemeClr val="tx1"/>
                        </a:solidFill>
                        <a:effectLst/>
                        <a:uLnTx/>
                        <a:uFillTx/>
                        <a:latin typeface="+mn-lt"/>
                        <a:ea typeface="+mn-ea"/>
                        <a:cs typeface="+mn-cs"/>
                      </a:endParaRP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7315919"/>
                  </a:ext>
                </a:extLst>
              </a:tr>
              <a:tr h="394167">
                <a:tc>
                  <a:txBody>
                    <a:bodyPr/>
                    <a:lstStyle/>
                    <a:p>
                      <a:pPr>
                        <a:lnSpc>
                          <a:spcPct val="100000"/>
                        </a:lnSpc>
                        <a:spcBef>
                          <a:spcPts val="200"/>
                        </a:spcBef>
                        <a:spcAft>
                          <a:spcPts val="100"/>
                        </a:spcAft>
                        <a:buClr>
                          <a:srgbClr val="00A797"/>
                        </a:buClr>
                      </a:pPr>
                      <a:r>
                        <a:rPr lang="en-US" sz="1000" b="1" i="0" cap="all" baseline="0" dirty="0">
                          <a:solidFill>
                            <a:srgbClr val="FFFFFF"/>
                          </a:solidFill>
                          <a:latin typeface="+mn-lt"/>
                        </a:rPr>
                        <a:t>Expanded Provider types in FFS </a:t>
                      </a:r>
                      <a:r>
                        <a:rPr lang="en-US" sz="1000" b="1" i="0" strike="noStrike" cap="all" baseline="0" dirty="0">
                          <a:solidFill>
                            <a:schemeClr val="bg1"/>
                          </a:solidFill>
                          <a:latin typeface="+mn-lt"/>
                        </a:rPr>
                        <a:t>SYSTEM</a:t>
                      </a:r>
                      <a:endParaRPr lang="en-US" sz="1000" b="1" i="0" strike="sngStrike" cap="all" baseline="0" dirty="0">
                        <a:solidFill>
                          <a:schemeClr val="bg1"/>
                        </a:solidFill>
                        <a:latin typeface="+mn-lt"/>
                      </a:endParaRP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rtl="0" eaLnBrk="1" fontAlgn="auto" latinLnBrk="0" hangingPunct="1">
                        <a:lnSpc>
                          <a:spcPct val="100000"/>
                        </a:lnSpc>
                        <a:spcBef>
                          <a:spcPts val="200"/>
                        </a:spcBef>
                        <a:spcAft>
                          <a:spcPts val="0"/>
                        </a:spcAft>
                        <a:buClr>
                          <a:srgbClr val="00A797"/>
                        </a:buClr>
                        <a:buSzTx/>
                        <a:buFont typeface="Wingdings" panose="05000000000000000000" pitchFamily="2" charset="2"/>
                        <a:buChar char="§"/>
                      </a:pPr>
                      <a:r>
                        <a:rPr kumimoji="0" lang="en-US" sz="900" b="0" i="0" u="none" strike="noStrike" kern="0" cap="none" spc="0" normalizeH="0" baseline="0" dirty="0">
                          <a:ln>
                            <a:noFill/>
                          </a:ln>
                          <a:solidFill>
                            <a:schemeClr val="tx1"/>
                          </a:solidFill>
                          <a:effectLst/>
                          <a:uLnTx/>
                          <a:uFillTx/>
                          <a:latin typeface="+mn-lt"/>
                          <a:ea typeface="+mn-ea"/>
                          <a:cs typeface="+mn-cs"/>
                        </a:rPr>
                        <a:t>Massachusetts updated provider regulations to add coverage for Licensed Independent Social Workers in the FFS system, previously only covered in managed care.</a:t>
                      </a:r>
                      <a:r>
                        <a:rPr lang="en-US" sz="900" b="0" i="0" u="none" strike="noStrike" kern="0" cap="none" spc="0" normalizeH="0" baseline="0" dirty="0">
                          <a:ln>
                            <a:noFill/>
                          </a:ln>
                          <a:solidFill>
                            <a:schemeClr val="tx1"/>
                          </a:solidFill>
                          <a:effectLst/>
                          <a:uLnTx/>
                          <a:uFillTx/>
                          <a:latin typeface="+mn-lt"/>
                          <a:ea typeface="+mn-ea"/>
                          <a:cs typeface="+mn-cs"/>
                        </a:rPr>
                        <a:t> </a:t>
                      </a:r>
                      <a:endParaRPr kumimoji="0" lang="en-US" sz="900" b="0" i="0" u="none" strike="noStrike" kern="0" cap="none" spc="0" normalizeH="0" baseline="0" dirty="0">
                        <a:ln>
                          <a:noFill/>
                        </a:ln>
                        <a:solidFill>
                          <a:schemeClr val="tx1"/>
                        </a:solidFill>
                        <a:effectLst/>
                        <a:uLnTx/>
                        <a:uFillTx/>
                        <a:latin typeface="+mn-lt"/>
                        <a:ea typeface="+mn-ea"/>
                        <a:cs typeface="+mn-cs"/>
                      </a:endParaRP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900" b="0" i="0" u="none" strike="noStrike" kern="0" cap="none" spc="0" normalizeH="0" baseline="0" dirty="0">
                          <a:ln>
                            <a:noFill/>
                          </a:ln>
                          <a:solidFill>
                            <a:schemeClr val="tx1"/>
                          </a:solidFill>
                          <a:effectLst/>
                          <a:uLnTx/>
                          <a:uFillTx/>
                          <a:latin typeface="+mn-lt"/>
                          <a:ea typeface="+mn-ea"/>
                          <a:cs typeface="+mn-cs"/>
                        </a:rPr>
                        <a:t>MassHealth expanded its scope of service regulations for psychologists to include psychotherapy.</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900" b="0" i="0" u="none" strike="noStrike" kern="0" cap="none" spc="0" normalizeH="0" baseline="0" dirty="0">
                          <a:ln>
                            <a:noFill/>
                          </a:ln>
                          <a:solidFill>
                            <a:schemeClr val="tx1"/>
                          </a:solidFill>
                          <a:effectLst/>
                          <a:uLnTx/>
                          <a:uFillTx/>
                          <a:latin typeface="+mn-lt"/>
                          <a:ea typeface="+mn-ea"/>
                          <a:cs typeface="+mn-cs"/>
                        </a:rPr>
                        <a:t>MassHealth added Community Support Programs (CSP)</a:t>
                      </a:r>
                      <a:r>
                        <a:rPr kumimoji="0" lang="en-US" sz="900" b="0" i="0" u="none" strike="noStrike" kern="0" cap="none" spc="0" normalizeH="0" baseline="30000" dirty="0">
                          <a:ln>
                            <a:noFill/>
                          </a:ln>
                          <a:solidFill>
                            <a:schemeClr val="tx1"/>
                          </a:solidFill>
                          <a:effectLst/>
                          <a:uLnTx/>
                          <a:uFillTx/>
                          <a:latin typeface="+mn-lt"/>
                          <a:ea typeface="+mn-ea"/>
                          <a:cs typeface="+mn-cs"/>
                        </a:rPr>
                        <a:t>1 </a:t>
                      </a:r>
                      <a:r>
                        <a:rPr kumimoji="0" lang="en-US" sz="900" b="0" i="0" u="none" strike="noStrike" kern="0" cap="none" spc="0" normalizeH="0" baseline="0" dirty="0">
                          <a:ln>
                            <a:noFill/>
                          </a:ln>
                          <a:solidFill>
                            <a:schemeClr val="tx1"/>
                          </a:solidFill>
                          <a:effectLst/>
                          <a:uLnTx/>
                          <a:uFillTx/>
                          <a:latin typeface="+mn-lt"/>
                          <a:ea typeface="+mn-ea"/>
                          <a:cs typeface="+mn-cs"/>
                        </a:rPr>
                        <a:t>services to the FFS system, as well as Certified Peer Specialists, Recovery Coaches, and Recovery Support Navigators.</a:t>
                      </a:r>
                      <a:r>
                        <a:rPr kumimoji="0" lang="en-US" sz="900" b="0" i="0" u="none" strike="noStrike" kern="0" cap="none" spc="0" normalizeH="0" baseline="30000" dirty="0">
                          <a:ln>
                            <a:noFill/>
                          </a:ln>
                          <a:solidFill>
                            <a:schemeClr val="tx1"/>
                          </a:solidFill>
                          <a:effectLst/>
                          <a:uLnTx/>
                          <a:uFillTx/>
                          <a:latin typeface="+mn-lt"/>
                          <a:ea typeface="+mn-ea"/>
                          <a:cs typeface="+mn-cs"/>
                        </a:rPr>
                        <a:t>2</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0">
                <a:tc>
                  <a:txBody>
                    <a:bodyPr/>
                    <a:lstStyle/>
                    <a:p>
                      <a:pPr>
                        <a:lnSpc>
                          <a:spcPct val="100000"/>
                        </a:lnSpc>
                        <a:spcBef>
                          <a:spcPts val="200"/>
                        </a:spcBef>
                        <a:spcAft>
                          <a:spcPts val="100"/>
                        </a:spcAft>
                        <a:buClr>
                          <a:srgbClr val="00A797"/>
                        </a:buClr>
                      </a:pPr>
                      <a:r>
                        <a:rPr lang="en-US" sz="1000" b="1" i="0" kern="1200" cap="all" baseline="0">
                          <a:solidFill>
                            <a:srgbClr val="FFFFFF"/>
                          </a:solidFill>
                          <a:latin typeface="+mn-lt"/>
                          <a:ea typeface="+mn-ea"/>
                          <a:cs typeface="+mn-cs"/>
                        </a:rPr>
                        <a:t>Behavioral health Urgent Care</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rtl="0" eaLnBrk="1" fontAlgn="auto" latinLnBrk="0" hangingPunct="1">
                        <a:lnSpc>
                          <a:spcPct val="100000"/>
                        </a:lnSpc>
                        <a:spcBef>
                          <a:spcPts val="200"/>
                        </a:spcBef>
                        <a:spcAft>
                          <a:spcPts val="0"/>
                        </a:spcAft>
                        <a:buClr>
                          <a:srgbClr val="00A797"/>
                        </a:buClr>
                        <a:buSzTx/>
                        <a:buFont typeface="Wingdings" panose="05000000000000000000" pitchFamily="2" charset="2"/>
                        <a:buChar char="§"/>
                      </a:pPr>
                      <a:r>
                        <a:rPr kumimoji="0" lang="en-US" sz="900" b="0" i="0" u="none" strike="noStrike" kern="0" cap="none" spc="0" normalizeH="0" baseline="0" dirty="0">
                          <a:ln>
                            <a:noFill/>
                          </a:ln>
                          <a:solidFill>
                            <a:schemeClr val="tx1"/>
                          </a:solidFill>
                          <a:effectLst/>
                          <a:uLnTx/>
                          <a:uFillTx/>
                          <a:latin typeface="+mn-lt"/>
                          <a:ea typeface="+mn-ea"/>
                          <a:cs typeface="+mn-cs"/>
                        </a:rPr>
                        <a:t>MassHealth offers higher rates of payment to mental health centers that can provide access to urgent behavioral health care on the same or next day, to incentivize them to build this capacity into their clinics.</a:t>
                      </a:r>
                      <a:r>
                        <a:rPr lang="en-US" sz="900" b="0" i="0" u="none" strike="noStrike" kern="0" cap="none" spc="0" normalizeH="0" baseline="0" dirty="0">
                          <a:ln>
                            <a:noFill/>
                          </a:ln>
                          <a:solidFill>
                            <a:schemeClr val="tx1"/>
                          </a:solidFill>
                          <a:effectLst/>
                          <a:uLnTx/>
                          <a:uFillTx/>
                          <a:latin typeface="+mn-lt"/>
                          <a:ea typeface="+mn-ea"/>
                          <a:cs typeface="+mn-cs"/>
                        </a:rPr>
                        <a:t> </a:t>
                      </a:r>
                      <a:endParaRPr kumimoji="0" lang="en-US" sz="900" b="0" i="0" u="none" strike="noStrike" kern="0" cap="none" spc="0" normalizeH="0" baseline="0" dirty="0">
                        <a:ln>
                          <a:noFill/>
                        </a:ln>
                        <a:solidFill>
                          <a:schemeClr val="tx1"/>
                        </a:solidFill>
                        <a:effectLst/>
                        <a:uLnTx/>
                        <a:uFillTx/>
                        <a:latin typeface="+mn-lt"/>
                        <a:ea typeface="+mn-ea"/>
                        <a:cs typeface="+mn-cs"/>
                      </a:endParaRP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59584">
                <a:tc>
                  <a:txBody>
                    <a:bodyPr/>
                    <a:lstStyle/>
                    <a:p>
                      <a:pPr marL="0" marR="0" lvl="0" indent="0" algn="l" defTabSz="914400" rtl="0" eaLnBrk="1" fontAlgn="auto" latinLnBrk="0" hangingPunct="1">
                        <a:lnSpc>
                          <a:spcPct val="100000"/>
                        </a:lnSpc>
                        <a:spcBef>
                          <a:spcPts val="200"/>
                        </a:spcBef>
                        <a:spcAft>
                          <a:spcPts val="100"/>
                        </a:spcAft>
                        <a:buClr>
                          <a:srgbClr val="00A797"/>
                        </a:buClr>
                        <a:buSzTx/>
                        <a:buFontTx/>
                        <a:buNone/>
                        <a:tabLst/>
                        <a:defRPr/>
                      </a:pPr>
                      <a:r>
                        <a:rPr lang="en-US" sz="1000" b="1" i="0" kern="1200" cap="all" baseline="0" dirty="0">
                          <a:solidFill>
                            <a:schemeClr val="bg1"/>
                          </a:solidFill>
                          <a:latin typeface="+mn-lt"/>
                          <a:ea typeface="+mn-ea"/>
                          <a:cs typeface="+mn-cs"/>
                        </a:rPr>
                        <a:t>Expanded array of SUBSTANCE USE DISORDER services</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rtl="0" eaLnBrk="1" fontAlgn="auto" latinLnBrk="0" hangingPunct="1">
                        <a:lnSpc>
                          <a:spcPct val="100000"/>
                        </a:lnSpc>
                        <a:spcBef>
                          <a:spcPts val="200"/>
                        </a:spcBef>
                        <a:spcAft>
                          <a:spcPts val="0"/>
                        </a:spcAft>
                        <a:buClr>
                          <a:srgbClr val="00A797"/>
                        </a:buClr>
                        <a:buSzTx/>
                        <a:buFont typeface="Wingdings" panose="05000000000000000000" pitchFamily="2" charset="2"/>
                        <a:buChar char="§"/>
                      </a:pPr>
                      <a:r>
                        <a:rPr kumimoji="0" lang="en-US" sz="900" b="0" i="0" u="none" strike="noStrike" kern="0" cap="none" spc="0" normalizeH="0" baseline="0" dirty="0">
                          <a:ln>
                            <a:noFill/>
                          </a:ln>
                          <a:solidFill>
                            <a:schemeClr val="tx1"/>
                          </a:solidFill>
                          <a:effectLst/>
                          <a:uLnTx/>
                          <a:uFillTx/>
                          <a:latin typeface="+mn-lt"/>
                          <a:ea typeface="+mn-ea"/>
                          <a:cs typeface="+mn-cs"/>
                        </a:rPr>
                        <a:t>MassHealth now covers a broader range of residential and outpatient services for substance use disorder (SUD) and covers all services in both managed care and FFS system.</a:t>
                      </a:r>
                      <a:r>
                        <a:rPr lang="en-US" sz="900" b="0" i="0" u="none" strike="noStrike" kern="0" cap="none" spc="0" normalizeH="0" baseline="0" dirty="0">
                          <a:ln>
                            <a:noFill/>
                          </a:ln>
                          <a:solidFill>
                            <a:schemeClr val="tx1"/>
                          </a:solidFill>
                          <a:effectLst/>
                          <a:uLnTx/>
                          <a:uFillTx/>
                          <a:latin typeface="+mn-lt"/>
                          <a:ea typeface="+mn-ea"/>
                          <a:cs typeface="+mn-cs"/>
                        </a:rPr>
                        <a:t> </a:t>
                      </a:r>
                      <a:endParaRPr kumimoji="0" lang="en-US" sz="900" b="0" i="0" u="none" strike="noStrike" kern="0" cap="none" spc="0" normalizeH="0" baseline="0" dirty="0">
                        <a:ln>
                          <a:noFill/>
                        </a:ln>
                        <a:solidFill>
                          <a:schemeClr val="tx1"/>
                        </a:solidFill>
                        <a:effectLst/>
                        <a:uLnTx/>
                        <a:uFillTx/>
                        <a:latin typeface="+mn-lt"/>
                        <a:ea typeface="+mn-ea"/>
                        <a:cs typeface="+mn-cs"/>
                      </a:endParaRP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5480209"/>
                  </a:ext>
                </a:extLst>
              </a:tr>
              <a:tr h="559584">
                <a:tc>
                  <a:txBody>
                    <a:bodyPr/>
                    <a:lstStyle/>
                    <a:p>
                      <a:pPr marL="0" marR="0" lvl="0" indent="0" algn="l" defTabSz="914400" rtl="0" eaLnBrk="1" fontAlgn="auto" latinLnBrk="0" hangingPunct="1">
                        <a:lnSpc>
                          <a:spcPct val="100000"/>
                        </a:lnSpc>
                        <a:spcBef>
                          <a:spcPts val="200"/>
                        </a:spcBef>
                        <a:spcAft>
                          <a:spcPts val="100"/>
                        </a:spcAft>
                        <a:buClr>
                          <a:srgbClr val="00A797"/>
                        </a:buClr>
                        <a:buSzTx/>
                        <a:buFontTx/>
                        <a:buNone/>
                        <a:tabLst/>
                        <a:defRPr/>
                      </a:pPr>
                      <a:r>
                        <a:rPr lang="en-US" sz="1000" b="1" i="0" kern="1200" cap="all" baseline="0">
                          <a:solidFill>
                            <a:srgbClr val="FFFFFF"/>
                          </a:solidFill>
                          <a:latin typeface="+mn-lt"/>
                          <a:ea typeface="+mn-ea"/>
                          <a:cs typeface="+mn-cs"/>
                        </a:rPr>
                        <a:t>MassHealth role in broader reforms</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900" b="0" i="0" u="none" strike="noStrike" kern="0" cap="none" spc="0" normalizeH="0" baseline="0" dirty="0">
                          <a:ln>
                            <a:noFill/>
                          </a:ln>
                          <a:solidFill>
                            <a:schemeClr val="tx1"/>
                          </a:solidFill>
                          <a:effectLst/>
                          <a:uLnTx/>
                          <a:uFillTx/>
                          <a:latin typeface="+mn-lt"/>
                          <a:ea typeface="+mn-ea"/>
                          <a:cs typeface="+mn-cs"/>
                        </a:rPr>
                        <a:t>MassHealth’s creation of the CBHCs has provided the infrastructure in which to offer behavioral health crisis services, urgent care and the expanded array of SUD services. CBHCs are required to provide crisis services to any Massachusetts resident in crisis.</a:t>
                      </a:r>
                      <a:endParaRPr kumimoji="0" lang="en-US" sz="900" b="0" i="0" u="none" strike="noStrike" kern="0" cap="none" spc="0" normalizeH="0" baseline="30000" dirty="0">
                        <a:ln>
                          <a:noFill/>
                        </a:ln>
                        <a:solidFill>
                          <a:schemeClr val="tx1"/>
                        </a:solidFill>
                        <a:effectLst/>
                        <a:uLnTx/>
                        <a:uFillTx/>
                        <a:latin typeface="+mn-lt"/>
                        <a:ea typeface="+mn-ea"/>
                        <a:cs typeface="+mn-cs"/>
                      </a:endParaRPr>
                    </a:p>
                    <a:p>
                      <a:pPr marL="115570" marR="0" lvl="0" indent="-115570" algn="l" rtl="0" eaLnBrk="1" fontAlgn="auto" latinLnBrk="0" hangingPunct="1">
                        <a:lnSpc>
                          <a:spcPct val="100000"/>
                        </a:lnSpc>
                        <a:spcBef>
                          <a:spcPts val="200"/>
                        </a:spcBef>
                        <a:spcAft>
                          <a:spcPts val="0"/>
                        </a:spcAft>
                        <a:buClr>
                          <a:srgbClr val="00A797"/>
                        </a:buClr>
                        <a:buSzTx/>
                        <a:buFont typeface="Wingdings" panose="05000000000000000000" pitchFamily="2" charset="2"/>
                        <a:buChar char="§"/>
                      </a:pPr>
                      <a:r>
                        <a:rPr kumimoji="0" lang="en-US" sz="900" b="0" i="0" u="none" strike="noStrike" kern="0" cap="none" spc="0" normalizeH="0" baseline="0" dirty="0">
                          <a:ln>
                            <a:noFill/>
                          </a:ln>
                          <a:solidFill>
                            <a:schemeClr val="tx1"/>
                          </a:solidFill>
                          <a:effectLst/>
                          <a:uLnTx/>
                          <a:uFillTx/>
                          <a:latin typeface="+mn-lt"/>
                          <a:ea typeface="+mn-ea"/>
                          <a:cs typeface="+mn-cs"/>
                        </a:rPr>
                        <a:t>The MassHealth 1115 demonstration waiver includes loan forgiveness programs for behavioral health clinicians, an important element of efforts to expand the behavioral health workforce.</a:t>
                      </a:r>
                      <a:r>
                        <a:rPr lang="en-US" sz="900" b="0" i="0" u="none" strike="noStrike" kern="0" cap="none" spc="0" normalizeH="0" baseline="0" dirty="0">
                          <a:ln>
                            <a:noFill/>
                          </a:ln>
                          <a:solidFill>
                            <a:schemeClr val="tx1"/>
                          </a:solidFill>
                          <a:effectLst/>
                          <a:uLnTx/>
                          <a:uFillTx/>
                          <a:latin typeface="+mn-lt"/>
                          <a:ea typeface="+mn-ea"/>
                          <a:cs typeface="+mn-cs"/>
                        </a:rPr>
                        <a:t> </a:t>
                      </a:r>
                      <a:endParaRPr kumimoji="0" lang="en-US" sz="900" b="0" i="0" u="none" strike="noStrike" kern="0" cap="none" spc="0" normalizeH="0" baseline="0" dirty="0">
                        <a:ln>
                          <a:noFill/>
                        </a:ln>
                        <a:solidFill>
                          <a:schemeClr val="tx1"/>
                        </a:solidFill>
                        <a:effectLst/>
                        <a:uLnTx/>
                        <a:uFillTx/>
                        <a:latin typeface="+mn-lt"/>
                        <a:ea typeface="+mn-ea"/>
                        <a:cs typeface="+mn-cs"/>
                      </a:endParaRP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3508637"/>
                  </a:ext>
                </a:extLst>
              </a:tr>
            </a:tbl>
          </a:graphicData>
        </a:graphic>
      </p:graphicFrame>
      <p:sp>
        <p:nvSpPr>
          <p:cNvPr id="9" name="Rectangle 8">
            <a:extLst>
              <a:ext uri="{FF2B5EF4-FFF2-40B4-BE49-F238E27FC236}">
                <a16:creationId xmlns:a16="http://schemas.microsoft.com/office/drawing/2014/main" id="{76A507C1-B3D1-4769-B224-78980F07DFB0}"/>
              </a:ext>
            </a:extLst>
          </p:cNvPr>
          <p:cNvSpPr/>
          <p:nvPr/>
        </p:nvSpPr>
        <p:spPr>
          <a:xfrm>
            <a:off x="466285" y="5657384"/>
            <a:ext cx="8220517" cy="707886"/>
          </a:xfrm>
          <a:prstGeom prst="rect">
            <a:avLst/>
          </a:prstGeom>
        </p:spPr>
        <p:txBody>
          <a:bodyPr wrap="square" lIns="0" tIns="45720" rIns="0" bIns="45720" anchor="b" anchorCtr="0">
            <a:spAutoFit/>
          </a:bodyPr>
          <a:lstStyle/>
          <a:p>
            <a:r>
              <a:rPr lang="en-US" sz="800" baseline="30000" dirty="0">
                <a:latin typeface="+mn-lt"/>
              </a:rPr>
              <a:t>1  </a:t>
            </a:r>
            <a:r>
              <a:rPr lang="en-US" sz="800" dirty="0">
                <a:latin typeface="+mn-lt"/>
              </a:rPr>
              <a:t>CSP provides an array of services that can help a member live in the community, such as service planning and coordination, assisting with obtaining benefits, or helping</a:t>
            </a:r>
            <a:br>
              <a:rPr lang="en-US" sz="800" dirty="0">
                <a:latin typeface="+mn-lt"/>
              </a:rPr>
            </a:br>
            <a:r>
              <a:rPr lang="en-US" sz="800" dirty="0">
                <a:latin typeface="+mn-lt"/>
              </a:rPr>
              <a:t>  members with their activities of daily living. </a:t>
            </a:r>
          </a:p>
          <a:p>
            <a:r>
              <a:rPr lang="en-US" sz="800" baseline="30000" dirty="0">
                <a:latin typeface="+mn-lt"/>
              </a:rPr>
              <a:t>2 </a:t>
            </a:r>
            <a:r>
              <a:rPr lang="en-US" sz="800" dirty="0">
                <a:effectLst/>
                <a:latin typeface="+mn-lt"/>
              </a:rPr>
              <a:t>Certified Peer Specialists are people with lived experience of a mental health disorder trained to mentor a member experiencing a mental health disorder. Recovery Coaches</a:t>
            </a:r>
            <a:br>
              <a:rPr lang="en-US" sz="800" dirty="0">
                <a:effectLst/>
                <a:latin typeface="+mn-lt"/>
              </a:rPr>
            </a:br>
            <a:r>
              <a:rPr lang="en-US" sz="800" dirty="0">
                <a:effectLst/>
                <a:latin typeface="+mn-lt"/>
              </a:rPr>
              <a:t>  are people with lived experience of substance use disorders and recovery trained to help peers explore recovery. Recovery Support Navigators are paraprofessionals, who</a:t>
            </a:r>
            <a:br>
              <a:rPr lang="en-US" sz="800" dirty="0">
                <a:effectLst/>
                <a:latin typeface="+mn-lt"/>
              </a:rPr>
            </a:br>
            <a:r>
              <a:rPr lang="en-US" sz="800" dirty="0">
                <a:effectLst/>
                <a:latin typeface="+mn-lt"/>
              </a:rPr>
              <a:t>  provide care coordination, case management, and motivational support.</a:t>
            </a:r>
            <a:endParaRPr lang="en-US" sz="800" dirty="0">
              <a:latin typeface="+mn-lt"/>
            </a:endParaRPr>
          </a:p>
        </p:txBody>
      </p:sp>
      <p:sp>
        <p:nvSpPr>
          <p:cNvPr id="2" name="Title 5">
            <a:extLst>
              <a:ext uri="{FF2B5EF4-FFF2-40B4-BE49-F238E27FC236}">
                <a16:creationId xmlns:a16="http://schemas.microsoft.com/office/drawing/2014/main" id="{946F507C-C847-A45C-A46B-C21D751BEA46}"/>
              </a:ext>
            </a:extLst>
          </p:cNvPr>
          <p:cNvSpPr txBox="1">
            <a:spLocks/>
          </p:cNvSpPr>
          <p:nvPr/>
        </p:nvSpPr>
        <p:spPr bwMode="auto">
          <a:xfrm>
            <a:off x="457193" y="413714"/>
            <a:ext cx="8229600" cy="331848"/>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lvl1pPr algn="l" rtl="0" eaLnBrk="0" fontAlgn="base" hangingPunct="0">
              <a:spcBef>
                <a:spcPct val="0"/>
              </a:spcBef>
              <a:spcAft>
                <a:spcPct val="0"/>
              </a:spcAft>
              <a:defRPr sz="1800" b="1" i="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a:lstStyle>
          <a:p>
            <a:r>
              <a:rPr lang="en-US" dirty="0"/>
              <a:t>MassHealth has enhanced its behavioral health benefits</a:t>
            </a:r>
            <a:endParaRPr lang="en-US" kern="0" dirty="0"/>
          </a:p>
        </p:txBody>
      </p:sp>
      <p:sp>
        <p:nvSpPr>
          <p:cNvPr id="3" name="Line 7">
            <a:extLst>
              <a:ext uri="{FF2B5EF4-FFF2-40B4-BE49-F238E27FC236}">
                <a16:creationId xmlns:a16="http://schemas.microsoft.com/office/drawing/2014/main" id="{1C3B646F-C049-CBF2-DE0D-BC3912CECBD5}"/>
              </a:ext>
            </a:extLst>
          </p:cNvPr>
          <p:cNvSpPr>
            <a:spLocks noChangeShapeType="1"/>
          </p:cNvSpPr>
          <p:nvPr/>
        </p:nvSpPr>
        <p:spPr bwMode="auto">
          <a:xfrm>
            <a:off x="455613" y="739384"/>
            <a:ext cx="8229600" cy="0"/>
          </a:xfrm>
          <a:prstGeom prst="line">
            <a:avLst/>
          </a:prstGeom>
          <a:noFill/>
          <a:ln w="38100">
            <a:solidFill>
              <a:schemeClr val="accent1"/>
            </a:solidFill>
            <a:round/>
            <a:headEnd/>
            <a:tailEnd/>
          </a:ln>
        </p:spPr>
        <p:txBody>
          <a:bodyPr/>
          <a:lstStyle/>
          <a:p>
            <a:pPr>
              <a:defRPr/>
            </a:pPr>
            <a:endParaRPr lang="en-US" sz="1600" b="0" i="0">
              <a:latin typeface="DM Sans" pitchFamily="2" charset="77"/>
            </a:endParaRPr>
          </a:p>
        </p:txBody>
      </p:sp>
      <p:sp>
        <p:nvSpPr>
          <p:cNvPr id="5" name="Rectangle 4">
            <a:extLst>
              <a:ext uri="{FF2B5EF4-FFF2-40B4-BE49-F238E27FC236}">
                <a16:creationId xmlns:a16="http://schemas.microsoft.com/office/drawing/2014/main" id="{9C1DB9DA-DA2E-6F4E-D8A8-967451DC38A6}"/>
              </a:ext>
            </a:extLst>
          </p:cNvPr>
          <p:cNvSpPr/>
          <p:nvPr/>
        </p:nvSpPr>
        <p:spPr>
          <a:xfrm>
            <a:off x="375413" y="988541"/>
            <a:ext cx="8371712" cy="1538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
            <a:extLst>
              <a:ext uri="{FF2B5EF4-FFF2-40B4-BE49-F238E27FC236}">
                <a16:creationId xmlns:a16="http://schemas.microsoft.com/office/drawing/2014/main" id="{C08F2536-952B-4F0E-96BD-BA792B732A3E}"/>
              </a:ext>
            </a:extLst>
          </p:cNvPr>
          <p:cNvSpPr txBox="1">
            <a:spLocks/>
          </p:cNvSpPr>
          <p:nvPr/>
        </p:nvSpPr>
        <p:spPr bwMode="auto">
          <a:xfrm>
            <a:off x="466285" y="759937"/>
            <a:ext cx="8229600" cy="48463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b="0" i="0">
                <a:solidFill>
                  <a:schemeClr val="tx1"/>
                </a:solidFill>
                <a:latin typeface="DM Sans" pitchFamily="2" charset="77"/>
                <a:cs typeface="+mn-cs"/>
              </a:defRPr>
            </a:lvl4pPr>
            <a:lvl5pPr marL="2057400" indent="-228600" algn="l" rtl="0" eaLnBrk="0" fontAlgn="base" hangingPunct="0">
              <a:spcBef>
                <a:spcPct val="20000"/>
              </a:spcBef>
              <a:spcAft>
                <a:spcPct val="0"/>
              </a:spcAft>
              <a:buClr>
                <a:schemeClr val="tx2"/>
              </a:buClr>
              <a:buChar char="»"/>
              <a:defRPr sz="1400" b="0" i="0">
                <a:solidFill>
                  <a:schemeClr val="tx1"/>
                </a:solidFill>
                <a:latin typeface="DM Sans" pitchFamily="2" charset="77"/>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1000" kern="0" dirty="0"/>
              <a:t>As the Commonwealth institutes broad reforms to the behavioral health system through the “Roadmap for Behavioral Health Reform,”</a:t>
            </a:r>
            <a:r>
              <a:rPr lang="en-US" sz="1000" kern="0" dirty="0">
                <a:solidFill>
                  <a:srgbClr val="FF0000"/>
                </a:solidFill>
              </a:rPr>
              <a:t> </a:t>
            </a:r>
            <a:r>
              <a:rPr lang="en-US" sz="1000" kern="0" dirty="0"/>
              <a:t>MassHealth plays a central role. MassHealth’s coverage of new services and providers are important components of the state’s overall efforts to improve access to timely behavioral health care. </a:t>
            </a:r>
            <a:endParaRPr lang="en-US" sz="1000" dirty="0"/>
          </a:p>
          <a:p>
            <a:pPr marL="0" indent="0">
              <a:buFont typeface="Wingdings" pitchFamily="2" charset="2"/>
              <a:buNone/>
            </a:pPr>
            <a:endParaRPr lang="en-US" sz="1000" kern="0" dirty="0"/>
          </a:p>
        </p:txBody>
      </p:sp>
    </p:spTree>
    <p:extLst>
      <p:ext uri="{BB962C8B-B14F-4D97-AF65-F5344CB8AC3E}">
        <p14:creationId xmlns:p14="http://schemas.microsoft.com/office/powerpoint/2010/main" val="640084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3DBCA-351B-4525-B720-1250BED73344}"/>
              </a:ext>
            </a:extLst>
          </p:cNvPr>
          <p:cNvSpPr>
            <a:spLocks noGrp="1"/>
          </p:cNvSpPr>
          <p:nvPr>
            <p:ph type="title"/>
          </p:nvPr>
        </p:nvSpPr>
        <p:spPr/>
        <p:txBody>
          <a:bodyPr/>
          <a:lstStyle/>
          <a:p>
            <a:r>
              <a:rPr lang="en-US" dirty="0"/>
              <a:t>conclusion</a:t>
            </a:r>
          </a:p>
        </p:txBody>
      </p:sp>
      <p:sp>
        <p:nvSpPr>
          <p:cNvPr id="4" name="Slide Number Placeholder 3">
            <a:extLst>
              <a:ext uri="{FF2B5EF4-FFF2-40B4-BE49-F238E27FC236}">
                <a16:creationId xmlns:a16="http://schemas.microsoft.com/office/drawing/2014/main" id="{2D50E3C4-BC7D-470C-9577-D35CBF552636}"/>
              </a:ext>
            </a:extLst>
          </p:cNvPr>
          <p:cNvSpPr>
            <a:spLocks noGrp="1"/>
          </p:cNvSpPr>
          <p:nvPr>
            <p:ph type="sldNum" sz="quarter" idx="10"/>
          </p:nvPr>
        </p:nvSpPr>
        <p:spPr/>
        <p:txBody>
          <a:bodyPr/>
          <a:lstStyle/>
          <a:p>
            <a:pPr>
              <a:defRPr/>
            </a:pPr>
            <a:fld id="{35BA704C-10C8-41C6-8A10-A2CDBA500618}" type="slidenum">
              <a:rPr lang="en-US" smtClean="0"/>
              <a:pPr>
                <a:defRPr/>
              </a:pPr>
              <a:t>41</a:t>
            </a:fld>
            <a:endParaRPr lang="en-US"/>
          </a:p>
        </p:txBody>
      </p:sp>
    </p:spTree>
    <p:extLst>
      <p:ext uri="{BB962C8B-B14F-4D97-AF65-F5344CB8AC3E}">
        <p14:creationId xmlns:p14="http://schemas.microsoft.com/office/powerpoint/2010/main" val="1493099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374BE6-DD5D-4AF3-BE3B-39AA96BA97E1}"/>
              </a:ext>
            </a:extLst>
          </p:cNvPr>
          <p:cNvSpPr>
            <a:spLocks noGrp="1"/>
          </p:cNvSpPr>
          <p:nvPr>
            <p:ph type="title"/>
          </p:nvPr>
        </p:nvSpPr>
        <p:spPr/>
        <p:txBody>
          <a:bodyPr/>
          <a:lstStyle/>
          <a:p>
            <a:r>
              <a:rPr lang="en-US"/>
              <a:t>LOOKING TO THE FUTURE OF MASSHEALTH</a:t>
            </a:r>
          </a:p>
        </p:txBody>
      </p:sp>
      <p:sp>
        <p:nvSpPr>
          <p:cNvPr id="2" name="Slide Number Placeholder 1">
            <a:extLst>
              <a:ext uri="{FF2B5EF4-FFF2-40B4-BE49-F238E27FC236}">
                <a16:creationId xmlns:a16="http://schemas.microsoft.com/office/drawing/2014/main" id="{C8C4876E-486C-4A9B-BD25-19F2D1EAB155}"/>
              </a:ext>
            </a:extLst>
          </p:cNvPr>
          <p:cNvSpPr>
            <a:spLocks noGrp="1"/>
          </p:cNvSpPr>
          <p:nvPr>
            <p:ph type="sldNum" sz="quarter" idx="10"/>
          </p:nvPr>
        </p:nvSpPr>
        <p:spPr/>
        <p:txBody>
          <a:bodyPr/>
          <a:lstStyle/>
          <a:p>
            <a:fld id="{9C5E8B20-FB4F-498F-A646-BAF4D86DC9D2}" type="slidenum">
              <a:rPr lang="en-US" smtClean="0"/>
              <a:pPr/>
              <a:t>42</a:t>
            </a:fld>
            <a:endParaRPr lang="en-US"/>
          </a:p>
        </p:txBody>
      </p:sp>
      <p:sp>
        <p:nvSpPr>
          <p:cNvPr id="10" name="Rectangle 9">
            <a:extLst>
              <a:ext uri="{FF2B5EF4-FFF2-40B4-BE49-F238E27FC236}">
                <a16:creationId xmlns:a16="http://schemas.microsoft.com/office/drawing/2014/main" id="{BC95E341-A90A-4E5B-9BBA-797122BAE204}"/>
              </a:ext>
            </a:extLst>
          </p:cNvPr>
          <p:cNvSpPr/>
          <p:nvPr/>
        </p:nvSpPr>
        <p:spPr>
          <a:xfrm>
            <a:off x="4569335" y="3634487"/>
            <a:ext cx="4117465" cy="1863745"/>
          </a:xfrm>
          <a:prstGeom prst="rect">
            <a:avLst/>
          </a:prstGeom>
          <a:solidFill>
            <a:srgbClr val="00A7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0" tIns="182880" rIns="182880" bIns="91440" rtlCol="0" anchor="t" anchorCtr="0"/>
          <a:lstStyle/>
          <a:p>
            <a:pPr marL="0" lvl="0" algn="r" defTabSz="1066800">
              <a:lnSpc>
                <a:spcPct val="90000"/>
              </a:lnSpc>
              <a:spcBef>
                <a:spcPct val="0"/>
              </a:spcBef>
              <a:spcAft>
                <a:spcPct val="35000"/>
              </a:spcAft>
              <a:buNone/>
            </a:pPr>
            <a:r>
              <a:rPr lang="en-US" sz="1200" b="1" kern="1200">
                <a:solidFill>
                  <a:srgbClr val="00A797"/>
                </a:solidFill>
              </a:rPr>
              <a:t>INNOVATION</a:t>
            </a:r>
          </a:p>
          <a:p>
            <a:pPr marL="0" lvl="0" indent="0" algn="r" defTabSz="1066800">
              <a:lnSpc>
                <a:spcPct val="90000"/>
              </a:lnSpc>
              <a:spcBef>
                <a:spcPct val="0"/>
              </a:spcBef>
              <a:spcAft>
                <a:spcPct val="35000"/>
              </a:spcAft>
              <a:buNone/>
            </a:pPr>
            <a:r>
              <a:rPr lang="en-US" sz="1200" b="1" kern="1200">
                <a:solidFill>
                  <a:schemeClr val="tx1"/>
                </a:solidFill>
              </a:rPr>
              <a:t>MassHealth </a:t>
            </a:r>
            <a:r>
              <a:rPr lang="en-US" sz="1200" b="1">
                <a:solidFill>
                  <a:schemeClr val="tx1"/>
                </a:solidFill>
              </a:rPr>
              <a:t>is</a:t>
            </a:r>
            <a:r>
              <a:rPr lang="en-US" sz="1200" b="1" kern="1200">
                <a:solidFill>
                  <a:schemeClr val="tx1"/>
                </a:solidFill>
              </a:rPr>
              <a:t> implementing    reforms that invest in primary care and behavioral health and that stabilize eligibility for members for whom access to care is crucial and often interrupted. </a:t>
            </a:r>
          </a:p>
        </p:txBody>
      </p:sp>
      <p:sp>
        <p:nvSpPr>
          <p:cNvPr id="12" name="Rectangle 11">
            <a:extLst>
              <a:ext uri="{FF2B5EF4-FFF2-40B4-BE49-F238E27FC236}">
                <a16:creationId xmlns:a16="http://schemas.microsoft.com/office/drawing/2014/main" id="{B1D26FD0-F132-4C06-83A8-5478BC914E06}"/>
              </a:ext>
            </a:extLst>
          </p:cNvPr>
          <p:cNvSpPr/>
          <p:nvPr/>
        </p:nvSpPr>
        <p:spPr>
          <a:xfrm>
            <a:off x="4574664" y="1770743"/>
            <a:ext cx="4114800" cy="1863745"/>
          </a:xfrm>
          <a:prstGeom prst="rect">
            <a:avLst/>
          </a:prstGeom>
          <a:solidFill>
            <a:srgbClr val="00A79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0" tIns="182880" rIns="182880" bIns="91440" rtlCol="0" anchor="t" anchorCtr="0"/>
          <a:lstStyle/>
          <a:p>
            <a:pPr marL="0" lvl="0" algn="r" defTabSz="1066800">
              <a:lnSpc>
                <a:spcPct val="90000"/>
              </a:lnSpc>
              <a:spcBef>
                <a:spcPct val="0"/>
              </a:spcBef>
              <a:spcAft>
                <a:spcPct val="35000"/>
              </a:spcAft>
              <a:buNone/>
            </a:pPr>
            <a:r>
              <a:rPr lang="en-US" sz="1200" b="1" kern="1200">
                <a:solidFill>
                  <a:srgbClr val="00A797"/>
                </a:solidFill>
              </a:rPr>
              <a:t>SAFETY NET</a:t>
            </a:r>
          </a:p>
          <a:p>
            <a:pPr marL="0" lvl="0" indent="0" algn="r" defTabSz="1066800">
              <a:lnSpc>
                <a:spcPct val="90000"/>
              </a:lnSpc>
              <a:spcBef>
                <a:spcPct val="0"/>
              </a:spcBef>
              <a:spcAft>
                <a:spcPct val="35000"/>
              </a:spcAft>
              <a:buNone/>
            </a:pPr>
            <a:r>
              <a:rPr lang="en-US" sz="1200" b="1" kern="1200">
                <a:solidFill>
                  <a:srgbClr val="000000"/>
                </a:solidFill>
              </a:rPr>
              <a:t>MassHealth continues to be a </a:t>
            </a:r>
            <a:r>
              <a:rPr lang="en-US" sz="1200" b="1" kern="1200">
                <a:solidFill>
                  <a:schemeClr val="tx1"/>
                </a:solidFill>
              </a:rPr>
              <a:t>cornerstone of a system that provides near-universal coverage, and it provides support to hospitals that care for a disproportionate share of MassHealth members and patients without insurance.</a:t>
            </a:r>
          </a:p>
          <a:p>
            <a:pPr algn="r" defTabSz="1066800">
              <a:lnSpc>
                <a:spcPct val="90000"/>
              </a:lnSpc>
              <a:spcAft>
                <a:spcPct val="35000"/>
              </a:spcAft>
            </a:pPr>
            <a:endParaRPr lang="en-US" sz="1200" b="1">
              <a:solidFill>
                <a:srgbClr val="005F85"/>
              </a:solidFill>
            </a:endParaRPr>
          </a:p>
        </p:txBody>
      </p:sp>
      <p:sp>
        <p:nvSpPr>
          <p:cNvPr id="13" name="Rectangle 12">
            <a:extLst>
              <a:ext uri="{FF2B5EF4-FFF2-40B4-BE49-F238E27FC236}">
                <a16:creationId xmlns:a16="http://schemas.microsoft.com/office/drawing/2014/main" id="{84DF143C-D54B-4387-ACAA-BB0B373AB06D}"/>
              </a:ext>
            </a:extLst>
          </p:cNvPr>
          <p:cNvSpPr/>
          <p:nvPr/>
        </p:nvSpPr>
        <p:spPr>
          <a:xfrm>
            <a:off x="454534" y="3634487"/>
            <a:ext cx="4117465" cy="1863745"/>
          </a:xfrm>
          <a:prstGeom prst="rect">
            <a:avLst/>
          </a:prstGeom>
          <a:solidFill>
            <a:srgbClr val="00A79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640080" bIns="91440" rtlCol="0" anchor="t" anchorCtr="0"/>
          <a:lstStyle/>
          <a:p>
            <a:pPr marL="0" marR="0" lvl="0" indent="0" algn="l" defTabSz="1066800" rtl="0" eaLnBrk="1" fontAlgn="base"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srgbClr val="00A797"/>
                </a:solidFill>
                <a:effectLst/>
                <a:uLnTx/>
                <a:uFillTx/>
                <a:latin typeface="DM Sans"/>
                <a:ea typeface="+mn-ea"/>
                <a:cs typeface="+mn-cs"/>
              </a:rPr>
              <a:t>EQUITY</a:t>
            </a:r>
          </a:p>
          <a:p>
            <a:pPr marL="0" marR="0" lvl="0" indent="0" defTabSz="1066800" rtl="0" eaLnBrk="1" fontAlgn="base"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schemeClr val="tx1"/>
                </a:solidFill>
                <a:effectLst/>
                <a:uLnTx/>
                <a:uFillTx/>
                <a:latin typeface="DM Sans"/>
                <a:ea typeface="+mn-ea"/>
                <a:cs typeface="+mn-cs"/>
              </a:rPr>
              <a:t>MassHealth is making several policy changes to improve health equity, including adding doula services as a covered benefit, creating financial incentives for hospitals to measure and reduce health inequities</a:t>
            </a:r>
            <a:r>
              <a:rPr lang="en-US" sz="1200" b="1">
                <a:solidFill>
                  <a:schemeClr val="tx1"/>
                </a:solidFill>
                <a:latin typeface="DM Sans"/>
              </a:rPr>
              <a:t>,</a:t>
            </a:r>
            <a:r>
              <a:rPr kumimoji="0" lang="en-US" sz="1200" b="1" i="0" u="none" strike="noStrike" kern="1200" cap="none" spc="0" normalizeH="0" baseline="0" noProof="0">
                <a:ln>
                  <a:noFill/>
                </a:ln>
                <a:solidFill>
                  <a:schemeClr val="tx1"/>
                </a:solidFill>
                <a:effectLst/>
                <a:uLnTx/>
                <a:uFillTx/>
                <a:latin typeface="DM Sans"/>
                <a:ea typeface="+mn-ea"/>
                <a:cs typeface="+mn-cs"/>
              </a:rPr>
              <a:t> and broadening its focus on housing and other health-related social needs.</a:t>
            </a:r>
            <a:endParaRPr lang="en-US" sz="1200" b="1" i="0" u="none" strike="noStrike" kern="1200" cap="none" spc="0" normalizeH="0" baseline="0" noProof="0">
              <a:ln>
                <a:noFill/>
              </a:ln>
              <a:solidFill>
                <a:schemeClr val="tx1"/>
              </a:solidFill>
              <a:effectLst/>
              <a:uLnTx/>
              <a:uFillTx/>
              <a:latin typeface="DM Sans"/>
            </a:endParaRPr>
          </a:p>
        </p:txBody>
      </p:sp>
      <p:sp>
        <p:nvSpPr>
          <p:cNvPr id="3" name="Rectangle 2">
            <a:extLst>
              <a:ext uri="{FF2B5EF4-FFF2-40B4-BE49-F238E27FC236}">
                <a16:creationId xmlns:a16="http://schemas.microsoft.com/office/drawing/2014/main" id="{798BA796-FD2E-7319-2A1B-6C7C69A4F055}"/>
              </a:ext>
            </a:extLst>
          </p:cNvPr>
          <p:cNvSpPr/>
          <p:nvPr/>
        </p:nvSpPr>
        <p:spPr>
          <a:xfrm>
            <a:off x="454535" y="1770743"/>
            <a:ext cx="4114800" cy="1863745"/>
          </a:xfrm>
          <a:prstGeom prst="rect">
            <a:avLst/>
          </a:prstGeom>
          <a:solidFill>
            <a:srgbClr val="00A7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640080" bIns="91440" rtlCol="0" anchor="t" anchorCtr="0"/>
          <a:lstStyle/>
          <a:p>
            <a:pPr marL="0" marR="0" lvl="0" indent="0" algn="l" defTabSz="1066800" rtl="0" eaLnBrk="1" fontAlgn="base" latinLnBrk="0" hangingPunct="1">
              <a:lnSpc>
                <a:spcPct val="90000"/>
              </a:lnSpc>
              <a:spcBef>
                <a:spcPct val="0"/>
              </a:spcBef>
              <a:spcAft>
                <a:spcPct val="35000"/>
              </a:spcAft>
              <a:buClrTx/>
              <a:buSzTx/>
              <a:buFontTx/>
              <a:buNone/>
              <a:tabLst/>
              <a:defRPr/>
            </a:pPr>
            <a:r>
              <a:rPr lang="en-US" sz="1200" b="1" dirty="0">
                <a:solidFill>
                  <a:srgbClr val="00A797"/>
                </a:solidFill>
                <a:latin typeface="DM Sans"/>
              </a:rPr>
              <a:t>COVERAGE</a:t>
            </a:r>
            <a:endParaRPr kumimoji="0" lang="en-US" sz="1200" b="1" i="0" u="none" strike="noStrike" kern="1200" cap="none" spc="0" normalizeH="0" baseline="0" noProof="0" dirty="0">
              <a:ln>
                <a:noFill/>
              </a:ln>
              <a:solidFill>
                <a:srgbClr val="00A797"/>
              </a:solidFill>
              <a:effectLst/>
              <a:uLnTx/>
              <a:uFillTx/>
              <a:latin typeface="DM Sans"/>
              <a:ea typeface="+mn-ea"/>
              <a:cs typeface="+mn-cs"/>
            </a:endParaRPr>
          </a:p>
          <a:p>
            <a:pPr marL="0" marR="0" lvl="0" indent="0" defTabSz="1066800" rtl="0" eaLnBrk="1" fontAlgn="base"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DM Sans"/>
                <a:ea typeface="+mn-ea"/>
                <a:cs typeface="+mn-cs"/>
              </a:rPr>
              <a:t>MassHealth has wrapped up eligibility </a:t>
            </a:r>
            <a:r>
              <a:rPr kumimoji="0" lang="en-US" sz="1200" b="1" i="0" u="none" strike="noStrike" kern="1200" cap="none" spc="0" normalizeH="0" baseline="0" noProof="0" dirty="0">
                <a:ln>
                  <a:noFill/>
                </a:ln>
                <a:solidFill>
                  <a:schemeClr val="tx1"/>
                </a:solidFill>
                <a:effectLst/>
                <a:uLnTx/>
                <a:uFillTx/>
                <a:latin typeface="DM Sans"/>
                <a:ea typeface="+mn-ea"/>
                <a:cs typeface="+mn-cs"/>
              </a:rPr>
              <a:t>redeterminations after federal COVID-19 pandemic-</a:t>
            </a:r>
            <a:r>
              <a:rPr kumimoji="0" lang="en-US" sz="1200" b="1" i="0" u="none" strike="noStrike" kern="1200" cap="none" spc="0" normalizeH="0" baseline="0" noProof="0" dirty="0" err="1">
                <a:ln>
                  <a:noFill/>
                </a:ln>
                <a:solidFill>
                  <a:schemeClr val="tx1"/>
                </a:solidFill>
                <a:effectLst/>
                <a:uLnTx/>
                <a:uFillTx/>
                <a:latin typeface="DM Sans"/>
                <a:ea typeface="+mn-ea"/>
                <a:cs typeface="+mn-cs"/>
              </a:rPr>
              <a:t>rel</a:t>
            </a:r>
            <a:r>
              <a:rPr lang="en-US" sz="1200" b="1" dirty="0" err="1">
                <a:solidFill>
                  <a:schemeClr val="tx1"/>
                </a:solidFill>
                <a:latin typeface="DM Sans"/>
              </a:rPr>
              <a:t>ated</a:t>
            </a:r>
            <a:r>
              <a:rPr lang="en-US" sz="1200" b="1" dirty="0">
                <a:solidFill>
                  <a:schemeClr val="tx1"/>
                </a:solidFill>
                <a:latin typeface="DM Sans"/>
              </a:rPr>
              <a:t> enrollment</a:t>
            </a:r>
            <a:r>
              <a:rPr kumimoji="0" lang="en-US" sz="1200" b="1" i="0" u="none" strike="noStrike" kern="1200" cap="none" spc="0" normalizeH="0" baseline="0" noProof="0" dirty="0">
                <a:ln>
                  <a:noFill/>
                </a:ln>
                <a:solidFill>
                  <a:schemeClr val="tx1"/>
                </a:solidFill>
                <a:effectLst/>
                <a:uLnTx/>
                <a:uFillTx/>
                <a:latin typeface="DM Sans"/>
                <a:ea typeface="+mn-ea"/>
                <a:cs typeface="+mn-cs"/>
              </a:rPr>
              <a:t> protections ended, with enrollment shrinking from its pandemic era peak. MassHealth continues to focus on</a:t>
            </a:r>
            <a:r>
              <a:rPr lang="en-US" sz="1200" b="1" dirty="0">
                <a:solidFill>
                  <a:schemeClr val="tx1"/>
                </a:solidFill>
                <a:latin typeface="DM Sans"/>
              </a:rPr>
              <a:t> improving</a:t>
            </a:r>
            <a:r>
              <a:rPr kumimoji="0" lang="en-US" sz="1200" b="1" i="0" u="none" strike="noStrike" kern="1200" cap="none" spc="0" normalizeH="0" baseline="0" noProof="0" dirty="0">
                <a:ln>
                  <a:noFill/>
                </a:ln>
                <a:solidFill>
                  <a:schemeClr val="tx1"/>
                </a:solidFill>
                <a:effectLst/>
                <a:uLnTx/>
                <a:uFillTx/>
                <a:latin typeface="DM Sans"/>
                <a:ea typeface="+mn-ea"/>
                <a:cs typeface="+mn-cs"/>
              </a:rPr>
              <a:t> coverage continuity in the most recent waiver amendments. </a:t>
            </a:r>
          </a:p>
        </p:txBody>
      </p:sp>
      <p:pic>
        <p:nvPicPr>
          <p:cNvPr id="14" name="Picture 2" descr="Image result for MASShealth logo">
            <a:extLst>
              <a:ext uri="{FF2B5EF4-FFF2-40B4-BE49-F238E27FC236}">
                <a16:creationId xmlns:a16="http://schemas.microsoft.com/office/drawing/2014/main" id="{5151DFA1-B0BC-4180-8B69-554718CD472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76072" y="3253638"/>
            <a:ext cx="2152073" cy="107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678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3DBCA-351B-4525-B720-1250BED73344}"/>
              </a:ext>
            </a:extLst>
          </p:cNvPr>
          <p:cNvSpPr>
            <a:spLocks noGrp="1"/>
          </p:cNvSpPr>
          <p:nvPr>
            <p:ph type="title"/>
          </p:nvPr>
        </p:nvSpPr>
        <p:spPr/>
        <p:txBody>
          <a:bodyPr/>
          <a:lstStyle/>
          <a:p>
            <a:r>
              <a:rPr lang="en-US" dirty="0"/>
              <a:t>Sources</a:t>
            </a:r>
          </a:p>
        </p:txBody>
      </p:sp>
      <p:sp>
        <p:nvSpPr>
          <p:cNvPr id="4" name="Slide Number Placeholder 3">
            <a:extLst>
              <a:ext uri="{FF2B5EF4-FFF2-40B4-BE49-F238E27FC236}">
                <a16:creationId xmlns:a16="http://schemas.microsoft.com/office/drawing/2014/main" id="{2D50E3C4-BC7D-470C-9577-D35CBF552636}"/>
              </a:ext>
            </a:extLst>
          </p:cNvPr>
          <p:cNvSpPr>
            <a:spLocks noGrp="1"/>
          </p:cNvSpPr>
          <p:nvPr>
            <p:ph type="sldNum" sz="quarter" idx="10"/>
          </p:nvPr>
        </p:nvSpPr>
        <p:spPr/>
        <p:txBody>
          <a:bodyPr/>
          <a:lstStyle/>
          <a:p>
            <a:pPr>
              <a:defRPr/>
            </a:pPr>
            <a:fld id="{35BA704C-10C8-41C6-8A10-A2CDBA500618}" type="slidenum">
              <a:rPr lang="en-US" smtClean="0"/>
              <a:pPr>
                <a:defRPr/>
              </a:pPr>
              <a:t>43</a:t>
            </a:fld>
            <a:endParaRPr lang="en-US"/>
          </a:p>
        </p:txBody>
      </p:sp>
    </p:spTree>
    <p:extLst>
      <p:ext uri="{BB962C8B-B14F-4D97-AF65-F5344CB8AC3E}">
        <p14:creationId xmlns:p14="http://schemas.microsoft.com/office/powerpoint/2010/main" val="31141819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dirty="0"/>
              <a:t>Sources</a:t>
            </a:r>
          </a:p>
        </p:txBody>
      </p:sp>
      <p:sp>
        <p:nvSpPr>
          <p:cNvPr id="2" name="Slide Number Placeholder 2">
            <a:extLst>
              <a:ext uri="{FF2B5EF4-FFF2-40B4-BE49-F238E27FC236}">
                <a16:creationId xmlns:a16="http://schemas.microsoft.com/office/drawing/2014/main" id="{E5D51528-23C5-93F8-1FE2-701C38DFEA17}"/>
              </a:ext>
            </a:extLst>
          </p:cNvPr>
          <p:cNvSpPr>
            <a:spLocks noGrp="1"/>
          </p:cNvSpPr>
          <p:nvPr>
            <p:ph type="sldNum" sz="quarter" idx="10"/>
          </p:nvPr>
        </p:nvSpPr>
        <p:spPr/>
        <p:txBody>
          <a:bodyPr/>
          <a:lstStyle/>
          <a:p>
            <a:fld id="{52FF2353-2A72-49B4-9122-A3EFF5B12DD2}" type="slidenum">
              <a:rPr lang="en-US" smtClean="0"/>
              <a:pPr/>
              <a:t>44</a:t>
            </a:fld>
            <a:endParaRPr lang="en-US"/>
          </a:p>
        </p:txBody>
      </p:sp>
      <p:sp>
        <p:nvSpPr>
          <p:cNvPr id="3" name="object 4">
            <a:extLst>
              <a:ext uri="{FF2B5EF4-FFF2-40B4-BE49-F238E27FC236}">
                <a16:creationId xmlns:a16="http://schemas.microsoft.com/office/drawing/2014/main" id="{87A1F7B9-2FF5-3CD7-E1EA-46433066E11F}"/>
              </a:ext>
            </a:extLst>
          </p:cNvPr>
          <p:cNvSpPr txBox="1">
            <a:spLocks/>
          </p:cNvSpPr>
          <p:nvPr/>
        </p:nvSpPr>
        <p:spPr>
          <a:xfrm>
            <a:off x="585266" y="1274277"/>
            <a:ext cx="3747384" cy="5199500"/>
          </a:xfrm>
          <a:prstGeom prst="rect">
            <a:avLst/>
          </a:prstGeom>
        </p:spPr>
        <p:txBody>
          <a:bodyPr vert="horz" wrap="square" lIns="0" tIns="38735" rIns="0" bIns="0" rtlCol="0">
            <a:spAutoFit/>
          </a:bodyPr>
          <a:lstStyle>
            <a:lvl1pPr marL="173736" indent="-173736" algn="l" rtl="0" eaLnBrk="0" fontAlgn="base" hangingPunct="0">
              <a:spcBef>
                <a:spcPts val="600"/>
              </a:spcBef>
              <a:spcAft>
                <a:spcPct val="0"/>
              </a:spcAft>
              <a:buClr>
                <a:srgbClr val="00A797"/>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rgbClr val="00A797"/>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rgbClr val="00A797"/>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800" b="1" dirty="0">
                <a:solidFill>
                  <a:srgbClr val="00A797"/>
                </a:solidFill>
                <a:latin typeface="+mj-lt"/>
                <a:cs typeface="Calibri" panose="020F0502020204030204" pitchFamily="34" charset="0"/>
              </a:rPr>
              <a:t>Slide 7:</a:t>
            </a:r>
          </a:p>
          <a:p>
            <a:pPr>
              <a:spcBef>
                <a:spcPts val="200"/>
              </a:spcBef>
            </a:pPr>
            <a:r>
              <a:rPr lang="en-US" sz="800" dirty="0">
                <a:latin typeface="+mj-lt"/>
                <a:cs typeface="Calibri" panose="020F0502020204030204" pitchFamily="34" charset="0"/>
              </a:rPr>
              <a:t>Zuckerman, S., Kenney, G.M., Dubay, L., Haley, J., &amp; </a:t>
            </a:r>
            <a:r>
              <a:rPr lang="en-US" sz="800" dirty="0" err="1">
                <a:latin typeface="+mj-lt"/>
                <a:cs typeface="Calibri" panose="020F0502020204030204" pitchFamily="34" charset="0"/>
              </a:rPr>
              <a:t>Holahan</a:t>
            </a:r>
            <a:r>
              <a:rPr lang="en-US" sz="800" dirty="0">
                <a:latin typeface="+mj-lt"/>
                <a:cs typeface="Calibri" panose="020F0502020204030204" pitchFamily="34" charset="0"/>
              </a:rPr>
              <a:t>, J. “Shifting Health Insurance Coverage 1997–1999.” Health Affairs, 20 (1). 2001.</a:t>
            </a:r>
          </a:p>
          <a:p>
            <a:pPr>
              <a:spcBef>
                <a:spcPts val="200"/>
              </a:spcBef>
            </a:pPr>
            <a:r>
              <a:rPr lang="en-US" sz="800" dirty="0">
                <a:latin typeface="+mj-lt"/>
                <a:cs typeface="Calibri" panose="020F0502020204030204" pitchFamily="34" charset="0"/>
              </a:rPr>
              <a:t>Zur, J. &amp; </a:t>
            </a:r>
            <a:r>
              <a:rPr lang="en-US" sz="800" dirty="0" err="1">
                <a:latin typeface="+mj-lt"/>
                <a:cs typeface="Calibri" panose="020F0502020204030204" pitchFamily="34" charset="0"/>
              </a:rPr>
              <a:t>Moitabai</a:t>
            </a:r>
            <a:r>
              <a:rPr lang="en-US" sz="800" dirty="0">
                <a:latin typeface="+mj-lt"/>
                <a:cs typeface="Calibri" panose="020F0502020204030204" pitchFamily="34" charset="0"/>
              </a:rPr>
              <a:t>, R. “Medicaid Expansion Initiative in Massachusetts: Enrollment Among Substance-Abusing Homeless Adults.” AJPH, 103 (11). 2013.</a:t>
            </a:r>
          </a:p>
          <a:p>
            <a:pPr>
              <a:spcBef>
                <a:spcPts val="200"/>
              </a:spcBef>
            </a:pPr>
            <a:r>
              <a:rPr lang="en-US" sz="800" dirty="0">
                <a:latin typeface="+mj-lt"/>
                <a:cs typeface="Calibri" panose="020F0502020204030204" pitchFamily="34" charset="0"/>
              </a:rPr>
              <a:t>Kenney, G. M., Long, S. K., &amp; </a:t>
            </a:r>
            <a:r>
              <a:rPr lang="en-US" sz="800" dirty="0" err="1">
                <a:latin typeface="+mj-lt"/>
                <a:cs typeface="Calibri" panose="020F0502020204030204" pitchFamily="34" charset="0"/>
              </a:rPr>
              <a:t>Luque</a:t>
            </a:r>
            <a:r>
              <a:rPr lang="en-US" sz="800" dirty="0">
                <a:latin typeface="+mj-lt"/>
                <a:cs typeface="Calibri" panose="020F0502020204030204" pitchFamily="34" charset="0"/>
              </a:rPr>
              <a:t>, A. “Health reform in Massachusetts cut the uninsurance rate among children in half.” Health Affairs, 29 (6), 1242–1247. 2010.</a:t>
            </a:r>
          </a:p>
          <a:p>
            <a:pPr>
              <a:spcBef>
                <a:spcPts val="200"/>
              </a:spcBef>
            </a:pPr>
            <a:r>
              <a:rPr lang="en-US" sz="800" dirty="0">
                <a:latin typeface="+mj-lt"/>
                <a:cs typeface="Calibri" panose="020F0502020204030204" pitchFamily="34" charset="0"/>
              </a:rPr>
              <a:t>Love, K.A. &amp; Seifert, R.W. “10 Years of Impact: a Literature Review of Chapter 58 of the Acts of 2006.” Blue Cross Blue Shield Foundation of Massachusetts. April 12, 2016. </a:t>
            </a:r>
            <a:r>
              <a:rPr lang="en-US" sz="800" dirty="0">
                <a:latin typeface="+mj-lt"/>
                <a:cs typeface="Calibri" panose="020F0502020204030204" pitchFamily="34" charset="0"/>
                <a:hlinkClick r:id="rId3"/>
              </a:rPr>
              <a:t>https://www.bluecrossmafoundation.org/publication/10-years-impact-literature-review-chapter-58-acts-2006</a:t>
            </a:r>
            <a:r>
              <a:rPr lang="en-US" sz="800" dirty="0">
                <a:latin typeface="+mj-lt"/>
                <a:cs typeface="Calibri" panose="020F0502020204030204" pitchFamily="34" charset="0"/>
              </a:rPr>
              <a:t>.</a:t>
            </a:r>
          </a:p>
          <a:p>
            <a:pPr>
              <a:spcBef>
                <a:spcPts val="200"/>
              </a:spcBef>
            </a:pPr>
            <a:r>
              <a:rPr lang="en-US" sz="800" dirty="0">
                <a:latin typeface="+mj-lt"/>
                <a:cs typeface="Calibri" panose="020F0502020204030204" pitchFamily="34" charset="0"/>
              </a:rPr>
              <a:t>Miller, S. The Impact of the Massachusetts Health Care Reform on Health Care Use among Children. American Economic Review, 102 (3). 2012. </a:t>
            </a:r>
            <a:r>
              <a:rPr lang="en-US" sz="800" dirty="0">
                <a:latin typeface="+mj-lt"/>
                <a:cs typeface="Calibri" panose="020F0502020204030204" pitchFamily="34" charset="0"/>
                <a:hlinkClick r:id="rId4">
                  <a:extLst>
                    <a:ext uri="{A12FA001-AC4F-418D-AE19-62706E023703}">
                      <ahyp:hlinkClr xmlns:ahyp="http://schemas.microsoft.com/office/drawing/2018/hyperlinkcolor" val="tx"/>
                    </a:ext>
                  </a:extLst>
                </a:hlinkClick>
              </a:rPr>
              <a:t>https://pubs.aeaweb.org/doi/pdfplus/10.1257/aer.102.3.502</a:t>
            </a:r>
            <a:r>
              <a:rPr lang="en-US" sz="800" dirty="0">
                <a:latin typeface="+mj-lt"/>
                <a:cs typeface="Calibri" panose="020F0502020204030204" pitchFamily="34" charset="0"/>
              </a:rPr>
              <a:t>. </a:t>
            </a:r>
          </a:p>
          <a:p>
            <a:pPr>
              <a:spcBef>
                <a:spcPts val="200"/>
              </a:spcBef>
            </a:pPr>
            <a:r>
              <a:rPr lang="en-US" sz="800" dirty="0">
                <a:latin typeface="+mj-lt"/>
                <a:cs typeface="Calibri" panose="020F0502020204030204" pitchFamily="34" charset="0"/>
              </a:rPr>
              <a:t>S. Long and J. Aarons. “2018 Mass Health Reform Survey.” Blue Cross Blue Shield of Massachusetts Foundation and Urban Institute. December 2018. </a:t>
            </a:r>
            <a:r>
              <a:rPr lang="en-US" sz="800" dirty="0">
                <a:latin typeface="+mj-lt"/>
                <a:cs typeface="Calibri" panose="020F0502020204030204" pitchFamily="34" charset="0"/>
                <a:hlinkClick r:id="rId5"/>
              </a:rPr>
              <a:t>https://www.bluecrossmafoundation.org/sites/g/files/csphws2101/files/2020-09/2018_MHRS%20Chartpack%20CORE%20Measures_final.pdf</a:t>
            </a:r>
            <a:r>
              <a:rPr lang="en-US" sz="800" dirty="0">
                <a:latin typeface="+mj-lt"/>
                <a:cs typeface="Calibri" panose="020F0502020204030204" pitchFamily="34" charset="0"/>
              </a:rPr>
              <a:t>.</a:t>
            </a:r>
          </a:p>
          <a:p>
            <a:pPr>
              <a:spcBef>
                <a:spcPts val="200"/>
              </a:spcBef>
            </a:pPr>
            <a:r>
              <a:rPr lang="en-US" sz="800" dirty="0">
                <a:effectLst/>
                <a:latin typeface="+mj-lt"/>
                <a:cs typeface="Calibri" panose="020F0502020204030204" pitchFamily="34" charset="0"/>
              </a:rPr>
              <a:t>Center for Health Information and Analysis (CHIA). “Massachusetts Health Insurance Enrollment March 2019 through September 2020. Ac</a:t>
            </a:r>
            <a:r>
              <a:rPr lang="en-US" sz="800" dirty="0">
                <a:effectLst/>
                <a:latin typeface="+mj-lt"/>
                <a:cs typeface="Calibri" panose="020F0502020204030204" pitchFamily="34" charset="0"/>
                <a:hlinkClick r:id="rId6"/>
              </a:rPr>
              <a:t>c</a:t>
            </a:r>
            <a:r>
              <a:rPr lang="en-US" sz="800" dirty="0">
                <a:effectLst/>
                <a:latin typeface="+mj-lt"/>
                <a:cs typeface="Calibri" panose="020F0502020204030204" pitchFamily="34" charset="0"/>
              </a:rPr>
              <a:t>essed at: </a:t>
            </a:r>
            <a:r>
              <a:rPr lang="en-US" sz="800" dirty="0">
                <a:effectLst/>
                <a:latin typeface="+mj-lt"/>
                <a:cs typeface="Calibri" panose="020F0502020204030204" pitchFamily="34" charset="0"/>
                <a:hlinkClick r:id="rId6"/>
              </a:rPr>
              <a:t> https://www.chiamass.gov/assets/Uploads/enrollment/monthly-summaries/Enrollment-Monitoring-through-September-2020.pdf</a:t>
            </a:r>
            <a:r>
              <a:rPr lang="en-US" sz="800" dirty="0">
                <a:latin typeface="+mj-lt"/>
                <a:cs typeface="Calibri" panose="020F0502020204030204" pitchFamily="34" charset="0"/>
              </a:rPr>
              <a:t>.</a:t>
            </a:r>
            <a:endParaRPr lang="en-US" sz="800" dirty="0">
              <a:effectLst/>
              <a:latin typeface="+mj-lt"/>
              <a:cs typeface="Calibri" panose="020F0502020204030204" pitchFamily="34" charset="0"/>
            </a:endParaRPr>
          </a:p>
          <a:p>
            <a:pPr>
              <a:spcBef>
                <a:spcPts val="200"/>
              </a:spcBef>
            </a:pPr>
            <a:r>
              <a:rPr lang="en-US" sz="800" dirty="0">
                <a:effectLst/>
                <a:latin typeface="+mj-lt"/>
                <a:cs typeface="Calibri" panose="020F0502020204030204" pitchFamily="34" charset="0"/>
              </a:rPr>
              <a:t>UMass Chan Medical School for The Massachusetts Executive Office of Health and Human Services (EOHHS) and the Centers for Medicare and Medicaid Services (CMS). “Independent Evaluation Interim Report Massachusetts Medicaid 1115 Demonstration Extension 2017 – 2022.” Revised March 2022. </a:t>
            </a:r>
            <a:r>
              <a:rPr lang="en-US" sz="800" dirty="0">
                <a:effectLst/>
                <a:latin typeface="+mj-lt"/>
                <a:cs typeface="Calibri" panose="020F0502020204030204" pitchFamily="34" charset="0"/>
                <a:hlinkClick r:id="rId7"/>
              </a:rPr>
              <a:t>https://www.mass.gov/doc/cms-approved-interim-evaluation-report/download</a:t>
            </a:r>
            <a:r>
              <a:rPr lang="en-US" sz="800" dirty="0">
                <a:effectLst/>
                <a:latin typeface="+mj-lt"/>
                <a:cs typeface="Calibri" panose="020F0502020204030204" pitchFamily="34" charset="0"/>
              </a:rPr>
              <a:t>.</a:t>
            </a:r>
            <a:r>
              <a:rPr lang="en-US" sz="800" dirty="0">
                <a:latin typeface="+mj-lt"/>
                <a:cs typeface="Calibri" panose="020F0502020204030204" pitchFamily="34" charset="0"/>
              </a:rPr>
              <a:t> </a:t>
            </a:r>
            <a:r>
              <a:rPr lang="en-US" sz="800" dirty="0">
                <a:effectLst/>
                <a:latin typeface="+mj-lt"/>
                <a:cs typeface="Calibri" panose="020F0502020204030204" pitchFamily="34" charset="0"/>
              </a:rPr>
              <a:t> </a:t>
            </a:r>
          </a:p>
          <a:p>
            <a:pPr marL="0" lvl="0" indent="0">
              <a:buNone/>
            </a:pPr>
            <a:r>
              <a:rPr lang="en-US" sz="800" b="1" dirty="0">
                <a:solidFill>
                  <a:srgbClr val="00A797"/>
                </a:solidFill>
                <a:effectLst/>
                <a:latin typeface="+mj-lt"/>
                <a:cs typeface="Calibri" panose="020F0502020204030204" pitchFamily="34" charset="0"/>
              </a:rPr>
              <a:t>Slide 8:</a:t>
            </a:r>
          </a:p>
          <a:p>
            <a:pPr>
              <a:spcBef>
                <a:spcPts val="200"/>
              </a:spcBef>
            </a:pPr>
            <a:r>
              <a:rPr lang="en-US" sz="800" dirty="0">
                <a:latin typeface="+mj-lt"/>
                <a:cs typeface="Calibri" panose="020F0502020204030204" pitchFamily="34" charset="0"/>
              </a:rPr>
              <a:t>Code of Massachusetts Regulations (CMR) for MassHealth: 130 CMR. §505 and §519.</a:t>
            </a:r>
          </a:p>
          <a:p>
            <a:pPr>
              <a:spcBef>
                <a:spcPts val="200"/>
              </a:spcBef>
            </a:pPr>
            <a:r>
              <a:rPr lang="en-US" sz="800" dirty="0">
                <a:latin typeface="+mj-lt"/>
                <a:cs typeface="Calibri" panose="020F0502020204030204" pitchFamily="34" charset="0"/>
              </a:rPr>
              <a:t>MassHealth “Member Booklet for Health and Dental Coverage and Help Paying Costs MassHealth.” 2023. </a:t>
            </a:r>
            <a:r>
              <a:rPr lang="en-US" sz="800" dirty="0">
                <a:latin typeface="+mj-lt"/>
                <a:cs typeface="Calibri" panose="020F0502020204030204" pitchFamily="34" charset="0"/>
                <a:hlinkClick r:id="rId8"/>
              </a:rPr>
              <a:t>https://www.mass.gov/service-details/member-booklet-and-application-for-health-and-dental-coverage-and-help-paying-costs</a:t>
            </a:r>
            <a:r>
              <a:rPr lang="en-US" sz="800" dirty="0">
                <a:latin typeface="+mj-lt"/>
                <a:cs typeface="Calibri" panose="020F0502020204030204" pitchFamily="34" charset="0"/>
              </a:rPr>
              <a:t>.</a:t>
            </a:r>
          </a:p>
          <a:p>
            <a:pPr>
              <a:spcBef>
                <a:spcPts val="200"/>
              </a:spcBef>
            </a:pPr>
            <a:endParaRPr lang="en-US" sz="800" dirty="0">
              <a:latin typeface="+mj-lt"/>
              <a:cs typeface="Calibri" panose="020F0502020204030204" pitchFamily="34" charset="0"/>
            </a:endParaRPr>
          </a:p>
        </p:txBody>
      </p:sp>
      <p:sp>
        <p:nvSpPr>
          <p:cNvPr id="4" name="object 4">
            <a:extLst>
              <a:ext uri="{FF2B5EF4-FFF2-40B4-BE49-F238E27FC236}">
                <a16:creationId xmlns:a16="http://schemas.microsoft.com/office/drawing/2014/main" id="{C0246602-75B7-1B2E-6D0C-D42CEE83D914}"/>
              </a:ext>
            </a:extLst>
          </p:cNvPr>
          <p:cNvSpPr txBox="1">
            <a:spLocks/>
          </p:cNvSpPr>
          <p:nvPr/>
        </p:nvSpPr>
        <p:spPr>
          <a:xfrm>
            <a:off x="4572001" y="1274277"/>
            <a:ext cx="4175124" cy="4860946"/>
          </a:xfrm>
          <a:prstGeom prst="rect">
            <a:avLst/>
          </a:prstGeom>
        </p:spPr>
        <p:txBody>
          <a:bodyPr vert="horz" wrap="square" lIns="0" tIns="38735" rIns="0" bIns="0" rtlCol="0">
            <a:spAutoFit/>
          </a:bodyPr>
          <a:lstStyle>
            <a:lvl1pPr marL="173736" indent="-173736" algn="l" rtl="0" eaLnBrk="0" fontAlgn="base" hangingPunct="0">
              <a:spcBef>
                <a:spcPts val="600"/>
              </a:spcBef>
              <a:spcAft>
                <a:spcPct val="0"/>
              </a:spcAft>
              <a:buClr>
                <a:srgbClr val="00A797"/>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rgbClr val="00A797"/>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rgbClr val="00A797"/>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lvl="0">
              <a:spcBef>
                <a:spcPts val="200"/>
              </a:spcBef>
              <a:buNone/>
            </a:pPr>
            <a:r>
              <a:rPr lang="en-US" sz="800" b="1" dirty="0">
                <a:solidFill>
                  <a:srgbClr val="00A797"/>
                </a:solidFill>
                <a:effectLst/>
                <a:latin typeface="+mj-lt"/>
                <a:cs typeface="Calibri" panose="020F0502020204030204" pitchFamily="34" charset="0"/>
              </a:rPr>
              <a:t>Slide 9:</a:t>
            </a:r>
          </a:p>
          <a:p>
            <a:pPr>
              <a:spcBef>
                <a:spcPts val="200"/>
              </a:spcBef>
            </a:pPr>
            <a:r>
              <a:rPr lang="en-US" sz="800" dirty="0">
                <a:latin typeface="+mj-lt"/>
                <a:cs typeface="Calibri" panose="020F0502020204030204" pitchFamily="34" charset="0"/>
              </a:rPr>
              <a:t>130 CMR §505 and §519 – §520</a:t>
            </a:r>
          </a:p>
          <a:p>
            <a:pPr>
              <a:spcBef>
                <a:spcPts val="200"/>
              </a:spcBef>
            </a:pPr>
            <a:r>
              <a:rPr lang="en-US" sz="800" dirty="0">
                <a:latin typeface="+mj-lt"/>
                <a:cs typeface="Calibri" panose="020F0502020204030204" pitchFamily="34" charset="0"/>
              </a:rPr>
              <a:t>MassHealth. “Senior Guide to Health Care Coverage.” 2023. </a:t>
            </a:r>
            <a:r>
              <a:rPr lang="en-US" sz="800" dirty="0">
                <a:latin typeface="+mj-lt"/>
                <a:cs typeface="Calibri" panose="020F0502020204030204" pitchFamily="34" charset="0"/>
                <a:hlinkClick r:id="rId9"/>
              </a:rPr>
              <a:t>http://www.mass.gov/service-details/senior-guide-and-application-for-health-care-coverage</a:t>
            </a:r>
            <a:r>
              <a:rPr lang="en-US" sz="800" dirty="0">
                <a:latin typeface="+mj-lt"/>
                <a:cs typeface="Calibri" panose="020F0502020204030204" pitchFamily="34" charset="0"/>
              </a:rPr>
              <a:t>.</a:t>
            </a:r>
          </a:p>
          <a:p>
            <a:pPr>
              <a:spcBef>
                <a:spcPts val="200"/>
              </a:spcBef>
              <a:buNone/>
            </a:pPr>
            <a:r>
              <a:rPr lang="en-US" sz="800" b="1" dirty="0">
                <a:solidFill>
                  <a:srgbClr val="00A797"/>
                </a:solidFill>
                <a:latin typeface="+mj-lt"/>
                <a:ea typeface="Source Sans Pro Light"/>
                <a:cs typeface="Calibri" panose="020F0502020204030204" pitchFamily="34" charset="0"/>
              </a:rPr>
              <a:t>Slide 10:</a:t>
            </a:r>
          </a:p>
          <a:p>
            <a:pPr>
              <a:spcBef>
                <a:spcPts val="200"/>
              </a:spcBef>
            </a:pPr>
            <a:r>
              <a:rPr lang="en-US" sz="800" dirty="0">
                <a:latin typeface="+mj-lt"/>
                <a:cs typeface="Calibri" panose="020F0502020204030204" pitchFamily="34" charset="0"/>
              </a:rPr>
              <a:t>MassHealth “How to appeal a MassHealth Decision.” Accessed July 9, 2024. </a:t>
            </a:r>
            <a:r>
              <a:rPr lang="en-US" sz="800" dirty="0">
                <a:latin typeface="+mj-lt"/>
                <a:cs typeface="Calibri" panose="020F0502020204030204" pitchFamily="34" charset="0"/>
                <a:hlinkClick r:id="rId10"/>
              </a:rPr>
              <a:t>https://www.mass.gov/how-to/how-to-appeal-a-masshealth-decision</a:t>
            </a:r>
            <a:r>
              <a:rPr lang="en-US" sz="800" dirty="0">
                <a:latin typeface="+mj-lt"/>
                <a:cs typeface="Calibri" panose="020F0502020204030204" pitchFamily="34" charset="0"/>
              </a:rPr>
              <a:t>. </a:t>
            </a:r>
          </a:p>
          <a:p>
            <a:pPr>
              <a:spcBef>
                <a:spcPts val="200"/>
              </a:spcBef>
              <a:buNone/>
            </a:pPr>
            <a:r>
              <a:rPr lang="en-US" sz="800" b="1" dirty="0">
                <a:solidFill>
                  <a:srgbClr val="00A797"/>
                </a:solidFill>
                <a:latin typeface="+mj-lt"/>
                <a:ea typeface="Source Sans Pro Light"/>
                <a:cs typeface="Calibri" panose="020F0502020204030204" pitchFamily="34" charset="0"/>
              </a:rPr>
              <a:t>Slide 11:</a:t>
            </a:r>
            <a:r>
              <a:rPr lang="en-US" sz="800" b="1" dirty="0">
                <a:latin typeface="+mj-lt"/>
                <a:ea typeface="Source Sans Pro Light"/>
                <a:cs typeface="Calibri" panose="020F0502020204030204" pitchFamily="34" charset="0"/>
              </a:rPr>
              <a:t> </a:t>
            </a:r>
          </a:p>
          <a:p>
            <a:pPr>
              <a:spcBef>
                <a:spcPts val="200"/>
              </a:spcBef>
            </a:pPr>
            <a:r>
              <a:rPr lang="en-US" sz="800" dirty="0">
                <a:latin typeface="+mj-lt"/>
                <a:ea typeface="Source Sans Pro Light"/>
                <a:cs typeface="Calibri" panose="020F0502020204030204" pitchFamily="34" charset="0"/>
              </a:rPr>
              <a:t>Chart Data: MassHealth Budget Office Data Request, March 2024; and</a:t>
            </a:r>
          </a:p>
          <a:p>
            <a:pPr>
              <a:spcBef>
                <a:spcPts val="200"/>
              </a:spcBef>
            </a:pPr>
            <a:r>
              <a:rPr kumimoji="0" lang="en-US" sz="800" b="0" i="0" u="none" strike="noStrike" kern="1200" cap="none" spc="0" normalizeH="0" baseline="0" noProof="0" dirty="0">
                <a:ln>
                  <a:noFill/>
                </a:ln>
                <a:solidFill>
                  <a:srgbClr val="000000"/>
                </a:solidFill>
                <a:effectLst/>
                <a:uLnTx/>
                <a:uFillTx/>
                <a:latin typeface="+mj-lt"/>
                <a:cs typeface="Calibri" panose="020F0502020204030204" pitchFamily="34" charset="0"/>
              </a:rPr>
              <a:t>MassHealth. “MassHealth Redetermination Dashboard,” May 2024.  </a:t>
            </a:r>
            <a:r>
              <a:rPr kumimoji="0" lang="en-US" sz="800" b="0" i="0" u="none" strike="noStrike" kern="1200" cap="none" spc="0" normalizeH="0" baseline="0" noProof="0" dirty="0">
                <a:ln>
                  <a:noFill/>
                </a:ln>
                <a:solidFill>
                  <a:srgbClr val="000000"/>
                </a:solidFill>
                <a:effectLst/>
                <a:uLnTx/>
                <a:uFillTx/>
                <a:latin typeface="+mj-lt"/>
                <a:cs typeface="Calibri" panose="020F0502020204030204" pitchFamily="34" charset="0"/>
                <a:hlinkClick r:id="rId11"/>
              </a:rPr>
              <a:t>https://www.mass.gov/info-details/masshealth-redetermination-dashboard#monthly-takeaways</a:t>
            </a:r>
            <a:r>
              <a:rPr lang="en-US" sz="800" dirty="0">
                <a:solidFill>
                  <a:srgbClr val="000000"/>
                </a:solidFill>
                <a:latin typeface="+mj-lt"/>
                <a:cs typeface="Calibri" panose="020F0502020204030204" pitchFamily="34" charset="0"/>
              </a:rPr>
              <a:t>. </a:t>
            </a:r>
            <a:endParaRPr lang="en-US" sz="800" dirty="0">
              <a:latin typeface="+mj-lt"/>
              <a:cs typeface="Calibri" panose="020F0502020204030204" pitchFamily="34" charset="0"/>
            </a:endParaRPr>
          </a:p>
          <a:p>
            <a:pPr>
              <a:spcBef>
                <a:spcPts val="200"/>
              </a:spcBef>
              <a:buNone/>
            </a:pPr>
            <a:r>
              <a:rPr lang="en-US" sz="800" b="1" dirty="0">
                <a:solidFill>
                  <a:srgbClr val="00A797"/>
                </a:solidFill>
                <a:latin typeface="+mj-lt"/>
                <a:ea typeface="Source Sans Pro Light"/>
                <a:cs typeface="Calibri" panose="020F0502020204030204" pitchFamily="34" charset="0"/>
              </a:rPr>
              <a:t>Slide 12:</a:t>
            </a:r>
          </a:p>
          <a:p>
            <a:pPr>
              <a:spcBef>
                <a:spcPts val="200"/>
              </a:spcBef>
            </a:pPr>
            <a:r>
              <a:rPr lang="en-US" sz="800" dirty="0">
                <a:latin typeface="+mj-lt"/>
                <a:ea typeface="Source Sans Pro Light"/>
                <a:cs typeface="Calibri" panose="020F0502020204030204" pitchFamily="34" charset="0"/>
              </a:rPr>
              <a:t>Chart Data: MassHealth Budget Office Data Request, March 2024.</a:t>
            </a:r>
          </a:p>
          <a:p>
            <a:pPr>
              <a:spcBef>
                <a:spcPts val="200"/>
              </a:spcBef>
              <a:buNone/>
            </a:pPr>
            <a:r>
              <a:rPr lang="en-US" sz="800" b="1" dirty="0">
                <a:solidFill>
                  <a:srgbClr val="00A797"/>
                </a:solidFill>
                <a:latin typeface="+mj-lt"/>
                <a:cs typeface="Calibri" panose="020F0502020204030204" pitchFamily="34" charset="0"/>
              </a:rPr>
              <a:t>Slide 13:</a:t>
            </a:r>
          </a:p>
          <a:p>
            <a:pPr>
              <a:spcBef>
                <a:spcPts val="200"/>
              </a:spcBef>
            </a:pPr>
            <a:r>
              <a:rPr lang="en-US" sz="800" dirty="0">
                <a:solidFill>
                  <a:srgbClr val="000000"/>
                </a:solidFill>
                <a:latin typeface="+mj-lt"/>
                <a:cs typeface="Calibri" panose="020F0502020204030204" pitchFamily="34" charset="0"/>
              </a:rPr>
              <a:t>Chart Data: </a:t>
            </a:r>
          </a:p>
          <a:p>
            <a:pPr marL="173736" lvl="1">
              <a:spcBef>
                <a:spcPts val="200"/>
              </a:spcBef>
            </a:pPr>
            <a:r>
              <a:rPr lang="en-US" sz="800" dirty="0">
                <a:solidFill>
                  <a:srgbClr val="000000"/>
                </a:solidFill>
                <a:latin typeface="+mj-lt"/>
                <a:cs typeface="Calibri" panose="020F0502020204030204" pitchFamily="34" charset="0"/>
              </a:rPr>
              <a:t>Authors’ calculations using </a:t>
            </a:r>
            <a:r>
              <a:rPr lang="en-US" sz="800" dirty="0">
                <a:latin typeface="+mj-lt"/>
                <a:cs typeface="Calibri" panose="020F0502020204030204" pitchFamily="34" charset="0"/>
              </a:rPr>
              <a:t>the 2018-2022 American Community Survey (ACS) 5-Year Estimates and </a:t>
            </a:r>
            <a:r>
              <a:rPr lang="en-US" sz="800" dirty="0">
                <a:latin typeface="+mj-lt"/>
                <a:ea typeface="Source Sans Pro Light"/>
                <a:cs typeface="Calibri" panose="020F0502020204030204" pitchFamily="34" charset="0"/>
              </a:rPr>
              <a:t>MassHealth Budget Office Data Request, March 2024.</a:t>
            </a:r>
          </a:p>
          <a:p>
            <a:pPr marL="173736" lvl="1">
              <a:spcBef>
                <a:spcPts val="200"/>
              </a:spcBef>
            </a:pPr>
            <a:r>
              <a:rPr lang="en-US" sz="800" dirty="0">
                <a:latin typeface="+mj-lt"/>
                <a:cs typeface="Calibri" panose="020F0502020204030204" pitchFamily="34" charset="0"/>
              </a:rPr>
              <a:t>“Nursing Facility Residents” author’s calculation </a:t>
            </a:r>
            <a:r>
              <a:rPr lang="en-US" sz="800" dirty="0">
                <a:effectLst/>
                <a:latin typeface="+mj-lt"/>
                <a:ea typeface="Aptos" panose="020B0004020202020204" pitchFamily="34" charset="0"/>
                <a:cs typeface="Calibri" panose="020F0502020204030204" pitchFamily="34" charset="0"/>
              </a:rPr>
              <a:t>Calendar Year 2020 CHIA Nursing Facility Cost Reports. Medicaid </a:t>
            </a:r>
            <a:r>
              <a:rPr lang="en-US" sz="800" dirty="0">
                <a:latin typeface="+mj-lt"/>
                <a:ea typeface="Aptos" panose="020B0004020202020204" pitchFamily="34" charset="0"/>
                <a:cs typeface="Calibri" panose="020F0502020204030204" pitchFamily="34" charset="0"/>
              </a:rPr>
              <a:t>bed days</a:t>
            </a:r>
            <a:r>
              <a:rPr lang="en-US" sz="800" dirty="0">
                <a:effectLst/>
                <a:latin typeface="+mj-lt"/>
                <a:ea typeface="Aptos" panose="020B0004020202020204" pitchFamily="34" charset="0"/>
                <a:cs typeface="Calibri" panose="020F0502020204030204" pitchFamily="34" charset="0"/>
              </a:rPr>
              <a:t> includes the following: Patient bed days paid by MA Medicaid fee-for-service, MA Medicaid Managed Care, MA Medicaid PACE and SCO, and non-MA Medicaid.</a:t>
            </a:r>
            <a:endParaRPr lang="en-US" sz="800" dirty="0">
              <a:solidFill>
                <a:srgbClr val="000000"/>
              </a:solidFill>
              <a:latin typeface="+mj-lt"/>
              <a:cs typeface="Calibri" panose="020F0502020204030204" pitchFamily="34" charset="0"/>
            </a:endParaRPr>
          </a:p>
          <a:p>
            <a:pPr>
              <a:spcBef>
                <a:spcPts val="200"/>
              </a:spcBef>
              <a:buNone/>
            </a:pPr>
            <a:r>
              <a:rPr lang="en-US" sz="800" b="1" dirty="0">
                <a:solidFill>
                  <a:srgbClr val="00A797"/>
                </a:solidFill>
                <a:latin typeface="+mj-lt"/>
                <a:cs typeface="Calibri" panose="020F0502020204030204" pitchFamily="34" charset="0"/>
              </a:rPr>
              <a:t>Slide 14:</a:t>
            </a:r>
          </a:p>
          <a:p>
            <a:pPr>
              <a:spcBef>
                <a:spcPts val="200"/>
              </a:spcBef>
            </a:pPr>
            <a:r>
              <a:rPr lang="en-US" sz="800" dirty="0">
                <a:latin typeface="+mj-lt"/>
                <a:cs typeface="Calibri" panose="020F0502020204030204" pitchFamily="34" charset="0"/>
              </a:rPr>
              <a:t>Chart Data: Authors’ industry calculations using the American Community Survey (ACS) 2022 1-Year Public Use Microdata </a:t>
            </a:r>
            <a:r>
              <a:rPr lang="en-US" sz="800" dirty="0">
                <a:solidFill>
                  <a:srgbClr val="000000"/>
                </a:solidFill>
                <a:latin typeface="+mj-lt"/>
                <a:cs typeface="Calibri" panose="020F0502020204030204" pitchFamily="34" charset="0"/>
              </a:rPr>
              <a:t>Samples.   </a:t>
            </a:r>
          </a:p>
          <a:p>
            <a:pPr lvl="0">
              <a:spcBef>
                <a:spcPts val="200"/>
              </a:spcBef>
            </a:pPr>
            <a:r>
              <a:rPr lang="en-US" sz="800" dirty="0">
                <a:solidFill>
                  <a:srgbClr val="000000"/>
                </a:solidFill>
                <a:latin typeface="+mj-lt"/>
                <a:cs typeface="Calibri" panose="020F0502020204030204" pitchFamily="34" charset="0"/>
              </a:rPr>
              <a:t>KFF</a:t>
            </a:r>
            <a:r>
              <a:rPr lang="en-US" sz="800" dirty="0">
                <a:latin typeface="+mj-lt"/>
                <a:cs typeface="Calibri" panose="020F0502020204030204" pitchFamily="34" charset="0"/>
              </a:rPr>
              <a:t>. “Distribution of the Nonelderly with Medicaid by Family Work Status, 2022.”  </a:t>
            </a:r>
            <a:r>
              <a:rPr lang="en-US" sz="800" dirty="0">
                <a:latin typeface="+mj-lt"/>
                <a:cs typeface="Calibri" panose="020F0502020204030204" pitchFamily="34" charset="0"/>
                <a:hlinkClick r:id="rId12"/>
              </a:rPr>
              <a:t>https://www.kff.org/medicaid/state-indicator/medicaid-distribution-nonelderly-by-family-work-status/</a:t>
            </a:r>
            <a:r>
              <a:rPr lang="en-US" sz="800" dirty="0">
                <a:latin typeface="+mj-lt"/>
                <a:cs typeface="Calibri" panose="020F0502020204030204" pitchFamily="34" charset="0"/>
              </a:rPr>
              <a:t>.</a:t>
            </a:r>
          </a:p>
          <a:p>
            <a:pPr>
              <a:spcBef>
                <a:spcPts val="200"/>
              </a:spcBef>
              <a:buNone/>
              <a:defRPr/>
            </a:pPr>
            <a:r>
              <a:rPr lang="en-US" sz="800" b="1" dirty="0">
                <a:solidFill>
                  <a:srgbClr val="00A797"/>
                </a:solidFill>
                <a:latin typeface="+mj-lt"/>
                <a:cs typeface="Calibri" panose="020F0502020204030204" pitchFamily="34" charset="0"/>
              </a:rPr>
              <a:t>Slide 16:</a:t>
            </a:r>
            <a:endParaRPr lang="en-US" sz="800" dirty="0">
              <a:solidFill>
                <a:srgbClr val="00A797"/>
              </a:solidFill>
              <a:latin typeface="+mj-lt"/>
              <a:cs typeface="Calibri" panose="020F0502020204030204" pitchFamily="34" charset="0"/>
            </a:endParaRPr>
          </a:p>
          <a:p>
            <a:pPr>
              <a:spcBef>
                <a:spcPts val="200"/>
              </a:spcBef>
              <a:defRPr/>
            </a:pPr>
            <a:r>
              <a:rPr lang="en-US" sz="800" kern="0" dirty="0">
                <a:solidFill>
                  <a:srgbClr val="000000"/>
                </a:solidFill>
                <a:latin typeface="+mj-lt"/>
                <a:cs typeface="Arial"/>
              </a:rPr>
              <a:t>Massachusetts Division of Insurance, The Catalogue of Carrier Coverage of Inpatient, Outpatient and Community Behavioral Health Services (November 10, 2017), Excel sheet available at </a:t>
            </a:r>
            <a:r>
              <a:rPr lang="en-US" sz="800" dirty="0">
                <a:solidFill>
                  <a:srgbClr val="000000"/>
                </a:solidFill>
                <a:latin typeface="+mj-lt"/>
                <a:hlinkClick r:id="rId13">
                  <a:extLst>
                    <a:ext uri="{A12FA001-AC4F-418D-AE19-62706E023703}">
                      <ahyp:hlinkClr xmlns:ahyp="http://schemas.microsoft.com/office/drawing/2018/hyperlinkcolor" val="tx"/>
                    </a:ext>
                  </a:extLst>
                </a:hlinkClick>
              </a:rPr>
              <a:t>https://www.mass.gov/info-details/health-care-access-bureau</a:t>
            </a:r>
            <a:r>
              <a:rPr lang="en-US" sz="800" kern="0" dirty="0">
                <a:solidFill>
                  <a:srgbClr val="000000"/>
                </a:solidFill>
                <a:latin typeface="+mj-lt"/>
                <a:cs typeface="Arial"/>
              </a:rPr>
              <a:t>.</a:t>
            </a:r>
          </a:p>
          <a:p>
            <a:pPr>
              <a:spcBef>
                <a:spcPts val="200"/>
              </a:spcBef>
              <a:buNone/>
              <a:defRPr/>
            </a:pPr>
            <a:endParaRPr lang="en-US" sz="800" dirty="0">
              <a:solidFill>
                <a:srgbClr val="00A797"/>
              </a:solidFill>
              <a:latin typeface="+mj-lt"/>
            </a:endParaRPr>
          </a:p>
          <a:p>
            <a:pPr>
              <a:spcBef>
                <a:spcPts val="200"/>
              </a:spcBef>
              <a:buNone/>
            </a:pPr>
            <a:endParaRPr lang="en-US" sz="800" dirty="0">
              <a:solidFill>
                <a:srgbClr val="000000"/>
              </a:solidFill>
              <a:latin typeface="+mj-lt"/>
              <a:ea typeface="Source Sans Pro Light"/>
              <a:cs typeface="Calibri" panose="020F0502020204030204" pitchFamily="34" charset="0"/>
            </a:endParaRPr>
          </a:p>
        </p:txBody>
      </p:sp>
    </p:spTree>
    <p:extLst>
      <p:ext uri="{BB962C8B-B14F-4D97-AF65-F5344CB8AC3E}">
        <p14:creationId xmlns:p14="http://schemas.microsoft.com/office/powerpoint/2010/main" val="404230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t>Sources</a:t>
            </a:r>
          </a:p>
        </p:txBody>
      </p:sp>
      <p:sp>
        <p:nvSpPr>
          <p:cNvPr id="2" name="Slide Number Placeholder 2">
            <a:extLst>
              <a:ext uri="{FF2B5EF4-FFF2-40B4-BE49-F238E27FC236}">
                <a16:creationId xmlns:a16="http://schemas.microsoft.com/office/drawing/2014/main" id="{E5D51528-23C5-93F8-1FE2-701C38DFEA17}"/>
              </a:ext>
            </a:extLst>
          </p:cNvPr>
          <p:cNvSpPr>
            <a:spLocks noGrp="1"/>
          </p:cNvSpPr>
          <p:nvPr>
            <p:ph type="sldNum" sz="quarter" idx="10"/>
          </p:nvPr>
        </p:nvSpPr>
        <p:spPr/>
        <p:txBody>
          <a:bodyPr/>
          <a:lstStyle/>
          <a:p>
            <a:fld id="{52FF2353-2A72-49B4-9122-A3EFF5B12DD2}" type="slidenum">
              <a:rPr lang="en-US" smtClean="0"/>
              <a:pPr/>
              <a:t>45</a:t>
            </a:fld>
            <a:endParaRPr lang="en-US"/>
          </a:p>
        </p:txBody>
      </p:sp>
      <p:sp>
        <p:nvSpPr>
          <p:cNvPr id="3" name="object 4">
            <a:extLst>
              <a:ext uri="{FF2B5EF4-FFF2-40B4-BE49-F238E27FC236}">
                <a16:creationId xmlns:a16="http://schemas.microsoft.com/office/drawing/2014/main" id="{87A1F7B9-2FF5-3CD7-E1EA-46433066E11F}"/>
              </a:ext>
            </a:extLst>
          </p:cNvPr>
          <p:cNvSpPr txBox="1">
            <a:spLocks/>
          </p:cNvSpPr>
          <p:nvPr/>
        </p:nvSpPr>
        <p:spPr>
          <a:xfrm>
            <a:off x="457200" y="1239201"/>
            <a:ext cx="4003040" cy="4804520"/>
          </a:xfrm>
          <a:prstGeom prst="rect">
            <a:avLst/>
          </a:prstGeom>
        </p:spPr>
        <p:txBody>
          <a:bodyPr vert="horz" wrap="square" lIns="0" tIns="38735" rIns="0" bIns="0" rtlCol="0">
            <a:spAutoFit/>
          </a:bodyPr>
          <a:lstStyle>
            <a:lvl1pPr marL="173736" indent="-173736" algn="l" rtl="0" eaLnBrk="0" fontAlgn="base" hangingPunct="0">
              <a:spcBef>
                <a:spcPts val="600"/>
              </a:spcBef>
              <a:spcAft>
                <a:spcPct val="0"/>
              </a:spcAft>
              <a:buClr>
                <a:srgbClr val="00A797"/>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rgbClr val="00A797"/>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rgbClr val="00A797"/>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a:spcBef>
                <a:spcPts val="200"/>
              </a:spcBef>
              <a:buNone/>
            </a:pPr>
            <a:r>
              <a:rPr lang="en-US" sz="800" b="1" kern="1200" dirty="0">
                <a:solidFill>
                  <a:srgbClr val="00A797"/>
                </a:solidFill>
                <a:latin typeface="+mj-lt"/>
                <a:cs typeface="Calibri" panose="020F0502020204030204" pitchFamily="34" charset="0"/>
              </a:rPr>
              <a:t>Slide 1</a:t>
            </a:r>
            <a:r>
              <a:rPr lang="en-US" sz="800" b="1" dirty="0">
                <a:solidFill>
                  <a:srgbClr val="00A797"/>
                </a:solidFill>
                <a:latin typeface="+mj-lt"/>
                <a:cs typeface="Calibri" panose="020F0502020204030204" pitchFamily="34" charset="0"/>
              </a:rPr>
              <a:t>7</a:t>
            </a:r>
            <a:r>
              <a:rPr lang="en-US" sz="800" b="1" kern="1200" dirty="0">
                <a:solidFill>
                  <a:srgbClr val="00A797"/>
                </a:solidFill>
                <a:latin typeface="+mj-lt"/>
                <a:cs typeface="Calibri" panose="020F0502020204030204" pitchFamily="34" charset="0"/>
              </a:rPr>
              <a:t>:</a:t>
            </a:r>
          </a:p>
          <a:p>
            <a:pPr>
              <a:spcBef>
                <a:spcPts val="200"/>
              </a:spcBef>
              <a:defRPr/>
            </a:pPr>
            <a:r>
              <a:rPr lang="en-US" sz="800" dirty="0">
                <a:solidFill>
                  <a:srgbClr val="000000"/>
                </a:solidFill>
                <a:latin typeface="+mj-lt"/>
                <a:cs typeface="Arial"/>
              </a:rPr>
              <a:t>130 C.M.R . §450 and §508. </a:t>
            </a:r>
          </a:p>
          <a:p>
            <a:pPr>
              <a:spcBef>
                <a:spcPts val="200"/>
              </a:spcBef>
            </a:pPr>
            <a:r>
              <a:rPr lang="en-US" sz="800" dirty="0">
                <a:effectLst/>
                <a:latin typeface="+mj-lt"/>
              </a:rPr>
              <a:t>MassHealth. “Learn About MassHealth Dental Benefits.” Accessed in June 2024. </a:t>
            </a:r>
            <a:r>
              <a:rPr lang="en-US" sz="800" dirty="0">
                <a:effectLst/>
                <a:latin typeface="+mj-lt"/>
                <a:hlinkClick r:id="rId3"/>
              </a:rPr>
              <a:t>https://www.mass.gov/info-details/learn-about-masshealth-dental-benefits</a:t>
            </a:r>
            <a:r>
              <a:rPr lang="en-US" sz="800" dirty="0">
                <a:effectLst/>
                <a:latin typeface="+mj-lt"/>
              </a:rPr>
              <a:t>.</a:t>
            </a:r>
          </a:p>
          <a:p>
            <a:pPr>
              <a:spcBef>
                <a:spcPts val="200"/>
              </a:spcBef>
            </a:pPr>
            <a:r>
              <a:rPr lang="en-US" sz="800" dirty="0">
                <a:effectLst/>
                <a:latin typeface="+mj-lt"/>
              </a:rPr>
              <a:t>MassHealth. “Learn About Non-emergency Medical Transportation for MassHealth Members.” Accessed in June 2024. </a:t>
            </a:r>
            <a:r>
              <a:rPr lang="en-US" sz="800" dirty="0">
                <a:effectLst/>
                <a:latin typeface="+mj-lt"/>
                <a:hlinkClick r:id="rId4"/>
              </a:rPr>
              <a:t>https://www.mass.gov/info-details/learn-about-non-emergency-medical-transportation-for-masshealth-members</a:t>
            </a:r>
            <a:r>
              <a:rPr lang="en-US" sz="800" dirty="0">
                <a:effectLst/>
                <a:latin typeface="+mj-lt"/>
              </a:rPr>
              <a:t>.</a:t>
            </a:r>
          </a:p>
          <a:p>
            <a:pPr>
              <a:spcBef>
                <a:spcPts val="200"/>
              </a:spcBef>
            </a:pPr>
            <a:r>
              <a:rPr lang="en-US" sz="800" dirty="0">
                <a:effectLst/>
                <a:latin typeface="+mj-lt"/>
              </a:rPr>
              <a:t>CMS. “Special Terms and Conditions</a:t>
            </a:r>
            <a:r>
              <a:rPr lang="en-US" sz="800" dirty="0">
                <a:latin typeface="+mj-lt"/>
                <a:hlinkClick r:id="rId5">
                  <a:extLst>
                    <a:ext uri="{A12FA001-AC4F-418D-AE19-62706E023703}">
                      <ahyp:hlinkClr xmlns:ahyp="http://schemas.microsoft.com/office/drawing/2018/hyperlinkcolor" val="tx"/>
                    </a:ext>
                  </a:extLst>
                </a:hlinkClick>
              </a:rPr>
              <a:t>:</a:t>
            </a:r>
            <a:r>
              <a:rPr lang="en-US" sz="800" dirty="0">
                <a:latin typeface="+mj-lt"/>
              </a:rPr>
              <a:t> MassHealth Medicaid and Children’s Health Insurance Program (CHIP) Section 1115 Demonstration,” April 19,2024.</a:t>
            </a:r>
            <a:r>
              <a:rPr lang="en-US" sz="800" dirty="0">
                <a:effectLst/>
                <a:latin typeface="+mj-lt"/>
              </a:rPr>
              <a:t> </a:t>
            </a:r>
            <a:r>
              <a:rPr lang="en-US" sz="800" dirty="0">
                <a:effectLst/>
                <a:latin typeface="+mj-lt"/>
                <a:hlinkClick r:id="rId5"/>
              </a:rPr>
              <a:t>https://www.mass.gov/doc/masshealth-amendment-stcs-4-19-24-0/download</a:t>
            </a:r>
            <a:r>
              <a:rPr lang="en-US" sz="800" dirty="0">
                <a:effectLst/>
                <a:latin typeface="+mj-lt"/>
              </a:rPr>
              <a:t>. </a:t>
            </a:r>
          </a:p>
          <a:p>
            <a:pPr>
              <a:spcBef>
                <a:spcPts val="200"/>
              </a:spcBef>
            </a:pPr>
            <a:r>
              <a:rPr lang="en-US" sz="800" dirty="0">
                <a:effectLst/>
                <a:latin typeface="+mj-lt"/>
              </a:rPr>
              <a:t>MassHealth. Performance Specifications: CBHI for Providers and State Agency Partners Documents. Accessed in June 2024. </a:t>
            </a:r>
            <a:r>
              <a:rPr lang="en-US" sz="800" dirty="0">
                <a:effectLst/>
                <a:latin typeface="+mj-lt"/>
                <a:hlinkClick r:id="rId6"/>
              </a:rPr>
              <a:t>https://www.mass.gov/lists/performance-specifications</a:t>
            </a:r>
            <a:r>
              <a:rPr lang="en-US" sz="800" dirty="0">
                <a:effectLst/>
                <a:latin typeface="+mj-lt"/>
              </a:rPr>
              <a:t>.</a:t>
            </a:r>
            <a:r>
              <a:rPr lang="en-US" sz="800" dirty="0">
                <a:latin typeface="+mj-lt"/>
              </a:rPr>
              <a:t> </a:t>
            </a:r>
            <a:endParaRPr lang="en-US" sz="800" dirty="0">
              <a:effectLst/>
              <a:latin typeface="+mj-lt"/>
            </a:endParaRPr>
          </a:p>
          <a:p>
            <a:pPr>
              <a:spcBef>
                <a:spcPts val="200"/>
              </a:spcBef>
              <a:defRPr/>
            </a:pPr>
            <a:r>
              <a:rPr lang="en-US" sz="800" dirty="0">
                <a:latin typeface="+mj-lt"/>
                <a:cs typeface="Arial"/>
              </a:rPr>
              <a:t>EOHHS. “MassHealth Announces Coverage of Doula Services.” December 8, 2023. </a:t>
            </a:r>
            <a:r>
              <a:rPr lang="en-US" sz="800" dirty="0">
                <a:solidFill>
                  <a:srgbClr val="3333CC"/>
                </a:solidFill>
                <a:latin typeface="+mj-lt"/>
                <a:cs typeface="Arial"/>
                <a:hlinkClick r:id="rId7">
                  <a:extLst>
                    <a:ext uri="{A12FA001-AC4F-418D-AE19-62706E023703}">
                      <ahyp:hlinkClr xmlns:ahyp="http://schemas.microsoft.com/office/drawing/2018/hyperlinkcolor" val="tx"/>
                    </a:ext>
                  </a:extLst>
                </a:hlinkClick>
              </a:rPr>
              <a:t>https://www.mass.gov/news/masshealth-announces-coverage-of-doula-services</a:t>
            </a:r>
            <a:r>
              <a:rPr lang="en-US" sz="800" dirty="0">
                <a:solidFill>
                  <a:srgbClr val="3333CC"/>
                </a:solidFill>
                <a:latin typeface="+mj-lt"/>
                <a:cs typeface="Arial"/>
              </a:rPr>
              <a:t>.</a:t>
            </a:r>
            <a:r>
              <a:rPr lang="en-US" sz="800" dirty="0">
                <a:solidFill>
                  <a:srgbClr val="000000"/>
                </a:solidFill>
                <a:latin typeface="+mj-lt"/>
                <a:cs typeface="Arial"/>
              </a:rPr>
              <a:t> </a:t>
            </a:r>
          </a:p>
          <a:p>
            <a:pPr lvl="0">
              <a:spcBef>
                <a:spcPts val="200"/>
              </a:spcBef>
              <a:buNone/>
            </a:pPr>
            <a:r>
              <a:rPr lang="en-US" sz="800" b="1" dirty="0">
                <a:solidFill>
                  <a:srgbClr val="00A797"/>
                </a:solidFill>
                <a:latin typeface="+mj-lt"/>
                <a:ea typeface="Source Sans Pro Light"/>
                <a:cs typeface="Calibri" panose="020F0502020204030204" pitchFamily="34" charset="0"/>
              </a:rPr>
              <a:t>Slide 18:</a:t>
            </a:r>
          </a:p>
          <a:p>
            <a:pPr>
              <a:spcBef>
                <a:spcPts val="200"/>
              </a:spcBef>
              <a:defRPr/>
            </a:pPr>
            <a:r>
              <a:rPr lang="en-US" sz="800" dirty="0">
                <a:effectLst/>
                <a:latin typeface="+mj-lt"/>
                <a:cs typeface="Arial"/>
              </a:rPr>
              <a:t>CMS. Massachusetts Waiver Factsheet. 2023. </a:t>
            </a:r>
            <a:r>
              <a:rPr lang="en-US" sz="800" dirty="0">
                <a:effectLst/>
                <a:latin typeface="+mj-lt"/>
                <a:cs typeface="Arial"/>
                <a:hlinkClick r:id="rId8">
                  <a:extLst>
                    <a:ext uri="{A12FA001-AC4F-418D-AE19-62706E023703}">
                      <ahyp:hlinkClr xmlns:ahyp="http://schemas.microsoft.com/office/drawing/2018/hyperlinkcolor" val="tx"/>
                    </a:ext>
                  </a:extLst>
                </a:hlinkClick>
              </a:rPr>
              <a:t>https://www.medicaid.gov/medicaid/section-1115-demo/demonstration-and-waiver-list/Waiver-Descript-Factsheet/MA</a:t>
            </a:r>
            <a:r>
              <a:rPr lang="en-US" sz="800" dirty="0">
                <a:effectLst/>
                <a:latin typeface="+mj-lt"/>
                <a:cs typeface="Arial"/>
              </a:rPr>
              <a:t>.</a:t>
            </a:r>
            <a:r>
              <a:rPr lang="en-US" sz="800" dirty="0">
                <a:latin typeface="+mj-lt"/>
                <a:cs typeface="Arial"/>
              </a:rPr>
              <a:t> </a:t>
            </a:r>
            <a:endParaRPr lang="en-US" sz="800" b="0" i="0" u="none" strike="noStrike" kern="1200" cap="none" spc="0" normalizeH="0" baseline="0" noProof="0" dirty="0">
              <a:ln>
                <a:noFill/>
              </a:ln>
              <a:effectLst/>
              <a:uLnTx/>
              <a:uFillTx/>
              <a:latin typeface="+mj-lt"/>
              <a:cs typeface="Arial" charset="0"/>
            </a:endParaRPr>
          </a:p>
          <a:p>
            <a:pPr>
              <a:spcBef>
                <a:spcPts val="200"/>
              </a:spcBef>
              <a:defRPr/>
            </a:pPr>
            <a:r>
              <a:rPr lang="en-US" sz="800" dirty="0">
                <a:solidFill>
                  <a:srgbClr val="000000"/>
                </a:solidFill>
                <a:latin typeface="+mj-lt"/>
              </a:rPr>
              <a:t>Blue Cross Blue Shield of Massachusetts Foundation. Massachusetts Medicaid 50th Anniversary Timeline. (2015). </a:t>
            </a:r>
            <a:r>
              <a:rPr kumimoji="0" lang="en-US" sz="800" b="0" i="0" u="none" strike="noStrike" kern="1200" cap="none" spc="0" normalizeH="0" baseline="0" noProof="0" dirty="0">
                <a:ln>
                  <a:noFill/>
                </a:ln>
                <a:solidFill>
                  <a:srgbClr val="000000"/>
                </a:solidFill>
                <a:effectLst/>
                <a:uLnTx/>
                <a:uFillTx/>
                <a:latin typeface="+mj-lt"/>
                <a:cs typeface="Arial"/>
                <a:hlinkClick r:id="rId9">
                  <a:extLst>
                    <a:ext uri="{A12FA001-AC4F-418D-AE19-62706E023703}">
                      <ahyp:hlinkClr xmlns:ahyp="http://schemas.microsoft.com/office/drawing/2018/hyperlinkcolor" val="tx"/>
                    </a:ext>
                  </a:extLst>
                </a:hlinkClick>
              </a:rPr>
              <a:t>https://www.bluecrossmafoundation.org/publications/ma-medicaid-50th#</a:t>
            </a:r>
            <a:r>
              <a:rPr kumimoji="0" lang="en-US" sz="800" b="0" i="0" u="none" strike="noStrike" kern="1200" cap="none" spc="0" normalizeH="0" baseline="0" noProof="0" dirty="0">
                <a:ln>
                  <a:noFill/>
                </a:ln>
                <a:solidFill>
                  <a:srgbClr val="000000"/>
                </a:solidFill>
                <a:effectLst/>
                <a:uLnTx/>
                <a:uFillTx/>
                <a:latin typeface="+mj-lt"/>
                <a:ea typeface="+mn-ea"/>
                <a:cs typeface="Arial"/>
              </a:rPr>
              <a:t>.</a:t>
            </a:r>
          </a:p>
          <a:p>
            <a:pPr>
              <a:spcBef>
                <a:spcPts val="200"/>
              </a:spcBef>
              <a:defRPr/>
            </a:pPr>
            <a:r>
              <a:rPr lang="en-US" sz="800" dirty="0">
                <a:latin typeface="+mj-lt"/>
              </a:rPr>
              <a:t>S. Anthony, N. Pauly, L. Sears, K McAvey, “Long-Term Services &amp; Supports (LTSS) in Massachusetts A Primer on LTSS Coverage, Access and Affordability” Manatt for the BCBSMA Foundation. April 2024. Available at </a:t>
            </a:r>
            <a:r>
              <a:rPr lang="en-US" sz="800" dirty="0">
                <a:latin typeface="+mj-lt"/>
                <a:hlinkClick r:id="rId10"/>
              </a:rPr>
              <a:t>https://www.bluecrossmafoundation.org/sites/g/files/csphws2101/files/2024-04/LTSS_Access-Affordability_Apr2024_FINAL_0.pdf</a:t>
            </a:r>
            <a:r>
              <a:rPr lang="en-US" sz="800" dirty="0">
                <a:latin typeface="+mj-lt"/>
              </a:rPr>
              <a:t>. </a:t>
            </a:r>
          </a:p>
          <a:p>
            <a:pPr>
              <a:spcBef>
                <a:spcPts val="200"/>
              </a:spcBef>
              <a:buNone/>
              <a:defRPr/>
            </a:pPr>
            <a:r>
              <a:rPr lang="en-US" sz="800" b="1" kern="1200" dirty="0">
                <a:solidFill>
                  <a:srgbClr val="00A797"/>
                </a:solidFill>
                <a:latin typeface="+mj-lt"/>
                <a:cs typeface="Calibri" panose="020F0502020204030204" pitchFamily="34" charset="0"/>
              </a:rPr>
              <a:t>Slide 19:</a:t>
            </a:r>
          </a:p>
          <a:p>
            <a:pPr>
              <a:spcBef>
                <a:spcPts val="200"/>
              </a:spcBef>
              <a:defRPr/>
            </a:pPr>
            <a:r>
              <a:rPr lang="en-US" sz="800" dirty="0">
                <a:solidFill>
                  <a:srgbClr val="000000"/>
                </a:solidFill>
                <a:latin typeface="+mj-lt"/>
              </a:rPr>
              <a:t>CMS.</a:t>
            </a:r>
            <a:r>
              <a:rPr lang="en-US" sz="800" dirty="0">
                <a:solidFill>
                  <a:srgbClr val="000000"/>
                </a:solidFill>
                <a:effectLst/>
                <a:latin typeface="+mj-lt"/>
              </a:rPr>
              <a:t> Medicaid and CHIP 1115 Waiver Demonstration: Special Terms and Conditions for 10/1/22 through 12/31/2027.” Section 5. 2022. </a:t>
            </a:r>
            <a:r>
              <a:rPr lang="en-US" sz="800" dirty="0">
                <a:solidFill>
                  <a:srgbClr val="000000"/>
                </a:solidFill>
                <a:effectLst/>
                <a:latin typeface="+mj-lt"/>
                <a:hlinkClick r:id="rId11"/>
              </a:rPr>
              <a:t>https://www.mass.gov/doc/stcs-masshealth-1115-waiver-extension-3/download</a:t>
            </a:r>
            <a:r>
              <a:rPr lang="en-US" sz="800" dirty="0">
                <a:solidFill>
                  <a:srgbClr val="000000"/>
                </a:solidFill>
                <a:effectLst/>
                <a:latin typeface="+mj-lt"/>
              </a:rPr>
              <a:t> </a:t>
            </a:r>
          </a:p>
          <a:p>
            <a:pPr>
              <a:spcBef>
                <a:spcPts val="200"/>
              </a:spcBef>
            </a:pPr>
            <a:r>
              <a:rPr lang="en-US" sz="800" dirty="0">
                <a:latin typeface="+mj-lt"/>
              </a:rPr>
              <a:t>MassHealth. “MassHealth Caseload Snapshot and Enrollment Summary.” May 2024. </a:t>
            </a:r>
            <a:r>
              <a:rPr lang="en-US" sz="800" dirty="0">
                <a:latin typeface="+mj-lt"/>
                <a:hlinkClick r:id="rId12"/>
              </a:rPr>
              <a:t>https://www.mass.gov/lists/masshealth-enrollment-and-caseload-metrics#2024-masshealth-monthly-caseload-reports-</a:t>
            </a:r>
            <a:r>
              <a:rPr lang="en-US" sz="800" dirty="0">
                <a:latin typeface="+mj-lt"/>
              </a:rPr>
              <a:t>. </a:t>
            </a:r>
          </a:p>
        </p:txBody>
      </p:sp>
      <p:sp>
        <p:nvSpPr>
          <p:cNvPr id="4" name="object 4">
            <a:extLst>
              <a:ext uri="{FF2B5EF4-FFF2-40B4-BE49-F238E27FC236}">
                <a16:creationId xmlns:a16="http://schemas.microsoft.com/office/drawing/2014/main" id="{C0246602-75B7-1B2E-6D0C-D42CEE83D914}"/>
              </a:ext>
            </a:extLst>
          </p:cNvPr>
          <p:cNvSpPr txBox="1">
            <a:spLocks/>
          </p:cNvSpPr>
          <p:nvPr/>
        </p:nvSpPr>
        <p:spPr>
          <a:xfrm>
            <a:off x="4939416" y="1239201"/>
            <a:ext cx="3747384" cy="5107167"/>
          </a:xfrm>
          <a:prstGeom prst="rect">
            <a:avLst/>
          </a:prstGeom>
        </p:spPr>
        <p:txBody>
          <a:bodyPr vert="horz" wrap="square" lIns="0" tIns="38735" rIns="0" bIns="0" rtlCol="0">
            <a:spAutoFit/>
          </a:bodyPr>
          <a:lstStyle>
            <a:lvl1pPr marL="173736" indent="-173736" algn="l" rtl="0" eaLnBrk="0" fontAlgn="base" hangingPunct="0">
              <a:spcBef>
                <a:spcPts val="600"/>
              </a:spcBef>
              <a:spcAft>
                <a:spcPct val="0"/>
              </a:spcAft>
              <a:buClr>
                <a:srgbClr val="00A797"/>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rgbClr val="00A797"/>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rgbClr val="00A797"/>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a:spcBef>
                <a:spcPts val="200"/>
              </a:spcBef>
              <a:buNone/>
            </a:pPr>
            <a:r>
              <a:rPr lang="en-US" sz="800" b="1" dirty="0">
                <a:solidFill>
                  <a:srgbClr val="00A797"/>
                </a:solidFill>
                <a:latin typeface="+mj-lt"/>
                <a:cs typeface="Calibri" panose="020F0502020204030204" pitchFamily="34" charset="0"/>
              </a:rPr>
              <a:t>Slide 20:</a:t>
            </a:r>
          </a:p>
          <a:p>
            <a:pPr>
              <a:spcBef>
                <a:spcPts val="200"/>
              </a:spcBef>
            </a:pPr>
            <a:r>
              <a:rPr lang="en-US" sz="800" dirty="0">
                <a:solidFill>
                  <a:srgbClr val="000000"/>
                </a:solidFill>
                <a:latin typeface="+mj-lt"/>
                <a:cs typeface="Arial"/>
              </a:rPr>
              <a:t>130 C.M.R . §450 and §508. </a:t>
            </a:r>
            <a:r>
              <a:rPr lang="en-US" sz="800" dirty="0">
                <a:solidFill>
                  <a:srgbClr val="00A797"/>
                </a:solidFill>
                <a:latin typeface="+mj-lt"/>
              </a:rPr>
              <a:t> </a:t>
            </a:r>
            <a:endParaRPr lang="en-US" sz="800" cap="small" dirty="0">
              <a:solidFill>
                <a:srgbClr val="00A797"/>
              </a:solidFill>
              <a:latin typeface="+mj-lt"/>
              <a:cs typeface="Arial"/>
            </a:endParaRPr>
          </a:p>
          <a:p>
            <a:pPr>
              <a:spcBef>
                <a:spcPts val="200"/>
              </a:spcBef>
              <a:buNone/>
            </a:pPr>
            <a:r>
              <a:rPr lang="en-US" sz="800" b="1" dirty="0">
                <a:solidFill>
                  <a:srgbClr val="00A797"/>
                </a:solidFill>
                <a:latin typeface="+mj-lt"/>
                <a:ea typeface="Source Sans Pro Light"/>
                <a:cs typeface="Calibri" panose="020F0502020204030204" pitchFamily="34" charset="0"/>
              </a:rPr>
              <a:t>Slide 21: </a:t>
            </a:r>
          </a:p>
          <a:p>
            <a:pPr lvl="0">
              <a:spcBef>
                <a:spcPts val="200"/>
              </a:spcBef>
            </a:pPr>
            <a:r>
              <a:rPr lang="en-US" sz="800" dirty="0">
                <a:solidFill>
                  <a:srgbClr val="000000"/>
                </a:solidFill>
                <a:latin typeface="+mj-lt"/>
              </a:rPr>
              <a:t>MassHealth. “One Care.” Accessed in April 2024. </a:t>
            </a:r>
            <a:r>
              <a:rPr lang="en-US" sz="800" dirty="0">
                <a:solidFill>
                  <a:srgbClr val="000000"/>
                </a:solidFill>
                <a:latin typeface="+mj-lt"/>
                <a:hlinkClick r:id="rId13"/>
              </a:rPr>
              <a:t>https://www.mass.gov/one-care</a:t>
            </a:r>
            <a:r>
              <a:rPr lang="en-US" sz="800" dirty="0">
                <a:solidFill>
                  <a:srgbClr val="000000"/>
                </a:solidFill>
                <a:latin typeface="+mj-lt"/>
              </a:rPr>
              <a:t>. </a:t>
            </a:r>
          </a:p>
          <a:p>
            <a:pPr lvl="0">
              <a:spcBef>
                <a:spcPts val="200"/>
              </a:spcBef>
            </a:pPr>
            <a:r>
              <a:rPr lang="en-US" sz="800" dirty="0">
                <a:solidFill>
                  <a:srgbClr val="000000"/>
                </a:solidFill>
                <a:latin typeface="+mj-lt"/>
              </a:rPr>
              <a:t>MassHealth. “One Care Transition Planning.” Accessed in April 2024. </a:t>
            </a:r>
            <a:r>
              <a:rPr lang="en-US" sz="800" dirty="0">
                <a:latin typeface="+mj-lt"/>
                <a:hlinkClick r:id="rId14"/>
              </a:rPr>
              <a:t>https://www.mass.gov/info-details/one-care-transition-planning</a:t>
            </a:r>
            <a:r>
              <a:rPr lang="en-US" sz="800" dirty="0">
                <a:latin typeface="+mj-lt"/>
              </a:rPr>
              <a:t>.</a:t>
            </a:r>
          </a:p>
          <a:p>
            <a:pPr>
              <a:spcBef>
                <a:spcPts val="200"/>
              </a:spcBef>
            </a:pPr>
            <a:r>
              <a:rPr lang="en-US" sz="800" dirty="0">
                <a:latin typeface="+mj-lt"/>
                <a:ea typeface="Source Sans Pro Light"/>
                <a:cs typeface="Calibri" panose="020F0502020204030204" pitchFamily="34" charset="0"/>
              </a:rPr>
              <a:t>Chart Data: MassHealth Budget Office Data Request, March 2024.</a:t>
            </a:r>
            <a:endParaRPr lang="en-US" sz="800" dirty="0">
              <a:solidFill>
                <a:srgbClr val="00A797"/>
              </a:solidFill>
              <a:latin typeface="+mj-lt"/>
              <a:ea typeface="Source Sans Pro Light"/>
              <a:cs typeface="Arial"/>
            </a:endParaRPr>
          </a:p>
          <a:p>
            <a:pPr>
              <a:spcBef>
                <a:spcPts val="200"/>
              </a:spcBef>
              <a:buNone/>
            </a:pPr>
            <a:r>
              <a:rPr lang="en-US" sz="800" b="1" dirty="0">
                <a:solidFill>
                  <a:srgbClr val="00A797"/>
                </a:solidFill>
                <a:latin typeface="+mj-lt"/>
                <a:ea typeface="Source Sans Pro Light"/>
                <a:cs typeface="Calibri" panose="020F0502020204030204" pitchFamily="34" charset="0"/>
              </a:rPr>
              <a:t>Slide 22:  </a:t>
            </a:r>
          </a:p>
          <a:p>
            <a:pPr>
              <a:spcBef>
                <a:spcPts val="200"/>
              </a:spcBef>
            </a:pPr>
            <a:r>
              <a:rPr lang="en-US" sz="800" dirty="0">
                <a:latin typeface="+mj-lt"/>
                <a:ea typeface="Source Sans Pro Light"/>
                <a:cs typeface="Calibri" panose="020F0502020204030204" pitchFamily="34" charset="0"/>
              </a:rPr>
              <a:t>Chart Data: MassHealth Budget Office Data Request, March 2024.</a:t>
            </a:r>
          </a:p>
          <a:p>
            <a:pPr>
              <a:spcBef>
                <a:spcPts val="200"/>
              </a:spcBef>
              <a:buNone/>
            </a:pPr>
            <a:r>
              <a:rPr lang="en-US" sz="800" b="1" dirty="0">
                <a:solidFill>
                  <a:srgbClr val="00A797"/>
                </a:solidFill>
                <a:latin typeface="+mj-lt"/>
                <a:cs typeface="Calibri" panose="020F0502020204030204" pitchFamily="34" charset="0"/>
              </a:rPr>
              <a:t>Slide 23: </a:t>
            </a:r>
            <a:endParaRPr lang="en-US" sz="800" b="1" kern="0" baseline="30000" dirty="0">
              <a:solidFill>
                <a:srgbClr val="00A797"/>
              </a:solidFill>
              <a:latin typeface="+mj-lt"/>
              <a:cs typeface="Calibri" panose="020F0502020204030204" pitchFamily="34" charset="0"/>
            </a:endParaRPr>
          </a:p>
          <a:p>
            <a:pPr>
              <a:spcBef>
                <a:spcPts val="200"/>
              </a:spcBef>
            </a:pPr>
            <a:r>
              <a:rPr lang="en-US" sz="800" dirty="0">
                <a:latin typeface="+mj-lt"/>
              </a:rPr>
              <a:t>EOHHS. “All Provider Bulletin 363.” March 2023. </a:t>
            </a:r>
            <a:r>
              <a:rPr lang="en-US" sz="800" dirty="0">
                <a:latin typeface="+mj-lt"/>
                <a:hlinkClick r:id="rId15">
                  <a:extLst>
                    <a:ext uri="{A12FA001-AC4F-418D-AE19-62706E023703}">
                      <ahyp:hlinkClr xmlns:ahyp="http://schemas.microsoft.com/office/drawing/2018/hyperlinkcolor" val="tx"/>
                    </a:ext>
                  </a:extLst>
                </a:hlinkClick>
              </a:rPr>
              <a:t>https://www.mass.gov/doc/all-provider-bulletin-363-accountable-care-organization-program-updates-0</a:t>
            </a:r>
            <a:r>
              <a:rPr lang="en-US" sz="800" dirty="0">
                <a:latin typeface="+mj-lt"/>
              </a:rPr>
              <a:t>.</a:t>
            </a:r>
          </a:p>
          <a:p>
            <a:pPr>
              <a:spcBef>
                <a:spcPts val="200"/>
              </a:spcBef>
              <a:buNone/>
            </a:pPr>
            <a:r>
              <a:rPr lang="en-US" sz="800" b="1" dirty="0">
                <a:solidFill>
                  <a:srgbClr val="00A797"/>
                </a:solidFill>
                <a:latin typeface="+mj-lt"/>
                <a:ea typeface="Source Sans Pro Light"/>
                <a:cs typeface="Calibri" panose="020F0502020204030204" pitchFamily="34" charset="0"/>
              </a:rPr>
              <a:t>Slide 24:  </a:t>
            </a:r>
          </a:p>
          <a:p>
            <a:pPr>
              <a:spcBef>
                <a:spcPts val="200"/>
              </a:spcBef>
            </a:pPr>
            <a:r>
              <a:rPr lang="en-US" sz="800" dirty="0">
                <a:latin typeface="+mj-lt"/>
                <a:ea typeface="Source Sans Pro Light"/>
                <a:cs typeface="Calibri" panose="020F0502020204030204" pitchFamily="34" charset="0"/>
              </a:rPr>
              <a:t>Chart Data: Author’s correspondence with MassHealth Budget Office, June 2024. </a:t>
            </a:r>
          </a:p>
          <a:p>
            <a:pPr>
              <a:spcBef>
                <a:spcPts val="200"/>
              </a:spcBef>
            </a:pPr>
            <a:r>
              <a:rPr lang="en-US" sz="800" dirty="0">
                <a:latin typeface="+mj-lt"/>
              </a:rPr>
              <a:t>MassHealth. “Payment and Care Delivery Innovation (PCDI) Initiative for Providers.” Accessed in June 2024. </a:t>
            </a:r>
            <a:r>
              <a:rPr lang="en-US" sz="800" dirty="0">
                <a:latin typeface="+mj-lt"/>
                <a:hlinkClick r:id="rId16"/>
              </a:rPr>
              <a:t>https://www.mass.gov/guides/masshealth-community-partners-cp-program-information-for-providers#-objectives-</a:t>
            </a:r>
            <a:r>
              <a:rPr lang="en-US" sz="800" dirty="0">
                <a:latin typeface="+mj-lt"/>
              </a:rPr>
              <a:t>. </a:t>
            </a:r>
          </a:p>
          <a:p>
            <a:pPr>
              <a:spcBef>
                <a:spcPts val="200"/>
              </a:spcBef>
              <a:buNone/>
            </a:pPr>
            <a:r>
              <a:rPr lang="en-US" sz="800" b="1" dirty="0">
                <a:solidFill>
                  <a:srgbClr val="00A797"/>
                </a:solidFill>
                <a:latin typeface="+mj-lt"/>
                <a:cs typeface="Calibri" panose="020F0502020204030204" pitchFamily="34" charset="0"/>
              </a:rPr>
              <a:t>Slide 25: </a:t>
            </a:r>
            <a:endParaRPr lang="en-US" sz="800" b="1" kern="0" baseline="30000" dirty="0">
              <a:solidFill>
                <a:srgbClr val="00A797"/>
              </a:solidFill>
              <a:latin typeface="+mj-lt"/>
              <a:cs typeface="Calibri" panose="020F0502020204030204" pitchFamily="34" charset="0"/>
            </a:endParaRPr>
          </a:p>
          <a:p>
            <a:pPr>
              <a:spcBef>
                <a:spcPts val="200"/>
              </a:spcBef>
            </a:pPr>
            <a:r>
              <a:rPr kumimoji="0" lang="en-US" sz="800" u="none" strike="noStrike" kern="1200" cap="small" spc="0" normalizeH="0" baseline="0" noProof="0" dirty="0">
                <a:ln>
                  <a:noFill/>
                </a:ln>
                <a:effectLst/>
                <a:uLnTx/>
                <a:uFillTx/>
                <a:latin typeface="+mj-lt"/>
              </a:rPr>
              <a:t>Chart data: </a:t>
            </a:r>
            <a:r>
              <a:rPr lang="en-US" sz="800" dirty="0">
                <a:latin typeface="+mj-lt"/>
                <a:ea typeface="Source Sans Pro Light"/>
                <a:cs typeface="Calibri" panose="020F0502020204030204" pitchFamily="34" charset="0"/>
              </a:rPr>
              <a:t>Author’s correspondence with MassHealth Budget Office, June 2024. </a:t>
            </a:r>
            <a:endParaRPr lang="en-US" sz="800" dirty="0">
              <a:latin typeface="+mj-lt"/>
            </a:endParaRPr>
          </a:p>
          <a:p>
            <a:pPr>
              <a:spcBef>
                <a:spcPts val="200"/>
              </a:spcBef>
            </a:pPr>
            <a:r>
              <a:rPr lang="en-US" sz="800" dirty="0">
                <a:latin typeface="+mj-lt"/>
              </a:rPr>
              <a:t>MassHealth “Accountable Care Partnership Plan Model Contract,” section 2.22 and “Primary Care ACO Model Contract,” section 2.13. 2023. Accessed in May 2024. </a:t>
            </a:r>
            <a:r>
              <a:rPr lang="en-US" sz="800" dirty="0">
                <a:latin typeface="+mj-lt"/>
                <a:hlinkClick r:id="rId17">
                  <a:extLst>
                    <a:ext uri="{A12FA001-AC4F-418D-AE19-62706E023703}">
                      <ahyp:hlinkClr xmlns:ahyp="http://schemas.microsoft.com/office/drawing/2018/hyperlinkcolor" val="tx"/>
                    </a:ext>
                  </a:extLst>
                </a:hlinkClick>
              </a:rPr>
              <a:t>https://www.mass.gov/masshealth-health-plan-contracts</a:t>
            </a:r>
            <a:r>
              <a:rPr lang="en-US" sz="800" dirty="0">
                <a:latin typeface="+mj-lt"/>
              </a:rPr>
              <a:t>.  </a:t>
            </a:r>
          </a:p>
          <a:p>
            <a:pPr>
              <a:spcBef>
                <a:spcPts val="200"/>
              </a:spcBef>
            </a:pPr>
            <a:r>
              <a:rPr lang="en-US" sz="800" dirty="0">
                <a:latin typeface="+mj-lt"/>
              </a:rPr>
              <a:t>MassHealth. “Flexible Services Program Directory.” Accessed July 1, 2024. </a:t>
            </a:r>
            <a:r>
              <a:rPr lang="en-US" sz="800" dirty="0">
                <a:latin typeface="+mj-lt"/>
                <a:hlinkClick r:id="rId18"/>
              </a:rPr>
              <a:t>https://www.mass.gov/doc/flexible-services-program-directory-2/download CY24</a:t>
            </a:r>
            <a:r>
              <a:rPr lang="en-US" sz="800" dirty="0">
                <a:latin typeface="+mj-lt"/>
              </a:rPr>
              <a:t>.</a:t>
            </a:r>
          </a:p>
          <a:p>
            <a:pPr lvl="0">
              <a:spcBef>
                <a:spcPts val="200"/>
              </a:spcBef>
              <a:buNone/>
            </a:pPr>
            <a:r>
              <a:rPr lang="en-US" sz="800" b="1" dirty="0">
                <a:solidFill>
                  <a:srgbClr val="00A797"/>
                </a:solidFill>
                <a:latin typeface="+mj-lt"/>
                <a:cs typeface="Calibri" panose="020F0502020204030204" pitchFamily="34" charset="0"/>
              </a:rPr>
              <a:t>Slide 27:</a:t>
            </a:r>
          </a:p>
          <a:p>
            <a:pPr fontAlgn="auto">
              <a:spcBef>
                <a:spcPts val="200"/>
              </a:spcBef>
              <a:spcAft>
                <a:spcPts val="0"/>
              </a:spcAft>
            </a:pPr>
            <a:r>
              <a:rPr lang="en-US" sz="800" dirty="0">
                <a:solidFill>
                  <a:srgbClr val="000000"/>
                </a:solidFill>
                <a:latin typeface="+mj-lt"/>
                <a:cs typeface="Arial"/>
              </a:rPr>
              <a:t>KFF. “State Health Facts, Enhanced Federal Medical Assistance Percentage (FMAP) for CHIP.” </a:t>
            </a:r>
            <a:r>
              <a:rPr lang="en-US" sz="800" dirty="0">
                <a:solidFill>
                  <a:srgbClr val="000000"/>
                </a:solidFill>
                <a:latin typeface="+mj-lt"/>
                <a:cs typeface="Arial"/>
                <a:hlinkClick r:id="rId19"/>
              </a:rPr>
              <a:t>https://www.kff.org/state-category/medicaid-chip/</a:t>
            </a:r>
            <a:r>
              <a:rPr lang="en-US" sz="800" dirty="0">
                <a:solidFill>
                  <a:srgbClr val="000000"/>
                </a:solidFill>
                <a:latin typeface="+mj-lt"/>
                <a:cs typeface="Arial"/>
              </a:rPr>
              <a:t>. </a:t>
            </a:r>
          </a:p>
          <a:p>
            <a:pPr fontAlgn="auto">
              <a:spcBef>
                <a:spcPts val="200"/>
              </a:spcBef>
              <a:spcAft>
                <a:spcPts val="0"/>
              </a:spcAft>
            </a:pPr>
            <a:r>
              <a:rPr lang="en-US" sz="800" dirty="0">
                <a:solidFill>
                  <a:srgbClr val="000000"/>
                </a:solidFill>
                <a:latin typeface="+mj-lt"/>
                <a:cs typeface="Arial"/>
              </a:rPr>
              <a:t>KFF. “State Health Facts, Federal Medical Assistance Percentage (FMAP) for Medicaid and Multiplier.” </a:t>
            </a:r>
            <a:r>
              <a:rPr lang="en-US" sz="800" dirty="0">
                <a:solidFill>
                  <a:srgbClr val="000000"/>
                </a:solidFill>
                <a:latin typeface="+mj-lt"/>
                <a:cs typeface="Arial"/>
                <a:hlinkClick r:id="rId19"/>
              </a:rPr>
              <a:t>https://www.kff.org/state-category/medicaid-chip/</a:t>
            </a:r>
            <a:r>
              <a:rPr lang="en-US" sz="800" dirty="0">
                <a:solidFill>
                  <a:srgbClr val="000000"/>
                </a:solidFill>
                <a:latin typeface="+mj-lt"/>
                <a:cs typeface="Arial"/>
              </a:rPr>
              <a:t>. </a:t>
            </a:r>
          </a:p>
          <a:p>
            <a:pPr>
              <a:spcBef>
                <a:spcPts val="200"/>
              </a:spcBef>
              <a:buNone/>
            </a:pPr>
            <a:endParaRPr lang="en-US" sz="800" dirty="0">
              <a:latin typeface="+mj-lt"/>
            </a:endParaRPr>
          </a:p>
        </p:txBody>
      </p:sp>
    </p:spTree>
    <p:extLst>
      <p:ext uri="{BB962C8B-B14F-4D97-AF65-F5344CB8AC3E}">
        <p14:creationId xmlns:p14="http://schemas.microsoft.com/office/powerpoint/2010/main" val="633930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t>Sources</a:t>
            </a:r>
          </a:p>
        </p:txBody>
      </p:sp>
      <p:sp>
        <p:nvSpPr>
          <p:cNvPr id="2" name="Slide Number Placeholder 2">
            <a:extLst>
              <a:ext uri="{FF2B5EF4-FFF2-40B4-BE49-F238E27FC236}">
                <a16:creationId xmlns:a16="http://schemas.microsoft.com/office/drawing/2014/main" id="{E5D51528-23C5-93F8-1FE2-701C38DFEA17}"/>
              </a:ext>
            </a:extLst>
          </p:cNvPr>
          <p:cNvSpPr>
            <a:spLocks noGrp="1"/>
          </p:cNvSpPr>
          <p:nvPr>
            <p:ph type="sldNum" sz="quarter" idx="10"/>
          </p:nvPr>
        </p:nvSpPr>
        <p:spPr/>
        <p:txBody>
          <a:bodyPr/>
          <a:lstStyle/>
          <a:p>
            <a:fld id="{52FF2353-2A72-49B4-9122-A3EFF5B12DD2}" type="slidenum">
              <a:rPr lang="en-US" smtClean="0"/>
              <a:pPr/>
              <a:t>46</a:t>
            </a:fld>
            <a:endParaRPr lang="en-US"/>
          </a:p>
        </p:txBody>
      </p:sp>
      <p:sp>
        <p:nvSpPr>
          <p:cNvPr id="4" name="object 4">
            <a:extLst>
              <a:ext uri="{FF2B5EF4-FFF2-40B4-BE49-F238E27FC236}">
                <a16:creationId xmlns:a16="http://schemas.microsoft.com/office/drawing/2014/main" id="{C0246602-75B7-1B2E-6D0C-D42CEE83D914}"/>
              </a:ext>
            </a:extLst>
          </p:cNvPr>
          <p:cNvSpPr txBox="1">
            <a:spLocks/>
          </p:cNvSpPr>
          <p:nvPr/>
        </p:nvSpPr>
        <p:spPr>
          <a:xfrm>
            <a:off x="457199" y="1101652"/>
            <a:ext cx="4114801" cy="5255926"/>
          </a:xfrm>
          <a:prstGeom prst="rect">
            <a:avLst/>
          </a:prstGeom>
        </p:spPr>
        <p:txBody>
          <a:bodyPr vert="horz" wrap="square" lIns="0" tIns="38735" rIns="0" bIns="0" rtlCol="0" anchor="t">
            <a:spAutoFit/>
          </a:bodyPr>
          <a:lstStyle>
            <a:lvl1pPr marL="173736" indent="-173736" algn="l" rtl="0" eaLnBrk="0" fontAlgn="base" hangingPunct="0">
              <a:spcBef>
                <a:spcPts val="600"/>
              </a:spcBef>
              <a:spcAft>
                <a:spcPct val="0"/>
              </a:spcAft>
              <a:buClr>
                <a:srgbClr val="00A797"/>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rgbClr val="00A797"/>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rgbClr val="00A797"/>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a:spcBef>
                <a:spcPts val="200"/>
              </a:spcBef>
              <a:buNone/>
            </a:pPr>
            <a:r>
              <a:rPr lang="en-US" sz="800" b="1" dirty="0">
                <a:solidFill>
                  <a:srgbClr val="00A797"/>
                </a:solidFill>
                <a:latin typeface="+mj-lt"/>
                <a:ea typeface="Source Sans Pro Light"/>
                <a:cs typeface="Calibri" panose="020F0502020204030204" pitchFamily="34" charset="0"/>
              </a:rPr>
              <a:t>Slide 28: </a:t>
            </a:r>
          </a:p>
          <a:p>
            <a:pPr>
              <a:spcBef>
                <a:spcPts val="200"/>
              </a:spcBef>
            </a:pPr>
            <a:r>
              <a:rPr lang="en-US" sz="800" dirty="0">
                <a:solidFill>
                  <a:srgbClr val="000000"/>
                </a:solidFill>
                <a:latin typeface="+mj-lt"/>
              </a:rPr>
              <a:t>N. </a:t>
            </a:r>
            <a:r>
              <a:rPr lang="en-US" sz="800" dirty="0" err="1">
                <a:solidFill>
                  <a:srgbClr val="000000"/>
                </a:solidFill>
                <a:latin typeface="+mj-lt"/>
              </a:rPr>
              <a:t>Wagman</a:t>
            </a:r>
            <a:r>
              <a:rPr lang="en-US" sz="800" dirty="0">
                <a:solidFill>
                  <a:srgbClr val="000000"/>
                </a:solidFill>
                <a:latin typeface="+mj-lt"/>
              </a:rPr>
              <a:t>. “What is the Actual Cost of MassHealth in State Fiscal Year 2025?” BCBSMA Foundation. May 2024. </a:t>
            </a:r>
            <a:r>
              <a:rPr lang="en-US" sz="800" dirty="0">
                <a:solidFill>
                  <a:srgbClr val="000000"/>
                </a:solidFill>
                <a:latin typeface="+mj-lt"/>
                <a:hlinkClick r:id="rId3"/>
              </a:rPr>
              <a:t>https://www.bluecrossmafoundation.org/sites/g/files/csphws2101/files/2024-05/BCBSF-ActualCostOfMassHealth-FINAL.pdf</a:t>
            </a:r>
            <a:r>
              <a:rPr lang="en-US" sz="800" dirty="0">
                <a:solidFill>
                  <a:srgbClr val="000000"/>
                </a:solidFill>
                <a:latin typeface="+mj-lt"/>
              </a:rPr>
              <a:t>.</a:t>
            </a:r>
          </a:p>
          <a:p>
            <a:pPr>
              <a:spcBef>
                <a:spcPts val="200"/>
              </a:spcBef>
              <a:buNone/>
            </a:pPr>
            <a:r>
              <a:rPr lang="en-US" sz="800" b="1" dirty="0">
                <a:solidFill>
                  <a:srgbClr val="00A797"/>
                </a:solidFill>
                <a:latin typeface="+mj-lt"/>
                <a:ea typeface="Source Sans Pro Light"/>
                <a:cs typeface="Calibri" panose="020F0502020204030204" pitchFamily="34" charset="0"/>
              </a:rPr>
              <a:t>Slide 29:</a:t>
            </a:r>
            <a:endParaRPr lang="en-US" sz="800" b="1" dirty="0">
              <a:solidFill>
                <a:srgbClr val="000000"/>
              </a:solidFill>
              <a:latin typeface="+mj-lt"/>
              <a:cs typeface="Calibri" panose="020F0502020204030204" pitchFamily="34" charset="0"/>
            </a:endParaRPr>
          </a:p>
          <a:p>
            <a:pPr>
              <a:spcBef>
                <a:spcPts val="200"/>
              </a:spcBef>
            </a:pPr>
            <a:r>
              <a:rPr lang="en-US" sz="800" dirty="0">
                <a:solidFill>
                  <a:srgbClr val="000000"/>
                </a:solidFill>
                <a:latin typeface="+mj-lt"/>
              </a:rPr>
              <a:t>N. </a:t>
            </a:r>
            <a:r>
              <a:rPr lang="en-US" sz="800" dirty="0" err="1">
                <a:solidFill>
                  <a:srgbClr val="000000"/>
                </a:solidFill>
                <a:latin typeface="+mj-lt"/>
              </a:rPr>
              <a:t>Wagman</a:t>
            </a:r>
            <a:r>
              <a:rPr lang="en-US" sz="800" dirty="0">
                <a:solidFill>
                  <a:srgbClr val="000000"/>
                </a:solidFill>
                <a:latin typeface="+mj-lt"/>
              </a:rPr>
              <a:t>. “What is the Actual Cost of MassHealth in State Fiscal Year 2025?”</a:t>
            </a:r>
            <a:endParaRPr kumimoji="0" lang="en-US" sz="800" u="none" strike="noStrike" kern="1200" cap="none" spc="0" normalizeH="0" baseline="30000" noProof="0" dirty="0">
              <a:ln>
                <a:noFill/>
              </a:ln>
              <a:solidFill>
                <a:srgbClr val="000000"/>
              </a:solidFill>
              <a:effectLst/>
              <a:uLnTx/>
              <a:uFillTx/>
              <a:latin typeface="+mj-lt"/>
            </a:endParaRPr>
          </a:p>
          <a:p>
            <a:pPr>
              <a:spcBef>
                <a:spcPts val="200"/>
              </a:spcBef>
              <a:buNone/>
            </a:pPr>
            <a:r>
              <a:rPr lang="en-US" sz="800" b="1" dirty="0">
                <a:solidFill>
                  <a:srgbClr val="00A797"/>
                </a:solidFill>
                <a:latin typeface="+mj-lt"/>
                <a:cs typeface="Calibri" panose="020F0502020204030204" pitchFamily="34" charset="0"/>
              </a:rPr>
              <a:t>Slide 30:</a:t>
            </a:r>
          </a:p>
          <a:p>
            <a:pPr>
              <a:spcBef>
                <a:spcPts val="200"/>
              </a:spcBef>
            </a:pPr>
            <a:r>
              <a:rPr lang="en-US" sz="800" dirty="0">
                <a:solidFill>
                  <a:srgbClr val="000000"/>
                </a:solidFill>
                <a:latin typeface="+mj-lt"/>
              </a:rPr>
              <a:t>Chart Data: </a:t>
            </a:r>
            <a:r>
              <a:rPr lang="en-US" sz="800" dirty="0">
                <a:latin typeface="+mj-lt"/>
                <a:ea typeface="Source Sans Pro Light"/>
                <a:cs typeface="Calibri"/>
              </a:rPr>
              <a:t>MassHealth Budget Office Data Request, “Total MassHealth Programmatic Spending on Cash Basis.” March 2024.</a:t>
            </a:r>
            <a:endParaRPr lang="en-US" sz="800" dirty="0">
              <a:solidFill>
                <a:srgbClr val="000000"/>
              </a:solidFill>
              <a:latin typeface="+mj-lt"/>
              <a:cs typeface="Calibri"/>
            </a:endParaRPr>
          </a:p>
          <a:p>
            <a:pPr>
              <a:spcBef>
                <a:spcPts val="200"/>
              </a:spcBef>
              <a:buNone/>
            </a:pPr>
            <a:r>
              <a:rPr lang="en-US" sz="800" b="1" dirty="0">
                <a:solidFill>
                  <a:srgbClr val="00A797"/>
                </a:solidFill>
                <a:latin typeface="+mj-lt"/>
                <a:cs typeface="Calibri" panose="020F0502020204030204" pitchFamily="34" charset="0"/>
              </a:rPr>
              <a:t>Slide 31: </a:t>
            </a:r>
          </a:p>
          <a:p>
            <a:pPr>
              <a:spcBef>
                <a:spcPts val="200"/>
              </a:spcBef>
            </a:pPr>
            <a:r>
              <a:rPr lang="en-US" sz="800" dirty="0">
                <a:solidFill>
                  <a:srgbClr val="000000"/>
                </a:solidFill>
                <a:latin typeface="+mj-lt"/>
              </a:rPr>
              <a:t>Chart Data: </a:t>
            </a:r>
            <a:r>
              <a:rPr lang="en-US" sz="800" dirty="0">
                <a:latin typeface="+mj-lt"/>
                <a:ea typeface="Source Sans Pro Light"/>
                <a:cs typeface="Calibri"/>
              </a:rPr>
              <a:t>MassHealth Budget Office Data Request, “Total MassHealth Programmatic Spending on Cash Basis.” March 2024 </a:t>
            </a:r>
            <a:r>
              <a:rPr lang="en-US" sz="800" dirty="0">
                <a:solidFill>
                  <a:srgbClr val="000000"/>
                </a:solidFill>
                <a:latin typeface="+mj-lt"/>
              </a:rPr>
              <a:t>and authors’ calculations. </a:t>
            </a:r>
          </a:p>
          <a:p>
            <a:pPr>
              <a:spcBef>
                <a:spcPts val="200"/>
              </a:spcBef>
              <a:buNone/>
            </a:pPr>
            <a:r>
              <a:rPr lang="en-US" sz="800" b="1" dirty="0">
                <a:solidFill>
                  <a:srgbClr val="00A797"/>
                </a:solidFill>
                <a:latin typeface="+mj-lt"/>
                <a:cs typeface="Calibri" panose="020F0502020204030204" pitchFamily="34" charset="0"/>
              </a:rPr>
              <a:t>Slide 32: </a:t>
            </a:r>
          </a:p>
          <a:p>
            <a:pPr>
              <a:spcBef>
                <a:spcPts val="200"/>
              </a:spcBef>
            </a:pPr>
            <a:r>
              <a:rPr lang="en-US" sz="800" dirty="0">
                <a:latin typeface="+mj-lt"/>
                <a:ea typeface="Source Sans Pro Light"/>
                <a:cs typeface="Calibri"/>
              </a:rPr>
              <a:t>Chart Data: MassHealth Budget Office Data Request, “</a:t>
            </a:r>
            <a:r>
              <a:rPr lang="en-US" sz="800" dirty="0">
                <a:solidFill>
                  <a:srgbClr val="000000"/>
                </a:solidFill>
                <a:latin typeface="+mj-lt"/>
              </a:rPr>
              <a:t>Total Date of Service Spending and Enrollment.”</a:t>
            </a:r>
            <a:r>
              <a:rPr lang="en-US" sz="800" dirty="0">
                <a:latin typeface="+mj-lt"/>
                <a:ea typeface="Source Sans Pro Light"/>
                <a:cs typeface="Calibri"/>
              </a:rPr>
              <a:t> March 2024 </a:t>
            </a:r>
            <a:r>
              <a:rPr kumimoji="0" lang="en-US" sz="800" u="none" strike="noStrike" kern="1200" cap="none" spc="0" normalizeH="0" baseline="0" noProof="0" dirty="0">
                <a:ln>
                  <a:noFill/>
                </a:ln>
                <a:solidFill>
                  <a:srgbClr val="000000"/>
                </a:solidFill>
                <a:effectLst/>
                <a:uLnTx/>
                <a:uFillTx/>
                <a:latin typeface="+mj-lt"/>
              </a:rPr>
              <a:t>and authors’ calculations.</a:t>
            </a:r>
            <a:endParaRPr lang="en-US" sz="800" u="none" strike="noStrike" kern="1200" cap="none" spc="0" normalizeH="0" baseline="30000" noProof="0" dirty="0">
              <a:ln>
                <a:noFill/>
              </a:ln>
              <a:solidFill>
                <a:srgbClr val="000000"/>
              </a:solidFill>
              <a:effectLst/>
              <a:uLnTx/>
              <a:uFillTx/>
              <a:latin typeface="+mj-lt"/>
            </a:endParaRPr>
          </a:p>
          <a:p>
            <a:pPr>
              <a:spcBef>
                <a:spcPts val="200"/>
              </a:spcBef>
              <a:buNone/>
            </a:pPr>
            <a:r>
              <a:rPr kumimoji="0" lang="en-US" sz="800" b="1" u="none" kern="1200" cap="none" spc="0" normalizeH="0" baseline="0" noProof="0" dirty="0">
                <a:ln>
                  <a:noFill/>
                </a:ln>
                <a:solidFill>
                  <a:srgbClr val="00A797"/>
                </a:solidFill>
                <a:effectLst/>
                <a:uLnTx/>
                <a:uFillTx/>
                <a:latin typeface="+mj-lt"/>
                <a:cs typeface="Calibri" panose="020F0502020204030204" pitchFamily="34" charset="0"/>
              </a:rPr>
              <a:t>Slide 33:</a:t>
            </a:r>
            <a:r>
              <a:rPr lang="en-US" sz="800" dirty="0">
                <a:solidFill>
                  <a:srgbClr val="00A797"/>
                </a:solidFill>
                <a:latin typeface="+mj-lt"/>
              </a:rPr>
              <a:t> </a:t>
            </a:r>
            <a:endParaRPr lang="en-US" sz="800" u="none" kern="1200" cap="none" spc="0" normalizeH="0" baseline="0" noProof="0" dirty="0">
              <a:ln>
                <a:noFill/>
              </a:ln>
              <a:solidFill>
                <a:srgbClr val="00A797"/>
              </a:solidFill>
              <a:effectLst/>
              <a:uLnTx/>
              <a:uFillTx/>
              <a:latin typeface="+mj-lt"/>
            </a:endParaRPr>
          </a:p>
          <a:p>
            <a:pPr>
              <a:spcBef>
                <a:spcPts val="200"/>
              </a:spcBef>
            </a:pPr>
            <a:r>
              <a:rPr lang="en-US" sz="800" dirty="0">
                <a:latin typeface="+mj-lt"/>
                <a:ea typeface="Source Sans Pro Light"/>
                <a:cs typeface="Calibri"/>
              </a:rPr>
              <a:t>Chart Data: MassHealth Budget Office Data Request, “</a:t>
            </a:r>
            <a:r>
              <a:rPr lang="en-US" sz="800" dirty="0">
                <a:solidFill>
                  <a:srgbClr val="000000"/>
                </a:solidFill>
                <a:latin typeface="+mj-lt"/>
              </a:rPr>
              <a:t>Total Date of Service Spending and Enrollment.”</a:t>
            </a:r>
            <a:r>
              <a:rPr lang="en-US" sz="800" dirty="0">
                <a:latin typeface="+mj-lt"/>
                <a:ea typeface="Source Sans Pro Light"/>
                <a:cs typeface="Calibri"/>
              </a:rPr>
              <a:t> March 2024 and author’s calculations.</a:t>
            </a:r>
          </a:p>
          <a:p>
            <a:pPr>
              <a:spcBef>
                <a:spcPts val="200"/>
              </a:spcBef>
              <a:buNone/>
            </a:pPr>
            <a:r>
              <a:rPr kumimoji="0" lang="en-US" sz="800" b="1" u="none" kern="1200" cap="none" spc="0" normalizeH="0" baseline="0" noProof="0" dirty="0">
                <a:ln>
                  <a:noFill/>
                </a:ln>
                <a:solidFill>
                  <a:srgbClr val="00A797"/>
                </a:solidFill>
                <a:effectLst/>
                <a:uLnTx/>
                <a:uFillTx/>
                <a:latin typeface="+mj-lt"/>
                <a:cs typeface="Calibri" panose="020F0502020204030204" pitchFamily="34" charset="0"/>
              </a:rPr>
              <a:t>Slide 34:</a:t>
            </a:r>
            <a:r>
              <a:rPr lang="en-US" sz="800" dirty="0">
                <a:solidFill>
                  <a:srgbClr val="00A797"/>
                </a:solidFill>
                <a:latin typeface="+mj-lt"/>
              </a:rPr>
              <a:t> </a:t>
            </a:r>
            <a:endParaRPr lang="en-US" sz="800" u="none" kern="1200" cap="none" spc="0" normalizeH="0" baseline="0" noProof="0" dirty="0">
              <a:ln>
                <a:noFill/>
              </a:ln>
              <a:solidFill>
                <a:srgbClr val="00A797"/>
              </a:solidFill>
              <a:effectLst/>
              <a:uLnTx/>
              <a:uFillTx/>
              <a:latin typeface="+mj-lt"/>
            </a:endParaRPr>
          </a:p>
          <a:p>
            <a:pPr>
              <a:spcBef>
                <a:spcPts val="200"/>
              </a:spcBef>
            </a:pPr>
            <a:r>
              <a:rPr lang="en-US" sz="800" dirty="0">
                <a:latin typeface="+mj-lt"/>
                <a:ea typeface="Source Sans Pro Light"/>
                <a:cs typeface="Calibri"/>
              </a:rPr>
              <a:t>Chart Data: MassHealth Budget Office Data Request, “</a:t>
            </a:r>
            <a:r>
              <a:rPr lang="en-US" sz="800" dirty="0">
                <a:solidFill>
                  <a:srgbClr val="000000"/>
                </a:solidFill>
                <a:latin typeface="+mj-lt"/>
              </a:rPr>
              <a:t>Total Date of Service Spending and Enrollment.”</a:t>
            </a:r>
            <a:r>
              <a:rPr lang="en-US" sz="800" dirty="0">
                <a:latin typeface="+mj-lt"/>
                <a:ea typeface="Source Sans Pro Light"/>
                <a:cs typeface="Calibri"/>
              </a:rPr>
              <a:t> March 2024 and author’s calculations.</a:t>
            </a:r>
          </a:p>
          <a:p>
            <a:pPr>
              <a:spcBef>
                <a:spcPts val="200"/>
              </a:spcBef>
              <a:buNone/>
            </a:pPr>
            <a:r>
              <a:rPr lang="en-US" sz="800" b="1" kern="1200" dirty="0">
                <a:solidFill>
                  <a:srgbClr val="00A797"/>
                </a:solidFill>
                <a:latin typeface="+mj-lt"/>
                <a:cs typeface="Calibri" panose="020F0502020204030204" pitchFamily="34" charset="0"/>
              </a:rPr>
              <a:t>Slide 35:</a:t>
            </a:r>
            <a:r>
              <a:rPr lang="en-US" sz="800" b="1" dirty="0">
                <a:solidFill>
                  <a:srgbClr val="000000"/>
                </a:solidFill>
                <a:latin typeface="+mj-lt"/>
                <a:cs typeface="Calibri" panose="020F0502020204030204" pitchFamily="34" charset="0"/>
              </a:rPr>
              <a:t>  </a:t>
            </a:r>
            <a:endParaRPr lang="en-US" sz="800" b="1" kern="1200" dirty="0">
              <a:solidFill>
                <a:srgbClr val="000000"/>
              </a:solidFill>
              <a:latin typeface="+mj-lt"/>
              <a:cs typeface="Calibri" panose="020F0502020204030204" pitchFamily="34" charset="0"/>
            </a:endParaRPr>
          </a:p>
          <a:p>
            <a:pPr>
              <a:spcBef>
                <a:spcPts val="200"/>
              </a:spcBef>
              <a:buNone/>
            </a:pPr>
            <a:r>
              <a:rPr lang="en-US" sz="800" dirty="0">
                <a:solidFill>
                  <a:srgbClr val="000000"/>
                </a:solidFill>
                <a:latin typeface="+mj-lt"/>
                <a:cs typeface="Arial"/>
              </a:rPr>
              <a:t>Chart Data: </a:t>
            </a:r>
          </a:p>
          <a:p>
            <a:pPr>
              <a:spcBef>
                <a:spcPts val="200"/>
              </a:spcBef>
            </a:pPr>
            <a:r>
              <a:rPr lang="en-US" sz="800" dirty="0">
                <a:latin typeface="+mj-lt"/>
                <a:cs typeface="Arial"/>
              </a:rPr>
              <a:t>CHIA.  “Massachusetts Hospital Profiles.  HFY 2022 </a:t>
            </a:r>
            <a:r>
              <a:rPr lang="en-US" sz="800" dirty="0" err="1">
                <a:latin typeface="+mj-lt"/>
                <a:cs typeface="Arial"/>
              </a:rPr>
              <a:t>databook</a:t>
            </a:r>
            <a:r>
              <a:rPr lang="en-US" sz="800" dirty="0">
                <a:latin typeface="+mj-lt"/>
                <a:cs typeface="Arial"/>
              </a:rPr>
              <a:t>. February, 2024. </a:t>
            </a:r>
            <a:r>
              <a:rPr lang="en-US" sz="800" dirty="0">
                <a:latin typeface="+mj-lt"/>
                <a:cs typeface="Arial"/>
                <a:hlinkClick r:id="rId4">
                  <a:extLst>
                    <a:ext uri="{A12FA001-AC4F-418D-AE19-62706E023703}">
                      <ahyp:hlinkClr xmlns:ahyp="http://schemas.microsoft.com/office/drawing/2018/hyperlinkcolor" val="tx"/>
                    </a:ext>
                  </a:extLst>
                </a:hlinkClick>
              </a:rPr>
              <a:t>https://www.chiamass.gov/massachusetts-acute-hospital-profiles/</a:t>
            </a:r>
            <a:r>
              <a:rPr lang="en-US" sz="800" dirty="0">
                <a:latin typeface="+mj-lt"/>
                <a:cs typeface="Arial"/>
              </a:rPr>
              <a:t>. </a:t>
            </a:r>
          </a:p>
          <a:p>
            <a:pPr>
              <a:spcBef>
                <a:spcPts val="200"/>
              </a:spcBef>
            </a:pPr>
            <a:r>
              <a:rPr lang="en-US" sz="800" dirty="0">
                <a:latin typeface="+mj-lt"/>
                <a:cs typeface="Arial"/>
              </a:rPr>
              <a:t>CHIA. “Nursing Facility Cost Reports, Calendar Year 2020.”  and author calculations. </a:t>
            </a:r>
            <a:r>
              <a:rPr lang="en-US" sz="800" dirty="0">
                <a:latin typeface="+mj-lt"/>
                <a:ea typeface="+mn-lt"/>
                <a:cs typeface="+mn-lt"/>
                <a:hlinkClick r:id="rId5"/>
              </a:rPr>
              <a:t>https://www.chiamass.gov/long-term-care-facility-cost-reports/#nursing-homes</a:t>
            </a:r>
            <a:r>
              <a:rPr lang="en-US" sz="800" dirty="0">
                <a:latin typeface="+mj-lt"/>
                <a:ea typeface="+mn-lt"/>
                <a:cs typeface="+mn-lt"/>
              </a:rPr>
              <a:t>.</a:t>
            </a:r>
            <a:r>
              <a:rPr lang="en-US" sz="800" dirty="0">
                <a:latin typeface="+mj-lt"/>
                <a:cs typeface="Arial"/>
              </a:rPr>
              <a:t> </a:t>
            </a:r>
          </a:p>
          <a:p>
            <a:pPr>
              <a:spcBef>
                <a:spcPts val="200"/>
              </a:spcBef>
              <a:buClr>
                <a:srgbClr val="00A797"/>
              </a:buClr>
              <a:buFont typeface="Wingdings" panose="05000000000000000000" pitchFamily="2" charset="2"/>
              <a:buChar char="§"/>
            </a:pPr>
            <a:r>
              <a:rPr lang="en-US" sz="800" dirty="0">
                <a:latin typeface="+mj-lt"/>
                <a:cs typeface="Arial"/>
              </a:rPr>
              <a:t>Health Resources and Services Administration, Bureau of Primary Health Care, Uniform Data System Report, Table 9D (CHCs — federal FY 2022 data) (limited to HRSA-funded </a:t>
            </a:r>
            <a:r>
              <a:rPr lang="en-US" sz="800" dirty="0">
                <a:solidFill>
                  <a:srgbClr val="000000"/>
                </a:solidFill>
                <a:latin typeface="+mj-lt"/>
                <a:cs typeface="Arial"/>
              </a:rPr>
              <a:t>CHCs); </a:t>
            </a:r>
            <a:r>
              <a:rPr lang="en-US" sz="800" dirty="0">
                <a:solidFill>
                  <a:srgbClr val="000000"/>
                </a:solidFill>
                <a:latin typeface="+mj-lt"/>
                <a:ea typeface="+mn-lt"/>
                <a:cs typeface="+mn-lt"/>
                <a:hlinkClick r:id="rId6"/>
              </a:rPr>
              <a:t>https://data.hrsa.gov/tools/data-reporting/program-data/state/MA/table?tableName=9D</a:t>
            </a:r>
            <a:r>
              <a:rPr lang="en-US" sz="800" dirty="0">
                <a:solidFill>
                  <a:srgbClr val="000000"/>
                </a:solidFill>
                <a:latin typeface="+mj-lt"/>
                <a:ea typeface="+mn-lt"/>
                <a:cs typeface="+mn-lt"/>
              </a:rPr>
              <a:t>. </a:t>
            </a:r>
          </a:p>
          <a:p>
            <a:pPr>
              <a:spcBef>
                <a:spcPts val="200"/>
              </a:spcBef>
              <a:buClr>
                <a:srgbClr val="00A797"/>
              </a:buClr>
              <a:buFont typeface="Wingdings" panose="05000000000000000000" pitchFamily="2" charset="2"/>
              <a:buChar char="§"/>
            </a:pPr>
            <a:r>
              <a:rPr lang="en-US" sz="800" dirty="0">
                <a:solidFill>
                  <a:srgbClr val="000000"/>
                </a:solidFill>
                <a:latin typeface="+mj-lt"/>
                <a:cs typeface="Arial"/>
              </a:rPr>
              <a:t>CMS National and State Health Expenditure Accounts. Health Expenditures by State of Residence  (LTSS); </a:t>
            </a:r>
            <a:r>
              <a:rPr lang="en-US" sz="800" dirty="0">
                <a:solidFill>
                  <a:srgbClr val="000000"/>
                </a:solidFill>
                <a:latin typeface="+mj-lt"/>
                <a:ea typeface="+mn-lt"/>
                <a:cs typeface="+mn-lt"/>
                <a:hlinkClick r:id="rId7"/>
              </a:rPr>
              <a:t>https://www.cms.gov/research-statistics-data-and-systems/statistics-trends-and-reports/nationalhealthexpenddata/downloads/resident-state-estimates.zip</a:t>
            </a:r>
            <a:r>
              <a:rPr lang="en-US" sz="800" dirty="0">
                <a:solidFill>
                  <a:srgbClr val="000000"/>
                </a:solidFill>
                <a:latin typeface="+mj-lt"/>
                <a:ea typeface="+mn-lt"/>
                <a:cs typeface="+mn-lt"/>
              </a:rPr>
              <a:t>. </a:t>
            </a:r>
          </a:p>
          <a:p>
            <a:pPr>
              <a:spcBef>
                <a:spcPts val="200"/>
              </a:spcBef>
            </a:pPr>
            <a:endParaRPr lang="en-US" sz="800" dirty="0">
              <a:latin typeface="+mj-lt"/>
              <a:cs typeface="Arial"/>
            </a:endParaRPr>
          </a:p>
          <a:p>
            <a:pPr>
              <a:spcBef>
                <a:spcPts val="200"/>
              </a:spcBef>
            </a:pPr>
            <a:endParaRPr lang="en-US" sz="800" dirty="0">
              <a:latin typeface="+mj-lt"/>
              <a:cs typeface="Arial"/>
            </a:endParaRPr>
          </a:p>
        </p:txBody>
      </p:sp>
      <p:sp>
        <p:nvSpPr>
          <p:cNvPr id="3" name="TextBox 2">
            <a:extLst>
              <a:ext uri="{FF2B5EF4-FFF2-40B4-BE49-F238E27FC236}">
                <a16:creationId xmlns:a16="http://schemas.microsoft.com/office/drawing/2014/main" id="{721646F9-74D6-02EA-4A66-10159AF72329}"/>
              </a:ext>
            </a:extLst>
          </p:cNvPr>
          <p:cNvSpPr txBox="1"/>
          <p:nvPr/>
        </p:nvSpPr>
        <p:spPr>
          <a:xfrm>
            <a:off x="4851401" y="1101652"/>
            <a:ext cx="3835399" cy="5257850"/>
          </a:xfrm>
          <a:prstGeom prst="rect">
            <a:avLst/>
          </a:prstGeom>
          <a:noFill/>
        </p:spPr>
        <p:txBody>
          <a:bodyPr wrap="square" lIns="91440" tIns="45720" rIns="91440" bIns="45720" rtlCol="0" anchor="t">
            <a:spAutoFit/>
          </a:bodyPr>
          <a:lstStyle/>
          <a:p>
            <a:pPr marL="173736" indent="-173736">
              <a:spcBef>
                <a:spcPts val="200"/>
              </a:spcBef>
              <a:buNone/>
            </a:pPr>
            <a:r>
              <a:rPr lang="en-US" sz="800" b="1" dirty="0">
                <a:solidFill>
                  <a:srgbClr val="00A797"/>
                </a:solidFill>
                <a:latin typeface="+mj-lt"/>
                <a:ea typeface="Source Sans Pro Light"/>
                <a:cs typeface="Arial"/>
              </a:rPr>
              <a:t>Slide 37: </a:t>
            </a:r>
            <a:endParaRPr lang="en-US" sz="800" dirty="0">
              <a:latin typeface="+mj-lt"/>
            </a:endParaRPr>
          </a:p>
          <a:p>
            <a:pPr marL="173736" indent="-173736">
              <a:spcBef>
                <a:spcPts val="200"/>
              </a:spcBef>
            </a:pPr>
            <a:r>
              <a:rPr lang="en-US" sz="800" dirty="0">
                <a:solidFill>
                  <a:srgbClr val="000000"/>
                </a:solidFill>
                <a:latin typeface="+mj-lt"/>
                <a:cs typeface="Arial"/>
              </a:rPr>
              <a:t>130 C.M.R. §519.007; </a:t>
            </a:r>
          </a:p>
          <a:p>
            <a:pPr marL="173736" indent="-173736">
              <a:spcBef>
                <a:spcPts val="200"/>
              </a:spcBef>
              <a:buClr>
                <a:srgbClr val="00A797"/>
              </a:buClr>
              <a:buFont typeface="Wingdings" panose="05000000000000000000" pitchFamily="2" charset="2"/>
              <a:buChar char="§"/>
            </a:pPr>
            <a:r>
              <a:rPr lang="en-US" sz="800" dirty="0">
                <a:solidFill>
                  <a:srgbClr val="000000"/>
                </a:solidFill>
                <a:latin typeface="+mj-lt"/>
                <a:cs typeface="Arial"/>
              </a:rPr>
              <a:t>CMS “State Waivers List: 1915(c) waiver approval documents.” Accessed in April 2024. </a:t>
            </a:r>
            <a:r>
              <a:rPr lang="en-US" sz="800" dirty="0">
                <a:solidFill>
                  <a:srgbClr val="000000"/>
                </a:solidFill>
                <a:latin typeface="+mj-lt"/>
                <a:cs typeface="Arial"/>
                <a:hlinkClick r:id="rId8"/>
              </a:rPr>
              <a:t>https://www.medicaid.gov/medicaid/section-1115-demo/demonstration-and-waiver-list/index.html</a:t>
            </a:r>
            <a:r>
              <a:rPr lang="en-US" sz="800" dirty="0">
                <a:solidFill>
                  <a:srgbClr val="000000"/>
                </a:solidFill>
                <a:latin typeface="+mj-lt"/>
                <a:cs typeface="Arial"/>
              </a:rPr>
              <a:t>.  </a:t>
            </a:r>
          </a:p>
          <a:p>
            <a:pPr marL="173736" indent="-173736">
              <a:spcBef>
                <a:spcPts val="200"/>
              </a:spcBef>
              <a:buClr>
                <a:srgbClr val="00A797"/>
              </a:buClr>
              <a:buFont typeface="Wingdings" panose="05000000000000000000" pitchFamily="2" charset="2"/>
              <a:buChar char="§"/>
            </a:pPr>
            <a:r>
              <a:rPr lang="en-US" sz="800" dirty="0">
                <a:solidFill>
                  <a:srgbClr val="000000"/>
                </a:solidFill>
                <a:latin typeface="+mj-lt"/>
                <a:cs typeface="Arial"/>
              </a:rPr>
              <a:t>Gershon, R. “Deciphering State Medicaid Programs.” </a:t>
            </a:r>
            <a:r>
              <a:rPr lang="en-US" sz="800" dirty="0" err="1">
                <a:solidFill>
                  <a:srgbClr val="000000"/>
                </a:solidFill>
                <a:latin typeface="+mj-lt"/>
                <a:cs typeface="Arial"/>
              </a:rPr>
              <a:t>ForHealth</a:t>
            </a:r>
            <a:r>
              <a:rPr lang="en-US" sz="800" dirty="0">
                <a:solidFill>
                  <a:srgbClr val="000000"/>
                </a:solidFill>
                <a:latin typeface="+mj-lt"/>
                <a:cs typeface="Arial"/>
              </a:rPr>
              <a:t> Consulting Publications. 2019. </a:t>
            </a:r>
            <a:r>
              <a:rPr lang="en-US" sz="800" dirty="0">
                <a:solidFill>
                  <a:srgbClr val="000000"/>
                </a:solidFill>
                <a:latin typeface="+mj-lt"/>
                <a:cs typeface="Arial"/>
                <a:hlinkClick r:id="rId9"/>
              </a:rPr>
              <a:t>https://repository.escholarship.umassmed.edu/handle/20.500.14038/26996</a:t>
            </a:r>
            <a:r>
              <a:rPr lang="en-US" sz="800" dirty="0">
                <a:solidFill>
                  <a:srgbClr val="000000"/>
                </a:solidFill>
                <a:latin typeface="+mj-lt"/>
                <a:cs typeface="Arial"/>
              </a:rPr>
              <a:t>.</a:t>
            </a:r>
            <a:endParaRPr lang="en-US" sz="800" dirty="0">
              <a:solidFill>
                <a:srgbClr val="000000"/>
              </a:solidFill>
              <a:effectLst/>
              <a:latin typeface="+mj-lt"/>
            </a:endParaRPr>
          </a:p>
          <a:p>
            <a:pPr marL="173736" indent="-173736">
              <a:spcBef>
                <a:spcPts val="200"/>
              </a:spcBef>
              <a:buClr>
                <a:srgbClr val="00A797"/>
              </a:buClr>
              <a:buFont typeface="Wingdings" panose="05000000000000000000" pitchFamily="2" charset="2"/>
              <a:buChar char="§"/>
            </a:pPr>
            <a:r>
              <a:rPr lang="en-US" sz="800" dirty="0">
                <a:solidFill>
                  <a:srgbClr val="000000"/>
                </a:solidFill>
                <a:effectLst/>
                <a:latin typeface="+mj-lt"/>
                <a:cs typeface="Arial"/>
              </a:rPr>
              <a:t>MassHealth. “</a:t>
            </a:r>
            <a:r>
              <a:rPr lang="en-US" sz="800" dirty="0">
                <a:solidFill>
                  <a:srgbClr val="000000"/>
                </a:solidFill>
                <a:latin typeface="+mj-lt"/>
                <a:cs typeface="Arial"/>
              </a:rPr>
              <a:t>Approval of 1115 MassHealth Demonstration ("Waiver") Amendment request submitted on October 16, 2023 – April 19, 2024.” April 19, 2024.” </a:t>
            </a:r>
            <a:r>
              <a:rPr lang="en-US" sz="800" dirty="0">
                <a:solidFill>
                  <a:srgbClr val="000000"/>
                </a:solidFill>
                <a:latin typeface="+mj-lt"/>
                <a:cs typeface="Arial"/>
                <a:hlinkClick r:id="rId10"/>
              </a:rPr>
              <a:t>https://www.mass.gov/info-details/1115-masshealth-demonstration-waiver</a:t>
            </a:r>
            <a:r>
              <a:rPr lang="en-US" sz="800" dirty="0">
                <a:solidFill>
                  <a:srgbClr val="000000"/>
                </a:solidFill>
                <a:latin typeface="+mj-lt"/>
                <a:cs typeface="Arial"/>
              </a:rPr>
              <a:t>. </a:t>
            </a:r>
          </a:p>
          <a:p>
            <a:pPr marL="173736" indent="-173736">
              <a:spcBef>
                <a:spcPts val="200"/>
              </a:spcBef>
              <a:buNone/>
            </a:pPr>
            <a:r>
              <a:rPr lang="en-US" sz="800" b="1" dirty="0">
                <a:solidFill>
                  <a:srgbClr val="00A797"/>
                </a:solidFill>
                <a:latin typeface="+mj-lt"/>
                <a:cs typeface="Arial"/>
              </a:rPr>
              <a:t>Slide 38:</a:t>
            </a:r>
          </a:p>
          <a:p>
            <a:pPr marL="173736" indent="-173736">
              <a:spcBef>
                <a:spcPts val="200"/>
              </a:spcBef>
              <a:buClr>
                <a:srgbClr val="00A797"/>
              </a:buClr>
              <a:buFont typeface="Arial" panose="020B0604020202020204" pitchFamily="34" charset="0"/>
              <a:buChar char="•"/>
            </a:pPr>
            <a:r>
              <a:rPr lang="en-US" sz="800" dirty="0">
                <a:solidFill>
                  <a:srgbClr val="000000"/>
                </a:solidFill>
                <a:effectLst/>
                <a:latin typeface="+mj-lt"/>
                <a:cs typeface="Arial"/>
              </a:rPr>
              <a:t>“MassHealth Medicaid and CHIP 1115 Waiver Demonstration: Special Terms and Conditions for 10/1/22 through 12/31/2027.” </a:t>
            </a:r>
            <a:r>
              <a:rPr lang="en-US" sz="800" dirty="0">
                <a:solidFill>
                  <a:srgbClr val="000000"/>
                </a:solidFill>
                <a:effectLst/>
                <a:latin typeface="+mj-lt"/>
                <a:cs typeface="Arial"/>
                <a:hlinkClick r:id="rId11"/>
              </a:rPr>
              <a:t>https://www.mass.gov/doc/stcs-masshealth-1115-waiver-extension-3/download</a:t>
            </a:r>
            <a:r>
              <a:rPr lang="en-US" sz="800" dirty="0">
                <a:solidFill>
                  <a:srgbClr val="000000"/>
                </a:solidFill>
                <a:effectLst/>
                <a:latin typeface="+mj-lt"/>
                <a:cs typeface="Arial"/>
              </a:rPr>
              <a:t>. </a:t>
            </a:r>
          </a:p>
          <a:p>
            <a:pPr marL="173736" indent="-173736">
              <a:spcBef>
                <a:spcPts val="200"/>
              </a:spcBef>
              <a:buClr>
                <a:srgbClr val="00A797"/>
              </a:buClr>
              <a:buFont typeface="Arial" panose="020B0604020202020204" pitchFamily="34" charset="0"/>
              <a:buChar char="•"/>
            </a:pPr>
            <a:r>
              <a:rPr lang="en-US" sz="800" dirty="0">
                <a:effectLst/>
                <a:latin typeface="+mj-lt"/>
                <a:cs typeface="Arial"/>
              </a:rPr>
              <a:t>R. Seifert. “</a:t>
            </a:r>
            <a:r>
              <a:rPr lang="en-US" sz="800" dirty="0">
                <a:latin typeface="+mj-lt"/>
                <a:cs typeface="Arial"/>
              </a:rPr>
              <a:t>The MassHealth Demonstration Extension 2022–2027: Building on Success, Focusing on Equity.” </a:t>
            </a:r>
            <a:r>
              <a:rPr lang="en-US" sz="800" dirty="0">
                <a:effectLst/>
                <a:latin typeface="+mj-lt"/>
                <a:cs typeface="Arial"/>
              </a:rPr>
              <a:t>BCBSMA Foundation. </a:t>
            </a:r>
            <a:r>
              <a:rPr lang="en-US" sz="800" dirty="0">
                <a:latin typeface="+mj-lt"/>
                <a:cs typeface="Arial"/>
              </a:rPr>
              <a:t>2023. </a:t>
            </a:r>
            <a:r>
              <a:rPr lang="en-US" sz="800" u="sng" dirty="0">
                <a:latin typeface="+mj-lt"/>
                <a:cs typeface="Arial"/>
                <a:hlinkClick r:id="rId12">
                  <a:extLst>
                    <a:ext uri="{A12FA001-AC4F-418D-AE19-62706E023703}">
                      <ahyp:hlinkClr xmlns:ahyp="http://schemas.microsoft.com/office/drawing/2018/hyperlinkcolor" val="tx"/>
                    </a:ext>
                  </a:extLst>
                </a:hlinkClick>
              </a:rPr>
              <a:t>https://www.bluecrossmafoundation.org/publication/masshealth-demonstration-extension-2022-2027-building-success-focusing-equity</a:t>
            </a:r>
            <a:r>
              <a:rPr lang="en-US" sz="800" u="sng" dirty="0">
                <a:latin typeface="+mj-lt"/>
                <a:cs typeface="Arial"/>
              </a:rPr>
              <a:t>. </a:t>
            </a:r>
          </a:p>
          <a:p>
            <a:pPr marL="173736" indent="-173736">
              <a:spcBef>
                <a:spcPts val="200"/>
              </a:spcBef>
              <a:buNone/>
            </a:pPr>
            <a:r>
              <a:rPr lang="en-US" sz="800" b="1" dirty="0">
                <a:solidFill>
                  <a:srgbClr val="00A797"/>
                </a:solidFill>
                <a:latin typeface="+mj-lt"/>
                <a:cs typeface="Arial"/>
              </a:rPr>
              <a:t>Slide 39:</a:t>
            </a:r>
          </a:p>
          <a:p>
            <a:pPr marL="173736" indent="-173736">
              <a:spcBef>
                <a:spcPts val="200"/>
              </a:spcBef>
              <a:buClr>
                <a:srgbClr val="00A797"/>
              </a:buClr>
              <a:buFont typeface="Wingdings" panose="05000000000000000000" pitchFamily="2" charset="2"/>
              <a:buChar char="§"/>
            </a:pPr>
            <a:r>
              <a:rPr lang="en-US" sz="800" dirty="0">
                <a:latin typeface="+mj-lt"/>
                <a:cs typeface="Arial"/>
              </a:rPr>
              <a:t>CMS. “MassHealth 1115 Demonstration Amendment Approval letter,” April 19, 2024. </a:t>
            </a:r>
            <a:r>
              <a:rPr lang="en-US" sz="800" dirty="0">
                <a:latin typeface="+mj-lt"/>
                <a:cs typeface="Arial"/>
                <a:hlinkClick r:id="rId13"/>
              </a:rPr>
              <a:t>https://www.mass.gov/doc/masshealth-amendment-approval-letter-2/download</a:t>
            </a:r>
            <a:r>
              <a:rPr lang="en-US" sz="800" dirty="0">
                <a:latin typeface="+mj-lt"/>
                <a:cs typeface="Arial"/>
              </a:rPr>
              <a:t>. </a:t>
            </a:r>
          </a:p>
          <a:p>
            <a:pPr marL="173736" indent="-173736">
              <a:spcBef>
                <a:spcPts val="200"/>
              </a:spcBef>
              <a:buClr>
                <a:srgbClr val="00A797"/>
              </a:buClr>
              <a:buFont typeface="Wingdings" panose="05000000000000000000" pitchFamily="2" charset="2"/>
              <a:buChar char="§"/>
            </a:pPr>
            <a:r>
              <a:rPr lang="en-US" sz="800" dirty="0">
                <a:solidFill>
                  <a:srgbClr val="000000"/>
                </a:solidFill>
                <a:effectLst/>
                <a:latin typeface="+mj-lt"/>
                <a:cs typeface="Arial"/>
              </a:rPr>
              <a:t>CMS. “MassHealth Medicaid and CHIP 1115 Waiver Demonstration: Waiver Authority.”2022. </a:t>
            </a:r>
            <a:r>
              <a:rPr lang="en-US" sz="800" dirty="0">
                <a:solidFill>
                  <a:srgbClr val="000000"/>
                </a:solidFill>
                <a:effectLst/>
                <a:latin typeface="+mj-lt"/>
                <a:cs typeface="Arial"/>
                <a:hlinkClick r:id="rId14"/>
              </a:rPr>
              <a:t>https://www.mass.gov/doc/waiver-and-expenditure-authorities-1/download</a:t>
            </a:r>
            <a:r>
              <a:rPr lang="en-US" sz="800" dirty="0">
                <a:solidFill>
                  <a:srgbClr val="000000"/>
                </a:solidFill>
                <a:effectLst/>
                <a:latin typeface="+mj-lt"/>
                <a:cs typeface="Arial"/>
              </a:rPr>
              <a:t>. </a:t>
            </a:r>
            <a:endParaRPr lang="en-US" sz="800" u="sng" dirty="0">
              <a:latin typeface="+mj-lt"/>
              <a:cs typeface="Arial"/>
            </a:endParaRPr>
          </a:p>
          <a:p>
            <a:pPr marL="173736" indent="-173736" eaLnBrk="0" hangingPunct="0">
              <a:spcBef>
                <a:spcPts val="200"/>
              </a:spcBef>
              <a:buClr>
                <a:srgbClr val="00A797"/>
              </a:buClr>
            </a:pPr>
            <a:r>
              <a:rPr lang="en-US" sz="800" b="1" dirty="0">
                <a:solidFill>
                  <a:srgbClr val="00A797"/>
                </a:solidFill>
                <a:latin typeface="+mj-lt"/>
                <a:cs typeface="Calibri"/>
              </a:rPr>
              <a:t>Slide 40:</a:t>
            </a:r>
          </a:p>
          <a:p>
            <a:pPr marL="173736" indent="-173736">
              <a:spcBef>
                <a:spcPts val="200"/>
              </a:spcBef>
              <a:buClr>
                <a:srgbClr val="00A797"/>
              </a:buClr>
              <a:buFont typeface="Wingdings" panose="05000000000000000000" pitchFamily="2" charset="2"/>
              <a:buChar char="§"/>
            </a:pPr>
            <a:r>
              <a:rPr lang="en-US" sz="800" dirty="0">
                <a:latin typeface="+mj-lt"/>
                <a:cs typeface="Arial"/>
              </a:rPr>
              <a:t>MassHealth “Community Behavioral Health Centers.” 2023. </a:t>
            </a:r>
            <a:r>
              <a:rPr lang="en-US" sz="800" dirty="0">
                <a:latin typeface="+mj-lt"/>
                <a:cs typeface="Arial"/>
                <a:hlinkClick r:id="rId15">
                  <a:extLst>
                    <a:ext uri="{A12FA001-AC4F-418D-AE19-62706E023703}">
                      <ahyp:hlinkClr xmlns:ahyp="http://schemas.microsoft.com/office/drawing/2018/hyperlinkcolor" val="tx"/>
                    </a:ext>
                  </a:extLst>
                </a:hlinkClick>
              </a:rPr>
              <a:t>https://www.mass.gov/community-behavioral-health-centers</a:t>
            </a:r>
            <a:r>
              <a:rPr lang="en-US" sz="800" dirty="0">
                <a:latin typeface="+mj-lt"/>
                <a:cs typeface="Arial"/>
              </a:rPr>
              <a:t>.</a:t>
            </a:r>
          </a:p>
          <a:p>
            <a:pPr marL="173736" indent="-173736">
              <a:spcBef>
                <a:spcPts val="200"/>
              </a:spcBef>
              <a:buClr>
                <a:srgbClr val="00A797"/>
              </a:buClr>
              <a:buFont typeface="Wingdings" panose="05000000000000000000" pitchFamily="2" charset="2"/>
              <a:buChar char="§"/>
            </a:pPr>
            <a:r>
              <a:rPr lang="en-US" sz="800" dirty="0">
                <a:solidFill>
                  <a:srgbClr val="000000"/>
                </a:solidFill>
                <a:latin typeface="+mj-lt"/>
                <a:cs typeface="Arial"/>
              </a:rPr>
              <a:t>130 C.M.R. §448, §462,  §429, §411, §305, §461, §461. </a:t>
            </a:r>
          </a:p>
          <a:p>
            <a:pPr marL="173736" indent="-173736">
              <a:spcBef>
                <a:spcPts val="200"/>
              </a:spcBef>
              <a:buClr>
                <a:srgbClr val="00A797"/>
              </a:buClr>
              <a:buFont typeface="Wingdings" panose="05000000000000000000" pitchFamily="2" charset="2"/>
              <a:buChar char="§"/>
            </a:pPr>
            <a:r>
              <a:rPr lang="en-US" sz="800" dirty="0">
                <a:latin typeface="+mj-lt"/>
                <a:ea typeface="Source Sans Pro Light"/>
                <a:cs typeface="Arial"/>
              </a:rPr>
              <a:t>MassHealth. “MassHealth Managed Care Entity Bulletin 76,” December . </a:t>
            </a:r>
            <a:r>
              <a:rPr lang="en-US" sz="800" dirty="0">
                <a:latin typeface="+mj-lt"/>
                <a:ea typeface="Source Sans Pro Light"/>
                <a:cs typeface="Arial"/>
                <a:hlinkClick r:id="rId16">
                  <a:extLst>
                    <a:ext uri="{A12FA001-AC4F-418D-AE19-62706E023703}">
                      <ahyp:hlinkClr xmlns:ahyp="http://schemas.microsoft.com/office/drawing/2018/hyperlinkcolor" val="tx"/>
                    </a:ext>
                  </a:extLst>
                </a:hlinkClick>
              </a:rPr>
              <a:t>https://www.mass.gov/doc/managed-care-entity-bulletin-76-behavioral-health-urgent-care-providers/download</a:t>
            </a:r>
            <a:r>
              <a:rPr lang="en-US" sz="800" dirty="0">
                <a:latin typeface="+mj-lt"/>
                <a:ea typeface="Source Sans Pro Light"/>
                <a:cs typeface="Arial"/>
              </a:rPr>
              <a:t>.</a:t>
            </a:r>
          </a:p>
          <a:p>
            <a:pPr marL="173736" indent="-173736">
              <a:spcBef>
                <a:spcPts val="200"/>
              </a:spcBef>
              <a:buClr>
                <a:srgbClr val="00A797"/>
              </a:buClr>
              <a:buFont typeface="Wingdings" panose="05000000000000000000" pitchFamily="2" charset="2"/>
              <a:buChar char="§"/>
            </a:pPr>
            <a:endParaRPr lang="en-US" sz="800" dirty="0">
              <a:solidFill>
                <a:srgbClr val="000000"/>
              </a:solidFill>
              <a:latin typeface="+mj-lt"/>
              <a:ea typeface="Source Sans Pro Light"/>
              <a:cs typeface="Arial"/>
            </a:endParaRPr>
          </a:p>
          <a:p>
            <a:pPr marL="173736" indent="-173736">
              <a:spcBef>
                <a:spcPts val="200"/>
              </a:spcBef>
            </a:pPr>
            <a:endParaRPr lang="en-US" sz="800" dirty="0">
              <a:latin typeface="+mj-lt"/>
            </a:endParaRPr>
          </a:p>
        </p:txBody>
      </p:sp>
    </p:spTree>
    <p:extLst>
      <p:ext uri="{BB962C8B-B14F-4D97-AF65-F5344CB8AC3E}">
        <p14:creationId xmlns:p14="http://schemas.microsoft.com/office/powerpoint/2010/main" val="300875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DE896-468B-32FB-DC7D-7E3DCA22FC6D}"/>
              </a:ext>
            </a:extLst>
          </p:cNvPr>
          <p:cNvSpPr/>
          <p:nvPr/>
        </p:nvSpPr>
        <p:spPr>
          <a:xfrm>
            <a:off x="0" y="0"/>
            <a:ext cx="9144000" cy="6858000"/>
          </a:xfrm>
          <a:prstGeom prst="rect">
            <a:avLst/>
          </a:prstGeom>
          <a:solidFill>
            <a:srgbClr val="00A7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60E8363-46D2-0045-AE85-416A18A6C1B4}"/>
              </a:ext>
            </a:extLst>
          </p:cNvPr>
          <p:cNvPicPr>
            <a:picLocks noChangeAspect="1"/>
          </p:cNvPicPr>
          <p:nvPr/>
        </p:nvPicPr>
        <p:blipFill>
          <a:blip r:embed="rId3"/>
          <a:stretch>
            <a:fillRect/>
          </a:stretch>
        </p:blipFill>
        <p:spPr>
          <a:xfrm>
            <a:off x="3911600" y="5233496"/>
            <a:ext cx="1320800" cy="838200"/>
          </a:xfrm>
          <a:prstGeom prst="rect">
            <a:avLst/>
          </a:prstGeom>
        </p:spPr>
      </p:pic>
    </p:spTree>
    <p:extLst>
      <p:ext uri="{BB962C8B-B14F-4D97-AF65-F5344CB8AC3E}">
        <p14:creationId xmlns:p14="http://schemas.microsoft.com/office/powerpoint/2010/main" val="1980975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F57599E-FBEB-57DF-F3F5-77F8EBE06D29}"/>
              </a:ext>
            </a:extLst>
          </p:cNvPr>
          <p:cNvSpPr>
            <a:spLocks noGrp="1"/>
          </p:cNvSpPr>
          <p:nvPr>
            <p:ph idx="1"/>
          </p:nvPr>
        </p:nvSpPr>
        <p:spPr/>
        <p:txBody>
          <a:bodyPr/>
          <a:lstStyle/>
          <a:p>
            <a:pPr marL="0" indent="0">
              <a:buNone/>
            </a:pPr>
            <a:r>
              <a:rPr lang="en-US" dirty="0"/>
              <a:t>MassHealth is Massachusetts’ name for its Medicaid program and Children’s Health Insurance Program (CHIP). MassHealth is a cornerstone of the health insurance landscape in Massachusetts and critical to the state’s high rates of coverage and ongoing efforts to improve health equity. The program is jointly funded and administered by state and federal governments. </a:t>
            </a:r>
          </a:p>
          <a:p>
            <a:pPr marL="0" indent="0">
              <a:buNone/>
            </a:pPr>
            <a:endParaRPr lang="en-US" dirty="0"/>
          </a:p>
        </p:txBody>
      </p:sp>
      <p:sp>
        <p:nvSpPr>
          <p:cNvPr id="15" name="Rectangle 14">
            <a:extLst>
              <a:ext uri="{FF2B5EF4-FFF2-40B4-BE49-F238E27FC236}">
                <a16:creationId xmlns:a16="http://schemas.microsoft.com/office/drawing/2014/main" id="{817D3DF7-061E-46C9-8FD0-C60B28C97EC9}"/>
              </a:ext>
            </a:extLst>
          </p:cNvPr>
          <p:cNvSpPr/>
          <p:nvPr/>
        </p:nvSpPr>
        <p:spPr>
          <a:xfrm>
            <a:off x="4574664" y="4137782"/>
            <a:ext cx="4112138" cy="1964209"/>
          </a:xfrm>
          <a:prstGeom prst="rect">
            <a:avLst/>
          </a:prstGeom>
          <a:solidFill>
            <a:srgbClr val="00A7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182880" bIns="91440" rtlCol="0" anchor="t" anchorCtr="0"/>
          <a:lstStyle/>
          <a:p>
            <a:pPr marL="0" lvl="0" algn="r" defTabSz="1066800">
              <a:lnSpc>
                <a:spcPct val="90000"/>
              </a:lnSpc>
              <a:spcBef>
                <a:spcPct val="0"/>
              </a:spcBef>
              <a:spcAft>
                <a:spcPct val="35000"/>
              </a:spcAft>
              <a:buNone/>
            </a:pPr>
            <a:r>
              <a:rPr lang="en-US" sz="1200" b="1" kern="1200" dirty="0">
                <a:solidFill>
                  <a:srgbClr val="00A797"/>
                </a:solidFill>
              </a:rPr>
              <a:t>INNOVATION</a:t>
            </a:r>
            <a:endParaRPr lang="en-US" sz="1200" b="1" strike="sngStrike" kern="1200" dirty="0">
              <a:solidFill>
                <a:srgbClr val="00A797"/>
              </a:solidFill>
            </a:endParaRPr>
          </a:p>
          <a:p>
            <a:pPr marL="0" lvl="0" indent="0" algn="r" defTabSz="1066800">
              <a:lnSpc>
                <a:spcPct val="90000"/>
              </a:lnSpc>
              <a:spcBef>
                <a:spcPct val="0"/>
              </a:spcBef>
              <a:spcAft>
                <a:spcPct val="35000"/>
              </a:spcAft>
              <a:buNone/>
            </a:pPr>
            <a:r>
              <a:rPr lang="en-US" sz="1200" b="1" kern="1200" dirty="0">
                <a:solidFill>
                  <a:schemeClr val="tx1"/>
                </a:solidFill>
              </a:rPr>
              <a:t>MassHealth has implemented </a:t>
            </a:r>
            <a:br>
              <a:rPr lang="en-US" sz="1200" b="1" kern="1200" dirty="0">
                <a:solidFill>
                  <a:schemeClr val="tx1"/>
                </a:solidFill>
              </a:rPr>
            </a:br>
            <a:r>
              <a:rPr lang="en-US" sz="1200" b="1" kern="1200" dirty="0">
                <a:solidFill>
                  <a:schemeClr val="tx1"/>
                </a:solidFill>
              </a:rPr>
              <a:t>health policy reforms including </a:t>
            </a:r>
            <a:br>
              <a:rPr lang="en-US" sz="1200" b="1" kern="1200" dirty="0">
                <a:solidFill>
                  <a:schemeClr val="tx1"/>
                </a:solidFill>
              </a:rPr>
            </a:br>
            <a:r>
              <a:rPr lang="en-US" sz="1200" b="1" kern="1200" dirty="0">
                <a:solidFill>
                  <a:schemeClr val="tx1"/>
                </a:solidFill>
              </a:rPr>
              <a:t>new service models that address social determinants of health and payment models that reward performance over volume. </a:t>
            </a:r>
          </a:p>
        </p:txBody>
      </p:sp>
      <p:sp>
        <p:nvSpPr>
          <p:cNvPr id="14" name="Rectangle 13">
            <a:extLst>
              <a:ext uri="{FF2B5EF4-FFF2-40B4-BE49-F238E27FC236}">
                <a16:creationId xmlns:a16="http://schemas.microsoft.com/office/drawing/2014/main" id="{0F6CF679-92C1-4291-8C55-63EF8DC4D1EA}"/>
              </a:ext>
            </a:extLst>
          </p:cNvPr>
          <p:cNvSpPr/>
          <p:nvPr/>
        </p:nvSpPr>
        <p:spPr>
          <a:xfrm>
            <a:off x="457199" y="2446143"/>
            <a:ext cx="4114800" cy="1691640"/>
          </a:xfrm>
          <a:prstGeom prst="rect">
            <a:avLst/>
          </a:prstGeom>
          <a:solidFill>
            <a:srgbClr val="00A7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0" bIns="91440" rtlCol="0" anchor="t" anchorCtr="0"/>
          <a:lstStyle/>
          <a:p>
            <a:pPr marL="0" lvl="0" defTabSz="1066800">
              <a:lnSpc>
                <a:spcPct val="90000"/>
              </a:lnSpc>
              <a:spcBef>
                <a:spcPct val="0"/>
              </a:spcBef>
              <a:spcAft>
                <a:spcPct val="35000"/>
              </a:spcAft>
              <a:buNone/>
            </a:pPr>
            <a:r>
              <a:rPr lang="en-US" sz="1200" b="1" kern="1200" dirty="0">
                <a:solidFill>
                  <a:srgbClr val="00A797"/>
                </a:solidFill>
              </a:rPr>
              <a:t>COVERAGE</a:t>
            </a:r>
          </a:p>
          <a:p>
            <a:pPr marL="0" lvl="0" indent="0" defTabSz="1066800">
              <a:lnSpc>
                <a:spcPct val="90000"/>
              </a:lnSpc>
              <a:spcBef>
                <a:spcPct val="0"/>
              </a:spcBef>
              <a:spcAft>
                <a:spcPct val="35000"/>
              </a:spcAft>
              <a:buNone/>
            </a:pPr>
            <a:r>
              <a:rPr lang="en-US" sz="1200" b="1" kern="1200" dirty="0">
                <a:solidFill>
                  <a:srgbClr val="000000"/>
                </a:solidFill>
              </a:rPr>
              <a:t>Nearly one in three </a:t>
            </a:r>
            <a:r>
              <a:rPr lang="en-US" sz="1200" b="1" kern="1200" dirty="0">
                <a:solidFill>
                  <a:schemeClr val="tx1"/>
                </a:solidFill>
              </a:rPr>
              <a:t>Massachusetts residents is covered by MassHealth - over 2 million people - including low-income children, seniors, and people with disabilities.</a:t>
            </a:r>
          </a:p>
        </p:txBody>
      </p:sp>
      <p:sp>
        <p:nvSpPr>
          <p:cNvPr id="16" name="Rectangle 15">
            <a:extLst>
              <a:ext uri="{FF2B5EF4-FFF2-40B4-BE49-F238E27FC236}">
                <a16:creationId xmlns:a16="http://schemas.microsoft.com/office/drawing/2014/main" id="{4C8F2636-303A-4C96-980F-21DD624CC1E2}"/>
              </a:ext>
            </a:extLst>
          </p:cNvPr>
          <p:cNvSpPr/>
          <p:nvPr/>
        </p:nvSpPr>
        <p:spPr>
          <a:xfrm>
            <a:off x="4574664" y="2446143"/>
            <a:ext cx="4114800" cy="1691640"/>
          </a:xfrm>
          <a:prstGeom prst="rect">
            <a:avLst/>
          </a:prstGeom>
          <a:solidFill>
            <a:srgbClr val="00A79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182880" bIns="91440" rtlCol="0" anchor="t" anchorCtr="0"/>
          <a:lstStyle/>
          <a:p>
            <a:pPr marL="0" lvl="0" algn="r" defTabSz="1066800">
              <a:lnSpc>
                <a:spcPct val="90000"/>
              </a:lnSpc>
              <a:spcBef>
                <a:spcPct val="0"/>
              </a:spcBef>
              <a:spcAft>
                <a:spcPct val="35000"/>
              </a:spcAft>
              <a:buNone/>
            </a:pPr>
            <a:r>
              <a:rPr lang="en-US" sz="1200" b="1" kern="1200" dirty="0">
                <a:solidFill>
                  <a:srgbClr val="00A797"/>
                </a:solidFill>
              </a:rPr>
              <a:t>SAFETY NET</a:t>
            </a:r>
          </a:p>
          <a:p>
            <a:pPr marL="0" lvl="0" indent="0" algn="r" defTabSz="1066800">
              <a:lnSpc>
                <a:spcPct val="90000"/>
              </a:lnSpc>
              <a:spcBef>
                <a:spcPct val="0"/>
              </a:spcBef>
              <a:spcAft>
                <a:spcPct val="35000"/>
              </a:spcAft>
              <a:buNone/>
            </a:pPr>
            <a:r>
              <a:rPr lang="en-US" sz="1200" b="1" kern="1200" dirty="0">
                <a:solidFill>
                  <a:srgbClr val="000000"/>
                </a:solidFill>
              </a:rPr>
              <a:t>Enrollment typically grows during recessions when people are losing jobs. MassHealth helps keep Massachusetts’ coverage rates high through crises such as the COVID-19 pandemic.</a:t>
            </a:r>
          </a:p>
          <a:p>
            <a:pPr algn="r" defTabSz="1066800">
              <a:lnSpc>
                <a:spcPct val="90000"/>
              </a:lnSpc>
              <a:spcAft>
                <a:spcPct val="35000"/>
              </a:spcAft>
            </a:pPr>
            <a:endParaRPr lang="en-US" sz="1200" b="1" dirty="0">
              <a:solidFill>
                <a:srgbClr val="005F85"/>
              </a:solidFill>
            </a:endParaRPr>
          </a:p>
        </p:txBody>
      </p:sp>
      <p:sp>
        <p:nvSpPr>
          <p:cNvPr id="17" name="Rectangle 16">
            <a:extLst>
              <a:ext uri="{FF2B5EF4-FFF2-40B4-BE49-F238E27FC236}">
                <a16:creationId xmlns:a16="http://schemas.microsoft.com/office/drawing/2014/main" id="{20B2E395-35E6-44CF-968C-C14C776A2B32}"/>
              </a:ext>
            </a:extLst>
          </p:cNvPr>
          <p:cNvSpPr/>
          <p:nvPr/>
        </p:nvSpPr>
        <p:spPr>
          <a:xfrm>
            <a:off x="457199" y="4137782"/>
            <a:ext cx="4112138" cy="1964209"/>
          </a:xfrm>
          <a:prstGeom prst="rect">
            <a:avLst/>
          </a:prstGeom>
          <a:solidFill>
            <a:srgbClr val="00A79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0" bIns="91440" rtlCol="0" anchor="t" anchorCtr="0"/>
          <a:lstStyle/>
          <a:p>
            <a:pPr marL="0" marR="0" lvl="0" indent="0" algn="l" defTabSz="1066800" rtl="0" eaLnBrk="1" fontAlgn="base"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A797"/>
                </a:solidFill>
                <a:effectLst/>
                <a:uLnTx/>
                <a:uFillTx/>
                <a:latin typeface="DM Sans"/>
                <a:ea typeface="+mn-ea"/>
                <a:cs typeface="+mn-cs"/>
              </a:rPr>
              <a:t>EQUITY</a:t>
            </a:r>
          </a:p>
          <a:p>
            <a:pPr marL="0" marR="0" lvl="0" indent="0" algn="l" defTabSz="1066800" rtl="0" eaLnBrk="1" fontAlgn="base"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DM Sans"/>
                <a:ea typeface="+mn-ea"/>
                <a:cs typeface="+mn-cs"/>
              </a:rPr>
              <a:t>MassHealth members are representative of the diversity of the Commonwealth and so the program is positioned to </a:t>
            </a:r>
            <a:r>
              <a:rPr kumimoji="0" lang="en-US" sz="1200" b="1" i="0" u="none" strike="noStrike" kern="1200" cap="none" spc="0" normalizeH="0" baseline="0" noProof="0" dirty="0">
                <a:ln>
                  <a:noFill/>
                </a:ln>
                <a:solidFill>
                  <a:schemeClr val="tx1"/>
                </a:solidFill>
                <a:effectLst/>
                <a:uLnTx/>
                <a:uFillTx/>
                <a:latin typeface="DM Sans"/>
                <a:ea typeface="+mn-ea"/>
                <a:cs typeface="+mn-cs"/>
              </a:rPr>
              <a:t>help</a:t>
            </a:r>
            <a:r>
              <a:rPr kumimoji="0" lang="en-US" sz="1200" b="1" i="0" u="none" strike="noStrike" kern="1200" cap="none" spc="0" normalizeH="0" baseline="0" noProof="0" dirty="0">
                <a:ln>
                  <a:noFill/>
                </a:ln>
                <a:solidFill>
                  <a:srgbClr val="00B0F0"/>
                </a:solidFill>
                <a:effectLst/>
                <a:uLnTx/>
                <a:uFillTx/>
                <a:latin typeface="DM Sans"/>
                <a:ea typeface="+mn-ea"/>
                <a:cs typeface="+mn-cs"/>
              </a:rPr>
              <a:t> </a:t>
            </a:r>
            <a:r>
              <a:rPr kumimoji="0" lang="en-US" sz="1200" b="1" i="0" u="none" strike="noStrike" kern="1200" cap="none" spc="0" normalizeH="0" baseline="0" noProof="0" dirty="0">
                <a:ln>
                  <a:noFill/>
                </a:ln>
                <a:solidFill>
                  <a:srgbClr val="000000"/>
                </a:solidFill>
                <a:effectLst/>
                <a:uLnTx/>
                <a:uFillTx/>
                <a:latin typeface="DM Sans"/>
                <a:ea typeface="+mn-ea"/>
                <a:cs typeface="+mn-cs"/>
              </a:rPr>
              <a:t>address </a:t>
            </a:r>
            <a:r>
              <a:rPr kumimoji="0" lang="en-US" sz="1200" b="1" i="0" u="none" strike="noStrike" kern="1200" cap="none" spc="0" normalizeH="0" baseline="0" noProof="0" dirty="0">
                <a:ln>
                  <a:noFill/>
                </a:ln>
                <a:solidFill>
                  <a:schemeClr val="tx1"/>
                </a:solidFill>
                <a:effectLst/>
                <a:uLnTx/>
                <a:uFillTx/>
                <a:latin typeface="DM Sans"/>
                <a:ea typeface="+mn-ea"/>
                <a:cs typeface="+mn-cs"/>
              </a:rPr>
              <a:t>disparities</a:t>
            </a:r>
            <a:r>
              <a:rPr kumimoji="0" lang="en-US" sz="1200" b="1" i="0" u="none" strike="noStrike" kern="1200" cap="none" spc="0" normalizeH="0" baseline="0" noProof="0" dirty="0">
                <a:ln>
                  <a:noFill/>
                </a:ln>
                <a:solidFill>
                  <a:srgbClr val="FF0000"/>
                </a:solidFill>
                <a:effectLst/>
                <a:uLnTx/>
                <a:uFillTx/>
                <a:latin typeface="DM Sans"/>
                <a:ea typeface="+mn-ea"/>
                <a:cs typeface="+mn-cs"/>
              </a:rPr>
              <a:t> </a:t>
            </a:r>
            <a:r>
              <a:rPr kumimoji="0" lang="en-US" sz="1200" b="1" i="0" u="none" strike="noStrike" kern="1200" cap="none" spc="0" normalizeH="0" baseline="0" noProof="0" dirty="0">
                <a:ln>
                  <a:noFill/>
                </a:ln>
                <a:solidFill>
                  <a:srgbClr val="000000"/>
                </a:solidFill>
                <a:effectLst/>
                <a:uLnTx/>
                <a:uFillTx/>
                <a:latin typeface="DM Sans"/>
                <a:ea typeface="+mn-ea"/>
                <a:cs typeface="+mn-cs"/>
              </a:rPr>
              <a:t>for people across disability status, racial and ethnic identities,  sexual orientation, and gender identities.</a:t>
            </a:r>
          </a:p>
        </p:txBody>
      </p:sp>
      <p:sp>
        <p:nvSpPr>
          <p:cNvPr id="7" name="Title 6">
            <a:extLst>
              <a:ext uri="{FF2B5EF4-FFF2-40B4-BE49-F238E27FC236}">
                <a16:creationId xmlns:a16="http://schemas.microsoft.com/office/drawing/2014/main" id="{40C4CC32-AB29-B09B-DD71-3FAD066E033E}"/>
              </a:ext>
            </a:extLst>
          </p:cNvPr>
          <p:cNvSpPr>
            <a:spLocks noGrp="1"/>
          </p:cNvSpPr>
          <p:nvPr>
            <p:ph type="title"/>
          </p:nvPr>
        </p:nvSpPr>
        <p:spPr/>
        <p:txBody>
          <a:bodyPr/>
          <a:lstStyle/>
          <a:p>
            <a:r>
              <a:rPr lang="en-US"/>
              <a:t>INTRODUCTION: THE IMPORTANCE OF MASSHEALTH</a:t>
            </a:r>
          </a:p>
        </p:txBody>
      </p:sp>
      <p:pic>
        <p:nvPicPr>
          <p:cNvPr id="13" name="Picture 2" descr="Image result for MASShealth logo">
            <a:extLst>
              <a:ext uri="{FF2B5EF4-FFF2-40B4-BE49-F238E27FC236}">
                <a16:creationId xmlns:a16="http://schemas.microsoft.com/office/drawing/2014/main" id="{B7A7E739-BCB6-443C-B3FE-406D40F277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00400" y="3589572"/>
            <a:ext cx="2743200" cy="136899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2">
            <a:extLst>
              <a:ext uri="{FF2B5EF4-FFF2-40B4-BE49-F238E27FC236}">
                <a16:creationId xmlns:a16="http://schemas.microsoft.com/office/drawing/2014/main" id="{51414AC5-70AA-B125-40C0-3D58F81DE181}"/>
              </a:ext>
            </a:extLst>
          </p:cNvPr>
          <p:cNvSpPr>
            <a:spLocks noGrp="1"/>
          </p:cNvSpPr>
          <p:nvPr>
            <p:ph type="sldNum" sz="quarter" idx="10"/>
          </p:nvPr>
        </p:nvSpPr>
        <p:spPr>
          <a:xfrm>
            <a:off x="8747125" y="6559550"/>
            <a:ext cx="396875" cy="296863"/>
          </a:xfrm>
        </p:spPr>
        <p:txBody>
          <a:bodyPr/>
          <a:lstStyle/>
          <a:p>
            <a:fld id="{52FF2353-2A72-49B4-9122-A3EFF5B12DD2}" type="slidenum">
              <a:rPr lang="en-US" smtClean="0"/>
              <a:pPr/>
              <a:t>4</a:t>
            </a:fld>
            <a:endParaRPr lang="en-US"/>
          </a:p>
        </p:txBody>
      </p:sp>
    </p:spTree>
    <p:extLst>
      <p:ext uri="{BB962C8B-B14F-4D97-AF65-F5344CB8AC3E}">
        <p14:creationId xmlns:p14="http://schemas.microsoft.com/office/powerpoint/2010/main" val="4179813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5DB6B7F-8C24-F0E5-640D-1C5FFF2D6FD0}"/>
              </a:ext>
            </a:extLst>
          </p:cNvPr>
          <p:cNvPicPr>
            <a:picLocks noChangeAspect="1"/>
          </p:cNvPicPr>
          <p:nvPr/>
        </p:nvPicPr>
        <p:blipFill>
          <a:blip r:embed="rId3"/>
          <a:srcRect/>
          <a:stretch/>
        </p:blipFill>
        <p:spPr>
          <a:xfrm>
            <a:off x="4745249" y="3156301"/>
            <a:ext cx="1165312" cy="1165312"/>
          </a:xfrm>
          <a:prstGeom prst="rect">
            <a:avLst/>
          </a:prstGeom>
        </p:spPr>
      </p:pic>
      <p:sp>
        <p:nvSpPr>
          <p:cNvPr id="59" name="Rectangle 58">
            <a:extLst>
              <a:ext uri="{FF2B5EF4-FFF2-40B4-BE49-F238E27FC236}">
                <a16:creationId xmlns:a16="http://schemas.microsoft.com/office/drawing/2014/main" id="{08E82782-D7A3-48F7-A36B-144A3A81930B}"/>
              </a:ext>
            </a:extLst>
          </p:cNvPr>
          <p:cNvSpPr/>
          <p:nvPr/>
        </p:nvSpPr>
        <p:spPr>
          <a:xfrm>
            <a:off x="457200" y="1248605"/>
            <a:ext cx="2560320" cy="4998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all" spc="0" normalizeH="0" baseline="0" noProof="0">
                <a:ln>
                  <a:noFill/>
                </a:ln>
                <a:solidFill>
                  <a:srgbClr val="FFFFFF"/>
                </a:solidFill>
                <a:effectLst/>
                <a:uLnTx/>
                <a:uFillTx/>
                <a:latin typeface="DM Sans"/>
                <a:ea typeface="+mn-ea"/>
                <a:cs typeface="+mn-cs"/>
              </a:rPr>
              <a:t>ENROLLMENT</a:t>
            </a:r>
            <a:endParaRPr kumimoji="0" lang="en-US" sz="1800" b="0" i="0" u="none" strike="noStrike" kern="1200" cap="none" spc="0" normalizeH="0" baseline="0" noProof="0">
              <a:ln>
                <a:noFill/>
              </a:ln>
              <a:solidFill>
                <a:srgbClr val="FFFFFF"/>
              </a:solidFill>
              <a:effectLst/>
              <a:uLnTx/>
              <a:uFillTx/>
              <a:latin typeface="DM Sans"/>
              <a:ea typeface="+mn-ea"/>
              <a:cs typeface="+mn-cs"/>
            </a:endParaRPr>
          </a:p>
        </p:txBody>
      </p:sp>
      <p:grpSp>
        <p:nvGrpSpPr>
          <p:cNvPr id="90139" name="Group 90138">
            <a:extLst>
              <a:ext uri="{FF2B5EF4-FFF2-40B4-BE49-F238E27FC236}">
                <a16:creationId xmlns:a16="http://schemas.microsoft.com/office/drawing/2014/main" id="{EDA00628-AE21-432E-A3D6-30AB3FA97C5E}"/>
              </a:ext>
            </a:extLst>
          </p:cNvPr>
          <p:cNvGrpSpPr/>
          <p:nvPr/>
        </p:nvGrpSpPr>
        <p:grpSpPr>
          <a:xfrm>
            <a:off x="2530256" y="1327730"/>
            <a:ext cx="330026" cy="341593"/>
            <a:chOff x="2465832" y="1555886"/>
            <a:chExt cx="530063" cy="548640"/>
          </a:xfrm>
        </p:grpSpPr>
        <p:grpSp>
          <p:nvGrpSpPr>
            <p:cNvPr id="30" name="Content Placeholder 5" descr="User">
              <a:extLst>
                <a:ext uri="{FF2B5EF4-FFF2-40B4-BE49-F238E27FC236}">
                  <a16:creationId xmlns:a16="http://schemas.microsoft.com/office/drawing/2014/main" id="{47F4EDFE-814E-49BD-AB40-89DD2C4F142D}"/>
                </a:ext>
              </a:extLst>
            </p:cNvPr>
            <p:cNvGrpSpPr/>
            <p:nvPr/>
          </p:nvGrpSpPr>
          <p:grpSpPr>
            <a:xfrm>
              <a:off x="2465832" y="1555886"/>
              <a:ext cx="421972" cy="448345"/>
              <a:chOff x="3581400" y="2880487"/>
              <a:chExt cx="609600" cy="647700"/>
            </a:xfrm>
            <a:solidFill>
              <a:schemeClr val="accent5"/>
            </a:solidFill>
          </p:grpSpPr>
          <p:sp>
            <p:nvSpPr>
              <p:cNvPr id="31" name="Freeform: Shape 30">
                <a:extLst>
                  <a:ext uri="{FF2B5EF4-FFF2-40B4-BE49-F238E27FC236}">
                    <a16:creationId xmlns:a16="http://schemas.microsoft.com/office/drawing/2014/main" id="{A0504A6D-90C7-4216-9D27-E54B8D635966}"/>
                  </a:ext>
                </a:extLst>
              </p:cNvPr>
              <p:cNvSpPr/>
              <p:nvPr/>
            </p:nvSpPr>
            <p:spPr>
              <a:xfrm>
                <a:off x="3733800" y="2880487"/>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chemeClr val="bg1"/>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sp>
            <p:nvSpPr>
              <p:cNvPr id="90112" name="Freeform: Shape 90111">
                <a:extLst>
                  <a:ext uri="{FF2B5EF4-FFF2-40B4-BE49-F238E27FC236}">
                    <a16:creationId xmlns:a16="http://schemas.microsoft.com/office/drawing/2014/main" id="{9641FE79-68FA-4905-915B-B2ECB9BB915C}"/>
                  </a:ext>
                </a:extLst>
              </p:cNvPr>
              <p:cNvSpPr/>
              <p:nvPr/>
            </p:nvSpPr>
            <p:spPr>
              <a:xfrm>
                <a:off x="3581400" y="3223387"/>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solidFill>
                <a:schemeClr val="bg1"/>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grpSp>
        <p:sp>
          <p:nvSpPr>
            <p:cNvPr id="90113" name="Oval 90112">
              <a:extLst>
                <a:ext uri="{FF2B5EF4-FFF2-40B4-BE49-F238E27FC236}">
                  <a16:creationId xmlns:a16="http://schemas.microsoft.com/office/drawing/2014/main" id="{B20AFCF5-210D-4AA6-920D-D0FF0EE7EAA8}"/>
                </a:ext>
              </a:extLst>
            </p:cNvPr>
            <p:cNvSpPr/>
            <p:nvPr/>
          </p:nvSpPr>
          <p:spPr>
            <a:xfrm>
              <a:off x="2748179" y="1856810"/>
              <a:ext cx="242248" cy="2422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DM Sans" pitchFamily="2" charset="77"/>
                <a:ea typeface="+mn-ea"/>
                <a:cs typeface="+mn-cs"/>
              </a:endParaRPr>
            </a:p>
          </p:txBody>
        </p:sp>
        <p:sp>
          <p:nvSpPr>
            <p:cNvPr id="28" name="Freeform: Shape 27">
              <a:extLst>
                <a:ext uri="{FF2B5EF4-FFF2-40B4-BE49-F238E27FC236}">
                  <a16:creationId xmlns:a16="http://schemas.microsoft.com/office/drawing/2014/main" id="{FB8A1C37-49ED-4C3B-A6A3-52D0D3D228D2}"/>
                </a:ext>
              </a:extLst>
            </p:cNvPr>
            <p:cNvSpPr/>
            <p:nvPr/>
          </p:nvSpPr>
          <p:spPr>
            <a:xfrm>
              <a:off x="2742712" y="1851343"/>
              <a:ext cx="253183" cy="253183"/>
            </a:xfrm>
            <a:custGeom>
              <a:avLst/>
              <a:gdLst>
                <a:gd name="connsiteX0" fmla="*/ 735329 w 752475"/>
                <a:gd name="connsiteY0" fmla="*/ 640540 h 752475"/>
                <a:gd name="connsiteX1" fmla="*/ 616266 w 752475"/>
                <a:gd name="connsiteY1" fmla="*/ 521477 h 752475"/>
                <a:gd name="connsiteX2" fmla="*/ 556925 w 752475"/>
                <a:gd name="connsiteY2" fmla="*/ 503094 h 752475"/>
                <a:gd name="connsiteX3" fmla="*/ 514349 w 752475"/>
                <a:gd name="connsiteY3" fmla="*/ 460993 h 752475"/>
                <a:gd name="connsiteX4" fmla="*/ 573404 w 752475"/>
                <a:gd name="connsiteY4" fmla="*/ 287638 h 752475"/>
                <a:gd name="connsiteX5" fmla="*/ 287638 w 752475"/>
                <a:gd name="connsiteY5" fmla="*/ 2 h 752475"/>
                <a:gd name="connsiteX6" fmla="*/ 2 w 752475"/>
                <a:gd name="connsiteY6" fmla="*/ 285767 h 752475"/>
                <a:gd name="connsiteX7" fmla="*/ 285767 w 752475"/>
                <a:gd name="connsiteY7" fmla="*/ 573404 h 752475"/>
                <a:gd name="connsiteX8" fmla="*/ 461009 w 752475"/>
                <a:gd name="connsiteY8" fmla="*/ 514333 h 752475"/>
                <a:gd name="connsiteX9" fmla="*/ 503109 w 752475"/>
                <a:gd name="connsiteY9" fmla="*/ 556434 h 752475"/>
                <a:gd name="connsiteX10" fmla="*/ 521492 w 752475"/>
                <a:gd name="connsiteY10" fmla="*/ 616251 h 752475"/>
                <a:gd name="connsiteX11" fmla="*/ 640555 w 752475"/>
                <a:gd name="connsiteY11" fmla="*/ 735313 h 752475"/>
                <a:gd name="connsiteX12" fmla="*/ 734852 w 752475"/>
                <a:gd name="connsiteY12" fmla="*/ 735313 h 752475"/>
                <a:gd name="connsiteX13" fmla="*/ 734852 w 752475"/>
                <a:gd name="connsiteY13" fmla="*/ 641016 h 752475"/>
                <a:gd name="connsiteX14" fmla="*/ 287654 w 752475"/>
                <a:gd name="connsiteY14" fmla="*/ 525763 h 752475"/>
                <a:gd name="connsiteX15" fmla="*/ 49529 w 752475"/>
                <a:gd name="connsiteY15" fmla="*/ 287638 h 752475"/>
                <a:gd name="connsiteX16" fmla="*/ 287654 w 752475"/>
                <a:gd name="connsiteY16" fmla="*/ 49513 h 752475"/>
                <a:gd name="connsiteX17" fmla="*/ 525779 w 752475"/>
                <a:gd name="connsiteY17" fmla="*/ 287638 h 752475"/>
                <a:gd name="connsiteX18" fmla="*/ 287654 w 752475"/>
                <a:gd name="connsiteY18" fmla="*/ 525763 h 752475"/>
                <a:gd name="connsiteX0" fmla="*/ 735329 w 735329"/>
                <a:gd name="connsiteY0" fmla="*/ 640540 h 735462"/>
                <a:gd name="connsiteX1" fmla="*/ 616266 w 735329"/>
                <a:gd name="connsiteY1" fmla="*/ 521477 h 735462"/>
                <a:gd name="connsiteX2" fmla="*/ 556925 w 735329"/>
                <a:gd name="connsiteY2" fmla="*/ 503094 h 735462"/>
                <a:gd name="connsiteX3" fmla="*/ 514349 w 735329"/>
                <a:gd name="connsiteY3" fmla="*/ 460993 h 735462"/>
                <a:gd name="connsiteX4" fmla="*/ 573404 w 735329"/>
                <a:gd name="connsiteY4" fmla="*/ 287638 h 735462"/>
                <a:gd name="connsiteX5" fmla="*/ 287638 w 735329"/>
                <a:gd name="connsiteY5" fmla="*/ 2 h 735462"/>
                <a:gd name="connsiteX6" fmla="*/ 2 w 735329"/>
                <a:gd name="connsiteY6" fmla="*/ 285767 h 735462"/>
                <a:gd name="connsiteX7" fmla="*/ 285767 w 735329"/>
                <a:gd name="connsiteY7" fmla="*/ 573404 h 735462"/>
                <a:gd name="connsiteX8" fmla="*/ 461009 w 735329"/>
                <a:gd name="connsiteY8" fmla="*/ 514333 h 735462"/>
                <a:gd name="connsiteX9" fmla="*/ 503109 w 735329"/>
                <a:gd name="connsiteY9" fmla="*/ 556434 h 735462"/>
                <a:gd name="connsiteX10" fmla="*/ 521492 w 735329"/>
                <a:gd name="connsiteY10" fmla="*/ 616251 h 735462"/>
                <a:gd name="connsiteX11" fmla="*/ 640555 w 735329"/>
                <a:gd name="connsiteY11" fmla="*/ 735313 h 735462"/>
                <a:gd name="connsiteX12" fmla="*/ 734852 w 735329"/>
                <a:gd name="connsiteY12" fmla="*/ 641016 h 735462"/>
                <a:gd name="connsiteX13" fmla="*/ 735329 w 735329"/>
                <a:gd name="connsiteY13" fmla="*/ 640540 h 735462"/>
                <a:gd name="connsiteX14" fmla="*/ 287654 w 735329"/>
                <a:gd name="connsiteY14" fmla="*/ 525763 h 735462"/>
                <a:gd name="connsiteX15" fmla="*/ 49529 w 735329"/>
                <a:gd name="connsiteY15" fmla="*/ 287638 h 735462"/>
                <a:gd name="connsiteX16" fmla="*/ 287654 w 735329"/>
                <a:gd name="connsiteY16" fmla="*/ 49513 h 735462"/>
                <a:gd name="connsiteX17" fmla="*/ 525779 w 735329"/>
                <a:gd name="connsiteY17" fmla="*/ 287638 h 735462"/>
                <a:gd name="connsiteX18" fmla="*/ 287654 w 735329"/>
                <a:gd name="connsiteY18" fmla="*/ 525763 h 735462"/>
                <a:gd name="connsiteX0" fmla="*/ 734852 w 734852"/>
                <a:gd name="connsiteY0" fmla="*/ 641016 h 735462"/>
                <a:gd name="connsiteX1" fmla="*/ 616266 w 734852"/>
                <a:gd name="connsiteY1" fmla="*/ 521477 h 735462"/>
                <a:gd name="connsiteX2" fmla="*/ 556925 w 734852"/>
                <a:gd name="connsiteY2" fmla="*/ 503094 h 735462"/>
                <a:gd name="connsiteX3" fmla="*/ 514349 w 734852"/>
                <a:gd name="connsiteY3" fmla="*/ 460993 h 735462"/>
                <a:gd name="connsiteX4" fmla="*/ 573404 w 734852"/>
                <a:gd name="connsiteY4" fmla="*/ 287638 h 735462"/>
                <a:gd name="connsiteX5" fmla="*/ 287638 w 734852"/>
                <a:gd name="connsiteY5" fmla="*/ 2 h 735462"/>
                <a:gd name="connsiteX6" fmla="*/ 2 w 734852"/>
                <a:gd name="connsiteY6" fmla="*/ 285767 h 735462"/>
                <a:gd name="connsiteX7" fmla="*/ 285767 w 734852"/>
                <a:gd name="connsiteY7" fmla="*/ 573404 h 735462"/>
                <a:gd name="connsiteX8" fmla="*/ 461009 w 734852"/>
                <a:gd name="connsiteY8" fmla="*/ 514333 h 735462"/>
                <a:gd name="connsiteX9" fmla="*/ 503109 w 734852"/>
                <a:gd name="connsiteY9" fmla="*/ 556434 h 735462"/>
                <a:gd name="connsiteX10" fmla="*/ 521492 w 734852"/>
                <a:gd name="connsiteY10" fmla="*/ 616251 h 735462"/>
                <a:gd name="connsiteX11" fmla="*/ 640555 w 734852"/>
                <a:gd name="connsiteY11" fmla="*/ 735313 h 735462"/>
                <a:gd name="connsiteX12" fmla="*/ 734852 w 734852"/>
                <a:gd name="connsiteY12" fmla="*/ 641016 h 735462"/>
                <a:gd name="connsiteX13" fmla="*/ 287654 w 734852"/>
                <a:gd name="connsiteY13" fmla="*/ 525763 h 735462"/>
                <a:gd name="connsiteX14" fmla="*/ 49529 w 734852"/>
                <a:gd name="connsiteY14" fmla="*/ 287638 h 735462"/>
                <a:gd name="connsiteX15" fmla="*/ 287654 w 734852"/>
                <a:gd name="connsiteY15" fmla="*/ 49513 h 735462"/>
                <a:gd name="connsiteX16" fmla="*/ 525779 w 734852"/>
                <a:gd name="connsiteY16" fmla="*/ 287638 h 735462"/>
                <a:gd name="connsiteX17" fmla="*/ 287654 w 734852"/>
                <a:gd name="connsiteY17" fmla="*/ 525763 h 735462"/>
                <a:gd name="connsiteX0" fmla="*/ 640555 w 645466"/>
                <a:gd name="connsiteY0" fmla="*/ 735313 h 735313"/>
                <a:gd name="connsiteX1" fmla="*/ 616266 w 645466"/>
                <a:gd name="connsiteY1" fmla="*/ 521477 h 735313"/>
                <a:gd name="connsiteX2" fmla="*/ 556925 w 645466"/>
                <a:gd name="connsiteY2" fmla="*/ 503094 h 735313"/>
                <a:gd name="connsiteX3" fmla="*/ 514349 w 645466"/>
                <a:gd name="connsiteY3" fmla="*/ 460993 h 735313"/>
                <a:gd name="connsiteX4" fmla="*/ 573404 w 645466"/>
                <a:gd name="connsiteY4" fmla="*/ 287638 h 735313"/>
                <a:gd name="connsiteX5" fmla="*/ 287638 w 645466"/>
                <a:gd name="connsiteY5" fmla="*/ 2 h 735313"/>
                <a:gd name="connsiteX6" fmla="*/ 2 w 645466"/>
                <a:gd name="connsiteY6" fmla="*/ 285767 h 735313"/>
                <a:gd name="connsiteX7" fmla="*/ 285767 w 645466"/>
                <a:gd name="connsiteY7" fmla="*/ 573404 h 735313"/>
                <a:gd name="connsiteX8" fmla="*/ 461009 w 645466"/>
                <a:gd name="connsiteY8" fmla="*/ 514333 h 735313"/>
                <a:gd name="connsiteX9" fmla="*/ 503109 w 645466"/>
                <a:gd name="connsiteY9" fmla="*/ 556434 h 735313"/>
                <a:gd name="connsiteX10" fmla="*/ 521492 w 645466"/>
                <a:gd name="connsiteY10" fmla="*/ 616251 h 735313"/>
                <a:gd name="connsiteX11" fmla="*/ 640555 w 645466"/>
                <a:gd name="connsiteY11" fmla="*/ 735313 h 735313"/>
                <a:gd name="connsiteX12" fmla="*/ 287654 w 645466"/>
                <a:gd name="connsiteY12" fmla="*/ 525763 h 735313"/>
                <a:gd name="connsiteX13" fmla="*/ 49529 w 645466"/>
                <a:gd name="connsiteY13" fmla="*/ 287638 h 735313"/>
                <a:gd name="connsiteX14" fmla="*/ 287654 w 645466"/>
                <a:gd name="connsiteY14" fmla="*/ 49513 h 735313"/>
                <a:gd name="connsiteX15" fmla="*/ 525779 w 645466"/>
                <a:gd name="connsiteY15" fmla="*/ 287638 h 735313"/>
                <a:gd name="connsiteX16" fmla="*/ 287654 w 645466"/>
                <a:gd name="connsiteY16" fmla="*/ 525763 h 735313"/>
                <a:gd name="connsiteX0" fmla="*/ 521492 w 616266"/>
                <a:gd name="connsiteY0" fmla="*/ 616251 h 616251"/>
                <a:gd name="connsiteX1" fmla="*/ 616266 w 616266"/>
                <a:gd name="connsiteY1" fmla="*/ 521477 h 616251"/>
                <a:gd name="connsiteX2" fmla="*/ 556925 w 616266"/>
                <a:gd name="connsiteY2" fmla="*/ 503094 h 616251"/>
                <a:gd name="connsiteX3" fmla="*/ 514349 w 616266"/>
                <a:gd name="connsiteY3" fmla="*/ 460993 h 616251"/>
                <a:gd name="connsiteX4" fmla="*/ 573404 w 616266"/>
                <a:gd name="connsiteY4" fmla="*/ 287638 h 616251"/>
                <a:gd name="connsiteX5" fmla="*/ 287638 w 616266"/>
                <a:gd name="connsiteY5" fmla="*/ 2 h 616251"/>
                <a:gd name="connsiteX6" fmla="*/ 2 w 616266"/>
                <a:gd name="connsiteY6" fmla="*/ 285767 h 616251"/>
                <a:gd name="connsiteX7" fmla="*/ 285767 w 616266"/>
                <a:gd name="connsiteY7" fmla="*/ 573404 h 616251"/>
                <a:gd name="connsiteX8" fmla="*/ 461009 w 616266"/>
                <a:gd name="connsiteY8" fmla="*/ 514333 h 616251"/>
                <a:gd name="connsiteX9" fmla="*/ 503109 w 616266"/>
                <a:gd name="connsiteY9" fmla="*/ 556434 h 616251"/>
                <a:gd name="connsiteX10" fmla="*/ 521492 w 616266"/>
                <a:gd name="connsiteY10" fmla="*/ 616251 h 616251"/>
                <a:gd name="connsiteX11" fmla="*/ 287654 w 616266"/>
                <a:gd name="connsiteY11" fmla="*/ 525763 h 616251"/>
                <a:gd name="connsiteX12" fmla="*/ 49529 w 616266"/>
                <a:gd name="connsiteY12" fmla="*/ 287638 h 616251"/>
                <a:gd name="connsiteX13" fmla="*/ 287654 w 616266"/>
                <a:gd name="connsiteY13" fmla="*/ 49513 h 616251"/>
                <a:gd name="connsiteX14" fmla="*/ 525779 w 616266"/>
                <a:gd name="connsiteY14" fmla="*/ 287638 h 616251"/>
                <a:gd name="connsiteX15" fmla="*/ 287654 w 616266"/>
                <a:gd name="connsiteY15" fmla="*/ 525763 h 616251"/>
                <a:gd name="connsiteX0" fmla="*/ 503109 w 616266"/>
                <a:gd name="connsiteY0" fmla="*/ 556434 h 573405"/>
                <a:gd name="connsiteX1" fmla="*/ 616266 w 616266"/>
                <a:gd name="connsiteY1" fmla="*/ 521477 h 573405"/>
                <a:gd name="connsiteX2" fmla="*/ 556925 w 616266"/>
                <a:gd name="connsiteY2" fmla="*/ 503094 h 573405"/>
                <a:gd name="connsiteX3" fmla="*/ 514349 w 616266"/>
                <a:gd name="connsiteY3" fmla="*/ 460993 h 573405"/>
                <a:gd name="connsiteX4" fmla="*/ 573404 w 616266"/>
                <a:gd name="connsiteY4" fmla="*/ 287638 h 573405"/>
                <a:gd name="connsiteX5" fmla="*/ 287638 w 616266"/>
                <a:gd name="connsiteY5" fmla="*/ 2 h 573405"/>
                <a:gd name="connsiteX6" fmla="*/ 2 w 616266"/>
                <a:gd name="connsiteY6" fmla="*/ 285767 h 573405"/>
                <a:gd name="connsiteX7" fmla="*/ 285767 w 616266"/>
                <a:gd name="connsiteY7" fmla="*/ 573404 h 573405"/>
                <a:gd name="connsiteX8" fmla="*/ 461009 w 616266"/>
                <a:gd name="connsiteY8" fmla="*/ 514333 h 573405"/>
                <a:gd name="connsiteX9" fmla="*/ 503109 w 616266"/>
                <a:gd name="connsiteY9" fmla="*/ 556434 h 573405"/>
                <a:gd name="connsiteX10" fmla="*/ 287654 w 616266"/>
                <a:gd name="connsiteY10" fmla="*/ 525763 h 573405"/>
                <a:gd name="connsiteX11" fmla="*/ 49529 w 616266"/>
                <a:gd name="connsiteY11" fmla="*/ 287638 h 573405"/>
                <a:gd name="connsiteX12" fmla="*/ 287654 w 616266"/>
                <a:gd name="connsiteY12" fmla="*/ 49513 h 573405"/>
                <a:gd name="connsiteX13" fmla="*/ 525779 w 616266"/>
                <a:gd name="connsiteY13" fmla="*/ 287638 h 573405"/>
                <a:gd name="connsiteX14" fmla="*/ 287654 w 616266"/>
                <a:gd name="connsiteY14" fmla="*/ 525763 h 573405"/>
                <a:gd name="connsiteX0" fmla="*/ 503109 w 616292"/>
                <a:gd name="connsiteY0" fmla="*/ 556434 h 573405"/>
                <a:gd name="connsiteX1" fmla="*/ 616266 w 616292"/>
                <a:gd name="connsiteY1" fmla="*/ 521477 h 573405"/>
                <a:gd name="connsiteX2" fmla="*/ 514349 w 616292"/>
                <a:gd name="connsiteY2" fmla="*/ 460993 h 573405"/>
                <a:gd name="connsiteX3" fmla="*/ 573404 w 616292"/>
                <a:gd name="connsiteY3" fmla="*/ 287638 h 573405"/>
                <a:gd name="connsiteX4" fmla="*/ 287638 w 616292"/>
                <a:gd name="connsiteY4" fmla="*/ 2 h 573405"/>
                <a:gd name="connsiteX5" fmla="*/ 2 w 616292"/>
                <a:gd name="connsiteY5" fmla="*/ 285767 h 573405"/>
                <a:gd name="connsiteX6" fmla="*/ 285767 w 616292"/>
                <a:gd name="connsiteY6" fmla="*/ 573404 h 573405"/>
                <a:gd name="connsiteX7" fmla="*/ 461009 w 616292"/>
                <a:gd name="connsiteY7" fmla="*/ 514333 h 573405"/>
                <a:gd name="connsiteX8" fmla="*/ 503109 w 616292"/>
                <a:gd name="connsiteY8" fmla="*/ 556434 h 573405"/>
                <a:gd name="connsiteX9" fmla="*/ 287654 w 616292"/>
                <a:gd name="connsiteY9" fmla="*/ 525763 h 573405"/>
                <a:gd name="connsiteX10" fmla="*/ 49529 w 616292"/>
                <a:gd name="connsiteY10" fmla="*/ 287638 h 573405"/>
                <a:gd name="connsiteX11" fmla="*/ 287654 w 616292"/>
                <a:gd name="connsiteY11" fmla="*/ 49513 h 573405"/>
                <a:gd name="connsiteX12" fmla="*/ 525779 w 616292"/>
                <a:gd name="connsiteY12" fmla="*/ 287638 h 573405"/>
                <a:gd name="connsiteX13" fmla="*/ 287654 w 616292"/>
                <a:gd name="connsiteY13" fmla="*/ 525763 h 573405"/>
                <a:gd name="connsiteX0" fmla="*/ 503109 w 573405"/>
                <a:gd name="connsiteY0" fmla="*/ 556434 h 573405"/>
                <a:gd name="connsiteX1" fmla="*/ 514349 w 573405"/>
                <a:gd name="connsiteY1" fmla="*/ 460993 h 573405"/>
                <a:gd name="connsiteX2" fmla="*/ 573404 w 573405"/>
                <a:gd name="connsiteY2" fmla="*/ 287638 h 573405"/>
                <a:gd name="connsiteX3" fmla="*/ 287638 w 573405"/>
                <a:gd name="connsiteY3" fmla="*/ 2 h 573405"/>
                <a:gd name="connsiteX4" fmla="*/ 2 w 573405"/>
                <a:gd name="connsiteY4" fmla="*/ 285767 h 573405"/>
                <a:gd name="connsiteX5" fmla="*/ 285767 w 573405"/>
                <a:gd name="connsiteY5" fmla="*/ 573404 h 573405"/>
                <a:gd name="connsiteX6" fmla="*/ 461009 w 573405"/>
                <a:gd name="connsiteY6" fmla="*/ 514333 h 573405"/>
                <a:gd name="connsiteX7" fmla="*/ 503109 w 573405"/>
                <a:gd name="connsiteY7" fmla="*/ 556434 h 573405"/>
                <a:gd name="connsiteX8" fmla="*/ 287654 w 573405"/>
                <a:gd name="connsiteY8" fmla="*/ 525763 h 573405"/>
                <a:gd name="connsiteX9" fmla="*/ 49529 w 573405"/>
                <a:gd name="connsiteY9" fmla="*/ 287638 h 573405"/>
                <a:gd name="connsiteX10" fmla="*/ 287654 w 573405"/>
                <a:gd name="connsiteY10" fmla="*/ 49513 h 573405"/>
                <a:gd name="connsiteX11" fmla="*/ 525779 w 573405"/>
                <a:gd name="connsiteY11" fmla="*/ 287638 h 573405"/>
                <a:gd name="connsiteX12" fmla="*/ 287654 w 573405"/>
                <a:gd name="connsiteY12" fmla="*/ 525763 h 573405"/>
                <a:gd name="connsiteX0" fmla="*/ 461009 w 573405"/>
                <a:gd name="connsiteY0" fmla="*/ 514333 h 573405"/>
                <a:gd name="connsiteX1" fmla="*/ 514349 w 573405"/>
                <a:gd name="connsiteY1" fmla="*/ 460993 h 573405"/>
                <a:gd name="connsiteX2" fmla="*/ 573404 w 573405"/>
                <a:gd name="connsiteY2" fmla="*/ 287638 h 573405"/>
                <a:gd name="connsiteX3" fmla="*/ 287638 w 573405"/>
                <a:gd name="connsiteY3" fmla="*/ 2 h 573405"/>
                <a:gd name="connsiteX4" fmla="*/ 2 w 573405"/>
                <a:gd name="connsiteY4" fmla="*/ 285767 h 573405"/>
                <a:gd name="connsiteX5" fmla="*/ 285767 w 573405"/>
                <a:gd name="connsiteY5" fmla="*/ 573404 h 573405"/>
                <a:gd name="connsiteX6" fmla="*/ 461009 w 573405"/>
                <a:gd name="connsiteY6" fmla="*/ 514333 h 573405"/>
                <a:gd name="connsiteX7" fmla="*/ 287654 w 573405"/>
                <a:gd name="connsiteY7" fmla="*/ 525763 h 573405"/>
                <a:gd name="connsiteX8" fmla="*/ 49529 w 573405"/>
                <a:gd name="connsiteY8" fmla="*/ 287638 h 573405"/>
                <a:gd name="connsiteX9" fmla="*/ 287654 w 573405"/>
                <a:gd name="connsiteY9" fmla="*/ 49513 h 573405"/>
                <a:gd name="connsiteX10" fmla="*/ 525779 w 573405"/>
                <a:gd name="connsiteY10" fmla="*/ 287638 h 573405"/>
                <a:gd name="connsiteX11" fmla="*/ 287654 w 573405"/>
                <a:gd name="connsiteY11" fmla="*/ 525763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405" h="573405">
                  <a:moveTo>
                    <a:pt x="461009" y="514333"/>
                  </a:moveTo>
                  <a:lnTo>
                    <a:pt x="514349" y="460993"/>
                  </a:lnTo>
                  <a:cubicBezTo>
                    <a:pt x="552749" y="411376"/>
                    <a:pt x="573528" y="350380"/>
                    <a:pt x="573404" y="287638"/>
                  </a:cubicBezTo>
                  <a:cubicBezTo>
                    <a:pt x="573921" y="129298"/>
                    <a:pt x="445979" y="518"/>
                    <a:pt x="287638" y="2"/>
                  </a:cubicBezTo>
                  <a:cubicBezTo>
                    <a:pt x="129298" y="-515"/>
                    <a:pt x="518" y="127426"/>
                    <a:pt x="2" y="285767"/>
                  </a:cubicBezTo>
                  <a:cubicBezTo>
                    <a:pt x="-515" y="444107"/>
                    <a:pt x="127426" y="572886"/>
                    <a:pt x="285767" y="573404"/>
                  </a:cubicBezTo>
                  <a:cubicBezTo>
                    <a:pt x="349102" y="573610"/>
                    <a:pt x="410723" y="552839"/>
                    <a:pt x="461009" y="514333"/>
                  </a:cubicBezTo>
                  <a:close/>
                  <a:moveTo>
                    <a:pt x="287654" y="525763"/>
                  </a:moveTo>
                  <a:cubicBezTo>
                    <a:pt x="156141" y="525763"/>
                    <a:pt x="49529" y="419151"/>
                    <a:pt x="49529" y="287638"/>
                  </a:cubicBezTo>
                  <a:cubicBezTo>
                    <a:pt x="49529" y="156126"/>
                    <a:pt x="156141" y="49513"/>
                    <a:pt x="287654" y="49513"/>
                  </a:cubicBezTo>
                  <a:cubicBezTo>
                    <a:pt x="419166" y="49513"/>
                    <a:pt x="525779" y="156126"/>
                    <a:pt x="525779" y="287638"/>
                  </a:cubicBezTo>
                  <a:cubicBezTo>
                    <a:pt x="525779" y="419151"/>
                    <a:pt x="419166" y="525763"/>
                    <a:pt x="287654" y="525763"/>
                  </a:cubicBezTo>
                  <a:close/>
                </a:path>
              </a:pathLst>
            </a:custGeom>
            <a:solidFill>
              <a:schemeClr val="bg1"/>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sp>
          <p:nvSpPr>
            <p:cNvPr id="29" name="Freeform: Shape 28">
              <a:extLst>
                <a:ext uri="{FF2B5EF4-FFF2-40B4-BE49-F238E27FC236}">
                  <a16:creationId xmlns:a16="http://schemas.microsoft.com/office/drawing/2014/main" id="{E845DEA3-9B53-4F5D-8D53-22794CE21525}"/>
                </a:ext>
              </a:extLst>
            </p:cNvPr>
            <p:cNvSpPr/>
            <p:nvPr/>
          </p:nvSpPr>
          <p:spPr>
            <a:xfrm>
              <a:off x="2810423" y="1919054"/>
              <a:ext cx="117760" cy="117760"/>
            </a:xfrm>
            <a:custGeom>
              <a:avLst/>
              <a:gdLst>
                <a:gd name="connsiteX0" fmla="*/ 266700 w 266700"/>
                <a:gd name="connsiteY0" fmla="*/ 104775 h 266700"/>
                <a:gd name="connsiteX1" fmla="*/ 161925 w 266700"/>
                <a:gd name="connsiteY1" fmla="*/ 104775 h 266700"/>
                <a:gd name="connsiteX2" fmla="*/ 161925 w 266700"/>
                <a:gd name="connsiteY2" fmla="*/ 0 h 266700"/>
                <a:gd name="connsiteX3" fmla="*/ 104775 w 266700"/>
                <a:gd name="connsiteY3" fmla="*/ 0 h 266700"/>
                <a:gd name="connsiteX4" fmla="*/ 104775 w 266700"/>
                <a:gd name="connsiteY4" fmla="*/ 104775 h 266700"/>
                <a:gd name="connsiteX5" fmla="*/ 0 w 266700"/>
                <a:gd name="connsiteY5" fmla="*/ 104775 h 266700"/>
                <a:gd name="connsiteX6" fmla="*/ 0 w 266700"/>
                <a:gd name="connsiteY6" fmla="*/ 161925 h 266700"/>
                <a:gd name="connsiteX7" fmla="*/ 104775 w 266700"/>
                <a:gd name="connsiteY7" fmla="*/ 161925 h 266700"/>
                <a:gd name="connsiteX8" fmla="*/ 104775 w 266700"/>
                <a:gd name="connsiteY8" fmla="*/ 266700 h 266700"/>
                <a:gd name="connsiteX9" fmla="*/ 161925 w 266700"/>
                <a:gd name="connsiteY9" fmla="*/ 266700 h 266700"/>
                <a:gd name="connsiteX10" fmla="*/ 161925 w 266700"/>
                <a:gd name="connsiteY10" fmla="*/ 161925 h 266700"/>
                <a:gd name="connsiteX11" fmla="*/ 266700 w 266700"/>
                <a:gd name="connsiteY11" fmla="*/ 161925 h 266700"/>
                <a:gd name="connsiteX12" fmla="*/ 266700 w 266700"/>
                <a:gd name="connsiteY12" fmla="*/ 10477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266700">
                  <a:moveTo>
                    <a:pt x="266700" y="104775"/>
                  </a:moveTo>
                  <a:lnTo>
                    <a:pt x="161925" y="104775"/>
                  </a:lnTo>
                  <a:lnTo>
                    <a:pt x="161925" y="0"/>
                  </a:lnTo>
                  <a:lnTo>
                    <a:pt x="104775" y="0"/>
                  </a:lnTo>
                  <a:lnTo>
                    <a:pt x="104775" y="104775"/>
                  </a:lnTo>
                  <a:lnTo>
                    <a:pt x="0" y="104775"/>
                  </a:lnTo>
                  <a:lnTo>
                    <a:pt x="0" y="161925"/>
                  </a:lnTo>
                  <a:lnTo>
                    <a:pt x="104775" y="161925"/>
                  </a:lnTo>
                  <a:lnTo>
                    <a:pt x="104775" y="266700"/>
                  </a:lnTo>
                  <a:lnTo>
                    <a:pt x="161925" y="266700"/>
                  </a:lnTo>
                  <a:lnTo>
                    <a:pt x="161925" y="161925"/>
                  </a:lnTo>
                  <a:lnTo>
                    <a:pt x="266700" y="161925"/>
                  </a:lnTo>
                  <a:lnTo>
                    <a:pt x="266700" y="104775"/>
                  </a:lnTo>
                  <a:close/>
                </a:path>
              </a:pathLst>
            </a:custGeom>
            <a:solidFill>
              <a:schemeClr val="bg1"/>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grpSp>
      <p:sp>
        <p:nvSpPr>
          <p:cNvPr id="90114" name="Rectangle 2"/>
          <p:cNvSpPr>
            <a:spLocks noGrp="1" noChangeArrowheads="1"/>
          </p:cNvSpPr>
          <p:nvPr>
            <p:ph type="title"/>
          </p:nvPr>
        </p:nvSpPr>
        <p:spPr/>
        <p:txBody>
          <a:bodyPr/>
          <a:lstStyle/>
          <a:p>
            <a:r>
              <a:rPr lang="en-US"/>
              <a:t>MassHealth: The Basics </a:t>
            </a:r>
            <a:br>
              <a:rPr lang="en-US"/>
            </a:br>
            <a:r>
              <a:rPr lang="en-US" b="0">
                <a:latin typeface="+mn-lt"/>
              </a:rPr>
              <a:t>KEY FINDINGS</a:t>
            </a:r>
          </a:p>
        </p:txBody>
      </p:sp>
      <p:sp>
        <p:nvSpPr>
          <p:cNvPr id="19" name="Rectangle 18">
            <a:extLst>
              <a:ext uri="{FF2B5EF4-FFF2-40B4-BE49-F238E27FC236}">
                <a16:creationId xmlns:a16="http://schemas.microsoft.com/office/drawing/2014/main" id="{02D2C6D6-E11F-4179-980E-948D65D39BF9}"/>
              </a:ext>
            </a:extLst>
          </p:cNvPr>
          <p:cNvSpPr/>
          <p:nvPr/>
        </p:nvSpPr>
        <p:spPr>
          <a:xfrm>
            <a:off x="3291840" y="1248605"/>
            <a:ext cx="2560320" cy="499842"/>
          </a:xfrm>
          <a:prstGeom prst="rect">
            <a:avLst/>
          </a:prstGeom>
          <a:solidFill>
            <a:srgbClr val="4B6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all" spc="0" normalizeH="0" baseline="0" noProof="0" dirty="0">
                <a:ln>
                  <a:noFill/>
                </a:ln>
                <a:solidFill>
                  <a:srgbClr val="FFFFFF"/>
                </a:solidFill>
                <a:effectLst/>
                <a:uLnTx/>
                <a:uFillTx/>
                <a:latin typeface="DM Sans"/>
                <a:ea typeface="+mn-ea"/>
                <a:cs typeface="+mn-cs"/>
              </a:rPr>
              <a:t>Benefits and </a:t>
            </a:r>
            <a:br>
              <a:rPr kumimoji="0" lang="en-US" sz="1400" b="1" i="0" u="none" strike="noStrike" kern="1200" cap="all" spc="0" normalizeH="0" baseline="0" noProof="0" dirty="0">
                <a:ln>
                  <a:noFill/>
                </a:ln>
                <a:solidFill>
                  <a:srgbClr val="FFFFFF"/>
                </a:solidFill>
                <a:effectLst/>
                <a:uLnTx/>
                <a:uFillTx/>
                <a:latin typeface="DM Sans"/>
                <a:ea typeface="+mn-ea"/>
                <a:cs typeface="+mn-cs"/>
              </a:rPr>
            </a:br>
            <a:r>
              <a:rPr kumimoji="0" lang="en-US" sz="1400" b="1" i="0" u="none" strike="noStrike" kern="1200" cap="all" spc="0" normalizeH="0" baseline="0" noProof="0" dirty="0">
                <a:ln>
                  <a:noFill/>
                </a:ln>
                <a:solidFill>
                  <a:srgbClr val="FFFFFF"/>
                </a:solidFill>
                <a:effectLst/>
                <a:uLnTx/>
                <a:uFillTx/>
                <a:latin typeface="DM Sans"/>
                <a:ea typeface="+mn-ea"/>
                <a:cs typeface="+mn-cs"/>
              </a:rPr>
              <a:t>DELIVERY systems</a:t>
            </a:r>
          </a:p>
        </p:txBody>
      </p:sp>
      <p:sp>
        <p:nvSpPr>
          <p:cNvPr id="60" name="Rectangle 59">
            <a:extLst>
              <a:ext uri="{FF2B5EF4-FFF2-40B4-BE49-F238E27FC236}">
                <a16:creationId xmlns:a16="http://schemas.microsoft.com/office/drawing/2014/main" id="{557D86DD-E319-4112-A747-2C0F616DB25C}"/>
              </a:ext>
            </a:extLst>
          </p:cNvPr>
          <p:cNvSpPr/>
          <p:nvPr/>
        </p:nvSpPr>
        <p:spPr>
          <a:xfrm>
            <a:off x="6126480" y="1248605"/>
            <a:ext cx="2560320" cy="499842"/>
          </a:xfrm>
          <a:prstGeom prst="rect">
            <a:avLst/>
          </a:prstGeom>
          <a:solidFill>
            <a:srgbClr val="F25C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all" spc="0" normalizeH="0" baseline="0" noProof="0">
                <a:ln>
                  <a:noFill/>
                </a:ln>
                <a:solidFill>
                  <a:schemeClr val="bg1"/>
                </a:solidFill>
                <a:effectLst/>
                <a:uLnTx/>
                <a:uFillTx/>
                <a:latin typeface="DM Sans"/>
                <a:ea typeface="+mn-ea"/>
                <a:cs typeface="+mn-cs"/>
              </a:rPr>
              <a:t>REFORMS</a:t>
            </a:r>
          </a:p>
        </p:txBody>
      </p:sp>
      <p:grpSp>
        <p:nvGrpSpPr>
          <p:cNvPr id="90137" name="Group 90136">
            <a:extLst>
              <a:ext uri="{FF2B5EF4-FFF2-40B4-BE49-F238E27FC236}">
                <a16:creationId xmlns:a16="http://schemas.microsoft.com/office/drawing/2014/main" id="{0C7CB9F3-FF42-4142-9BBE-07212E7E40EB}"/>
              </a:ext>
            </a:extLst>
          </p:cNvPr>
          <p:cNvGrpSpPr>
            <a:grpSpLocks noChangeAspect="1"/>
          </p:cNvGrpSpPr>
          <p:nvPr/>
        </p:nvGrpSpPr>
        <p:grpSpPr>
          <a:xfrm>
            <a:off x="8308402" y="1327730"/>
            <a:ext cx="233583" cy="341593"/>
            <a:chOff x="8954301" y="933489"/>
            <a:chExt cx="238125" cy="348234"/>
          </a:xfrm>
          <a:solidFill>
            <a:schemeClr val="bg1"/>
          </a:solidFill>
        </p:grpSpPr>
        <p:sp>
          <p:nvSpPr>
            <p:cNvPr id="90127" name="Freeform: Shape 90126">
              <a:extLst>
                <a:ext uri="{FF2B5EF4-FFF2-40B4-BE49-F238E27FC236}">
                  <a16:creationId xmlns:a16="http://schemas.microsoft.com/office/drawing/2014/main" id="{88E6BA3C-BD67-4880-A95B-D4794921941C}"/>
                </a:ext>
              </a:extLst>
            </p:cNvPr>
            <p:cNvSpPr/>
            <p:nvPr/>
          </p:nvSpPr>
          <p:spPr>
            <a:xfrm>
              <a:off x="9019833" y="1205999"/>
              <a:ext cx="104775" cy="28575"/>
            </a:xfrm>
            <a:custGeom>
              <a:avLst/>
              <a:gdLst>
                <a:gd name="connsiteX0" fmla="*/ 98203 w 104775"/>
                <a:gd name="connsiteY0" fmla="*/ 0 h 28575"/>
                <a:gd name="connsiteX1" fmla="*/ 14288 w 104775"/>
                <a:gd name="connsiteY1" fmla="*/ 0 h 28575"/>
                <a:gd name="connsiteX2" fmla="*/ 0 w 104775"/>
                <a:gd name="connsiteY2" fmla="*/ 14288 h 28575"/>
                <a:gd name="connsiteX3" fmla="*/ 14288 w 104775"/>
                <a:gd name="connsiteY3" fmla="*/ 28575 h 28575"/>
                <a:gd name="connsiteX4" fmla="*/ 98203 w 104775"/>
                <a:gd name="connsiteY4" fmla="*/ 28575 h 28575"/>
                <a:gd name="connsiteX5" fmla="*/ 112490 w 104775"/>
                <a:gd name="connsiteY5" fmla="*/ 14288 h 28575"/>
                <a:gd name="connsiteX6" fmla="*/ 98203 w 10477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28575">
                  <a:moveTo>
                    <a:pt x="98203" y="0"/>
                  </a:moveTo>
                  <a:lnTo>
                    <a:pt x="14288" y="0"/>
                  </a:lnTo>
                  <a:cubicBezTo>
                    <a:pt x="6397" y="0"/>
                    <a:pt x="0" y="6397"/>
                    <a:pt x="0" y="14288"/>
                  </a:cubicBezTo>
                  <a:cubicBezTo>
                    <a:pt x="0" y="22178"/>
                    <a:pt x="6397" y="28575"/>
                    <a:pt x="14288" y="28575"/>
                  </a:cubicBezTo>
                  <a:lnTo>
                    <a:pt x="98203" y="28575"/>
                  </a:lnTo>
                  <a:cubicBezTo>
                    <a:pt x="106093" y="28575"/>
                    <a:pt x="112490" y="22178"/>
                    <a:pt x="112490" y="14288"/>
                  </a:cubicBezTo>
                  <a:cubicBezTo>
                    <a:pt x="112490" y="6397"/>
                    <a:pt x="106093" y="0"/>
                    <a:pt x="98203" y="0"/>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sp>
          <p:nvSpPr>
            <p:cNvPr id="90128" name="Freeform: Shape 90127">
              <a:extLst>
                <a:ext uri="{FF2B5EF4-FFF2-40B4-BE49-F238E27FC236}">
                  <a16:creationId xmlns:a16="http://schemas.microsoft.com/office/drawing/2014/main" id="{41774025-20C8-4F83-AF91-ED5C036F8DFD}"/>
                </a:ext>
              </a:extLst>
            </p:cNvPr>
            <p:cNvSpPr/>
            <p:nvPr/>
          </p:nvSpPr>
          <p:spPr>
            <a:xfrm>
              <a:off x="9045646" y="1253148"/>
              <a:ext cx="57150" cy="28575"/>
            </a:xfrm>
            <a:custGeom>
              <a:avLst/>
              <a:gdLst>
                <a:gd name="connsiteX0" fmla="*/ 30385 w 57150"/>
                <a:gd name="connsiteY0" fmla="*/ 28575 h 28575"/>
                <a:gd name="connsiteX1" fmla="*/ 60865 w 57150"/>
                <a:gd name="connsiteY1" fmla="*/ 0 h 28575"/>
                <a:gd name="connsiteX2" fmla="*/ 0 w 57150"/>
                <a:gd name="connsiteY2" fmla="*/ 0 h 28575"/>
                <a:gd name="connsiteX3" fmla="*/ 30385 w 5715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57150" h="28575">
                  <a:moveTo>
                    <a:pt x="30385" y="28575"/>
                  </a:moveTo>
                  <a:cubicBezTo>
                    <a:pt x="46483" y="28560"/>
                    <a:pt x="59811" y="16064"/>
                    <a:pt x="60865" y="0"/>
                  </a:cubicBezTo>
                  <a:lnTo>
                    <a:pt x="0" y="0"/>
                  </a:lnTo>
                  <a:cubicBezTo>
                    <a:pt x="1005" y="16049"/>
                    <a:pt x="14305" y="28556"/>
                    <a:pt x="30385" y="28575"/>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sp>
          <p:nvSpPr>
            <p:cNvPr id="90129" name="Freeform: Shape 90128">
              <a:extLst>
                <a:ext uri="{FF2B5EF4-FFF2-40B4-BE49-F238E27FC236}">
                  <a16:creationId xmlns:a16="http://schemas.microsoft.com/office/drawing/2014/main" id="{13113B97-C09C-46A1-8529-3390DB1993D7}"/>
                </a:ext>
              </a:extLst>
            </p:cNvPr>
            <p:cNvSpPr/>
            <p:nvPr/>
          </p:nvSpPr>
          <p:spPr>
            <a:xfrm>
              <a:off x="8954301" y="933489"/>
              <a:ext cx="238125" cy="247650"/>
            </a:xfrm>
            <a:custGeom>
              <a:avLst/>
              <a:gdLst>
                <a:gd name="connsiteX0" fmla="*/ 121729 w 238125"/>
                <a:gd name="connsiteY0" fmla="*/ 0 h 247650"/>
                <a:gd name="connsiteX1" fmla="*/ 121729 w 238125"/>
                <a:gd name="connsiteY1" fmla="*/ 0 h 247650"/>
                <a:gd name="connsiteX2" fmla="*/ 0 w 238125"/>
                <a:gd name="connsiteY2" fmla="*/ 120396 h 247650"/>
                <a:gd name="connsiteX3" fmla="*/ 0 w 238125"/>
                <a:gd name="connsiteY3" fmla="*/ 124587 h 247650"/>
                <a:gd name="connsiteX4" fmla="*/ 8477 w 238125"/>
                <a:gd name="connsiteY4" fmla="*/ 167259 h 247650"/>
                <a:gd name="connsiteX5" fmla="*/ 29623 w 238125"/>
                <a:gd name="connsiteY5" fmla="*/ 201930 h 247650"/>
                <a:gd name="connsiteX6" fmla="*/ 58198 w 238125"/>
                <a:gd name="connsiteY6" fmla="*/ 248222 h 247650"/>
                <a:gd name="connsiteX7" fmla="*/ 66580 w 238125"/>
                <a:gd name="connsiteY7" fmla="*/ 253460 h 247650"/>
                <a:gd name="connsiteX8" fmla="*/ 177070 w 238125"/>
                <a:gd name="connsiteY8" fmla="*/ 253460 h 247650"/>
                <a:gd name="connsiteX9" fmla="*/ 185452 w 238125"/>
                <a:gd name="connsiteY9" fmla="*/ 248222 h 247650"/>
                <a:gd name="connsiteX10" fmla="*/ 214027 w 238125"/>
                <a:gd name="connsiteY10" fmla="*/ 201930 h 247650"/>
                <a:gd name="connsiteX11" fmla="*/ 235077 w 238125"/>
                <a:gd name="connsiteY11" fmla="*/ 167259 h 247650"/>
                <a:gd name="connsiteX12" fmla="*/ 243554 w 238125"/>
                <a:gd name="connsiteY12" fmla="*/ 125063 h 247650"/>
                <a:gd name="connsiteX13" fmla="*/ 243554 w 238125"/>
                <a:gd name="connsiteY13" fmla="*/ 120872 h 247650"/>
                <a:gd name="connsiteX14" fmla="*/ 121729 w 238125"/>
                <a:gd name="connsiteY14" fmla="*/ 0 h 247650"/>
                <a:gd name="connsiteX15" fmla="*/ 215455 w 238125"/>
                <a:gd name="connsiteY15" fmla="*/ 123825 h 247650"/>
                <a:gd name="connsiteX16" fmla="*/ 208788 w 238125"/>
                <a:gd name="connsiteY16" fmla="*/ 156686 h 247650"/>
                <a:gd name="connsiteX17" fmla="*/ 192881 w 238125"/>
                <a:gd name="connsiteY17" fmla="*/ 182404 h 247650"/>
                <a:gd name="connsiteX18" fmla="*/ 165544 w 238125"/>
                <a:gd name="connsiteY18" fmla="*/ 224600 h 247650"/>
                <a:gd name="connsiteX19" fmla="*/ 78010 w 238125"/>
                <a:gd name="connsiteY19" fmla="*/ 224600 h 247650"/>
                <a:gd name="connsiteX20" fmla="*/ 50578 w 238125"/>
                <a:gd name="connsiteY20" fmla="*/ 182404 h 247650"/>
                <a:gd name="connsiteX21" fmla="*/ 34766 w 238125"/>
                <a:gd name="connsiteY21" fmla="*/ 156686 h 247650"/>
                <a:gd name="connsiteX22" fmla="*/ 28099 w 238125"/>
                <a:gd name="connsiteY22" fmla="*/ 123825 h 247650"/>
                <a:gd name="connsiteX23" fmla="*/ 28099 w 238125"/>
                <a:gd name="connsiteY23" fmla="*/ 120396 h 247650"/>
                <a:gd name="connsiteX24" fmla="*/ 121729 w 238125"/>
                <a:gd name="connsiteY24" fmla="*/ 27813 h 247650"/>
                <a:gd name="connsiteX25" fmla="*/ 121729 w 238125"/>
                <a:gd name="connsiteY25" fmla="*/ 27813 h 247650"/>
                <a:gd name="connsiteX26" fmla="*/ 215455 w 238125"/>
                <a:gd name="connsiteY26" fmla="*/ 120396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8125" h="247650">
                  <a:moveTo>
                    <a:pt x="121729" y="0"/>
                  </a:moveTo>
                  <a:lnTo>
                    <a:pt x="121729" y="0"/>
                  </a:lnTo>
                  <a:cubicBezTo>
                    <a:pt x="55207" y="454"/>
                    <a:pt x="1188" y="53882"/>
                    <a:pt x="0" y="120396"/>
                  </a:cubicBezTo>
                  <a:lnTo>
                    <a:pt x="0" y="124587"/>
                  </a:lnTo>
                  <a:cubicBezTo>
                    <a:pt x="323" y="139195"/>
                    <a:pt x="3192" y="153636"/>
                    <a:pt x="8477" y="167259"/>
                  </a:cubicBezTo>
                  <a:cubicBezTo>
                    <a:pt x="13400" y="179985"/>
                    <a:pt x="20562" y="191728"/>
                    <a:pt x="29623" y="201930"/>
                  </a:cubicBezTo>
                  <a:cubicBezTo>
                    <a:pt x="40918" y="216195"/>
                    <a:pt x="50508" y="231731"/>
                    <a:pt x="58198" y="248222"/>
                  </a:cubicBezTo>
                  <a:cubicBezTo>
                    <a:pt x="59796" y="251394"/>
                    <a:pt x="63028" y="253414"/>
                    <a:pt x="66580" y="253460"/>
                  </a:cubicBezTo>
                  <a:lnTo>
                    <a:pt x="177070" y="253460"/>
                  </a:lnTo>
                  <a:cubicBezTo>
                    <a:pt x="180622" y="253414"/>
                    <a:pt x="183853" y="251394"/>
                    <a:pt x="185452" y="248222"/>
                  </a:cubicBezTo>
                  <a:cubicBezTo>
                    <a:pt x="193148" y="231735"/>
                    <a:pt x="202738" y="216199"/>
                    <a:pt x="214027" y="201930"/>
                  </a:cubicBezTo>
                  <a:cubicBezTo>
                    <a:pt x="223030" y="191702"/>
                    <a:pt x="230156" y="179965"/>
                    <a:pt x="235077" y="167259"/>
                  </a:cubicBezTo>
                  <a:cubicBezTo>
                    <a:pt x="240219" y="153760"/>
                    <a:pt x="243084" y="139500"/>
                    <a:pt x="243554" y="125063"/>
                  </a:cubicBezTo>
                  <a:lnTo>
                    <a:pt x="243554" y="120872"/>
                  </a:lnTo>
                  <a:cubicBezTo>
                    <a:pt x="242571" y="54157"/>
                    <a:pt x="188450" y="459"/>
                    <a:pt x="121729" y="0"/>
                  </a:cubicBezTo>
                  <a:close/>
                  <a:moveTo>
                    <a:pt x="215455" y="123825"/>
                  </a:moveTo>
                  <a:cubicBezTo>
                    <a:pt x="215061" y="135071"/>
                    <a:pt x="212808" y="146175"/>
                    <a:pt x="208788" y="156686"/>
                  </a:cubicBezTo>
                  <a:cubicBezTo>
                    <a:pt x="205033" y="166125"/>
                    <a:pt x="199650" y="174829"/>
                    <a:pt x="192881" y="182404"/>
                  </a:cubicBezTo>
                  <a:cubicBezTo>
                    <a:pt x="182180" y="195373"/>
                    <a:pt x="173007" y="209532"/>
                    <a:pt x="165544" y="224600"/>
                  </a:cubicBezTo>
                  <a:lnTo>
                    <a:pt x="78010" y="224600"/>
                  </a:lnTo>
                  <a:cubicBezTo>
                    <a:pt x="70513" y="209530"/>
                    <a:pt x="61309" y="195371"/>
                    <a:pt x="50578" y="182404"/>
                  </a:cubicBezTo>
                  <a:cubicBezTo>
                    <a:pt x="43839" y="174826"/>
                    <a:pt x="38487" y="166121"/>
                    <a:pt x="34766" y="156686"/>
                  </a:cubicBezTo>
                  <a:cubicBezTo>
                    <a:pt x="30747" y="146175"/>
                    <a:pt x="28493" y="135071"/>
                    <a:pt x="28099" y="123825"/>
                  </a:cubicBezTo>
                  <a:lnTo>
                    <a:pt x="28099" y="120396"/>
                  </a:lnTo>
                  <a:cubicBezTo>
                    <a:pt x="28978" y="69225"/>
                    <a:pt x="70552" y="28116"/>
                    <a:pt x="121729" y="27813"/>
                  </a:cubicBezTo>
                  <a:lnTo>
                    <a:pt x="121729" y="27813"/>
                  </a:lnTo>
                  <a:cubicBezTo>
                    <a:pt x="172924" y="28115"/>
                    <a:pt x="214526" y="69210"/>
                    <a:pt x="215455" y="120396"/>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sp>
          <p:nvSpPr>
            <p:cNvPr id="90130" name="Freeform: Shape 90129">
              <a:extLst>
                <a:ext uri="{FF2B5EF4-FFF2-40B4-BE49-F238E27FC236}">
                  <a16:creationId xmlns:a16="http://schemas.microsoft.com/office/drawing/2014/main" id="{AC946C31-33A5-4AAD-9D0C-AB7EFF5F7EFC}"/>
                </a:ext>
              </a:extLst>
            </p:cNvPr>
            <p:cNvSpPr/>
            <p:nvPr/>
          </p:nvSpPr>
          <p:spPr>
            <a:xfrm>
              <a:off x="9030120" y="986448"/>
              <a:ext cx="95250" cy="142875"/>
            </a:xfrm>
            <a:custGeom>
              <a:avLst/>
              <a:gdLst>
                <a:gd name="connsiteX0" fmla="*/ 0 w 95250"/>
                <a:gd name="connsiteY0" fmla="*/ 98393 h 142875"/>
                <a:gd name="connsiteX1" fmla="*/ 50387 w 95250"/>
                <a:gd name="connsiteY1" fmla="*/ 0 h 142875"/>
                <a:gd name="connsiteX2" fmla="*/ 50387 w 95250"/>
                <a:gd name="connsiteY2" fmla="*/ 56959 h 142875"/>
                <a:gd name="connsiteX3" fmla="*/ 102679 w 95250"/>
                <a:gd name="connsiteY3" fmla="*/ 46577 h 142875"/>
                <a:gd name="connsiteX4" fmla="*/ 50387 w 95250"/>
                <a:gd name="connsiteY4" fmla="*/ 142875 h 142875"/>
                <a:gd name="connsiteX5" fmla="*/ 50387 w 95250"/>
                <a:gd name="connsiteY5" fmla="*/ 86963 h 142875"/>
                <a:gd name="connsiteX6" fmla="*/ 0 w 95250"/>
                <a:gd name="connsiteY6" fmla="*/ 983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42875">
                  <a:moveTo>
                    <a:pt x="0" y="98393"/>
                  </a:moveTo>
                  <a:lnTo>
                    <a:pt x="50387" y="0"/>
                  </a:lnTo>
                  <a:lnTo>
                    <a:pt x="50387" y="56959"/>
                  </a:lnTo>
                  <a:lnTo>
                    <a:pt x="102679" y="46577"/>
                  </a:lnTo>
                  <a:lnTo>
                    <a:pt x="50387" y="142875"/>
                  </a:lnTo>
                  <a:lnTo>
                    <a:pt x="50387" y="86963"/>
                  </a:lnTo>
                  <a:lnTo>
                    <a:pt x="0" y="98393"/>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grpSp>
      <p:sp>
        <p:nvSpPr>
          <p:cNvPr id="15" name="TextBox 14">
            <a:extLst>
              <a:ext uri="{FF2B5EF4-FFF2-40B4-BE49-F238E27FC236}">
                <a16:creationId xmlns:a16="http://schemas.microsoft.com/office/drawing/2014/main" id="{79173779-99E4-4963-9948-271A7407932E}"/>
              </a:ext>
            </a:extLst>
          </p:cNvPr>
          <p:cNvSpPr txBox="1"/>
          <p:nvPr/>
        </p:nvSpPr>
        <p:spPr>
          <a:xfrm>
            <a:off x="1427454" y="1778560"/>
            <a:ext cx="1575273" cy="1323439"/>
          </a:xfrm>
          <a:prstGeom prst="rect">
            <a:avLst/>
          </a:prstGeom>
          <a:noFill/>
        </p:spPr>
        <p:txBody>
          <a:bodyPr wrap="square" lIns="91440" tIns="45720" rIns="91440" bIns="45720" rtlCol="0" anchor="ctr">
            <a:spAutoFit/>
          </a:bodyPr>
          <a:lstStyle>
            <a:defPPr>
              <a:defRPr lang="en-US"/>
            </a:defPPr>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DM Sans"/>
                <a:ea typeface="+mn-ea"/>
                <a:cs typeface="Arial"/>
              </a:rPr>
              <a:t>Enrollment </a:t>
            </a:r>
            <a:r>
              <a:rPr kumimoji="0" lang="en-US" sz="1000" b="1" i="0" u="none" strike="noStrike" kern="1200" cap="none" spc="0" normalizeH="0" baseline="0" noProof="0" dirty="0">
                <a:ln>
                  <a:noFill/>
                </a:ln>
                <a:effectLst/>
                <a:uLnTx/>
                <a:uFillTx/>
                <a:latin typeface="DM Sans"/>
                <a:ea typeface="+mn-ea"/>
                <a:cs typeface="Arial"/>
              </a:rPr>
              <a:t>shrank 16% </a:t>
            </a:r>
            <a:r>
              <a:rPr kumimoji="0" lang="en-US" sz="1000" b="1" i="0" u="none" strike="noStrike" kern="1200" cap="none" spc="0" normalizeH="0" baseline="0" noProof="0" dirty="0">
                <a:ln>
                  <a:noFill/>
                </a:ln>
                <a:solidFill>
                  <a:srgbClr val="000000"/>
                </a:solidFill>
                <a:effectLst/>
                <a:uLnTx/>
                <a:uFillTx/>
                <a:latin typeface="DM Sans"/>
                <a:ea typeface="+mn-ea"/>
                <a:cs typeface="Arial"/>
              </a:rPr>
              <a:t>from April 2023 to May 2024 </a:t>
            </a:r>
            <a:r>
              <a:rPr lang="en-US" sz="1000" dirty="0">
                <a:solidFill>
                  <a:srgbClr val="000000"/>
                </a:solidFill>
                <a:latin typeface="DM Sans"/>
                <a:cs typeface="Arial"/>
              </a:rPr>
              <a:t>as</a:t>
            </a:r>
            <a:r>
              <a:rPr lang="en-US" sz="1000" dirty="0">
                <a:solidFill>
                  <a:srgbClr val="FF0000"/>
                </a:solidFill>
                <a:latin typeface="DM Sans"/>
                <a:cs typeface="Arial"/>
              </a:rPr>
              <a:t> </a:t>
            </a:r>
            <a:r>
              <a:rPr lang="en-US" sz="1000" dirty="0">
                <a:latin typeface="DM Sans"/>
                <a:cs typeface="Arial"/>
              </a:rPr>
              <a:t>COVID-19</a:t>
            </a:r>
            <a:r>
              <a:rPr lang="en-US" sz="1000" dirty="0">
                <a:solidFill>
                  <a:srgbClr val="000000"/>
                </a:solidFill>
                <a:latin typeface="DM Sans"/>
                <a:cs typeface="Arial"/>
              </a:rPr>
              <a:t> pandemic related</a:t>
            </a:r>
            <a:r>
              <a:rPr lang="en-US" sz="1000" dirty="0">
                <a:solidFill>
                  <a:srgbClr val="FF0000"/>
                </a:solidFill>
                <a:latin typeface="DM Sans"/>
                <a:cs typeface="Arial"/>
              </a:rPr>
              <a:t> </a:t>
            </a:r>
            <a:r>
              <a:rPr lang="en-US" sz="1000" dirty="0">
                <a:latin typeface="DM Sans"/>
                <a:cs typeface="Arial"/>
              </a:rPr>
              <a:t>enrollment</a:t>
            </a:r>
            <a:r>
              <a:rPr lang="en-US" sz="1000" dirty="0">
                <a:solidFill>
                  <a:srgbClr val="000000"/>
                </a:solidFill>
                <a:latin typeface="DM Sans"/>
                <a:cs typeface="Arial"/>
              </a:rPr>
              <a:t> protections ended, but enrollment is still higher than pre-pandemic </a:t>
            </a:r>
            <a:r>
              <a:rPr lang="en-US" sz="1000" dirty="0">
                <a:latin typeface="DM Sans"/>
                <a:cs typeface="Arial"/>
              </a:rPr>
              <a:t>levels</a:t>
            </a:r>
            <a:r>
              <a:rPr lang="en-US" sz="1000" dirty="0">
                <a:solidFill>
                  <a:srgbClr val="000000"/>
                </a:solidFill>
                <a:latin typeface="DM Sans"/>
                <a:cs typeface="Arial"/>
              </a:rPr>
              <a:t>. </a:t>
            </a:r>
            <a:endParaRPr kumimoji="0" lang="en-US" sz="1000" b="0" i="0" u="none" strike="noStrike" kern="1200" cap="none" spc="0" normalizeH="0" baseline="30000" noProof="0" dirty="0">
              <a:ln>
                <a:noFill/>
              </a:ln>
              <a:solidFill>
                <a:srgbClr val="FF0000"/>
              </a:solidFill>
              <a:effectLst/>
              <a:highlight>
                <a:srgbClr val="FFFF00"/>
              </a:highlight>
              <a:uLnTx/>
              <a:uFillTx/>
              <a:latin typeface="DM Sans"/>
              <a:ea typeface="+mn-ea"/>
              <a:cs typeface="Arial"/>
            </a:endParaRPr>
          </a:p>
        </p:txBody>
      </p:sp>
      <p:grpSp>
        <p:nvGrpSpPr>
          <p:cNvPr id="48" name="Group 47">
            <a:extLst>
              <a:ext uri="{FF2B5EF4-FFF2-40B4-BE49-F238E27FC236}">
                <a16:creationId xmlns:a16="http://schemas.microsoft.com/office/drawing/2014/main" id="{1459E8D6-FE8C-40E6-B58C-158464D5BC14}"/>
              </a:ext>
            </a:extLst>
          </p:cNvPr>
          <p:cNvGrpSpPr/>
          <p:nvPr/>
        </p:nvGrpSpPr>
        <p:grpSpPr>
          <a:xfrm>
            <a:off x="513582" y="2044111"/>
            <a:ext cx="822960" cy="956108"/>
            <a:chOff x="570186" y="4802806"/>
            <a:chExt cx="822960" cy="956108"/>
          </a:xfrm>
        </p:grpSpPr>
        <p:sp>
          <p:nvSpPr>
            <p:cNvPr id="43" name="Rectangle 42">
              <a:extLst>
                <a:ext uri="{FF2B5EF4-FFF2-40B4-BE49-F238E27FC236}">
                  <a16:creationId xmlns:a16="http://schemas.microsoft.com/office/drawing/2014/main" id="{6CA21B60-6790-4019-9ABE-404F0AAC7358}"/>
                </a:ext>
              </a:extLst>
            </p:cNvPr>
            <p:cNvSpPr/>
            <p:nvPr/>
          </p:nvSpPr>
          <p:spPr>
            <a:xfrm>
              <a:off x="570186" y="4802806"/>
              <a:ext cx="822960" cy="731520"/>
            </a:xfrm>
            <a:custGeom>
              <a:avLst/>
              <a:gdLst>
                <a:gd name="connsiteX0" fmla="*/ 0 w 822960"/>
                <a:gd name="connsiteY0" fmla="*/ 0 h 822960"/>
                <a:gd name="connsiteX1" fmla="*/ 822960 w 822960"/>
                <a:gd name="connsiteY1" fmla="*/ 0 h 822960"/>
                <a:gd name="connsiteX2" fmla="*/ 822960 w 822960"/>
                <a:gd name="connsiteY2" fmla="*/ 822960 h 822960"/>
                <a:gd name="connsiteX3" fmla="*/ 0 w 822960"/>
                <a:gd name="connsiteY3" fmla="*/ 822960 h 822960"/>
                <a:gd name="connsiteX4" fmla="*/ 0 w 822960"/>
                <a:gd name="connsiteY4" fmla="*/ 0 h 822960"/>
                <a:gd name="connsiteX0" fmla="*/ 0 w 822960"/>
                <a:gd name="connsiteY0" fmla="*/ 0 h 822960"/>
                <a:gd name="connsiteX1" fmla="*/ 822960 w 822960"/>
                <a:gd name="connsiteY1" fmla="*/ 822960 h 822960"/>
                <a:gd name="connsiteX2" fmla="*/ 0 w 822960"/>
                <a:gd name="connsiteY2" fmla="*/ 822960 h 822960"/>
                <a:gd name="connsiteX3" fmla="*/ 0 w 822960"/>
                <a:gd name="connsiteY3" fmla="*/ 0 h 822960"/>
                <a:gd name="connsiteX0" fmla="*/ 822960 w 822960"/>
                <a:gd name="connsiteY0" fmla="*/ 731520 h 731520"/>
                <a:gd name="connsiteX1" fmla="*/ 0 w 822960"/>
                <a:gd name="connsiteY1" fmla="*/ 731520 h 731520"/>
                <a:gd name="connsiteX2" fmla="*/ 91440 w 822960"/>
                <a:gd name="connsiteY2" fmla="*/ 0 h 731520"/>
                <a:gd name="connsiteX0" fmla="*/ 822960 w 822960"/>
                <a:gd name="connsiteY0" fmla="*/ 731520 h 731520"/>
                <a:gd name="connsiteX1" fmla="*/ 0 w 822960"/>
                <a:gd name="connsiteY1" fmla="*/ 731520 h 731520"/>
                <a:gd name="connsiteX2" fmla="*/ 9144 w 822960"/>
                <a:gd name="connsiteY2" fmla="*/ 0 h 731520"/>
              </a:gdLst>
              <a:ahLst/>
              <a:cxnLst>
                <a:cxn ang="0">
                  <a:pos x="connsiteX0" y="connsiteY0"/>
                </a:cxn>
                <a:cxn ang="0">
                  <a:pos x="connsiteX1" y="connsiteY1"/>
                </a:cxn>
                <a:cxn ang="0">
                  <a:pos x="connsiteX2" y="connsiteY2"/>
                </a:cxn>
              </a:cxnLst>
              <a:rect l="l" t="t" r="r" b="b"/>
              <a:pathLst>
                <a:path w="822960" h="731520">
                  <a:moveTo>
                    <a:pt x="822960" y="731520"/>
                  </a:moveTo>
                  <a:lnTo>
                    <a:pt x="0" y="731520"/>
                  </a:lnTo>
                  <a:cubicBezTo>
                    <a:pt x="0" y="457200"/>
                    <a:pt x="9144" y="0"/>
                    <a:pt x="9144" y="0"/>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a:ea typeface="+mn-ea"/>
                <a:cs typeface="+mn-cs"/>
              </a:endParaRPr>
            </a:p>
          </p:txBody>
        </p:sp>
        <p:sp>
          <p:nvSpPr>
            <p:cNvPr id="44" name="TextBox 43">
              <a:extLst>
                <a:ext uri="{FF2B5EF4-FFF2-40B4-BE49-F238E27FC236}">
                  <a16:creationId xmlns:a16="http://schemas.microsoft.com/office/drawing/2014/main" id="{D0DC70E4-F6C2-4650-AA10-0BC79999A703}"/>
                </a:ext>
              </a:extLst>
            </p:cNvPr>
            <p:cNvSpPr txBox="1"/>
            <p:nvPr/>
          </p:nvSpPr>
          <p:spPr>
            <a:xfrm>
              <a:off x="570186" y="5543470"/>
              <a:ext cx="248466" cy="215444"/>
            </a:xfrm>
            <a:prstGeom prst="rect">
              <a:avLst/>
            </a:prstGeom>
            <a:noFill/>
          </p:spPr>
          <p:txBody>
            <a:bodyPr wrap="none" lIns="0" r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DM Sans"/>
                  <a:ea typeface="+mn-ea"/>
                  <a:cs typeface="Arial" charset="0"/>
                </a:rPr>
                <a:t>2022</a:t>
              </a:r>
            </a:p>
          </p:txBody>
        </p:sp>
        <p:sp>
          <p:nvSpPr>
            <p:cNvPr id="79" name="TextBox 78">
              <a:extLst>
                <a:ext uri="{FF2B5EF4-FFF2-40B4-BE49-F238E27FC236}">
                  <a16:creationId xmlns:a16="http://schemas.microsoft.com/office/drawing/2014/main" id="{A8B8483C-9475-430D-99B6-9F8A835F7D2A}"/>
                </a:ext>
              </a:extLst>
            </p:cNvPr>
            <p:cNvSpPr txBox="1"/>
            <p:nvPr/>
          </p:nvSpPr>
          <p:spPr>
            <a:xfrm>
              <a:off x="1141474" y="5543470"/>
              <a:ext cx="251672" cy="215444"/>
            </a:xfrm>
            <a:prstGeom prst="rect">
              <a:avLst/>
            </a:prstGeom>
            <a:noFill/>
          </p:spPr>
          <p:txBody>
            <a:bodyPr wrap="none" lIns="0" r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DM Sans"/>
                  <a:ea typeface="+mn-ea"/>
                  <a:cs typeface="Arial" charset="0"/>
                </a:rPr>
                <a:t>2024</a:t>
              </a:r>
            </a:p>
          </p:txBody>
        </p:sp>
        <p:cxnSp>
          <p:nvCxnSpPr>
            <p:cNvPr id="46" name="Straight Arrow Connector 45">
              <a:extLst>
                <a:ext uri="{FF2B5EF4-FFF2-40B4-BE49-F238E27FC236}">
                  <a16:creationId xmlns:a16="http://schemas.microsoft.com/office/drawing/2014/main" id="{B6F63740-457A-42B0-BBA8-0D396E273E95}"/>
                </a:ext>
              </a:extLst>
            </p:cNvPr>
            <p:cNvCxnSpPr>
              <a:cxnSpLocks/>
            </p:cNvCxnSpPr>
            <p:nvPr/>
          </p:nvCxnSpPr>
          <p:spPr>
            <a:xfrm flipV="1">
              <a:off x="670238" y="4970501"/>
              <a:ext cx="298774" cy="373198"/>
            </a:xfrm>
            <a:prstGeom prst="straightConnector1">
              <a:avLst/>
            </a:prstGeom>
            <a:ln w="34925" cap="rnd">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
        <p:nvSpPr>
          <p:cNvPr id="276" name="TextBox 275">
            <a:extLst>
              <a:ext uri="{FF2B5EF4-FFF2-40B4-BE49-F238E27FC236}">
                <a16:creationId xmlns:a16="http://schemas.microsoft.com/office/drawing/2014/main" id="{B5FE33F8-E362-410F-814C-9E894B10A717}"/>
              </a:ext>
            </a:extLst>
          </p:cNvPr>
          <p:cNvSpPr txBox="1"/>
          <p:nvPr/>
        </p:nvSpPr>
        <p:spPr>
          <a:xfrm>
            <a:off x="4278288" y="1727252"/>
            <a:ext cx="1544275" cy="1323439"/>
          </a:xfrm>
          <a:prstGeom prst="rect">
            <a:avLst/>
          </a:prstGeom>
          <a:noFill/>
        </p:spPr>
        <p:txBody>
          <a:bodyPr wrap="square" rtlCol="0" anchor="ctr">
            <a:spAutoFit/>
          </a:bodyPr>
          <a:lstStyle>
            <a:defPPr>
              <a:defRPr lang="en-US"/>
            </a:defPPr>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DM Sans"/>
                <a:ea typeface="+mn-ea"/>
                <a:cs typeface="Arial" charset="0"/>
              </a:rPr>
              <a:t>More than two-thirds of MassHealth members are enrolled in </a:t>
            </a:r>
            <a:r>
              <a:rPr kumimoji="0" lang="en-US" sz="1000" i="0" u="none" strike="noStrike" kern="1200" cap="none" spc="0" normalizeH="0" baseline="0" noProof="0" dirty="0">
                <a:ln>
                  <a:noFill/>
                </a:ln>
                <a:solidFill>
                  <a:srgbClr val="000000"/>
                </a:solidFill>
                <a:effectLst/>
                <a:uLnTx/>
                <a:uFillTx/>
                <a:latin typeface="DM Sans"/>
                <a:ea typeface="+mn-ea"/>
                <a:cs typeface="Arial" charset="0"/>
              </a:rPr>
              <a:t>managed </a:t>
            </a:r>
            <a:r>
              <a:rPr lang="en-US" sz="1000" dirty="0">
                <a:solidFill>
                  <a:srgbClr val="000000"/>
                </a:solidFill>
                <a:latin typeface="DM Sans"/>
              </a:rPr>
              <a:t>c</a:t>
            </a:r>
            <a:r>
              <a:rPr kumimoji="0" lang="en-US" sz="1000" i="0" u="none" strike="noStrike" kern="1200" cap="none" spc="0" normalizeH="0" baseline="0" noProof="0" dirty="0">
                <a:ln>
                  <a:noFill/>
                </a:ln>
                <a:solidFill>
                  <a:srgbClr val="000000"/>
                </a:solidFill>
                <a:effectLst/>
                <a:uLnTx/>
                <a:uFillTx/>
                <a:latin typeface="DM Sans"/>
                <a:ea typeface="+mn-ea"/>
                <a:cs typeface="Arial" charset="0"/>
              </a:rPr>
              <a:t>are, with </a:t>
            </a:r>
            <a:r>
              <a:rPr kumimoji="0" lang="en-US" sz="1000" b="1" i="0" u="none" strike="noStrike" kern="1200" cap="none" spc="0" normalizeH="0" baseline="0" noProof="0" dirty="0">
                <a:ln>
                  <a:noFill/>
                </a:ln>
                <a:effectLst/>
                <a:uLnTx/>
                <a:uFillTx/>
                <a:latin typeface="DM Sans"/>
                <a:ea typeface="+mn-ea"/>
                <a:cs typeface="Arial" charset="0"/>
              </a:rPr>
              <a:t>over half of members </a:t>
            </a:r>
            <a:r>
              <a:rPr kumimoji="0" lang="en-US" sz="1000" b="1" i="0" u="none" strike="noStrike" kern="1200" cap="none" spc="0" normalizeH="0" baseline="0" noProof="0" dirty="0">
                <a:ln>
                  <a:noFill/>
                </a:ln>
                <a:solidFill>
                  <a:srgbClr val="000000"/>
                </a:solidFill>
                <a:effectLst/>
                <a:uLnTx/>
                <a:uFillTx/>
                <a:latin typeface="DM Sans"/>
                <a:ea typeface="+mn-ea"/>
                <a:cs typeface="Arial" charset="0"/>
              </a:rPr>
              <a:t>enrolled in Accountable Care Organizations (ACO).</a:t>
            </a:r>
            <a:endParaRPr kumimoji="0" lang="en-US" sz="1000" b="1" i="0" u="none" strike="sngStrike" kern="1200" cap="none" spc="0" normalizeH="0" baseline="0" noProof="0" dirty="0">
              <a:ln>
                <a:noFill/>
              </a:ln>
              <a:solidFill>
                <a:srgbClr val="000000"/>
              </a:solidFill>
              <a:effectLst/>
              <a:uLnTx/>
              <a:uFillTx/>
              <a:latin typeface="DM Sans"/>
              <a:ea typeface="+mn-ea"/>
              <a:cs typeface="Arial" charset="0"/>
            </a:endParaRPr>
          </a:p>
        </p:txBody>
      </p:sp>
      <p:sp>
        <p:nvSpPr>
          <p:cNvPr id="22" name="TextBox 21">
            <a:extLst>
              <a:ext uri="{FF2B5EF4-FFF2-40B4-BE49-F238E27FC236}">
                <a16:creationId xmlns:a16="http://schemas.microsoft.com/office/drawing/2014/main" id="{53E0BA67-8F4D-4C84-9510-5EC261081FA5}"/>
              </a:ext>
            </a:extLst>
          </p:cNvPr>
          <p:cNvSpPr txBox="1"/>
          <p:nvPr/>
        </p:nvSpPr>
        <p:spPr>
          <a:xfrm>
            <a:off x="6862801" y="1946346"/>
            <a:ext cx="1773564" cy="1015663"/>
          </a:xfrm>
          <a:prstGeom prst="rect">
            <a:avLst/>
          </a:prstGeom>
          <a:noFill/>
        </p:spPr>
        <p:txBody>
          <a:bodyPr wrap="square" lIns="91440" tIns="45720" rIns="0" bIns="45720" rtlCol="0" anchor="ctr">
            <a:spAutoFit/>
          </a:bodyPr>
          <a:lstStyle>
            <a:defPPr>
              <a:defRPr lang="en-US"/>
            </a:defPPr>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DM Sans"/>
                <a:ea typeface="+mn-ea"/>
                <a:cs typeface="Arial"/>
              </a:rPr>
              <a:t>MassHealth is pursuing </a:t>
            </a:r>
            <a:r>
              <a:rPr kumimoji="0" lang="en-US" sz="1000" i="0" u="none" strike="noStrike" kern="1200" cap="none" spc="0" normalizeH="0" baseline="0" noProof="0">
                <a:ln>
                  <a:noFill/>
                </a:ln>
                <a:solidFill>
                  <a:srgbClr val="000000"/>
                </a:solidFill>
                <a:effectLst/>
                <a:uLnTx/>
                <a:uFillTx/>
                <a:latin typeface="DM Sans"/>
                <a:ea typeface="+mn-ea"/>
                <a:cs typeface="Arial"/>
              </a:rPr>
              <a:t>new approaches for improving </a:t>
            </a:r>
            <a:r>
              <a:rPr kumimoji="0" lang="en-US" sz="1000" b="1" i="0" u="none" strike="noStrike" kern="1200" cap="none" spc="0" normalizeH="0" baseline="0" noProof="0">
                <a:ln>
                  <a:noFill/>
                </a:ln>
                <a:solidFill>
                  <a:srgbClr val="000000"/>
                </a:solidFill>
                <a:effectLst/>
                <a:uLnTx/>
                <a:uFillTx/>
                <a:latin typeface="DM Sans"/>
                <a:ea typeface="+mn-ea"/>
                <a:cs typeface="Arial"/>
              </a:rPr>
              <a:t>health equity,</a:t>
            </a:r>
            <a:r>
              <a:rPr kumimoji="0" lang="en-US" sz="1000" b="0" i="0" u="none" strike="noStrike" kern="1200" cap="none" spc="0" normalizeH="0" baseline="0" noProof="0">
                <a:ln>
                  <a:noFill/>
                </a:ln>
                <a:solidFill>
                  <a:srgbClr val="000000"/>
                </a:solidFill>
                <a:effectLst/>
                <a:uLnTx/>
                <a:uFillTx/>
                <a:latin typeface="DM Sans"/>
                <a:ea typeface="+mn-ea"/>
                <a:cs typeface="Arial"/>
              </a:rPr>
              <a:t> including holding hospitals financially accountable for measuring and reducing </a:t>
            </a:r>
            <a:r>
              <a:rPr kumimoji="0" lang="en-US" sz="1000" b="1" i="0" u="none" strike="noStrike" kern="1200" cap="none" spc="0" normalizeH="0" baseline="0" noProof="0">
                <a:ln>
                  <a:noFill/>
                </a:ln>
                <a:effectLst/>
                <a:uLnTx/>
                <a:uFillTx/>
                <a:latin typeface="DM Sans"/>
                <a:ea typeface="+mn-ea"/>
                <a:cs typeface="Arial"/>
              </a:rPr>
              <a:t>disparities.</a:t>
            </a:r>
            <a:endParaRPr kumimoji="0" lang="en-US" sz="1000" b="1" i="0" u="none" strike="noStrike" kern="1200" cap="none" spc="0" normalizeH="0" baseline="0" noProof="0">
              <a:ln>
                <a:noFill/>
              </a:ln>
              <a:solidFill>
                <a:srgbClr val="000000"/>
              </a:solidFill>
              <a:effectLst/>
              <a:uLnTx/>
              <a:uFillTx/>
              <a:latin typeface="DM Sans"/>
              <a:ea typeface="+mn-ea"/>
              <a:cs typeface="Arial"/>
            </a:endParaRPr>
          </a:p>
        </p:txBody>
      </p:sp>
      <p:grpSp>
        <p:nvGrpSpPr>
          <p:cNvPr id="5" name="Group 4">
            <a:extLst>
              <a:ext uri="{FF2B5EF4-FFF2-40B4-BE49-F238E27FC236}">
                <a16:creationId xmlns:a16="http://schemas.microsoft.com/office/drawing/2014/main" id="{2B269EC9-F9B8-4C08-B97A-0B40A3F67DDA}"/>
              </a:ext>
            </a:extLst>
          </p:cNvPr>
          <p:cNvGrpSpPr/>
          <p:nvPr/>
        </p:nvGrpSpPr>
        <p:grpSpPr>
          <a:xfrm>
            <a:off x="3154680" y="1255771"/>
            <a:ext cx="2834640" cy="4768511"/>
            <a:chOff x="3154680" y="1460810"/>
            <a:chExt cx="2834640" cy="4850780"/>
          </a:xfrm>
        </p:grpSpPr>
        <p:cxnSp>
          <p:nvCxnSpPr>
            <p:cNvPr id="265" name="Straight Connector 264">
              <a:extLst>
                <a:ext uri="{FF2B5EF4-FFF2-40B4-BE49-F238E27FC236}">
                  <a16:creationId xmlns:a16="http://schemas.microsoft.com/office/drawing/2014/main" id="{BF07430E-97C5-430E-AA0F-3EDF7AB08D63}"/>
                </a:ext>
              </a:extLst>
            </p:cNvPr>
            <p:cNvCxnSpPr/>
            <p:nvPr/>
          </p:nvCxnSpPr>
          <p:spPr>
            <a:xfrm>
              <a:off x="3154680" y="1460810"/>
              <a:ext cx="0" cy="4850780"/>
            </a:xfrm>
            <a:prstGeom prst="line">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94C74FC0-0B6D-4FE0-8BD9-F66E655193D8}"/>
                </a:ext>
              </a:extLst>
            </p:cNvPr>
            <p:cNvCxnSpPr/>
            <p:nvPr/>
          </p:nvCxnSpPr>
          <p:spPr>
            <a:xfrm>
              <a:off x="5989320" y="1460810"/>
              <a:ext cx="0" cy="4850780"/>
            </a:xfrm>
            <a:prstGeom prst="line">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96E5C3E-BFEA-446D-8611-27BB34CB9209}"/>
              </a:ext>
            </a:extLst>
          </p:cNvPr>
          <p:cNvSpPr txBox="1"/>
          <p:nvPr/>
        </p:nvSpPr>
        <p:spPr>
          <a:xfrm>
            <a:off x="6165150" y="3061429"/>
            <a:ext cx="2064343" cy="1631216"/>
          </a:xfrm>
          <a:prstGeom prst="rect">
            <a:avLst/>
          </a:prstGeom>
          <a:noFill/>
        </p:spPr>
        <p:txBody>
          <a:bodyPr wrap="square" rtlCol="0" anchor="ctr">
            <a:spAutoFit/>
          </a:bodyPr>
          <a:lstStyle>
            <a:defPPr>
              <a:defRPr lang="en-US"/>
            </a:defPPr>
            <a:lvl1pPr algn="ctr">
              <a:defRPr sz="1400"/>
            </a:lvl1pPr>
          </a:lstStyle>
          <a:p>
            <a:r>
              <a:rPr kumimoji="0" lang="en-US" sz="1000" b="0" i="0" u="none" strike="noStrike" kern="1200" cap="none" spc="0" normalizeH="0" baseline="0" noProof="0" dirty="0">
                <a:ln>
                  <a:noFill/>
                </a:ln>
                <a:effectLst/>
                <a:uLnTx/>
                <a:uFillTx/>
                <a:latin typeface="DM Sans"/>
                <a:ea typeface="+mn-ea"/>
                <a:cs typeface="Arial" charset="0"/>
              </a:rPr>
              <a:t>MassHealth continues to </a:t>
            </a:r>
            <a:br>
              <a:rPr kumimoji="0" lang="en-US" sz="1000" b="0" i="0" u="none" strike="noStrike" kern="1200" cap="none" spc="0" normalizeH="0" baseline="0" noProof="0" dirty="0">
                <a:ln>
                  <a:noFill/>
                </a:ln>
                <a:effectLst/>
                <a:uLnTx/>
                <a:uFillTx/>
                <a:latin typeface="DM Sans"/>
                <a:ea typeface="+mn-ea"/>
                <a:cs typeface="Arial" charset="0"/>
              </a:rPr>
            </a:br>
            <a:r>
              <a:rPr kumimoji="0" lang="en-US" sz="1000" b="1" i="0" u="none" strike="noStrike" kern="1200" cap="none" spc="0" normalizeH="0" baseline="0" noProof="0" dirty="0">
                <a:ln>
                  <a:noFill/>
                </a:ln>
                <a:effectLst/>
                <a:uLnTx/>
                <a:uFillTx/>
                <a:latin typeface="DM Sans"/>
                <a:ea typeface="+mn-ea"/>
                <a:cs typeface="Arial" charset="0"/>
              </a:rPr>
              <a:t>focus on coverage continuity</a:t>
            </a:r>
            <a:r>
              <a:rPr kumimoji="0" lang="en-US" sz="1000" i="0" u="none" strike="noStrike" kern="1200" cap="none" spc="0" normalizeH="0" baseline="0" noProof="0" dirty="0">
                <a:ln>
                  <a:noFill/>
                </a:ln>
                <a:effectLst/>
                <a:uLnTx/>
                <a:uFillTx/>
                <a:latin typeface="DM Sans"/>
                <a:ea typeface="+mn-ea"/>
                <a:cs typeface="Arial" charset="0"/>
              </a:rPr>
              <a:t>,  </a:t>
            </a:r>
            <a:r>
              <a:rPr lang="en-US" sz="1000" dirty="0">
                <a:latin typeface="DM Sans"/>
              </a:rPr>
              <a:t>recently </a:t>
            </a:r>
            <a:r>
              <a:rPr kumimoji="0" lang="en-US" sz="1000" i="0" u="none" strike="noStrike" kern="1200" cap="none" spc="0" normalizeH="0" baseline="0" noProof="0" dirty="0">
                <a:ln>
                  <a:noFill/>
                </a:ln>
                <a:effectLst/>
                <a:uLnTx/>
                <a:uFillTx/>
                <a:latin typeface="DM Sans"/>
                <a:ea typeface="+mn-ea"/>
                <a:cs typeface="Arial" charset="0"/>
              </a:rPr>
              <a:t>implementing continuous eligibility for certain  members (so coverage remains in place for at least a year, even if members’ circumstances change), and covering services for </a:t>
            </a:r>
            <a:r>
              <a:rPr lang="en-US" sz="1000" dirty="0">
                <a:latin typeface="DM Sans"/>
              </a:rPr>
              <a:t>incarcerated individuals in </a:t>
            </a:r>
            <a:r>
              <a:rPr lang="en-US" sz="1000" b="1" dirty="0">
                <a:latin typeface="DM Sans"/>
              </a:rPr>
              <a:t>pre-release periods.</a:t>
            </a:r>
            <a:endParaRPr kumimoji="0" lang="en-US" sz="1000" i="0" u="none" strike="noStrike" kern="1200" cap="none" spc="0" normalizeH="0" baseline="0" noProof="0" dirty="0">
              <a:ln>
                <a:noFill/>
              </a:ln>
              <a:effectLst/>
              <a:uLnTx/>
              <a:uFillTx/>
              <a:latin typeface="DM Sans"/>
              <a:ea typeface="+mn-ea"/>
              <a:cs typeface="Arial" charset="0"/>
            </a:endParaRPr>
          </a:p>
        </p:txBody>
      </p:sp>
      <p:grpSp>
        <p:nvGrpSpPr>
          <p:cNvPr id="267" name="Group 266">
            <a:extLst>
              <a:ext uri="{FF2B5EF4-FFF2-40B4-BE49-F238E27FC236}">
                <a16:creationId xmlns:a16="http://schemas.microsoft.com/office/drawing/2014/main" id="{2BD1AA07-A3CF-42D1-9563-BA4C23966EE1}"/>
              </a:ext>
            </a:extLst>
          </p:cNvPr>
          <p:cNvGrpSpPr/>
          <p:nvPr/>
        </p:nvGrpSpPr>
        <p:grpSpPr>
          <a:xfrm>
            <a:off x="8281135" y="3418346"/>
            <a:ext cx="614363" cy="675636"/>
            <a:chOff x="6202840" y="3876364"/>
            <a:chExt cx="614363" cy="675636"/>
          </a:xfrm>
          <a:solidFill>
            <a:srgbClr val="F25C21"/>
          </a:solidFill>
        </p:grpSpPr>
        <p:grpSp>
          <p:nvGrpSpPr>
            <p:cNvPr id="241" name="Graphic 239" descr="Circles with arrows">
              <a:extLst>
                <a:ext uri="{FF2B5EF4-FFF2-40B4-BE49-F238E27FC236}">
                  <a16:creationId xmlns:a16="http://schemas.microsoft.com/office/drawing/2014/main" id="{C4A64767-337B-4ED9-AF6B-78CEB38F1F33}"/>
                </a:ext>
              </a:extLst>
            </p:cNvPr>
            <p:cNvGrpSpPr/>
            <p:nvPr/>
          </p:nvGrpSpPr>
          <p:grpSpPr>
            <a:xfrm>
              <a:off x="6202840" y="3876364"/>
              <a:ext cx="614363" cy="675636"/>
              <a:chOff x="7558590" y="3699110"/>
              <a:chExt cx="614363" cy="675636"/>
            </a:xfrm>
            <a:grpFill/>
          </p:grpSpPr>
          <p:sp>
            <p:nvSpPr>
              <p:cNvPr id="242" name="Freeform: Shape 241">
                <a:extLst>
                  <a:ext uri="{FF2B5EF4-FFF2-40B4-BE49-F238E27FC236}">
                    <a16:creationId xmlns:a16="http://schemas.microsoft.com/office/drawing/2014/main" id="{FCB3B68A-E4E4-4567-895C-F28560923BD8}"/>
                  </a:ext>
                </a:extLst>
              </p:cNvPr>
              <p:cNvSpPr/>
              <p:nvPr/>
            </p:nvSpPr>
            <p:spPr>
              <a:xfrm>
                <a:off x="7908195" y="3765299"/>
                <a:ext cx="257175" cy="247650"/>
              </a:xfrm>
              <a:custGeom>
                <a:avLst/>
                <a:gdLst>
                  <a:gd name="connsiteX0" fmla="*/ 13393 w 257175"/>
                  <a:gd name="connsiteY0" fmla="*/ 37253 h 247650"/>
                  <a:gd name="connsiteX1" fmla="*/ 172175 w 257175"/>
                  <a:gd name="connsiteY1" fmla="*/ 189653 h 247650"/>
                  <a:gd name="connsiteX2" fmla="*/ 142838 w 257175"/>
                  <a:gd name="connsiteY2" fmla="*/ 172222 h 247650"/>
                  <a:gd name="connsiteX3" fmla="*/ 116341 w 257175"/>
                  <a:gd name="connsiteY3" fmla="*/ 177095 h 247650"/>
                  <a:gd name="connsiteX4" fmla="*/ 121215 w 257175"/>
                  <a:gd name="connsiteY4" fmla="*/ 203592 h 247650"/>
                  <a:gd name="connsiteX5" fmla="*/ 123788 w 257175"/>
                  <a:gd name="connsiteY5" fmla="*/ 205083 h 247650"/>
                  <a:gd name="connsiteX6" fmla="*/ 190463 w 257175"/>
                  <a:gd name="connsiteY6" fmla="*/ 244612 h 247650"/>
                  <a:gd name="connsiteX7" fmla="*/ 202369 w 257175"/>
                  <a:gd name="connsiteY7" fmla="*/ 248803 h 247650"/>
                  <a:gd name="connsiteX8" fmla="*/ 202845 w 257175"/>
                  <a:gd name="connsiteY8" fmla="*/ 248803 h 247650"/>
                  <a:gd name="connsiteX9" fmla="*/ 204369 w 257175"/>
                  <a:gd name="connsiteY9" fmla="*/ 248803 h 247650"/>
                  <a:gd name="connsiteX10" fmla="*/ 205131 w 257175"/>
                  <a:gd name="connsiteY10" fmla="*/ 248803 h 247650"/>
                  <a:gd name="connsiteX11" fmla="*/ 205131 w 257175"/>
                  <a:gd name="connsiteY11" fmla="*/ 248803 h 247650"/>
                  <a:gd name="connsiteX12" fmla="*/ 206655 w 257175"/>
                  <a:gd name="connsiteY12" fmla="*/ 248803 h 247650"/>
                  <a:gd name="connsiteX13" fmla="*/ 218276 w 257175"/>
                  <a:gd name="connsiteY13" fmla="*/ 240040 h 247650"/>
                  <a:gd name="connsiteX14" fmla="*/ 259995 w 257175"/>
                  <a:gd name="connsiteY14" fmla="*/ 169841 h 247650"/>
                  <a:gd name="connsiteX15" fmla="*/ 251057 w 257175"/>
                  <a:gd name="connsiteY15" fmla="*/ 144426 h 247650"/>
                  <a:gd name="connsiteX16" fmla="*/ 227134 w 257175"/>
                  <a:gd name="connsiteY16" fmla="*/ 150791 h 247650"/>
                  <a:gd name="connsiteX17" fmla="*/ 209513 w 257175"/>
                  <a:gd name="connsiteY17" fmla="*/ 180795 h 247650"/>
                  <a:gd name="connsiteX18" fmla="*/ 209513 w 257175"/>
                  <a:gd name="connsiteY18" fmla="*/ 180795 h 247650"/>
                  <a:gd name="connsiteX19" fmla="*/ 84640 w 257175"/>
                  <a:gd name="connsiteY19" fmla="*/ 27537 h 247650"/>
                  <a:gd name="connsiteX20" fmla="*/ 24728 w 257175"/>
                  <a:gd name="connsiteY20" fmla="*/ 867 h 247650"/>
                  <a:gd name="connsiteX21" fmla="*/ 867 w 257175"/>
                  <a:gd name="connsiteY21" fmla="*/ 13393 h 247650"/>
                  <a:gd name="connsiteX22" fmla="*/ 13393 w 257175"/>
                  <a:gd name="connsiteY22" fmla="*/ 3725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7175" h="247650">
                    <a:moveTo>
                      <a:pt x="13393" y="37253"/>
                    </a:moveTo>
                    <a:cubicBezTo>
                      <a:pt x="87226" y="60452"/>
                      <a:pt x="145967" y="116833"/>
                      <a:pt x="172175" y="189653"/>
                    </a:cubicBezTo>
                    <a:lnTo>
                      <a:pt x="142838" y="172222"/>
                    </a:lnTo>
                    <a:cubicBezTo>
                      <a:pt x="134176" y="166251"/>
                      <a:pt x="122312" y="168433"/>
                      <a:pt x="116341" y="177095"/>
                    </a:cubicBezTo>
                    <a:cubicBezTo>
                      <a:pt x="110370" y="185758"/>
                      <a:pt x="112552" y="197621"/>
                      <a:pt x="121215" y="203592"/>
                    </a:cubicBezTo>
                    <a:cubicBezTo>
                      <a:pt x="122032" y="204156"/>
                      <a:pt x="122892" y="204654"/>
                      <a:pt x="123788" y="205083"/>
                    </a:cubicBezTo>
                    <a:lnTo>
                      <a:pt x="190463" y="244612"/>
                    </a:lnTo>
                    <a:cubicBezTo>
                      <a:pt x="193840" y="247322"/>
                      <a:pt x="198039" y="248799"/>
                      <a:pt x="202369" y="248803"/>
                    </a:cubicBezTo>
                    <a:lnTo>
                      <a:pt x="202845" y="248803"/>
                    </a:lnTo>
                    <a:lnTo>
                      <a:pt x="204369" y="248803"/>
                    </a:lnTo>
                    <a:lnTo>
                      <a:pt x="205131" y="248803"/>
                    </a:lnTo>
                    <a:lnTo>
                      <a:pt x="205131" y="248803"/>
                    </a:lnTo>
                    <a:lnTo>
                      <a:pt x="206655" y="248803"/>
                    </a:lnTo>
                    <a:cubicBezTo>
                      <a:pt x="211536" y="247535"/>
                      <a:pt x="215714" y="244384"/>
                      <a:pt x="218276" y="240040"/>
                    </a:cubicBezTo>
                    <a:lnTo>
                      <a:pt x="259995" y="169841"/>
                    </a:lnTo>
                    <a:cubicBezTo>
                      <a:pt x="264545" y="160355"/>
                      <a:pt x="260544" y="148976"/>
                      <a:pt x="251057" y="144426"/>
                    </a:cubicBezTo>
                    <a:cubicBezTo>
                      <a:pt x="242603" y="140372"/>
                      <a:pt x="232455" y="143071"/>
                      <a:pt x="227134" y="150791"/>
                    </a:cubicBezTo>
                    <a:lnTo>
                      <a:pt x="209513" y="180795"/>
                    </a:lnTo>
                    <a:lnTo>
                      <a:pt x="209513" y="180795"/>
                    </a:lnTo>
                    <a:cubicBezTo>
                      <a:pt x="187493" y="116454"/>
                      <a:pt x="143205" y="62101"/>
                      <a:pt x="84640" y="27537"/>
                    </a:cubicBezTo>
                    <a:cubicBezTo>
                      <a:pt x="65740" y="16414"/>
                      <a:pt x="45642" y="7467"/>
                      <a:pt x="24728" y="867"/>
                    </a:cubicBezTo>
                    <a:cubicBezTo>
                      <a:pt x="14680" y="-2263"/>
                      <a:pt x="3997" y="3345"/>
                      <a:pt x="867" y="13393"/>
                    </a:cubicBezTo>
                    <a:cubicBezTo>
                      <a:pt x="-2263" y="23441"/>
                      <a:pt x="3345" y="34123"/>
                      <a:pt x="13393" y="37253"/>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DM Sans"/>
                  <a:ea typeface="+mn-ea"/>
                  <a:cs typeface="Arial" charset="0"/>
                </a:endParaRPr>
              </a:p>
            </p:txBody>
          </p:sp>
          <p:sp>
            <p:nvSpPr>
              <p:cNvPr id="243" name="Freeform: Shape 242">
                <a:extLst>
                  <a:ext uri="{FF2B5EF4-FFF2-40B4-BE49-F238E27FC236}">
                    <a16:creationId xmlns:a16="http://schemas.microsoft.com/office/drawing/2014/main" id="{FF9C59AC-B1F2-4E90-9932-8BCDF7ACABF5}"/>
                  </a:ext>
                </a:extLst>
              </p:cNvPr>
              <p:cNvSpPr/>
              <p:nvPr/>
            </p:nvSpPr>
            <p:spPr>
              <a:xfrm>
                <a:off x="7561667" y="3811410"/>
                <a:ext cx="133350" cy="304800"/>
              </a:xfrm>
              <a:custGeom>
                <a:avLst/>
                <a:gdLst>
                  <a:gd name="connsiteX0" fmla="*/ 7781 w 133350"/>
                  <a:gd name="connsiteY0" fmla="*/ 292989 h 304800"/>
                  <a:gd name="connsiteX1" fmla="*/ 26355 w 133350"/>
                  <a:gd name="connsiteY1" fmla="*/ 307658 h 304800"/>
                  <a:gd name="connsiteX2" fmla="*/ 30737 w 133350"/>
                  <a:gd name="connsiteY2" fmla="*/ 307086 h 304800"/>
                  <a:gd name="connsiteX3" fmla="*/ 44548 w 133350"/>
                  <a:gd name="connsiteY3" fmla="*/ 284226 h 304800"/>
                  <a:gd name="connsiteX4" fmla="*/ 73123 w 133350"/>
                  <a:gd name="connsiteY4" fmla="*/ 101537 h 304800"/>
                  <a:gd name="connsiteX5" fmla="*/ 99221 w 133350"/>
                  <a:gd name="connsiteY5" fmla="*/ 65151 h 304800"/>
                  <a:gd name="connsiteX6" fmla="*/ 99793 w 133350"/>
                  <a:gd name="connsiteY6" fmla="*/ 65723 h 304800"/>
                  <a:gd name="connsiteX7" fmla="*/ 99793 w 133350"/>
                  <a:gd name="connsiteY7" fmla="*/ 100584 h 304800"/>
                  <a:gd name="connsiteX8" fmla="*/ 118843 w 133350"/>
                  <a:gd name="connsiteY8" fmla="*/ 119634 h 304800"/>
                  <a:gd name="connsiteX9" fmla="*/ 137893 w 133350"/>
                  <a:gd name="connsiteY9" fmla="*/ 100584 h 304800"/>
                  <a:gd name="connsiteX10" fmla="*/ 138655 w 133350"/>
                  <a:gd name="connsiteY10" fmla="*/ 19812 h 304800"/>
                  <a:gd name="connsiteX11" fmla="*/ 119605 w 133350"/>
                  <a:gd name="connsiteY11" fmla="*/ 762 h 304800"/>
                  <a:gd name="connsiteX12" fmla="*/ 38738 w 133350"/>
                  <a:gd name="connsiteY12" fmla="*/ 0 h 304800"/>
                  <a:gd name="connsiteX13" fmla="*/ 19688 w 133350"/>
                  <a:gd name="connsiteY13" fmla="*/ 19050 h 304800"/>
                  <a:gd name="connsiteX14" fmla="*/ 38738 w 133350"/>
                  <a:gd name="connsiteY14" fmla="*/ 38100 h 304800"/>
                  <a:gd name="connsiteX15" fmla="*/ 72551 w 133350"/>
                  <a:gd name="connsiteY15" fmla="*/ 38100 h 304800"/>
                  <a:gd name="connsiteX16" fmla="*/ 39785 w 133350"/>
                  <a:gd name="connsiteY16" fmla="*/ 81915 h 304800"/>
                  <a:gd name="connsiteX17" fmla="*/ 7781 w 133350"/>
                  <a:gd name="connsiteY17" fmla="*/ 29298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350" h="304800">
                    <a:moveTo>
                      <a:pt x="7781" y="292989"/>
                    </a:moveTo>
                    <a:cubicBezTo>
                      <a:pt x="9816" y="301598"/>
                      <a:pt x="17509" y="307674"/>
                      <a:pt x="26355" y="307658"/>
                    </a:cubicBezTo>
                    <a:cubicBezTo>
                      <a:pt x="27833" y="307649"/>
                      <a:pt x="29305" y="307457"/>
                      <a:pt x="30737" y="307086"/>
                    </a:cubicBezTo>
                    <a:cubicBezTo>
                      <a:pt x="40806" y="304509"/>
                      <a:pt x="46951" y="294338"/>
                      <a:pt x="44548" y="284226"/>
                    </a:cubicBezTo>
                    <a:cubicBezTo>
                      <a:pt x="30027" y="221928"/>
                      <a:pt x="40273" y="156425"/>
                      <a:pt x="73123" y="101537"/>
                    </a:cubicBezTo>
                    <a:cubicBezTo>
                      <a:pt x="80730" y="88661"/>
                      <a:pt x="89464" y="76484"/>
                      <a:pt x="99221" y="65151"/>
                    </a:cubicBezTo>
                    <a:lnTo>
                      <a:pt x="99793" y="65723"/>
                    </a:lnTo>
                    <a:lnTo>
                      <a:pt x="99793" y="100584"/>
                    </a:lnTo>
                    <a:cubicBezTo>
                      <a:pt x="99793" y="111105"/>
                      <a:pt x="108322" y="119634"/>
                      <a:pt x="118843" y="119634"/>
                    </a:cubicBezTo>
                    <a:cubicBezTo>
                      <a:pt x="129364" y="119634"/>
                      <a:pt x="137893" y="111105"/>
                      <a:pt x="137893" y="100584"/>
                    </a:cubicBezTo>
                    <a:lnTo>
                      <a:pt x="138655" y="19812"/>
                    </a:lnTo>
                    <a:cubicBezTo>
                      <a:pt x="138655" y="9291"/>
                      <a:pt x="130126" y="762"/>
                      <a:pt x="119605" y="762"/>
                    </a:cubicBezTo>
                    <a:lnTo>
                      <a:pt x="38738" y="0"/>
                    </a:lnTo>
                    <a:cubicBezTo>
                      <a:pt x="28216" y="0"/>
                      <a:pt x="19688" y="8529"/>
                      <a:pt x="19688" y="19050"/>
                    </a:cubicBezTo>
                    <a:cubicBezTo>
                      <a:pt x="19688" y="29571"/>
                      <a:pt x="28216" y="38100"/>
                      <a:pt x="38738" y="38100"/>
                    </a:cubicBezTo>
                    <a:lnTo>
                      <a:pt x="72551" y="38100"/>
                    </a:lnTo>
                    <a:cubicBezTo>
                      <a:pt x="60264" y="51632"/>
                      <a:pt x="49293" y="66304"/>
                      <a:pt x="39785" y="81915"/>
                    </a:cubicBezTo>
                    <a:cubicBezTo>
                      <a:pt x="2095" y="145441"/>
                      <a:pt x="-9384" y="221146"/>
                      <a:pt x="7781" y="292989"/>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DM Sans"/>
                  <a:ea typeface="+mn-ea"/>
                  <a:cs typeface="Arial" charset="0"/>
                </a:endParaRPr>
              </a:p>
            </p:txBody>
          </p:sp>
          <p:sp>
            <p:nvSpPr>
              <p:cNvPr id="244" name="Freeform: Shape 243">
                <a:extLst>
                  <a:ext uri="{FF2B5EF4-FFF2-40B4-BE49-F238E27FC236}">
                    <a16:creationId xmlns:a16="http://schemas.microsoft.com/office/drawing/2014/main" id="{58696422-E7B2-4300-8BA7-8B394FEAEE62}"/>
                  </a:ext>
                </a:extLst>
              </p:cNvPr>
              <p:cNvSpPr/>
              <p:nvPr/>
            </p:nvSpPr>
            <p:spPr>
              <a:xfrm>
                <a:off x="7732774" y="4212821"/>
                <a:ext cx="314325" cy="161925"/>
              </a:xfrm>
              <a:custGeom>
                <a:avLst/>
                <a:gdLst>
                  <a:gd name="connsiteX0" fmla="*/ 285112 w 314325"/>
                  <a:gd name="connsiteY0" fmla="*/ 5783 h 161925"/>
                  <a:gd name="connsiteX1" fmla="*/ 68418 w 314325"/>
                  <a:gd name="connsiteY1" fmla="*/ 69124 h 161925"/>
                  <a:gd name="connsiteX2" fmla="*/ 68418 w 314325"/>
                  <a:gd name="connsiteY2" fmla="*/ 69124 h 161925"/>
                  <a:gd name="connsiteX3" fmla="*/ 98707 w 314325"/>
                  <a:gd name="connsiteY3" fmla="*/ 51979 h 161925"/>
                  <a:gd name="connsiteX4" fmla="*/ 105708 w 314325"/>
                  <a:gd name="connsiteY4" fmla="*/ 25928 h 161925"/>
                  <a:gd name="connsiteX5" fmla="*/ 79657 w 314325"/>
                  <a:gd name="connsiteY5" fmla="*/ 18927 h 161925"/>
                  <a:gd name="connsiteX6" fmla="*/ 9649 w 314325"/>
                  <a:gd name="connsiteY6" fmla="*/ 58646 h 161925"/>
                  <a:gd name="connsiteX7" fmla="*/ 2487 w 314325"/>
                  <a:gd name="connsiteY7" fmla="*/ 84618 h 161925"/>
                  <a:gd name="connsiteX8" fmla="*/ 2505 w 314325"/>
                  <a:gd name="connsiteY8" fmla="*/ 84650 h 161925"/>
                  <a:gd name="connsiteX9" fmla="*/ 42605 w 314325"/>
                  <a:gd name="connsiteY9" fmla="*/ 154849 h 161925"/>
                  <a:gd name="connsiteX10" fmla="*/ 68704 w 314325"/>
                  <a:gd name="connsiteY10" fmla="*/ 161897 h 161925"/>
                  <a:gd name="connsiteX11" fmla="*/ 75752 w 314325"/>
                  <a:gd name="connsiteY11" fmla="*/ 135799 h 161925"/>
                  <a:gd name="connsiteX12" fmla="*/ 58702 w 314325"/>
                  <a:gd name="connsiteY12" fmla="*/ 106081 h 161925"/>
                  <a:gd name="connsiteX13" fmla="*/ 311591 w 314325"/>
                  <a:gd name="connsiteY13" fmla="*/ 33405 h 161925"/>
                  <a:gd name="connsiteX14" fmla="*/ 313422 w 314325"/>
                  <a:gd name="connsiteY14" fmla="*/ 6526 h 161925"/>
                  <a:gd name="connsiteX15" fmla="*/ 286543 w 314325"/>
                  <a:gd name="connsiteY15" fmla="*/ 4696 h 161925"/>
                  <a:gd name="connsiteX16" fmla="*/ 285397 w 314325"/>
                  <a:gd name="connsiteY16" fmla="*/ 578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4325" h="161925">
                    <a:moveTo>
                      <a:pt x="285112" y="5783"/>
                    </a:moveTo>
                    <a:cubicBezTo>
                      <a:pt x="227208" y="60409"/>
                      <a:pt x="146627" y="83964"/>
                      <a:pt x="68418" y="69124"/>
                    </a:cubicBezTo>
                    <a:lnTo>
                      <a:pt x="68418" y="69124"/>
                    </a:lnTo>
                    <a:lnTo>
                      <a:pt x="98707" y="51979"/>
                    </a:lnTo>
                    <a:cubicBezTo>
                      <a:pt x="107834" y="46718"/>
                      <a:pt x="110969" y="35055"/>
                      <a:pt x="105708" y="25928"/>
                    </a:cubicBezTo>
                    <a:cubicBezTo>
                      <a:pt x="100447" y="16801"/>
                      <a:pt x="88784" y="13666"/>
                      <a:pt x="79657" y="18927"/>
                    </a:cubicBezTo>
                    <a:lnTo>
                      <a:pt x="9649" y="58646"/>
                    </a:lnTo>
                    <a:cubicBezTo>
                      <a:pt x="499" y="63840"/>
                      <a:pt x="-2707" y="75468"/>
                      <a:pt x="2487" y="84618"/>
                    </a:cubicBezTo>
                    <a:cubicBezTo>
                      <a:pt x="2492" y="84629"/>
                      <a:pt x="2499" y="84639"/>
                      <a:pt x="2505" y="84650"/>
                    </a:cubicBezTo>
                    <a:lnTo>
                      <a:pt x="42605" y="154849"/>
                    </a:lnTo>
                    <a:cubicBezTo>
                      <a:pt x="47866" y="164002"/>
                      <a:pt x="59550" y="167158"/>
                      <a:pt x="68704" y="161897"/>
                    </a:cubicBezTo>
                    <a:cubicBezTo>
                      <a:pt x="77857" y="156637"/>
                      <a:pt x="81013" y="144952"/>
                      <a:pt x="75752" y="135799"/>
                    </a:cubicBezTo>
                    <a:lnTo>
                      <a:pt x="58702" y="106081"/>
                    </a:lnTo>
                    <a:cubicBezTo>
                      <a:pt x="149801" y="124416"/>
                      <a:pt x="244126" y="97309"/>
                      <a:pt x="311591" y="33405"/>
                    </a:cubicBezTo>
                    <a:cubicBezTo>
                      <a:pt x="319519" y="26488"/>
                      <a:pt x="320339" y="14454"/>
                      <a:pt x="313422" y="6526"/>
                    </a:cubicBezTo>
                    <a:cubicBezTo>
                      <a:pt x="306506" y="-1401"/>
                      <a:pt x="294472" y="-2221"/>
                      <a:pt x="286543" y="4696"/>
                    </a:cubicBezTo>
                    <a:cubicBezTo>
                      <a:pt x="286147" y="5041"/>
                      <a:pt x="285764" y="5404"/>
                      <a:pt x="285397" y="5783"/>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DM Sans"/>
                  <a:ea typeface="+mn-ea"/>
                  <a:cs typeface="Arial" charset="0"/>
                </a:endParaRPr>
              </a:p>
            </p:txBody>
          </p:sp>
          <p:sp>
            <p:nvSpPr>
              <p:cNvPr id="245" name="Freeform: Shape 244">
                <a:extLst>
                  <a:ext uri="{FF2B5EF4-FFF2-40B4-BE49-F238E27FC236}">
                    <a16:creationId xmlns:a16="http://schemas.microsoft.com/office/drawing/2014/main" id="{25EA277D-EB62-4DEE-8312-FE6DC8D7F04C}"/>
                  </a:ext>
                </a:extLst>
              </p:cNvPr>
              <p:cNvSpPr/>
              <p:nvPr/>
            </p:nvSpPr>
            <p:spPr>
              <a:xfrm>
                <a:off x="7558590" y="4128021"/>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28575" cap="flat">
                <a:solidFill>
                  <a:schemeClr val="bg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DM Sans"/>
                  <a:ea typeface="+mn-ea"/>
                  <a:cs typeface="Arial" charset="0"/>
                </a:endParaRPr>
              </a:p>
            </p:txBody>
          </p:sp>
          <p:sp>
            <p:nvSpPr>
              <p:cNvPr id="246" name="Freeform: Shape 245">
                <a:extLst>
                  <a:ext uri="{FF2B5EF4-FFF2-40B4-BE49-F238E27FC236}">
                    <a16:creationId xmlns:a16="http://schemas.microsoft.com/office/drawing/2014/main" id="{2A037236-0CC7-4DBA-A6A2-892B3B0ED66C}"/>
                  </a:ext>
                </a:extLst>
              </p:cNvPr>
              <p:cNvSpPr/>
              <p:nvPr/>
            </p:nvSpPr>
            <p:spPr>
              <a:xfrm>
                <a:off x="8020553" y="406287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28575" cap="flat">
                <a:solidFill>
                  <a:schemeClr val="bg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DM Sans"/>
                  <a:ea typeface="+mn-ea"/>
                  <a:cs typeface="Arial" charset="0"/>
                </a:endParaRPr>
              </a:p>
            </p:txBody>
          </p:sp>
          <p:sp>
            <p:nvSpPr>
              <p:cNvPr id="247" name="Freeform: Shape 246">
                <a:extLst>
                  <a:ext uri="{FF2B5EF4-FFF2-40B4-BE49-F238E27FC236}">
                    <a16:creationId xmlns:a16="http://schemas.microsoft.com/office/drawing/2014/main" id="{D030A5CE-194B-4E0A-9618-1F51DECB6EF6}"/>
                  </a:ext>
                </a:extLst>
              </p:cNvPr>
              <p:cNvSpPr/>
              <p:nvPr/>
            </p:nvSpPr>
            <p:spPr>
              <a:xfrm>
                <a:off x="7737184" y="369911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28575" cap="flat">
                <a:solidFill>
                  <a:schemeClr val="bg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DM Sans"/>
                  <a:ea typeface="+mn-ea"/>
                  <a:cs typeface="Arial" charset="0"/>
                </a:endParaRPr>
              </a:p>
            </p:txBody>
          </p:sp>
        </p:grpSp>
        <p:grpSp>
          <p:nvGrpSpPr>
            <p:cNvPr id="266" name="Group 265">
              <a:extLst>
                <a:ext uri="{FF2B5EF4-FFF2-40B4-BE49-F238E27FC236}">
                  <a16:creationId xmlns:a16="http://schemas.microsoft.com/office/drawing/2014/main" id="{4298E6E7-3A24-4F08-B565-BBF6B7403F3B}"/>
                </a:ext>
              </a:extLst>
            </p:cNvPr>
            <p:cNvGrpSpPr/>
            <p:nvPr/>
          </p:nvGrpSpPr>
          <p:grpSpPr>
            <a:xfrm>
              <a:off x="6392304" y="4102574"/>
              <a:ext cx="213040" cy="226355"/>
              <a:chOff x="2554224" y="1708286"/>
              <a:chExt cx="421972" cy="448345"/>
            </a:xfrm>
            <a:grpFill/>
          </p:grpSpPr>
          <p:sp>
            <p:nvSpPr>
              <p:cNvPr id="320" name="Freeform: Shape 319">
                <a:extLst>
                  <a:ext uri="{FF2B5EF4-FFF2-40B4-BE49-F238E27FC236}">
                    <a16:creationId xmlns:a16="http://schemas.microsoft.com/office/drawing/2014/main" id="{B9B2CBB1-065C-4352-BBCB-84DF2D38657D}"/>
                  </a:ext>
                </a:extLst>
              </p:cNvPr>
              <p:cNvSpPr/>
              <p:nvPr/>
            </p:nvSpPr>
            <p:spPr>
              <a:xfrm>
                <a:off x="2659717" y="1708286"/>
                <a:ext cx="210986" cy="210986"/>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DM Sans"/>
                  <a:ea typeface="+mn-ea"/>
                  <a:cs typeface="Arial" charset="0"/>
                </a:endParaRPr>
              </a:p>
            </p:txBody>
          </p:sp>
          <p:sp>
            <p:nvSpPr>
              <p:cNvPr id="321" name="Freeform: Shape 320">
                <a:extLst>
                  <a:ext uri="{FF2B5EF4-FFF2-40B4-BE49-F238E27FC236}">
                    <a16:creationId xmlns:a16="http://schemas.microsoft.com/office/drawing/2014/main" id="{CCD5943F-0AF1-466F-B157-8E23A4AFFD53}"/>
                  </a:ext>
                </a:extLst>
              </p:cNvPr>
              <p:cNvSpPr/>
              <p:nvPr/>
            </p:nvSpPr>
            <p:spPr>
              <a:xfrm>
                <a:off x="2554224" y="1945645"/>
                <a:ext cx="421972" cy="210986"/>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DM Sans"/>
                  <a:ea typeface="+mn-ea"/>
                  <a:cs typeface="Arial" charset="0"/>
                </a:endParaRPr>
              </a:p>
            </p:txBody>
          </p:sp>
        </p:grpSp>
      </p:grpSp>
      <p:sp>
        <p:nvSpPr>
          <p:cNvPr id="11" name="TextBox 10">
            <a:extLst>
              <a:ext uri="{FF2B5EF4-FFF2-40B4-BE49-F238E27FC236}">
                <a16:creationId xmlns:a16="http://schemas.microsoft.com/office/drawing/2014/main" id="{F4AF652D-77E6-4753-AEE4-C8065634A215}"/>
              </a:ext>
            </a:extLst>
          </p:cNvPr>
          <p:cNvSpPr txBox="1"/>
          <p:nvPr/>
        </p:nvSpPr>
        <p:spPr>
          <a:xfrm>
            <a:off x="459137" y="3144792"/>
            <a:ext cx="1473955" cy="861774"/>
          </a:xfrm>
          <a:prstGeom prst="rect">
            <a:avLst/>
          </a:prstGeom>
          <a:solidFill>
            <a:schemeClr val="bg1"/>
          </a:solidFill>
        </p:spPr>
        <p:txBody>
          <a:bodyPr wrap="square" rtlCol="0" anchor="ctr">
            <a:spAutoFit/>
          </a:bodyPr>
          <a:lstStyle>
            <a:defPPr>
              <a:defRPr lang="en-US"/>
            </a:defPPr>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000" b="1">
                <a:latin typeface="DM Sans"/>
                <a:cs typeface="Arial" charset="0"/>
              </a:rPr>
              <a:t>Children, seniors, and people with disabilities </a:t>
            </a:r>
            <a:r>
              <a:rPr lang="en-US" sz="1000">
                <a:latin typeface="DM Sans"/>
                <a:cs typeface="Arial" charset="0"/>
              </a:rPr>
              <a:t>make up </a:t>
            </a:r>
            <a:br>
              <a:rPr lang="en-US" sz="1000">
                <a:latin typeface="DM Sans"/>
                <a:cs typeface="Arial" charset="0"/>
              </a:rPr>
            </a:br>
            <a:r>
              <a:rPr lang="en-US" sz="1000">
                <a:latin typeface="DM Sans"/>
                <a:cs typeface="Arial" charset="0"/>
              </a:rPr>
              <a:t>55% of MassHealth members.</a:t>
            </a:r>
            <a:endParaRPr kumimoji="0" lang="en-US" sz="1000" i="0" u="none" strike="noStrike" kern="1200" cap="none" spc="0" normalizeH="0" baseline="0" noProof="0">
              <a:ln>
                <a:noFill/>
              </a:ln>
              <a:effectLst/>
              <a:uLnTx/>
              <a:uFillTx/>
              <a:latin typeface="DM Sans"/>
              <a:ea typeface="+mn-ea"/>
              <a:cs typeface="Arial" charset="0"/>
            </a:endParaRPr>
          </a:p>
        </p:txBody>
      </p:sp>
      <p:sp>
        <p:nvSpPr>
          <p:cNvPr id="271" name="Rectangle 270">
            <a:extLst>
              <a:ext uri="{FF2B5EF4-FFF2-40B4-BE49-F238E27FC236}">
                <a16:creationId xmlns:a16="http://schemas.microsoft.com/office/drawing/2014/main" id="{90000B45-966E-4970-9CF6-3F50227D99FA}"/>
              </a:ext>
            </a:extLst>
          </p:cNvPr>
          <p:cNvSpPr/>
          <p:nvPr/>
        </p:nvSpPr>
        <p:spPr>
          <a:xfrm>
            <a:off x="2256303" y="3352376"/>
            <a:ext cx="326438" cy="39340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DM Sans"/>
              <a:ea typeface="+mn-ea"/>
              <a:cs typeface="+mn-cs"/>
            </a:endParaRPr>
          </a:p>
        </p:txBody>
      </p:sp>
      <p:sp>
        <p:nvSpPr>
          <p:cNvPr id="108" name="TextBox 107">
            <a:extLst>
              <a:ext uri="{FF2B5EF4-FFF2-40B4-BE49-F238E27FC236}">
                <a16:creationId xmlns:a16="http://schemas.microsoft.com/office/drawing/2014/main" id="{9B65DFB1-494A-4A3B-A38A-E90ADCD3BA0F}"/>
              </a:ext>
            </a:extLst>
          </p:cNvPr>
          <p:cNvSpPr txBox="1"/>
          <p:nvPr/>
        </p:nvSpPr>
        <p:spPr>
          <a:xfrm>
            <a:off x="7034235" y="4719234"/>
            <a:ext cx="1739357" cy="1477328"/>
          </a:xfrm>
          <a:prstGeom prst="rect">
            <a:avLst/>
          </a:prstGeom>
          <a:noFill/>
        </p:spPr>
        <p:txBody>
          <a:bodyPr wrap="square" lIns="91440" tIns="45720" rIns="91440" bIns="45720" rtlCol="0" anchor="ctr">
            <a:spAutoFit/>
          </a:bodyPr>
          <a:lstStyle>
            <a:defPPr>
              <a:defRPr lang="en-US"/>
            </a:defPPr>
            <a:lvl1pPr>
              <a:defRPr sz="1400"/>
            </a:lvl1pPr>
          </a:lstStyle>
          <a:p>
            <a:pPr lvl="0" defTabSz="914400" fontAlgn="base">
              <a:spcBef>
                <a:spcPct val="0"/>
              </a:spcBef>
              <a:spcAft>
                <a:spcPct val="0"/>
              </a:spcAft>
            </a:pPr>
            <a:r>
              <a:rPr kumimoji="0" lang="en-US" sz="1000" b="0" i="0" u="none" strike="noStrike" kern="1200" cap="none" spc="0" normalizeH="0" baseline="0" noProof="0">
                <a:ln>
                  <a:noFill/>
                </a:ln>
                <a:solidFill>
                  <a:srgbClr val="000000"/>
                </a:solidFill>
                <a:effectLst/>
                <a:uLnTx/>
                <a:uFillTx/>
                <a:latin typeface="+mn-lt"/>
                <a:ea typeface="+mn-ea"/>
                <a:cs typeface="Arial"/>
              </a:rPr>
              <a:t>MassHealth has </a:t>
            </a:r>
            <a:r>
              <a:rPr kumimoji="0" lang="en-US" sz="1000" b="1" i="0" u="none" strike="noStrike" kern="1200" cap="none" spc="0" normalizeH="0" baseline="0" noProof="0">
                <a:ln>
                  <a:noFill/>
                </a:ln>
                <a:effectLst/>
                <a:uLnTx/>
                <a:uFillTx/>
                <a:latin typeface="+mn-lt"/>
                <a:ea typeface="+mn-ea"/>
                <a:cs typeface="Arial"/>
              </a:rPr>
              <a:t>expanded its range </a:t>
            </a:r>
            <a:r>
              <a:rPr kumimoji="0" lang="en-US" sz="1000" b="1" i="0" u="none" strike="noStrike" kern="1200" cap="none" spc="0" normalizeH="0" baseline="0" noProof="0">
                <a:ln>
                  <a:noFill/>
                </a:ln>
                <a:solidFill>
                  <a:srgbClr val="000000"/>
                </a:solidFill>
                <a:effectLst/>
                <a:uLnTx/>
                <a:uFillTx/>
                <a:latin typeface="+mn-lt"/>
                <a:ea typeface="+mn-ea"/>
                <a:cs typeface="Arial"/>
              </a:rPr>
              <a:t>of behavioral health services</a:t>
            </a:r>
            <a:r>
              <a:rPr lang="en-US" sz="1000">
                <a:solidFill>
                  <a:srgbClr val="000000"/>
                </a:solidFill>
                <a:latin typeface="+mn-lt"/>
                <a:cs typeface="Arial"/>
              </a:rPr>
              <a:t>, </a:t>
            </a:r>
            <a:r>
              <a:rPr kumimoji="0" lang="en-US" sz="1000" b="0" i="0" u="none" strike="noStrike" kern="1200" cap="none" spc="0" normalizeH="0" baseline="0" noProof="0">
                <a:ln>
                  <a:noFill/>
                </a:ln>
                <a:effectLst/>
                <a:uLnTx/>
                <a:uFillTx/>
                <a:latin typeface="+mn-lt"/>
                <a:ea typeface="+mn-ea"/>
                <a:cs typeface="Arial"/>
              </a:rPr>
              <a:t>including access to urgent behavioral health care and supportive services provided by people with lived experience.</a:t>
            </a:r>
            <a:endParaRPr kumimoji="0" lang="en-US" sz="1000" b="0" i="0" u="none" strike="noStrike" kern="1200" cap="none" spc="0" normalizeH="0" baseline="0" noProof="0">
              <a:ln>
                <a:noFill/>
              </a:ln>
              <a:effectLst/>
              <a:highlight>
                <a:srgbClr val="FFFF00"/>
              </a:highlight>
              <a:uLnTx/>
              <a:uFillTx/>
              <a:latin typeface="+mn-lt"/>
              <a:ea typeface="+mn-ea"/>
              <a:cs typeface="Arial" charset="0"/>
            </a:endParaRPr>
          </a:p>
        </p:txBody>
      </p:sp>
      <p:sp>
        <p:nvSpPr>
          <p:cNvPr id="90126" name="Rectangle 90125">
            <a:extLst>
              <a:ext uri="{FF2B5EF4-FFF2-40B4-BE49-F238E27FC236}">
                <a16:creationId xmlns:a16="http://schemas.microsoft.com/office/drawing/2014/main" id="{879D91AD-411A-ADCD-1877-DB4A738D0207}"/>
              </a:ext>
            </a:extLst>
          </p:cNvPr>
          <p:cNvSpPr/>
          <p:nvPr/>
        </p:nvSpPr>
        <p:spPr>
          <a:xfrm>
            <a:off x="457199" y="6169302"/>
            <a:ext cx="8229599" cy="215444"/>
          </a:xfrm>
          <a:prstGeom prst="rect">
            <a:avLst/>
          </a:prstGeom>
        </p:spPr>
        <p:txBody>
          <a:bodyPr wrap="square" lIns="0" rIns="0" anchor="b"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30000" noProof="0" dirty="0">
                <a:ln>
                  <a:noFill/>
                </a:ln>
                <a:solidFill>
                  <a:srgbClr val="000000"/>
                </a:solidFill>
                <a:effectLst/>
                <a:uLnTx/>
                <a:uFillTx/>
                <a:latin typeface="DM Sans"/>
                <a:ea typeface="+mn-ea"/>
                <a:cs typeface="Arial" charset="0"/>
              </a:rPr>
              <a:t>1 </a:t>
            </a:r>
            <a:r>
              <a:rPr kumimoji="0" lang="en-US" sz="800" b="0" i="0" u="none" strike="noStrike" kern="1200" cap="none" spc="0" normalizeH="0" noProof="0" dirty="0">
                <a:ln>
                  <a:noFill/>
                </a:ln>
                <a:solidFill>
                  <a:srgbClr val="000000"/>
                </a:solidFill>
                <a:effectLst/>
                <a:uLnTx/>
                <a:uFillTx/>
                <a:latin typeface="DM Sans"/>
                <a:ea typeface="+mn-ea"/>
                <a:cs typeface="Arial"/>
              </a:rPr>
              <a:t>S</a:t>
            </a:r>
            <a:r>
              <a:rPr kumimoji="0" lang="en-US" sz="800" b="0" i="0" u="none" strike="noStrike" kern="1200" cap="none" spc="0" normalizeH="0" baseline="0" noProof="0" dirty="0">
                <a:ln>
                  <a:noFill/>
                </a:ln>
                <a:effectLst/>
                <a:uLnTx/>
                <a:uFillTx/>
                <a:latin typeface="DM Sans"/>
                <a:ea typeface="+mn-ea"/>
                <a:cs typeface="Arial"/>
              </a:rPr>
              <a:t>pending data </a:t>
            </a:r>
            <a:r>
              <a:rPr lang="en-US" sz="800" dirty="0">
                <a:latin typeface="DM Sans"/>
                <a:cs typeface="Arial"/>
              </a:rPr>
              <a:t>for MassHealth’s recent period of enrollment decline (April 2023-May 2024) is not yet available.</a:t>
            </a:r>
            <a:r>
              <a:rPr kumimoji="0" lang="en-US" sz="800" b="0" i="0" u="none" strike="noStrike" kern="1200" cap="none" spc="0" normalizeH="0" baseline="0" noProof="0" dirty="0">
                <a:ln>
                  <a:noFill/>
                </a:ln>
                <a:solidFill>
                  <a:srgbClr val="000000"/>
                </a:solidFill>
                <a:effectLst/>
                <a:uLnTx/>
                <a:uFillTx/>
                <a:latin typeface="DM Sans"/>
                <a:ea typeface="+mn-ea"/>
                <a:cs typeface="Arial" charset="0"/>
              </a:rPr>
              <a:t> </a:t>
            </a:r>
          </a:p>
        </p:txBody>
      </p:sp>
      <p:sp>
        <p:nvSpPr>
          <p:cNvPr id="3" name="Slide Number Placeholder 2">
            <a:extLst>
              <a:ext uri="{FF2B5EF4-FFF2-40B4-BE49-F238E27FC236}">
                <a16:creationId xmlns:a16="http://schemas.microsoft.com/office/drawing/2014/main" id="{26F8441E-A069-719B-F50C-EF46872449EC}"/>
              </a:ext>
            </a:extLst>
          </p:cNvPr>
          <p:cNvSpPr>
            <a:spLocks noGrp="1"/>
          </p:cNvSpPr>
          <p:nvPr>
            <p:ph type="sldNum" sz="quarter" idx="10"/>
          </p:nvPr>
        </p:nvSpPr>
        <p:spPr>
          <a:xfrm>
            <a:off x="8747125" y="6559550"/>
            <a:ext cx="396875" cy="296863"/>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2FF2353-2A72-49B4-9122-A3EFF5B12DD2}" type="slidenum">
              <a:rPr kumimoji="0" lang="en-US" sz="800" b="0" i="0" u="none" strike="noStrike" kern="1200" cap="none" spc="0" normalizeH="0" baseline="0" noProof="0" smtClean="0">
                <a:ln>
                  <a:noFill/>
                </a:ln>
                <a:solidFill>
                  <a:srgbClr val="969696">
                    <a:lumMod val="50000"/>
                  </a:srgbClr>
                </a:solidFill>
                <a:effectLst/>
                <a:uLnTx/>
                <a:uFillTx/>
                <a:latin typeface="DM Sans"/>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US" sz="800" b="0" i="0" u="none" strike="noStrike" kern="1200" cap="none" spc="0" normalizeH="0" baseline="0" noProof="0">
              <a:ln>
                <a:noFill/>
              </a:ln>
              <a:solidFill>
                <a:srgbClr val="969696">
                  <a:lumMod val="50000"/>
                </a:srgbClr>
              </a:solidFill>
              <a:effectLst/>
              <a:uLnTx/>
              <a:uFillTx/>
              <a:latin typeface="DM Sans"/>
              <a:ea typeface="+mn-ea"/>
              <a:cs typeface="Arial" charset="0"/>
            </a:endParaRPr>
          </a:p>
        </p:txBody>
      </p:sp>
      <p:pic>
        <p:nvPicPr>
          <p:cNvPr id="17" name="Graphic 16">
            <a:extLst>
              <a:ext uri="{FF2B5EF4-FFF2-40B4-BE49-F238E27FC236}">
                <a16:creationId xmlns:a16="http://schemas.microsoft.com/office/drawing/2014/main" id="{9CD90267-39C3-16CF-2911-A77F3E0CF218}"/>
              </a:ext>
            </a:extLst>
          </p:cNvPr>
          <p:cNvPicPr>
            <a:picLocks noChangeAspect="1"/>
          </p:cNvPicPr>
          <p:nvPr/>
        </p:nvPicPr>
        <p:blipFill>
          <a:blip r:embed="rId4"/>
          <a:srcRect/>
          <a:stretch/>
        </p:blipFill>
        <p:spPr>
          <a:xfrm>
            <a:off x="6161115" y="4829496"/>
            <a:ext cx="914400" cy="914400"/>
          </a:xfrm>
          <a:prstGeom prst="rect">
            <a:avLst/>
          </a:prstGeom>
        </p:spPr>
      </p:pic>
      <p:sp>
        <p:nvSpPr>
          <p:cNvPr id="2" name="Rectangle 1">
            <a:extLst>
              <a:ext uri="{FF2B5EF4-FFF2-40B4-BE49-F238E27FC236}">
                <a16:creationId xmlns:a16="http://schemas.microsoft.com/office/drawing/2014/main" id="{D04332ED-F0B2-EB74-C745-F7086C72119F}"/>
              </a:ext>
            </a:extLst>
          </p:cNvPr>
          <p:cNvSpPr/>
          <p:nvPr/>
        </p:nvSpPr>
        <p:spPr>
          <a:xfrm>
            <a:off x="457199" y="4223250"/>
            <a:ext cx="2600715" cy="499842"/>
          </a:xfrm>
          <a:prstGeom prst="rect">
            <a:avLst/>
          </a:prstGeom>
          <a:solidFill>
            <a:srgbClr val="C3D9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all" spc="0" normalizeH="0" baseline="0" noProof="0" dirty="0">
                <a:ln>
                  <a:noFill/>
                </a:ln>
                <a:solidFill>
                  <a:srgbClr val="FFFFFF"/>
                </a:solidFill>
                <a:effectLst/>
                <a:uLnTx/>
                <a:uFillTx/>
                <a:latin typeface="DM Sans"/>
                <a:ea typeface="+mn-ea"/>
                <a:cs typeface="+mn-cs"/>
              </a:rPr>
              <a:t>SPENDING</a:t>
            </a:r>
          </a:p>
        </p:txBody>
      </p:sp>
      <p:grpSp>
        <p:nvGrpSpPr>
          <p:cNvPr id="9" name="Graphic 11" descr="Money">
            <a:extLst>
              <a:ext uri="{FF2B5EF4-FFF2-40B4-BE49-F238E27FC236}">
                <a16:creationId xmlns:a16="http://schemas.microsoft.com/office/drawing/2014/main" id="{83A608A1-C72B-97EA-20BA-EA1F7E6D7300}"/>
              </a:ext>
            </a:extLst>
          </p:cNvPr>
          <p:cNvGrpSpPr>
            <a:grpSpLocks noChangeAspect="1"/>
          </p:cNvGrpSpPr>
          <p:nvPr/>
        </p:nvGrpSpPr>
        <p:grpSpPr>
          <a:xfrm>
            <a:off x="2403138" y="4190184"/>
            <a:ext cx="520474" cy="512390"/>
            <a:chOff x="3966744" y="2896896"/>
            <a:chExt cx="914400" cy="914400"/>
          </a:xfrm>
          <a:solidFill>
            <a:schemeClr val="bg1"/>
          </a:solidFill>
        </p:grpSpPr>
        <p:sp>
          <p:nvSpPr>
            <p:cNvPr id="13" name="Freeform: Shape 12">
              <a:extLst>
                <a:ext uri="{FF2B5EF4-FFF2-40B4-BE49-F238E27FC236}">
                  <a16:creationId xmlns:a16="http://schemas.microsoft.com/office/drawing/2014/main" id="{AD1F1B5D-D866-90DB-391D-CBA9620B1431}"/>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sp>
          <p:nvSpPr>
            <p:cNvPr id="16" name="Freeform: Shape 15">
              <a:extLst>
                <a:ext uri="{FF2B5EF4-FFF2-40B4-BE49-F238E27FC236}">
                  <a16:creationId xmlns:a16="http://schemas.microsoft.com/office/drawing/2014/main" id="{297B13D3-8510-564A-0039-4B95F662B44A}"/>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sp>
          <p:nvSpPr>
            <p:cNvPr id="18" name="Freeform: Shape 17">
              <a:extLst>
                <a:ext uri="{FF2B5EF4-FFF2-40B4-BE49-F238E27FC236}">
                  <a16:creationId xmlns:a16="http://schemas.microsoft.com/office/drawing/2014/main" id="{2FECCA61-3905-680C-2FC5-DBAFBAC7EBEB}"/>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sp>
          <p:nvSpPr>
            <p:cNvPr id="20" name="Freeform: Shape 19">
              <a:extLst>
                <a:ext uri="{FF2B5EF4-FFF2-40B4-BE49-F238E27FC236}">
                  <a16:creationId xmlns:a16="http://schemas.microsoft.com/office/drawing/2014/main" id="{638B89D8-A4ED-5942-CAA1-7AF914F75ABA}"/>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sp>
          <p:nvSpPr>
            <p:cNvPr id="24" name="Freeform: Shape 23">
              <a:extLst>
                <a:ext uri="{FF2B5EF4-FFF2-40B4-BE49-F238E27FC236}">
                  <a16:creationId xmlns:a16="http://schemas.microsoft.com/office/drawing/2014/main" id="{3504DDE0-E290-A154-B464-5E86790C096D}"/>
                </a:ext>
              </a:extLst>
            </p:cNvPr>
            <p:cNvSpPr/>
            <p:nvPr/>
          </p:nvSpPr>
          <p:spPr>
            <a:xfrm>
              <a:off x="4113429" y="3018816"/>
              <a:ext cx="552450" cy="200025"/>
            </a:xfrm>
            <a:custGeom>
              <a:avLst/>
              <a:gdLst>
                <a:gd name="connsiteX0" fmla="*/ 481013 w 552450"/>
                <a:gd name="connsiteY0" fmla="*/ 75248 h 200025"/>
                <a:gd name="connsiteX1" fmla="*/ 495300 w 552450"/>
                <a:gd name="connsiteY1" fmla="*/ 111443 h 200025"/>
                <a:gd name="connsiteX2" fmla="*/ 552450 w 552450"/>
                <a:gd name="connsiteY2" fmla="*/ 100012 h 200025"/>
                <a:gd name="connsiteX3" fmla="*/ 512445 w 552450"/>
                <a:gd name="connsiteY3" fmla="*/ 0 h 200025"/>
                <a:gd name="connsiteX4" fmla="*/ 0 w 552450"/>
                <a:gd name="connsiteY4" fmla="*/ 209550 h 200025"/>
                <a:gd name="connsiteX5" fmla="*/ 293370 w 552450"/>
                <a:gd name="connsiteY5" fmla="*/ 151448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200025">
                  <a:moveTo>
                    <a:pt x="481013" y="75248"/>
                  </a:moveTo>
                  <a:lnTo>
                    <a:pt x="495300" y="111443"/>
                  </a:lnTo>
                  <a:lnTo>
                    <a:pt x="552450" y="100012"/>
                  </a:lnTo>
                  <a:lnTo>
                    <a:pt x="512445" y="0"/>
                  </a:lnTo>
                  <a:lnTo>
                    <a:pt x="0" y="209550"/>
                  </a:lnTo>
                  <a:lnTo>
                    <a:pt x="293370" y="151448"/>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sp>
          <p:nvSpPr>
            <p:cNvPr id="26" name="Freeform: Shape 25">
              <a:extLst>
                <a:ext uri="{FF2B5EF4-FFF2-40B4-BE49-F238E27FC236}">
                  <a16:creationId xmlns:a16="http://schemas.microsoft.com/office/drawing/2014/main" id="{7787CDC3-D7A9-F0D9-E791-E3B0C53AB530}"/>
                </a:ext>
              </a:extLst>
            </p:cNvPr>
            <p:cNvSpPr/>
            <p:nvPr/>
          </p:nvSpPr>
          <p:spPr>
            <a:xfrm>
              <a:off x="4252494" y="3142641"/>
              <a:ext cx="504825" cy="95250"/>
            </a:xfrm>
            <a:custGeom>
              <a:avLst/>
              <a:gdLst>
                <a:gd name="connsiteX0" fmla="*/ 292418 w 504825"/>
                <a:gd name="connsiteY0" fmla="*/ 97155 h 95250"/>
                <a:gd name="connsiteX1" fmla="*/ 442913 w 504825"/>
                <a:gd name="connsiteY1" fmla="*/ 67628 h 95250"/>
                <a:gd name="connsiteX2" fmla="*/ 449580 w 504825"/>
                <a:gd name="connsiteY2" fmla="*/ 97155 h 95250"/>
                <a:gd name="connsiteX3" fmla="*/ 507683 w 504825"/>
                <a:gd name="connsiteY3" fmla="*/ 97155 h 95250"/>
                <a:gd name="connsiteX4" fmla="*/ 488633 w 504825"/>
                <a:gd name="connsiteY4" fmla="*/ 0 h 95250"/>
                <a:gd name="connsiteX5" fmla="*/ 0 w 504825"/>
                <a:gd name="connsiteY5" fmla="*/ 9715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0">
                  <a:moveTo>
                    <a:pt x="292418" y="97155"/>
                  </a:moveTo>
                  <a:lnTo>
                    <a:pt x="442913" y="67628"/>
                  </a:lnTo>
                  <a:lnTo>
                    <a:pt x="449580" y="97155"/>
                  </a:lnTo>
                  <a:lnTo>
                    <a:pt x="507683" y="97155"/>
                  </a:lnTo>
                  <a:lnTo>
                    <a:pt x="488633" y="0"/>
                  </a:lnTo>
                  <a:lnTo>
                    <a:pt x="0" y="97155"/>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grpSp>
      <p:sp>
        <p:nvSpPr>
          <p:cNvPr id="34" name="TextBox 33">
            <a:extLst>
              <a:ext uri="{FF2B5EF4-FFF2-40B4-BE49-F238E27FC236}">
                <a16:creationId xmlns:a16="http://schemas.microsoft.com/office/drawing/2014/main" id="{12E796DC-D49B-6D5D-F9EA-0E758918B240}"/>
              </a:ext>
            </a:extLst>
          </p:cNvPr>
          <p:cNvSpPr txBox="1"/>
          <p:nvPr/>
        </p:nvSpPr>
        <p:spPr>
          <a:xfrm>
            <a:off x="1579344" y="4839635"/>
            <a:ext cx="1662934" cy="1169551"/>
          </a:xfrm>
          <a:prstGeom prst="rect">
            <a:avLst/>
          </a:prstGeom>
          <a:noFill/>
        </p:spPr>
        <p:txBody>
          <a:bodyPr wrap="square" lIns="91440" tIns="45720" rIns="91440" bIns="45720" rtlCol="0" anchor="ctr">
            <a:spAutoFit/>
          </a:bodyPr>
          <a:lstStyle>
            <a:defPPr>
              <a:defRPr lang="en-US"/>
            </a:defPPr>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000" b="1">
                <a:solidFill>
                  <a:srgbClr val="000000"/>
                </a:solidFill>
                <a:latin typeface="DM Sans"/>
                <a:cs typeface="Arial"/>
              </a:rPr>
              <a:t>Per member costs remained steady </a:t>
            </a:r>
            <a:r>
              <a:rPr lang="en-US" sz="1000">
                <a:solidFill>
                  <a:srgbClr val="000000"/>
                </a:solidFill>
                <a:latin typeface="DM Sans"/>
                <a:cs typeface="Arial"/>
              </a:rPr>
              <a:t>and t</a:t>
            </a:r>
            <a:r>
              <a:rPr kumimoji="0" lang="en-US" sz="1000" i="0" u="none" strike="noStrike" kern="1200" cap="none" spc="0" normalizeH="0" baseline="0" noProof="0" err="1">
                <a:ln>
                  <a:noFill/>
                </a:ln>
                <a:solidFill>
                  <a:srgbClr val="000000"/>
                </a:solidFill>
                <a:effectLst/>
                <a:uLnTx/>
                <a:uFillTx/>
                <a:latin typeface="DM Sans"/>
                <a:ea typeface="+mn-ea"/>
                <a:cs typeface="Arial"/>
              </a:rPr>
              <a:t>otal</a:t>
            </a:r>
            <a:r>
              <a:rPr kumimoji="0" lang="en-US" sz="1000" i="0" u="none" strike="noStrike" kern="1200" cap="none" spc="0" normalizeH="0" baseline="0" noProof="0">
                <a:ln>
                  <a:noFill/>
                </a:ln>
                <a:solidFill>
                  <a:srgbClr val="000000"/>
                </a:solidFill>
                <a:effectLst/>
                <a:uLnTx/>
                <a:uFillTx/>
                <a:latin typeface="DM Sans"/>
                <a:ea typeface="+mn-ea"/>
                <a:cs typeface="Arial"/>
              </a:rPr>
              <a:t> MassHealth spending increased as enrollment increased </a:t>
            </a:r>
            <a:r>
              <a:rPr kumimoji="0" lang="en-US" sz="1000" b="0" i="0" u="none" strike="noStrike" kern="1200" cap="none" spc="0" normalizeH="0" baseline="0" noProof="0">
                <a:ln>
                  <a:noFill/>
                </a:ln>
                <a:solidFill>
                  <a:srgbClr val="000000"/>
                </a:solidFill>
                <a:effectLst/>
                <a:uLnTx/>
                <a:uFillTx/>
                <a:latin typeface="DM Sans"/>
                <a:ea typeface="+mn-ea"/>
                <a:cs typeface="Arial"/>
              </a:rPr>
              <a:t>from SFY 2021 to SFY </a:t>
            </a:r>
            <a:r>
              <a:rPr kumimoji="0" lang="en-US" sz="1000" b="0" i="0" u="none" strike="noStrike" kern="1200" cap="none" spc="0" normalizeH="0" baseline="0" noProof="0">
                <a:ln>
                  <a:noFill/>
                </a:ln>
                <a:effectLst/>
                <a:uLnTx/>
                <a:uFillTx/>
                <a:latin typeface="DM Sans"/>
                <a:ea typeface="+mn-ea"/>
                <a:cs typeface="Arial"/>
              </a:rPr>
              <a:t>2023.</a:t>
            </a:r>
            <a:r>
              <a:rPr kumimoji="0" lang="en-US" sz="1000" b="0" i="0" u="none" strike="noStrike" kern="1200" cap="none" spc="0" normalizeH="0" baseline="30000" noProof="0">
                <a:ln>
                  <a:noFill/>
                </a:ln>
                <a:effectLst/>
                <a:uLnTx/>
                <a:uFillTx/>
                <a:latin typeface="DM Sans"/>
                <a:ea typeface="+mn-ea"/>
                <a:cs typeface="Arial"/>
              </a:rPr>
              <a:t> 1</a:t>
            </a:r>
            <a:endParaRPr kumimoji="0" lang="en-US" sz="1000" b="1" i="0" u="none" strike="sngStrike" kern="1200" cap="none" spc="0" normalizeH="0" baseline="30000" noProof="0">
              <a:ln>
                <a:noFill/>
              </a:ln>
              <a:effectLst/>
              <a:uLnTx/>
              <a:uFillTx/>
              <a:latin typeface="DM Sans"/>
              <a:ea typeface="+mn-ea"/>
              <a:cs typeface="Arial"/>
            </a:endParaRPr>
          </a:p>
        </p:txBody>
      </p:sp>
      <p:sp>
        <p:nvSpPr>
          <p:cNvPr id="62" name="Rectangle 42">
            <a:extLst>
              <a:ext uri="{FF2B5EF4-FFF2-40B4-BE49-F238E27FC236}">
                <a16:creationId xmlns:a16="http://schemas.microsoft.com/office/drawing/2014/main" id="{06397007-33CE-6A0F-E2C1-D6F09A813F9F}"/>
              </a:ext>
            </a:extLst>
          </p:cNvPr>
          <p:cNvSpPr/>
          <p:nvPr/>
        </p:nvSpPr>
        <p:spPr>
          <a:xfrm>
            <a:off x="518825" y="4939624"/>
            <a:ext cx="922143" cy="731520"/>
          </a:xfrm>
          <a:custGeom>
            <a:avLst/>
            <a:gdLst>
              <a:gd name="connsiteX0" fmla="*/ 0 w 822960"/>
              <a:gd name="connsiteY0" fmla="*/ 0 h 822960"/>
              <a:gd name="connsiteX1" fmla="*/ 822960 w 822960"/>
              <a:gd name="connsiteY1" fmla="*/ 0 h 822960"/>
              <a:gd name="connsiteX2" fmla="*/ 822960 w 822960"/>
              <a:gd name="connsiteY2" fmla="*/ 822960 h 822960"/>
              <a:gd name="connsiteX3" fmla="*/ 0 w 822960"/>
              <a:gd name="connsiteY3" fmla="*/ 822960 h 822960"/>
              <a:gd name="connsiteX4" fmla="*/ 0 w 822960"/>
              <a:gd name="connsiteY4" fmla="*/ 0 h 822960"/>
              <a:gd name="connsiteX0" fmla="*/ 0 w 822960"/>
              <a:gd name="connsiteY0" fmla="*/ 0 h 822960"/>
              <a:gd name="connsiteX1" fmla="*/ 822960 w 822960"/>
              <a:gd name="connsiteY1" fmla="*/ 822960 h 822960"/>
              <a:gd name="connsiteX2" fmla="*/ 0 w 822960"/>
              <a:gd name="connsiteY2" fmla="*/ 822960 h 822960"/>
              <a:gd name="connsiteX3" fmla="*/ 0 w 822960"/>
              <a:gd name="connsiteY3" fmla="*/ 0 h 822960"/>
              <a:gd name="connsiteX0" fmla="*/ 822960 w 822960"/>
              <a:gd name="connsiteY0" fmla="*/ 731520 h 731520"/>
              <a:gd name="connsiteX1" fmla="*/ 0 w 822960"/>
              <a:gd name="connsiteY1" fmla="*/ 731520 h 731520"/>
              <a:gd name="connsiteX2" fmla="*/ 91440 w 822960"/>
              <a:gd name="connsiteY2" fmla="*/ 0 h 731520"/>
              <a:gd name="connsiteX0" fmla="*/ 822960 w 822960"/>
              <a:gd name="connsiteY0" fmla="*/ 731520 h 731520"/>
              <a:gd name="connsiteX1" fmla="*/ 0 w 822960"/>
              <a:gd name="connsiteY1" fmla="*/ 731520 h 731520"/>
              <a:gd name="connsiteX2" fmla="*/ 9144 w 822960"/>
              <a:gd name="connsiteY2" fmla="*/ 0 h 731520"/>
            </a:gdLst>
            <a:ahLst/>
            <a:cxnLst>
              <a:cxn ang="0">
                <a:pos x="connsiteX0" y="connsiteY0"/>
              </a:cxn>
              <a:cxn ang="0">
                <a:pos x="connsiteX1" y="connsiteY1"/>
              </a:cxn>
              <a:cxn ang="0">
                <a:pos x="connsiteX2" y="connsiteY2"/>
              </a:cxn>
            </a:cxnLst>
            <a:rect l="l" t="t" r="r" b="b"/>
            <a:pathLst>
              <a:path w="822960" h="731520">
                <a:moveTo>
                  <a:pt x="822960" y="731520"/>
                </a:moveTo>
                <a:lnTo>
                  <a:pt x="0" y="731520"/>
                </a:lnTo>
                <a:cubicBezTo>
                  <a:pt x="0" y="457200"/>
                  <a:pt x="9144" y="0"/>
                  <a:pt x="9144" y="0"/>
                </a:cubicBezTo>
              </a:path>
            </a:pathLst>
          </a:custGeom>
          <a:noFill/>
          <a:ln>
            <a:solidFill>
              <a:srgbClr val="AF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a:ea typeface="+mn-ea"/>
              <a:cs typeface="+mn-cs"/>
            </a:endParaRPr>
          </a:p>
        </p:txBody>
      </p:sp>
      <p:sp>
        <p:nvSpPr>
          <p:cNvPr id="90118" name="TextBox 90117">
            <a:extLst>
              <a:ext uri="{FF2B5EF4-FFF2-40B4-BE49-F238E27FC236}">
                <a16:creationId xmlns:a16="http://schemas.microsoft.com/office/drawing/2014/main" id="{728E8B1B-8BF5-B91A-763F-4DD3B9D544B7}"/>
              </a:ext>
            </a:extLst>
          </p:cNvPr>
          <p:cNvSpPr txBox="1"/>
          <p:nvPr/>
        </p:nvSpPr>
        <p:spPr>
          <a:xfrm>
            <a:off x="518825" y="5680288"/>
            <a:ext cx="259686" cy="215444"/>
          </a:xfrm>
          <a:prstGeom prst="rect">
            <a:avLst/>
          </a:prstGeom>
          <a:noFill/>
        </p:spPr>
        <p:txBody>
          <a:bodyPr wrap="none" lIns="0" r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DM Sans"/>
                <a:ea typeface="+mn-ea"/>
                <a:cs typeface="Arial" charset="0"/>
              </a:rPr>
              <a:t>2020</a:t>
            </a:r>
          </a:p>
        </p:txBody>
      </p:sp>
      <p:sp>
        <p:nvSpPr>
          <p:cNvPr id="90140" name="TextBox 90139">
            <a:extLst>
              <a:ext uri="{FF2B5EF4-FFF2-40B4-BE49-F238E27FC236}">
                <a16:creationId xmlns:a16="http://schemas.microsoft.com/office/drawing/2014/main" id="{14045250-7A56-A923-F57D-1225FF96B88A}"/>
              </a:ext>
            </a:extLst>
          </p:cNvPr>
          <p:cNvSpPr txBox="1"/>
          <p:nvPr/>
        </p:nvSpPr>
        <p:spPr>
          <a:xfrm>
            <a:off x="1190899" y="5680288"/>
            <a:ext cx="250069" cy="215444"/>
          </a:xfrm>
          <a:prstGeom prst="rect">
            <a:avLst/>
          </a:prstGeom>
          <a:noFill/>
        </p:spPr>
        <p:txBody>
          <a:bodyPr wrap="none" lIns="0" r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DM Sans"/>
                <a:ea typeface="+mn-ea"/>
                <a:cs typeface="Arial" charset="0"/>
              </a:rPr>
              <a:t>2023</a:t>
            </a:r>
          </a:p>
        </p:txBody>
      </p:sp>
      <p:cxnSp>
        <p:nvCxnSpPr>
          <p:cNvPr id="90149" name="Straight Arrow Connector 90148">
            <a:extLst>
              <a:ext uri="{FF2B5EF4-FFF2-40B4-BE49-F238E27FC236}">
                <a16:creationId xmlns:a16="http://schemas.microsoft.com/office/drawing/2014/main" id="{3D9F36D8-88CF-174A-A4E7-1DFCC871D216}"/>
              </a:ext>
            </a:extLst>
          </p:cNvPr>
          <p:cNvCxnSpPr>
            <a:cxnSpLocks/>
          </p:cNvCxnSpPr>
          <p:nvPr/>
        </p:nvCxnSpPr>
        <p:spPr>
          <a:xfrm flipV="1">
            <a:off x="746951" y="5273895"/>
            <a:ext cx="534471" cy="146589"/>
          </a:xfrm>
          <a:prstGeom prst="straightConnector1">
            <a:avLst/>
          </a:prstGeom>
          <a:ln w="34925" cap="rnd">
            <a:solidFill>
              <a:srgbClr val="C3D941"/>
            </a:solidFill>
            <a:tailEnd type="triangle"/>
          </a:ln>
        </p:spPr>
        <p:style>
          <a:lnRef idx="1">
            <a:schemeClr val="accent1"/>
          </a:lnRef>
          <a:fillRef idx="0">
            <a:schemeClr val="accent1"/>
          </a:fillRef>
          <a:effectRef idx="0">
            <a:schemeClr val="accent1"/>
          </a:effectRef>
          <a:fontRef idx="minor">
            <a:schemeClr val="tx1"/>
          </a:fontRef>
        </p:style>
      </p:cxnSp>
      <p:sp>
        <p:nvSpPr>
          <p:cNvPr id="50" name="Graphic 3" descr="Dollar with solid fill">
            <a:extLst>
              <a:ext uri="{FF2B5EF4-FFF2-40B4-BE49-F238E27FC236}">
                <a16:creationId xmlns:a16="http://schemas.microsoft.com/office/drawing/2014/main" id="{4E175392-CB60-6D8E-C5B7-DD54AE777B16}"/>
              </a:ext>
            </a:extLst>
          </p:cNvPr>
          <p:cNvSpPr/>
          <p:nvPr/>
        </p:nvSpPr>
        <p:spPr>
          <a:xfrm>
            <a:off x="912408" y="5094874"/>
            <a:ext cx="135381" cy="179021"/>
          </a:xfrm>
          <a:custGeom>
            <a:avLst/>
            <a:gdLst>
              <a:gd name="connsiteX0" fmla="*/ 328041 w 379845"/>
              <a:gd name="connsiteY0" fmla="*/ 428625 h 819150"/>
              <a:gd name="connsiteX1" fmla="*/ 214408 w 379845"/>
              <a:gd name="connsiteY1" fmla="*/ 375952 h 819150"/>
              <a:gd name="connsiteX2" fmla="*/ 214408 w 379845"/>
              <a:gd name="connsiteY2" fmla="*/ 145637 h 819150"/>
              <a:gd name="connsiteX3" fmla="*/ 315944 w 379845"/>
              <a:gd name="connsiteY3" fmla="*/ 193929 h 819150"/>
              <a:gd name="connsiteX4" fmla="*/ 361664 w 379845"/>
              <a:gd name="connsiteY4" fmla="*/ 150114 h 819150"/>
              <a:gd name="connsiteX5" fmla="*/ 214408 w 379845"/>
              <a:gd name="connsiteY5" fmla="*/ 82772 h 819150"/>
              <a:gd name="connsiteX6" fmla="*/ 214408 w 379845"/>
              <a:gd name="connsiteY6" fmla="*/ 0 h 819150"/>
              <a:gd name="connsiteX7" fmla="*/ 157258 w 379845"/>
              <a:gd name="connsiteY7" fmla="*/ 0 h 819150"/>
              <a:gd name="connsiteX8" fmla="*/ 157258 w 379845"/>
              <a:gd name="connsiteY8" fmla="*/ 86392 h 819150"/>
              <a:gd name="connsiteX9" fmla="*/ 101251 w 379845"/>
              <a:gd name="connsiteY9" fmla="*/ 106394 h 819150"/>
              <a:gd name="connsiteX10" fmla="*/ 21812 w 379845"/>
              <a:gd name="connsiteY10" fmla="*/ 315944 h 819150"/>
              <a:gd name="connsiteX11" fmla="*/ 157258 w 379845"/>
              <a:gd name="connsiteY11" fmla="*/ 422815 h 819150"/>
              <a:gd name="connsiteX12" fmla="*/ 157258 w 379845"/>
              <a:gd name="connsiteY12" fmla="*/ 672179 h 819150"/>
              <a:gd name="connsiteX13" fmla="*/ 45720 w 379845"/>
              <a:gd name="connsiteY13" fmla="*/ 609600 h 819150"/>
              <a:gd name="connsiteX14" fmla="*/ 0 w 379845"/>
              <a:gd name="connsiteY14" fmla="*/ 653320 h 819150"/>
              <a:gd name="connsiteX15" fmla="*/ 76676 w 379845"/>
              <a:gd name="connsiteY15" fmla="*/ 714375 h 819150"/>
              <a:gd name="connsiteX16" fmla="*/ 157258 w 379845"/>
              <a:gd name="connsiteY16" fmla="*/ 735616 h 819150"/>
              <a:gd name="connsiteX17" fmla="*/ 157258 w 379845"/>
              <a:gd name="connsiteY17" fmla="*/ 819150 h 819150"/>
              <a:gd name="connsiteX18" fmla="*/ 214408 w 379845"/>
              <a:gd name="connsiteY18" fmla="*/ 819150 h 819150"/>
              <a:gd name="connsiteX19" fmla="*/ 214408 w 379845"/>
              <a:gd name="connsiteY19" fmla="*/ 733425 h 819150"/>
              <a:gd name="connsiteX20" fmla="*/ 366046 w 379845"/>
              <a:gd name="connsiteY20" fmla="*/ 619125 h 819150"/>
              <a:gd name="connsiteX21" fmla="*/ 328041 w 379845"/>
              <a:gd name="connsiteY21" fmla="*/ 428625 h 819150"/>
              <a:gd name="connsiteX22" fmla="*/ 109633 w 379845"/>
              <a:gd name="connsiteY22" fmla="*/ 330803 h 819150"/>
              <a:gd name="connsiteX23" fmla="*/ 125539 w 379845"/>
              <a:gd name="connsiteY23" fmla="*/ 165640 h 819150"/>
              <a:gd name="connsiteX24" fmla="*/ 157258 w 379845"/>
              <a:gd name="connsiteY24" fmla="*/ 151067 h 819150"/>
              <a:gd name="connsiteX25" fmla="*/ 157258 w 379845"/>
              <a:gd name="connsiteY25" fmla="*/ 357664 h 819150"/>
              <a:gd name="connsiteX26" fmla="*/ 109633 w 379845"/>
              <a:gd name="connsiteY26" fmla="*/ 330803 h 819150"/>
              <a:gd name="connsiteX27" fmla="*/ 281940 w 379845"/>
              <a:gd name="connsiteY27" fmla="*/ 633889 h 819150"/>
              <a:gd name="connsiteX28" fmla="*/ 214408 w 379845"/>
              <a:gd name="connsiteY28" fmla="*/ 669608 h 819150"/>
              <a:gd name="connsiteX29" fmla="*/ 214408 w 379845"/>
              <a:gd name="connsiteY29" fmla="*/ 442055 h 819150"/>
              <a:gd name="connsiteX30" fmla="*/ 311753 w 379845"/>
              <a:gd name="connsiteY30" fmla="*/ 512255 h 819150"/>
              <a:gd name="connsiteX31" fmla="*/ 281940 w 379845"/>
              <a:gd name="connsiteY31" fmla="*/ 633889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9845" h="819150">
                <a:moveTo>
                  <a:pt x="328041" y="428625"/>
                </a:moveTo>
                <a:cubicBezTo>
                  <a:pt x="295847" y="401193"/>
                  <a:pt x="254032" y="388334"/>
                  <a:pt x="214408" y="375952"/>
                </a:cubicBezTo>
                <a:lnTo>
                  <a:pt x="214408" y="145637"/>
                </a:lnTo>
                <a:cubicBezTo>
                  <a:pt x="252879" y="149293"/>
                  <a:pt x="288831" y="166392"/>
                  <a:pt x="315944" y="193929"/>
                </a:cubicBezTo>
                <a:lnTo>
                  <a:pt x="361664" y="150114"/>
                </a:lnTo>
                <a:cubicBezTo>
                  <a:pt x="322537" y="110312"/>
                  <a:pt x="270107" y="86335"/>
                  <a:pt x="214408" y="82772"/>
                </a:cubicBezTo>
                <a:lnTo>
                  <a:pt x="214408" y="0"/>
                </a:lnTo>
                <a:lnTo>
                  <a:pt x="157258" y="0"/>
                </a:lnTo>
                <a:lnTo>
                  <a:pt x="157258" y="86392"/>
                </a:lnTo>
                <a:cubicBezTo>
                  <a:pt x="137688" y="90201"/>
                  <a:pt x="118806" y="96945"/>
                  <a:pt x="101251" y="106394"/>
                </a:cubicBezTo>
                <a:cubicBezTo>
                  <a:pt x="29051" y="145733"/>
                  <a:pt x="-7810" y="238125"/>
                  <a:pt x="21812" y="315944"/>
                </a:cubicBezTo>
                <a:cubicBezTo>
                  <a:pt x="44767" y="375952"/>
                  <a:pt x="100108" y="402717"/>
                  <a:pt x="157258" y="422815"/>
                </a:cubicBezTo>
                <a:lnTo>
                  <a:pt x="157258" y="672179"/>
                </a:lnTo>
                <a:cubicBezTo>
                  <a:pt x="112966" y="666750"/>
                  <a:pt x="76200" y="641318"/>
                  <a:pt x="45720" y="609600"/>
                </a:cubicBezTo>
                <a:lnTo>
                  <a:pt x="0" y="653320"/>
                </a:lnTo>
                <a:cubicBezTo>
                  <a:pt x="21769" y="678022"/>
                  <a:pt x="47726" y="698691"/>
                  <a:pt x="76676" y="714375"/>
                </a:cubicBezTo>
                <a:cubicBezTo>
                  <a:pt x="101979" y="726412"/>
                  <a:pt x="129309" y="733615"/>
                  <a:pt x="157258" y="735616"/>
                </a:cubicBezTo>
                <a:lnTo>
                  <a:pt x="157258" y="819150"/>
                </a:lnTo>
                <a:lnTo>
                  <a:pt x="214408" y="819150"/>
                </a:lnTo>
                <a:lnTo>
                  <a:pt x="214408" y="733425"/>
                </a:lnTo>
                <a:cubicBezTo>
                  <a:pt x="279940" y="722471"/>
                  <a:pt x="340138" y="682181"/>
                  <a:pt x="366046" y="619125"/>
                </a:cubicBezTo>
                <a:cubicBezTo>
                  <a:pt x="391954" y="556070"/>
                  <a:pt x="382524" y="475202"/>
                  <a:pt x="328041" y="428625"/>
                </a:cubicBezTo>
                <a:close/>
                <a:moveTo>
                  <a:pt x="109633" y="330803"/>
                </a:moveTo>
                <a:cubicBezTo>
                  <a:pt x="57245" y="286607"/>
                  <a:pt x="70009" y="201073"/>
                  <a:pt x="125539" y="165640"/>
                </a:cubicBezTo>
                <a:cubicBezTo>
                  <a:pt x="135382" y="159328"/>
                  <a:pt x="146057" y="154422"/>
                  <a:pt x="157258" y="151067"/>
                </a:cubicBezTo>
                <a:lnTo>
                  <a:pt x="157258" y="357664"/>
                </a:lnTo>
                <a:cubicBezTo>
                  <a:pt x="140013" y="351392"/>
                  <a:pt x="123922" y="342316"/>
                  <a:pt x="109633" y="330803"/>
                </a:cubicBezTo>
                <a:close/>
                <a:moveTo>
                  <a:pt x="281940" y="633889"/>
                </a:moveTo>
                <a:cubicBezTo>
                  <a:pt x="263349" y="652063"/>
                  <a:pt x="239894" y="664469"/>
                  <a:pt x="214408" y="669608"/>
                </a:cubicBezTo>
                <a:lnTo>
                  <a:pt x="214408" y="442055"/>
                </a:lnTo>
                <a:cubicBezTo>
                  <a:pt x="252508" y="455105"/>
                  <a:pt x="296228" y="471678"/>
                  <a:pt x="311753" y="512255"/>
                </a:cubicBezTo>
                <a:cubicBezTo>
                  <a:pt x="327279" y="552831"/>
                  <a:pt x="311658" y="603599"/>
                  <a:pt x="281940" y="633889"/>
                </a:cubicBezTo>
                <a:close/>
              </a:path>
            </a:pathLst>
          </a:custGeom>
          <a:solidFill>
            <a:srgbClr val="AFC43C"/>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AFC43C"/>
              </a:solidFill>
              <a:effectLst/>
              <a:uLnTx/>
              <a:uFillTx/>
              <a:latin typeface="Calibri" pitchFamily="34" charset="0"/>
              <a:ea typeface="+mn-ea"/>
              <a:cs typeface="Arial" charset="0"/>
            </a:endParaRPr>
          </a:p>
        </p:txBody>
      </p:sp>
      <p:grpSp>
        <p:nvGrpSpPr>
          <p:cNvPr id="90152" name="Group 90151">
            <a:extLst>
              <a:ext uri="{FF2B5EF4-FFF2-40B4-BE49-F238E27FC236}">
                <a16:creationId xmlns:a16="http://schemas.microsoft.com/office/drawing/2014/main" id="{499296AE-3E04-74DD-2A8C-C5D1F70E4C82}"/>
              </a:ext>
            </a:extLst>
          </p:cNvPr>
          <p:cNvGrpSpPr/>
          <p:nvPr/>
        </p:nvGrpSpPr>
        <p:grpSpPr>
          <a:xfrm>
            <a:off x="3359081" y="4580759"/>
            <a:ext cx="2377045" cy="1504391"/>
            <a:chOff x="548838" y="1947395"/>
            <a:chExt cx="2377045" cy="1504391"/>
          </a:xfrm>
        </p:grpSpPr>
        <p:sp>
          <p:nvSpPr>
            <p:cNvPr id="90158" name="Rectangle 90157">
              <a:extLst>
                <a:ext uri="{FF2B5EF4-FFF2-40B4-BE49-F238E27FC236}">
                  <a16:creationId xmlns:a16="http://schemas.microsoft.com/office/drawing/2014/main" id="{1AD78C1B-C42A-F0BA-007A-0BEDDA5A2CE6}"/>
                </a:ext>
              </a:extLst>
            </p:cNvPr>
            <p:cNvSpPr/>
            <p:nvPr/>
          </p:nvSpPr>
          <p:spPr>
            <a:xfrm>
              <a:off x="1758834" y="1947395"/>
              <a:ext cx="437210" cy="52979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0000"/>
                </a:solidFill>
                <a:latin typeface="DM Sans" pitchFamily="2" charset="77"/>
              </a:endParaRPr>
            </a:p>
          </p:txBody>
        </p:sp>
        <p:grpSp>
          <p:nvGrpSpPr>
            <p:cNvPr id="90157" name="Group 90156">
              <a:extLst>
                <a:ext uri="{FF2B5EF4-FFF2-40B4-BE49-F238E27FC236}">
                  <a16:creationId xmlns:a16="http://schemas.microsoft.com/office/drawing/2014/main" id="{C9CCE15D-CCC2-5283-E62A-D628B94879D8}"/>
                </a:ext>
              </a:extLst>
            </p:cNvPr>
            <p:cNvGrpSpPr/>
            <p:nvPr/>
          </p:nvGrpSpPr>
          <p:grpSpPr>
            <a:xfrm>
              <a:off x="548838" y="1971539"/>
              <a:ext cx="2377045" cy="1480247"/>
              <a:chOff x="597726" y="2446528"/>
              <a:chExt cx="2377045" cy="1480247"/>
            </a:xfrm>
          </p:grpSpPr>
          <p:sp>
            <p:nvSpPr>
              <p:cNvPr id="90159" name="TextBox 90158">
                <a:extLst>
                  <a:ext uri="{FF2B5EF4-FFF2-40B4-BE49-F238E27FC236}">
                    <a16:creationId xmlns:a16="http://schemas.microsoft.com/office/drawing/2014/main" id="{2005E714-C013-8190-3C92-CF4939B4150D}"/>
                  </a:ext>
                </a:extLst>
              </p:cNvPr>
              <p:cNvSpPr txBox="1"/>
              <p:nvPr/>
            </p:nvSpPr>
            <p:spPr>
              <a:xfrm>
                <a:off x="597726" y="2911112"/>
                <a:ext cx="2377045" cy="1015663"/>
              </a:xfrm>
              <a:prstGeom prst="rect">
                <a:avLst/>
              </a:prstGeom>
              <a:noFill/>
            </p:spPr>
            <p:txBody>
              <a:bodyPr wrap="square" rtlCol="0" anchor="ctr">
                <a:spAutoFit/>
              </a:bodyPr>
              <a:lstStyle/>
              <a:p>
                <a:pPr algn="ctr"/>
                <a:r>
                  <a:rPr lang="en-US" sz="1000" dirty="0">
                    <a:latin typeface="+mn-lt"/>
                  </a:rPr>
                  <a:t>Massachusetts has been a national leader in shifting more long-term services and supports (LTSS) to community-based care, </a:t>
                </a:r>
                <a:r>
                  <a:rPr lang="en-US" sz="1000" b="1" dirty="0">
                    <a:latin typeface="+mn-lt"/>
                  </a:rPr>
                  <a:t>helping MassHealth members remain in their homes.</a:t>
                </a:r>
                <a:endParaRPr lang="en-US" sz="1000" dirty="0">
                  <a:latin typeface="+mn-lt"/>
                </a:endParaRPr>
              </a:p>
            </p:txBody>
          </p:sp>
          <p:grpSp>
            <p:nvGrpSpPr>
              <p:cNvPr id="90160" name="Group 90159">
                <a:extLst>
                  <a:ext uri="{FF2B5EF4-FFF2-40B4-BE49-F238E27FC236}">
                    <a16:creationId xmlns:a16="http://schemas.microsoft.com/office/drawing/2014/main" id="{67C236A9-186E-ECCE-7670-E45A6FFBE8C3}"/>
                  </a:ext>
                </a:extLst>
              </p:cNvPr>
              <p:cNvGrpSpPr>
                <a:grpSpLocks noChangeAspect="1"/>
              </p:cNvGrpSpPr>
              <p:nvPr/>
            </p:nvGrpSpPr>
            <p:grpSpPr>
              <a:xfrm>
                <a:off x="1377062" y="2446528"/>
                <a:ext cx="822955" cy="440114"/>
                <a:chOff x="8729892" y="1269817"/>
                <a:chExt cx="689796" cy="368901"/>
              </a:xfrm>
              <a:solidFill>
                <a:schemeClr val="accent4"/>
              </a:solidFill>
            </p:grpSpPr>
            <p:sp>
              <p:nvSpPr>
                <p:cNvPr id="90161" name="Freeform: Shape 90160">
                  <a:extLst>
                    <a:ext uri="{FF2B5EF4-FFF2-40B4-BE49-F238E27FC236}">
                      <a16:creationId xmlns:a16="http://schemas.microsoft.com/office/drawing/2014/main" id="{9585D3E1-EDFF-5756-7ACE-1CD90B0CBEA5}"/>
                    </a:ext>
                  </a:extLst>
                </p:cNvPr>
                <p:cNvSpPr/>
                <p:nvPr/>
              </p:nvSpPr>
              <p:spPr>
                <a:xfrm>
                  <a:off x="9199284" y="1269817"/>
                  <a:ext cx="142875" cy="142875"/>
                </a:xfrm>
                <a:custGeom>
                  <a:avLst/>
                  <a:gdLst>
                    <a:gd name="connsiteX0" fmla="*/ 148209 w 142875"/>
                    <a:gd name="connsiteY0" fmla="*/ 74104 h 142875"/>
                    <a:gd name="connsiteX1" fmla="*/ 74104 w 142875"/>
                    <a:gd name="connsiteY1" fmla="*/ 148209 h 142875"/>
                    <a:gd name="connsiteX2" fmla="*/ 0 w 142875"/>
                    <a:gd name="connsiteY2" fmla="*/ 74104 h 142875"/>
                    <a:gd name="connsiteX3" fmla="*/ 74104 w 142875"/>
                    <a:gd name="connsiteY3" fmla="*/ 0 h 142875"/>
                    <a:gd name="connsiteX4" fmla="*/ 148209 w 142875"/>
                    <a:gd name="connsiteY4" fmla="*/ 7410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solidFill>
                  <a:schemeClr val="accent6"/>
                </a:solidFill>
                <a:ln w="9525" cap="flat">
                  <a:solidFill>
                    <a:schemeClr val="bg1"/>
                  </a:solidFill>
                  <a:prstDash val="solid"/>
                  <a:miter/>
                </a:ln>
              </p:spPr>
              <p:txBody>
                <a:bodyPr rtlCol="0" anchor="ctr"/>
                <a:lstStyle/>
                <a:p>
                  <a:endParaRPr lang="en-US" sz="1000">
                    <a:solidFill>
                      <a:srgbClr val="000000"/>
                    </a:solidFill>
                    <a:latin typeface="+mn-lt"/>
                  </a:endParaRPr>
                </a:p>
              </p:txBody>
            </p:sp>
            <p:sp>
              <p:nvSpPr>
                <p:cNvPr id="90162" name="Freeform: Shape 90161">
                  <a:extLst>
                    <a:ext uri="{FF2B5EF4-FFF2-40B4-BE49-F238E27FC236}">
                      <a16:creationId xmlns:a16="http://schemas.microsoft.com/office/drawing/2014/main" id="{BA90986D-0564-DB84-3137-1A7BA02A89D1}"/>
                    </a:ext>
                  </a:extLst>
                </p:cNvPr>
                <p:cNvSpPr/>
                <p:nvPr/>
              </p:nvSpPr>
              <p:spPr>
                <a:xfrm>
                  <a:off x="8803997" y="1269817"/>
                  <a:ext cx="142875" cy="142875"/>
                </a:xfrm>
                <a:custGeom>
                  <a:avLst/>
                  <a:gdLst>
                    <a:gd name="connsiteX0" fmla="*/ 148209 w 142875"/>
                    <a:gd name="connsiteY0" fmla="*/ 74104 h 142875"/>
                    <a:gd name="connsiteX1" fmla="*/ 74104 w 142875"/>
                    <a:gd name="connsiteY1" fmla="*/ 148209 h 142875"/>
                    <a:gd name="connsiteX2" fmla="*/ 0 w 142875"/>
                    <a:gd name="connsiteY2" fmla="*/ 74104 h 142875"/>
                    <a:gd name="connsiteX3" fmla="*/ 74104 w 142875"/>
                    <a:gd name="connsiteY3" fmla="*/ 0 h 142875"/>
                    <a:gd name="connsiteX4" fmla="*/ 148209 w 142875"/>
                    <a:gd name="connsiteY4" fmla="*/ 7410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solidFill>
                  <a:schemeClr val="accent6"/>
                </a:solidFill>
                <a:ln w="9525" cap="flat">
                  <a:noFill/>
                  <a:prstDash val="solid"/>
                  <a:miter/>
                </a:ln>
              </p:spPr>
              <p:txBody>
                <a:bodyPr rtlCol="0" anchor="ctr"/>
                <a:lstStyle/>
                <a:p>
                  <a:endParaRPr lang="en-US" sz="1000">
                    <a:solidFill>
                      <a:srgbClr val="000000"/>
                    </a:solidFill>
                    <a:latin typeface="+mn-lt"/>
                  </a:endParaRPr>
                </a:p>
              </p:txBody>
            </p:sp>
            <p:sp>
              <p:nvSpPr>
                <p:cNvPr id="90163" name="Freeform: Shape 90162">
                  <a:extLst>
                    <a:ext uri="{FF2B5EF4-FFF2-40B4-BE49-F238E27FC236}">
                      <a16:creationId xmlns:a16="http://schemas.microsoft.com/office/drawing/2014/main" id="{BAF1EE4E-E92A-E84C-CC75-E0F011DE97B2}"/>
                    </a:ext>
                  </a:extLst>
                </p:cNvPr>
                <p:cNvSpPr/>
                <p:nvPr/>
              </p:nvSpPr>
              <p:spPr>
                <a:xfrm>
                  <a:off x="9152988" y="1438123"/>
                  <a:ext cx="266700" cy="142875"/>
                </a:xfrm>
                <a:custGeom>
                  <a:avLst/>
                  <a:gdLst>
                    <a:gd name="connsiteX0" fmla="*/ 253746 w 266700"/>
                    <a:gd name="connsiteY0" fmla="*/ 44101 h 142875"/>
                    <a:gd name="connsiteX1" fmla="*/ 181356 w 266700"/>
                    <a:gd name="connsiteY1" fmla="*/ 9525 h 142875"/>
                    <a:gd name="connsiteX2" fmla="*/ 120396 w 266700"/>
                    <a:gd name="connsiteY2" fmla="*/ 0 h 142875"/>
                    <a:gd name="connsiteX3" fmla="*/ 59436 w 266700"/>
                    <a:gd name="connsiteY3" fmla="*/ 9525 h 142875"/>
                    <a:gd name="connsiteX4" fmla="*/ 3429 w 266700"/>
                    <a:gd name="connsiteY4" fmla="*/ 33529 h 142875"/>
                    <a:gd name="connsiteX5" fmla="*/ 0 w 266700"/>
                    <a:gd name="connsiteY5" fmla="*/ 37434 h 142875"/>
                    <a:gd name="connsiteX6" fmla="*/ 76200 w 266700"/>
                    <a:gd name="connsiteY6" fmla="*/ 75534 h 142875"/>
                    <a:gd name="connsiteX7" fmla="*/ 104108 w 266700"/>
                    <a:gd name="connsiteY7" fmla="*/ 131446 h 142875"/>
                    <a:gd name="connsiteX8" fmla="*/ 104108 w 266700"/>
                    <a:gd name="connsiteY8" fmla="*/ 148400 h 142875"/>
                    <a:gd name="connsiteX9" fmla="*/ 268605 w 266700"/>
                    <a:gd name="connsiteY9" fmla="*/ 148400 h 142875"/>
                    <a:gd name="connsiteX10" fmla="*/ 268605 w 266700"/>
                    <a:gd name="connsiteY10" fmla="*/ 73819 h 142875"/>
                    <a:gd name="connsiteX11" fmla="*/ 253746 w 266700"/>
                    <a:gd name="connsiteY11" fmla="*/ 4410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142875">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solidFill>
                  <a:schemeClr val="accent6"/>
                </a:solidFill>
                <a:ln w="9525" cap="flat">
                  <a:solidFill>
                    <a:schemeClr val="bg1"/>
                  </a:solidFill>
                  <a:prstDash val="solid"/>
                  <a:miter/>
                </a:ln>
              </p:spPr>
              <p:txBody>
                <a:bodyPr rtlCol="0" anchor="ctr"/>
                <a:lstStyle/>
                <a:p>
                  <a:endParaRPr lang="en-US" sz="1000">
                    <a:solidFill>
                      <a:srgbClr val="000000"/>
                    </a:solidFill>
                    <a:latin typeface="+mn-lt"/>
                  </a:endParaRPr>
                </a:p>
              </p:txBody>
            </p:sp>
            <p:sp>
              <p:nvSpPr>
                <p:cNvPr id="90164" name="Freeform: Shape 90163">
                  <a:extLst>
                    <a:ext uri="{FF2B5EF4-FFF2-40B4-BE49-F238E27FC236}">
                      <a16:creationId xmlns:a16="http://schemas.microsoft.com/office/drawing/2014/main" id="{3C7ECEE4-E461-F22E-6D68-1FF9C0AAD2E5}"/>
                    </a:ext>
                  </a:extLst>
                </p:cNvPr>
                <p:cNvSpPr/>
                <p:nvPr/>
              </p:nvSpPr>
              <p:spPr>
                <a:xfrm>
                  <a:off x="8729892" y="1438123"/>
                  <a:ext cx="266700" cy="142875"/>
                </a:xfrm>
                <a:custGeom>
                  <a:avLst/>
                  <a:gdLst>
                    <a:gd name="connsiteX0" fmla="*/ 164687 w 266700"/>
                    <a:gd name="connsiteY0" fmla="*/ 131445 h 142875"/>
                    <a:gd name="connsiteX1" fmla="*/ 191357 w 266700"/>
                    <a:gd name="connsiteY1" fmla="*/ 76486 h 142875"/>
                    <a:gd name="connsiteX2" fmla="*/ 192500 w 266700"/>
                    <a:gd name="connsiteY2" fmla="*/ 75534 h 142875"/>
                    <a:gd name="connsiteX3" fmla="*/ 193739 w 266700"/>
                    <a:gd name="connsiteY3" fmla="*/ 74676 h 142875"/>
                    <a:gd name="connsiteX4" fmla="*/ 268605 w 266700"/>
                    <a:gd name="connsiteY4" fmla="*/ 37529 h 142875"/>
                    <a:gd name="connsiteX5" fmla="*/ 263176 w 266700"/>
                    <a:gd name="connsiteY5" fmla="*/ 31338 h 142875"/>
                    <a:gd name="connsiteX6" fmla="*/ 209550 w 266700"/>
                    <a:gd name="connsiteY6" fmla="*/ 9525 h 142875"/>
                    <a:gd name="connsiteX7" fmla="*/ 148590 w 266700"/>
                    <a:gd name="connsiteY7" fmla="*/ 0 h 142875"/>
                    <a:gd name="connsiteX8" fmla="*/ 87630 w 266700"/>
                    <a:gd name="connsiteY8" fmla="*/ 9525 h 142875"/>
                    <a:gd name="connsiteX9" fmla="*/ 15240 w 266700"/>
                    <a:gd name="connsiteY9" fmla="*/ 44101 h 142875"/>
                    <a:gd name="connsiteX10" fmla="*/ 0 w 266700"/>
                    <a:gd name="connsiteY10" fmla="*/ 73819 h 142875"/>
                    <a:gd name="connsiteX11" fmla="*/ 0 w 266700"/>
                    <a:gd name="connsiteY11" fmla="*/ 148400 h 142875"/>
                    <a:gd name="connsiteX12" fmla="*/ 164687 w 266700"/>
                    <a:gd name="connsiteY12" fmla="*/ 14840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142875">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solidFill>
                  <a:schemeClr val="accent6"/>
                </a:solidFill>
                <a:ln w="9525" cap="flat">
                  <a:noFill/>
                  <a:prstDash val="solid"/>
                  <a:miter/>
                </a:ln>
              </p:spPr>
              <p:txBody>
                <a:bodyPr rtlCol="0" anchor="ctr"/>
                <a:lstStyle/>
                <a:p>
                  <a:endParaRPr lang="en-US" sz="1000">
                    <a:solidFill>
                      <a:srgbClr val="000000"/>
                    </a:solidFill>
                    <a:latin typeface="+mn-lt"/>
                  </a:endParaRPr>
                </a:p>
              </p:txBody>
            </p:sp>
            <p:sp>
              <p:nvSpPr>
                <p:cNvPr id="90165" name="Freeform: Shape 90164">
                  <a:extLst>
                    <a:ext uri="{FF2B5EF4-FFF2-40B4-BE49-F238E27FC236}">
                      <a16:creationId xmlns:a16="http://schemas.microsoft.com/office/drawing/2014/main" id="{A1FD070B-2D0D-CD1D-87C8-A931D4C5DFC9}"/>
                    </a:ext>
                  </a:extLst>
                </p:cNvPr>
                <p:cNvSpPr/>
                <p:nvPr/>
              </p:nvSpPr>
              <p:spPr>
                <a:xfrm>
                  <a:off x="8927536" y="1495843"/>
                  <a:ext cx="295275" cy="142875"/>
                </a:xfrm>
                <a:custGeom>
                  <a:avLst/>
                  <a:gdLst>
                    <a:gd name="connsiteX0" fmla="*/ 0 w 295275"/>
                    <a:gd name="connsiteY0" fmla="*/ 147830 h 142875"/>
                    <a:gd name="connsiteX1" fmla="*/ 0 w 295275"/>
                    <a:gd name="connsiteY1" fmla="*/ 73725 h 142875"/>
                    <a:gd name="connsiteX2" fmla="*/ 14859 w 295275"/>
                    <a:gd name="connsiteY2" fmla="*/ 44102 h 142875"/>
                    <a:gd name="connsiteX3" fmla="*/ 87249 w 295275"/>
                    <a:gd name="connsiteY3" fmla="*/ 9527 h 142875"/>
                    <a:gd name="connsiteX4" fmla="*/ 148209 w 295275"/>
                    <a:gd name="connsiteY4" fmla="*/ 2 h 142875"/>
                    <a:gd name="connsiteX5" fmla="*/ 209169 w 295275"/>
                    <a:gd name="connsiteY5" fmla="*/ 9527 h 142875"/>
                    <a:gd name="connsiteX6" fmla="*/ 281654 w 295275"/>
                    <a:gd name="connsiteY6" fmla="*/ 44102 h 142875"/>
                    <a:gd name="connsiteX7" fmla="*/ 296418 w 295275"/>
                    <a:gd name="connsiteY7" fmla="*/ 73725 h 142875"/>
                    <a:gd name="connsiteX8" fmla="*/ 296418 w 295275"/>
                    <a:gd name="connsiteY8" fmla="*/ 14783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275" h="142875">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solidFill>
                  <a:schemeClr val="accent6"/>
                </a:solidFill>
                <a:ln w="9525" cap="flat">
                  <a:noFill/>
                  <a:prstDash val="solid"/>
                  <a:miter/>
                </a:ln>
              </p:spPr>
              <p:txBody>
                <a:bodyPr rtlCol="0" anchor="ctr"/>
                <a:lstStyle/>
                <a:p>
                  <a:endParaRPr lang="en-US" sz="1000" dirty="0">
                    <a:solidFill>
                      <a:srgbClr val="000000"/>
                    </a:solidFill>
                    <a:latin typeface="+mn-lt"/>
                  </a:endParaRPr>
                </a:p>
              </p:txBody>
            </p:sp>
            <p:sp>
              <p:nvSpPr>
                <p:cNvPr id="90166" name="Freeform: Shape 90165">
                  <a:extLst>
                    <a:ext uri="{FF2B5EF4-FFF2-40B4-BE49-F238E27FC236}">
                      <a16:creationId xmlns:a16="http://schemas.microsoft.com/office/drawing/2014/main" id="{20B91ECC-14AD-3DA6-B4BD-C26598F64E70}"/>
                    </a:ext>
                  </a:extLst>
                </p:cNvPr>
                <p:cNvSpPr/>
                <p:nvPr/>
              </p:nvSpPr>
              <p:spPr>
                <a:xfrm>
                  <a:off x="9001640" y="1327443"/>
                  <a:ext cx="142875" cy="142875"/>
                </a:xfrm>
                <a:custGeom>
                  <a:avLst/>
                  <a:gdLst>
                    <a:gd name="connsiteX0" fmla="*/ 148209 w 142875"/>
                    <a:gd name="connsiteY0" fmla="*/ 74105 h 142875"/>
                    <a:gd name="connsiteX1" fmla="*/ 74105 w 142875"/>
                    <a:gd name="connsiteY1" fmla="*/ 148209 h 142875"/>
                    <a:gd name="connsiteX2" fmla="*/ 0 w 142875"/>
                    <a:gd name="connsiteY2" fmla="*/ 74105 h 142875"/>
                    <a:gd name="connsiteX3" fmla="*/ 74105 w 142875"/>
                    <a:gd name="connsiteY3" fmla="*/ 0 h 142875"/>
                    <a:gd name="connsiteX4" fmla="*/ 148209 w 142875"/>
                    <a:gd name="connsiteY4" fmla="*/ 7410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solidFill>
                  <a:schemeClr val="accent6"/>
                </a:solidFill>
                <a:ln w="9525" cap="flat">
                  <a:noFill/>
                  <a:prstDash val="solid"/>
                  <a:miter/>
                </a:ln>
              </p:spPr>
              <p:txBody>
                <a:bodyPr rtlCol="0" anchor="ctr"/>
                <a:lstStyle/>
                <a:p>
                  <a:endParaRPr lang="en-US" sz="1000">
                    <a:solidFill>
                      <a:srgbClr val="000000"/>
                    </a:solidFill>
                    <a:latin typeface="+mn-lt"/>
                  </a:endParaRPr>
                </a:p>
              </p:txBody>
            </p:sp>
          </p:grpSp>
        </p:grpSp>
      </p:grpSp>
      <p:sp>
        <p:nvSpPr>
          <p:cNvPr id="7" name="TextBox 6">
            <a:extLst>
              <a:ext uri="{FF2B5EF4-FFF2-40B4-BE49-F238E27FC236}">
                <a16:creationId xmlns:a16="http://schemas.microsoft.com/office/drawing/2014/main" id="{28731BEE-FC72-E3AE-FCB8-AFBF7A716277}"/>
              </a:ext>
            </a:extLst>
          </p:cNvPr>
          <p:cNvSpPr txBox="1"/>
          <p:nvPr/>
        </p:nvSpPr>
        <p:spPr>
          <a:xfrm>
            <a:off x="3360713" y="3163407"/>
            <a:ext cx="1550398" cy="1323439"/>
          </a:xfrm>
          <a:prstGeom prst="rect">
            <a:avLst/>
          </a:prstGeom>
          <a:noFill/>
        </p:spPr>
        <p:txBody>
          <a:bodyPr wrap="square" rtlCol="0" anchor="ctr">
            <a:spAutoFit/>
          </a:bodyPr>
          <a:lstStyle>
            <a:defPPr>
              <a:defRPr lang="en-US"/>
            </a:defPPr>
            <a:lvl1pPr>
              <a:defRPr sz="1400"/>
            </a:lvl1pPr>
          </a:lstStyle>
          <a:p>
            <a:pPr lvl="0">
              <a:defRPr/>
            </a:pPr>
            <a:r>
              <a:rPr lang="en-US" sz="1000">
                <a:latin typeface="DM Sans"/>
              </a:rPr>
              <a:t>For some members, </a:t>
            </a:r>
            <a:r>
              <a:rPr lang="en-US" sz="1000">
                <a:solidFill>
                  <a:srgbClr val="000000"/>
                </a:solidFill>
                <a:latin typeface="DM Sans"/>
              </a:rPr>
              <a:t>ACOs offer </a:t>
            </a:r>
            <a:r>
              <a:rPr lang="en-US" sz="1000" b="1">
                <a:solidFill>
                  <a:srgbClr val="000000"/>
                </a:solidFill>
                <a:latin typeface="DM Sans"/>
              </a:rPr>
              <a:t>nutrition and housing supports </a:t>
            </a:r>
            <a:r>
              <a:rPr lang="en-US" sz="1000">
                <a:solidFill>
                  <a:srgbClr val="000000"/>
                </a:solidFill>
                <a:latin typeface="DM Sans"/>
              </a:rPr>
              <a:t>through the Flexible Services Program and </a:t>
            </a:r>
            <a:r>
              <a:rPr lang="en-US" sz="1000" b="1">
                <a:solidFill>
                  <a:srgbClr val="000000"/>
                </a:solidFill>
                <a:latin typeface="DM Sans"/>
              </a:rPr>
              <a:t>care coordination </a:t>
            </a:r>
            <a:r>
              <a:rPr lang="en-US" sz="1000">
                <a:solidFill>
                  <a:srgbClr val="000000"/>
                </a:solidFill>
                <a:latin typeface="DM Sans"/>
              </a:rPr>
              <a:t>though Community Partners. </a:t>
            </a:r>
            <a:endParaRPr kumimoji="0" lang="en-US" sz="1000" b="1" i="0" u="none" strike="sngStrike" kern="1200" cap="none" spc="0" normalizeH="0" baseline="0" noProof="0">
              <a:ln>
                <a:noFill/>
              </a:ln>
              <a:solidFill>
                <a:srgbClr val="000000"/>
              </a:solidFill>
              <a:effectLst/>
              <a:uLnTx/>
              <a:uFillTx/>
              <a:latin typeface="DM Sans"/>
              <a:ea typeface="+mn-ea"/>
              <a:cs typeface="Arial" charset="0"/>
            </a:endParaRPr>
          </a:p>
        </p:txBody>
      </p:sp>
      <p:grpSp>
        <p:nvGrpSpPr>
          <p:cNvPr id="23" name="Group 22">
            <a:extLst>
              <a:ext uri="{FF2B5EF4-FFF2-40B4-BE49-F238E27FC236}">
                <a16:creationId xmlns:a16="http://schemas.microsoft.com/office/drawing/2014/main" id="{BB8C1F3B-D51B-16E1-EB3B-72168701391D}"/>
              </a:ext>
            </a:extLst>
          </p:cNvPr>
          <p:cNvGrpSpPr/>
          <p:nvPr/>
        </p:nvGrpSpPr>
        <p:grpSpPr>
          <a:xfrm>
            <a:off x="6132969" y="2028325"/>
            <a:ext cx="684712" cy="719524"/>
            <a:chOff x="6132969" y="2028325"/>
            <a:chExt cx="684712" cy="719524"/>
          </a:xfrm>
        </p:grpSpPr>
        <p:grpSp>
          <p:nvGrpSpPr>
            <p:cNvPr id="90155" name="Group 90154">
              <a:extLst>
                <a:ext uri="{FF2B5EF4-FFF2-40B4-BE49-F238E27FC236}">
                  <a16:creationId xmlns:a16="http://schemas.microsoft.com/office/drawing/2014/main" id="{123A81EC-C3D9-C50A-D50A-F6D66C11B304}"/>
                </a:ext>
              </a:extLst>
            </p:cNvPr>
            <p:cNvGrpSpPr/>
            <p:nvPr/>
          </p:nvGrpSpPr>
          <p:grpSpPr>
            <a:xfrm>
              <a:off x="6132969" y="2165837"/>
              <a:ext cx="684712" cy="582012"/>
              <a:chOff x="-2278632" y="3317952"/>
              <a:chExt cx="762000" cy="647708"/>
            </a:xfrm>
            <a:solidFill>
              <a:srgbClr val="F25C21"/>
            </a:solidFill>
          </p:grpSpPr>
          <p:sp>
            <p:nvSpPr>
              <p:cNvPr id="90146" name="Freeform 90145">
                <a:extLst>
                  <a:ext uri="{FF2B5EF4-FFF2-40B4-BE49-F238E27FC236}">
                    <a16:creationId xmlns:a16="http://schemas.microsoft.com/office/drawing/2014/main" id="{5DBB20F7-6591-E26A-1254-FC8F746785F4}"/>
                  </a:ext>
                </a:extLst>
              </p:cNvPr>
              <p:cNvSpPr/>
              <p:nvPr/>
            </p:nvSpPr>
            <p:spPr>
              <a:xfrm>
                <a:off x="-2252914" y="3323905"/>
                <a:ext cx="707707" cy="641755"/>
              </a:xfrm>
              <a:custGeom>
                <a:avLst/>
                <a:gdLst>
                  <a:gd name="connsiteX0" fmla="*/ 355283 w 707707"/>
                  <a:gd name="connsiteY0" fmla="*/ 114300 h 762000"/>
                  <a:gd name="connsiteX1" fmla="*/ 374333 w 707707"/>
                  <a:gd name="connsiteY1" fmla="*/ 133350 h 762000"/>
                  <a:gd name="connsiteX2" fmla="*/ 355283 w 707707"/>
                  <a:gd name="connsiteY2" fmla="*/ 152400 h 762000"/>
                  <a:gd name="connsiteX3" fmla="*/ 336233 w 707707"/>
                  <a:gd name="connsiteY3" fmla="*/ 133350 h 762000"/>
                  <a:gd name="connsiteX4" fmla="*/ 355283 w 707707"/>
                  <a:gd name="connsiteY4" fmla="*/ 114300 h 762000"/>
                  <a:gd name="connsiteX5" fmla="*/ 469583 w 707707"/>
                  <a:gd name="connsiteY5" fmla="*/ 685800 h 762000"/>
                  <a:gd name="connsiteX6" fmla="*/ 450533 w 707707"/>
                  <a:gd name="connsiteY6" fmla="*/ 666750 h 762000"/>
                  <a:gd name="connsiteX7" fmla="*/ 383858 w 707707"/>
                  <a:gd name="connsiteY7" fmla="*/ 666750 h 762000"/>
                  <a:gd name="connsiteX8" fmla="*/ 383858 w 707707"/>
                  <a:gd name="connsiteY8" fmla="*/ 182880 h 762000"/>
                  <a:gd name="connsiteX9" fmla="*/ 404813 w 707707"/>
                  <a:gd name="connsiteY9" fmla="*/ 161925 h 762000"/>
                  <a:gd name="connsiteX10" fmla="*/ 587693 w 707707"/>
                  <a:gd name="connsiteY10" fmla="*/ 161925 h 762000"/>
                  <a:gd name="connsiteX11" fmla="*/ 534353 w 707707"/>
                  <a:gd name="connsiteY11" fmla="*/ 438150 h 762000"/>
                  <a:gd name="connsiteX12" fmla="*/ 573405 w 707707"/>
                  <a:gd name="connsiteY12" fmla="*/ 438150 h 762000"/>
                  <a:gd name="connsiteX13" fmla="*/ 615315 w 707707"/>
                  <a:gd name="connsiteY13" fmla="*/ 220980 h 762000"/>
                  <a:gd name="connsiteX14" fmla="*/ 668655 w 707707"/>
                  <a:gd name="connsiteY14" fmla="*/ 438150 h 762000"/>
                  <a:gd name="connsiteX15" fmla="*/ 707708 w 707707"/>
                  <a:gd name="connsiteY15" fmla="*/ 438150 h 762000"/>
                  <a:gd name="connsiteX16" fmla="*/ 638175 w 707707"/>
                  <a:gd name="connsiteY16" fmla="*/ 161925 h 762000"/>
                  <a:gd name="connsiteX17" fmla="*/ 650558 w 707707"/>
                  <a:gd name="connsiteY17" fmla="*/ 161925 h 762000"/>
                  <a:gd name="connsiteX18" fmla="*/ 679133 w 707707"/>
                  <a:gd name="connsiteY18" fmla="*/ 133350 h 762000"/>
                  <a:gd name="connsiteX19" fmla="*/ 650558 w 707707"/>
                  <a:gd name="connsiteY19" fmla="*/ 104775 h 762000"/>
                  <a:gd name="connsiteX20" fmla="*/ 404813 w 707707"/>
                  <a:gd name="connsiteY20" fmla="*/ 104775 h 762000"/>
                  <a:gd name="connsiteX21" fmla="*/ 383858 w 707707"/>
                  <a:gd name="connsiteY21" fmla="*/ 83820 h 762000"/>
                  <a:gd name="connsiteX22" fmla="*/ 383858 w 707707"/>
                  <a:gd name="connsiteY22" fmla="*/ 28575 h 762000"/>
                  <a:gd name="connsiteX23" fmla="*/ 355283 w 707707"/>
                  <a:gd name="connsiteY23" fmla="*/ 0 h 762000"/>
                  <a:gd name="connsiteX24" fmla="*/ 326708 w 707707"/>
                  <a:gd name="connsiteY24" fmla="*/ 28575 h 762000"/>
                  <a:gd name="connsiteX25" fmla="*/ 326708 w 707707"/>
                  <a:gd name="connsiteY25" fmla="*/ 83820 h 762000"/>
                  <a:gd name="connsiteX26" fmla="*/ 305753 w 707707"/>
                  <a:gd name="connsiteY26" fmla="*/ 104775 h 762000"/>
                  <a:gd name="connsiteX27" fmla="*/ 60008 w 707707"/>
                  <a:gd name="connsiteY27" fmla="*/ 104775 h 762000"/>
                  <a:gd name="connsiteX28" fmla="*/ 31433 w 707707"/>
                  <a:gd name="connsiteY28" fmla="*/ 133350 h 762000"/>
                  <a:gd name="connsiteX29" fmla="*/ 54293 w 707707"/>
                  <a:gd name="connsiteY29" fmla="*/ 160973 h 762000"/>
                  <a:gd name="connsiteX30" fmla="*/ 0 w 707707"/>
                  <a:gd name="connsiteY30" fmla="*/ 438150 h 762000"/>
                  <a:gd name="connsiteX31" fmla="*/ 39053 w 707707"/>
                  <a:gd name="connsiteY31" fmla="*/ 438150 h 762000"/>
                  <a:gd name="connsiteX32" fmla="*/ 80963 w 707707"/>
                  <a:gd name="connsiteY32" fmla="*/ 220980 h 762000"/>
                  <a:gd name="connsiteX33" fmla="*/ 135255 w 707707"/>
                  <a:gd name="connsiteY33" fmla="*/ 438150 h 762000"/>
                  <a:gd name="connsiteX34" fmla="*/ 174308 w 707707"/>
                  <a:gd name="connsiteY34" fmla="*/ 438150 h 762000"/>
                  <a:gd name="connsiteX35" fmla="*/ 104775 w 707707"/>
                  <a:gd name="connsiteY35" fmla="*/ 161925 h 762000"/>
                  <a:gd name="connsiteX36" fmla="*/ 304800 w 707707"/>
                  <a:gd name="connsiteY36" fmla="*/ 161925 h 762000"/>
                  <a:gd name="connsiteX37" fmla="*/ 325755 w 707707"/>
                  <a:gd name="connsiteY37" fmla="*/ 182880 h 762000"/>
                  <a:gd name="connsiteX38" fmla="*/ 325755 w 707707"/>
                  <a:gd name="connsiteY38" fmla="*/ 666750 h 762000"/>
                  <a:gd name="connsiteX39" fmla="*/ 259080 w 707707"/>
                  <a:gd name="connsiteY39" fmla="*/ 666750 h 762000"/>
                  <a:gd name="connsiteX40" fmla="*/ 240030 w 707707"/>
                  <a:gd name="connsiteY40" fmla="*/ 685800 h 762000"/>
                  <a:gd name="connsiteX41" fmla="*/ 240030 w 707707"/>
                  <a:gd name="connsiteY41" fmla="*/ 704850 h 762000"/>
                  <a:gd name="connsiteX42" fmla="*/ 126683 w 707707"/>
                  <a:gd name="connsiteY42" fmla="*/ 704850 h 762000"/>
                  <a:gd name="connsiteX43" fmla="*/ 126683 w 707707"/>
                  <a:gd name="connsiteY43" fmla="*/ 762000 h 762000"/>
                  <a:gd name="connsiteX44" fmla="*/ 583883 w 707707"/>
                  <a:gd name="connsiteY44" fmla="*/ 762000 h 762000"/>
                  <a:gd name="connsiteX45" fmla="*/ 583883 w 707707"/>
                  <a:gd name="connsiteY45" fmla="*/ 704850 h 762000"/>
                  <a:gd name="connsiteX46" fmla="*/ 469583 w 707707"/>
                  <a:gd name="connsiteY46" fmla="*/ 704850 h 762000"/>
                  <a:gd name="connsiteX47" fmla="*/ 469583 w 707707"/>
                  <a:gd name="connsiteY47" fmla="*/ 6858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7707" h="762000">
                    <a:moveTo>
                      <a:pt x="355283" y="114300"/>
                    </a:moveTo>
                    <a:cubicBezTo>
                      <a:pt x="365760" y="114300"/>
                      <a:pt x="374333" y="122873"/>
                      <a:pt x="374333" y="133350"/>
                    </a:cubicBezTo>
                    <a:cubicBezTo>
                      <a:pt x="374333" y="143828"/>
                      <a:pt x="365760" y="152400"/>
                      <a:pt x="355283" y="152400"/>
                    </a:cubicBezTo>
                    <a:cubicBezTo>
                      <a:pt x="344805" y="152400"/>
                      <a:pt x="336233" y="143828"/>
                      <a:pt x="336233" y="133350"/>
                    </a:cubicBezTo>
                    <a:cubicBezTo>
                      <a:pt x="336233" y="122873"/>
                      <a:pt x="344805" y="114300"/>
                      <a:pt x="355283" y="114300"/>
                    </a:cubicBezTo>
                    <a:close/>
                    <a:moveTo>
                      <a:pt x="469583" y="685800"/>
                    </a:moveTo>
                    <a:cubicBezTo>
                      <a:pt x="469583" y="675323"/>
                      <a:pt x="461010" y="666750"/>
                      <a:pt x="450533" y="666750"/>
                    </a:cubicBezTo>
                    <a:lnTo>
                      <a:pt x="383858" y="666750"/>
                    </a:lnTo>
                    <a:lnTo>
                      <a:pt x="383858" y="182880"/>
                    </a:lnTo>
                    <a:cubicBezTo>
                      <a:pt x="392430" y="178118"/>
                      <a:pt x="400050" y="170498"/>
                      <a:pt x="404813" y="161925"/>
                    </a:cubicBezTo>
                    <a:lnTo>
                      <a:pt x="587693" y="161925"/>
                    </a:lnTo>
                    <a:lnTo>
                      <a:pt x="534353" y="438150"/>
                    </a:lnTo>
                    <a:lnTo>
                      <a:pt x="573405" y="438150"/>
                    </a:lnTo>
                    <a:lnTo>
                      <a:pt x="615315" y="220980"/>
                    </a:lnTo>
                    <a:lnTo>
                      <a:pt x="668655" y="438150"/>
                    </a:lnTo>
                    <a:lnTo>
                      <a:pt x="707708" y="438150"/>
                    </a:lnTo>
                    <a:lnTo>
                      <a:pt x="638175" y="161925"/>
                    </a:lnTo>
                    <a:lnTo>
                      <a:pt x="650558" y="161925"/>
                    </a:lnTo>
                    <a:cubicBezTo>
                      <a:pt x="666750" y="161925"/>
                      <a:pt x="679133" y="149543"/>
                      <a:pt x="679133" y="133350"/>
                    </a:cubicBezTo>
                    <a:cubicBezTo>
                      <a:pt x="679133" y="117157"/>
                      <a:pt x="666750" y="104775"/>
                      <a:pt x="650558" y="104775"/>
                    </a:cubicBezTo>
                    <a:lnTo>
                      <a:pt x="404813" y="104775"/>
                    </a:lnTo>
                    <a:cubicBezTo>
                      <a:pt x="400050" y="96203"/>
                      <a:pt x="392430" y="88582"/>
                      <a:pt x="383858" y="83820"/>
                    </a:cubicBezTo>
                    <a:lnTo>
                      <a:pt x="383858" y="28575"/>
                    </a:lnTo>
                    <a:cubicBezTo>
                      <a:pt x="383858" y="12383"/>
                      <a:pt x="371475" y="0"/>
                      <a:pt x="355283" y="0"/>
                    </a:cubicBezTo>
                    <a:cubicBezTo>
                      <a:pt x="339090" y="0"/>
                      <a:pt x="326708" y="12383"/>
                      <a:pt x="326708" y="28575"/>
                    </a:cubicBezTo>
                    <a:lnTo>
                      <a:pt x="326708" y="83820"/>
                    </a:lnTo>
                    <a:cubicBezTo>
                      <a:pt x="318135" y="88582"/>
                      <a:pt x="310515" y="96203"/>
                      <a:pt x="305753" y="104775"/>
                    </a:cubicBezTo>
                    <a:lnTo>
                      <a:pt x="60008" y="104775"/>
                    </a:lnTo>
                    <a:cubicBezTo>
                      <a:pt x="43815" y="104775"/>
                      <a:pt x="31433" y="117157"/>
                      <a:pt x="31433" y="133350"/>
                    </a:cubicBezTo>
                    <a:cubicBezTo>
                      <a:pt x="31433" y="146685"/>
                      <a:pt x="40958" y="159068"/>
                      <a:pt x="54293" y="160973"/>
                    </a:cubicBezTo>
                    <a:lnTo>
                      <a:pt x="0" y="438150"/>
                    </a:lnTo>
                    <a:lnTo>
                      <a:pt x="39053" y="438150"/>
                    </a:lnTo>
                    <a:lnTo>
                      <a:pt x="80963" y="220980"/>
                    </a:lnTo>
                    <a:lnTo>
                      <a:pt x="135255" y="438150"/>
                    </a:lnTo>
                    <a:lnTo>
                      <a:pt x="174308" y="438150"/>
                    </a:lnTo>
                    <a:lnTo>
                      <a:pt x="104775" y="161925"/>
                    </a:lnTo>
                    <a:lnTo>
                      <a:pt x="304800" y="161925"/>
                    </a:lnTo>
                    <a:cubicBezTo>
                      <a:pt x="309563" y="170498"/>
                      <a:pt x="317183" y="178118"/>
                      <a:pt x="325755" y="182880"/>
                    </a:cubicBezTo>
                    <a:lnTo>
                      <a:pt x="325755" y="666750"/>
                    </a:lnTo>
                    <a:lnTo>
                      <a:pt x="259080" y="666750"/>
                    </a:lnTo>
                    <a:cubicBezTo>
                      <a:pt x="248603" y="666750"/>
                      <a:pt x="240030" y="675323"/>
                      <a:pt x="240030" y="685800"/>
                    </a:cubicBezTo>
                    <a:lnTo>
                      <a:pt x="240030" y="704850"/>
                    </a:lnTo>
                    <a:lnTo>
                      <a:pt x="126683" y="704850"/>
                    </a:lnTo>
                    <a:lnTo>
                      <a:pt x="126683" y="762000"/>
                    </a:lnTo>
                    <a:lnTo>
                      <a:pt x="583883" y="762000"/>
                    </a:lnTo>
                    <a:lnTo>
                      <a:pt x="583883" y="704850"/>
                    </a:lnTo>
                    <a:lnTo>
                      <a:pt x="469583" y="704850"/>
                    </a:lnTo>
                    <a:lnTo>
                      <a:pt x="469583" y="685800"/>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a:ea typeface="+mn-ea"/>
                  <a:cs typeface="Arial" charset="0"/>
                </a:endParaRPr>
              </a:p>
            </p:txBody>
          </p:sp>
          <p:sp>
            <p:nvSpPr>
              <p:cNvPr id="90147" name="Freeform 90146">
                <a:extLst>
                  <a:ext uri="{FF2B5EF4-FFF2-40B4-BE49-F238E27FC236}">
                    <a16:creationId xmlns:a16="http://schemas.microsoft.com/office/drawing/2014/main" id="{C0AC89D0-6D91-01D4-51D8-FDEACA4D8746}"/>
                  </a:ext>
                </a:extLst>
              </p:cNvPr>
              <p:cNvSpPr/>
              <p:nvPr/>
            </p:nvSpPr>
            <p:spPr>
              <a:xfrm>
                <a:off x="-2278632" y="3690048"/>
                <a:ext cx="228600" cy="57150"/>
              </a:xfrm>
              <a:custGeom>
                <a:avLst/>
                <a:gdLst>
                  <a:gd name="connsiteX0" fmla="*/ 228600 w 228600"/>
                  <a:gd name="connsiteY0" fmla="*/ 0 h 57150"/>
                  <a:gd name="connsiteX1" fmla="*/ 0 w 228600"/>
                  <a:gd name="connsiteY1" fmla="*/ 0 h 57150"/>
                  <a:gd name="connsiteX2" fmla="*/ 114300 w 228600"/>
                  <a:gd name="connsiteY2" fmla="*/ 57150 h 57150"/>
                  <a:gd name="connsiteX3" fmla="*/ 22860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228600" y="0"/>
                    </a:moveTo>
                    <a:lnTo>
                      <a:pt x="0" y="0"/>
                    </a:lnTo>
                    <a:cubicBezTo>
                      <a:pt x="0" y="31432"/>
                      <a:pt x="51435" y="57150"/>
                      <a:pt x="114300" y="57150"/>
                    </a:cubicBezTo>
                    <a:cubicBezTo>
                      <a:pt x="177165" y="57150"/>
                      <a:pt x="228600" y="31432"/>
                      <a:pt x="228600" y="0"/>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a:ea typeface="+mn-ea"/>
                  <a:cs typeface="Arial" charset="0"/>
                </a:endParaRPr>
              </a:p>
            </p:txBody>
          </p:sp>
          <p:sp>
            <p:nvSpPr>
              <p:cNvPr id="90148" name="Freeform 90147">
                <a:extLst>
                  <a:ext uri="{FF2B5EF4-FFF2-40B4-BE49-F238E27FC236}">
                    <a16:creationId xmlns:a16="http://schemas.microsoft.com/office/drawing/2014/main" id="{AF5564CA-7DE7-0AD7-7DA4-2AD34601244E}"/>
                  </a:ext>
                </a:extLst>
              </p:cNvPr>
              <p:cNvSpPr/>
              <p:nvPr/>
            </p:nvSpPr>
            <p:spPr>
              <a:xfrm>
                <a:off x="-1745232" y="3690048"/>
                <a:ext cx="228600" cy="57150"/>
              </a:xfrm>
              <a:custGeom>
                <a:avLst/>
                <a:gdLst>
                  <a:gd name="connsiteX0" fmla="*/ 0 w 228600"/>
                  <a:gd name="connsiteY0" fmla="*/ 0 h 57150"/>
                  <a:gd name="connsiteX1" fmla="*/ 114300 w 228600"/>
                  <a:gd name="connsiteY1" fmla="*/ 57150 h 57150"/>
                  <a:gd name="connsiteX2" fmla="*/ 228600 w 228600"/>
                  <a:gd name="connsiteY2" fmla="*/ 0 h 57150"/>
                  <a:gd name="connsiteX3" fmla="*/ 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0" y="0"/>
                    </a:moveTo>
                    <a:cubicBezTo>
                      <a:pt x="0" y="31432"/>
                      <a:pt x="51435" y="57150"/>
                      <a:pt x="114300" y="57150"/>
                    </a:cubicBezTo>
                    <a:cubicBezTo>
                      <a:pt x="177165" y="57150"/>
                      <a:pt x="228600" y="31432"/>
                      <a:pt x="228600" y="0"/>
                    </a:cubicBezTo>
                    <a:lnTo>
                      <a:pt x="0" y="0"/>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a:ea typeface="+mn-ea"/>
                  <a:cs typeface="Arial" charset="0"/>
                </a:endParaRPr>
              </a:p>
            </p:txBody>
          </p:sp>
          <p:grpSp>
            <p:nvGrpSpPr>
              <p:cNvPr id="90154" name="Group 90153">
                <a:extLst>
                  <a:ext uri="{FF2B5EF4-FFF2-40B4-BE49-F238E27FC236}">
                    <a16:creationId xmlns:a16="http://schemas.microsoft.com/office/drawing/2014/main" id="{1B7A90C9-0A00-4BCE-EB49-84C6FBE3CC3F}"/>
                  </a:ext>
                </a:extLst>
              </p:cNvPr>
              <p:cNvGrpSpPr/>
              <p:nvPr/>
            </p:nvGrpSpPr>
            <p:grpSpPr>
              <a:xfrm>
                <a:off x="-2037919" y="3317952"/>
                <a:ext cx="277715" cy="277715"/>
                <a:chOff x="-1467680" y="1420389"/>
                <a:chExt cx="277715" cy="277715"/>
              </a:xfrm>
              <a:grpFill/>
            </p:grpSpPr>
            <p:sp>
              <p:nvSpPr>
                <p:cNvPr id="90153" name="Oval 90152">
                  <a:extLst>
                    <a:ext uri="{FF2B5EF4-FFF2-40B4-BE49-F238E27FC236}">
                      <a16:creationId xmlns:a16="http://schemas.microsoft.com/office/drawing/2014/main" id="{5DBF6F4F-87E8-1490-8F74-D1276462E0EB}"/>
                    </a:ext>
                  </a:extLst>
                </p:cNvPr>
                <p:cNvSpPr>
                  <a:spLocks noChangeAspect="1"/>
                </p:cNvSpPr>
                <p:nvPr/>
              </p:nvSpPr>
              <p:spPr>
                <a:xfrm>
                  <a:off x="-1465983" y="1422086"/>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DM Sans"/>
                    <a:ea typeface="+mn-ea"/>
                    <a:cs typeface="+mn-cs"/>
                  </a:endParaRPr>
                </a:p>
              </p:txBody>
            </p:sp>
            <p:sp>
              <p:nvSpPr>
                <p:cNvPr id="90150" name="Freeform 90149">
                  <a:extLst>
                    <a:ext uri="{FF2B5EF4-FFF2-40B4-BE49-F238E27FC236}">
                      <a16:creationId xmlns:a16="http://schemas.microsoft.com/office/drawing/2014/main" id="{5615565B-FD94-D9B8-29D4-1F7A592E1D76}"/>
                    </a:ext>
                  </a:extLst>
                </p:cNvPr>
                <p:cNvSpPr/>
                <p:nvPr/>
              </p:nvSpPr>
              <p:spPr>
                <a:xfrm>
                  <a:off x="-1467680" y="1420389"/>
                  <a:ext cx="277715" cy="277715"/>
                </a:xfrm>
                <a:custGeom>
                  <a:avLst/>
                  <a:gdLst>
                    <a:gd name="connsiteX0" fmla="*/ 138858 w 277715"/>
                    <a:gd name="connsiteY0" fmla="*/ 21925 h 277715"/>
                    <a:gd name="connsiteX1" fmla="*/ 21925 w 277715"/>
                    <a:gd name="connsiteY1" fmla="*/ 138858 h 277715"/>
                    <a:gd name="connsiteX2" fmla="*/ 138858 w 277715"/>
                    <a:gd name="connsiteY2" fmla="*/ 255790 h 277715"/>
                    <a:gd name="connsiteX3" fmla="*/ 255790 w 277715"/>
                    <a:gd name="connsiteY3" fmla="*/ 138858 h 277715"/>
                    <a:gd name="connsiteX4" fmla="*/ 138858 w 277715"/>
                    <a:gd name="connsiteY4" fmla="*/ 21925 h 277715"/>
                    <a:gd name="connsiteX5" fmla="*/ 138858 w 277715"/>
                    <a:gd name="connsiteY5" fmla="*/ 277715 h 277715"/>
                    <a:gd name="connsiteX6" fmla="*/ 0 w 277715"/>
                    <a:gd name="connsiteY6" fmla="*/ 138858 h 277715"/>
                    <a:gd name="connsiteX7" fmla="*/ 138858 w 277715"/>
                    <a:gd name="connsiteY7" fmla="*/ 0 h 277715"/>
                    <a:gd name="connsiteX8" fmla="*/ 277715 w 277715"/>
                    <a:gd name="connsiteY8" fmla="*/ 138858 h 277715"/>
                    <a:gd name="connsiteX9" fmla="*/ 138858 w 277715"/>
                    <a:gd name="connsiteY9" fmla="*/ 277715 h 27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715" h="277715">
                      <a:moveTo>
                        <a:pt x="138858" y="21925"/>
                      </a:moveTo>
                      <a:cubicBezTo>
                        <a:pt x="74179" y="21925"/>
                        <a:pt x="21925" y="74179"/>
                        <a:pt x="21925" y="138858"/>
                      </a:cubicBezTo>
                      <a:cubicBezTo>
                        <a:pt x="21925" y="203536"/>
                        <a:pt x="74179" y="255790"/>
                        <a:pt x="138858" y="255790"/>
                      </a:cubicBezTo>
                      <a:cubicBezTo>
                        <a:pt x="203536" y="255790"/>
                        <a:pt x="255790" y="203536"/>
                        <a:pt x="255790" y="138858"/>
                      </a:cubicBezTo>
                      <a:cubicBezTo>
                        <a:pt x="255790" y="74179"/>
                        <a:pt x="203536" y="21925"/>
                        <a:pt x="138858" y="21925"/>
                      </a:cubicBezTo>
                      <a:close/>
                      <a:moveTo>
                        <a:pt x="138858" y="277715"/>
                      </a:moveTo>
                      <a:cubicBezTo>
                        <a:pt x="62120" y="277715"/>
                        <a:pt x="0" y="215595"/>
                        <a:pt x="0" y="138858"/>
                      </a:cubicBezTo>
                      <a:cubicBezTo>
                        <a:pt x="0" y="62120"/>
                        <a:pt x="62120" y="0"/>
                        <a:pt x="138858" y="0"/>
                      </a:cubicBezTo>
                      <a:cubicBezTo>
                        <a:pt x="215595" y="0"/>
                        <a:pt x="277715" y="62120"/>
                        <a:pt x="277715" y="138858"/>
                      </a:cubicBezTo>
                      <a:cubicBezTo>
                        <a:pt x="277715" y="215595"/>
                        <a:pt x="215595" y="277715"/>
                        <a:pt x="138858" y="277715"/>
                      </a:cubicBezTo>
                      <a:close/>
                    </a:path>
                  </a:pathLst>
                </a:custGeom>
                <a:grpFill/>
                <a:ln w="357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a:ea typeface="+mn-ea"/>
                    <a:cs typeface="Arial" charset="0"/>
                  </a:endParaRPr>
                </a:p>
              </p:txBody>
            </p:sp>
            <p:sp>
              <p:nvSpPr>
                <p:cNvPr id="90151" name="Freeform 90150">
                  <a:extLst>
                    <a:ext uri="{FF2B5EF4-FFF2-40B4-BE49-F238E27FC236}">
                      <a16:creationId xmlns:a16="http://schemas.microsoft.com/office/drawing/2014/main" id="{32FC6404-9AFA-F805-9168-1B2509BF1386}"/>
                    </a:ext>
                  </a:extLst>
                </p:cNvPr>
                <p:cNvSpPr/>
                <p:nvPr/>
              </p:nvSpPr>
              <p:spPr>
                <a:xfrm>
                  <a:off x="-1416522" y="1471547"/>
                  <a:ext cx="175399" cy="175399"/>
                </a:xfrm>
                <a:custGeom>
                  <a:avLst/>
                  <a:gdLst>
                    <a:gd name="connsiteX0" fmla="*/ 160782 w 175399"/>
                    <a:gd name="connsiteY0" fmla="*/ 58466 h 175399"/>
                    <a:gd name="connsiteX1" fmla="*/ 116933 w 175399"/>
                    <a:gd name="connsiteY1" fmla="*/ 58466 h 175399"/>
                    <a:gd name="connsiteX2" fmla="*/ 116933 w 175399"/>
                    <a:gd name="connsiteY2" fmla="*/ 14617 h 175399"/>
                    <a:gd name="connsiteX3" fmla="*/ 102316 w 175399"/>
                    <a:gd name="connsiteY3" fmla="*/ 0 h 175399"/>
                    <a:gd name="connsiteX4" fmla="*/ 73083 w 175399"/>
                    <a:gd name="connsiteY4" fmla="*/ 0 h 175399"/>
                    <a:gd name="connsiteX5" fmla="*/ 58466 w 175399"/>
                    <a:gd name="connsiteY5" fmla="*/ 14617 h 175399"/>
                    <a:gd name="connsiteX6" fmla="*/ 58466 w 175399"/>
                    <a:gd name="connsiteY6" fmla="*/ 58466 h 175399"/>
                    <a:gd name="connsiteX7" fmla="*/ 14617 w 175399"/>
                    <a:gd name="connsiteY7" fmla="*/ 58466 h 175399"/>
                    <a:gd name="connsiteX8" fmla="*/ 0 w 175399"/>
                    <a:gd name="connsiteY8" fmla="*/ 73083 h 175399"/>
                    <a:gd name="connsiteX9" fmla="*/ 0 w 175399"/>
                    <a:gd name="connsiteY9" fmla="*/ 102316 h 175399"/>
                    <a:gd name="connsiteX10" fmla="*/ 14617 w 175399"/>
                    <a:gd name="connsiteY10" fmla="*/ 116933 h 175399"/>
                    <a:gd name="connsiteX11" fmla="*/ 58466 w 175399"/>
                    <a:gd name="connsiteY11" fmla="*/ 116933 h 175399"/>
                    <a:gd name="connsiteX12" fmla="*/ 58466 w 175399"/>
                    <a:gd name="connsiteY12" fmla="*/ 160782 h 175399"/>
                    <a:gd name="connsiteX13" fmla="*/ 73083 w 175399"/>
                    <a:gd name="connsiteY13" fmla="*/ 175399 h 175399"/>
                    <a:gd name="connsiteX14" fmla="*/ 102316 w 175399"/>
                    <a:gd name="connsiteY14" fmla="*/ 175399 h 175399"/>
                    <a:gd name="connsiteX15" fmla="*/ 116933 w 175399"/>
                    <a:gd name="connsiteY15" fmla="*/ 160782 h 175399"/>
                    <a:gd name="connsiteX16" fmla="*/ 116933 w 175399"/>
                    <a:gd name="connsiteY16" fmla="*/ 116933 h 175399"/>
                    <a:gd name="connsiteX17" fmla="*/ 160782 w 175399"/>
                    <a:gd name="connsiteY17" fmla="*/ 116933 h 175399"/>
                    <a:gd name="connsiteX18" fmla="*/ 175399 w 175399"/>
                    <a:gd name="connsiteY18" fmla="*/ 102316 h 175399"/>
                    <a:gd name="connsiteX19" fmla="*/ 175399 w 175399"/>
                    <a:gd name="connsiteY19" fmla="*/ 73083 h 175399"/>
                    <a:gd name="connsiteX20" fmla="*/ 160782 w 175399"/>
                    <a:gd name="connsiteY20" fmla="*/ 58466 h 17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399" h="175399">
                      <a:moveTo>
                        <a:pt x="160782" y="58466"/>
                      </a:moveTo>
                      <a:lnTo>
                        <a:pt x="116933" y="58466"/>
                      </a:lnTo>
                      <a:lnTo>
                        <a:pt x="116933" y="14617"/>
                      </a:lnTo>
                      <a:cubicBezTo>
                        <a:pt x="116933" y="6577"/>
                        <a:pt x="110355" y="0"/>
                        <a:pt x="102316" y="0"/>
                      </a:cubicBezTo>
                      <a:lnTo>
                        <a:pt x="73083" y="0"/>
                      </a:lnTo>
                      <a:cubicBezTo>
                        <a:pt x="65044" y="0"/>
                        <a:pt x="58466" y="6577"/>
                        <a:pt x="58466" y="14617"/>
                      </a:cubicBezTo>
                      <a:lnTo>
                        <a:pt x="58466" y="58466"/>
                      </a:lnTo>
                      <a:lnTo>
                        <a:pt x="14617" y="58466"/>
                      </a:lnTo>
                      <a:cubicBezTo>
                        <a:pt x="6577" y="58466"/>
                        <a:pt x="0" y="65044"/>
                        <a:pt x="0" y="73083"/>
                      </a:cubicBezTo>
                      <a:lnTo>
                        <a:pt x="0" y="102316"/>
                      </a:lnTo>
                      <a:cubicBezTo>
                        <a:pt x="0" y="110355"/>
                        <a:pt x="6577" y="116933"/>
                        <a:pt x="14617" y="116933"/>
                      </a:cubicBezTo>
                      <a:lnTo>
                        <a:pt x="58466" y="116933"/>
                      </a:lnTo>
                      <a:lnTo>
                        <a:pt x="58466" y="160782"/>
                      </a:lnTo>
                      <a:cubicBezTo>
                        <a:pt x="58466" y="168822"/>
                        <a:pt x="65044" y="175399"/>
                        <a:pt x="73083" y="175399"/>
                      </a:cubicBezTo>
                      <a:lnTo>
                        <a:pt x="102316" y="175399"/>
                      </a:lnTo>
                      <a:cubicBezTo>
                        <a:pt x="110355" y="175399"/>
                        <a:pt x="116933" y="168822"/>
                        <a:pt x="116933" y="160782"/>
                      </a:cubicBezTo>
                      <a:lnTo>
                        <a:pt x="116933" y="116933"/>
                      </a:lnTo>
                      <a:lnTo>
                        <a:pt x="160782" y="116933"/>
                      </a:lnTo>
                      <a:cubicBezTo>
                        <a:pt x="168822" y="116933"/>
                        <a:pt x="175399" y="110355"/>
                        <a:pt x="175399" y="102316"/>
                      </a:cubicBezTo>
                      <a:lnTo>
                        <a:pt x="175399" y="73083"/>
                      </a:lnTo>
                      <a:cubicBezTo>
                        <a:pt x="175399" y="65044"/>
                        <a:pt x="168822" y="58466"/>
                        <a:pt x="160782" y="58466"/>
                      </a:cubicBezTo>
                      <a:close/>
                    </a:path>
                  </a:pathLst>
                </a:custGeom>
                <a:grpFill/>
                <a:ln w="357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a:ea typeface="+mn-ea"/>
                    <a:cs typeface="Arial" charset="0"/>
                  </a:endParaRPr>
                </a:p>
              </p:txBody>
            </p:sp>
          </p:grpSp>
        </p:grpSp>
        <p:sp>
          <p:nvSpPr>
            <p:cNvPr id="14" name="TextBox 13">
              <a:extLst>
                <a:ext uri="{FF2B5EF4-FFF2-40B4-BE49-F238E27FC236}">
                  <a16:creationId xmlns:a16="http://schemas.microsoft.com/office/drawing/2014/main" id="{5A60EFD8-0315-F656-DE5A-6B3800B7F39C}"/>
                </a:ext>
              </a:extLst>
            </p:cNvPr>
            <p:cNvSpPr txBox="1"/>
            <p:nvPr/>
          </p:nvSpPr>
          <p:spPr>
            <a:xfrm>
              <a:off x="6296256" y="2028325"/>
              <a:ext cx="259609" cy="523220"/>
            </a:xfrm>
            <a:prstGeom prst="rect">
              <a:avLst/>
            </a:prstGeom>
            <a:noFill/>
          </p:spPr>
          <p:txBody>
            <a:bodyPr wrap="square" lIns="91440" tIns="45720" rIns="0" bIns="45720" rtlCol="0" anchor="ctr">
              <a:spAutoFit/>
            </a:bodyPr>
            <a:lstStyle>
              <a:defPPr>
                <a:defRPr lang="en-US"/>
              </a:defPPr>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DM Sans"/>
                  <a:ea typeface="+mn-ea"/>
                  <a:cs typeface="Arial"/>
                </a:rPr>
                <a:t>+</a:t>
              </a:r>
            </a:p>
          </p:txBody>
        </p:sp>
      </p:grpSp>
      <p:pic>
        <p:nvPicPr>
          <p:cNvPr id="4" name="Picture 3">
            <a:extLst>
              <a:ext uri="{FF2B5EF4-FFF2-40B4-BE49-F238E27FC236}">
                <a16:creationId xmlns:a16="http://schemas.microsoft.com/office/drawing/2014/main" id="{FBDD35F8-DE0C-E6DD-13D7-FC08584886A8}"/>
              </a:ext>
            </a:extLst>
          </p:cNvPr>
          <p:cNvPicPr>
            <a:picLocks noChangeAspect="1"/>
          </p:cNvPicPr>
          <p:nvPr/>
        </p:nvPicPr>
        <p:blipFill>
          <a:blip r:embed="rId5"/>
          <a:stretch>
            <a:fillRect/>
          </a:stretch>
        </p:blipFill>
        <p:spPr>
          <a:xfrm>
            <a:off x="3316561" y="1976592"/>
            <a:ext cx="922347" cy="922347"/>
          </a:xfrm>
          <a:prstGeom prst="rect">
            <a:avLst/>
          </a:prstGeom>
        </p:spPr>
      </p:pic>
      <p:pic>
        <p:nvPicPr>
          <p:cNvPr id="10" name="Picture 9">
            <a:extLst>
              <a:ext uri="{FF2B5EF4-FFF2-40B4-BE49-F238E27FC236}">
                <a16:creationId xmlns:a16="http://schemas.microsoft.com/office/drawing/2014/main" id="{248C2304-B400-C72F-5E1E-9405267DA42C}"/>
              </a:ext>
            </a:extLst>
          </p:cNvPr>
          <p:cNvPicPr>
            <a:picLocks noChangeAspect="1"/>
          </p:cNvPicPr>
          <p:nvPr/>
        </p:nvPicPr>
        <p:blipFill>
          <a:blip r:embed="rId6"/>
          <a:stretch>
            <a:fillRect/>
          </a:stretch>
        </p:blipFill>
        <p:spPr>
          <a:xfrm>
            <a:off x="1948153" y="3087419"/>
            <a:ext cx="969327" cy="969327"/>
          </a:xfrm>
          <a:prstGeom prst="rect">
            <a:avLst/>
          </a:prstGeom>
        </p:spPr>
      </p:pic>
      <p:cxnSp>
        <p:nvCxnSpPr>
          <p:cNvPr id="25" name="Straight Arrow Connector 24">
            <a:extLst>
              <a:ext uri="{FF2B5EF4-FFF2-40B4-BE49-F238E27FC236}">
                <a16:creationId xmlns:a16="http://schemas.microsoft.com/office/drawing/2014/main" id="{D81818C7-F74D-16A8-F388-D6D5431D2438}"/>
              </a:ext>
            </a:extLst>
          </p:cNvPr>
          <p:cNvCxnSpPr>
            <a:cxnSpLocks/>
          </p:cNvCxnSpPr>
          <p:nvPr/>
        </p:nvCxnSpPr>
        <p:spPr>
          <a:xfrm>
            <a:off x="964762" y="2232618"/>
            <a:ext cx="299212" cy="238428"/>
          </a:xfrm>
          <a:prstGeom prst="straightConnector1">
            <a:avLst/>
          </a:prstGeom>
          <a:ln w="34925">
            <a:tailEnd type="triangle"/>
          </a:ln>
        </p:spPr>
        <p:style>
          <a:lnRef idx="1">
            <a:schemeClr val="accent4"/>
          </a:lnRef>
          <a:fillRef idx="0">
            <a:schemeClr val="accent4"/>
          </a:fillRef>
          <a:effectRef idx="0">
            <a:schemeClr val="accent4"/>
          </a:effectRef>
          <a:fontRef idx="minor">
            <a:schemeClr val="tx1"/>
          </a:fontRef>
        </p:style>
      </p:cxnSp>
      <p:pic>
        <p:nvPicPr>
          <p:cNvPr id="12" name="Graphic 11" descr="Stethoscope with solid fill">
            <a:extLst>
              <a:ext uri="{FF2B5EF4-FFF2-40B4-BE49-F238E27FC236}">
                <a16:creationId xmlns:a16="http://schemas.microsoft.com/office/drawing/2014/main" id="{7EDBC625-F5AB-1AF9-B4DE-724BE3C8D8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59564" y="1286332"/>
            <a:ext cx="398844" cy="398844"/>
          </a:xfrm>
          <a:prstGeom prst="rect">
            <a:avLst/>
          </a:prstGeom>
        </p:spPr>
      </p:pic>
    </p:spTree>
    <p:extLst>
      <p:ext uri="{BB962C8B-B14F-4D97-AF65-F5344CB8AC3E}">
        <p14:creationId xmlns:p14="http://schemas.microsoft.com/office/powerpoint/2010/main" val="4036692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E87F6-2CD9-4FFE-A9AD-68ECEDA6F8E3}"/>
              </a:ext>
            </a:extLst>
          </p:cNvPr>
          <p:cNvSpPr>
            <a:spLocks noGrp="1"/>
          </p:cNvSpPr>
          <p:nvPr>
            <p:ph type="title"/>
          </p:nvPr>
        </p:nvSpPr>
        <p:spPr/>
        <p:txBody>
          <a:bodyPr/>
          <a:lstStyle/>
          <a:p>
            <a:r>
              <a:rPr lang="en-US">
                <a:ea typeface="Source Sans Pro Semibold"/>
              </a:rPr>
              <a:t>Eligibility and Enrollment</a:t>
            </a:r>
            <a:endParaRPr lang="en-US"/>
          </a:p>
        </p:txBody>
      </p:sp>
      <p:sp>
        <p:nvSpPr>
          <p:cNvPr id="3" name="Slide Number Placeholder 2">
            <a:extLst>
              <a:ext uri="{FF2B5EF4-FFF2-40B4-BE49-F238E27FC236}">
                <a16:creationId xmlns:a16="http://schemas.microsoft.com/office/drawing/2014/main" id="{15480748-FC10-0CCB-E2F0-15C4A6185907}"/>
              </a:ext>
            </a:extLst>
          </p:cNvPr>
          <p:cNvSpPr>
            <a:spLocks noGrp="1"/>
          </p:cNvSpPr>
          <p:nvPr>
            <p:ph type="sldNum" sz="quarter" idx="10"/>
          </p:nvPr>
        </p:nvSpPr>
        <p:spPr>
          <a:xfrm>
            <a:off x="8747125" y="6559550"/>
            <a:ext cx="396875" cy="296863"/>
          </a:xfrm>
        </p:spPr>
        <p:txBody>
          <a:bodyPr/>
          <a:lstStyle/>
          <a:p>
            <a:fld id="{52FF2353-2A72-49B4-9122-A3EFF5B12DD2}" type="slidenum">
              <a:rPr lang="en-US" smtClean="0"/>
              <a:pPr/>
              <a:t>6</a:t>
            </a:fld>
            <a:endParaRPr lang="en-US"/>
          </a:p>
        </p:txBody>
      </p:sp>
    </p:spTree>
    <p:extLst>
      <p:ext uri="{BB962C8B-B14F-4D97-AF65-F5344CB8AC3E}">
        <p14:creationId xmlns:p14="http://schemas.microsoft.com/office/powerpoint/2010/main" val="1582952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0EC9206-0911-8028-8929-B7D9CDD351FD}"/>
              </a:ext>
            </a:extLst>
          </p:cNvPr>
          <p:cNvCxnSpPr>
            <a:cxnSpLocks/>
          </p:cNvCxnSpPr>
          <p:nvPr/>
        </p:nvCxnSpPr>
        <p:spPr>
          <a:xfrm flipV="1">
            <a:off x="7805600" y="2897528"/>
            <a:ext cx="0" cy="365760"/>
          </a:xfrm>
          <a:prstGeom prst="line">
            <a:avLst/>
          </a:prstGeom>
          <a:ln>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479E34A-E5F8-B146-0730-CA3683643B26}"/>
              </a:ext>
            </a:extLst>
          </p:cNvPr>
          <p:cNvCxnSpPr>
            <a:cxnSpLocks/>
          </p:cNvCxnSpPr>
          <p:nvPr/>
        </p:nvCxnSpPr>
        <p:spPr>
          <a:xfrm flipV="1">
            <a:off x="4106132" y="2939102"/>
            <a:ext cx="0" cy="365760"/>
          </a:xfrm>
          <a:prstGeom prst="line">
            <a:avLst/>
          </a:prstGeom>
          <a:ln>
            <a:solidFill>
              <a:srgbClr val="005F85"/>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B5252AD-1977-4601-BCC1-C728F8166268}"/>
              </a:ext>
            </a:extLst>
          </p:cNvPr>
          <p:cNvSpPr txBox="1"/>
          <p:nvPr/>
        </p:nvSpPr>
        <p:spPr>
          <a:xfrm>
            <a:off x="3869636" y="3121982"/>
            <a:ext cx="522900" cy="246221"/>
          </a:xfrm>
          <a:prstGeom prst="rect">
            <a:avLst/>
          </a:prstGeom>
          <a:solidFill>
            <a:srgbClr val="00A797"/>
          </a:solidFill>
        </p:spPr>
        <p:txBody>
          <a:bodyPr wrap="none" rtlCol="0">
            <a:spAutoFit/>
          </a:bodyPr>
          <a:lstStyle/>
          <a:p>
            <a:pPr algn="ctr"/>
            <a:r>
              <a:rPr lang="en-US" sz="1000" b="1">
                <a:solidFill>
                  <a:schemeClr val="bg1"/>
                </a:solidFill>
                <a:latin typeface="+mn-lt"/>
              </a:rPr>
              <a:t>2006</a:t>
            </a:r>
          </a:p>
        </p:txBody>
      </p:sp>
      <p:cxnSp>
        <p:nvCxnSpPr>
          <p:cNvPr id="36" name="Straight Connector 35">
            <a:extLst>
              <a:ext uri="{FF2B5EF4-FFF2-40B4-BE49-F238E27FC236}">
                <a16:creationId xmlns:a16="http://schemas.microsoft.com/office/drawing/2014/main" id="{DC5C0665-C81A-4097-B8BE-B002FF7A54FA}"/>
              </a:ext>
            </a:extLst>
          </p:cNvPr>
          <p:cNvCxnSpPr>
            <a:cxnSpLocks/>
          </p:cNvCxnSpPr>
          <p:nvPr/>
        </p:nvCxnSpPr>
        <p:spPr>
          <a:xfrm flipV="1">
            <a:off x="798549" y="2813754"/>
            <a:ext cx="0" cy="365760"/>
          </a:xfrm>
          <a:prstGeom prst="line">
            <a:avLst/>
          </a:prstGeom>
          <a:ln>
            <a:solidFill>
              <a:srgbClr val="005F8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CF62EA-5E15-4E80-87B0-8548DA82970E}"/>
              </a:ext>
            </a:extLst>
          </p:cNvPr>
          <p:cNvSpPr>
            <a:spLocks noGrp="1"/>
          </p:cNvSpPr>
          <p:nvPr>
            <p:ph type="title"/>
          </p:nvPr>
        </p:nvSpPr>
        <p:spPr/>
        <p:txBody>
          <a:bodyPr/>
          <a:lstStyle/>
          <a:p>
            <a:r>
              <a:rPr lang="en-US"/>
              <a:t>MASSHEALTH IMPROVES ACCESS TO coverage AND HEALTH OUTCOMES</a:t>
            </a:r>
          </a:p>
        </p:txBody>
      </p:sp>
      <p:sp>
        <p:nvSpPr>
          <p:cNvPr id="3" name="Slide Number Placeholder 2">
            <a:extLst>
              <a:ext uri="{FF2B5EF4-FFF2-40B4-BE49-F238E27FC236}">
                <a16:creationId xmlns:a16="http://schemas.microsoft.com/office/drawing/2014/main" id="{3630149F-3CD1-8C28-5696-9DAD156A927D}"/>
              </a:ext>
            </a:extLst>
          </p:cNvPr>
          <p:cNvSpPr>
            <a:spLocks noGrp="1"/>
          </p:cNvSpPr>
          <p:nvPr>
            <p:ph type="sldNum" sz="quarter" idx="10"/>
          </p:nvPr>
        </p:nvSpPr>
        <p:spPr/>
        <p:txBody>
          <a:bodyPr/>
          <a:lstStyle/>
          <a:p>
            <a:fld id="{52FF2353-2A72-49B4-9122-A3EFF5B12DD2}" type="slidenum">
              <a:rPr lang="en-US" smtClean="0"/>
              <a:pPr/>
              <a:t>7</a:t>
            </a:fld>
            <a:endParaRPr lang="en-US"/>
          </a:p>
        </p:txBody>
      </p:sp>
      <p:sp>
        <p:nvSpPr>
          <p:cNvPr id="9" name="Content Placeholder 8">
            <a:extLst>
              <a:ext uri="{FF2B5EF4-FFF2-40B4-BE49-F238E27FC236}">
                <a16:creationId xmlns:a16="http://schemas.microsoft.com/office/drawing/2014/main" id="{2D15A079-77AF-248C-A789-C2D439E5F745}"/>
              </a:ext>
            </a:extLst>
          </p:cNvPr>
          <p:cNvSpPr>
            <a:spLocks noGrp="1"/>
          </p:cNvSpPr>
          <p:nvPr>
            <p:ph idx="4294967295"/>
          </p:nvPr>
        </p:nvSpPr>
        <p:spPr>
          <a:xfrm>
            <a:off x="457199" y="1189038"/>
            <a:ext cx="8229599" cy="476893"/>
          </a:xfrm>
        </p:spPr>
        <p:txBody>
          <a:bodyPr/>
          <a:lstStyle/>
          <a:p>
            <a:pPr marL="0" indent="0">
              <a:buNone/>
            </a:pPr>
            <a:r>
              <a:rPr lang="en-US" dirty="0">
                <a:effectLst/>
                <a:latin typeface="Segoe UI" panose="020B0502040204020203" pitchFamily="34" charset="0"/>
              </a:rPr>
              <a:t>Massachusetts expanded MassHealth over the course of decades. These expansions have given researchers opportunities to study the effects of MassHealth on access to coverage and care, and health outcomes.</a:t>
            </a:r>
            <a:endParaRPr lang="en-US" sz="1100" dirty="0"/>
          </a:p>
        </p:txBody>
      </p:sp>
      <p:sp>
        <p:nvSpPr>
          <p:cNvPr id="34" name="TextBox 33">
            <a:extLst>
              <a:ext uri="{FF2B5EF4-FFF2-40B4-BE49-F238E27FC236}">
                <a16:creationId xmlns:a16="http://schemas.microsoft.com/office/drawing/2014/main" id="{360A0ADC-30D2-4CFE-8468-E71ECAA94CBD}"/>
              </a:ext>
            </a:extLst>
          </p:cNvPr>
          <p:cNvSpPr txBox="1"/>
          <p:nvPr/>
        </p:nvSpPr>
        <p:spPr>
          <a:xfrm>
            <a:off x="557507" y="3130921"/>
            <a:ext cx="461986" cy="246221"/>
          </a:xfrm>
          <a:prstGeom prst="rect">
            <a:avLst/>
          </a:prstGeom>
          <a:solidFill>
            <a:srgbClr val="00A797"/>
          </a:solidFill>
        </p:spPr>
        <p:txBody>
          <a:bodyPr wrap="none" rtlCol="0">
            <a:spAutoFit/>
          </a:bodyPr>
          <a:lstStyle/>
          <a:p>
            <a:pPr algn="ctr"/>
            <a:r>
              <a:rPr lang="en-US" sz="1000" b="1">
                <a:solidFill>
                  <a:schemeClr val="bg1"/>
                </a:solidFill>
                <a:latin typeface="+mn-lt"/>
              </a:rPr>
              <a:t>1997</a:t>
            </a:r>
          </a:p>
        </p:txBody>
      </p:sp>
      <p:sp>
        <p:nvSpPr>
          <p:cNvPr id="42" name="Rectangle 41">
            <a:extLst>
              <a:ext uri="{FF2B5EF4-FFF2-40B4-BE49-F238E27FC236}">
                <a16:creationId xmlns:a16="http://schemas.microsoft.com/office/drawing/2014/main" id="{358E06F6-9521-4F71-B662-E2866BABAEF8}"/>
              </a:ext>
            </a:extLst>
          </p:cNvPr>
          <p:cNvSpPr/>
          <p:nvPr/>
        </p:nvSpPr>
        <p:spPr>
          <a:xfrm>
            <a:off x="539003" y="2050844"/>
            <a:ext cx="1494663" cy="646331"/>
          </a:xfrm>
          <a:prstGeom prst="rect">
            <a:avLst/>
          </a:prstGeom>
          <a:solidFill>
            <a:srgbClr val="00A797">
              <a:alpha val="10000"/>
            </a:srgbClr>
          </a:solidFill>
        </p:spPr>
        <p:txBody>
          <a:bodyPr wrap="square" anchor="b">
            <a:spAutoFit/>
          </a:bodyPr>
          <a:lstStyle/>
          <a:p>
            <a:r>
              <a:rPr lang="en-US" sz="900" b="1">
                <a:solidFill>
                  <a:srgbClr val="1C1C1C"/>
                </a:solidFill>
                <a:latin typeface="+mn-lt"/>
              </a:rPr>
              <a:t>In 1997, Massachusetts expanded MassHealth eligibility to more adults and children. </a:t>
            </a:r>
            <a:endParaRPr lang="en-US" sz="900" b="1" strike="sngStrike">
              <a:solidFill>
                <a:srgbClr val="1C1C1C"/>
              </a:solidFill>
              <a:latin typeface="+mn-lt"/>
            </a:endParaRPr>
          </a:p>
        </p:txBody>
      </p:sp>
      <p:sp>
        <p:nvSpPr>
          <p:cNvPr id="51" name="Rectangle 50">
            <a:extLst>
              <a:ext uri="{FF2B5EF4-FFF2-40B4-BE49-F238E27FC236}">
                <a16:creationId xmlns:a16="http://schemas.microsoft.com/office/drawing/2014/main" id="{0C01866D-F12A-41C3-A5A3-5EA871EB7609}"/>
              </a:ext>
            </a:extLst>
          </p:cNvPr>
          <p:cNvSpPr/>
          <p:nvPr/>
        </p:nvSpPr>
        <p:spPr>
          <a:xfrm>
            <a:off x="2801336" y="2041292"/>
            <a:ext cx="3092470" cy="646331"/>
          </a:xfrm>
          <a:prstGeom prst="rect">
            <a:avLst/>
          </a:prstGeom>
          <a:solidFill>
            <a:srgbClr val="00A797">
              <a:alpha val="10000"/>
            </a:srgbClr>
          </a:solidFill>
        </p:spPr>
        <p:txBody>
          <a:bodyPr wrap="square" anchor="b">
            <a:spAutoFit/>
          </a:bodyPr>
          <a:lstStyle/>
          <a:p>
            <a:r>
              <a:rPr lang="en-US" sz="900" b="1" dirty="0">
                <a:latin typeface="+mn-lt"/>
              </a:rPr>
              <a:t>In 2006, a comprehensive package of reforms expanded MassHealth eligibility again, made subsidized coverage available through the Health Connector, and implemented insurance mandates.</a:t>
            </a:r>
            <a:endParaRPr lang="en-US" sz="900" b="1" strike="sngStrike" dirty="0">
              <a:latin typeface="+mn-lt"/>
            </a:endParaRPr>
          </a:p>
        </p:txBody>
      </p:sp>
      <p:sp>
        <p:nvSpPr>
          <p:cNvPr id="57" name="TextBox 56">
            <a:extLst>
              <a:ext uri="{FF2B5EF4-FFF2-40B4-BE49-F238E27FC236}">
                <a16:creationId xmlns:a16="http://schemas.microsoft.com/office/drawing/2014/main" id="{C9751A73-DDB4-44B7-9985-1F9D3BDAB91C}"/>
              </a:ext>
            </a:extLst>
          </p:cNvPr>
          <p:cNvSpPr txBox="1"/>
          <p:nvPr/>
        </p:nvSpPr>
        <p:spPr>
          <a:xfrm>
            <a:off x="457200" y="3406954"/>
            <a:ext cx="1576466" cy="1831271"/>
          </a:xfrm>
          <a:prstGeom prst="rect">
            <a:avLst/>
          </a:prstGeom>
          <a:noFill/>
        </p:spPr>
        <p:txBody>
          <a:bodyPr wrap="square" rtlCol="0">
            <a:spAutoFit/>
          </a:bodyPr>
          <a:lstStyle/>
          <a:p>
            <a:pPr>
              <a:buClr>
                <a:srgbClr val="00A797"/>
              </a:buClr>
            </a:pPr>
            <a:r>
              <a:rPr lang="en-US" sz="900">
                <a:solidFill>
                  <a:srgbClr val="00A797"/>
                </a:solidFill>
                <a:latin typeface="+mn-lt"/>
              </a:rPr>
              <a:t>IMPACTS OF </a:t>
            </a:r>
            <a:r>
              <a:rPr lang="en-US" sz="900" b="1">
                <a:solidFill>
                  <a:srgbClr val="00A797"/>
                </a:solidFill>
                <a:latin typeface="+mn-lt"/>
              </a:rPr>
              <a:t>MASSHEALTH EXPANSION:</a:t>
            </a:r>
          </a:p>
          <a:p>
            <a:pPr marL="73152" lvl="1" indent="-73152">
              <a:spcBef>
                <a:spcPts val="300"/>
              </a:spcBef>
              <a:buClr>
                <a:srgbClr val="00A797"/>
              </a:buClr>
              <a:buFont typeface="Arial" panose="020B0604020202020204" pitchFamily="34" charset="0"/>
              <a:buChar char="•"/>
            </a:pPr>
            <a:r>
              <a:rPr lang="en-US" sz="900" b="1">
                <a:latin typeface="+mn-lt"/>
              </a:rPr>
              <a:t>A dramatic drop in the uninsured rate</a:t>
            </a:r>
            <a:r>
              <a:rPr lang="en-US" sz="900">
                <a:latin typeface="+mn-lt"/>
              </a:rPr>
              <a:t>, for both adults and children. </a:t>
            </a:r>
          </a:p>
          <a:p>
            <a:pPr marL="73152" lvl="1" indent="-73152">
              <a:spcBef>
                <a:spcPts val="300"/>
              </a:spcBef>
              <a:buClr>
                <a:srgbClr val="00A797"/>
              </a:buClr>
              <a:buFont typeface="Arial" panose="020B0604020202020204" pitchFamily="34" charset="0"/>
              <a:buChar char="•"/>
            </a:pPr>
            <a:r>
              <a:rPr lang="en-US" sz="900" b="1">
                <a:latin typeface="+mn-lt"/>
              </a:rPr>
              <a:t>The percentage of people entering substance use disorder treatment programs with MassHealth coverage rose 21%.</a:t>
            </a:r>
            <a:endParaRPr lang="en-US" sz="900" baseline="30000">
              <a:latin typeface="+mn-lt"/>
            </a:endParaRPr>
          </a:p>
        </p:txBody>
      </p:sp>
      <p:sp>
        <p:nvSpPr>
          <p:cNvPr id="59" name="TextBox 58">
            <a:extLst>
              <a:ext uri="{FF2B5EF4-FFF2-40B4-BE49-F238E27FC236}">
                <a16:creationId xmlns:a16="http://schemas.microsoft.com/office/drawing/2014/main" id="{955173B0-19AA-4F6B-94A1-F305C1C9BD6B}"/>
              </a:ext>
            </a:extLst>
          </p:cNvPr>
          <p:cNvSpPr txBox="1"/>
          <p:nvPr/>
        </p:nvSpPr>
        <p:spPr>
          <a:xfrm>
            <a:off x="2769207" y="3310675"/>
            <a:ext cx="3015667" cy="2539157"/>
          </a:xfrm>
          <a:prstGeom prst="rect">
            <a:avLst/>
          </a:prstGeom>
          <a:noFill/>
        </p:spPr>
        <p:txBody>
          <a:bodyPr wrap="square" rtlCol="0">
            <a:spAutoFit/>
          </a:bodyPr>
          <a:lstStyle/>
          <a:p>
            <a:pPr lvl="0">
              <a:buClr>
                <a:srgbClr val="00A797"/>
              </a:buClr>
            </a:pPr>
            <a:r>
              <a:rPr lang="en-US" sz="900" dirty="0">
                <a:solidFill>
                  <a:srgbClr val="00A797"/>
                </a:solidFill>
                <a:latin typeface="+mn-lt"/>
              </a:rPr>
              <a:t>IMPACTS OF </a:t>
            </a:r>
            <a:br>
              <a:rPr lang="en-US" sz="900" dirty="0">
                <a:solidFill>
                  <a:srgbClr val="00A797"/>
                </a:solidFill>
                <a:latin typeface="+mn-lt"/>
              </a:rPr>
            </a:br>
            <a:r>
              <a:rPr lang="en-US" sz="900" b="1" dirty="0">
                <a:solidFill>
                  <a:srgbClr val="00A797"/>
                </a:solidFill>
                <a:latin typeface="+mn-lt"/>
                <a:ea typeface="Source Sans Pro Semibold" panose="020B0503030403020204" pitchFamily="34" charset="0"/>
              </a:rPr>
              <a:t>MASSHEALTH EXPANSION, IN COMBINATION </a:t>
            </a:r>
            <a:br>
              <a:rPr lang="en-US" sz="900" b="1" dirty="0">
                <a:solidFill>
                  <a:srgbClr val="00A797"/>
                </a:solidFill>
                <a:latin typeface="+mn-lt"/>
                <a:ea typeface="Source Sans Pro Semibold" panose="020B0503030403020204" pitchFamily="34" charset="0"/>
              </a:rPr>
            </a:br>
            <a:r>
              <a:rPr lang="en-US" sz="900" b="1" dirty="0">
                <a:solidFill>
                  <a:srgbClr val="00A797"/>
                </a:solidFill>
                <a:latin typeface="+mn-lt"/>
                <a:ea typeface="Source Sans Pro Semibold" panose="020B0503030403020204" pitchFamily="34" charset="0"/>
              </a:rPr>
              <a:t>WITH OTHER 2006 REFORMS</a:t>
            </a:r>
            <a:r>
              <a:rPr lang="en-US" sz="900" b="1" dirty="0">
                <a:solidFill>
                  <a:srgbClr val="00A797"/>
                </a:solidFill>
                <a:latin typeface="+mn-lt"/>
              </a:rPr>
              <a:t>, </a:t>
            </a:r>
            <a:r>
              <a:rPr lang="en-US" sz="900" dirty="0">
                <a:solidFill>
                  <a:srgbClr val="00A797"/>
                </a:solidFill>
                <a:latin typeface="+mn-lt"/>
              </a:rPr>
              <a:t>ASSOCIATED WITH:</a:t>
            </a:r>
          </a:p>
          <a:p>
            <a:pPr marL="73152" lvl="2" indent="-73152">
              <a:spcBef>
                <a:spcPts val="300"/>
              </a:spcBef>
              <a:buClr>
                <a:srgbClr val="00A797"/>
              </a:buClr>
              <a:buFont typeface="Arial" panose="020B0604020202020204" pitchFamily="34" charset="0"/>
              <a:buChar char="•"/>
            </a:pPr>
            <a:r>
              <a:rPr lang="en-US" sz="900" b="1" dirty="0">
                <a:latin typeface="+mn-lt"/>
              </a:rPr>
              <a:t>A drop of 50%</a:t>
            </a:r>
            <a:r>
              <a:rPr lang="en-US" sz="900" dirty="0">
                <a:solidFill>
                  <a:srgbClr val="1C1C1C"/>
                </a:solidFill>
                <a:latin typeface="+mn-lt"/>
              </a:rPr>
              <a:t>, or almost 3 percentage points, </a:t>
            </a:r>
            <a:br>
              <a:rPr lang="en-US" sz="900" dirty="0">
                <a:solidFill>
                  <a:srgbClr val="1C1C1C"/>
                </a:solidFill>
                <a:latin typeface="+mn-lt"/>
              </a:rPr>
            </a:br>
            <a:r>
              <a:rPr lang="en-US" sz="900" b="1" dirty="0">
                <a:latin typeface="+mn-lt"/>
              </a:rPr>
              <a:t>in the uninsured rate for all Massachusetts children.</a:t>
            </a:r>
            <a:r>
              <a:rPr lang="en-US" sz="900" dirty="0">
                <a:latin typeface="+mn-lt"/>
              </a:rPr>
              <a:t> </a:t>
            </a:r>
          </a:p>
          <a:p>
            <a:pPr marL="73152" lvl="2" indent="-73152">
              <a:spcBef>
                <a:spcPts val="300"/>
              </a:spcBef>
              <a:buClr>
                <a:srgbClr val="00A797"/>
              </a:buClr>
              <a:buFont typeface="Arial" panose="020B0604020202020204" pitchFamily="34" charset="0"/>
              <a:buChar char="•"/>
            </a:pPr>
            <a:r>
              <a:rPr lang="en-US" sz="900" b="1" dirty="0">
                <a:latin typeface="+mn-lt"/>
              </a:rPr>
              <a:t>Massachusetts becoming the state with the highest rate of insurance among all states.</a:t>
            </a:r>
            <a:endParaRPr lang="en-US" sz="900" dirty="0">
              <a:latin typeface="+mn-lt"/>
            </a:endParaRPr>
          </a:p>
          <a:p>
            <a:pPr marL="73152" lvl="2" indent="-73152">
              <a:spcBef>
                <a:spcPts val="300"/>
              </a:spcBef>
              <a:buClr>
                <a:srgbClr val="00A797"/>
              </a:buClr>
              <a:buFont typeface="Arial" panose="020B0604020202020204" pitchFamily="34" charset="0"/>
              <a:buChar char="•"/>
            </a:pPr>
            <a:r>
              <a:rPr lang="en-US" sz="900" b="1" dirty="0">
                <a:latin typeface="+mn-lt"/>
              </a:rPr>
              <a:t>Measurable improvements in physical and mental health for adults and children.</a:t>
            </a:r>
            <a:r>
              <a:rPr lang="en-US" sz="900" dirty="0">
                <a:latin typeface="+mn-lt"/>
              </a:rPr>
              <a:t> </a:t>
            </a:r>
          </a:p>
          <a:p>
            <a:pPr marL="73152" lvl="2" indent="-73152">
              <a:spcBef>
                <a:spcPts val="300"/>
              </a:spcBef>
              <a:buClr>
                <a:srgbClr val="00A797"/>
              </a:buClr>
              <a:buFont typeface="Arial" panose="020B0604020202020204" pitchFamily="34" charset="0"/>
              <a:buChar char="•"/>
            </a:pPr>
            <a:r>
              <a:rPr lang="en-US" sz="900" b="1" dirty="0">
                <a:latin typeface="+mn-lt"/>
              </a:rPr>
              <a:t>Increased use of preventive care for adults and children </a:t>
            </a:r>
            <a:r>
              <a:rPr lang="en-US" sz="900" dirty="0">
                <a:latin typeface="+mn-lt"/>
              </a:rPr>
              <a:t>(pap screening, cholesterol testing, colonoscopies, pediatric checkups).</a:t>
            </a:r>
            <a:endParaRPr lang="en-US" sz="900" baseline="30000" dirty="0">
              <a:latin typeface="+mn-lt"/>
            </a:endParaRPr>
          </a:p>
          <a:p>
            <a:pPr marL="73152" lvl="2" indent="-73152">
              <a:spcBef>
                <a:spcPts val="300"/>
              </a:spcBef>
              <a:buClr>
                <a:srgbClr val="00A797"/>
              </a:buClr>
              <a:buFont typeface="Arial" panose="020B0604020202020204" pitchFamily="34" charset="0"/>
              <a:buChar char="•"/>
            </a:pPr>
            <a:r>
              <a:rPr lang="en-US" sz="900" b="1" dirty="0">
                <a:latin typeface="+mn-lt"/>
              </a:rPr>
              <a:t>Financial protection and increased affordability for health insurance and care.</a:t>
            </a:r>
            <a:endParaRPr lang="en-US" sz="900" dirty="0">
              <a:latin typeface="+mn-lt"/>
            </a:endParaRPr>
          </a:p>
          <a:p>
            <a:pPr marL="73152" lvl="2" indent="-73152">
              <a:spcBef>
                <a:spcPts val="300"/>
              </a:spcBef>
              <a:buClr>
                <a:srgbClr val="00A797"/>
              </a:buClr>
              <a:buFont typeface="Arial" panose="020B0604020202020204" pitchFamily="34" charset="0"/>
              <a:buChar char="•"/>
            </a:pPr>
            <a:endParaRPr lang="en-US" sz="900" dirty="0">
              <a:solidFill>
                <a:srgbClr val="1C1C1C"/>
              </a:solidFill>
              <a:latin typeface="+mn-lt"/>
            </a:endParaRPr>
          </a:p>
        </p:txBody>
      </p:sp>
      <p:sp>
        <p:nvSpPr>
          <p:cNvPr id="8" name="Arrow: Right 7">
            <a:extLst>
              <a:ext uri="{FF2B5EF4-FFF2-40B4-BE49-F238E27FC236}">
                <a16:creationId xmlns:a16="http://schemas.microsoft.com/office/drawing/2014/main" id="{51F7F24D-0CB0-B8E7-0DBA-7B80C1686D3D}"/>
              </a:ext>
            </a:extLst>
          </p:cNvPr>
          <p:cNvSpPr/>
          <p:nvPr/>
        </p:nvSpPr>
        <p:spPr>
          <a:xfrm>
            <a:off x="557507" y="2731438"/>
            <a:ext cx="8028986" cy="2651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420A741-25E9-A417-E8F6-A1E0753E5425}"/>
              </a:ext>
            </a:extLst>
          </p:cNvPr>
          <p:cNvSpPr/>
          <p:nvPr/>
        </p:nvSpPr>
        <p:spPr>
          <a:xfrm>
            <a:off x="6440993" y="2034809"/>
            <a:ext cx="2006545" cy="646331"/>
          </a:xfrm>
          <a:prstGeom prst="rect">
            <a:avLst/>
          </a:prstGeom>
          <a:solidFill>
            <a:srgbClr val="00A797">
              <a:alpha val="10000"/>
            </a:srgbClr>
          </a:solidFill>
        </p:spPr>
        <p:txBody>
          <a:bodyPr wrap="square" anchor="b">
            <a:spAutoFit/>
          </a:bodyPr>
          <a:lstStyle/>
          <a:p>
            <a:r>
              <a:rPr lang="en-US" sz="900" b="1">
                <a:solidFill>
                  <a:srgbClr val="1C1C1C"/>
                </a:solidFill>
                <a:latin typeface="+mn-lt"/>
              </a:rPr>
              <a:t>From 2020 to 2023, MassHealth played a key role in maintaining health insurance during the COVID-19 pandemic.</a:t>
            </a:r>
            <a:endParaRPr lang="en-US" sz="900" b="1" strike="sngStrike">
              <a:solidFill>
                <a:srgbClr val="1C1C1C"/>
              </a:solidFill>
              <a:latin typeface="+mn-lt"/>
            </a:endParaRPr>
          </a:p>
        </p:txBody>
      </p:sp>
      <p:sp>
        <p:nvSpPr>
          <p:cNvPr id="39" name="TextBox 38">
            <a:extLst>
              <a:ext uri="{FF2B5EF4-FFF2-40B4-BE49-F238E27FC236}">
                <a16:creationId xmlns:a16="http://schemas.microsoft.com/office/drawing/2014/main" id="{A08F9A84-23D7-B190-06FB-30044DC416DB}"/>
              </a:ext>
            </a:extLst>
          </p:cNvPr>
          <p:cNvSpPr txBox="1"/>
          <p:nvPr/>
        </p:nvSpPr>
        <p:spPr>
          <a:xfrm>
            <a:off x="7534588" y="3130025"/>
            <a:ext cx="512766" cy="246221"/>
          </a:xfrm>
          <a:prstGeom prst="rect">
            <a:avLst/>
          </a:prstGeom>
          <a:solidFill>
            <a:srgbClr val="00A797"/>
          </a:solidFill>
        </p:spPr>
        <p:txBody>
          <a:bodyPr wrap="square" rtlCol="0">
            <a:spAutoFit/>
          </a:bodyPr>
          <a:lstStyle/>
          <a:p>
            <a:pPr algn="ctr"/>
            <a:r>
              <a:rPr lang="en-US" sz="1000" b="1">
                <a:solidFill>
                  <a:schemeClr val="bg1"/>
                </a:solidFill>
                <a:latin typeface="+mn-lt"/>
              </a:rPr>
              <a:t>2020</a:t>
            </a:r>
          </a:p>
        </p:txBody>
      </p:sp>
      <p:sp>
        <p:nvSpPr>
          <p:cNvPr id="40" name="TextBox 39">
            <a:extLst>
              <a:ext uri="{FF2B5EF4-FFF2-40B4-BE49-F238E27FC236}">
                <a16:creationId xmlns:a16="http://schemas.microsoft.com/office/drawing/2014/main" id="{9F27A65B-1543-9B33-3F73-B2376E2DCA98}"/>
              </a:ext>
            </a:extLst>
          </p:cNvPr>
          <p:cNvSpPr txBox="1"/>
          <p:nvPr/>
        </p:nvSpPr>
        <p:spPr>
          <a:xfrm>
            <a:off x="6822831" y="3429000"/>
            <a:ext cx="1940006" cy="1931298"/>
          </a:xfrm>
          <a:prstGeom prst="rect">
            <a:avLst/>
          </a:prstGeom>
          <a:noFill/>
        </p:spPr>
        <p:txBody>
          <a:bodyPr wrap="square" rtlCol="0">
            <a:spAutoFit/>
          </a:bodyPr>
          <a:lstStyle/>
          <a:p>
            <a:pPr>
              <a:buClr>
                <a:srgbClr val="00A797"/>
              </a:buClr>
            </a:pPr>
            <a:r>
              <a:rPr lang="en-US" sz="900" dirty="0">
                <a:solidFill>
                  <a:srgbClr val="00A797"/>
                </a:solidFill>
                <a:latin typeface="+mn-lt"/>
              </a:rPr>
              <a:t>IMPACTS OF </a:t>
            </a:r>
            <a:br>
              <a:rPr lang="en-US" sz="900" dirty="0">
                <a:solidFill>
                  <a:srgbClr val="00A797"/>
                </a:solidFill>
                <a:latin typeface="+mn-lt"/>
              </a:rPr>
            </a:br>
            <a:r>
              <a:rPr lang="en-US" sz="900" b="1" dirty="0">
                <a:solidFill>
                  <a:srgbClr val="00A797"/>
                </a:solidFill>
                <a:latin typeface="+mn-lt"/>
              </a:rPr>
              <a:t>MASSHEALTH DURING THE PANDEMIC</a:t>
            </a:r>
            <a:endParaRPr lang="en-US" sz="900" dirty="0">
              <a:solidFill>
                <a:srgbClr val="00A797"/>
              </a:solidFill>
              <a:latin typeface="+mn-lt"/>
            </a:endParaRPr>
          </a:p>
          <a:p>
            <a:pPr marL="73152" lvl="1" indent="-73152">
              <a:spcBef>
                <a:spcPts val="300"/>
              </a:spcBef>
              <a:buClr>
                <a:srgbClr val="00A797"/>
              </a:buClr>
              <a:buFont typeface="Arial" panose="020B0604020202020204" pitchFamily="34" charset="0"/>
              <a:buChar char="•"/>
            </a:pPr>
            <a:r>
              <a:rPr lang="en-US" sz="900" b="1" dirty="0">
                <a:latin typeface="+mn-lt"/>
              </a:rPr>
              <a:t>The increase in enrollment in MassHealth during the COVID-19 pandemic offset the loss in employer sponsored insurance coverage caused by pandemic-related job losses, allowing Massachusetts to retain its low uninsurance rate.</a:t>
            </a:r>
          </a:p>
        </p:txBody>
      </p:sp>
    </p:spTree>
    <p:extLst>
      <p:ext uri="{BB962C8B-B14F-4D97-AF65-F5344CB8AC3E}">
        <p14:creationId xmlns:p14="http://schemas.microsoft.com/office/powerpoint/2010/main" val="1488994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ight Bracket 110">
            <a:extLst>
              <a:ext uri="{FF2B5EF4-FFF2-40B4-BE49-F238E27FC236}">
                <a16:creationId xmlns:a16="http://schemas.microsoft.com/office/drawing/2014/main" id="{82B6ED22-521F-470A-86F5-63FF02C58F16}"/>
              </a:ext>
            </a:extLst>
          </p:cNvPr>
          <p:cNvSpPr/>
          <p:nvPr/>
        </p:nvSpPr>
        <p:spPr>
          <a:xfrm rot="5400000">
            <a:off x="1703457" y="3148898"/>
            <a:ext cx="1121638" cy="2907107"/>
          </a:xfrm>
          <a:prstGeom prst="rightBracket">
            <a:avLst>
              <a:gd name="adj" fmla="val 0"/>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Rectangle 8"/>
          <p:cNvSpPr>
            <a:spLocks noGrp="1" noChangeArrowheads="1"/>
          </p:cNvSpPr>
          <p:nvPr>
            <p:ph type="title"/>
          </p:nvPr>
        </p:nvSpPr>
        <p:spPr/>
        <p:txBody>
          <a:bodyPr/>
          <a:lstStyle/>
          <a:p>
            <a:r>
              <a:rPr lang="en-US" dirty="0"/>
              <a:t>MASSHEALTH INCOME LIMITS VARY FOR DIFFERENT AGES </a:t>
            </a:r>
            <a:br>
              <a:rPr lang="en-US" dirty="0"/>
            </a:br>
            <a:r>
              <a:rPr lang="en-US" dirty="0"/>
              <a:t>AND ELIGIBILITY GROUPS</a:t>
            </a:r>
            <a:r>
              <a:rPr lang="en-US" sz="1600" baseline="30000" dirty="0"/>
              <a:t>1,2</a:t>
            </a:r>
          </a:p>
        </p:txBody>
      </p:sp>
      <p:sp>
        <p:nvSpPr>
          <p:cNvPr id="159" name="Line 46"/>
          <p:cNvSpPr>
            <a:spLocks noChangeShapeType="1"/>
          </p:cNvSpPr>
          <p:nvPr/>
        </p:nvSpPr>
        <p:spPr bwMode="auto">
          <a:xfrm>
            <a:off x="806554" y="1969648"/>
            <a:ext cx="0" cy="2051060"/>
          </a:xfrm>
          <a:prstGeom prst="line">
            <a:avLst/>
          </a:prstGeom>
          <a:noFill/>
          <a:ln w="9525">
            <a:solidFill>
              <a:srgbClr val="000000"/>
            </a:solidFill>
            <a:round/>
            <a:headEnd/>
            <a:tailEnd/>
          </a:ln>
        </p:spPr>
        <p:txBody>
          <a:bodyPr/>
          <a:lstStyle/>
          <a:p>
            <a:endParaRPr lang="en-US">
              <a:latin typeface="+mn-lt"/>
            </a:endParaRPr>
          </a:p>
        </p:txBody>
      </p:sp>
      <p:grpSp>
        <p:nvGrpSpPr>
          <p:cNvPr id="10" name="Group 9">
            <a:extLst>
              <a:ext uri="{FF2B5EF4-FFF2-40B4-BE49-F238E27FC236}">
                <a16:creationId xmlns:a16="http://schemas.microsoft.com/office/drawing/2014/main" id="{5C14C409-3041-61D6-52A6-4D6E5CE1E9C9}"/>
              </a:ext>
            </a:extLst>
          </p:cNvPr>
          <p:cNvGrpSpPr/>
          <p:nvPr/>
        </p:nvGrpSpPr>
        <p:grpSpPr>
          <a:xfrm>
            <a:off x="1458263" y="1964629"/>
            <a:ext cx="453111" cy="2277058"/>
            <a:chOff x="1185708" y="1964629"/>
            <a:chExt cx="453111" cy="2277058"/>
          </a:xfrm>
        </p:grpSpPr>
        <p:sp>
          <p:nvSpPr>
            <p:cNvPr id="6" name="Rectangle 10">
              <a:extLst>
                <a:ext uri="{FF2B5EF4-FFF2-40B4-BE49-F238E27FC236}">
                  <a16:creationId xmlns:a16="http://schemas.microsoft.com/office/drawing/2014/main" id="{3A9E998E-4494-7465-3F5A-41CB8BE08613}"/>
                </a:ext>
              </a:extLst>
            </p:cNvPr>
            <p:cNvSpPr>
              <a:spLocks noChangeArrowheads="1"/>
            </p:cNvSpPr>
            <p:nvPr/>
          </p:nvSpPr>
          <p:spPr bwMode="auto">
            <a:xfrm>
              <a:off x="1185708" y="1964629"/>
              <a:ext cx="453110" cy="2049196"/>
            </a:xfrm>
            <a:prstGeom prst="rect">
              <a:avLst/>
            </a:prstGeom>
            <a:solidFill>
              <a:srgbClr val="C3D941"/>
            </a:solidFill>
            <a:ln w="9525">
              <a:noFill/>
              <a:miter lim="800000"/>
              <a:headEnd/>
              <a:tailEnd/>
            </a:ln>
          </p:spPr>
          <p:txBody>
            <a:bodyPr lIns="0" tIns="45720" rIns="0" anchor="t" anchorCtr="0"/>
            <a:lstStyle/>
            <a:p>
              <a:pPr algn="ctr" eaLnBrk="0" hangingPunct="0"/>
              <a:r>
                <a:rPr lang="en-US" sz="750" b="1" dirty="0">
                  <a:solidFill>
                    <a:schemeClr val="bg1"/>
                  </a:solidFill>
                  <a:latin typeface="+mn-lt"/>
                  <a:cs typeface="Calibri" pitchFamily="34" charset="0"/>
                </a:rPr>
                <a:t>500%</a:t>
              </a:r>
              <a:br>
                <a:rPr lang="en-US" sz="750" b="1" dirty="0">
                  <a:solidFill>
                    <a:schemeClr val="bg1"/>
                  </a:solidFill>
                  <a:latin typeface="+mn-lt"/>
                  <a:cs typeface="Calibri" pitchFamily="34" charset="0"/>
                </a:rPr>
              </a:br>
              <a:endParaRPr lang="en-US" sz="750" b="1" dirty="0">
                <a:solidFill>
                  <a:schemeClr val="bg1"/>
                </a:solidFill>
                <a:latin typeface="+mn-lt"/>
                <a:cs typeface="Calibri" pitchFamily="34" charset="0"/>
              </a:endParaRPr>
            </a:p>
          </p:txBody>
        </p:sp>
        <p:sp>
          <p:nvSpPr>
            <p:cNvPr id="112" name="Rectangle 10">
              <a:extLst>
                <a:ext uri="{FF2B5EF4-FFF2-40B4-BE49-F238E27FC236}">
                  <a16:creationId xmlns:a16="http://schemas.microsoft.com/office/drawing/2014/main" id="{1D30A99F-BC99-4011-B194-3A1AD41F2DC2}"/>
                </a:ext>
              </a:extLst>
            </p:cNvPr>
            <p:cNvSpPr>
              <a:spLocks noChangeArrowheads="1"/>
            </p:cNvSpPr>
            <p:nvPr/>
          </p:nvSpPr>
          <p:spPr bwMode="auto">
            <a:xfrm>
              <a:off x="1185708" y="2486117"/>
              <a:ext cx="453110" cy="1192679"/>
            </a:xfrm>
            <a:prstGeom prst="rect">
              <a:avLst/>
            </a:prstGeom>
            <a:solidFill>
              <a:srgbClr val="F25C21"/>
            </a:solidFill>
            <a:ln w="9525">
              <a:noFill/>
              <a:miter lim="800000"/>
              <a:headEnd/>
              <a:tailEnd/>
            </a:ln>
          </p:spPr>
          <p:txBody>
            <a:bodyPr lIns="0" tIns="45720" rIns="0" anchor="t" anchorCtr="0"/>
            <a:lstStyle/>
            <a:p>
              <a:pPr algn="ctr" eaLnBrk="0" hangingPunct="0"/>
              <a:r>
                <a:rPr lang="en-US" sz="750" b="1" dirty="0">
                  <a:solidFill>
                    <a:schemeClr val="bg1"/>
                  </a:solidFill>
                  <a:latin typeface="+mn-lt"/>
                  <a:cs typeface="Calibri" pitchFamily="34" charset="0"/>
                </a:rPr>
                <a:t>300%</a:t>
              </a:r>
              <a:br>
                <a:rPr lang="en-US" sz="750" b="1" dirty="0">
                  <a:solidFill>
                    <a:schemeClr val="bg1"/>
                  </a:solidFill>
                  <a:latin typeface="+mn-lt"/>
                  <a:cs typeface="Calibri" pitchFamily="34" charset="0"/>
                </a:rPr>
              </a:br>
              <a:endParaRPr lang="en-US" sz="750" b="1" dirty="0">
                <a:solidFill>
                  <a:schemeClr val="bg1"/>
                </a:solidFill>
                <a:latin typeface="+mn-lt"/>
                <a:cs typeface="Calibri" pitchFamily="34" charset="0"/>
              </a:endParaRPr>
            </a:p>
          </p:txBody>
        </p:sp>
        <p:sp>
          <p:nvSpPr>
            <p:cNvPr id="153" name="Rectangle 10"/>
            <p:cNvSpPr>
              <a:spLocks noChangeArrowheads="1"/>
            </p:cNvSpPr>
            <p:nvPr/>
          </p:nvSpPr>
          <p:spPr bwMode="auto">
            <a:xfrm>
              <a:off x="1185708" y="3263358"/>
              <a:ext cx="453111" cy="758952"/>
            </a:xfrm>
            <a:prstGeom prst="rect">
              <a:avLst/>
            </a:prstGeom>
            <a:solidFill>
              <a:srgbClr val="6F83BF"/>
            </a:solidFill>
            <a:ln w="9525">
              <a:noFill/>
              <a:miter lim="800000"/>
              <a:headEnd/>
              <a:tailEnd/>
            </a:ln>
          </p:spPr>
          <p:txBody>
            <a:bodyPr lIns="0" tIns="45720" rIns="0"/>
            <a:lstStyle/>
            <a:p>
              <a:pPr algn="ctr" eaLnBrk="0" hangingPunct="0"/>
              <a:r>
                <a:rPr lang="en-US" sz="750" b="1">
                  <a:solidFill>
                    <a:schemeClr val="bg1"/>
                  </a:solidFill>
                  <a:latin typeface="+mn-lt"/>
                </a:rPr>
                <a:t>150%</a:t>
              </a:r>
              <a:br>
                <a:rPr lang="en-US" sz="750" b="1">
                  <a:solidFill>
                    <a:schemeClr val="bg1"/>
                  </a:solidFill>
                  <a:latin typeface="+mn-lt"/>
                </a:rPr>
              </a:br>
              <a:endParaRPr lang="en-US" sz="750" b="1">
                <a:solidFill>
                  <a:schemeClr val="bg1"/>
                </a:solidFill>
                <a:latin typeface="+mn-lt"/>
              </a:endParaRPr>
            </a:p>
          </p:txBody>
        </p:sp>
        <p:sp>
          <p:nvSpPr>
            <p:cNvPr id="175" name="Rectangle 70"/>
            <p:cNvSpPr>
              <a:spLocks noChangeArrowheads="1"/>
            </p:cNvSpPr>
            <p:nvPr/>
          </p:nvSpPr>
          <p:spPr bwMode="auto">
            <a:xfrm>
              <a:off x="1252243" y="4041632"/>
              <a:ext cx="320040" cy="200055"/>
            </a:xfrm>
            <a:prstGeom prst="rect">
              <a:avLst/>
            </a:prstGeom>
            <a:noFill/>
            <a:ln w="9525">
              <a:noFill/>
              <a:miter lim="800000"/>
              <a:headEnd/>
              <a:tailEnd/>
            </a:ln>
          </p:spPr>
          <p:txBody>
            <a:bodyPr wrap="square" lIns="0" rIns="0">
              <a:noAutofit/>
            </a:bodyPr>
            <a:lstStyle/>
            <a:p>
              <a:pPr algn="ctr"/>
              <a:r>
                <a:rPr lang="en-US" sz="750" b="1">
                  <a:latin typeface="+mn-lt"/>
                </a:rPr>
                <a:t>1–18</a:t>
              </a:r>
            </a:p>
          </p:txBody>
        </p:sp>
      </p:grpSp>
      <p:sp>
        <p:nvSpPr>
          <p:cNvPr id="177" name="Line 81"/>
          <p:cNvSpPr>
            <a:spLocks noChangeShapeType="1"/>
          </p:cNvSpPr>
          <p:nvPr/>
        </p:nvSpPr>
        <p:spPr bwMode="auto">
          <a:xfrm flipV="1">
            <a:off x="871448" y="4213879"/>
            <a:ext cx="1616400" cy="0"/>
          </a:xfrm>
          <a:prstGeom prst="line">
            <a:avLst/>
          </a:prstGeom>
          <a:noFill/>
          <a:ln w="6350">
            <a:solidFill>
              <a:schemeClr val="tx1"/>
            </a:solidFill>
            <a:round/>
            <a:headEnd/>
            <a:tailEnd/>
          </a:ln>
        </p:spPr>
        <p:txBody>
          <a:bodyPr/>
          <a:lstStyle/>
          <a:p>
            <a:endParaRPr lang="en-US" sz="750" b="1">
              <a:latin typeface="+mn-lt"/>
            </a:endParaRPr>
          </a:p>
        </p:txBody>
      </p:sp>
      <p:sp>
        <p:nvSpPr>
          <p:cNvPr id="178" name="Text Box 82"/>
          <p:cNvSpPr txBox="1">
            <a:spLocks noChangeArrowheads="1"/>
          </p:cNvSpPr>
          <p:nvPr/>
        </p:nvSpPr>
        <p:spPr bwMode="auto">
          <a:xfrm>
            <a:off x="894307" y="4246095"/>
            <a:ext cx="1594495" cy="115416"/>
          </a:xfrm>
          <a:prstGeom prst="rect">
            <a:avLst/>
          </a:prstGeom>
          <a:noFill/>
          <a:ln w="9525">
            <a:noFill/>
            <a:miter lim="800000"/>
            <a:headEnd/>
            <a:tailEnd/>
          </a:ln>
        </p:spPr>
        <p:txBody>
          <a:bodyPr wrap="square" lIns="45720" tIns="0" rIns="45720" bIns="0">
            <a:spAutoFit/>
          </a:bodyPr>
          <a:lstStyle/>
          <a:p>
            <a:pPr algn="ctr"/>
            <a:r>
              <a:rPr lang="en-US" sz="750" b="1">
                <a:latin typeface="+mn-lt"/>
              </a:rPr>
              <a:t>AGE IN YEARS</a:t>
            </a:r>
          </a:p>
        </p:txBody>
      </p:sp>
      <p:grpSp>
        <p:nvGrpSpPr>
          <p:cNvPr id="8" name="Group 7">
            <a:extLst>
              <a:ext uri="{FF2B5EF4-FFF2-40B4-BE49-F238E27FC236}">
                <a16:creationId xmlns:a16="http://schemas.microsoft.com/office/drawing/2014/main" id="{B60E29AA-086F-8187-9F35-0DC224E123A6}"/>
              </a:ext>
            </a:extLst>
          </p:cNvPr>
          <p:cNvGrpSpPr/>
          <p:nvPr/>
        </p:nvGrpSpPr>
        <p:grpSpPr>
          <a:xfrm>
            <a:off x="2035692" y="1969648"/>
            <a:ext cx="453111" cy="2272039"/>
            <a:chOff x="1565593" y="1969648"/>
            <a:chExt cx="453111" cy="2272039"/>
          </a:xfrm>
        </p:grpSpPr>
        <p:sp>
          <p:nvSpPr>
            <p:cNvPr id="312" name="Rectangle 10">
              <a:extLst>
                <a:ext uri="{FF2B5EF4-FFF2-40B4-BE49-F238E27FC236}">
                  <a16:creationId xmlns:a16="http://schemas.microsoft.com/office/drawing/2014/main" id="{779A47E5-AE4B-4B86-AE4F-10FCEF38EB60}"/>
                </a:ext>
              </a:extLst>
            </p:cNvPr>
            <p:cNvSpPr>
              <a:spLocks noChangeArrowheads="1"/>
            </p:cNvSpPr>
            <p:nvPr/>
          </p:nvSpPr>
          <p:spPr bwMode="auto">
            <a:xfrm>
              <a:off x="1565593" y="1969648"/>
              <a:ext cx="453111" cy="2052662"/>
            </a:xfrm>
            <a:prstGeom prst="rect">
              <a:avLst/>
            </a:prstGeom>
            <a:solidFill>
              <a:srgbClr val="C3D941"/>
            </a:solidFill>
            <a:ln w="9525">
              <a:noFill/>
              <a:miter lim="800000"/>
              <a:headEnd/>
              <a:tailEnd/>
            </a:ln>
          </p:spPr>
          <p:txBody>
            <a:bodyPr lIns="0" tIns="45720" rIns="0" anchor="t" anchorCtr="0"/>
            <a:lstStyle/>
            <a:p>
              <a:pPr algn="ctr" eaLnBrk="0" hangingPunct="0"/>
              <a:r>
                <a:rPr lang="en-US" sz="750" b="1">
                  <a:solidFill>
                    <a:schemeClr val="bg1"/>
                  </a:solidFill>
                  <a:latin typeface="+mn-lt"/>
                  <a:cs typeface="Calibri" pitchFamily="34" charset="0"/>
                </a:rPr>
                <a:t>500%</a:t>
              </a:r>
              <a:br>
                <a:rPr lang="en-US" sz="750" b="1">
                  <a:solidFill>
                    <a:schemeClr val="bg1"/>
                  </a:solidFill>
                  <a:latin typeface="+mn-lt"/>
                  <a:cs typeface="Calibri" pitchFamily="34" charset="0"/>
                </a:rPr>
              </a:br>
              <a:endParaRPr lang="en-US" sz="750" b="1">
                <a:solidFill>
                  <a:schemeClr val="bg1"/>
                </a:solidFill>
                <a:latin typeface="+mn-lt"/>
                <a:cs typeface="Calibri" pitchFamily="34" charset="0"/>
              </a:endParaRPr>
            </a:p>
          </p:txBody>
        </p:sp>
        <p:sp>
          <p:nvSpPr>
            <p:cNvPr id="176" name="Rectangle 71"/>
            <p:cNvSpPr>
              <a:spLocks noChangeArrowheads="1"/>
            </p:cNvSpPr>
            <p:nvPr/>
          </p:nvSpPr>
          <p:spPr bwMode="auto">
            <a:xfrm>
              <a:off x="1632128" y="4041632"/>
              <a:ext cx="320040" cy="200055"/>
            </a:xfrm>
            <a:prstGeom prst="rect">
              <a:avLst/>
            </a:prstGeom>
            <a:noFill/>
            <a:ln w="9525" algn="ctr">
              <a:noFill/>
              <a:miter lim="800000"/>
              <a:headEnd/>
              <a:tailEnd/>
            </a:ln>
          </p:spPr>
          <p:txBody>
            <a:bodyPr wrap="square" lIns="0" rIns="0">
              <a:noAutofit/>
            </a:bodyPr>
            <a:lstStyle/>
            <a:p>
              <a:pPr algn="ctr"/>
              <a:r>
                <a:rPr lang="en-US" sz="750" b="1" dirty="0">
                  <a:latin typeface="+mn-lt"/>
                </a:rPr>
                <a:t>19–20</a:t>
              </a:r>
            </a:p>
          </p:txBody>
        </p:sp>
        <p:sp>
          <p:nvSpPr>
            <p:cNvPr id="220" name="Rectangle 10"/>
            <p:cNvSpPr>
              <a:spLocks noChangeArrowheads="1"/>
            </p:cNvSpPr>
            <p:nvPr/>
          </p:nvSpPr>
          <p:spPr bwMode="auto">
            <a:xfrm>
              <a:off x="1565593" y="3263358"/>
              <a:ext cx="453111" cy="758952"/>
            </a:xfrm>
            <a:prstGeom prst="rect">
              <a:avLst/>
            </a:prstGeom>
            <a:solidFill>
              <a:srgbClr val="6F83BF"/>
            </a:solidFill>
            <a:ln w="9525">
              <a:noFill/>
              <a:miter lim="800000"/>
              <a:headEnd/>
              <a:tailEnd/>
            </a:ln>
          </p:spPr>
          <p:txBody>
            <a:bodyPr lIns="0" tIns="45720" rIns="0"/>
            <a:lstStyle/>
            <a:p>
              <a:pPr algn="ctr" eaLnBrk="0" hangingPunct="0"/>
              <a:r>
                <a:rPr lang="en-US" sz="750" b="1" dirty="0">
                  <a:solidFill>
                    <a:schemeClr val="bg1"/>
                  </a:solidFill>
                  <a:latin typeface="+mn-lt"/>
                </a:rPr>
                <a:t>150%</a:t>
              </a:r>
              <a:br>
                <a:rPr lang="en-US" sz="750" b="1" dirty="0">
                  <a:solidFill>
                    <a:schemeClr val="bg1"/>
                  </a:solidFill>
                  <a:latin typeface="+mn-lt"/>
                </a:rPr>
              </a:br>
              <a:endParaRPr lang="en-US" sz="750" b="1" dirty="0">
                <a:solidFill>
                  <a:schemeClr val="bg1"/>
                </a:solidFill>
                <a:latin typeface="+mn-lt"/>
              </a:endParaRPr>
            </a:p>
          </p:txBody>
        </p:sp>
      </p:grpSp>
      <p:sp>
        <p:nvSpPr>
          <p:cNvPr id="250" name="TextBox 249"/>
          <p:cNvSpPr txBox="1"/>
          <p:nvPr/>
        </p:nvSpPr>
        <p:spPr>
          <a:xfrm>
            <a:off x="406765" y="1710598"/>
            <a:ext cx="544397" cy="246221"/>
          </a:xfrm>
          <a:prstGeom prst="rect">
            <a:avLst/>
          </a:prstGeom>
          <a:noFill/>
        </p:spPr>
        <p:txBody>
          <a:bodyPr wrap="square" rtlCol="0">
            <a:spAutoFit/>
          </a:bodyPr>
          <a:lstStyle/>
          <a:p>
            <a:r>
              <a:rPr lang="en-US" sz="1000" b="1">
                <a:latin typeface="+mn-lt"/>
              </a:rPr>
              <a:t>FPL</a:t>
            </a:r>
            <a:endParaRPr lang="en-US" sz="1000" b="1" baseline="30000">
              <a:latin typeface="+mn-lt"/>
            </a:endParaRPr>
          </a:p>
        </p:txBody>
      </p:sp>
      <p:grpSp>
        <p:nvGrpSpPr>
          <p:cNvPr id="98" name="Group 97">
            <a:extLst>
              <a:ext uri="{FF2B5EF4-FFF2-40B4-BE49-F238E27FC236}">
                <a16:creationId xmlns:a16="http://schemas.microsoft.com/office/drawing/2014/main" id="{802F7ABB-C70C-4BDD-AB8B-3B11BA2CF5DB}"/>
              </a:ext>
            </a:extLst>
          </p:cNvPr>
          <p:cNvGrpSpPr/>
          <p:nvPr/>
        </p:nvGrpSpPr>
        <p:grpSpPr>
          <a:xfrm>
            <a:off x="3187451" y="2404931"/>
            <a:ext cx="462755" cy="1617379"/>
            <a:chOff x="2635871" y="2789222"/>
            <a:chExt cx="462755" cy="1617379"/>
          </a:xfrm>
        </p:grpSpPr>
        <p:sp>
          <p:nvSpPr>
            <p:cNvPr id="137" name="Rectangle 6"/>
            <p:cNvSpPr>
              <a:spLocks noChangeArrowheads="1"/>
            </p:cNvSpPr>
            <p:nvPr/>
          </p:nvSpPr>
          <p:spPr bwMode="auto">
            <a:xfrm>
              <a:off x="2635871" y="2870409"/>
              <a:ext cx="457200" cy="1536192"/>
            </a:xfrm>
            <a:prstGeom prst="rect">
              <a:avLst/>
            </a:prstGeom>
            <a:solidFill>
              <a:srgbClr val="6F83BF"/>
            </a:solidFill>
            <a:ln w="9525">
              <a:noFill/>
              <a:miter lim="800000"/>
              <a:headEnd/>
              <a:tailEnd/>
            </a:ln>
          </p:spPr>
          <p:txBody>
            <a:bodyPr tIns="45720"/>
            <a:lstStyle/>
            <a:p>
              <a:pPr algn="ctr" eaLnBrk="0" hangingPunct="0"/>
              <a:endParaRPr lang="en-US" sz="750" b="1">
                <a:latin typeface="+mn-lt"/>
              </a:endParaRPr>
            </a:p>
          </p:txBody>
        </p:sp>
        <p:sp>
          <p:nvSpPr>
            <p:cNvPr id="252" name="Rectangle 102"/>
            <p:cNvSpPr>
              <a:spLocks noChangeArrowheads="1"/>
            </p:cNvSpPr>
            <p:nvPr/>
          </p:nvSpPr>
          <p:spPr bwMode="auto">
            <a:xfrm>
              <a:off x="2641426" y="2864142"/>
              <a:ext cx="457200" cy="376721"/>
            </a:xfrm>
            <a:prstGeom prst="rect">
              <a:avLst/>
            </a:prstGeom>
            <a:noFill/>
            <a:ln w="9525" algn="ctr">
              <a:noFill/>
              <a:miter lim="800000"/>
              <a:headEnd/>
              <a:tailEnd/>
            </a:ln>
          </p:spPr>
          <p:txBody>
            <a:bodyPr lIns="0" tIns="45720" rIns="0"/>
            <a:lstStyle/>
            <a:p>
              <a:pPr algn="ctr"/>
              <a:r>
                <a:rPr lang="en-US" sz="750" b="1">
                  <a:solidFill>
                    <a:schemeClr val="bg1"/>
                  </a:solidFill>
                  <a:latin typeface="+mn-lt"/>
                </a:rPr>
                <a:t>NO</a:t>
              </a:r>
            </a:p>
            <a:p>
              <a:pPr algn="ctr"/>
              <a:r>
                <a:rPr lang="en-US" sz="750" b="1">
                  <a:solidFill>
                    <a:schemeClr val="bg1"/>
                  </a:solidFill>
                  <a:latin typeface="+mn-lt"/>
                </a:rPr>
                <a:t>UPPER</a:t>
              </a:r>
            </a:p>
            <a:p>
              <a:pPr algn="ctr"/>
              <a:r>
                <a:rPr lang="en-US" sz="750" b="1">
                  <a:solidFill>
                    <a:schemeClr val="bg1"/>
                  </a:solidFill>
                  <a:latin typeface="+mn-lt"/>
                </a:rPr>
                <a:t>LIMIT </a:t>
              </a:r>
            </a:p>
          </p:txBody>
        </p:sp>
        <p:sp>
          <p:nvSpPr>
            <p:cNvPr id="253" name="AutoShape 5"/>
            <p:cNvSpPr>
              <a:spLocks noChangeArrowheads="1"/>
            </p:cNvSpPr>
            <p:nvPr/>
          </p:nvSpPr>
          <p:spPr bwMode="auto">
            <a:xfrm>
              <a:off x="2641426" y="2789222"/>
              <a:ext cx="457200" cy="85113"/>
            </a:xfrm>
            <a:prstGeom prst="triangle">
              <a:avLst>
                <a:gd name="adj" fmla="val 50000"/>
              </a:avLst>
            </a:prstGeom>
            <a:solidFill>
              <a:schemeClr val="tx1"/>
            </a:solidFill>
            <a:ln w="9525">
              <a:noFill/>
              <a:miter lim="800000"/>
              <a:headEnd/>
              <a:tailEnd/>
            </a:ln>
          </p:spPr>
          <p:txBody>
            <a:bodyPr wrap="none" tIns="45720" anchor="ctr"/>
            <a:lstStyle/>
            <a:p>
              <a:pPr algn="ctr" eaLnBrk="0" hangingPunct="0"/>
              <a:endParaRPr lang="en-US" sz="750" b="1">
                <a:latin typeface="+mn-lt"/>
              </a:endParaRPr>
            </a:p>
          </p:txBody>
        </p:sp>
      </p:grpSp>
      <p:sp>
        <p:nvSpPr>
          <p:cNvPr id="127" name="Rectangle 126">
            <a:extLst>
              <a:ext uri="{FF2B5EF4-FFF2-40B4-BE49-F238E27FC236}">
                <a16:creationId xmlns:a16="http://schemas.microsoft.com/office/drawing/2014/main" id="{224DEF76-EB94-41B8-995D-85DF0233EC88}"/>
              </a:ext>
            </a:extLst>
          </p:cNvPr>
          <p:cNvSpPr/>
          <p:nvPr/>
        </p:nvSpPr>
        <p:spPr>
          <a:xfrm>
            <a:off x="725045" y="5359578"/>
            <a:ext cx="8220517" cy="1031051"/>
          </a:xfrm>
          <a:prstGeom prst="rect">
            <a:avLst/>
          </a:prstGeom>
        </p:spPr>
        <p:txBody>
          <a:bodyPr wrap="square" lIns="0" tIns="45720" rIns="0" bIns="45720" anchor="b" anchorCtr="0">
            <a:spAutoFit/>
          </a:bodyPr>
          <a:lstStyle/>
          <a:p>
            <a:pPr marL="45720" indent="-45720">
              <a:spcBef>
                <a:spcPts val="200"/>
              </a:spcBef>
            </a:pPr>
            <a:r>
              <a:rPr lang="en-US" sz="800" baseline="30000" dirty="0">
                <a:solidFill>
                  <a:srgbClr val="000000"/>
                </a:solidFill>
                <a:latin typeface="+mj-lt"/>
                <a:cs typeface="Arial"/>
              </a:rPr>
              <a:t>1</a:t>
            </a:r>
            <a:r>
              <a:rPr lang="en-US" sz="800" dirty="0">
                <a:solidFill>
                  <a:srgbClr val="000000"/>
                </a:solidFill>
                <a:latin typeface="+mj-lt"/>
                <a:cs typeface="Arial"/>
              </a:rPr>
              <a:t>	MassHealth eligibility includes nuances not included in this chart; MassHealth staff can help determine eligibility. Additional information can be found at </a:t>
            </a:r>
            <a:br>
              <a:rPr lang="en-US" sz="800" dirty="0">
                <a:latin typeface="+mj-lt"/>
              </a:rPr>
            </a:br>
            <a:r>
              <a:rPr lang="en-US" sz="800" dirty="0">
                <a:solidFill>
                  <a:srgbClr val="000000"/>
                </a:solidFill>
                <a:latin typeface="+mj-lt"/>
                <a:cs typeface="Arial"/>
                <a:hlinkClick r:id="rId3">
                  <a:extLst>
                    <a:ext uri="{A12FA001-AC4F-418D-AE19-62706E023703}">
                      <ahyp:hlinkClr xmlns:ahyp="http://schemas.microsoft.com/office/drawing/2018/hyperlinkcolor" val="tx"/>
                    </a:ext>
                  </a:extLst>
                </a:hlinkClick>
              </a:rPr>
              <a:t>https://www.mass.gov/service-details/masshealth-coverage-types-for-individuals-and-families-including-people-with</a:t>
            </a:r>
            <a:r>
              <a:rPr lang="en-US" sz="800" dirty="0">
                <a:solidFill>
                  <a:srgbClr val="000000"/>
                </a:solidFill>
                <a:latin typeface="+mj-lt"/>
                <a:cs typeface="Arial"/>
              </a:rPr>
              <a:t>. </a:t>
            </a:r>
            <a:endParaRPr lang="en-US" sz="800" dirty="0">
              <a:solidFill>
                <a:srgbClr val="000000"/>
              </a:solidFill>
              <a:latin typeface="+mj-lt"/>
            </a:endParaRPr>
          </a:p>
          <a:p>
            <a:pPr marL="45720" indent="-45720">
              <a:spcBef>
                <a:spcPts val="200"/>
              </a:spcBef>
            </a:pPr>
            <a:r>
              <a:rPr lang="en-US" sz="800" baseline="30000" dirty="0">
                <a:latin typeface="+mj-lt"/>
                <a:cs typeface="Arial"/>
              </a:rPr>
              <a:t>2</a:t>
            </a:r>
            <a:r>
              <a:rPr lang="en-US" sz="800" dirty="0">
                <a:latin typeface="+mj-lt"/>
                <a:cs typeface="Arial"/>
              </a:rPr>
              <a:t> MassHealth Limited, not shown in this chart, provides emergency health services to people who, under federal law, have an immigration status that keeps them from receiving coverage financed with federal funding. Income eligibility for this population is similar to MassHealth Standard: 200% FPL for pregnant women and children up to age 1; 150% FPL for children ages 1–20 years; 133% FPL for adults ages 21–64.</a:t>
            </a:r>
          </a:p>
          <a:p>
            <a:pPr marL="45720" indent="-45720">
              <a:spcBef>
                <a:spcPts val="200"/>
              </a:spcBef>
            </a:pPr>
            <a:r>
              <a:rPr lang="en-US" sz="800" baseline="30000" dirty="0">
                <a:latin typeface="+mj-lt"/>
                <a:cs typeface="Arial"/>
              </a:rPr>
              <a:t>3 </a:t>
            </a:r>
            <a:r>
              <a:rPr lang="en-US" sz="800" dirty="0">
                <a:latin typeface="+mj-lt"/>
              </a:rPr>
              <a:t>For more information on these coverage types, see slide 19.</a:t>
            </a:r>
            <a:endParaRPr lang="en-US" sz="800" dirty="0">
              <a:latin typeface="+mj-lt"/>
              <a:ea typeface="Source Sans Pro Light"/>
            </a:endParaRPr>
          </a:p>
          <a:p>
            <a:pPr marL="45720" indent="-45720">
              <a:spcBef>
                <a:spcPts val="200"/>
              </a:spcBef>
            </a:pPr>
            <a:r>
              <a:rPr lang="en-US" sz="800" baseline="30000" dirty="0">
                <a:latin typeface="+mj-lt"/>
                <a:cs typeface="Arial"/>
              </a:rPr>
              <a:t>4 </a:t>
            </a:r>
            <a:r>
              <a:rPr lang="en-US" sz="800" dirty="0">
                <a:latin typeface="+mj-lt"/>
                <a:cs typeface="Arial"/>
              </a:rPr>
              <a:t>ConnectorCare eligibility was extended to people earning between 300% and 500% FPL as a two-year pilot, effective January 1, 2024.</a:t>
            </a:r>
            <a:endParaRPr lang="en-US" sz="800" baseline="30000" dirty="0">
              <a:latin typeface="+mj-lt"/>
              <a:cs typeface="Arial"/>
            </a:endParaRPr>
          </a:p>
        </p:txBody>
      </p:sp>
      <p:sp>
        <p:nvSpPr>
          <p:cNvPr id="289" name="Text Box 51">
            <a:extLst>
              <a:ext uri="{FF2B5EF4-FFF2-40B4-BE49-F238E27FC236}">
                <a16:creationId xmlns:a16="http://schemas.microsoft.com/office/drawing/2014/main" id="{76B227E6-B7BC-44C4-9E27-9A3A604C3064}"/>
              </a:ext>
            </a:extLst>
          </p:cNvPr>
          <p:cNvSpPr txBox="1">
            <a:spLocks noChangeArrowheads="1"/>
          </p:cNvSpPr>
          <p:nvPr/>
        </p:nvSpPr>
        <p:spPr bwMode="auto">
          <a:xfrm>
            <a:off x="488661" y="3287016"/>
            <a:ext cx="256480" cy="138499"/>
          </a:xfrm>
          <a:prstGeom prst="rect">
            <a:avLst/>
          </a:prstGeom>
          <a:noFill/>
          <a:ln w="9525">
            <a:noFill/>
            <a:miter lim="800000"/>
            <a:headEnd/>
            <a:tailEnd/>
          </a:ln>
        </p:spPr>
        <p:txBody>
          <a:bodyPr wrap="none" lIns="0" tIns="0" rIns="0" bIns="0" anchor="ctr">
            <a:noAutofit/>
          </a:bodyPr>
          <a:lstStyle/>
          <a:p>
            <a:pPr algn="r"/>
            <a:r>
              <a:rPr lang="en-US" sz="900">
                <a:latin typeface="+mn-lt"/>
              </a:rPr>
              <a:t>133%</a:t>
            </a:r>
          </a:p>
        </p:txBody>
      </p:sp>
      <p:sp>
        <p:nvSpPr>
          <p:cNvPr id="292" name="Text Box 48">
            <a:extLst>
              <a:ext uri="{FF2B5EF4-FFF2-40B4-BE49-F238E27FC236}">
                <a16:creationId xmlns:a16="http://schemas.microsoft.com/office/drawing/2014/main" id="{A285EE72-2C72-4ACA-A3DA-0BF38E524C8D}"/>
              </a:ext>
            </a:extLst>
          </p:cNvPr>
          <p:cNvSpPr txBox="1">
            <a:spLocks noChangeArrowheads="1"/>
          </p:cNvSpPr>
          <p:nvPr/>
        </p:nvSpPr>
        <p:spPr bwMode="auto">
          <a:xfrm>
            <a:off x="488661" y="2925720"/>
            <a:ext cx="256480" cy="138499"/>
          </a:xfrm>
          <a:prstGeom prst="rect">
            <a:avLst/>
          </a:prstGeom>
          <a:noFill/>
          <a:ln w="9525">
            <a:noFill/>
            <a:miter lim="800000"/>
            <a:headEnd/>
            <a:tailEnd/>
          </a:ln>
        </p:spPr>
        <p:txBody>
          <a:bodyPr wrap="none" lIns="0" tIns="0" rIns="0" bIns="0" anchor="ctr">
            <a:noAutofit/>
          </a:bodyPr>
          <a:lstStyle/>
          <a:p>
            <a:pPr algn="r"/>
            <a:r>
              <a:rPr lang="en-US" sz="900">
                <a:latin typeface="+mn-lt"/>
              </a:rPr>
              <a:t>200%</a:t>
            </a:r>
          </a:p>
        </p:txBody>
      </p:sp>
      <p:sp>
        <p:nvSpPr>
          <p:cNvPr id="295" name="Text Box 51">
            <a:extLst>
              <a:ext uri="{FF2B5EF4-FFF2-40B4-BE49-F238E27FC236}">
                <a16:creationId xmlns:a16="http://schemas.microsoft.com/office/drawing/2014/main" id="{53030170-13DA-453D-B3AE-7DD00CF55EE6}"/>
              </a:ext>
            </a:extLst>
          </p:cNvPr>
          <p:cNvSpPr txBox="1">
            <a:spLocks noChangeArrowheads="1"/>
          </p:cNvSpPr>
          <p:nvPr/>
        </p:nvSpPr>
        <p:spPr bwMode="auto">
          <a:xfrm>
            <a:off x="488661" y="3178932"/>
            <a:ext cx="256480" cy="138499"/>
          </a:xfrm>
          <a:prstGeom prst="rect">
            <a:avLst/>
          </a:prstGeom>
          <a:noFill/>
          <a:ln w="9525">
            <a:noFill/>
            <a:miter lim="800000"/>
            <a:headEnd/>
            <a:tailEnd/>
          </a:ln>
        </p:spPr>
        <p:txBody>
          <a:bodyPr wrap="none" lIns="0" tIns="0" rIns="0" bIns="0" anchor="ctr">
            <a:noAutofit/>
          </a:bodyPr>
          <a:lstStyle/>
          <a:p>
            <a:pPr algn="r"/>
            <a:r>
              <a:rPr lang="en-US" sz="900">
                <a:latin typeface="+mn-lt"/>
              </a:rPr>
              <a:t>150%</a:t>
            </a:r>
          </a:p>
        </p:txBody>
      </p:sp>
      <p:sp>
        <p:nvSpPr>
          <p:cNvPr id="298" name="Text Box 48">
            <a:extLst>
              <a:ext uri="{FF2B5EF4-FFF2-40B4-BE49-F238E27FC236}">
                <a16:creationId xmlns:a16="http://schemas.microsoft.com/office/drawing/2014/main" id="{0D8697E4-B914-4264-838D-86B0ACAF9492}"/>
              </a:ext>
            </a:extLst>
          </p:cNvPr>
          <p:cNvSpPr txBox="1">
            <a:spLocks noChangeArrowheads="1"/>
          </p:cNvSpPr>
          <p:nvPr/>
        </p:nvSpPr>
        <p:spPr bwMode="auto">
          <a:xfrm>
            <a:off x="488661" y="2415153"/>
            <a:ext cx="256480" cy="138499"/>
          </a:xfrm>
          <a:prstGeom prst="rect">
            <a:avLst/>
          </a:prstGeom>
          <a:noFill/>
          <a:ln w="9525">
            <a:noFill/>
            <a:miter lim="800000"/>
            <a:headEnd/>
            <a:tailEnd/>
          </a:ln>
        </p:spPr>
        <p:txBody>
          <a:bodyPr wrap="none" lIns="0" tIns="0" rIns="0" bIns="0" anchor="ctr">
            <a:noAutofit/>
          </a:bodyPr>
          <a:lstStyle/>
          <a:p>
            <a:pPr algn="r"/>
            <a:r>
              <a:rPr lang="en-US" sz="900">
                <a:latin typeface="+mn-lt"/>
              </a:rPr>
              <a:t>300%</a:t>
            </a:r>
          </a:p>
        </p:txBody>
      </p:sp>
      <p:sp>
        <p:nvSpPr>
          <p:cNvPr id="301" name="Text Box 48">
            <a:extLst>
              <a:ext uri="{FF2B5EF4-FFF2-40B4-BE49-F238E27FC236}">
                <a16:creationId xmlns:a16="http://schemas.microsoft.com/office/drawing/2014/main" id="{E8A650AC-FFA3-44E2-8694-C94A37CE25BC}"/>
              </a:ext>
            </a:extLst>
          </p:cNvPr>
          <p:cNvSpPr txBox="1">
            <a:spLocks noChangeArrowheads="1"/>
          </p:cNvSpPr>
          <p:nvPr/>
        </p:nvSpPr>
        <p:spPr bwMode="auto">
          <a:xfrm>
            <a:off x="488661" y="1900399"/>
            <a:ext cx="256480" cy="138499"/>
          </a:xfrm>
          <a:prstGeom prst="rect">
            <a:avLst/>
          </a:prstGeom>
          <a:noFill/>
          <a:ln w="9525">
            <a:noFill/>
            <a:miter lim="800000"/>
            <a:headEnd/>
            <a:tailEnd/>
          </a:ln>
        </p:spPr>
        <p:txBody>
          <a:bodyPr wrap="none" lIns="0" tIns="0" rIns="0" bIns="0" anchor="ctr">
            <a:noAutofit/>
          </a:bodyPr>
          <a:lstStyle/>
          <a:p>
            <a:pPr algn="r"/>
            <a:r>
              <a:rPr lang="en-US" sz="900">
                <a:latin typeface="+mn-lt"/>
              </a:rPr>
              <a:t>500%</a:t>
            </a:r>
          </a:p>
        </p:txBody>
      </p:sp>
      <p:sp>
        <p:nvSpPr>
          <p:cNvPr id="304" name="Text Box 48">
            <a:extLst>
              <a:ext uri="{FF2B5EF4-FFF2-40B4-BE49-F238E27FC236}">
                <a16:creationId xmlns:a16="http://schemas.microsoft.com/office/drawing/2014/main" id="{547777EB-81EA-41A1-872D-9B98FEE6AEEC}"/>
              </a:ext>
            </a:extLst>
          </p:cNvPr>
          <p:cNvSpPr txBox="1">
            <a:spLocks noChangeArrowheads="1"/>
          </p:cNvSpPr>
          <p:nvPr/>
        </p:nvSpPr>
        <p:spPr bwMode="auto">
          <a:xfrm>
            <a:off x="488661" y="2813434"/>
            <a:ext cx="256480" cy="138499"/>
          </a:xfrm>
          <a:prstGeom prst="rect">
            <a:avLst/>
          </a:prstGeom>
          <a:noFill/>
          <a:ln w="9525">
            <a:noFill/>
            <a:miter lim="800000"/>
            <a:headEnd/>
            <a:tailEnd/>
          </a:ln>
        </p:spPr>
        <p:txBody>
          <a:bodyPr wrap="none" lIns="0" tIns="0" rIns="0" bIns="0" anchor="ctr">
            <a:noAutofit/>
          </a:bodyPr>
          <a:lstStyle/>
          <a:p>
            <a:pPr algn="r"/>
            <a:r>
              <a:rPr lang="en-US" sz="900">
                <a:latin typeface="+mn-lt"/>
              </a:rPr>
              <a:t>223%</a:t>
            </a:r>
          </a:p>
        </p:txBody>
      </p:sp>
      <p:sp>
        <p:nvSpPr>
          <p:cNvPr id="307" name="Text Box 51">
            <a:extLst>
              <a:ext uri="{FF2B5EF4-FFF2-40B4-BE49-F238E27FC236}">
                <a16:creationId xmlns:a16="http://schemas.microsoft.com/office/drawing/2014/main" id="{395904C5-1B1F-4636-91E2-F6F0C39E64DB}"/>
              </a:ext>
            </a:extLst>
          </p:cNvPr>
          <p:cNvSpPr txBox="1">
            <a:spLocks noChangeArrowheads="1"/>
          </p:cNvSpPr>
          <p:nvPr/>
        </p:nvSpPr>
        <p:spPr bwMode="auto">
          <a:xfrm>
            <a:off x="488661" y="3951459"/>
            <a:ext cx="256480" cy="138499"/>
          </a:xfrm>
          <a:prstGeom prst="rect">
            <a:avLst/>
          </a:prstGeom>
          <a:noFill/>
          <a:ln w="9525">
            <a:noFill/>
            <a:miter lim="800000"/>
            <a:headEnd/>
            <a:tailEnd/>
          </a:ln>
        </p:spPr>
        <p:txBody>
          <a:bodyPr wrap="none" lIns="0" tIns="0" rIns="0" bIns="0" anchor="ctr">
            <a:noAutofit/>
          </a:bodyPr>
          <a:lstStyle/>
          <a:p>
            <a:pPr algn="r"/>
            <a:r>
              <a:rPr lang="en-US" sz="900">
                <a:latin typeface="+mn-lt"/>
              </a:rPr>
              <a:t>0%</a:t>
            </a:r>
          </a:p>
        </p:txBody>
      </p:sp>
      <p:sp>
        <p:nvSpPr>
          <p:cNvPr id="310" name="Text Box 48">
            <a:extLst>
              <a:ext uri="{FF2B5EF4-FFF2-40B4-BE49-F238E27FC236}">
                <a16:creationId xmlns:a16="http://schemas.microsoft.com/office/drawing/2014/main" id="{414A513F-9EDE-4EFF-8109-812C87CA50F7}"/>
              </a:ext>
            </a:extLst>
          </p:cNvPr>
          <p:cNvSpPr txBox="1">
            <a:spLocks noChangeArrowheads="1"/>
          </p:cNvSpPr>
          <p:nvPr/>
        </p:nvSpPr>
        <p:spPr bwMode="auto">
          <a:xfrm>
            <a:off x="488661" y="2671341"/>
            <a:ext cx="256480" cy="138499"/>
          </a:xfrm>
          <a:prstGeom prst="rect">
            <a:avLst/>
          </a:prstGeom>
          <a:noFill/>
          <a:ln w="9525">
            <a:noFill/>
            <a:miter lim="800000"/>
            <a:headEnd/>
            <a:tailEnd/>
          </a:ln>
        </p:spPr>
        <p:txBody>
          <a:bodyPr wrap="none" lIns="0" tIns="0" rIns="0" bIns="0" anchor="ctr">
            <a:noAutofit/>
          </a:bodyPr>
          <a:lstStyle/>
          <a:p>
            <a:pPr algn="r"/>
            <a:r>
              <a:rPr lang="en-US" sz="900">
                <a:latin typeface="+mn-lt"/>
              </a:rPr>
              <a:t>250%</a:t>
            </a:r>
          </a:p>
        </p:txBody>
      </p:sp>
      <p:grpSp>
        <p:nvGrpSpPr>
          <p:cNvPr id="108" name="Group 107">
            <a:extLst>
              <a:ext uri="{FF2B5EF4-FFF2-40B4-BE49-F238E27FC236}">
                <a16:creationId xmlns:a16="http://schemas.microsoft.com/office/drawing/2014/main" id="{2DA72718-78AC-44CD-A50B-0DF5C6F27916}"/>
              </a:ext>
            </a:extLst>
          </p:cNvPr>
          <p:cNvGrpSpPr/>
          <p:nvPr/>
        </p:nvGrpSpPr>
        <p:grpSpPr>
          <a:xfrm>
            <a:off x="758168" y="1969648"/>
            <a:ext cx="48386" cy="1375639"/>
            <a:chOff x="664572" y="2353939"/>
            <a:chExt cx="91440" cy="1375639"/>
          </a:xfrm>
        </p:grpSpPr>
        <p:sp>
          <p:nvSpPr>
            <p:cNvPr id="281" name="Line 60">
              <a:extLst>
                <a:ext uri="{FF2B5EF4-FFF2-40B4-BE49-F238E27FC236}">
                  <a16:creationId xmlns:a16="http://schemas.microsoft.com/office/drawing/2014/main" id="{95110CE8-ADE3-4726-A3FE-C125B534F51E}"/>
                </a:ext>
              </a:extLst>
            </p:cNvPr>
            <p:cNvSpPr>
              <a:spLocks noChangeShapeType="1"/>
            </p:cNvSpPr>
            <p:nvPr/>
          </p:nvSpPr>
          <p:spPr bwMode="auto">
            <a:xfrm>
              <a:off x="664572" y="3240181"/>
              <a:ext cx="91440" cy="0"/>
            </a:xfrm>
            <a:prstGeom prst="line">
              <a:avLst/>
            </a:prstGeom>
            <a:noFill/>
            <a:ln w="9525">
              <a:solidFill>
                <a:schemeClr val="tx1"/>
              </a:solidFill>
              <a:round/>
              <a:headEnd/>
              <a:tailEnd/>
            </a:ln>
          </p:spPr>
          <p:txBody>
            <a:bodyPr/>
            <a:lstStyle/>
            <a:p>
              <a:endParaRPr lang="en-US">
                <a:latin typeface="+mn-lt"/>
              </a:endParaRPr>
            </a:p>
          </p:txBody>
        </p:sp>
        <p:sp>
          <p:nvSpPr>
            <p:cNvPr id="290" name="Line 57">
              <a:extLst>
                <a:ext uri="{FF2B5EF4-FFF2-40B4-BE49-F238E27FC236}">
                  <a16:creationId xmlns:a16="http://schemas.microsoft.com/office/drawing/2014/main" id="{EC47FB1D-BF78-44C1-BAD2-035500039986}"/>
                </a:ext>
              </a:extLst>
            </p:cNvPr>
            <p:cNvSpPr>
              <a:spLocks noChangeShapeType="1"/>
            </p:cNvSpPr>
            <p:nvPr/>
          </p:nvSpPr>
          <p:spPr bwMode="auto">
            <a:xfrm flipV="1">
              <a:off x="664572" y="3729578"/>
              <a:ext cx="91440" cy="0"/>
            </a:xfrm>
            <a:prstGeom prst="line">
              <a:avLst/>
            </a:prstGeom>
            <a:noFill/>
            <a:ln w="9525">
              <a:solidFill>
                <a:schemeClr val="tx1"/>
              </a:solidFill>
              <a:round/>
              <a:headEnd/>
              <a:tailEnd/>
            </a:ln>
          </p:spPr>
          <p:txBody>
            <a:bodyPr/>
            <a:lstStyle/>
            <a:p>
              <a:endParaRPr lang="en-US">
                <a:latin typeface="+mn-lt"/>
              </a:endParaRPr>
            </a:p>
          </p:txBody>
        </p:sp>
        <p:sp>
          <p:nvSpPr>
            <p:cNvPr id="293" name="Line 60">
              <a:extLst>
                <a:ext uri="{FF2B5EF4-FFF2-40B4-BE49-F238E27FC236}">
                  <a16:creationId xmlns:a16="http://schemas.microsoft.com/office/drawing/2014/main" id="{CB4B58BE-667B-4F10-9780-4A2EB86771E0}"/>
                </a:ext>
              </a:extLst>
            </p:cNvPr>
            <p:cNvSpPr>
              <a:spLocks noChangeShapeType="1"/>
            </p:cNvSpPr>
            <p:nvPr/>
          </p:nvSpPr>
          <p:spPr bwMode="auto">
            <a:xfrm>
              <a:off x="664572" y="3383398"/>
              <a:ext cx="91440" cy="0"/>
            </a:xfrm>
            <a:prstGeom prst="line">
              <a:avLst/>
            </a:prstGeom>
            <a:noFill/>
            <a:ln w="9525">
              <a:solidFill>
                <a:schemeClr val="tx1"/>
              </a:solidFill>
              <a:round/>
              <a:headEnd/>
              <a:tailEnd/>
            </a:ln>
          </p:spPr>
          <p:txBody>
            <a:bodyPr/>
            <a:lstStyle/>
            <a:p>
              <a:endParaRPr lang="en-US">
                <a:latin typeface="+mn-lt"/>
              </a:endParaRPr>
            </a:p>
          </p:txBody>
        </p:sp>
        <p:sp>
          <p:nvSpPr>
            <p:cNvPr id="296" name="Line 57">
              <a:extLst>
                <a:ext uri="{FF2B5EF4-FFF2-40B4-BE49-F238E27FC236}">
                  <a16:creationId xmlns:a16="http://schemas.microsoft.com/office/drawing/2014/main" id="{978F4200-1E10-4467-97E3-A3B7F63E93FE}"/>
                </a:ext>
              </a:extLst>
            </p:cNvPr>
            <p:cNvSpPr>
              <a:spLocks noChangeShapeType="1"/>
            </p:cNvSpPr>
            <p:nvPr/>
          </p:nvSpPr>
          <p:spPr bwMode="auto">
            <a:xfrm>
              <a:off x="664572" y="3644886"/>
              <a:ext cx="91440" cy="0"/>
            </a:xfrm>
            <a:prstGeom prst="line">
              <a:avLst/>
            </a:prstGeom>
            <a:noFill/>
            <a:ln w="9525">
              <a:solidFill>
                <a:schemeClr val="tx1"/>
              </a:solidFill>
              <a:round/>
              <a:headEnd/>
              <a:tailEnd/>
            </a:ln>
          </p:spPr>
          <p:txBody>
            <a:bodyPr wrap="none" anchor="ctr">
              <a:noAutofit/>
            </a:bodyPr>
            <a:lstStyle/>
            <a:p>
              <a:endParaRPr lang="en-US">
                <a:latin typeface="+mn-lt"/>
              </a:endParaRPr>
            </a:p>
          </p:txBody>
        </p:sp>
        <p:sp>
          <p:nvSpPr>
            <p:cNvPr id="299" name="Line 60">
              <a:extLst>
                <a:ext uri="{FF2B5EF4-FFF2-40B4-BE49-F238E27FC236}">
                  <a16:creationId xmlns:a16="http://schemas.microsoft.com/office/drawing/2014/main" id="{91CB586C-0365-4B60-84A9-45799A182259}"/>
                </a:ext>
              </a:extLst>
            </p:cNvPr>
            <p:cNvSpPr>
              <a:spLocks noChangeShapeType="1"/>
            </p:cNvSpPr>
            <p:nvPr/>
          </p:nvSpPr>
          <p:spPr bwMode="auto">
            <a:xfrm>
              <a:off x="664572" y="2868693"/>
              <a:ext cx="91440" cy="0"/>
            </a:xfrm>
            <a:prstGeom prst="line">
              <a:avLst/>
            </a:prstGeom>
            <a:noFill/>
            <a:ln w="9525">
              <a:solidFill>
                <a:schemeClr val="tx1"/>
              </a:solidFill>
              <a:round/>
              <a:headEnd/>
              <a:tailEnd/>
            </a:ln>
          </p:spPr>
          <p:txBody>
            <a:bodyPr/>
            <a:lstStyle/>
            <a:p>
              <a:endParaRPr lang="en-US">
                <a:latin typeface="+mn-lt"/>
              </a:endParaRPr>
            </a:p>
          </p:txBody>
        </p:sp>
        <p:sp>
          <p:nvSpPr>
            <p:cNvPr id="302" name="Line 60">
              <a:extLst>
                <a:ext uri="{FF2B5EF4-FFF2-40B4-BE49-F238E27FC236}">
                  <a16:creationId xmlns:a16="http://schemas.microsoft.com/office/drawing/2014/main" id="{47FF7498-0CA6-4B5B-81A4-C53EE908B4EB}"/>
                </a:ext>
              </a:extLst>
            </p:cNvPr>
            <p:cNvSpPr>
              <a:spLocks noChangeShapeType="1"/>
            </p:cNvSpPr>
            <p:nvPr/>
          </p:nvSpPr>
          <p:spPr bwMode="auto">
            <a:xfrm>
              <a:off x="664572" y="2353939"/>
              <a:ext cx="91440" cy="0"/>
            </a:xfrm>
            <a:prstGeom prst="line">
              <a:avLst/>
            </a:prstGeom>
            <a:noFill/>
            <a:ln w="9525">
              <a:solidFill>
                <a:schemeClr val="tx1"/>
              </a:solidFill>
              <a:round/>
              <a:headEnd/>
              <a:tailEnd/>
            </a:ln>
          </p:spPr>
          <p:txBody>
            <a:bodyPr/>
            <a:lstStyle/>
            <a:p>
              <a:endParaRPr lang="en-US">
                <a:latin typeface="+mn-lt"/>
              </a:endParaRPr>
            </a:p>
          </p:txBody>
        </p:sp>
        <p:sp>
          <p:nvSpPr>
            <p:cNvPr id="311" name="Line 60">
              <a:extLst>
                <a:ext uri="{FF2B5EF4-FFF2-40B4-BE49-F238E27FC236}">
                  <a16:creationId xmlns:a16="http://schemas.microsoft.com/office/drawing/2014/main" id="{A5433FE6-5F26-4CD6-811C-CF9B805B7B6C}"/>
                </a:ext>
              </a:extLst>
            </p:cNvPr>
            <p:cNvSpPr>
              <a:spLocks noChangeShapeType="1"/>
            </p:cNvSpPr>
            <p:nvPr/>
          </p:nvSpPr>
          <p:spPr bwMode="auto">
            <a:xfrm>
              <a:off x="664572" y="3124881"/>
              <a:ext cx="91440" cy="0"/>
            </a:xfrm>
            <a:prstGeom prst="line">
              <a:avLst/>
            </a:prstGeom>
            <a:noFill/>
            <a:ln w="9525">
              <a:solidFill>
                <a:schemeClr val="tx1"/>
              </a:solidFill>
              <a:round/>
              <a:headEnd/>
              <a:tailEnd/>
            </a:ln>
          </p:spPr>
          <p:txBody>
            <a:bodyPr/>
            <a:lstStyle/>
            <a:p>
              <a:endParaRPr lang="en-US">
                <a:latin typeface="+mn-lt"/>
              </a:endParaRPr>
            </a:p>
          </p:txBody>
        </p:sp>
      </p:grpSp>
      <p:grpSp>
        <p:nvGrpSpPr>
          <p:cNvPr id="7" name="Group 6">
            <a:extLst>
              <a:ext uri="{FF2B5EF4-FFF2-40B4-BE49-F238E27FC236}">
                <a16:creationId xmlns:a16="http://schemas.microsoft.com/office/drawing/2014/main" id="{9404C6A8-33CF-5A0C-B730-F86E6942341B}"/>
              </a:ext>
            </a:extLst>
          </p:cNvPr>
          <p:cNvGrpSpPr/>
          <p:nvPr/>
        </p:nvGrpSpPr>
        <p:grpSpPr>
          <a:xfrm>
            <a:off x="2609721" y="2404931"/>
            <a:ext cx="457200" cy="2590808"/>
            <a:chOff x="1969079" y="2404931"/>
            <a:chExt cx="457200" cy="2590808"/>
          </a:xfrm>
        </p:grpSpPr>
        <p:sp>
          <p:nvSpPr>
            <p:cNvPr id="150" name="Rectangle 4"/>
            <p:cNvSpPr>
              <a:spLocks noChangeArrowheads="1"/>
            </p:cNvSpPr>
            <p:nvPr/>
          </p:nvSpPr>
          <p:spPr bwMode="auto">
            <a:xfrm>
              <a:off x="1969079" y="2486118"/>
              <a:ext cx="457200" cy="1536192"/>
            </a:xfrm>
            <a:prstGeom prst="rect">
              <a:avLst/>
            </a:prstGeom>
            <a:solidFill>
              <a:srgbClr val="00A797"/>
            </a:solidFill>
            <a:ln w="9525">
              <a:noFill/>
              <a:miter lim="800000"/>
              <a:headEnd/>
              <a:tailEnd/>
            </a:ln>
          </p:spPr>
          <p:txBody>
            <a:bodyPr tIns="45720"/>
            <a:lstStyle/>
            <a:p>
              <a:pPr algn="ctr" eaLnBrk="0" hangingPunct="0"/>
              <a:endParaRPr lang="en-US" sz="750" b="1">
                <a:solidFill>
                  <a:schemeClr val="bg1"/>
                </a:solidFill>
                <a:latin typeface="+mn-lt"/>
              </a:endParaRPr>
            </a:p>
          </p:txBody>
        </p:sp>
        <p:sp>
          <p:nvSpPr>
            <p:cNvPr id="149" name="Rectangle 6"/>
            <p:cNvSpPr>
              <a:spLocks noChangeArrowheads="1"/>
            </p:cNvSpPr>
            <p:nvPr/>
          </p:nvSpPr>
          <p:spPr bwMode="auto">
            <a:xfrm>
              <a:off x="1969079" y="2998182"/>
              <a:ext cx="457200" cy="1024128"/>
            </a:xfrm>
            <a:prstGeom prst="rect">
              <a:avLst/>
            </a:prstGeom>
            <a:solidFill>
              <a:srgbClr val="6F83BF"/>
            </a:solidFill>
            <a:ln w="9525">
              <a:noFill/>
              <a:miter lim="800000"/>
              <a:headEnd/>
              <a:tailEnd/>
            </a:ln>
          </p:spPr>
          <p:txBody>
            <a:bodyPr lIns="0" tIns="45720" rIns="0"/>
            <a:lstStyle/>
            <a:p>
              <a:pPr algn="ctr" eaLnBrk="0" hangingPunct="0"/>
              <a:r>
                <a:rPr lang="en-US" sz="750" b="1" dirty="0">
                  <a:solidFill>
                    <a:schemeClr val="bg1"/>
                  </a:solidFill>
                  <a:latin typeface="+mn-lt"/>
                  <a:cs typeface="Calibri" pitchFamily="34" charset="0"/>
                </a:rPr>
                <a:t>200%</a:t>
              </a:r>
              <a:br>
                <a:rPr lang="en-US" sz="750" b="1" dirty="0">
                  <a:solidFill>
                    <a:schemeClr val="bg1"/>
                  </a:solidFill>
                  <a:latin typeface="+mn-lt"/>
                  <a:cs typeface="Calibri" pitchFamily="34" charset="0"/>
                </a:rPr>
              </a:br>
              <a:endParaRPr lang="en-US" sz="750" b="1" dirty="0">
                <a:solidFill>
                  <a:schemeClr val="bg1"/>
                </a:solidFill>
                <a:latin typeface="+mn-lt"/>
                <a:cs typeface="Calibri" pitchFamily="34" charset="0"/>
              </a:endParaRPr>
            </a:p>
          </p:txBody>
        </p:sp>
        <p:sp>
          <p:nvSpPr>
            <p:cNvPr id="151" name="AutoShape 5"/>
            <p:cNvSpPr>
              <a:spLocks noChangeArrowheads="1"/>
            </p:cNvSpPr>
            <p:nvPr/>
          </p:nvSpPr>
          <p:spPr bwMode="auto">
            <a:xfrm>
              <a:off x="1969079" y="2404931"/>
              <a:ext cx="457200" cy="85113"/>
            </a:xfrm>
            <a:prstGeom prst="triangle">
              <a:avLst>
                <a:gd name="adj" fmla="val 50000"/>
              </a:avLst>
            </a:prstGeom>
            <a:solidFill>
              <a:schemeClr val="tx1"/>
            </a:solidFill>
            <a:ln w="9525">
              <a:noFill/>
              <a:miter lim="800000"/>
              <a:headEnd/>
              <a:tailEnd/>
            </a:ln>
          </p:spPr>
          <p:txBody>
            <a:bodyPr wrap="none" tIns="45720" anchor="ctr"/>
            <a:lstStyle/>
            <a:p>
              <a:pPr algn="ctr" eaLnBrk="0" hangingPunct="0"/>
              <a:endParaRPr lang="en-US" sz="750" b="1">
                <a:solidFill>
                  <a:schemeClr val="bg1"/>
                </a:solidFill>
                <a:latin typeface="+mn-lt"/>
              </a:endParaRPr>
            </a:p>
          </p:txBody>
        </p:sp>
        <p:sp>
          <p:nvSpPr>
            <p:cNvPr id="179" name="Rectangle 102"/>
            <p:cNvSpPr>
              <a:spLocks noChangeArrowheads="1"/>
            </p:cNvSpPr>
            <p:nvPr/>
          </p:nvSpPr>
          <p:spPr bwMode="auto">
            <a:xfrm>
              <a:off x="1969079" y="2479851"/>
              <a:ext cx="457200" cy="376721"/>
            </a:xfrm>
            <a:prstGeom prst="rect">
              <a:avLst/>
            </a:prstGeom>
            <a:noFill/>
            <a:ln w="9525" algn="ctr">
              <a:noFill/>
              <a:miter lim="800000"/>
              <a:headEnd/>
              <a:tailEnd/>
            </a:ln>
          </p:spPr>
          <p:txBody>
            <a:bodyPr lIns="0" tIns="45720" rIns="0"/>
            <a:lstStyle/>
            <a:p>
              <a:pPr algn="ctr"/>
              <a:r>
                <a:rPr lang="en-US" sz="750" b="1" dirty="0">
                  <a:solidFill>
                    <a:schemeClr val="bg1"/>
                  </a:solidFill>
                  <a:latin typeface="+mn-lt"/>
                </a:rPr>
                <a:t>NO</a:t>
              </a:r>
            </a:p>
            <a:p>
              <a:pPr algn="ctr"/>
              <a:r>
                <a:rPr lang="en-US" sz="750" b="1" dirty="0">
                  <a:solidFill>
                    <a:schemeClr val="bg1"/>
                  </a:solidFill>
                  <a:latin typeface="+mn-lt"/>
                </a:rPr>
                <a:t>UPPER</a:t>
              </a:r>
            </a:p>
            <a:p>
              <a:pPr algn="ctr"/>
              <a:r>
                <a:rPr lang="en-US" sz="750" b="1" dirty="0">
                  <a:solidFill>
                    <a:schemeClr val="bg1"/>
                  </a:solidFill>
                  <a:latin typeface="+mn-lt"/>
                </a:rPr>
                <a:t>LIMIT </a:t>
              </a:r>
            </a:p>
          </p:txBody>
        </p:sp>
        <p:sp>
          <p:nvSpPr>
            <p:cNvPr id="334" name="Rectangle 67">
              <a:extLst>
                <a:ext uri="{FF2B5EF4-FFF2-40B4-BE49-F238E27FC236}">
                  <a16:creationId xmlns:a16="http://schemas.microsoft.com/office/drawing/2014/main" id="{F742787B-3915-47BD-B7C4-02AC2C78327A}"/>
                </a:ext>
              </a:extLst>
            </p:cNvPr>
            <p:cNvSpPr>
              <a:spLocks noChangeArrowheads="1"/>
            </p:cNvSpPr>
            <p:nvPr/>
          </p:nvSpPr>
          <p:spPr bwMode="auto">
            <a:xfrm>
              <a:off x="1982795" y="4041632"/>
              <a:ext cx="429768" cy="954107"/>
            </a:xfrm>
            <a:prstGeom prst="rect">
              <a:avLst/>
            </a:prstGeom>
            <a:noFill/>
            <a:ln w="9525">
              <a:noFill/>
              <a:miter lim="800000"/>
              <a:headEnd/>
              <a:tailEnd/>
            </a:ln>
          </p:spPr>
          <p:txBody>
            <a:bodyPr wrap="none" lIns="0" rIns="0">
              <a:noAutofit/>
            </a:bodyPr>
            <a:lstStyle/>
            <a:p>
              <a:pPr algn="ctr"/>
              <a:r>
                <a:rPr lang="en-US" sz="750" b="1" cap="all" dirty="0">
                  <a:latin typeface="+mn-lt"/>
                </a:rPr>
                <a:t>Disabled </a:t>
              </a:r>
            </a:p>
            <a:p>
              <a:pPr algn="ctr"/>
              <a:r>
                <a:rPr lang="en-US" sz="750" b="1" cap="all" dirty="0">
                  <a:latin typeface="+mn-lt"/>
                </a:rPr>
                <a:t>Children</a:t>
              </a:r>
              <a:br>
                <a:rPr lang="en-US" sz="750" b="1" cap="all" dirty="0">
                  <a:latin typeface="+mn-lt"/>
                </a:rPr>
              </a:br>
              <a:r>
                <a:rPr lang="en-US" sz="750" b="1" cap="all" dirty="0">
                  <a:latin typeface="+mn-lt"/>
                </a:rPr>
                <a:t>&amp; Young</a:t>
              </a:r>
              <a:br>
                <a:rPr lang="en-US" sz="750" b="1" cap="all" dirty="0">
                  <a:latin typeface="+mn-lt"/>
                </a:rPr>
              </a:br>
              <a:r>
                <a:rPr lang="en-US" sz="750" b="1" cap="all" dirty="0">
                  <a:latin typeface="+mn-lt"/>
                </a:rPr>
                <a:t>Adults </a:t>
              </a:r>
              <a:br>
                <a:rPr lang="en-US" sz="750" b="1" cap="all" dirty="0">
                  <a:latin typeface="+mn-lt"/>
                </a:rPr>
              </a:br>
              <a:r>
                <a:rPr lang="en-US" sz="750" b="1" cap="all" dirty="0">
                  <a:latin typeface="+mn-lt"/>
                </a:rPr>
                <a:t>through</a:t>
              </a:r>
              <a:br>
                <a:rPr lang="en-US" sz="750" b="1" cap="all" dirty="0">
                  <a:latin typeface="+mn-lt"/>
                </a:rPr>
              </a:br>
              <a:r>
                <a:rPr lang="en-US" sz="750" b="1" cap="all" dirty="0">
                  <a:latin typeface="+mn-lt"/>
                </a:rPr>
                <a:t>Age 20</a:t>
              </a:r>
            </a:p>
          </p:txBody>
        </p:sp>
      </p:grpSp>
      <p:sp>
        <p:nvSpPr>
          <p:cNvPr id="335" name="Rectangle 67">
            <a:extLst>
              <a:ext uri="{FF2B5EF4-FFF2-40B4-BE49-F238E27FC236}">
                <a16:creationId xmlns:a16="http://schemas.microsoft.com/office/drawing/2014/main" id="{EC499924-523E-48F2-A2D9-E7CA60CA91E6}"/>
              </a:ext>
            </a:extLst>
          </p:cNvPr>
          <p:cNvSpPr>
            <a:spLocks noChangeArrowheads="1"/>
          </p:cNvSpPr>
          <p:nvPr/>
        </p:nvSpPr>
        <p:spPr bwMode="auto">
          <a:xfrm>
            <a:off x="3204186" y="4041632"/>
            <a:ext cx="429768" cy="707886"/>
          </a:xfrm>
          <a:prstGeom prst="rect">
            <a:avLst/>
          </a:prstGeom>
          <a:noFill/>
          <a:ln w="9525">
            <a:noFill/>
            <a:miter lim="800000"/>
            <a:headEnd/>
            <a:tailEnd/>
          </a:ln>
        </p:spPr>
        <p:txBody>
          <a:bodyPr wrap="none" lIns="0" rIns="0">
            <a:noAutofit/>
          </a:bodyPr>
          <a:lstStyle/>
          <a:p>
            <a:pPr algn="ctr"/>
            <a:r>
              <a:rPr lang="en-US" sz="750" b="1" cap="all" dirty="0">
                <a:latin typeface="+mn-lt"/>
              </a:rPr>
              <a:t>Former</a:t>
            </a:r>
            <a:br>
              <a:rPr lang="en-US" sz="750" b="1" cap="all" dirty="0">
                <a:latin typeface="+mn-lt"/>
              </a:rPr>
            </a:br>
            <a:r>
              <a:rPr lang="en-US" sz="750" b="1" cap="all" dirty="0">
                <a:latin typeface="+mn-lt"/>
              </a:rPr>
              <a:t>Foster</a:t>
            </a:r>
            <a:br>
              <a:rPr lang="en-US" sz="750" b="1" cap="all" dirty="0">
                <a:latin typeface="+mn-lt"/>
              </a:rPr>
            </a:br>
            <a:r>
              <a:rPr lang="en-US" sz="750" b="1" cap="all" dirty="0">
                <a:latin typeface="+mn-lt"/>
              </a:rPr>
              <a:t>Care</a:t>
            </a:r>
            <a:br>
              <a:rPr lang="en-US" sz="750" b="1" cap="all" dirty="0">
                <a:latin typeface="+mn-lt"/>
              </a:rPr>
            </a:br>
            <a:r>
              <a:rPr lang="en-US" sz="750" b="1" cap="all" dirty="0">
                <a:latin typeface="+mn-lt"/>
              </a:rPr>
              <a:t>Youth</a:t>
            </a:r>
            <a:br>
              <a:rPr lang="en-US" sz="750" b="1" cap="all" dirty="0">
                <a:latin typeface="+mn-lt"/>
              </a:rPr>
            </a:br>
            <a:r>
              <a:rPr lang="en-US" sz="750" b="1" cap="all" dirty="0">
                <a:latin typeface="+mn-lt"/>
              </a:rPr>
              <a:t>up to</a:t>
            </a:r>
            <a:br>
              <a:rPr lang="en-US" sz="750" b="1" cap="all" dirty="0">
                <a:latin typeface="+mn-lt"/>
              </a:rPr>
            </a:br>
            <a:r>
              <a:rPr lang="en-US" sz="750" b="1" cap="all" dirty="0">
                <a:latin typeface="+mn-lt"/>
              </a:rPr>
              <a:t>Age 26</a:t>
            </a:r>
          </a:p>
        </p:txBody>
      </p:sp>
      <p:grpSp>
        <p:nvGrpSpPr>
          <p:cNvPr id="16" name="Group 15">
            <a:extLst>
              <a:ext uri="{FF2B5EF4-FFF2-40B4-BE49-F238E27FC236}">
                <a16:creationId xmlns:a16="http://schemas.microsoft.com/office/drawing/2014/main" id="{D360C9DF-4977-91B0-3B09-EC7434508DD0}"/>
              </a:ext>
            </a:extLst>
          </p:cNvPr>
          <p:cNvGrpSpPr/>
          <p:nvPr/>
        </p:nvGrpSpPr>
        <p:grpSpPr>
          <a:xfrm>
            <a:off x="5665727" y="1969648"/>
            <a:ext cx="457201" cy="3026091"/>
            <a:chOff x="5651609" y="1969648"/>
            <a:chExt cx="457201" cy="3026091"/>
          </a:xfrm>
        </p:grpSpPr>
        <p:grpSp>
          <p:nvGrpSpPr>
            <p:cNvPr id="104" name="Group 103">
              <a:extLst>
                <a:ext uri="{FF2B5EF4-FFF2-40B4-BE49-F238E27FC236}">
                  <a16:creationId xmlns:a16="http://schemas.microsoft.com/office/drawing/2014/main" id="{5DC8CD04-A019-4FDB-926D-313B858A0BF5}"/>
                </a:ext>
              </a:extLst>
            </p:cNvPr>
            <p:cNvGrpSpPr/>
            <p:nvPr/>
          </p:nvGrpSpPr>
          <p:grpSpPr>
            <a:xfrm>
              <a:off x="5651609" y="1969648"/>
              <a:ext cx="457201" cy="2052662"/>
              <a:chOff x="5875064" y="2353939"/>
              <a:chExt cx="457201" cy="2052662"/>
            </a:xfrm>
          </p:grpSpPr>
          <p:sp>
            <p:nvSpPr>
              <p:cNvPr id="206" name="Rectangle 142"/>
              <p:cNvSpPr>
                <a:spLocks noChangeArrowheads="1"/>
              </p:cNvSpPr>
              <p:nvPr/>
            </p:nvSpPr>
            <p:spPr bwMode="auto">
              <a:xfrm>
                <a:off x="5875064" y="2353939"/>
                <a:ext cx="457200" cy="2052662"/>
              </a:xfrm>
              <a:prstGeom prst="rect">
                <a:avLst/>
              </a:prstGeom>
              <a:solidFill>
                <a:srgbClr val="C3D941"/>
              </a:solidFill>
              <a:ln w="9525">
                <a:noFill/>
                <a:miter lim="800000"/>
                <a:headEnd/>
                <a:tailEnd/>
              </a:ln>
            </p:spPr>
            <p:txBody>
              <a:bodyPr wrap="none" lIns="0" tIns="45720" rIns="0" anchor="t" anchorCtr="0"/>
              <a:lstStyle/>
              <a:p>
                <a:pPr algn="ctr" eaLnBrk="0" hangingPunct="0">
                  <a:defRPr/>
                </a:pPr>
                <a:r>
                  <a:rPr lang="en-US" sz="750" b="1">
                    <a:solidFill>
                      <a:schemeClr val="bg1"/>
                    </a:solidFill>
                    <a:latin typeface="+mn-lt"/>
                    <a:cs typeface="Calibri" pitchFamily="34" charset="0"/>
                  </a:rPr>
                  <a:t>500%</a:t>
                </a:r>
                <a:br>
                  <a:rPr lang="en-US" sz="750" b="1">
                    <a:solidFill>
                      <a:schemeClr val="bg1"/>
                    </a:solidFill>
                    <a:latin typeface="+mn-lt"/>
                    <a:cs typeface="Calibri" pitchFamily="34" charset="0"/>
                  </a:rPr>
                </a:br>
                <a:endParaRPr lang="en-US" sz="750" b="1">
                  <a:solidFill>
                    <a:schemeClr val="bg1"/>
                  </a:solidFill>
                  <a:latin typeface="+mn-lt"/>
                  <a:cs typeface="Calibri" pitchFamily="34" charset="0"/>
                </a:endParaRPr>
              </a:p>
            </p:txBody>
          </p:sp>
          <p:sp>
            <p:nvSpPr>
              <p:cNvPr id="205" name="Rectangle 140"/>
              <p:cNvSpPr>
                <a:spLocks noChangeArrowheads="1"/>
              </p:cNvSpPr>
              <p:nvPr/>
            </p:nvSpPr>
            <p:spPr bwMode="auto">
              <a:xfrm>
                <a:off x="5875065" y="3729945"/>
                <a:ext cx="457200" cy="676656"/>
              </a:xfrm>
              <a:prstGeom prst="rect">
                <a:avLst/>
              </a:prstGeom>
              <a:solidFill>
                <a:srgbClr val="6F83BF"/>
              </a:solidFill>
              <a:ln w="9525">
                <a:noFill/>
                <a:miter lim="800000"/>
                <a:headEnd/>
                <a:tailEnd/>
              </a:ln>
            </p:spPr>
            <p:txBody>
              <a:bodyPr lIns="0" tIns="45720" rIns="0" anchor="t" anchorCtr="0"/>
              <a:lstStyle/>
              <a:p>
                <a:pPr algn="ctr" eaLnBrk="0" hangingPunct="0"/>
                <a:r>
                  <a:rPr lang="en-US" sz="750" b="1">
                    <a:solidFill>
                      <a:srgbClr val="FFFFFF"/>
                    </a:solidFill>
                    <a:latin typeface="+mn-lt"/>
                  </a:rPr>
                  <a:t>133%</a:t>
                </a:r>
                <a:br>
                  <a:rPr lang="en-US" sz="750" b="1">
                    <a:solidFill>
                      <a:srgbClr val="FFFFFF"/>
                    </a:solidFill>
                    <a:latin typeface="+mn-lt"/>
                  </a:rPr>
                </a:br>
                <a:endParaRPr lang="en-US" sz="750" b="1">
                  <a:solidFill>
                    <a:srgbClr val="FFFFFF"/>
                  </a:solidFill>
                  <a:latin typeface="+mn-lt"/>
                </a:endParaRPr>
              </a:p>
            </p:txBody>
          </p:sp>
        </p:grpSp>
        <p:sp>
          <p:nvSpPr>
            <p:cNvPr id="336" name="Rectangle 76">
              <a:extLst>
                <a:ext uri="{FF2B5EF4-FFF2-40B4-BE49-F238E27FC236}">
                  <a16:creationId xmlns:a16="http://schemas.microsoft.com/office/drawing/2014/main" id="{4594AA02-D638-4FD6-82D2-F30D20ED6353}"/>
                </a:ext>
              </a:extLst>
            </p:cNvPr>
            <p:cNvSpPr>
              <a:spLocks noChangeArrowheads="1"/>
            </p:cNvSpPr>
            <p:nvPr/>
          </p:nvSpPr>
          <p:spPr bwMode="auto">
            <a:xfrm>
              <a:off x="5665325" y="4041632"/>
              <a:ext cx="429768" cy="954107"/>
            </a:xfrm>
            <a:prstGeom prst="rect">
              <a:avLst/>
            </a:prstGeom>
            <a:noFill/>
            <a:ln w="9525">
              <a:noFill/>
              <a:miter lim="800000"/>
              <a:headEnd/>
              <a:tailEnd/>
            </a:ln>
          </p:spPr>
          <p:txBody>
            <a:bodyPr wrap="none" lIns="0" rIns="0">
              <a:noAutofit/>
            </a:bodyPr>
            <a:lstStyle/>
            <a:p>
              <a:pPr algn="ctr"/>
              <a:r>
                <a:rPr lang="en-US" sz="750" b="1" cap="all" dirty="0">
                  <a:latin typeface="+mn-lt"/>
                </a:rPr>
                <a:t>Parents</a:t>
              </a:r>
              <a:br>
                <a:rPr lang="en-US" sz="750" b="1" cap="all" dirty="0">
                  <a:latin typeface="+mn-lt"/>
                </a:rPr>
              </a:br>
              <a:r>
                <a:rPr lang="en-US" sz="750" b="1" cap="all" dirty="0">
                  <a:latin typeface="+mn-lt"/>
                </a:rPr>
                <a:t>and</a:t>
              </a:r>
              <a:br>
                <a:rPr lang="en-US" sz="750" b="1" cap="all" dirty="0">
                  <a:latin typeface="+mn-lt"/>
                </a:rPr>
              </a:br>
              <a:r>
                <a:rPr lang="en-US" sz="750" b="1" cap="all" dirty="0">
                  <a:latin typeface="+mn-lt"/>
                </a:rPr>
                <a:t>Caretaker </a:t>
              </a:r>
              <a:br>
                <a:rPr lang="en-US" sz="750" b="1" cap="all" dirty="0">
                  <a:latin typeface="+mn-lt"/>
                </a:rPr>
              </a:br>
              <a:r>
                <a:rPr lang="en-US" sz="750" b="1" cap="all" dirty="0">
                  <a:latin typeface="+mn-lt"/>
                </a:rPr>
                <a:t>Relatives</a:t>
              </a:r>
              <a:br>
                <a:rPr lang="en-US" sz="750" b="1" cap="all" dirty="0">
                  <a:latin typeface="+mn-lt"/>
                </a:rPr>
              </a:br>
              <a:r>
                <a:rPr lang="en-US" sz="750" b="1" cap="all" dirty="0">
                  <a:latin typeface="+mn-lt"/>
                </a:rPr>
                <a:t>of</a:t>
              </a:r>
              <a:br>
                <a:rPr lang="en-US" sz="750" b="1" cap="all" dirty="0">
                  <a:latin typeface="+mn-lt"/>
                </a:rPr>
              </a:br>
              <a:r>
                <a:rPr lang="en-US" sz="750" b="1" cap="all" dirty="0">
                  <a:latin typeface="+mn-lt"/>
                </a:rPr>
                <a:t>Children</a:t>
              </a:r>
              <a:br>
                <a:rPr lang="en-US" sz="750" b="1" cap="all" dirty="0">
                  <a:latin typeface="+mn-lt"/>
                </a:rPr>
              </a:br>
              <a:r>
                <a:rPr lang="en-US" sz="750" b="1" cap="all" dirty="0">
                  <a:latin typeface="+mn-lt"/>
                </a:rPr>
                <a:t>up to</a:t>
              </a:r>
              <a:br>
                <a:rPr lang="en-US" sz="750" b="1" cap="all" dirty="0">
                  <a:latin typeface="+mn-lt"/>
                </a:rPr>
              </a:br>
              <a:r>
                <a:rPr lang="en-US" sz="750" b="1" cap="all" dirty="0">
                  <a:latin typeface="+mn-lt"/>
                </a:rPr>
                <a:t>Age 19</a:t>
              </a:r>
            </a:p>
          </p:txBody>
        </p:sp>
      </p:grpSp>
      <p:grpSp>
        <p:nvGrpSpPr>
          <p:cNvPr id="14" name="Group 13">
            <a:extLst>
              <a:ext uri="{FF2B5EF4-FFF2-40B4-BE49-F238E27FC236}">
                <a16:creationId xmlns:a16="http://schemas.microsoft.com/office/drawing/2014/main" id="{273463AC-470B-C05E-2716-E7516679D790}"/>
              </a:ext>
            </a:extLst>
          </p:cNvPr>
          <p:cNvGrpSpPr/>
          <p:nvPr/>
        </p:nvGrpSpPr>
        <p:grpSpPr>
          <a:xfrm>
            <a:off x="4475403" y="1956819"/>
            <a:ext cx="457200" cy="2392590"/>
            <a:chOff x="4471395" y="1956819"/>
            <a:chExt cx="457200" cy="2392590"/>
          </a:xfrm>
        </p:grpSpPr>
        <p:grpSp>
          <p:nvGrpSpPr>
            <p:cNvPr id="4" name="Group 3">
              <a:extLst>
                <a:ext uri="{FF2B5EF4-FFF2-40B4-BE49-F238E27FC236}">
                  <a16:creationId xmlns:a16="http://schemas.microsoft.com/office/drawing/2014/main" id="{6DB31B35-9AEA-2C4E-4CE0-14E6A9743C20}"/>
                </a:ext>
              </a:extLst>
            </p:cNvPr>
            <p:cNvGrpSpPr/>
            <p:nvPr/>
          </p:nvGrpSpPr>
          <p:grpSpPr>
            <a:xfrm>
              <a:off x="4471395" y="1956819"/>
              <a:ext cx="457200" cy="2065491"/>
              <a:chOff x="4064548" y="1956819"/>
              <a:chExt cx="457200" cy="2065491"/>
            </a:xfrm>
          </p:grpSpPr>
          <p:sp>
            <p:nvSpPr>
              <p:cNvPr id="228" name="Rectangle 142"/>
              <p:cNvSpPr>
                <a:spLocks noChangeArrowheads="1"/>
              </p:cNvSpPr>
              <p:nvPr/>
            </p:nvSpPr>
            <p:spPr bwMode="auto">
              <a:xfrm>
                <a:off x="4064548" y="1956819"/>
                <a:ext cx="455550" cy="2065491"/>
              </a:xfrm>
              <a:prstGeom prst="rect">
                <a:avLst/>
              </a:prstGeom>
              <a:solidFill>
                <a:srgbClr val="C3D941"/>
              </a:solidFill>
              <a:ln w="9525">
                <a:noFill/>
                <a:miter lim="800000"/>
                <a:headEnd/>
                <a:tailEnd/>
              </a:ln>
            </p:spPr>
            <p:txBody>
              <a:bodyPr wrap="none" lIns="0" tIns="45720" rIns="0" anchor="t" anchorCtr="0"/>
              <a:lstStyle/>
              <a:p>
                <a:pPr algn="ctr" eaLnBrk="0" hangingPunct="0">
                  <a:defRPr/>
                </a:pPr>
                <a:r>
                  <a:rPr lang="en-US" sz="750" b="1">
                    <a:solidFill>
                      <a:schemeClr val="bg1"/>
                    </a:solidFill>
                    <a:latin typeface="+mn-lt"/>
                    <a:cs typeface="Calibri" pitchFamily="34" charset="0"/>
                  </a:rPr>
                  <a:t>500%</a:t>
                </a:r>
                <a:br>
                  <a:rPr lang="en-US" sz="750" b="1">
                    <a:solidFill>
                      <a:schemeClr val="bg1"/>
                    </a:solidFill>
                    <a:latin typeface="+mn-lt"/>
                    <a:cs typeface="Calibri" pitchFamily="34" charset="0"/>
                  </a:rPr>
                </a:br>
                <a:endParaRPr lang="en-US" sz="750" b="1">
                  <a:solidFill>
                    <a:schemeClr val="bg1"/>
                  </a:solidFill>
                  <a:latin typeface="+mn-lt"/>
                  <a:cs typeface="Calibri" pitchFamily="34" charset="0"/>
                </a:endParaRPr>
              </a:p>
            </p:txBody>
          </p:sp>
          <p:sp>
            <p:nvSpPr>
              <p:cNvPr id="224" name="Rectangle 42"/>
              <p:cNvSpPr>
                <a:spLocks noChangeArrowheads="1"/>
              </p:cNvSpPr>
              <p:nvPr/>
            </p:nvSpPr>
            <p:spPr bwMode="auto">
              <a:xfrm>
                <a:off x="4064548" y="2998182"/>
                <a:ext cx="457200" cy="1024128"/>
              </a:xfrm>
              <a:prstGeom prst="rect">
                <a:avLst/>
              </a:prstGeom>
              <a:solidFill>
                <a:srgbClr val="F25C21"/>
              </a:solidFill>
              <a:ln w="9525">
                <a:noFill/>
                <a:miter lim="800000"/>
                <a:headEnd/>
                <a:tailEnd/>
              </a:ln>
            </p:spPr>
            <p:txBody>
              <a:bodyPr lIns="0" tIns="45720" rIns="0" anchor="t" anchorCtr="0"/>
              <a:lstStyle/>
              <a:p>
                <a:pPr algn="ctr" eaLnBrk="0" hangingPunct="0"/>
                <a:r>
                  <a:rPr lang="en-US" sz="750" b="1" dirty="0">
                    <a:solidFill>
                      <a:schemeClr val="bg1"/>
                    </a:solidFill>
                    <a:latin typeface="+mn-lt"/>
                    <a:cs typeface="Calibri" pitchFamily="34" charset="0"/>
                  </a:rPr>
                  <a:t>200%</a:t>
                </a:r>
                <a:br>
                  <a:rPr lang="en-US" sz="750" b="1" dirty="0">
                    <a:solidFill>
                      <a:schemeClr val="bg1"/>
                    </a:solidFill>
                    <a:latin typeface="+mn-lt"/>
                    <a:cs typeface="Calibri" pitchFamily="34" charset="0"/>
                  </a:rPr>
                </a:br>
                <a:endParaRPr lang="en-US" sz="750" b="1" dirty="0">
                  <a:solidFill>
                    <a:schemeClr val="bg1"/>
                  </a:solidFill>
                  <a:latin typeface="+mn-lt"/>
                  <a:cs typeface="Calibri" pitchFamily="34" charset="0"/>
                </a:endParaRPr>
              </a:p>
            </p:txBody>
          </p:sp>
          <p:sp>
            <p:nvSpPr>
              <p:cNvPr id="136" name="Rectangle 41"/>
              <p:cNvSpPr>
                <a:spLocks noChangeArrowheads="1"/>
              </p:cNvSpPr>
              <p:nvPr/>
            </p:nvSpPr>
            <p:spPr bwMode="auto">
              <a:xfrm>
                <a:off x="4064548" y="3345654"/>
                <a:ext cx="457200" cy="676656"/>
              </a:xfrm>
              <a:prstGeom prst="rect">
                <a:avLst/>
              </a:prstGeom>
              <a:solidFill>
                <a:srgbClr val="6F83BF"/>
              </a:solidFill>
              <a:ln w="9525">
                <a:noFill/>
                <a:miter lim="800000"/>
                <a:headEnd/>
                <a:tailEnd/>
              </a:ln>
            </p:spPr>
            <p:txBody>
              <a:bodyPr lIns="0" tIns="45720" rIns="0" anchor="t" anchorCtr="0"/>
              <a:lstStyle/>
              <a:p>
                <a:pPr lvl="0" algn="ctr" eaLnBrk="0" hangingPunct="0"/>
                <a:r>
                  <a:rPr lang="en-US" sz="750" b="1">
                    <a:solidFill>
                      <a:srgbClr val="FFFFFF"/>
                    </a:solidFill>
                    <a:latin typeface="+mn-lt"/>
                  </a:rPr>
                  <a:t>133%</a:t>
                </a:r>
                <a:br>
                  <a:rPr lang="en-US" sz="750" b="1">
                    <a:solidFill>
                      <a:srgbClr val="FFFFFF"/>
                    </a:solidFill>
                    <a:latin typeface="+mn-lt"/>
                  </a:rPr>
                </a:br>
                <a:endParaRPr lang="en-US" sz="750" b="1">
                  <a:solidFill>
                    <a:srgbClr val="FFFFFF"/>
                  </a:solidFill>
                  <a:latin typeface="+mn-lt"/>
                </a:endParaRPr>
              </a:p>
            </p:txBody>
          </p:sp>
        </p:grpSp>
        <p:sp>
          <p:nvSpPr>
            <p:cNvPr id="337" name="Rectangle 74">
              <a:extLst>
                <a:ext uri="{FF2B5EF4-FFF2-40B4-BE49-F238E27FC236}">
                  <a16:creationId xmlns:a16="http://schemas.microsoft.com/office/drawing/2014/main" id="{B9624D48-269F-4910-98BB-4664902D3A53}"/>
                </a:ext>
              </a:extLst>
            </p:cNvPr>
            <p:cNvSpPr>
              <a:spLocks noChangeArrowheads="1"/>
            </p:cNvSpPr>
            <p:nvPr/>
          </p:nvSpPr>
          <p:spPr bwMode="auto">
            <a:xfrm>
              <a:off x="4475039" y="4041632"/>
              <a:ext cx="429768" cy="307777"/>
            </a:xfrm>
            <a:prstGeom prst="rect">
              <a:avLst/>
            </a:prstGeom>
            <a:noFill/>
            <a:ln w="9525">
              <a:noFill/>
              <a:miter lim="800000"/>
              <a:headEnd/>
              <a:tailEnd/>
            </a:ln>
          </p:spPr>
          <p:txBody>
            <a:bodyPr wrap="none" lIns="0" rIns="0">
              <a:noAutofit/>
            </a:bodyPr>
            <a:lstStyle/>
            <a:p>
              <a:pPr algn="ctr"/>
              <a:r>
                <a:rPr lang="en-US" sz="750" b="1" cap="all">
                  <a:latin typeface="+mn-lt"/>
                </a:rPr>
                <a:t>HIV</a:t>
              </a:r>
              <a:br>
                <a:rPr lang="en-US" sz="750" b="1" cap="all">
                  <a:latin typeface="+mn-lt"/>
                </a:rPr>
              </a:br>
              <a:r>
                <a:rPr lang="en-US" sz="750" b="1" cap="all">
                  <a:latin typeface="+mn-lt"/>
                </a:rPr>
                <a:t>Positive</a:t>
              </a:r>
            </a:p>
          </p:txBody>
        </p:sp>
      </p:grpSp>
      <p:grpSp>
        <p:nvGrpSpPr>
          <p:cNvPr id="12" name="Group 11">
            <a:extLst>
              <a:ext uri="{FF2B5EF4-FFF2-40B4-BE49-F238E27FC236}">
                <a16:creationId xmlns:a16="http://schemas.microsoft.com/office/drawing/2014/main" id="{AC49DD22-4585-3B4E-E2B6-0BB86497EEA7}"/>
              </a:ext>
            </a:extLst>
          </p:cNvPr>
          <p:cNvGrpSpPr/>
          <p:nvPr/>
        </p:nvGrpSpPr>
        <p:grpSpPr>
          <a:xfrm>
            <a:off x="6920728" y="1969648"/>
            <a:ext cx="457201" cy="2702926"/>
            <a:chOff x="6856065" y="1969648"/>
            <a:chExt cx="457201" cy="2702926"/>
          </a:xfrm>
        </p:grpSpPr>
        <p:grpSp>
          <p:nvGrpSpPr>
            <p:cNvPr id="106" name="Group 105">
              <a:extLst>
                <a:ext uri="{FF2B5EF4-FFF2-40B4-BE49-F238E27FC236}">
                  <a16:creationId xmlns:a16="http://schemas.microsoft.com/office/drawing/2014/main" id="{76EAB624-402B-4D84-B907-A01D61FADD22}"/>
                </a:ext>
              </a:extLst>
            </p:cNvPr>
            <p:cNvGrpSpPr/>
            <p:nvPr/>
          </p:nvGrpSpPr>
          <p:grpSpPr>
            <a:xfrm>
              <a:off x="6856065" y="1969648"/>
              <a:ext cx="457201" cy="2052662"/>
              <a:chOff x="6819704" y="2353939"/>
              <a:chExt cx="457201" cy="2052662"/>
            </a:xfrm>
          </p:grpSpPr>
          <p:sp>
            <p:nvSpPr>
              <p:cNvPr id="200" name="Rectangle 125"/>
              <p:cNvSpPr>
                <a:spLocks noChangeArrowheads="1"/>
              </p:cNvSpPr>
              <p:nvPr/>
            </p:nvSpPr>
            <p:spPr bwMode="auto">
              <a:xfrm>
                <a:off x="6819704" y="2353939"/>
                <a:ext cx="455550" cy="2052662"/>
              </a:xfrm>
              <a:prstGeom prst="rect">
                <a:avLst/>
              </a:prstGeom>
              <a:solidFill>
                <a:srgbClr val="C3D941"/>
              </a:solidFill>
              <a:ln w="9525">
                <a:noFill/>
                <a:miter lim="800000"/>
                <a:headEnd/>
                <a:tailEnd/>
              </a:ln>
            </p:spPr>
            <p:txBody>
              <a:bodyPr wrap="none" lIns="0" tIns="45720" rIns="0" anchor="t" anchorCtr="0"/>
              <a:lstStyle/>
              <a:p>
                <a:pPr algn="ctr" eaLnBrk="0" hangingPunct="0">
                  <a:defRPr/>
                </a:pPr>
                <a:r>
                  <a:rPr lang="en-US" sz="750" b="1">
                    <a:solidFill>
                      <a:schemeClr val="bg1"/>
                    </a:solidFill>
                    <a:latin typeface="+mn-lt"/>
                    <a:cs typeface="Calibri" pitchFamily="34" charset="0"/>
                  </a:rPr>
                  <a:t>500%</a:t>
                </a:r>
                <a:br>
                  <a:rPr lang="en-US" sz="750" b="1">
                    <a:solidFill>
                      <a:schemeClr val="bg1"/>
                    </a:solidFill>
                    <a:latin typeface="+mn-lt"/>
                    <a:cs typeface="Calibri" pitchFamily="34" charset="0"/>
                  </a:rPr>
                </a:br>
                <a:endParaRPr lang="en-US" sz="750" b="1">
                  <a:solidFill>
                    <a:schemeClr val="bg1"/>
                  </a:solidFill>
                  <a:latin typeface="+mn-lt"/>
                  <a:cs typeface="Calibri" pitchFamily="34" charset="0"/>
                </a:endParaRPr>
              </a:p>
            </p:txBody>
          </p:sp>
          <p:sp>
            <p:nvSpPr>
              <p:cNvPr id="199" name="Rectangle 123"/>
              <p:cNvSpPr>
                <a:spLocks noChangeArrowheads="1"/>
              </p:cNvSpPr>
              <p:nvPr/>
            </p:nvSpPr>
            <p:spPr bwMode="auto">
              <a:xfrm>
                <a:off x="6819705" y="3126441"/>
                <a:ext cx="457200" cy="1280160"/>
              </a:xfrm>
              <a:prstGeom prst="rect">
                <a:avLst/>
              </a:prstGeom>
              <a:solidFill>
                <a:srgbClr val="6F83BF"/>
              </a:solidFill>
              <a:ln w="9525">
                <a:noFill/>
                <a:miter lim="800000"/>
                <a:headEnd/>
                <a:tailEnd/>
              </a:ln>
            </p:spPr>
            <p:txBody>
              <a:bodyPr lIns="0" tIns="45720" rIns="0"/>
              <a:lstStyle/>
              <a:p>
                <a:pPr algn="ctr" eaLnBrk="0" hangingPunct="0"/>
                <a:r>
                  <a:rPr lang="en-US" sz="750" b="1">
                    <a:solidFill>
                      <a:schemeClr val="bg1"/>
                    </a:solidFill>
                    <a:latin typeface="+mn-lt"/>
                  </a:rPr>
                  <a:t>250%</a:t>
                </a:r>
                <a:br>
                  <a:rPr lang="en-US" sz="750" b="1">
                    <a:solidFill>
                      <a:schemeClr val="bg1"/>
                    </a:solidFill>
                    <a:latin typeface="+mn-lt"/>
                  </a:rPr>
                </a:br>
                <a:endParaRPr lang="en-US" sz="750" b="1">
                  <a:solidFill>
                    <a:schemeClr val="bg1"/>
                  </a:solidFill>
                  <a:latin typeface="+mn-lt"/>
                </a:endParaRPr>
              </a:p>
            </p:txBody>
          </p:sp>
        </p:grpSp>
        <p:sp>
          <p:nvSpPr>
            <p:cNvPr id="338" name="Rectangle 127">
              <a:extLst>
                <a:ext uri="{FF2B5EF4-FFF2-40B4-BE49-F238E27FC236}">
                  <a16:creationId xmlns:a16="http://schemas.microsoft.com/office/drawing/2014/main" id="{04593B9E-89F6-4AA7-BBE6-85CD2ED5C0C6}"/>
                </a:ext>
              </a:extLst>
            </p:cNvPr>
            <p:cNvSpPr>
              <a:spLocks noChangeArrowheads="1"/>
            </p:cNvSpPr>
            <p:nvPr/>
          </p:nvSpPr>
          <p:spPr bwMode="auto">
            <a:xfrm>
              <a:off x="6867957" y="4041632"/>
              <a:ext cx="429768" cy="630942"/>
            </a:xfrm>
            <a:prstGeom prst="rect">
              <a:avLst/>
            </a:prstGeom>
            <a:noFill/>
            <a:ln w="9525">
              <a:noFill/>
              <a:miter lim="800000"/>
              <a:headEnd/>
              <a:tailEnd/>
            </a:ln>
          </p:spPr>
          <p:txBody>
            <a:bodyPr wrap="none" lIns="0" rIns="0">
              <a:noAutofit/>
            </a:bodyPr>
            <a:lstStyle/>
            <a:p>
              <a:pPr algn="ctr"/>
              <a:r>
                <a:rPr lang="en-US" sz="750" b="1" cap="all" dirty="0">
                  <a:latin typeface="+mn-lt"/>
                </a:rPr>
                <a:t>Individuals</a:t>
              </a:r>
              <a:br>
                <a:rPr lang="en-US" sz="750" b="1" cap="all" dirty="0">
                  <a:latin typeface="+mn-lt"/>
                </a:rPr>
              </a:br>
              <a:r>
                <a:rPr lang="en-US" sz="750" b="1" cap="all" dirty="0">
                  <a:latin typeface="+mn-lt"/>
                </a:rPr>
                <a:t>with</a:t>
              </a:r>
              <a:br>
                <a:rPr lang="en-US" sz="750" b="1" cap="all" dirty="0">
                  <a:latin typeface="+mn-lt"/>
                </a:rPr>
              </a:br>
              <a:r>
                <a:rPr lang="en-US" sz="750" b="1" cap="all" dirty="0">
                  <a:latin typeface="+mn-lt"/>
                </a:rPr>
                <a:t>Breast or</a:t>
              </a:r>
              <a:br>
                <a:rPr lang="en-US" sz="750" b="1" cap="all" dirty="0">
                  <a:latin typeface="+mn-lt"/>
                </a:rPr>
              </a:br>
              <a:r>
                <a:rPr lang="en-US" sz="750" b="1" cap="all" dirty="0">
                  <a:latin typeface="+mn-lt"/>
                </a:rPr>
                <a:t>Cervical</a:t>
              </a:r>
              <a:br>
                <a:rPr lang="en-US" sz="750" b="1" cap="all" dirty="0">
                  <a:latin typeface="+mn-lt"/>
                </a:rPr>
              </a:br>
              <a:r>
                <a:rPr lang="en-US" sz="750" b="1" cap="all" dirty="0">
                  <a:latin typeface="+mn-lt"/>
                </a:rPr>
                <a:t>Cancer</a:t>
              </a:r>
            </a:p>
          </p:txBody>
        </p:sp>
      </p:grpSp>
      <p:grpSp>
        <p:nvGrpSpPr>
          <p:cNvPr id="15" name="Group 14">
            <a:extLst>
              <a:ext uri="{FF2B5EF4-FFF2-40B4-BE49-F238E27FC236}">
                <a16:creationId xmlns:a16="http://schemas.microsoft.com/office/drawing/2014/main" id="{81CF4FA4-9964-65F0-0060-132530EC8F2C}"/>
              </a:ext>
            </a:extLst>
          </p:cNvPr>
          <p:cNvGrpSpPr/>
          <p:nvPr/>
        </p:nvGrpSpPr>
        <p:grpSpPr>
          <a:xfrm>
            <a:off x="5070565" y="2404931"/>
            <a:ext cx="457200" cy="1836756"/>
            <a:chOff x="5061331" y="2404931"/>
            <a:chExt cx="457200" cy="1836756"/>
          </a:xfrm>
        </p:grpSpPr>
        <p:grpSp>
          <p:nvGrpSpPr>
            <p:cNvPr id="99" name="Group 98">
              <a:extLst>
                <a:ext uri="{FF2B5EF4-FFF2-40B4-BE49-F238E27FC236}">
                  <a16:creationId xmlns:a16="http://schemas.microsoft.com/office/drawing/2014/main" id="{5A4DE8E6-F630-413B-A4B6-7E7456D66FFD}"/>
                </a:ext>
              </a:extLst>
            </p:cNvPr>
            <p:cNvGrpSpPr/>
            <p:nvPr/>
          </p:nvGrpSpPr>
          <p:grpSpPr>
            <a:xfrm>
              <a:off x="5061331" y="2404931"/>
              <a:ext cx="457200" cy="1617379"/>
              <a:chOff x="4930634" y="2789222"/>
              <a:chExt cx="457200" cy="1617379"/>
            </a:xfrm>
          </p:grpSpPr>
          <p:sp>
            <p:nvSpPr>
              <p:cNvPr id="325" name="Rectangle 4">
                <a:extLst>
                  <a:ext uri="{FF2B5EF4-FFF2-40B4-BE49-F238E27FC236}">
                    <a16:creationId xmlns:a16="http://schemas.microsoft.com/office/drawing/2014/main" id="{78D57EA6-4894-4605-BB27-D4FA105C18BB}"/>
                  </a:ext>
                </a:extLst>
              </p:cNvPr>
              <p:cNvSpPr>
                <a:spLocks noChangeArrowheads="1"/>
              </p:cNvSpPr>
              <p:nvPr/>
            </p:nvSpPr>
            <p:spPr bwMode="auto">
              <a:xfrm>
                <a:off x="4930634" y="2870409"/>
                <a:ext cx="457200" cy="1536192"/>
              </a:xfrm>
              <a:prstGeom prst="rect">
                <a:avLst/>
              </a:prstGeom>
              <a:solidFill>
                <a:srgbClr val="00A797"/>
              </a:solidFill>
              <a:ln w="9525">
                <a:noFill/>
                <a:miter lim="800000"/>
                <a:headEnd/>
                <a:tailEnd/>
              </a:ln>
            </p:spPr>
            <p:txBody>
              <a:bodyPr tIns="45720"/>
              <a:lstStyle/>
              <a:p>
                <a:pPr algn="ctr" eaLnBrk="0" hangingPunct="0"/>
                <a:endParaRPr lang="en-US" sz="750" b="1">
                  <a:solidFill>
                    <a:schemeClr val="bg1"/>
                  </a:solidFill>
                  <a:latin typeface="+mn-lt"/>
                </a:endParaRPr>
              </a:p>
            </p:txBody>
          </p:sp>
          <p:sp>
            <p:nvSpPr>
              <p:cNvPr id="326" name="AutoShape 5">
                <a:extLst>
                  <a:ext uri="{FF2B5EF4-FFF2-40B4-BE49-F238E27FC236}">
                    <a16:creationId xmlns:a16="http://schemas.microsoft.com/office/drawing/2014/main" id="{7407A172-61BE-43D7-ABE5-43B150FFC9E1}"/>
                  </a:ext>
                </a:extLst>
              </p:cNvPr>
              <p:cNvSpPr>
                <a:spLocks noChangeArrowheads="1"/>
              </p:cNvSpPr>
              <p:nvPr/>
            </p:nvSpPr>
            <p:spPr bwMode="auto">
              <a:xfrm>
                <a:off x="4930634" y="2789222"/>
                <a:ext cx="457200" cy="85113"/>
              </a:xfrm>
              <a:prstGeom prst="triangle">
                <a:avLst>
                  <a:gd name="adj" fmla="val 50000"/>
                </a:avLst>
              </a:prstGeom>
              <a:solidFill>
                <a:schemeClr val="tx1"/>
              </a:solidFill>
              <a:ln w="9525">
                <a:noFill/>
                <a:miter lim="800000"/>
                <a:headEnd/>
                <a:tailEnd/>
              </a:ln>
            </p:spPr>
            <p:txBody>
              <a:bodyPr wrap="none" tIns="45720" anchor="ctr"/>
              <a:lstStyle/>
              <a:p>
                <a:pPr algn="ctr" eaLnBrk="0" hangingPunct="0"/>
                <a:endParaRPr lang="en-US" sz="750" b="1">
                  <a:solidFill>
                    <a:schemeClr val="bg1"/>
                  </a:solidFill>
                  <a:latin typeface="+mn-lt"/>
                </a:endParaRPr>
              </a:p>
            </p:txBody>
          </p:sp>
          <p:sp>
            <p:nvSpPr>
              <p:cNvPr id="327" name="Rectangle 102">
                <a:extLst>
                  <a:ext uri="{FF2B5EF4-FFF2-40B4-BE49-F238E27FC236}">
                    <a16:creationId xmlns:a16="http://schemas.microsoft.com/office/drawing/2014/main" id="{B6CED33A-4654-475E-9CB1-5DBA9F6C8413}"/>
                  </a:ext>
                </a:extLst>
              </p:cNvPr>
              <p:cNvSpPr>
                <a:spLocks noChangeArrowheads="1"/>
              </p:cNvSpPr>
              <p:nvPr/>
            </p:nvSpPr>
            <p:spPr bwMode="auto">
              <a:xfrm>
                <a:off x="4930634" y="2864142"/>
                <a:ext cx="457200" cy="376721"/>
              </a:xfrm>
              <a:prstGeom prst="rect">
                <a:avLst/>
              </a:prstGeom>
              <a:noFill/>
              <a:ln w="9525" algn="ctr">
                <a:noFill/>
                <a:miter lim="800000"/>
                <a:headEnd/>
                <a:tailEnd/>
              </a:ln>
            </p:spPr>
            <p:txBody>
              <a:bodyPr lIns="0" tIns="45720" rIns="0"/>
              <a:lstStyle/>
              <a:p>
                <a:pPr algn="ctr"/>
                <a:r>
                  <a:rPr lang="en-US" sz="750" b="1" dirty="0">
                    <a:solidFill>
                      <a:schemeClr val="bg1"/>
                    </a:solidFill>
                    <a:latin typeface="+mn-lt"/>
                  </a:rPr>
                  <a:t>NO</a:t>
                </a:r>
              </a:p>
              <a:p>
                <a:pPr algn="ctr"/>
                <a:r>
                  <a:rPr lang="en-US" sz="750" b="1" dirty="0">
                    <a:solidFill>
                      <a:schemeClr val="bg1"/>
                    </a:solidFill>
                    <a:latin typeface="+mn-lt"/>
                  </a:rPr>
                  <a:t>UPPER</a:t>
                </a:r>
              </a:p>
              <a:p>
                <a:pPr algn="ctr"/>
                <a:r>
                  <a:rPr lang="en-US" sz="750" b="1" dirty="0">
                    <a:solidFill>
                      <a:schemeClr val="bg1"/>
                    </a:solidFill>
                    <a:latin typeface="+mn-lt"/>
                  </a:rPr>
                  <a:t>LIMIT </a:t>
                </a:r>
              </a:p>
            </p:txBody>
          </p:sp>
          <p:sp>
            <p:nvSpPr>
              <p:cNvPr id="182" name="Rectangle 34"/>
              <p:cNvSpPr>
                <a:spLocks noChangeArrowheads="1"/>
              </p:cNvSpPr>
              <p:nvPr/>
            </p:nvSpPr>
            <p:spPr bwMode="auto">
              <a:xfrm>
                <a:off x="4930634" y="3729945"/>
                <a:ext cx="457200" cy="676656"/>
              </a:xfrm>
              <a:prstGeom prst="rect">
                <a:avLst/>
              </a:prstGeom>
              <a:solidFill>
                <a:srgbClr val="6F83BF"/>
              </a:solidFill>
              <a:ln w="9525">
                <a:noFill/>
                <a:miter lim="800000"/>
                <a:headEnd/>
                <a:tailEnd/>
              </a:ln>
            </p:spPr>
            <p:txBody>
              <a:bodyPr lIns="0" tIns="45720" rIns="0"/>
              <a:lstStyle/>
              <a:p>
                <a:pPr lvl="0" algn="ctr" eaLnBrk="0" hangingPunct="0"/>
                <a:r>
                  <a:rPr lang="en-US" sz="750" b="1">
                    <a:solidFill>
                      <a:srgbClr val="FFFFFF"/>
                    </a:solidFill>
                    <a:latin typeface="+mn-lt"/>
                  </a:rPr>
                  <a:t>133%</a:t>
                </a:r>
                <a:br>
                  <a:rPr lang="en-US" sz="750" b="1">
                    <a:solidFill>
                      <a:srgbClr val="FFFFFF"/>
                    </a:solidFill>
                    <a:latin typeface="+mn-lt"/>
                  </a:rPr>
                </a:br>
                <a:endParaRPr lang="en-US" sz="750" b="1">
                  <a:solidFill>
                    <a:srgbClr val="FFFFFF"/>
                  </a:solidFill>
                  <a:latin typeface="+mn-lt"/>
                </a:endParaRPr>
              </a:p>
            </p:txBody>
          </p:sp>
        </p:grpSp>
        <p:sp>
          <p:nvSpPr>
            <p:cNvPr id="339" name="Rectangle 77">
              <a:extLst>
                <a:ext uri="{FF2B5EF4-FFF2-40B4-BE49-F238E27FC236}">
                  <a16:creationId xmlns:a16="http://schemas.microsoft.com/office/drawing/2014/main" id="{A2A8A4DA-7FAB-4A06-987F-FB1B43BDE8D7}"/>
                </a:ext>
              </a:extLst>
            </p:cNvPr>
            <p:cNvSpPr>
              <a:spLocks noChangeArrowheads="1"/>
            </p:cNvSpPr>
            <p:nvPr/>
          </p:nvSpPr>
          <p:spPr bwMode="auto">
            <a:xfrm>
              <a:off x="5066797" y="4041632"/>
              <a:ext cx="429768" cy="200055"/>
            </a:xfrm>
            <a:prstGeom prst="rect">
              <a:avLst/>
            </a:prstGeom>
            <a:noFill/>
            <a:ln w="9525">
              <a:noFill/>
              <a:miter lim="800000"/>
              <a:headEnd/>
              <a:tailEnd/>
            </a:ln>
          </p:spPr>
          <p:txBody>
            <a:bodyPr wrap="none" lIns="0" rIns="0">
              <a:noAutofit/>
            </a:bodyPr>
            <a:lstStyle/>
            <a:p>
              <a:pPr algn="ctr"/>
              <a:r>
                <a:rPr lang="en-US" sz="750" b="1" cap="all">
                  <a:latin typeface="+mn-lt"/>
                </a:rPr>
                <a:t>Disabled</a:t>
              </a:r>
            </a:p>
          </p:txBody>
        </p:sp>
      </p:grpSp>
      <p:grpSp>
        <p:nvGrpSpPr>
          <p:cNvPr id="17" name="Group 16">
            <a:extLst>
              <a:ext uri="{FF2B5EF4-FFF2-40B4-BE49-F238E27FC236}">
                <a16:creationId xmlns:a16="http://schemas.microsoft.com/office/drawing/2014/main" id="{DE29FBE3-5500-29F9-E00E-C3ADA1BCA3F7}"/>
              </a:ext>
            </a:extLst>
          </p:cNvPr>
          <p:cNvGrpSpPr/>
          <p:nvPr/>
        </p:nvGrpSpPr>
        <p:grpSpPr>
          <a:xfrm>
            <a:off x="6260890" y="1969648"/>
            <a:ext cx="495372" cy="2379761"/>
            <a:chOff x="6238003" y="1969648"/>
            <a:chExt cx="495372" cy="2379761"/>
          </a:xfrm>
        </p:grpSpPr>
        <p:grpSp>
          <p:nvGrpSpPr>
            <p:cNvPr id="105" name="Group 104">
              <a:extLst>
                <a:ext uri="{FF2B5EF4-FFF2-40B4-BE49-F238E27FC236}">
                  <a16:creationId xmlns:a16="http://schemas.microsoft.com/office/drawing/2014/main" id="{269B2224-B63A-4CCA-BFF0-EA67C5F67E3D}"/>
                </a:ext>
              </a:extLst>
            </p:cNvPr>
            <p:cNvGrpSpPr/>
            <p:nvPr/>
          </p:nvGrpSpPr>
          <p:grpSpPr>
            <a:xfrm>
              <a:off x="6238003" y="1969648"/>
              <a:ext cx="495372" cy="2052662"/>
              <a:chOff x="6345883" y="2353939"/>
              <a:chExt cx="457219" cy="2052662"/>
            </a:xfrm>
          </p:grpSpPr>
          <p:sp>
            <p:nvSpPr>
              <p:cNvPr id="211" name="Rectangle 145"/>
              <p:cNvSpPr>
                <a:spLocks noChangeArrowheads="1"/>
              </p:cNvSpPr>
              <p:nvPr/>
            </p:nvSpPr>
            <p:spPr bwMode="auto">
              <a:xfrm>
                <a:off x="6345883" y="2353939"/>
                <a:ext cx="455714" cy="2052662"/>
              </a:xfrm>
              <a:prstGeom prst="rect">
                <a:avLst/>
              </a:prstGeom>
              <a:solidFill>
                <a:srgbClr val="C3D941"/>
              </a:solidFill>
              <a:ln w="9525">
                <a:noFill/>
                <a:miter lim="800000"/>
                <a:headEnd/>
                <a:tailEnd/>
              </a:ln>
            </p:spPr>
            <p:txBody>
              <a:bodyPr wrap="none" lIns="0" tIns="45720" rIns="0" anchor="t" anchorCtr="0"/>
              <a:lstStyle/>
              <a:p>
                <a:pPr algn="ctr" eaLnBrk="0" hangingPunct="0">
                  <a:defRPr/>
                </a:pPr>
                <a:r>
                  <a:rPr lang="en-US" sz="750" b="1" dirty="0">
                    <a:solidFill>
                      <a:schemeClr val="bg1"/>
                    </a:solidFill>
                    <a:latin typeface="+mn-lt"/>
                    <a:cs typeface="Calibri" pitchFamily="34" charset="0"/>
                  </a:rPr>
                  <a:t>500%</a:t>
                </a:r>
                <a:br>
                  <a:rPr lang="en-US" sz="750" b="1" dirty="0">
                    <a:solidFill>
                      <a:schemeClr val="bg1"/>
                    </a:solidFill>
                    <a:latin typeface="+mn-lt"/>
                    <a:cs typeface="Calibri" pitchFamily="34" charset="0"/>
                  </a:rPr>
                </a:br>
                <a:endParaRPr lang="en-US" sz="750" b="1" dirty="0">
                  <a:solidFill>
                    <a:schemeClr val="bg1"/>
                  </a:solidFill>
                  <a:latin typeface="+mn-lt"/>
                  <a:cs typeface="Calibri" pitchFamily="34" charset="0"/>
                </a:endParaRPr>
              </a:p>
            </p:txBody>
          </p:sp>
          <p:sp>
            <p:nvSpPr>
              <p:cNvPr id="210" name="Rectangle 144"/>
              <p:cNvSpPr>
                <a:spLocks noChangeArrowheads="1"/>
              </p:cNvSpPr>
              <p:nvPr/>
            </p:nvSpPr>
            <p:spPr bwMode="auto">
              <a:xfrm>
                <a:off x="6347406" y="3382473"/>
                <a:ext cx="455696" cy="1024128"/>
              </a:xfrm>
              <a:prstGeom prst="rect">
                <a:avLst/>
              </a:prstGeom>
              <a:solidFill>
                <a:srgbClr val="6F83BF"/>
              </a:solidFill>
              <a:ln w="9525">
                <a:noFill/>
                <a:miter lim="800000"/>
                <a:headEnd/>
                <a:tailEnd/>
              </a:ln>
            </p:spPr>
            <p:txBody>
              <a:bodyPr lIns="0" tIns="45720" rIns="0"/>
              <a:lstStyle/>
              <a:p>
                <a:pPr algn="ctr" eaLnBrk="0" hangingPunct="0"/>
                <a:r>
                  <a:rPr lang="en-US" sz="750" b="1">
                    <a:solidFill>
                      <a:schemeClr val="bg1"/>
                    </a:solidFill>
                    <a:latin typeface="+mn-lt"/>
                  </a:rPr>
                  <a:t>200%</a:t>
                </a:r>
                <a:br>
                  <a:rPr lang="en-US" sz="750" b="1">
                    <a:solidFill>
                      <a:schemeClr val="bg1"/>
                    </a:solidFill>
                    <a:latin typeface="+mn-lt"/>
                  </a:rPr>
                </a:br>
                <a:endParaRPr lang="en-US" sz="750" b="1">
                  <a:solidFill>
                    <a:schemeClr val="bg1"/>
                  </a:solidFill>
                  <a:latin typeface="+mn-lt"/>
                </a:endParaRPr>
              </a:p>
            </p:txBody>
          </p:sp>
        </p:grpSp>
        <p:sp>
          <p:nvSpPr>
            <p:cNvPr id="340" name="Rectangle 78">
              <a:extLst>
                <a:ext uri="{FF2B5EF4-FFF2-40B4-BE49-F238E27FC236}">
                  <a16:creationId xmlns:a16="http://schemas.microsoft.com/office/drawing/2014/main" id="{7E35DD45-4AAA-4D2E-9BAE-0A26A7118A44}"/>
                </a:ext>
              </a:extLst>
            </p:cNvPr>
            <p:cNvSpPr>
              <a:spLocks noChangeArrowheads="1"/>
            </p:cNvSpPr>
            <p:nvPr/>
          </p:nvSpPr>
          <p:spPr bwMode="auto">
            <a:xfrm>
              <a:off x="6270808" y="4041632"/>
              <a:ext cx="429768" cy="307777"/>
            </a:xfrm>
            <a:prstGeom prst="rect">
              <a:avLst/>
            </a:prstGeom>
            <a:noFill/>
            <a:ln w="9525">
              <a:noFill/>
              <a:miter lim="800000"/>
              <a:headEnd/>
              <a:tailEnd/>
            </a:ln>
          </p:spPr>
          <p:txBody>
            <a:bodyPr wrap="none" lIns="0" rIns="0">
              <a:noAutofit/>
            </a:bodyPr>
            <a:lstStyle/>
            <a:p>
              <a:pPr algn="ctr"/>
              <a:r>
                <a:rPr lang="en-US" sz="750" b="1" cap="all" dirty="0">
                  <a:latin typeface="+mn-lt"/>
                </a:rPr>
                <a:t>Pregnant</a:t>
              </a:r>
              <a:br>
                <a:rPr lang="en-US" sz="750" b="1" cap="all" dirty="0">
                  <a:latin typeface="+mn-lt"/>
                </a:rPr>
              </a:br>
              <a:r>
                <a:rPr lang="en-US" sz="750" b="1" cap="all" dirty="0">
                  <a:latin typeface="+mn-lt"/>
                </a:rPr>
                <a:t>All Ages</a:t>
              </a:r>
            </a:p>
          </p:txBody>
        </p:sp>
      </p:grpSp>
      <p:grpSp>
        <p:nvGrpSpPr>
          <p:cNvPr id="3" name="Group 2">
            <a:extLst>
              <a:ext uri="{FF2B5EF4-FFF2-40B4-BE49-F238E27FC236}">
                <a16:creationId xmlns:a16="http://schemas.microsoft.com/office/drawing/2014/main" id="{D751E102-7623-5B04-035A-6AD5DA5CCD46}"/>
              </a:ext>
            </a:extLst>
          </p:cNvPr>
          <p:cNvGrpSpPr/>
          <p:nvPr/>
        </p:nvGrpSpPr>
        <p:grpSpPr>
          <a:xfrm>
            <a:off x="8084550" y="1969648"/>
            <a:ext cx="681617" cy="3139382"/>
            <a:chOff x="8170727" y="1969648"/>
            <a:chExt cx="681617" cy="3139382"/>
          </a:xfrm>
        </p:grpSpPr>
        <p:sp>
          <p:nvSpPr>
            <p:cNvPr id="229" name="Rectangle 142"/>
            <p:cNvSpPr>
              <a:spLocks noChangeArrowheads="1"/>
            </p:cNvSpPr>
            <p:nvPr/>
          </p:nvSpPr>
          <p:spPr bwMode="auto">
            <a:xfrm>
              <a:off x="8283760" y="1969648"/>
              <a:ext cx="455550" cy="2052662"/>
            </a:xfrm>
            <a:prstGeom prst="rect">
              <a:avLst/>
            </a:prstGeom>
            <a:solidFill>
              <a:srgbClr val="C3D941"/>
            </a:solidFill>
            <a:ln w="9525">
              <a:noFill/>
              <a:miter lim="800000"/>
              <a:headEnd/>
              <a:tailEnd/>
            </a:ln>
          </p:spPr>
          <p:txBody>
            <a:bodyPr wrap="none" lIns="0" tIns="45720" rIns="0" anchor="t" anchorCtr="0"/>
            <a:lstStyle/>
            <a:p>
              <a:pPr algn="ctr" eaLnBrk="0" hangingPunct="0">
                <a:defRPr/>
              </a:pPr>
              <a:r>
                <a:rPr lang="en-US" sz="750" b="1">
                  <a:solidFill>
                    <a:schemeClr val="bg1"/>
                  </a:solidFill>
                  <a:latin typeface="+mn-lt"/>
                  <a:cs typeface="Calibri" pitchFamily="34" charset="0"/>
                </a:rPr>
                <a:t>500%</a:t>
              </a:r>
              <a:br>
                <a:rPr lang="en-US" sz="750" b="1">
                  <a:solidFill>
                    <a:schemeClr val="bg1"/>
                  </a:solidFill>
                  <a:latin typeface="+mn-lt"/>
                  <a:cs typeface="Calibri" pitchFamily="34" charset="0"/>
                </a:rPr>
              </a:br>
              <a:endParaRPr lang="en-US" sz="750" b="1">
                <a:solidFill>
                  <a:schemeClr val="bg1"/>
                </a:solidFill>
                <a:latin typeface="+mn-lt"/>
                <a:cs typeface="Calibri" pitchFamily="34" charset="0"/>
              </a:endParaRPr>
            </a:p>
          </p:txBody>
        </p:sp>
        <p:sp>
          <p:nvSpPr>
            <p:cNvPr id="226" name="Rectangle 42"/>
            <p:cNvSpPr>
              <a:spLocks noChangeArrowheads="1"/>
            </p:cNvSpPr>
            <p:nvPr/>
          </p:nvSpPr>
          <p:spPr bwMode="auto">
            <a:xfrm>
              <a:off x="8282935" y="3345654"/>
              <a:ext cx="457200" cy="676656"/>
            </a:xfrm>
            <a:prstGeom prst="rect">
              <a:avLst/>
            </a:prstGeom>
            <a:solidFill>
              <a:schemeClr val="accent4"/>
            </a:solidFill>
            <a:ln w="9525">
              <a:noFill/>
              <a:miter lim="800000"/>
              <a:headEnd/>
              <a:tailEnd/>
            </a:ln>
          </p:spPr>
          <p:txBody>
            <a:bodyPr lIns="0" tIns="45720" rIns="0"/>
            <a:lstStyle/>
            <a:p>
              <a:pPr algn="ctr" eaLnBrk="0" hangingPunct="0"/>
              <a:r>
                <a:rPr lang="en-US" sz="750" b="1" dirty="0">
                  <a:latin typeface="+mn-lt"/>
                </a:rPr>
                <a:t>133%</a:t>
              </a:r>
              <a:br>
                <a:rPr lang="en-US" sz="750" b="1" dirty="0">
                  <a:latin typeface="+mn-lt"/>
                </a:rPr>
              </a:br>
              <a:endParaRPr lang="en-US" sz="750" b="1" dirty="0">
                <a:latin typeface="+mn-lt"/>
              </a:endParaRPr>
            </a:p>
          </p:txBody>
        </p:sp>
        <p:sp>
          <p:nvSpPr>
            <p:cNvPr id="341" name="Rectangle 76">
              <a:extLst>
                <a:ext uri="{FF2B5EF4-FFF2-40B4-BE49-F238E27FC236}">
                  <a16:creationId xmlns:a16="http://schemas.microsoft.com/office/drawing/2014/main" id="{D7826524-FFA8-484D-9500-0F92594D5422}"/>
                </a:ext>
              </a:extLst>
            </p:cNvPr>
            <p:cNvSpPr>
              <a:spLocks noChangeArrowheads="1"/>
            </p:cNvSpPr>
            <p:nvPr/>
          </p:nvSpPr>
          <p:spPr bwMode="auto">
            <a:xfrm>
              <a:off x="8170727" y="4041632"/>
              <a:ext cx="681617" cy="1067398"/>
            </a:xfrm>
            <a:prstGeom prst="rect">
              <a:avLst/>
            </a:prstGeom>
            <a:noFill/>
            <a:ln w="9525">
              <a:noFill/>
              <a:miter lim="800000"/>
              <a:headEnd/>
              <a:tailEnd/>
            </a:ln>
          </p:spPr>
          <p:txBody>
            <a:bodyPr wrap="none" lIns="0" rIns="0">
              <a:noAutofit/>
            </a:bodyPr>
            <a:lstStyle/>
            <a:p>
              <a:pPr algn="ctr"/>
              <a:r>
                <a:rPr lang="en-US" sz="750" b="1" cap="all" dirty="0">
                  <a:latin typeface="+mn-lt"/>
                </a:rPr>
                <a:t>All</a:t>
              </a:r>
              <a:br>
                <a:rPr lang="en-US" sz="750" b="1" cap="all" dirty="0">
                  <a:latin typeface="+mn-lt"/>
                </a:rPr>
              </a:br>
              <a:r>
                <a:rPr lang="en-US" sz="750" b="1" cap="all" dirty="0">
                  <a:latin typeface="+mn-lt"/>
                </a:rPr>
                <a:t>Other</a:t>
              </a:r>
            </a:p>
            <a:p>
              <a:pPr algn="ctr"/>
              <a:r>
                <a:rPr lang="en-US" sz="750" b="1" cap="all" dirty="0">
                  <a:latin typeface="+mn-lt"/>
                </a:rPr>
                <a:t>(DO NOT </a:t>
              </a:r>
              <a:br>
                <a:rPr lang="en-US" sz="750" b="1" cap="all" dirty="0">
                  <a:latin typeface="+mn-lt"/>
                </a:rPr>
              </a:br>
              <a:r>
                <a:rPr lang="en-US" sz="750" b="1" cap="all" dirty="0">
                  <a:latin typeface="+mn-lt"/>
                </a:rPr>
                <a:t>meet</a:t>
              </a:r>
            </a:p>
            <a:p>
              <a:pPr algn="ctr"/>
              <a:r>
                <a:rPr lang="en-US" sz="750" b="1" cap="all" dirty="0">
                  <a:latin typeface="+mn-lt"/>
                </a:rPr>
                <a:t>CRITERIA </a:t>
              </a:r>
              <a:br>
                <a:rPr lang="en-US" sz="750" b="1" cap="all" dirty="0">
                  <a:latin typeface="+mn-lt"/>
                </a:rPr>
              </a:br>
              <a:r>
                <a:rPr lang="en-US" sz="750" b="1" cap="all" dirty="0">
                  <a:latin typeface="+mn-lt"/>
                </a:rPr>
                <a:t>FOR</a:t>
              </a:r>
            </a:p>
            <a:p>
              <a:pPr algn="ctr"/>
              <a:r>
                <a:rPr lang="en-US" sz="750" b="1" cap="all" dirty="0">
                  <a:latin typeface="+mn-lt"/>
                </a:rPr>
                <a:t>OTHER</a:t>
              </a:r>
            </a:p>
            <a:p>
              <a:pPr algn="ctr"/>
              <a:r>
                <a:rPr lang="en-US" sz="750" b="1" cap="all" dirty="0">
                  <a:latin typeface="+mn-lt"/>
                </a:rPr>
                <a:t>GROUPS)</a:t>
              </a:r>
            </a:p>
          </p:txBody>
        </p:sp>
      </p:grpSp>
      <p:grpSp>
        <p:nvGrpSpPr>
          <p:cNvPr id="9" name="Group 8">
            <a:extLst>
              <a:ext uri="{FF2B5EF4-FFF2-40B4-BE49-F238E27FC236}">
                <a16:creationId xmlns:a16="http://schemas.microsoft.com/office/drawing/2014/main" id="{C076AAF3-7FAC-17EE-338F-904233553DD1}"/>
              </a:ext>
            </a:extLst>
          </p:cNvPr>
          <p:cNvGrpSpPr/>
          <p:nvPr/>
        </p:nvGrpSpPr>
        <p:grpSpPr>
          <a:xfrm>
            <a:off x="7577240" y="2851878"/>
            <a:ext cx="457200" cy="2143861"/>
            <a:chOff x="7554028" y="2666062"/>
            <a:chExt cx="457200" cy="2143861"/>
          </a:xfrm>
        </p:grpSpPr>
        <p:sp>
          <p:nvSpPr>
            <p:cNvPr id="202" name="Rectangle 130"/>
            <p:cNvSpPr>
              <a:spLocks noChangeArrowheads="1"/>
            </p:cNvSpPr>
            <p:nvPr/>
          </p:nvSpPr>
          <p:spPr bwMode="auto">
            <a:xfrm>
              <a:off x="7554028" y="2666062"/>
              <a:ext cx="457200" cy="1170432"/>
            </a:xfrm>
            <a:prstGeom prst="rect">
              <a:avLst/>
            </a:prstGeom>
            <a:solidFill>
              <a:srgbClr val="6F83BF"/>
            </a:solidFill>
            <a:ln w="9525">
              <a:noFill/>
              <a:miter lim="800000"/>
              <a:headEnd/>
              <a:tailEnd/>
            </a:ln>
          </p:spPr>
          <p:txBody>
            <a:bodyPr lIns="0" tIns="45720" rIns="0"/>
            <a:lstStyle/>
            <a:p>
              <a:pPr algn="ctr" eaLnBrk="0" hangingPunct="0">
                <a:defRPr/>
              </a:pPr>
              <a:r>
                <a:rPr lang="en-US" sz="750" b="1">
                  <a:solidFill>
                    <a:schemeClr val="bg1"/>
                  </a:solidFill>
                  <a:latin typeface="+mn-lt"/>
                </a:rPr>
                <a:t>223%</a:t>
              </a:r>
              <a:br>
                <a:rPr lang="en-US" sz="750" b="1">
                  <a:solidFill>
                    <a:schemeClr val="bg1"/>
                  </a:solidFill>
                  <a:latin typeface="+mn-lt"/>
                </a:rPr>
              </a:br>
              <a:endParaRPr lang="en-US" sz="750" b="1">
                <a:solidFill>
                  <a:schemeClr val="bg1"/>
                </a:solidFill>
                <a:latin typeface="+mn-lt"/>
              </a:endParaRPr>
            </a:p>
          </p:txBody>
        </p:sp>
        <p:sp>
          <p:nvSpPr>
            <p:cNvPr id="342" name="Rectangle 127">
              <a:extLst>
                <a:ext uri="{FF2B5EF4-FFF2-40B4-BE49-F238E27FC236}">
                  <a16:creationId xmlns:a16="http://schemas.microsoft.com/office/drawing/2014/main" id="{F23DE5F3-C96F-4433-947C-224AE0376ECD}"/>
                </a:ext>
              </a:extLst>
            </p:cNvPr>
            <p:cNvSpPr>
              <a:spLocks noChangeArrowheads="1"/>
            </p:cNvSpPr>
            <p:nvPr/>
          </p:nvSpPr>
          <p:spPr bwMode="auto">
            <a:xfrm>
              <a:off x="7567744" y="3855816"/>
              <a:ext cx="429768" cy="954107"/>
            </a:xfrm>
            <a:prstGeom prst="rect">
              <a:avLst/>
            </a:prstGeom>
            <a:noFill/>
            <a:ln w="9525">
              <a:noFill/>
              <a:miter lim="800000"/>
              <a:headEnd/>
              <a:tailEnd/>
            </a:ln>
          </p:spPr>
          <p:txBody>
            <a:bodyPr wrap="none" lIns="0" rIns="0">
              <a:noAutofit/>
            </a:bodyPr>
            <a:lstStyle/>
            <a:p>
              <a:pPr algn="ctr"/>
              <a:r>
                <a:rPr lang="en-US" sz="750" b="1" cap="all" dirty="0">
                  <a:latin typeface="+mn-lt"/>
                </a:rPr>
                <a:t>Home- </a:t>
              </a:r>
              <a:br>
                <a:rPr lang="en-US" sz="750" b="1" cap="all" dirty="0">
                  <a:latin typeface="+mn-lt"/>
                </a:rPr>
              </a:br>
              <a:r>
                <a:rPr lang="en-US" sz="750" b="1" cap="all" dirty="0">
                  <a:latin typeface="+mn-lt"/>
                </a:rPr>
                <a:t>and</a:t>
              </a:r>
              <a:br>
                <a:rPr lang="en-US" sz="750" b="1" cap="all" dirty="0">
                  <a:latin typeface="+mn-lt"/>
                </a:rPr>
              </a:br>
              <a:r>
                <a:rPr lang="en-US" sz="750" b="1" cap="all" dirty="0">
                  <a:latin typeface="+mn-lt"/>
                </a:rPr>
                <a:t>Community-</a:t>
              </a:r>
              <a:br>
                <a:rPr lang="en-US" sz="750" b="1" cap="all" dirty="0">
                  <a:latin typeface="+mn-lt"/>
                </a:rPr>
              </a:br>
              <a:r>
                <a:rPr lang="en-US" sz="750" b="1" cap="all" dirty="0">
                  <a:latin typeface="+mn-lt"/>
                </a:rPr>
                <a:t>Based</a:t>
              </a:r>
              <a:br>
                <a:rPr lang="en-US" sz="750" b="1" cap="all" dirty="0">
                  <a:latin typeface="+mn-lt"/>
                </a:rPr>
              </a:br>
              <a:r>
                <a:rPr lang="en-US" sz="750" b="1" cap="all" dirty="0">
                  <a:latin typeface="+mn-lt"/>
                </a:rPr>
                <a:t>Services</a:t>
              </a:r>
              <a:br>
                <a:rPr lang="en-US" sz="750" b="1" cap="all" dirty="0">
                  <a:latin typeface="+mn-lt"/>
                </a:rPr>
              </a:br>
              <a:r>
                <a:rPr lang="en-US" sz="750" b="1" cap="all" dirty="0">
                  <a:latin typeface="+mn-lt"/>
                </a:rPr>
                <a:t>(HCBS)</a:t>
              </a:r>
              <a:br>
                <a:rPr lang="en-US" sz="750" b="1" cap="all" dirty="0">
                  <a:latin typeface="+mn-lt"/>
                </a:rPr>
              </a:br>
              <a:r>
                <a:rPr lang="en-US" sz="750" b="1" cap="all" dirty="0">
                  <a:latin typeface="+mn-lt"/>
                </a:rPr>
                <a:t>Waiver</a:t>
              </a:r>
              <a:br>
                <a:rPr lang="en-US" sz="750" b="1" cap="all" dirty="0">
                  <a:latin typeface="+mn-lt"/>
                </a:rPr>
              </a:br>
              <a:r>
                <a:rPr lang="en-US" sz="750" b="1" cap="all" dirty="0">
                  <a:latin typeface="+mn-lt"/>
                </a:rPr>
                <a:t>Group</a:t>
              </a:r>
              <a:r>
                <a:rPr lang="en-US" sz="750" b="1" cap="all" spc="-50" baseline="22000" dirty="0">
                  <a:latin typeface="+mn-lt"/>
                </a:rPr>
                <a:t> </a:t>
              </a:r>
            </a:p>
          </p:txBody>
        </p:sp>
      </p:grpSp>
      <p:grpSp>
        <p:nvGrpSpPr>
          <p:cNvPr id="13" name="Group 12">
            <a:extLst>
              <a:ext uri="{FF2B5EF4-FFF2-40B4-BE49-F238E27FC236}">
                <a16:creationId xmlns:a16="http://schemas.microsoft.com/office/drawing/2014/main" id="{25B33CED-4523-CC08-80F7-329B3753EB1B}"/>
              </a:ext>
            </a:extLst>
          </p:cNvPr>
          <p:cNvGrpSpPr/>
          <p:nvPr/>
        </p:nvGrpSpPr>
        <p:grpSpPr>
          <a:xfrm>
            <a:off x="3880241" y="1956819"/>
            <a:ext cx="457200" cy="2715755"/>
            <a:chOff x="3880241" y="1956819"/>
            <a:chExt cx="457200" cy="2715755"/>
          </a:xfrm>
        </p:grpSpPr>
        <p:grpSp>
          <p:nvGrpSpPr>
            <p:cNvPr id="101" name="Group 100">
              <a:extLst>
                <a:ext uri="{FF2B5EF4-FFF2-40B4-BE49-F238E27FC236}">
                  <a16:creationId xmlns:a16="http://schemas.microsoft.com/office/drawing/2014/main" id="{651E4FA8-9C94-4257-9156-E6B9E32F455F}"/>
                </a:ext>
              </a:extLst>
            </p:cNvPr>
            <p:cNvGrpSpPr/>
            <p:nvPr/>
          </p:nvGrpSpPr>
          <p:grpSpPr>
            <a:xfrm>
              <a:off x="3880241" y="1956819"/>
              <a:ext cx="457200" cy="2065491"/>
              <a:chOff x="3983157" y="2353939"/>
              <a:chExt cx="457200" cy="2052662"/>
            </a:xfrm>
          </p:grpSpPr>
          <p:sp>
            <p:nvSpPr>
              <p:cNvPr id="232" name="Rectangle 142"/>
              <p:cNvSpPr>
                <a:spLocks noChangeArrowheads="1"/>
              </p:cNvSpPr>
              <p:nvPr/>
            </p:nvSpPr>
            <p:spPr bwMode="auto">
              <a:xfrm>
                <a:off x="3983157" y="2353939"/>
                <a:ext cx="457199" cy="2052662"/>
              </a:xfrm>
              <a:prstGeom prst="rect">
                <a:avLst/>
              </a:prstGeom>
              <a:solidFill>
                <a:srgbClr val="C3D941"/>
              </a:solidFill>
              <a:ln w="9525">
                <a:noFill/>
                <a:miter lim="800000"/>
                <a:headEnd/>
                <a:tailEnd/>
              </a:ln>
            </p:spPr>
            <p:txBody>
              <a:bodyPr wrap="none" lIns="0" tIns="45720" rIns="0" anchor="t" anchorCtr="0"/>
              <a:lstStyle/>
              <a:p>
                <a:pPr algn="ctr" eaLnBrk="0" hangingPunct="0">
                  <a:defRPr/>
                </a:pPr>
                <a:r>
                  <a:rPr lang="en-US" sz="750" b="1">
                    <a:solidFill>
                      <a:schemeClr val="bg1"/>
                    </a:solidFill>
                    <a:latin typeface="+mn-lt"/>
                    <a:cs typeface="Calibri" pitchFamily="34" charset="0"/>
                  </a:rPr>
                  <a:t>500%</a:t>
                </a:r>
                <a:br>
                  <a:rPr lang="en-US" sz="750" b="1">
                    <a:solidFill>
                      <a:schemeClr val="bg1"/>
                    </a:solidFill>
                    <a:latin typeface="+mn-lt"/>
                    <a:cs typeface="Calibri" pitchFamily="34" charset="0"/>
                  </a:rPr>
                </a:br>
                <a:endParaRPr lang="en-US" sz="750" b="1">
                  <a:solidFill>
                    <a:schemeClr val="bg1"/>
                  </a:solidFill>
                  <a:latin typeface="+mn-lt"/>
                  <a:cs typeface="Calibri" pitchFamily="34" charset="0"/>
                </a:endParaRPr>
              </a:p>
            </p:txBody>
          </p:sp>
          <p:sp>
            <p:nvSpPr>
              <p:cNvPr id="231" name="Rectangle 41"/>
              <p:cNvSpPr>
                <a:spLocks noChangeArrowheads="1"/>
              </p:cNvSpPr>
              <p:nvPr/>
            </p:nvSpPr>
            <p:spPr bwMode="auto">
              <a:xfrm>
                <a:off x="3983157" y="3729945"/>
                <a:ext cx="457200" cy="676656"/>
              </a:xfrm>
              <a:prstGeom prst="rect">
                <a:avLst/>
              </a:prstGeom>
              <a:solidFill>
                <a:srgbClr val="6F83BF"/>
              </a:solidFill>
              <a:ln w="9525">
                <a:noFill/>
                <a:miter lim="800000"/>
                <a:headEnd/>
                <a:tailEnd/>
              </a:ln>
            </p:spPr>
            <p:txBody>
              <a:bodyPr lIns="0" tIns="45720" rIns="0" anchor="t" anchorCtr="0"/>
              <a:lstStyle/>
              <a:p>
                <a:pPr algn="ctr" eaLnBrk="0" hangingPunct="0"/>
                <a:r>
                  <a:rPr lang="en-US" sz="750" b="1">
                    <a:solidFill>
                      <a:schemeClr val="bg1"/>
                    </a:solidFill>
                    <a:latin typeface="+mn-lt"/>
                  </a:rPr>
                  <a:t>133%</a:t>
                </a:r>
                <a:br>
                  <a:rPr lang="en-US" sz="750" b="1">
                    <a:solidFill>
                      <a:schemeClr val="bg1"/>
                    </a:solidFill>
                    <a:latin typeface="+mn-lt"/>
                  </a:rPr>
                </a:br>
                <a:endParaRPr lang="en-US" sz="750" b="1">
                  <a:solidFill>
                    <a:schemeClr val="bg1"/>
                  </a:solidFill>
                  <a:latin typeface="+mn-lt"/>
                </a:endParaRPr>
              </a:p>
            </p:txBody>
          </p:sp>
        </p:grpSp>
        <p:sp>
          <p:nvSpPr>
            <p:cNvPr id="343" name="Rectangle 76">
              <a:extLst>
                <a:ext uri="{FF2B5EF4-FFF2-40B4-BE49-F238E27FC236}">
                  <a16:creationId xmlns:a16="http://schemas.microsoft.com/office/drawing/2014/main" id="{1BF4FBB9-4550-4128-B23B-F32E1D4F5CB0}"/>
                </a:ext>
              </a:extLst>
            </p:cNvPr>
            <p:cNvSpPr>
              <a:spLocks noChangeArrowheads="1"/>
            </p:cNvSpPr>
            <p:nvPr/>
          </p:nvSpPr>
          <p:spPr bwMode="auto">
            <a:xfrm>
              <a:off x="3893957" y="4041632"/>
              <a:ext cx="429768" cy="630942"/>
            </a:xfrm>
            <a:prstGeom prst="rect">
              <a:avLst/>
            </a:prstGeom>
            <a:noFill/>
            <a:ln w="9525">
              <a:noFill/>
              <a:miter lim="800000"/>
              <a:headEnd/>
              <a:tailEnd/>
            </a:ln>
          </p:spPr>
          <p:txBody>
            <a:bodyPr wrap="none" lIns="0" rIns="0">
              <a:noAutofit/>
            </a:bodyPr>
            <a:lstStyle/>
            <a:p>
              <a:pPr algn="ctr"/>
              <a:r>
                <a:rPr lang="en-US" sz="750" b="1" cap="all" dirty="0">
                  <a:latin typeface="+mn-lt"/>
                </a:rPr>
                <a:t>Medically</a:t>
              </a:r>
              <a:br>
                <a:rPr lang="en-US" sz="750" b="1" cap="all" dirty="0">
                  <a:latin typeface="+mn-lt"/>
                </a:rPr>
              </a:br>
              <a:r>
                <a:rPr lang="en-US" sz="750" b="1" cap="all" dirty="0">
                  <a:latin typeface="+mn-lt"/>
                </a:rPr>
                <a:t>Frail</a:t>
              </a:r>
              <a:br>
                <a:rPr lang="en-US" sz="750" b="1" cap="all" dirty="0">
                  <a:latin typeface="+mn-lt"/>
                </a:rPr>
              </a:br>
              <a:r>
                <a:rPr lang="en-US" sz="750" b="1" cap="all" dirty="0" err="1">
                  <a:latin typeface="+mn-lt"/>
                </a:rPr>
                <a:t>CarePlus</a:t>
              </a:r>
              <a:br>
                <a:rPr lang="en-US" sz="750" b="1" cap="all" dirty="0">
                  <a:latin typeface="+mn-lt"/>
                </a:rPr>
              </a:br>
              <a:r>
                <a:rPr lang="en-US" sz="750" b="1" cap="all" dirty="0">
                  <a:latin typeface="+mn-lt"/>
                </a:rPr>
                <a:t>who</a:t>
              </a:r>
              <a:br>
                <a:rPr lang="en-US" sz="750" b="1" cap="all" dirty="0">
                  <a:latin typeface="+mn-lt"/>
                </a:rPr>
              </a:br>
              <a:r>
                <a:rPr lang="en-US" sz="750" b="1" cap="all" dirty="0">
                  <a:latin typeface="+mn-lt"/>
                </a:rPr>
                <a:t>Elect</a:t>
              </a:r>
              <a:br>
                <a:rPr lang="en-US" sz="750" b="1" cap="all" dirty="0">
                  <a:latin typeface="+mn-lt"/>
                </a:rPr>
              </a:br>
              <a:r>
                <a:rPr lang="en-US" sz="750" b="1" cap="all" dirty="0">
                  <a:latin typeface="+mn-lt"/>
                </a:rPr>
                <a:t>Standard</a:t>
              </a:r>
            </a:p>
          </p:txBody>
        </p:sp>
      </p:grpSp>
      <p:sp>
        <p:nvSpPr>
          <p:cNvPr id="139" name="Rectangle 7"/>
          <p:cNvSpPr>
            <a:spLocks noChangeArrowheads="1"/>
          </p:cNvSpPr>
          <p:nvPr/>
        </p:nvSpPr>
        <p:spPr bwMode="auto">
          <a:xfrm>
            <a:off x="1216534" y="1322293"/>
            <a:ext cx="6710933" cy="306544"/>
          </a:xfrm>
          <a:prstGeom prst="rect">
            <a:avLst/>
          </a:prstGeom>
          <a:solidFill>
            <a:srgbClr val="FFFFFF"/>
          </a:solidFill>
          <a:ln w="6350">
            <a:solidFill>
              <a:schemeClr val="tx1"/>
            </a:solidFill>
            <a:miter lim="800000"/>
            <a:headEnd/>
            <a:tailEnd/>
          </a:ln>
        </p:spPr>
        <p:txBody>
          <a:bodyPr wrap="none" anchor="ctr"/>
          <a:lstStyle/>
          <a:p>
            <a:pPr algn="ctr" eaLnBrk="0" hangingPunct="0"/>
            <a:endParaRPr lang="en-US" sz="800">
              <a:latin typeface="+mn-lt"/>
            </a:endParaRPr>
          </a:p>
        </p:txBody>
      </p:sp>
      <p:sp>
        <p:nvSpPr>
          <p:cNvPr id="140" name="Text Box 91"/>
          <p:cNvSpPr txBox="1">
            <a:spLocks noChangeArrowheads="1"/>
          </p:cNvSpPr>
          <p:nvPr/>
        </p:nvSpPr>
        <p:spPr bwMode="auto">
          <a:xfrm>
            <a:off x="1474753" y="1314646"/>
            <a:ext cx="5487263" cy="338554"/>
          </a:xfrm>
          <a:prstGeom prst="rect">
            <a:avLst/>
          </a:prstGeom>
          <a:noFill/>
          <a:ln w="9525">
            <a:noFill/>
            <a:miter lim="800000"/>
            <a:headEnd/>
            <a:tailEnd/>
          </a:ln>
        </p:spPr>
        <p:txBody>
          <a:bodyPr wrap="square">
            <a:spAutoFit/>
          </a:bodyPr>
          <a:lstStyle/>
          <a:p>
            <a:pPr>
              <a:spcBef>
                <a:spcPts val="0"/>
              </a:spcBef>
              <a:tabLst>
                <a:tab pos="1884363" algn="l"/>
              </a:tabLst>
            </a:pPr>
            <a:r>
              <a:rPr lang="en-US" sz="800">
                <a:latin typeface="+mn-lt"/>
              </a:rPr>
              <a:t>MassHealth Standard</a:t>
            </a:r>
            <a:r>
              <a:rPr lang="en-US" sz="800" b="1" cap="all" spc="-50" baseline="22000">
                <a:latin typeface="+mn-lt"/>
              </a:rPr>
              <a:t> 3</a:t>
            </a:r>
            <a:r>
              <a:rPr lang="en-US" sz="800">
                <a:latin typeface="+mn-lt"/>
              </a:rPr>
              <a:t>	MassHealth CarePlus</a:t>
            </a:r>
            <a:r>
              <a:rPr lang="en-US" sz="800" b="1" cap="all" spc="-50" baseline="22000">
                <a:latin typeface="+mn-lt"/>
              </a:rPr>
              <a:t>3</a:t>
            </a:r>
            <a:endParaRPr lang="en-US" sz="800">
              <a:latin typeface="+mn-lt"/>
            </a:endParaRPr>
          </a:p>
          <a:p>
            <a:pPr>
              <a:spcBef>
                <a:spcPts val="0"/>
              </a:spcBef>
              <a:tabLst>
                <a:tab pos="1884363" algn="l"/>
              </a:tabLst>
            </a:pPr>
            <a:r>
              <a:rPr lang="en-US" sz="800">
                <a:latin typeface="+mn-lt"/>
              </a:rPr>
              <a:t>MassHealth CommonHealth</a:t>
            </a:r>
            <a:r>
              <a:rPr lang="en-US" sz="800" b="1" cap="all" spc="-50" baseline="22000">
                <a:latin typeface="+mn-lt"/>
              </a:rPr>
              <a:t> 3</a:t>
            </a:r>
            <a:r>
              <a:rPr lang="en-US" sz="800">
                <a:latin typeface="+mn-lt"/>
              </a:rPr>
              <a:t>	MassHealth Family Assistance</a:t>
            </a:r>
            <a:r>
              <a:rPr lang="en-US" sz="800" b="1" cap="all" spc="-50" baseline="22000">
                <a:latin typeface="+mn-lt"/>
              </a:rPr>
              <a:t> 3</a:t>
            </a:r>
            <a:r>
              <a:rPr lang="en-US" sz="800">
                <a:latin typeface="+mn-lt"/>
              </a:rPr>
              <a:t> </a:t>
            </a:r>
          </a:p>
        </p:txBody>
      </p:sp>
      <p:sp>
        <p:nvSpPr>
          <p:cNvPr id="141" name="Rectangle 94"/>
          <p:cNvSpPr>
            <a:spLocks noChangeArrowheads="1"/>
          </p:cNvSpPr>
          <p:nvPr/>
        </p:nvSpPr>
        <p:spPr bwMode="auto">
          <a:xfrm>
            <a:off x="1309545" y="1384614"/>
            <a:ext cx="196075" cy="73153"/>
          </a:xfrm>
          <a:prstGeom prst="rect">
            <a:avLst/>
          </a:prstGeom>
          <a:solidFill>
            <a:srgbClr val="6F83BF"/>
          </a:solidFill>
          <a:ln w="9525">
            <a:noFill/>
            <a:miter lim="800000"/>
            <a:headEnd/>
            <a:tailEnd/>
          </a:ln>
        </p:spPr>
        <p:txBody>
          <a:bodyPr wrap="none" anchor="ctr"/>
          <a:lstStyle/>
          <a:p>
            <a:pPr algn="ctr" eaLnBrk="0" hangingPunct="0"/>
            <a:endParaRPr lang="en-US" sz="800">
              <a:latin typeface="+mn-lt"/>
            </a:endParaRPr>
          </a:p>
        </p:txBody>
      </p:sp>
      <p:sp>
        <p:nvSpPr>
          <p:cNvPr id="142" name="Rectangle 95"/>
          <p:cNvSpPr>
            <a:spLocks noChangeArrowheads="1"/>
          </p:cNvSpPr>
          <p:nvPr/>
        </p:nvSpPr>
        <p:spPr bwMode="auto">
          <a:xfrm>
            <a:off x="1309546" y="1499423"/>
            <a:ext cx="196075" cy="73153"/>
          </a:xfrm>
          <a:prstGeom prst="rect">
            <a:avLst/>
          </a:prstGeom>
          <a:solidFill>
            <a:srgbClr val="00A797"/>
          </a:solidFill>
          <a:ln w="9525">
            <a:noFill/>
            <a:miter lim="800000"/>
            <a:headEnd/>
            <a:tailEnd/>
          </a:ln>
        </p:spPr>
        <p:txBody>
          <a:bodyPr wrap="none" anchor="ctr"/>
          <a:lstStyle/>
          <a:p>
            <a:pPr algn="ctr" eaLnBrk="0" hangingPunct="0"/>
            <a:endParaRPr lang="en-US" sz="800">
              <a:latin typeface="+mn-lt"/>
            </a:endParaRPr>
          </a:p>
        </p:txBody>
      </p:sp>
      <p:sp>
        <p:nvSpPr>
          <p:cNvPr id="143" name="Rectangle 96"/>
          <p:cNvSpPr>
            <a:spLocks noChangeArrowheads="1"/>
          </p:cNvSpPr>
          <p:nvPr/>
        </p:nvSpPr>
        <p:spPr bwMode="auto">
          <a:xfrm>
            <a:off x="3196043" y="1384614"/>
            <a:ext cx="196075" cy="73153"/>
          </a:xfrm>
          <a:prstGeom prst="rect">
            <a:avLst/>
          </a:prstGeom>
          <a:solidFill>
            <a:schemeClr val="accent4"/>
          </a:solidFill>
          <a:ln w="9525">
            <a:noFill/>
            <a:miter lim="800000"/>
            <a:headEnd/>
            <a:tailEnd/>
          </a:ln>
        </p:spPr>
        <p:txBody>
          <a:bodyPr wrap="none" anchor="ctr"/>
          <a:lstStyle/>
          <a:p>
            <a:pPr algn="ctr" eaLnBrk="0" hangingPunct="0"/>
            <a:endParaRPr lang="en-US" sz="800">
              <a:latin typeface="+mn-lt"/>
            </a:endParaRPr>
          </a:p>
        </p:txBody>
      </p:sp>
      <p:sp>
        <p:nvSpPr>
          <p:cNvPr id="144" name="Rectangle 97"/>
          <p:cNvSpPr>
            <a:spLocks noChangeArrowheads="1"/>
          </p:cNvSpPr>
          <p:nvPr/>
        </p:nvSpPr>
        <p:spPr bwMode="auto">
          <a:xfrm>
            <a:off x="3194335" y="1520088"/>
            <a:ext cx="195769" cy="73025"/>
          </a:xfrm>
          <a:prstGeom prst="rect">
            <a:avLst/>
          </a:prstGeom>
          <a:solidFill>
            <a:srgbClr val="F25C21"/>
          </a:solidFill>
          <a:ln w="9525">
            <a:noFill/>
            <a:miter lim="800000"/>
            <a:headEnd/>
            <a:tailEnd/>
          </a:ln>
        </p:spPr>
        <p:txBody>
          <a:bodyPr wrap="none" anchor="ctr"/>
          <a:lstStyle/>
          <a:p>
            <a:pPr algn="ctr" eaLnBrk="0" hangingPunct="0">
              <a:defRPr/>
            </a:pPr>
            <a:endParaRPr lang="en-US" sz="800">
              <a:latin typeface="+mn-lt"/>
              <a:cs typeface="Calibri" pitchFamily="34" charset="0"/>
            </a:endParaRPr>
          </a:p>
        </p:txBody>
      </p:sp>
      <p:sp>
        <p:nvSpPr>
          <p:cNvPr id="345" name="Text Box 91">
            <a:extLst>
              <a:ext uri="{FF2B5EF4-FFF2-40B4-BE49-F238E27FC236}">
                <a16:creationId xmlns:a16="http://schemas.microsoft.com/office/drawing/2014/main" id="{AA035DC2-9783-4418-A700-F00033ABBB74}"/>
              </a:ext>
            </a:extLst>
          </p:cNvPr>
          <p:cNvSpPr txBox="1">
            <a:spLocks noChangeArrowheads="1"/>
          </p:cNvSpPr>
          <p:nvPr/>
        </p:nvSpPr>
        <p:spPr bwMode="auto">
          <a:xfrm>
            <a:off x="5228472" y="1314646"/>
            <a:ext cx="2698995" cy="338554"/>
          </a:xfrm>
          <a:prstGeom prst="rect">
            <a:avLst/>
          </a:prstGeom>
          <a:noFill/>
          <a:ln w="9525">
            <a:noFill/>
            <a:miter lim="800000"/>
            <a:headEnd/>
            <a:tailEnd/>
          </a:ln>
        </p:spPr>
        <p:txBody>
          <a:bodyPr wrap="square">
            <a:spAutoFit/>
          </a:bodyPr>
          <a:lstStyle/>
          <a:p>
            <a:pPr>
              <a:spcBef>
                <a:spcPts val="0"/>
              </a:spcBef>
            </a:pPr>
            <a:r>
              <a:rPr lang="en-US" sz="800" err="1">
                <a:latin typeface="+mn-lt"/>
              </a:rPr>
              <a:t>ConnectorCare</a:t>
            </a:r>
            <a:r>
              <a:rPr lang="en-US" sz="800">
                <a:latin typeface="+mn-lt"/>
              </a:rPr>
              <a:t> (state supplement to federal subsidy for insurance purchased through Health Connector)</a:t>
            </a:r>
            <a:r>
              <a:rPr lang="en-US" sz="800" b="1" cap="all" spc="-50" baseline="22000">
                <a:latin typeface="+mn-lt"/>
              </a:rPr>
              <a:t> 4</a:t>
            </a:r>
            <a:endParaRPr lang="en-US" sz="800">
              <a:latin typeface="+mn-lt"/>
            </a:endParaRPr>
          </a:p>
        </p:txBody>
      </p:sp>
      <p:sp>
        <p:nvSpPr>
          <p:cNvPr id="347" name="Rectangle 96">
            <a:extLst>
              <a:ext uri="{FF2B5EF4-FFF2-40B4-BE49-F238E27FC236}">
                <a16:creationId xmlns:a16="http://schemas.microsoft.com/office/drawing/2014/main" id="{752B8212-BD5D-4990-B7AB-78080D91D7BE}"/>
              </a:ext>
            </a:extLst>
          </p:cNvPr>
          <p:cNvSpPr>
            <a:spLocks noChangeArrowheads="1"/>
          </p:cNvSpPr>
          <p:nvPr/>
        </p:nvSpPr>
        <p:spPr bwMode="auto">
          <a:xfrm>
            <a:off x="5064600" y="1384614"/>
            <a:ext cx="196075" cy="73153"/>
          </a:xfrm>
          <a:prstGeom prst="rect">
            <a:avLst/>
          </a:prstGeom>
          <a:solidFill>
            <a:srgbClr val="C3D941"/>
          </a:solidFill>
          <a:ln w="9525">
            <a:noFill/>
            <a:miter lim="800000"/>
            <a:headEnd/>
            <a:tailEnd/>
          </a:ln>
        </p:spPr>
        <p:txBody>
          <a:bodyPr wrap="none" anchor="ctr"/>
          <a:lstStyle/>
          <a:p>
            <a:pPr algn="ctr" eaLnBrk="0" hangingPunct="0"/>
            <a:endParaRPr lang="en-US" sz="800">
              <a:latin typeface="+mn-lt"/>
            </a:endParaRPr>
          </a:p>
        </p:txBody>
      </p:sp>
      <p:sp>
        <p:nvSpPr>
          <p:cNvPr id="171" name="Text Box 65"/>
          <p:cNvSpPr txBox="1">
            <a:spLocks noChangeArrowheads="1"/>
          </p:cNvSpPr>
          <p:nvPr/>
        </p:nvSpPr>
        <p:spPr bwMode="auto">
          <a:xfrm>
            <a:off x="1803377" y="5109031"/>
            <a:ext cx="594073" cy="123111"/>
          </a:xfrm>
          <a:prstGeom prst="rect">
            <a:avLst/>
          </a:prstGeom>
          <a:solidFill>
            <a:schemeClr val="bg1"/>
          </a:solidFill>
          <a:ln w="9525">
            <a:noFill/>
            <a:miter lim="800000"/>
            <a:headEnd/>
            <a:tailEnd/>
          </a:ln>
        </p:spPr>
        <p:txBody>
          <a:bodyPr wrap="none" lIns="45720" tIns="0" rIns="45720" bIns="0">
            <a:spAutoFit/>
          </a:bodyPr>
          <a:lstStyle/>
          <a:p>
            <a:pPr algn="ctr"/>
            <a:r>
              <a:rPr lang="en-US" sz="800" b="1" dirty="0">
                <a:latin typeface="+mn-lt"/>
              </a:rPr>
              <a:t>CHILDREN</a:t>
            </a:r>
          </a:p>
        </p:txBody>
      </p:sp>
      <p:grpSp>
        <p:nvGrpSpPr>
          <p:cNvPr id="11" name="Group 10">
            <a:extLst>
              <a:ext uri="{FF2B5EF4-FFF2-40B4-BE49-F238E27FC236}">
                <a16:creationId xmlns:a16="http://schemas.microsoft.com/office/drawing/2014/main" id="{E5C8BB64-0B0A-C523-EDA7-12F97CF2A4F2}"/>
              </a:ext>
            </a:extLst>
          </p:cNvPr>
          <p:cNvGrpSpPr/>
          <p:nvPr/>
        </p:nvGrpSpPr>
        <p:grpSpPr>
          <a:xfrm>
            <a:off x="880197" y="1971255"/>
            <a:ext cx="453109" cy="2277058"/>
            <a:chOff x="864720" y="1964629"/>
            <a:chExt cx="453109" cy="2277058"/>
          </a:xfrm>
        </p:grpSpPr>
        <p:sp>
          <p:nvSpPr>
            <p:cNvPr id="5" name="Rectangle 10">
              <a:extLst>
                <a:ext uri="{FF2B5EF4-FFF2-40B4-BE49-F238E27FC236}">
                  <a16:creationId xmlns:a16="http://schemas.microsoft.com/office/drawing/2014/main" id="{1273C7DA-9036-815D-F904-E33F83F8F890}"/>
                </a:ext>
              </a:extLst>
            </p:cNvPr>
            <p:cNvSpPr>
              <a:spLocks noChangeArrowheads="1"/>
            </p:cNvSpPr>
            <p:nvPr/>
          </p:nvSpPr>
          <p:spPr bwMode="auto">
            <a:xfrm>
              <a:off x="864720" y="1964629"/>
              <a:ext cx="453109" cy="2052662"/>
            </a:xfrm>
            <a:prstGeom prst="rect">
              <a:avLst/>
            </a:prstGeom>
            <a:solidFill>
              <a:srgbClr val="C3D941"/>
            </a:solidFill>
            <a:ln w="9525">
              <a:noFill/>
              <a:miter lim="800000"/>
              <a:headEnd/>
              <a:tailEnd/>
            </a:ln>
          </p:spPr>
          <p:txBody>
            <a:bodyPr lIns="0" tIns="45720" rIns="0" anchor="t" anchorCtr="0"/>
            <a:lstStyle/>
            <a:p>
              <a:pPr algn="ctr" eaLnBrk="0" hangingPunct="0"/>
              <a:r>
                <a:rPr lang="en-US" sz="750" b="1" dirty="0">
                  <a:solidFill>
                    <a:schemeClr val="bg1"/>
                  </a:solidFill>
                  <a:latin typeface="+mn-lt"/>
                  <a:cs typeface="Calibri" pitchFamily="34" charset="0"/>
                </a:rPr>
                <a:t>500%</a:t>
              </a:r>
              <a:br>
                <a:rPr lang="en-US" sz="750" b="1" dirty="0">
                  <a:solidFill>
                    <a:schemeClr val="bg1"/>
                  </a:solidFill>
                  <a:latin typeface="+mn-lt"/>
                  <a:cs typeface="Calibri" pitchFamily="34" charset="0"/>
                </a:rPr>
              </a:br>
              <a:endParaRPr lang="en-US" sz="750" b="1" dirty="0">
                <a:solidFill>
                  <a:schemeClr val="bg1"/>
                </a:solidFill>
                <a:latin typeface="+mn-lt"/>
                <a:cs typeface="Calibri" pitchFamily="34" charset="0"/>
              </a:endParaRPr>
            </a:p>
          </p:txBody>
        </p:sp>
        <p:sp>
          <p:nvSpPr>
            <p:cNvPr id="174" name="Rectangle 69"/>
            <p:cNvSpPr>
              <a:spLocks noChangeArrowheads="1"/>
            </p:cNvSpPr>
            <p:nvPr/>
          </p:nvSpPr>
          <p:spPr bwMode="auto">
            <a:xfrm>
              <a:off x="931254" y="4041632"/>
              <a:ext cx="320040" cy="200055"/>
            </a:xfrm>
            <a:prstGeom prst="rect">
              <a:avLst/>
            </a:prstGeom>
            <a:noFill/>
            <a:ln w="9525">
              <a:noFill/>
              <a:miter lim="800000"/>
              <a:headEnd/>
              <a:tailEnd/>
            </a:ln>
          </p:spPr>
          <p:txBody>
            <a:bodyPr wrap="none" lIns="0" rIns="0">
              <a:noAutofit/>
            </a:bodyPr>
            <a:lstStyle/>
            <a:p>
              <a:pPr algn="ctr"/>
              <a:r>
                <a:rPr lang="en-US" sz="750" b="1" dirty="0">
                  <a:latin typeface="+mn-lt"/>
                </a:rPr>
                <a:t>0</a:t>
              </a:r>
            </a:p>
          </p:txBody>
        </p:sp>
        <p:sp>
          <p:nvSpPr>
            <p:cNvPr id="113" name="Rectangle 10">
              <a:extLst>
                <a:ext uri="{FF2B5EF4-FFF2-40B4-BE49-F238E27FC236}">
                  <a16:creationId xmlns:a16="http://schemas.microsoft.com/office/drawing/2014/main" id="{C4AC2438-E115-41B9-AAFB-F32C01CEF45B}"/>
                </a:ext>
              </a:extLst>
            </p:cNvPr>
            <p:cNvSpPr>
              <a:spLocks noChangeArrowheads="1"/>
            </p:cNvSpPr>
            <p:nvPr/>
          </p:nvSpPr>
          <p:spPr bwMode="auto">
            <a:xfrm>
              <a:off x="864720" y="2486117"/>
              <a:ext cx="453108" cy="787069"/>
            </a:xfrm>
            <a:prstGeom prst="rect">
              <a:avLst/>
            </a:prstGeom>
            <a:solidFill>
              <a:srgbClr val="F25C21"/>
            </a:solidFill>
            <a:ln w="9525">
              <a:noFill/>
              <a:miter lim="800000"/>
              <a:headEnd/>
              <a:tailEnd/>
            </a:ln>
          </p:spPr>
          <p:txBody>
            <a:bodyPr lIns="0" tIns="45720" rIns="0" anchor="t" anchorCtr="0"/>
            <a:lstStyle/>
            <a:p>
              <a:pPr algn="ctr" eaLnBrk="0" hangingPunct="0"/>
              <a:r>
                <a:rPr lang="en-US" sz="750" b="1" dirty="0">
                  <a:solidFill>
                    <a:schemeClr val="bg1"/>
                  </a:solidFill>
                  <a:latin typeface="+mn-lt"/>
                  <a:cs typeface="Calibri" pitchFamily="34" charset="0"/>
                </a:rPr>
                <a:t>300%</a:t>
              </a:r>
              <a:br>
                <a:rPr lang="en-US" sz="750" b="1" dirty="0">
                  <a:solidFill>
                    <a:schemeClr val="bg1"/>
                  </a:solidFill>
                  <a:latin typeface="+mn-lt"/>
                  <a:cs typeface="Calibri" pitchFamily="34" charset="0"/>
                </a:rPr>
              </a:br>
              <a:endParaRPr lang="en-US" sz="750" b="1" dirty="0">
                <a:solidFill>
                  <a:schemeClr val="bg1"/>
                </a:solidFill>
                <a:latin typeface="+mn-lt"/>
                <a:cs typeface="Calibri" pitchFamily="34" charset="0"/>
              </a:endParaRPr>
            </a:p>
          </p:txBody>
        </p:sp>
        <p:sp>
          <p:nvSpPr>
            <p:cNvPr id="156" name="Rectangle 15"/>
            <p:cNvSpPr>
              <a:spLocks noChangeArrowheads="1"/>
            </p:cNvSpPr>
            <p:nvPr/>
          </p:nvSpPr>
          <p:spPr bwMode="auto">
            <a:xfrm>
              <a:off x="864720" y="2998181"/>
              <a:ext cx="453108" cy="1018119"/>
            </a:xfrm>
            <a:prstGeom prst="rect">
              <a:avLst/>
            </a:prstGeom>
            <a:solidFill>
              <a:srgbClr val="6F83BF"/>
            </a:solidFill>
            <a:ln w="9525">
              <a:noFill/>
              <a:miter lim="800000"/>
              <a:headEnd/>
              <a:tailEnd/>
            </a:ln>
          </p:spPr>
          <p:txBody>
            <a:bodyPr lIns="0" tIns="45720" rIns="0"/>
            <a:lstStyle/>
            <a:p>
              <a:pPr algn="ctr" eaLnBrk="0" hangingPunct="0"/>
              <a:r>
                <a:rPr lang="en-US" sz="750" b="1" dirty="0">
                  <a:solidFill>
                    <a:schemeClr val="bg1"/>
                  </a:solidFill>
                  <a:latin typeface="+mn-lt"/>
                </a:rPr>
                <a:t>200%</a:t>
              </a:r>
              <a:br>
                <a:rPr lang="en-US" sz="750" b="1" dirty="0">
                  <a:solidFill>
                    <a:schemeClr val="bg1"/>
                  </a:solidFill>
                  <a:latin typeface="+mn-lt"/>
                </a:rPr>
              </a:br>
              <a:endParaRPr lang="en-US" sz="750" b="1" dirty="0">
                <a:solidFill>
                  <a:schemeClr val="bg1"/>
                </a:solidFill>
                <a:latin typeface="+mn-lt"/>
              </a:endParaRPr>
            </a:p>
          </p:txBody>
        </p:sp>
      </p:grpSp>
      <p:sp>
        <p:nvSpPr>
          <p:cNvPr id="114" name="Right Bracket 113">
            <a:extLst>
              <a:ext uri="{FF2B5EF4-FFF2-40B4-BE49-F238E27FC236}">
                <a16:creationId xmlns:a16="http://schemas.microsoft.com/office/drawing/2014/main" id="{F9737826-9206-4731-9C98-E9A2B9859D7C}"/>
              </a:ext>
            </a:extLst>
          </p:cNvPr>
          <p:cNvSpPr/>
          <p:nvPr/>
        </p:nvSpPr>
        <p:spPr>
          <a:xfrm rot="16200000" flipH="1">
            <a:off x="5682562" y="2159033"/>
            <a:ext cx="1121639" cy="4886839"/>
          </a:xfrm>
          <a:prstGeom prst="rightBracket">
            <a:avLst>
              <a:gd name="adj" fmla="val 0"/>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Text Box 66"/>
          <p:cNvSpPr txBox="1">
            <a:spLocks noChangeArrowheads="1"/>
          </p:cNvSpPr>
          <p:nvPr/>
        </p:nvSpPr>
        <p:spPr bwMode="auto">
          <a:xfrm>
            <a:off x="5453421" y="5109031"/>
            <a:ext cx="1579920" cy="123111"/>
          </a:xfrm>
          <a:prstGeom prst="rect">
            <a:avLst/>
          </a:prstGeom>
          <a:solidFill>
            <a:schemeClr val="bg1"/>
          </a:solidFill>
          <a:ln w="9525">
            <a:noFill/>
            <a:miter lim="800000"/>
            <a:headEnd/>
            <a:tailEnd/>
          </a:ln>
        </p:spPr>
        <p:txBody>
          <a:bodyPr wrap="none" lIns="45720" tIns="0" rIns="45720" bIns="0">
            <a:spAutoFit/>
          </a:bodyPr>
          <a:lstStyle>
            <a:defPPr>
              <a:defRPr lang="en-US"/>
            </a:defPPr>
            <a:lvl1pPr algn="ctr">
              <a:defRPr sz="1000">
                <a:latin typeface="+mj-lt"/>
              </a:defRPr>
            </a:lvl1pPr>
          </a:lstStyle>
          <a:p>
            <a:r>
              <a:rPr lang="en-US" sz="800" b="1">
                <a:latin typeface="+mn-lt"/>
              </a:rPr>
              <a:t>ADULTS AGES 21 THROUGH 64</a:t>
            </a:r>
          </a:p>
        </p:txBody>
      </p:sp>
      <p:sp>
        <p:nvSpPr>
          <p:cNvPr id="2" name="Slide Number Placeholder 2">
            <a:extLst>
              <a:ext uri="{FF2B5EF4-FFF2-40B4-BE49-F238E27FC236}">
                <a16:creationId xmlns:a16="http://schemas.microsoft.com/office/drawing/2014/main" id="{79717AA6-2D48-E639-5E50-585A76D7A6AC}"/>
              </a:ext>
            </a:extLst>
          </p:cNvPr>
          <p:cNvSpPr>
            <a:spLocks noGrp="1"/>
          </p:cNvSpPr>
          <p:nvPr>
            <p:ph type="sldNum" sz="quarter" idx="10"/>
          </p:nvPr>
        </p:nvSpPr>
        <p:spPr>
          <a:xfrm>
            <a:off x="8747125" y="6559550"/>
            <a:ext cx="396875" cy="296863"/>
          </a:xfrm>
        </p:spPr>
        <p:txBody>
          <a:bodyPr/>
          <a:lstStyle/>
          <a:p>
            <a:fld id="{52FF2353-2A72-49B4-9122-A3EFF5B12DD2}" type="slidenum">
              <a:rPr lang="en-US" smtClean="0"/>
              <a:pPr/>
              <a:t>8</a:t>
            </a:fld>
            <a:endParaRPr lang="en-US"/>
          </a:p>
        </p:txBody>
      </p:sp>
      <p:sp>
        <p:nvSpPr>
          <p:cNvPr id="308" name="Line 57">
            <a:extLst>
              <a:ext uri="{FF2B5EF4-FFF2-40B4-BE49-F238E27FC236}">
                <a16:creationId xmlns:a16="http://schemas.microsoft.com/office/drawing/2014/main" id="{0216FFF7-5F85-4C5C-AA16-190A9945CA7E}"/>
              </a:ext>
            </a:extLst>
          </p:cNvPr>
          <p:cNvSpPr>
            <a:spLocks noChangeShapeType="1"/>
          </p:cNvSpPr>
          <p:nvPr/>
        </p:nvSpPr>
        <p:spPr bwMode="auto">
          <a:xfrm flipV="1">
            <a:off x="806554" y="4020708"/>
            <a:ext cx="7880246" cy="0"/>
          </a:xfrm>
          <a:prstGeom prst="line">
            <a:avLst/>
          </a:prstGeom>
          <a:noFill/>
          <a:ln w="9525">
            <a:solidFill>
              <a:schemeClr val="tx1"/>
            </a:solidFill>
            <a:round/>
            <a:headEnd/>
            <a:tailEnd/>
          </a:ln>
        </p:spPr>
        <p:txBody>
          <a:bodyPr tIns="45720"/>
          <a:lstStyle/>
          <a:p>
            <a:endParaRPr lang="en-US" sz="650">
              <a:latin typeface="+mn-lt"/>
            </a:endParaRPr>
          </a:p>
        </p:txBody>
      </p:sp>
    </p:spTree>
    <p:extLst>
      <p:ext uri="{BB962C8B-B14F-4D97-AF65-F5344CB8AC3E}">
        <p14:creationId xmlns:p14="http://schemas.microsoft.com/office/powerpoint/2010/main" val="36377645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7b132a8d35dd0abe13258ea26f0cfd037292fb"/>
  <p:tag name="ISPRING_RESOURCE_PATHS_HASH_2" val="59aea9d5c436bfa5bf5681d8d63db7fdf347889"/>
</p:tagLst>
</file>

<file path=ppt/tags/tag2.xml><?xml version="1.0" encoding="utf-8"?>
<p:tagLst xmlns:a="http://schemas.openxmlformats.org/drawingml/2006/main" xmlns:r="http://schemas.openxmlformats.org/officeDocument/2006/relationships" xmlns:p="http://schemas.openxmlformats.org/presentationml/2006/main">
  <p:tag name="SELTIME" val="9/21/2020 12:38:52 PM"/>
</p:tagLst>
</file>

<file path=ppt/theme/theme1.xml><?xml version="1.0" encoding="utf-8"?>
<a:theme xmlns:a="http://schemas.openxmlformats.org/drawingml/2006/main" name="MHBasics_NoTopNav">
  <a:themeElements>
    <a:clrScheme name="MMPI - no lime">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828EC7"/>
      </a:accent6>
      <a:hlink>
        <a:srgbClr val="3333CC"/>
      </a:hlink>
      <a:folHlink>
        <a:srgbClr val="3333CC"/>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INTRODUCTION">
  <a:themeElements>
    <a:clrScheme name="MMPI - no lime">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828EC7"/>
      </a:accent6>
      <a:hlink>
        <a:srgbClr val="3333CC"/>
      </a:hlink>
      <a:folHlink>
        <a:srgbClr val="3333CC"/>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ELIGIBILITY">
  <a:themeElements>
    <a:clrScheme name="MMPI - no lime">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828EC7"/>
      </a:accent6>
      <a:hlink>
        <a:srgbClr val="3333CC"/>
      </a:hlink>
      <a:folHlink>
        <a:srgbClr val="3333CC"/>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dirty="0" smtClean="0">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Delivery Systems">
  <a:themeElements>
    <a:clrScheme name="MMPI - no lime">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828EC7"/>
      </a:accent6>
      <a:hlink>
        <a:srgbClr val="3333CC"/>
      </a:hlink>
      <a:folHlink>
        <a:srgbClr val="3333CC"/>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4-SPENDING">
  <a:themeElements>
    <a:clrScheme name="MMPI - no lime">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828EC7"/>
      </a:accent6>
      <a:hlink>
        <a:srgbClr val="3333CC"/>
      </a:hlink>
      <a:folHlink>
        <a:srgbClr val="3333CC"/>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REFORMS">
  <a:themeElements>
    <a:clrScheme name="MMPI - no lime">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828EC7"/>
      </a:accent6>
      <a:hlink>
        <a:srgbClr val="3333CC"/>
      </a:hlink>
      <a:folHlink>
        <a:srgbClr val="3333CC"/>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CONCLUSION">
  <a:themeElements>
    <a:clrScheme name="MMPI - no lime">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828EC7"/>
      </a:accent6>
      <a:hlink>
        <a:srgbClr val="3333CC"/>
      </a:hlink>
      <a:folHlink>
        <a:srgbClr val="3333CC"/>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OURCES">
  <a:themeElements>
    <a:clrScheme name="MMPI - no lime">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828EC7"/>
      </a:accent6>
      <a:hlink>
        <a:srgbClr val="3333CC"/>
      </a:hlink>
      <a:folHlink>
        <a:srgbClr val="3333CC"/>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MMPI">
    <a:dk1>
      <a:srgbClr val="1C1C1C"/>
    </a:dk1>
    <a:lt1>
      <a:srgbClr val="FFFFFF"/>
    </a:lt1>
    <a:dk2>
      <a:srgbClr val="5A8F7C"/>
    </a:dk2>
    <a:lt2>
      <a:srgbClr val="A7CAC4"/>
    </a:lt2>
    <a:accent1>
      <a:srgbClr val="BFC49D"/>
    </a:accent1>
    <a:accent2>
      <a:srgbClr val="969696"/>
    </a:accent2>
    <a:accent3>
      <a:srgbClr val="CBA344"/>
    </a:accent3>
    <a:accent4>
      <a:srgbClr val="D4DDDD"/>
    </a:accent4>
    <a:accent5>
      <a:srgbClr val="5A8F7C"/>
    </a:accent5>
    <a:accent6>
      <a:srgbClr val="5A8F7C"/>
    </a:accent6>
    <a:hlink>
      <a:srgbClr val="BFC49D"/>
    </a:hlink>
    <a:folHlink>
      <a:srgbClr val="BFC49D"/>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MPI">
    <a:dk1>
      <a:srgbClr val="1C1C1C"/>
    </a:dk1>
    <a:lt1>
      <a:srgbClr val="FFFFFF"/>
    </a:lt1>
    <a:dk2>
      <a:srgbClr val="5A8F7C"/>
    </a:dk2>
    <a:lt2>
      <a:srgbClr val="A7CAC4"/>
    </a:lt2>
    <a:accent1>
      <a:srgbClr val="BFC49D"/>
    </a:accent1>
    <a:accent2>
      <a:srgbClr val="969696"/>
    </a:accent2>
    <a:accent3>
      <a:srgbClr val="CBA344"/>
    </a:accent3>
    <a:accent4>
      <a:srgbClr val="D4DDDD"/>
    </a:accent4>
    <a:accent5>
      <a:srgbClr val="5A8F7C"/>
    </a:accent5>
    <a:accent6>
      <a:srgbClr val="5A8F7C"/>
    </a:accent6>
    <a:hlink>
      <a:srgbClr val="BFC49D"/>
    </a:hlink>
    <a:folHlink>
      <a:srgbClr val="BFC49D"/>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196d572f-d072-48f3-88e9-aa412ca7ea5e" xsi:nil="true"/>
    <lcf76f155ced4ddcb4097134ff3c332f xmlns="196d572f-d072-48f3-88e9-aa412ca7ea5e">
      <Terms xmlns="http://schemas.microsoft.com/office/infopath/2007/PartnerControls"/>
    </lcf76f155ced4ddcb4097134ff3c332f>
    <TaxCatchAll xmlns="6d3083f0-d352-495a-b011-790bbddb8b4f" xsi:nil="true"/>
  </documentManagement>
</p:properties>
</file>

<file path=customXml/item10.xml><?xml version="1.0" encoding="utf-8"?>
<VariableList UniqueId="2abdc863-1c27-4aeb-b95d-3c97df3218f2" Name="Computed" ContentType="XML" MajorVersion="0" MinorVersion="1" isLocalCopy="False" IsBaseObject="False" DataSourceId="ddce6ca5-7d68-4087-8353-f54f5059456a" DataSourceMajorVersion="0" DataSourceMinorVersion="1"/>
</file>

<file path=customXml/item2.xml><?xml version="1.0" encoding="utf-8"?>
<VariableListDefinition name="Computed" displayName="Computed" id="2abdc863-1c27-4aeb-b95d-3c97df3218f2" isdomainofvalue="False" dataSourceId="ddce6ca5-7d68-4087-8353-f54f5059456a"/>
</file>

<file path=customXml/item3.xml><?xml version="1.0" encoding="utf-8"?>
<VariableListDefinition name="System" displayName="System" id="418a8b49-c83d-404f-9492-d825a18be36a" isdomainofvalue="False" dataSourceId="e3d01721-f858-4e5b-b34c-729d33c94407"/>
</file>

<file path=customXml/item4.xml><?xml version="1.0" encoding="utf-8"?>
<AllExternalAdhocVariableMappings/>
</file>

<file path=customXml/item5.xml><?xml version="1.0" encoding="utf-8"?>
<VariableListDefinition name="AD_HOC" displayName="AD_HOC" id="0a9a2eb1-2f5d-4b21-897a-deb853222865" isdomainofvalue="False" dataSourceId="00cfc832-2bb6-42d2-80f6-96aa56b46719"/>
</file>

<file path=customXml/item6.xml><?xml version="1.0" encoding="utf-8"?>
<VariableList UniqueId="418a8b49-c83d-404f-9492-d825a18be36a" Name="System" ContentType="XML" MajorVersion="0" MinorVersion="1" isLocalCopy="False" IsBaseObject="False" DataSourceId="e3d01721-f858-4e5b-b34c-729d33c94407" DataSourceMajorVersion="0" DataSourceMinorVersion="1"/>
</file>

<file path=customXml/item7.xml><?xml version="1.0" encoding="utf-8"?>
<ct:contentTypeSchema xmlns:ct="http://schemas.microsoft.com/office/2006/metadata/contentType" xmlns:ma="http://schemas.microsoft.com/office/2006/metadata/properties/metaAttributes" ct:_="" ma:_="" ma:contentTypeName="Document" ma:contentTypeID="0x01010026D427941B96CA4E8DE016C71E528B02" ma:contentTypeVersion="15" ma:contentTypeDescription="Create a new document." ma:contentTypeScope="" ma:versionID="40801b123602faf5281f334c0f8262f0">
  <xsd:schema xmlns:xsd="http://www.w3.org/2001/XMLSchema" xmlns:xs="http://www.w3.org/2001/XMLSchema" xmlns:p="http://schemas.microsoft.com/office/2006/metadata/properties" xmlns:ns2="196d572f-d072-48f3-88e9-aa412ca7ea5e" xmlns:ns3="6d3083f0-d352-495a-b011-790bbddb8b4f" targetNamespace="http://schemas.microsoft.com/office/2006/metadata/properties" ma:root="true" ma:fieldsID="7447e7bf58b7d651172dc89411f44fab" ns2:_="" ns3:_="">
    <xsd:import namespace="196d572f-d072-48f3-88e9-aa412ca7ea5e"/>
    <xsd:import namespace="6d3083f0-d352-495a-b011-790bbddb8b4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6d572f-d072-48f3-88e9-aa412ca7ea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Notes" ma:index="22" nillable="true" ma:displayName="Notes" ma:description="Brief description or note to give context before opening file. "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3083f0-d352-495a-b011-790bbddb8b4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3f98153-3966-40ef-9520-0f0818834ff4}" ma:internalName="TaxCatchAll" ma:showField="CatchAllData" ma:web="6d3083f0-d352-495a-b011-790bbddb8b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VariableList UniqueId="0a9a2eb1-2f5d-4b21-897a-deb853222865" Name="AD_HOC" ContentType="XML" MajorVersion="0" MinorVersion="1" isLocalCopy="False" IsBaseObject="False" DataSourceId="00cfc832-2bb6-42d2-80f6-96aa56b46719" DataSourceMajorVersion="0" DataSourceMinorVersion="1"/>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54DCB3-3F30-456F-8498-90BE34B3350E}">
  <ds:schemaRefs>
    <ds:schemaRef ds:uri="http://schemas.microsoft.com/office/2006/documentManagement/types"/>
    <ds:schemaRef ds:uri="6d3083f0-d352-495a-b011-790bbddb8b4f"/>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196d572f-d072-48f3-88e9-aa412ca7ea5e"/>
    <ds:schemaRef ds:uri="http://www.w3.org/XML/1998/namespace"/>
    <ds:schemaRef ds:uri="http://purl.org/dc/dcmitype/"/>
  </ds:schemaRefs>
</ds:datastoreItem>
</file>

<file path=customXml/itemProps10.xml><?xml version="1.0" encoding="utf-8"?>
<ds:datastoreItem xmlns:ds="http://schemas.openxmlformats.org/officeDocument/2006/customXml" ds:itemID="{F28D553F-9A91-49E2-BD27-FE74814F9692}">
  <ds:schemaRefs/>
</ds:datastoreItem>
</file>

<file path=customXml/itemProps2.xml><?xml version="1.0" encoding="utf-8"?>
<ds:datastoreItem xmlns:ds="http://schemas.openxmlformats.org/officeDocument/2006/customXml" ds:itemID="{585CA0E9-6150-4F06-A30E-C875A781CD0F}">
  <ds:schemaRefs/>
</ds:datastoreItem>
</file>

<file path=customXml/itemProps3.xml><?xml version="1.0" encoding="utf-8"?>
<ds:datastoreItem xmlns:ds="http://schemas.openxmlformats.org/officeDocument/2006/customXml" ds:itemID="{CC3CB73B-612F-468A-BA31-433D40A0D5DC}">
  <ds:schemaRefs/>
</ds:datastoreItem>
</file>

<file path=customXml/itemProps4.xml><?xml version="1.0" encoding="utf-8"?>
<ds:datastoreItem xmlns:ds="http://schemas.openxmlformats.org/officeDocument/2006/customXml" ds:itemID="{BA82F638-C368-4178-88F5-868B843208D4}">
  <ds:schemaRefs/>
</ds:datastoreItem>
</file>

<file path=customXml/itemProps5.xml><?xml version="1.0" encoding="utf-8"?>
<ds:datastoreItem xmlns:ds="http://schemas.openxmlformats.org/officeDocument/2006/customXml" ds:itemID="{3A69B984-C8F1-4C14-B5D8-EBB9238FF07A}">
  <ds:schemaRefs/>
</ds:datastoreItem>
</file>

<file path=customXml/itemProps6.xml><?xml version="1.0" encoding="utf-8"?>
<ds:datastoreItem xmlns:ds="http://schemas.openxmlformats.org/officeDocument/2006/customXml" ds:itemID="{2475858F-4C9F-430D-B834-2739284506E4}">
  <ds:schemaRefs/>
</ds:datastoreItem>
</file>

<file path=customXml/itemProps7.xml><?xml version="1.0" encoding="utf-8"?>
<ds:datastoreItem xmlns:ds="http://schemas.openxmlformats.org/officeDocument/2006/customXml" ds:itemID="{5EDDDEE9-16C1-4C8B-BB57-25334321A496}">
  <ds:schemaRefs>
    <ds:schemaRef ds:uri="196d572f-d072-48f3-88e9-aa412ca7ea5e"/>
    <ds:schemaRef ds:uri="6d3083f0-d352-495a-b011-790bbddb8b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8.xml><?xml version="1.0" encoding="utf-8"?>
<ds:datastoreItem xmlns:ds="http://schemas.openxmlformats.org/officeDocument/2006/customXml" ds:itemID="{17BE4B4E-64FA-45C2-BBB6-B59F71C858E0}">
  <ds:schemaRefs/>
</ds:datastoreItem>
</file>

<file path=customXml/itemProps9.xml><?xml version="1.0" encoding="utf-8"?>
<ds:datastoreItem xmlns:ds="http://schemas.openxmlformats.org/officeDocument/2006/customXml" ds:itemID="{5898EA85-CBBD-4B90-94C3-9E67DB39E5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2630</TotalTime>
  <Words>12313</Words>
  <Application>Microsoft Office PowerPoint</Application>
  <PresentationFormat>On-screen Show (4:3)</PresentationFormat>
  <Paragraphs>927</Paragraphs>
  <Slides>48</Slides>
  <Notes>47</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48</vt:i4>
      </vt:variant>
    </vt:vector>
  </HeadingPairs>
  <TitlesOfParts>
    <vt:vector size="67" baseType="lpstr">
      <vt:lpstr>ＭＳ Ｐゴシック</vt:lpstr>
      <vt:lpstr>Arial</vt:lpstr>
      <vt:lpstr>Calibri</vt:lpstr>
      <vt:lpstr>Calibri Light</vt:lpstr>
      <vt:lpstr>DM Sans</vt:lpstr>
      <vt:lpstr>Marion</vt:lpstr>
      <vt:lpstr>Segoe UI</vt:lpstr>
      <vt:lpstr>Source Sans Pro Light</vt:lpstr>
      <vt:lpstr>Source Sans Pro Semibold</vt:lpstr>
      <vt:lpstr>Wingdings</vt:lpstr>
      <vt:lpstr>MHBasics_NoTopNav</vt:lpstr>
      <vt:lpstr>1-INTRODUCTION</vt:lpstr>
      <vt:lpstr>2-ELIGIBILITY</vt:lpstr>
      <vt:lpstr>3-Delivery Systems</vt:lpstr>
      <vt:lpstr>Custom Design</vt:lpstr>
      <vt:lpstr>1_4-SPENDING</vt:lpstr>
      <vt:lpstr>5-REFORMS</vt:lpstr>
      <vt:lpstr>6-CONCLUSION</vt:lpstr>
      <vt:lpstr>SOURCES</vt:lpstr>
      <vt:lpstr>PowerPoint Presentation</vt:lpstr>
      <vt:lpstr>TABLE OF CONTENTS</vt:lpstr>
      <vt:lpstr>Glossary of ABBREVIATIONS</vt:lpstr>
      <vt:lpstr>Introduction</vt:lpstr>
      <vt:lpstr>INTRODUCTION: THE IMPORTANCE OF MASSHEALTH</vt:lpstr>
      <vt:lpstr>MassHealth: The Basics  KEY FINDINGS</vt:lpstr>
      <vt:lpstr>Eligibility and Enrollment</vt:lpstr>
      <vt:lpstr>MASSHEALTH IMPROVES ACCESS TO coverage AND HEALTH OUTCOMES</vt:lpstr>
      <vt:lpstr>MASSHEALTH INCOME LIMITS VARY FOR DIFFERENT AGES  AND ELIGIBILITY GROUPS1,2</vt:lpstr>
      <vt:lpstr>ELIGIBILITY FOR SENIORS AGED 65 AND OLDER Generally includes an asset test and lower income thresholds; MOST SENIORS ALSO HAVE MEDICARE1</vt:lpstr>
      <vt:lpstr>THERE ARE MANY DOORS INTO MASSHEALTH</vt:lpstr>
      <vt:lpstr>MASSHEALTH ENROLLMENT sharply INCREASED from SFY 2020-2023 AND has fallen 16% during post-PANDEMIC redeterminations</vt:lpstr>
      <vt:lpstr>CHILDREN, SENIORS, AND PEOPLE WITH DISABILITIES MAKE UP 55% OF MASSHEALTH Members</vt:lpstr>
      <vt:lpstr>MASSHEALTH IS IMPORTANT TO MANY POPULATION GROUPS</vt:lpstr>
      <vt:lpstr>MASSHEALTH PLAYS A KEY ROLE IN SUPPORTING THE LOW-INCOME WORKFORCE</vt:lpstr>
      <vt:lpstr>Benefits and Delivery systems</vt:lpstr>
      <vt:lpstr>MASSHEALTH PROVIDES COVERAGE SIMILAR TO COMMERCIAL INSURANCE, PLUS SOME ADDITIONAL BENEFITS1</vt:lpstr>
      <vt:lpstr>MassHealth has long included enhanced service benefits, and has recently added doula services to its benefit package</vt:lpstr>
      <vt:lpstr>MASSHEALTH PROVIDES Long-Term Services and Supports (LTSS) that keep people in their homes</vt:lpstr>
      <vt:lpstr>MassHealth Coverage Types</vt:lpstr>
      <vt:lpstr>MassHealth Delivery System Overview</vt:lpstr>
      <vt:lpstr>Among MASSHEALTH members who are also enrolled in Medicare, fewer than one third are enrolled in managed care plans</vt:lpstr>
      <vt:lpstr>AMONG ALL MASSHEALTH MEMBERS, 67% were ENROLLED IN MANAGED CARE in SFY 2023, WITH OVER HALF OF all MEMBERS IN ACOs</vt:lpstr>
      <vt:lpstr>MassHealth accountable care organizations (ACOs)</vt:lpstr>
      <vt:lpstr>MassHealth Community partners (CPs)</vt:lpstr>
      <vt:lpstr>Flexible Services Program (FSP)</vt:lpstr>
      <vt:lpstr>Spending and cost drivers</vt:lpstr>
      <vt:lpstr>NEARLY EVERY DOLLAR IN MASSHEALTH SPENDING IS Reimbursed by at least 50 cents IN FEDERAL REVENUE TO THE STATE </vt:lpstr>
      <vt:lpstr>THE MAIN SOURCE OF FEDERAL REVENUES TO MASSACHUSETTS IS MASSHEALTH</vt:lpstr>
      <vt:lpstr>Masshealth accounts for approximately 20% of the state budget, net of federal revenues</vt:lpstr>
      <vt:lpstr>Total masshealth spending Rose through the pandemic, driven largely by enrollment, and is starting to level off</vt:lpstr>
      <vt:lpstr>While ENROLLMENT and overall program spending increased FROM sfy 2020-2023, spending per member REMAINED STEADY</vt:lpstr>
      <vt:lpstr>MOST MASSHEALTH DOLLARS ARE SPENT ON SERVICES FOR A MINORITY OF MEMBERS</vt:lpstr>
      <vt:lpstr>TRENDS IN MASSHEALTH SPENDING per member Varied across  SUB-groups IN RECENT YEARS</vt:lpstr>
      <vt:lpstr>Over HALF OF MASSHEALTH SPENDING IN SFY 2023 WAS ON CAPITATION PAYMENTS</vt:lpstr>
      <vt:lpstr>MASSHEALTH SPENDING IS IMPORTANT TO MANY TYPES OF PROVIDERS</vt:lpstr>
      <vt:lpstr>reforms</vt:lpstr>
      <vt:lpstr>MASSACHUSETTS ADMINISTERS MOST OF MASSHEALTH THROUGH WAIVERS  </vt:lpstr>
      <vt:lpstr>LATEST EXTENSION OF masshealth’s 1115 DEMONSTRATION waiver ADVANCES REFORMS, FOCUSES ON health EQUITY </vt:lpstr>
      <vt:lpstr>MassHealth is expanding coverage and services to certain groups</vt:lpstr>
      <vt:lpstr>PowerPoint Presentation</vt:lpstr>
      <vt:lpstr>conclusion</vt:lpstr>
      <vt:lpstr>LOOKING TO THE FUTURE OF MASSHEALTH</vt:lpstr>
      <vt:lpstr>Sources</vt:lpstr>
      <vt:lpstr>Sources</vt:lpstr>
      <vt:lpstr>Sources</vt:lpstr>
      <vt:lpstr>Sources</vt:lpstr>
      <vt:lpstr>PowerPoint Presentation</vt:lpstr>
    </vt:vector>
  </TitlesOfParts>
  <Manager/>
  <Company>Hewlett-Packard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Madolyn Allison</dc:creator>
  <cp:keywords/>
  <dc:description/>
  <cp:lastModifiedBy>Gottsegen, Jessica</cp:lastModifiedBy>
  <cp:revision>78</cp:revision>
  <cp:lastPrinted>2024-10-02T16:03:06Z</cp:lastPrinted>
  <dcterms:created xsi:type="dcterms:W3CDTF">2010-12-20T05:21:32Z</dcterms:created>
  <dcterms:modified xsi:type="dcterms:W3CDTF">2024-10-22T19:03:51Z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0x01010026D427941B96CA4E8DE016C71E528B02</vt:lpwstr>
  </property>
  <property fmtid="{D5CDD505-2E9C-101B-9397-08002B2CF9AE}" pid="3" name="MediaServiceImageTags">
    <vt:lpwstr/>
  </property>
</Properties>
</file>