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charts/chart11.xml" ContentType="application/vnd.openxmlformats-officedocument.drawingml.chart+xml"/>
  <Override PartName="/ppt/notesSlides/notesSlide31.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3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34.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879" r:id="rId11"/>
    <p:sldMasterId id="2147483660" r:id="rId12"/>
    <p:sldMasterId id="2147483822" r:id="rId13"/>
    <p:sldMasterId id="2147483834" r:id="rId14"/>
    <p:sldMasterId id="2147483889" r:id="rId15"/>
    <p:sldMasterId id="2147483884" r:id="rId16"/>
    <p:sldMasterId id="2147483846" r:id="rId17"/>
    <p:sldMasterId id="2147483854" r:id="rId18"/>
  </p:sldMasterIdLst>
  <p:notesMasterIdLst>
    <p:notesMasterId r:id="rId62"/>
  </p:notesMasterIdLst>
  <p:handoutMasterIdLst>
    <p:handoutMasterId r:id="rId63"/>
  </p:handoutMasterIdLst>
  <p:sldIdLst>
    <p:sldId id="528" r:id="rId19"/>
    <p:sldId id="345" r:id="rId20"/>
    <p:sldId id="573" r:id="rId21"/>
    <p:sldId id="599" r:id="rId22"/>
    <p:sldId id="596" r:id="rId23"/>
    <p:sldId id="636" r:id="rId24"/>
    <p:sldId id="598" r:id="rId25"/>
    <p:sldId id="555" r:id="rId26"/>
    <p:sldId id="568" r:id="rId27"/>
    <p:sldId id="530" r:id="rId28"/>
    <p:sldId id="453" r:id="rId29"/>
    <p:sldId id="527" r:id="rId30"/>
    <p:sldId id="638" r:id="rId31"/>
    <p:sldId id="566" r:id="rId32"/>
    <p:sldId id="556" r:id="rId33"/>
    <p:sldId id="499" r:id="rId34"/>
    <p:sldId id="631" r:id="rId35"/>
    <p:sldId id="452" r:id="rId36"/>
    <p:sldId id="634" r:id="rId37"/>
    <p:sldId id="637" r:id="rId38"/>
    <p:sldId id="617" r:id="rId39"/>
    <p:sldId id="548" r:id="rId40"/>
    <p:sldId id="623" r:id="rId41"/>
    <p:sldId id="627" r:id="rId42"/>
    <p:sldId id="628" r:id="rId43"/>
    <p:sldId id="600" r:id="rId44"/>
    <p:sldId id="569" r:id="rId45"/>
    <p:sldId id="540" r:id="rId46"/>
    <p:sldId id="557" r:id="rId47"/>
    <p:sldId id="465" r:id="rId48"/>
    <p:sldId id="606" r:id="rId49"/>
    <p:sldId id="469" r:id="rId50"/>
    <p:sldId id="626" r:id="rId51"/>
    <p:sldId id="560" r:id="rId52"/>
    <p:sldId id="563" r:id="rId53"/>
    <p:sldId id="601" r:id="rId54"/>
    <p:sldId id="621" r:id="rId55"/>
    <p:sldId id="608" r:id="rId56"/>
    <p:sldId id="639" r:id="rId57"/>
    <p:sldId id="619" r:id="rId58"/>
    <p:sldId id="602" r:id="rId59"/>
    <p:sldId id="597" r:id="rId60"/>
    <p:sldId id="564" r:id="rId61"/>
  </p:sldIdLst>
  <p:sldSz cx="9144000" cy="6858000" type="screen4x3"/>
  <p:notesSz cx="7010400" cy="9296400"/>
  <p:custDataLst>
    <p:custData r:id="rId4"/>
    <p:custData r:id="rId2"/>
    <p:custData r:id="rId7"/>
    <p:custData r:id="rId6"/>
    <p:custData r:id="rId5"/>
    <p:custData r:id="rId8"/>
    <p:custData r:id="rId9"/>
    <p:tags r:id="rId6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3">
          <p15:clr>
            <a:srgbClr val="A4A3A4"/>
          </p15:clr>
        </p15:guide>
        <p15:guide id="2" orient="horz" pos="2631">
          <p15:clr>
            <a:srgbClr val="A4A3A4"/>
          </p15:clr>
        </p15:guide>
        <p15:guide id="3" pos="2880">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guide id="3" orient="horz" pos="2924" userDrawn="1">
          <p15:clr>
            <a:srgbClr val="A4A3A4"/>
          </p15:clr>
        </p15:guide>
        <p15:guide id="4" pos="2204" userDrawn="1">
          <p15:clr>
            <a:srgbClr val="A4A3A4"/>
          </p15:clr>
        </p15:guide>
        <p15:guide id="5" orient="horz" pos="2928" userDrawn="1">
          <p15:clr>
            <a:srgbClr val="A4A3A4"/>
          </p15:clr>
        </p15:guide>
        <p15:guide id="6"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907000-042D-B3C6-8F51-46C3562EE52A}" name="Howitt, Katherine" initials="HK" userId="S::khowit01@bcbsmamd.net::7a89aa55-25e5-4435-98e0-3e4efdef4807" providerId="AD"/>
  <p188:author id="{D9A6C319-B5B0-CFC1-6137-18CE897AA1E7}" name="Grenier, Michael" initials="GM" userId="S::michael.grenier@umassmed.edu::b7d67fac-0d94-44ca-94f1-84466b5e60bd" providerId="AD"/>
  <p188:author id="{E5ABCF23-7D55-BA35-E2D5-C4E719382151}" name="Moriarty, Benjamin" initials="MB" userId="S::Benjamin.Moriarty@umassmed.edu::ca62b5fa-df61-4252-8d86-2a4e8acea8ce" providerId="AD"/>
  <p188:author id="{4D6AF849-CAB2-5B66-0636-E53275D97FAE}" name="rseifert" initials="rs" userId="S::rseifert_alumni.princeton.edu#ext#@umassmed.onmicrosoft.com::be1071c5-c50d-4759-aa07-c37388455141" providerId="AD"/>
  <p188:author id="{A25EEE4D-BB14-953F-2A88-789B868D5460}" name="Victoriano, Lissette" initials="VL" userId="S::Lissette.Victoriano@umassmed.edu::4376ee6e-f5f5-4e00-8672-6f3b2075f262" providerId="AD"/>
  <p188:author id="{8172CA52-AADF-198C-B920-067FC26EBEE0}" name="Kenney Walsh, Kaitlyn" initials="KWK" userId="S::kkenne02@bcbsmamd.net::0e4a5a5a-8d87-467d-9759-a59c3c8f99a6" providerId="AD"/>
  <p188:author id="{4ABFE877-496C-A3E8-B973-C7E90399FACD}" name="rseifert" initials="" userId="S::rseifert@alumni.princeton.edu::be1071c5-c50d-4759-aa07-c37388455141" providerId="AD"/>
  <p188:author id="{83C31C80-1861-115D-6BC2-0961E7927C2D}" name="Gottsegen, Jessica" initials="GJ" userId="S::jgotts01@bcbsmamd.net::4def0834-6f0e-4d6c-874b-6d2c0ec17489" providerId="AD"/>
  <p188:author id="{20446782-9C4E-06F7-891F-654491D82123}" name="Gyurina, Carol" initials="GC" userId="S::Carol.Gyurina@umassmed.edu::631fdf44-2099-4043-9b68-2ac0ff6142f3" providerId="AD"/>
  <p188:author id="{EBAE7683-104E-BF3E-A3D4-95D608E34927}" name="Victoriano, Lissette" initials="VL" userId="S::lissette.victoriano@umassmed.edu::4376ee6e-f5f5-4e00-8672-6f3b2075f262" providerId="AD"/>
  <p188:author id="{BDB47793-9B59-B5C6-B798-3D19F2BF60D9}" name="Gyurina, Carol" initials="GC" userId="S::carol.gyurina@umassmed.edu::631fdf44-2099-4043-9b68-2ac0ff6142f3" providerId="AD"/>
  <p188:author id="{C0367499-B35F-E81C-76E6-CE652377D473}" name="Amanda Epperson" initials="AE" userId="982c838d3840ecde" providerId="Windows Live"/>
  <p188:author id="{D9134D9A-1F31-E26B-4544-CD9FEA05D719}" name="McDowell, Lisa" initials="ML" userId="S::Lisa.McDowell@umassmed.edu::ee2efa30-304f-49b1-a1a3-5f09c1492d97" providerId="AD"/>
  <p188:author id="{721D6C9C-D32F-F521-9C23-4E1A36A9244D}" name="Bob Seifert" initials="BS" userId="719af440f75915f2" providerId="Windows Live"/>
  <p188:author id="{1710BBBF-FF1C-7B19-BD32-DD5417E1AC4F}" name="BrodyField, Maia" initials="BM" userId="S::mbrody01@bcbsmamd.net::a3dc3dc0-a39a-485d-9907-d8f3028e4305" providerId="AD"/>
  <p188:author id="{939DE0E6-80A8-CBF2-7593-B5071C687810}" name="Grenier, Michael" initials="GM" userId="S::Michael.Grenier@umassmed.edu::b7d67fac-0d94-44ca-94f1-84466b5e6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29" name="Carol Gyurina" initials="CG" lastIdx="82" clrIdx="29">
    <p:extLst>
      <p:ext uri="{19B8F6BF-5375-455C-9EA6-DF929625EA0E}">
        <p15:presenceInfo xmlns:p15="http://schemas.microsoft.com/office/powerpoint/2012/main" userId="S::Carol.Gyurina@umassmed.edu::631fdf44-2099-4043-9b68-2ac0ff6142f3" providerId="AD"/>
      </p:ext>
    </p:extLst>
  </p:cmAuthor>
  <p:cmAuthor id="1" name="Mark Barer" initials="" lastIdx="6" clrIdx="1"/>
  <p:cmAuthor id="30" name="Shelto, Audrey" initials="SA" lastIdx="5" clrIdx="30">
    <p:extLst>
      <p:ext uri="{19B8F6BF-5375-455C-9EA6-DF929625EA0E}">
        <p15:presenceInfo xmlns:p15="http://schemas.microsoft.com/office/powerpoint/2012/main" userId="S::ashelt01@bcbsmamd.net::9bfec764-92f4-4367-af3a-1c6943dbaa82" providerId="AD"/>
      </p:ext>
    </p:extLst>
  </p:cmAuthor>
  <p:cmAuthor id="2" name="Madolyn Allison" initials="" lastIdx="0" clrIdx="2"/>
  <p:cmAuthor id="3" name="Bob Seifert" initials="" lastIdx="9" clrIdx="3"/>
  <p:cmAuthor id="4" name="Seifert, Robert" initials="RS" lastIdx="48" clrIdx="4"/>
  <p:cmAuthor id="5" name="Gyurina, Carol" initials="CG" lastIdx="38" clrIdx="5"/>
  <p:cmAuthor id="6" name="Russell, Kate" initials="RK" lastIdx="18" clrIdx="6"/>
  <p:cmAuthor id="7" name="Russell, Kate" initials="KR" lastIdx="33" clrIdx="7"/>
  <p:cmAuthor id="8" name="Kate Russell" initials="" lastIdx="1" clrIdx="8"/>
  <p:cmAuthor id="9" name="Nordahl, Katharine" initials="NK" lastIdx="69" clrIdx="9"/>
  <p:cmAuthor id="10" name="Gyurina, Carol" initials="GC" lastIdx="69" clrIdx="10"/>
  <p:cmAuthor id="11" name="Madolyn Allison" initials="MA" lastIdx="27" clrIdx="11"/>
  <p:cmAuthor id="12" name="Seifert, Robert" initials="RWS" lastIdx="43" clrIdx="12"/>
  <p:cmAuthor id="13" name="Gottsegen, Jessica" initials="GJ" lastIdx="522" clrIdx="13"/>
  <p:cmAuthor id="14" name="Gershon " initials="RBG" lastIdx="2" clrIdx="14">
    <p:extLst>
      <p:ext uri="{19B8F6BF-5375-455C-9EA6-DF929625EA0E}">
        <p15:presenceInfo xmlns:p15="http://schemas.microsoft.com/office/powerpoint/2012/main" userId="Gershon " providerId="None"/>
      </p:ext>
    </p:extLst>
  </p:cmAuthor>
  <p:cmAuthor id="15" name="Maughan, Matthew" initials="MWM" lastIdx="32" clrIdx="15">
    <p:extLst>
      <p:ext uri="{19B8F6BF-5375-455C-9EA6-DF929625EA0E}">
        <p15:presenceInfo xmlns:p15="http://schemas.microsoft.com/office/powerpoint/2012/main" userId="Maughan, Matthew" providerId="None"/>
      </p:ext>
    </p:extLst>
  </p:cmAuthor>
  <p:cmAuthor id="16" name="Gershon" initials="RBG" lastIdx="137" clrIdx="16">
    <p:extLst>
      <p:ext uri="{19B8F6BF-5375-455C-9EA6-DF929625EA0E}">
        <p15:presenceInfo xmlns:p15="http://schemas.microsoft.com/office/powerpoint/2012/main" userId="Gershon" providerId="None"/>
      </p:ext>
    </p:extLst>
  </p:cmAuthor>
  <p:cmAuthor id="17" name="Howitt, Katherine" initials="HK" lastIdx="230" clrIdx="17">
    <p:extLst>
      <p:ext uri="{19B8F6BF-5375-455C-9EA6-DF929625EA0E}">
        <p15:presenceInfo xmlns:p15="http://schemas.microsoft.com/office/powerpoint/2012/main" userId="S-1-5-21-981611209-1925282744-1235820382-174955" providerId="AD"/>
      </p:ext>
    </p:extLst>
  </p:cmAuthor>
  <p:cmAuthor id="18" name="Kenney Walsh, Kaitlyn" initials="KWK" lastIdx="1" clrIdx="18">
    <p:extLst>
      <p:ext uri="{19B8F6BF-5375-455C-9EA6-DF929625EA0E}">
        <p15:presenceInfo xmlns:p15="http://schemas.microsoft.com/office/powerpoint/2012/main" userId="S-1-5-21-981611209-1925282744-1235820382-119916" providerId="AD"/>
      </p:ext>
    </p:extLst>
  </p:cmAuthor>
  <p:cmAuthor id="19" name="Howitt, Katherine" initials="HK [2]" lastIdx="386" clrIdx="19">
    <p:extLst>
      <p:ext uri="{19B8F6BF-5375-455C-9EA6-DF929625EA0E}">
        <p15:presenceInfo xmlns:p15="http://schemas.microsoft.com/office/powerpoint/2012/main" userId="S::khowit01@bcbsmamd.net::7a89aa55-25e5-4435-98e0-3e4efdef4807" providerId="AD"/>
      </p:ext>
    </p:extLst>
  </p:cmAuthor>
  <p:cmAuthor id="20" name="Barbara Wallraff" initials="BW" lastIdx="36" clrIdx="20">
    <p:extLst>
      <p:ext uri="{19B8F6BF-5375-455C-9EA6-DF929625EA0E}">
        <p15:presenceInfo xmlns:p15="http://schemas.microsoft.com/office/powerpoint/2012/main" userId="Barbara Wallraff" providerId="None"/>
      </p:ext>
    </p:extLst>
  </p:cmAuthor>
  <p:cmAuthor id="21" name="Kenney Walsh, Kaitlyn" initials="KWK [2]" lastIdx="84" clrIdx="21">
    <p:extLst>
      <p:ext uri="{19B8F6BF-5375-455C-9EA6-DF929625EA0E}">
        <p15:presenceInfo xmlns:p15="http://schemas.microsoft.com/office/powerpoint/2012/main" userId="S::kkenne02@bcbsmamd.net::0e4a5a5a-8d87-467d-9759-a59c3c8f99a6" providerId="AD"/>
      </p:ext>
    </p:extLst>
  </p:cmAuthor>
  <p:cmAuthor id="22" name="Gershon, Rachel" initials="GR" lastIdx="217" clrIdx="22">
    <p:extLst>
      <p:ext uri="{19B8F6BF-5375-455C-9EA6-DF929625EA0E}">
        <p15:presenceInfo xmlns:p15="http://schemas.microsoft.com/office/powerpoint/2012/main" userId="S::Rachel.Gershon@umassmed.edu::bdf2bbb1-c45a-41a5-8947-9deb0df48188" providerId="AD"/>
      </p:ext>
    </p:extLst>
  </p:cmAuthor>
  <p:cmAuthor id="23" name="Rachel Gershon" initials="MOU" lastIdx="32" clrIdx="23"/>
  <p:cmAuthor id="24" name="BrodyField, Maia" initials="BM" lastIdx="87" clrIdx="24">
    <p:extLst>
      <p:ext uri="{19B8F6BF-5375-455C-9EA6-DF929625EA0E}">
        <p15:presenceInfo xmlns:p15="http://schemas.microsoft.com/office/powerpoint/2012/main" userId="S::mbrody01@bcbsmamd.net::a3dc3dc0-a39a-485d-9907-d8f3028e4305" providerId="AD"/>
      </p:ext>
    </p:extLst>
  </p:cmAuthor>
  <p:cmAuthor id="25" name="Heather Rossi" initials="HR" lastIdx="4" clrIdx="25">
    <p:extLst>
      <p:ext uri="{19B8F6BF-5375-455C-9EA6-DF929625EA0E}">
        <p15:presenceInfo xmlns:p15="http://schemas.microsoft.com/office/powerpoint/2012/main" userId="15f94c57c1763ce6" providerId="Windows Live"/>
      </p:ext>
    </p:extLst>
  </p:cmAuthor>
  <p:cmAuthor id="26" name="Jessica Lyons" initials="JL" lastIdx="6" clrIdx="26">
    <p:extLst>
      <p:ext uri="{19B8F6BF-5375-455C-9EA6-DF929625EA0E}">
        <p15:presenceInfo xmlns:p15="http://schemas.microsoft.com/office/powerpoint/2012/main" userId="2158609dd5256390" providerId="Windows Live"/>
      </p:ext>
    </p:extLst>
  </p:cmAuthor>
  <p:cmAuthor id="27" name="Victoriano, Lissette" initials="VL" lastIdx="203" clrIdx="27">
    <p:extLst>
      <p:ext uri="{19B8F6BF-5375-455C-9EA6-DF929625EA0E}">
        <p15:presenceInfo xmlns:p15="http://schemas.microsoft.com/office/powerpoint/2012/main" userId="S::Lissette.Victoriano@umassmed.edu::4376ee6e-f5f5-4e00-8672-6f3b2075f262" providerId="AD"/>
      </p:ext>
    </p:extLst>
  </p:cmAuthor>
  <p:cmAuthor id="28" name="London, Katharine" initials="LK" lastIdx="5" clrIdx="28">
    <p:extLst>
      <p:ext uri="{19B8F6BF-5375-455C-9EA6-DF929625EA0E}">
        <p15:presenceInfo xmlns:p15="http://schemas.microsoft.com/office/powerpoint/2012/main" userId="S::Katharine.London@umassmed.edu::09c5eed8-446f-4072-902d-361f26c0b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97"/>
    <a:srgbClr val="AFC43C"/>
    <a:srgbClr val="C9ECE8"/>
    <a:srgbClr val="F25C21"/>
    <a:srgbClr val="6F83BF"/>
    <a:srgbClr val="015E85"/>
    <a:srgbClr val="C3D941"/>
    <a:srgbClr val="D5E57D"/>
    <a:srgbClr val="EDF5C8"/>
    <a:srgbClr val="4B6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4628"/>
  </p:normalViewPr>
  <p:slideViewPr>
    <p:cSldViewPr snapToGrid="0">
      <p:cViewPr varScale="1">
        <p:scale>
          <a:sx n="127" d="100"/>
          <a:sy n="127" d="100"/>
        </p:scale>
        <p:origin x="930" y="120"/>
      </p:cViewPr>
      <p:guideLst>
        <p:guide orient="horz" pos="2883"/>
        <p:guide orient="horz" pos="2631"/>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20"/>
        <p:guide pos="2200"/>
        <p:guide orient="horz" pos="2924"/>
        <p:guide pos="22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Master" Target="slideMasters/slideMaster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Master" Target="slideMasters/slideMaster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notesMaster" Target="notesMasters/notesMaster1.xml"/><Relationship Id="rId7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MassHealth Enrollment</c:v>
                </c:pt>
              </c:strCache>
            </c:strRef>
          </c:tx>
          <c:spPr>
            <a:ln w="19050">
              <a:solidFill>
                <a:srgbClr val="00A797"/>
              </a:solidFill>
              <a:prstDash val="solid"/>
            </a:ln>
          </c:spPr>
          <c:marker>
            <c:symbol val="square"/>
            <c:size val="8"/>
            <c:spPr>
              <a:solidFill>
                <a:srgbClr val="00A797"/>
              </a:solidFill>
              <a:ln>
                <a:solidFill>
                  <a:srgbClr val="00A797"/>
                </a:solidFill>
                <a:prstDash val="solid"/>
              </a:ln>
            </c:spPr>
          </c:marker>
          <c:cat>
            <c:numRef>
              <c:f>Sheet1!$A$8:$A$19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Sheet1!$B$8:$B$19</c:f>
              <c:numCache>
                <c:formatCode>#,##0</c:formatCode>
                <c:ptCount val="12"/>
                <c:pt idx="0">
                  <c:v>1405377</c:v>
                </c:pt>
                <c:pt idx="1">
                  <c:v>1593843</c:v>
                </c:pt>
                <c:pt idx="2">
                  <c:v>1912813</c:v>
                </c:pt>
                <c:pt idx="3">
                  <c:v>1862207</c:v>
                </c:pt>
                <c:pt idx="4">
                  <c:v>1892725.8293225837</c:v>
                </c:pt>
                <c:pt idx="5">
                  <c:v>1856517.4483114993</c:v>
                </c:pt>
                <c:pt idx="6">
                  <c:v>1800995.7555526656</c:v>
                </c:pt>
                <c:pt idx="7" formatCode="_(* #,##0_);_(* \(#,##0\);_(* &quot;-&quot;??_);_(@_)">
                  <c:v>1803047.4086576665</c:v>
                </c:pt>
                <c:pt idx="8" formatCode="_(* #,##0_);_(* \(#,##0\);_(* &quot;-&quot;??_);_(@_)">
                  <c:v>1977984.7871227213</c:v>
                </c:pt>
                <c:pt idx="9" formatCode="_(* #,##0_);_(* \(#,##0\);_(* &quot;-&quot;??_);_(@_)">
                  <c:v>2170166.0978916399</c:v>
                </c:pt>
              </c:numCache>
            </c:numRef>
          </c:val>
          <c:smooth val="0"/>
          <c:extLst>
            <c:ext xmlns:c16="http://schemas.microsoft.com/office/drawing/2014/chart" uri="{C3380CC4-5D6E-409C-BE32-E72D297353CC}">
              <c16:uniqueId val="{00000000-085D-430D-896B-72199A0B13F1}"/>
            </c:ext>
          </c:extLst>
        </c:ser>
        <c:dLbls>
          <c:showLegendKey val="0"/>
          <c:showVal val="0"/>
          <c:showCatName val="0"/>
          <c:showSerName val="0"/>
          <c:showPercent val="0"/>
          <c:showBubbleSize val="0"/>
        </c:dLbls>
        <c:marker val="1"/>
        <c:smooth val="0"/>
        <c:axId val="243422008"/>
        <c:axId val="104925176"/>
      </c:lineChart>
      <c:catAx>
        <c:axId val="243422008"/>
        <c:scaling>
          <c:orientation val="minMax"/>
        </c:scaling>
        <c:delete val="0"/>
        <c:axPos val="b"/>
        <c:numFmt formatCode="General" sourceLinked="1"/>
        <c:majorTickMark val="out"/>
        <c:minorTickMark val="none"/>
        <c:tickLblPos val="nextTo"/>
        <c:spPr>
          <a:ln w="12700">
            <a:solidFill>
              <a:srgbClr val="FFFFFF">
                <a:lumMod val="75000"/>
              </a:srgbClr>
            </a:solidFill>
          </a:ln>
        </c:spPr>
        <c:txPr>
          <a:bodyPr/>
          <a:lstStyle/>
          <a:p>
            <a:pPr>
              <a:defRPr sz="800" b="1" i="0">
                <a:latin typeface="DM Sans" pitchFamily="2" charset="77"/>
              </a:defRPr>
            </a:pPr>
            <a:endParaRPr lang="en-US"/>
          </a:p>
        </c:txPr>
        <c:crossAx val="104925176"/>
        <c:crosses val="autoZero"/>
        <c:auto val="1"/>
        <c:lblAlgn val="ctr"/>
        <c:lblOffset val="100"/>
        <c:noMultiLvlLbl val="0"/>
      </c:catAx>
      <c:valAx>
        <c:axId val="104925176"/>
        <c:scaling>
          <c:orientation val="minMax"/>
        </c:scaling>
        <c:delete val="0"/>
        <c:axPos val="l"/>
        <c:majorGridlines>
          <c:spPr>
            <a:ln w="6350">
              <a:solidFill>
                <a:srgbClr val="FFFFFF">
                  <a:lumMod val="85000"/>
                </a:srgbClr>
              </a:solidFill>
            </a:ln>
          </c:spPr>
        </c:majorGridlines>
        <c:numFmt formatCode="#,##0" sourceLinked="1"/>
        <c:majorTickMark val="none"/>
        <c:minorTickMark val="none"/>
        <c:tickLblPos val="nextTo"/>
        <c:spPr>
          <a:ln>
            <a:noFill/>
          </a:ln>
        </c:spPr>
        <c:txPr>
          <a:bodyPr/>
          <a:lstStyle/>
          <a:p>
            <a:pPr>
              <a:defRPr sz="800" b="0" i="0">
                <a:latin typeface="DM Sans" pitchFamily="2" charset="77"/>
              </a:defRPr>
            </a:pPr>
            <a:endParaRPr lang="en-US"/>
          </a:p>
        </c:txPr>
        <c:crossAx val="243422008"/>
        <c:crossesAt val="1"/>
        <c:crossBetween val="between"/>
        <c:majorUnit val="25000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Sheet1!$B$2</c:f>
              <c:strCache>
                <c:ptCount val="1"/>
                <c:pt idx="0">
                  <c:v>Current Dollars</c:v>
                </c:pt>
              </c:strCache>
            </c:strRef>
          </c:tx>
          <c:spPr>
            <a:ln>
              <a:solidFill>
                <a:srgbClr val="00A797"/>
              </a:solidFill>
            </a:ln>
          </c:spPr>
          <c:marker>
            <c:symbol val="circle"/>
            <c:size val="6"/>
            <c:spPr>
              <a:solidFill>
                <a:srgbClr val="00A797"/>
              </a:solidFill>
              <a:ln>
                <a:solidFill>
                  <a:srgbClr val="00A797"/>
                </a:solidFill>
              </a:ln>
            </c:spPr>
          </c:marker>
          <c:dLbls>
            <c:dLbl>
              <c:idx val="7"/>
              <c:layout>
                <c:manualLayout>
                  <c:x val="-5.7790719347877412E-2"/>
                  <c:y val="-4.9067160722556742E-2"/>
                </c:manualLayout>
              </c:layout>
              <c:tx>
                <c:rich>
                  <a:bodyPr/>
                  <a:lstStyle/>
                  <a:p>
                    <a:pPr>
                      <a:defRPr sz="900" b="0">
                        <a:latin typeface="+mn-lt"/>
                      </a:defRPr>
                    </a:pPr>
                    <a:fld id="{1A581F3C-D149-8242-93E5-4FF74B0F58D0}" type="VALUE">
                      <a:rPr lang="en-US" b="0" i="0">
                        <a:latin typeface="+mn-lt"/>
                      </a:rPr>
                      <a:pPr>
                        <a:defRPr sz="900" b="0">
                          <a:latin typeface="+mn-lt"/>
                        </a:defRPr>
                      </a:pPr>
                      <a:t>[VALUE]</a:t>
                    </a:fld>
                    <a:endParaRPr lang="en-US"/>
                  </a:p>
                </c:rich>
              </c:tx>
              <c:numFmt formatCode="\$#,##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0D-4825-AA91-62130A89118B}"/>
                </c:ext>
              </c:extLst>
            </c:dLbl>
            <c:numFmt formatCode="\$#,##0.0" sourceLinked="0"/>
            <c:spPr>
              <a:noFill/>
              <a:ln>
                <a:noFill/>
              </a:ln>
              <a:effectLst/>
            </c:spPr>
            <c:txPr>
              <a:bodyPr/>
              <a:lstStyle/>
              <a:p>
                <a:pPr>
                  <a:defRPr sz="900" b="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Sheet1!$B$3:$B$12</c:f>
              <c:numCache>
                <c:formatCode>0.00</c:formatCode>
                <c:ptCount val="10"/>
                <c:pt idx="0">
                  <c:v>10.8</c:v>
                </c:pt>
                <c:pt idx="1">
                  <c:v>11.9</c:v>
                </c:pt>
                <c:pt idx="2">
                  <c:v>13.5</c:v>
                </c:pt>
                <c:pt idx="3">
                  <c:v>14.6</c:v>
                </c:pt>
                <c:pt idx="4">
                  <c:v>15</c:v>
                </c:pt>
                <c:pt idx="5">
                  <c:v>15.75</c:v>
                </c:pt>
                <c:pt idx="6">
                  <c:v>16.5</c:v>
                </c:pt>
                <c:pt idx="7">
                  <c:v>17</c:v>
                </c:pt>
                <c:pt idx="8">
                  <c:v>18.12</c:v>
                </c:pt>
                <c:pt idx="9">
                  <c:v>19.850000000000001</c:v>
                </c:pt>
              </c:numCache>
            </c:numRef>
          </c:val>
          <c:smooth val="0"/>
          <c:extLst>
            <c:ext xmlns:c16="http://schemas.microsoft.com/office/drawing/2014/chart" uri="{C3380CC4-5D6E-409C-BE32-E72D297353CC}">
              <c16:uniqueId val="{00000001-080D-4825-AA91-62130A89118B}"/>
            </c:ext>
          </c:extLst>
        </c:ser>
        <c:ser>
          <c:idx val="1"/>
          <c:order val="1"/>
          <c:tx>
            <c:strRef>
              <c:f>Sheet1!$C$2</c:f>
              <c:strCache>
                <c:ptCount val="1"/>
                <c:pt idx="0">
                  <c:v>Constant Dollars</c:v>
                </c:pt>
              </c:strCache>
            </c:strRef>
          </c:tx>
          <c:spPr>
            <a:ln>
              <a:solidFill>
                <a:srgbClr val="6F83BF"/>
              </a:solidFill>
            </a:ln>
          </c:spPr>
          <c:marker>
            <c:spPr>
              <a:solidFill>
                <a:srgbClr val="6F83BF"/>
              </a:solidFill>
              <a:ln>
                <a:solidFill>
                  <a:srgbClr val="6F83BF"/>
                </a:solidFill>
              </a:ln>
            </c:spPr>
          </c:marker>
          <c:dLbls>
            <c:numFmt formatCode="\$#,##0.0" sourceLinked="0"/>
            <c:spPr>
              <a:noFill/>
              <a:ln>
                <a:noFill/>
              </a:ln>
              <a:effectLst/>
            </c:spPr>
            <c:txPr>
              <a:bodyPr/>
              <a:lstStyle/>
              <a:p>
                <a:pPr>
                  <a:defRPr sz="900" b="0">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Sheet1!$C$3:$C$12</c:f>
              <c:numCache>
                <c:formatCode>General</c:formatCode>
                <c:ptCount val="10"/>
                <c:pt idx="0">
                  <c:v>10.8</c:v>
                </c:pt>
                <c:pt idx="1">
                  <c:v>11.847027187563642</c:v>
                </c:pt>
                <c:pt idx="2">
                  <c:v>13.047144212805078</c:v>
                </c:pt>
                <c:pt idx="3">
                  <c:v>13.515475572402236</c:v>
                </c:pt>
                <c:pt idx="4">
                  <c:v>13.757735472633858</c:v>
                </c:pt>
                <c:pt idx="5">
                  <c:v>14.180366433888421</c:v>
                </c:pt>
                <c:pt idx="6">
                  <c:v>14.263139629981655</c:v>
                </c:pt>
                <c:pt idx="7">
                  <c:v>14.248916595344612</c:v>
                </c:pt>
                <c:pt idx="8">
                  <c:v>15.220681683775824</c:v>
                </c:pt>
                <c:pt idx="9">
                  <c:v>15.853024155944231</c:v>
                </c:pt>
              </c:numCache>
            </c:numRef>
          </c:val>
          <c:smooth val="0"/>
          <c:extLst>
            <c:ext xmlns:c16="http://schemas.microsoft.com/office/drawing/2014/chart" uri="{C3380CC4-5D6E-409C-BE32-E72D297353CC}">
              <c16:uniqueId val="{00000002-080D-4825-AA91-62130A89118B}"/>
            </c:ext>
          </c:extLst>
        </c:ser>
        <c:dLbls>
          <c:showLegendKey val="0"/>
          <c:showVal val="0"/>
          <c:showCatName val="0"/>
          <c:showSerName val="0"/>
          <c:showPercent val="0"/>
          <c:showBubbleSize val="0"/>
        </c:dLbls>
        <c:marker val="1"/>
        <c:smooth val="0"/>
        <c:axId val="247825504"/>
        <c:axId val="247825896"/>
      </c:lineChart>
      <c:catAx>
        <c:axId val="247825504"/>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800" b="0">
                <a:latin typeface="+mj-lt"/>
              </a:defRPr>
            </a:pPr>
            <a:endParaRPr lang="en-US"/>
          </a:p>
        </c:txPr>
        <c:crossAx val="247825896"/>
        <c:crosses val="autoZero"/>
        <c:auto val="1"/>
        <c:lblAlgn val="ctr"/>
        <c:lblOffset val="100"/>
        <c:noMultiLvlLbl val="0"/>
      </c:catAx>
      <c:valAx>
        <c:axId val="247825896"/>
        <c:scaling>
          <c:orientation val="minMax"/>
          <c:min val="5"/>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800" b="0"/>
            </a:pPr>
            <a:endParaRPr lang="en-US"/>
          </a:p>
        </c:txPr>
        <c:crossAx val="247825504"/>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7575569498404E-2"/>
          <c:y val="3.4695374015748029E-2"/>
          <c:w val="0.91016671771404778"/>
          <c:h val="0.8526432086614173"/>
        </c:manualLayout>
      </c:layout>
      <c:lineChart>
        <c:grouping val="standard"/>
        <c:varyColors val="0"/>
        <c:ser>
          <c:idx val="0"/>
          <c:order val="0"/>
          <c:tx>
            <c:strRef>
              <c:f>Sheet1!$B$1</c:f>
              <c:strCache>
                <c:ptCount val="1"/>
                <c:pt idx="0">
                  <c:v>Enrollment</c:v>
                </c:pt>
              </c:strCache>
            </c:strRef>
          </c:tx>
          <c:spPr>
            <a:ln>
              <a:solidFill>
                <a:srgbClr val="6F83BF"/>
              </a:solidFill>
            </a:ln>
          </c:spPr>
          <c:marker>
            <c:symbol val="square"/>
            <c:size val="8"/>
            <c:spPr>
              <a:solidFill>
                <a:srgbClr val="6F83BF"/>
              </a:solidFill>
              <a:ln>
                <a:solidFill>
                  <a:srgbClr val="6F83BF"/>
                </a:solidFill>
              </a:ln>
            </c:spPr>
          </c:marker>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100</c:v>
                </c:pt>
                <c:pt idx="1">
                  <c:v>113.41035181307223</c:v>
                </c:pt>
                <c:pt idx="2">
                  <c:v>136.10675284994701</c:v>
                </c:pt>
                <c:pt idx="3">
                  <c:v>132.50586853207358</c:v>
                </c:pt>
                <c:pt idx="4">
                  <c:v>134.67745665397968</c:v>
                </c:pt>
                <c:pt idx="5">
                  <c:v>132.08155587159945</c:v>
                </c:pt>
                <c:pt idx="6">
                  <c:v>128.09924378449341</c:v>
                </c:pt>
                <c:pt idx="7">
                  <c:v>128.35367861246186</c:v>
                </c:pt>
                <c:pt idx="8">
                  <c:v>140.68740049663424</c:v>
                </c:pt>
                <c:pt idx="9">
                  <c:v>154.41878569890085</c:v>
                </c:pt>
              </c:numCache>
            </c:numRef>
          </c:val>
          <c:smooth val="0"/>
          <c:extLst>
            <c:ext xmlns:c16="http://schemas.microsoft.com/office/drawing/2014/chart" uri="{C3380CC4-5D6E-409C-BE32-E72D297353CC}">
              <c16:uniqueId val="{00000000-6102-4881-A405-0D6885131A97}"/>
            </c:ext>
          </c:extLst>
        </c:ser>
        <c:ser>
          <c:idx val="1"/>
          <c:order val="1"/>
          <c:tx>
            <c:strRef>
              <c:f>Sheet1!$C$1</c:f>
              <c:strCache>
                <c:ptCount val="1"/>
                <c:pt idx="0">
                  <c:v>Total spending</c:v>
                </c:pt>
              </c:strCache>
            </c:strRef>
          </c:tx>
          <c:marker>
            <c:symbol val="circle"/>
            <c:size val="8"/>
          </c:marker>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Sheet1!$C$2:$C$11</c:f>
              <c:numCache>
                <c:formatCode>General</c:formatCode>
                <c:ptCount val="10"/>
                <c:pt idx="0">
                  <c:v>100</c:v>
                </c:pt>
                <c:pt idx="1">
                  <c:v>110.18518518518519</c:v>
                </c:pt>
                <c:pt idx="2">
                  <c:v>126.85185185185185</c:v>
                </c:pt>
                <c:pt idx="3">
                  <c:v>137.03703703703704</c:v>
                </c:pt>
                <c:pt idx="4">
                  <c:v>138.88888888888891</c:v>
                </c:pt>
                <c:pt idx="5">
                  <c:v>145.37037037037038</c:v>
                </c:pt>
                <c:pt idx="6">
                  <c:v>152.7777777777778</c:v>
                </c:pt>
                <c:pt idx="7">
                  <c:v>157.40740740740742</c:v>
                </c:pt>
                <c:pt idx="8">
                  <c:v>167.59259259259261</c:v>
                </c:pt>
                <c:pt idx="9">
                  <c:v>183.79629629629633</c:v>
                </c:pt>
              </c:numCache>
            </c:numRef>
          </c:val>
          <c:smooth val="0"/>
          <c:extLst>
            <c:ext xmlns:c16="http://schemas.microsoft.com/office/drawing/2014/chart" uri="{C3380CC4-5D6E-409C-BE32-E72D297353CC}">
              <c16:uniqueId val="{00000001-6102-4881-A405-0D6885131A97}"/>
            </c:ext>
          </c:extLst>
        </c:ser>
        <c:ser>
          <c:idx val="2"/>
          <c:order val="2"/>
          <c:tx>
            <c:strRef>
              <c:f>Sheet1!$D$1</c:f>
              <c:strCache>
                <c:ptCount val="1"/>
                <c:pt idx="0">
                  <c:v>$ PMPM</c:v>
                </c:pt>
              </c:strCache>
            </c:strRef>
          </c:tx>
          <c:spPr>
            <a:ln>
              <a:solidFill>
                <a:srgbClr val="00A797"/>
              </a:solidFill>
            </a:ln>
          </c:spPr>
          <c:marker>
            <c:symbol val="triangle"/>
            <c:size val="9"/>
            <c:spPr>
              <a:solidFill>
                <a:srgbClr val="00A797"/>
              </a:solidFill>
              <a:ln>
                <a:solidFill>
                  <a:srgbClr val="00A797"/>
                </a:solidFill>
              </a:ln>
            </c:spPr>
          </c:marker>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Sheet1!$D$2:$D$11</c:f>
              <c:numCache>
                <c:formatCode>General</c:formatCode>
                <c:ptCount val="10"/>
                <c:pt idx="0">
                  <c:v>100</c:v>
                </c:pt>
                <c:pt idx="1">
                  <c:v>97.156197316799705</c:v>
                </c:pt>
                <c:pt idx="2">
                  <c:v>93.200263172615408</c:v>
                </c:pt>
                <c:pt idx="3">
                  <c:v>103.41959835829206</c:v>
                </c:pt>
                <c:pt idx="4">
                  <c:v>103.12705061377082</c:v>
                </c:pt>
                <c:pt idx="5">
                  <c:v>110.06106735515523</c:v>
                </c:pt>
                <c:pt idx="6">
                  <c:v>119.26516754243822</c:v>
                </c:pt>
                <c:pt idx="7">
                  <c:v>122.63568050675167</c:v>
                </c:pt>
                <c:pt idx="8">
                  <c:v>119.12409488833882</c:v>
                </c:pt>
                <c:pt idx="9">
                  <c:v>119.02457040083127</c:v>
                </c:pt>
              </c:numCache>
            </c:numRef>
          </c:val>
          <c:smooth val="0"/>
          <c:extLst>
            <c:ext xmlns:c16="http://schemas.microsoft.com/office/drawing/2014/chart" uri="{C3380CC4-5D6E-409C-BE32-E72D297353CC}">
              <c16:uniqueId val="{00000002-6102-4881-A405-0D6885131A97}"/>
            </c:ext>
          </c:extLst>
        </c:ser>
        <c:dLbls>
          <c:showLegendKey val="0"/>
          <c:showVal val="0"/>
          <c:showCatName val="0"/>
          <c:showSerName val="0"/>
          <c:showPercent val="0"/>
          <c:showBubbleSize val="0"/>
        </c:dLbls>
        <c:marker val="1"/>
        <c:smooth val="0"/>
        <c:axId val="249391952"/>
        <c:axId val="270552928"/>
      </c:lineChart>
      <c:catAx>
        <c:axId val="249391952"/>
        <c:scaling>
          <c:orientation val="minMax"/>
        </c:scaling>
        <c:delete val="0"/>
        <c:axPos val="b"/>
        <c:numFmt formatCode="General" sourceLinked="1"/>
        <c:majorTickMark val="out"/>
        <c:minorTickMark val="none"/>
        <c:tickLblPos val="nextTo"/>
        <c:txPr>
          <a:bodyPr/>
          <a:lstStyle/>
          <a:p>
            <a:pPr algn="ctr">
              <a:defRPr lang="en-US" sz="900" b="0" i="0" u="none" strike="noStrike" kern="1200" baseline="0">
                <a:solidFill>
                  <a:schemeClr val="tx1"/>
                </a:solidFill>
                <a:latin typeface="+mn-lt"/>
                <a:ea typeface="+mn-ea"/>
                <a:cs typeface="+mn-cs"/>
              </a:defRPr>
            </a:pPr>
            <a:endParaRPr lang="en-US"/>
          </a:p>
        </c:txPr>
        <c:crossAx val="270552928"/>
        <c:crossesAt val="80"/>
        <c:auto val="1"/>
        <c:lblAlgn val="ctr"/>
        <c:lblOffset val="200"/>
        <c:noMultiLvlLbl val="0"/>
      </c:catAx>
      <c:valAx>
        <c:axId val="270552928"/>
        <c:scaling>
          <c:orientation val="minMax"/>
          <c:min val="80"/>
        </c:scaling>
        <c:delete val="0"/>
        <c:axPos val="l"/>
        <c:majorGridlines>
          <c:spPr>
            <a:ln>
              <a:solidFill>
                <a:schemeClr val="bg1">
                  <a:lumMod val="85000"/>
                </a:schemeClr>
              </a:solidFill>
            </a:ln>
          </c:spPr>
        </c:majorGridlines>
        <c:numFmt formatCode="#&quot;%&quot;" sourceLinked="0"/>
        <c:majorTickMark val="none"/>
        <c:minorTickMark val="none"/>
        <c:tickLblPos val="nextTo"/>
        <c:spPr>
          <a:ln>
            <a:noFill/>
          </a:ln>
        </c:spPr>
        <c:txPr>
          <a:bodyPr/>
          <a:lstStyle/>
          <a:p>
            <a:pPr>
              <a:defRPr sz="1000"/>
            </a:pPr>
            <a:endParaRPr lang="en-US"/>
          </a:p>
        </c:txPr>
        <c:crossAx val="249391952"/>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00582739703334E-2"/>
          <c:y val="3.547130889788936E-2"/>
          <c:w val="0.65995940575390655"/>
          <c:h val="0.87262207240069434"/>
        </c:manualLayout>
      </c:layout>
      <c:barChart>
        <c:barDir val="col"/>
        <c:grouping val="stacked"/>
        <c:varyColors val="0"/>
        <c:ser>
          <c:idx val="0"/>
          <c:order val="0"/>
          <c:tx>
            <c:strRef>
              <c:f>Sheet1!$A$2</c:f>
              <c:strCache>
                <c:ptCount val="1"/>
                <c:pt idx="0">
                  <c:v>Non-disabled Children</c:v>
                </c:pt>
              </c:strCache>
            </c:strRef>
          </c:tx>
          <c:spPr>
            <a:solidFill>
              <a:srgbClr val="C3D941"/>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Sheet1!$B$2:$C$2</c:f>
              <c:numCache>
                <c:formatCode>0.00%</c:formatCode>
                <c:ptCount val="2"/>
                <c:pt idx="0">
                  <c:v>0.33169999999999999</c:v>
                </c:pt>
                <c:pt idx="1">
                  <c:v>0.14530000000000001</c:v>
                </c:pt>
              </c:numCache>
            </c:numRef>
          </c:val>
          <c:extLst>
            <c:ext xmlns:c16="http://schemas.microsoft.com/office/drawing/2014/chart" uri="{C3380CC4-5D6E-409C-BE32-E72D297353CC}">
              <c16:uniqueId val="{00000001-657B-4393-ADFD-E777508BE4D3}"/>
            </c:ext>
          </c:extLst>
        </c:ser>
        <c:ser>
          <c:idx val="1"/>
          <c:order val="1"/>
          <c:tx>
            <c:strRef>
              <c:f>Sheet1!$A$3</c:f>
              <c:strCache>
                <c:ptCount val="1"/>
                <c:pt idx="0">
                  <c:v>Non-disabled Adults</c:v>
                </c:pt>
              </c:strCache>
            </c:strRef>
          </c:tx>
          <c:spPr>
            <a:solidFill>
              <a:srgbClr val="6F83BF"/>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Sheet1!$B$3:$C$3</c:f>
              <c:numCache>
                <c:formatCode>0.00%</c:formatCode>
                <c:ptCount val="2"/>
                <c:pt idx="0">
                  <c:v>0.43140000000000001</c:v>
                </c:pt>
                <c:pt idx="1">
                  <c:v>0.31280000000000002</c:v>
                </c:pt>
              </c:numCache>
            </c:numRef>
          </c:val>
          <c:extLst>
            <c:ext xmlns:c16="http://schemas.microsoft.com/office/drawing/2014/chart" uri="{C3380CC4-5D6E-409C-BE32-E72D297353CC}">
              <c16:uniqueId val="{00000003-657B-4393-ADFD-E777508BE4D3}"/>
            </c:ext>
          </c:extLst>
        </c:ser>
        <c:ser>
          <c:idx val="2"/>
          <c:order val="2"/>
          <c:tx>
            <c:strRef>
              <c:f>Sheet1!$A$4</c:f>
              <c:strCache>
                <c:ptCount val="1"/>
                <c:pt idx="0">
                  <c:v>Adults &amp; Children with Disabilities</c:v>
                </c:pt>
              </c:strCache>
            </c:strRef>
          </c:tx>
          <c:spPr>
            <a:solidFill>
              <a:srgbClr val="FAC422"/>
            </a:solidFill>
          </c:spPr>
          <c:invertIfNegative val="0"/>
          <c:dLbls>
            <c:numFmt formatCode="0%" sourceLinked="0"/>
            <c:spPr>
              <a:noFill/>
              <a:ln>
                <a:noFill/>
              </a:ln>
              <a:effectLst/>
            </c:spPr>
            <c:txPr>
              <a:bodyPr wrap="square" lIns="38100" tIns="19050" rIns="38100" bIns="19050" anchor="ctr">
                <a:spAutoFit/>
              </a:bodyPr>
              <a:lstStyle/>
              <a:p>
                <a:pPr>
                  <a:defRPr sz="1600" b="1">
                    <a:solidFill>
                      <a:srgbClr val="000000"/>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Sheet1!$B$4:$C$4</c:f>
              <c:numCache>
                <c:formatCode>0.00%</c:formatCode>
                <c:ptCount val="2"/>
                <c:pt idx="0">
                  <c:v>0.1381</c:v>
                </c:pt>
                <c:pt idx="1">
                  <c:v>0.31640000000000001</c:v>
                </c:pt>
              </c:numCache>
            </c:numRef>
          </c:val>
          <c:extLst>
            <c:ext xmlns:c16="http://schemas.microsoft.com/office/drawing/2014/chart" uri="{C3380CC4-5D6E-409C-BE32-E72D297353CC}">
              <c16:uniqueId val="{0000000E-657B-4393-ADFD-E777508BE4D3}"/>
            </c:ext>
          </c:extLst>
        </c:ser>
        <c:ser>
          <c:idx val="3"/>
          <c:order val="3"/>
          <c:tx>
            <c:strRef>
              <c:f>Sheet1!$A$5</c:f>
              <c:strCache>
                <c:ptCount val="1"/>
                <c:pt idx="0">
                  <c:v>Seniors</c:v>
                </c:pt>
              </c:strCache>
            </c:strRef>
          </c:tx>
          <c:spPr>
            <a:solidFill>
              <a:srgbClr val="F25C21"/>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Sheet1!$B$5:$C$5</c:f>
              <c:numCache>
                <c:formatCode>0.00%</c:formatCode>
                <c:ptCount val="2"/>
                <c:pt idx="0">
                  <c:v>9.6299999999999997E-2</c:v>
                </c:pt>
                <c:pt idx="1">
                  <c:v>0.22500000000000001</c:v>
                </c:pt>
              </c:numCache>
            </c:numRef>
          </c:val>
          <c:extLst>
            <c:ext xmlns:c16="http://schemas.microsoft.com/office/drawing/2014/chart" uri="{C3380CC4-5D6E-409C-BE32-E72D297353CC}">
              <c16:uniqueId val="{0000000F-657B-4393-ADFD-E777508BE4D3}"/>
            </c:ext>
          </c:extLst>
        </c:ser>
        <c:dLbls>
          <c:showLegendKey val="0"/>
          <c:showVal val="1"/>
          <c:showCatName val="0"/>
          <c:showSerName val="0"/>
          <c:showPercent val="0"/>
          <c:showBubbleSize val="0"/>
        </c:dLbls>
        <c:gapWidth val="81"/>
        <c:overlap val="100"/>
        <c:axId val="247827072"/>
        <c:axId val="247827464"/>
      </c:barChart>
      <c:catAx>
        <c:axId val="247827072"/>
        <c:scaling>
          <c:orientation val="minMax"/>
        </c:scaling>
        <c:delete val="0"/>
        <c:axPos val="b"/>
        <c:numFmt formatCode="[$-409]mmmm\-yy;@" sourceLinked="0"/>
        <c:majorTickMark val="none"/>
        <c:minorTickMark val="none"/>
        <c:tickLblPos val="nextTo"/>
        <c:spPr>
          <a:ln>
            <a:solidFill>
              <a:schemeClr val="bg1">
                <a:lumMod val="50000"/>
              </a:schemeClr>
            </a:solidFill>
          </a:ln>
        </c:spPr>
        <c:txPr>
          <a:bodyPr/>
          <a:lstStyle/>
          <a:p>
            <a:pPr>
              <a:defRPr sz="1100" b="0" i="0" cap="all" baseline="0">
                <a:latin typeface="Source Sans Pro Semibold" panose="020B0603030403020204" pitchFamily="34" charset="0"/>
              </a:defRPr>
            </a:pPr>
            <a:endParaRPr lang="en-US"/>
          </a:p>
        </c:txPr>
        <c:crossAx val="247827464"/>
        <c:crosses val="autoZero"/>
        <c:auto val="1"/>
        <c:lblAlgn val="ctr"/>
        <c:lblOffset val="100"/>
        <c:noMultiLvlLbl val="0"/>
      </c:catAx>
      <c:valAx>
        <c:axId val="247827464"/>
        <c:scaling>
          <c:orientation val="minMax"/>
          <c:max val="1"/>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900">
                <a:latin typeface="DM Sans" pitchFamily="2" charset="0"/>
              </a:defRPr>
            </a:pPr>
            <a:endParaRPr lang="en-US"/>
          </a:p>
        </c:txPr>
        <c:crossAx val="247827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SFY 2020</c:v>
                </c:pt>
              </c:strCache>
            </c:strRef>
          </c:tx>
          <c:spPr>
            <a:solidFill>
              <a:srgbClr val="C3D941"/>
            </a:solidFill>
            <a:ln w="9525" cap="flat" cmpd="sng" algn="ctr">
              <a:no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Sheet1!$B$2:$B$7</c:f>
              <c:numCache>
                <c:formatCode>_-[$$-409]* #,##0.00_ ;_-[$$-409]* \-#,##0.00\ ;_-[$$-409]* "-"??_ ;_-@_ </c:formatCode>
                <c:ptCount val="6"/>
                <c:pt idx="0">
                  <c:v>8080.8723695107101</c:v>
                </c:pt>
                <c:pt idx="1">
                  <c:v>3209.9415982144878</c:v>
                </c:pt>
                <c:pt idx="2">
                  <c:v>5564.4678736948745</c:v>
                </c:pt>
                <c:pt idx="3">
                  <c:v>17037.890001355969</c:v>
                </c:pt>
                <c:pt idx="4">
                  <c:v>16480.880365352266</c:v>
                </c:pt>
                <c:pt idx="5">
                  <c:v>19704.216939231723</c:v>
                </c:pt>
              </c:numCache>
            </c:numRef>
          </c:val>
          <c:extLst>
            <c:ext xmlns:c16="http://schemas.microsoft.com/office/drawing/2014/chart" uri="{C3380CC4-5D6E-409C-BE32-E72D297353CC}">
              <c16:uniqueId val="{00000000-09F7-4CE2-A3D4-85F8EFD63880}"/>
            </c:ext>
          </c:extLst>
        </c:ser>
        <c:ser>
          <c:idx val="1"/>
          <c:order val="1"/>
          <c:tx>
            <c:strRef>
              <c:f>Sheet1!$C$1</c:f>
              <c:strCache>
                <c:ptCount val="1"/>
                <c:pt idx="0">
                  <c:v>SFY 2021</c:v>
                </c:pt>
              </c:strCache>
            </c:strRef>
          </c:tx>
          <c:spPr>
            <a:solidFill>
              <a:schemeClr val="accent4"/>
            </a:solidFill>
            <a:ln w="9525" cap="flat" cmpd="sng" algn="ctr">
              <a:solidFill>
                <a:schemeClr val="lt1">
                  <a:alpha val="50000"/>
                </a:schemeClr>
              </a:solid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Sheet1!$C$2:$C$7</c:f>
              <c:numCache>
                <c:formatCode>_("$"* #,##0.00_);_("$"* \(#,##0.00\);_("$"* "-"??_);_(@_)</c:formatCode>
                <c:ptCount val="6"/>
                <c:pt idx="0">
                  <c:v>7876.8528662895915</c:v>
                </c:pt>
                <c:pt idx="1">
                  <c:v>3336.6565959018631</c:v>
                </c:pt>
                <c:pt idx="2">
                  <c:v>5818.5314345996749</c:v>
                </c:pt>
                <c:pt idx="3">
                  <c:v>16993.009369604595</c:v>
                </c:pt>
                <c:pt idx="4">
                  <c:v>16650.135047889558</c:v>
                </c:pt>
                <c:pt idx="5">
                  <c:v>18257.106798387416</c:v>
                </c:pt>
              </c:numCache>
            </c:numRef>
          </c:val>
          <c:extLst>
            <c:ext xmlns:c16="http://schemas.microsoft.com/office/drawing/2014/chart" uri="{C3380CC4-5D6E-409C-BE32-E72D297353CC}">
              <c16:uniqueId val="{00000000-6F77-455B-B3D4-85F7C4757353}"/>
            </c:ext>
          </c:extLst>
        </c:ser>
        <c:ser>
          <c:idx val="2"/>
          <c:order val="2"/>
          <c:tx>
            <c:strRef>
              <c:f>Sheet1!$D$1</c:f>
              <c:strCache>
                <c:ptCount val="1"/>
                <c:pt idx="0">
                  <c:v> SFY 2022 </c:v>
                </c:pt>
              </c:strCache>
            </c:strRef>
          </c:tx>
          <c:spPr>
            <a:solidFill>
              <a:srgbClr val="6F83BF"/>
            </a:solidFill>
            <a:ln w="9525" cap="flat" cmpd="sng" algn="ctr">
              <a:solidFill>
                <a:schemeClr val="lt1">
                  <a:alpha val="50000"/>
                </a:schemeClr>
              </a:solidFill>
              <a:round/>
            </a:ln>
            <a:effectLst/>
          </c:spPr>
          <c:invertIfNegative val="0"/>
          <c:dLbls>
            <c:dLbl>
              <c:idx val="0"/>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1"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88D-5246-B899-923491C06B69}"/>
                </c:ext>
              </c:extLst>
            </c:dLbl>
            <c:numFmt formatCode="&quot;$&quot;#,##0" sourceLinked="0"/>
            <c:spPr>
              <a:noFill/>
              <a:ln>
                <a:noFill/>
              </a:ln>
              <a:effectLst/>
            </c:spPr>
            <c:txPr>
              <a:bodyPr rot="-5400000" spcFirstLastPara="1" vertOverflow="ellipsis"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Sheet1!$D$2:$D$7</c:f>
              <c:numCache>
                <c:formatCode>_("$"* #,##0.00_);_("$"* \(#,##0.00\);_("$"* "-"??_);_(@_)</c:formatCode>
                <c:ptCount val="6"/>
                <c:pt idx="0">
                  <c:v>8081.0290697931332</c:v>
                </c:pt>
                <c:pt idx="1">
                  <c:v>3541.0231930931836</c:v>
                </c:pt>
                <c:pt idx="2">
                  <c:v>5860.6558569078279</c:v>
                </c:pt>
                <c:pt idx="3">
                  <c:v>18558.158189515179</c:v>
                </c:pt>
                <c:pt idx="4">
                  <c:v>18254.395924200719</c:v>
                </c:pt>
                <c:pt idx="5">
                  <c:v>18877.643176348112</c:v>
                </c:pt>
              </c:numCache>
            </c:numRef>
          </c:val>
          <c:extLst>
            <c:ext xmlns:c16="http://schemas.microsoft.com/office/drawing/2014/chart" uri="{C3380CC4-5D6E-409C-BE32-E72D297353CC}">
              <c16:uniqueId val="{00000001-6F77-455B-B3D4-85F7C4757353}"/>
            </c:ext>
          </c:extLst>
        </c:ser>
        <c:dLbls>
          <c:dLblPos val="inEnd"/>
          <c:showLegendKey val="0"/>
          <c:showVal val="1"/>
          <c:showCatName val="0"/>
          <c:showSerName val="0"/>
          <c:showPercent val="0"/>
          <c:showBubbleSize val="0"/>
        </c:dLbls>
        <c:gapWidth val="65"/>
        <c:axId val="247826680"/>
        <c:axId val="247826288"/>
        <c:extLst/>
      </c:barChart>
      <c:catAx>
        <c:axId val="247826680"/>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0" i="0" u="none" strike="noStrike" kern="1200" cap="all" baseline="0">
                <a:solidFill>
                  <a:schemeClr val="tx1"/>
                </a:solidFill>
                <a:latin typeface="+mj-lt"/>
                <a:ea typeface="+mn-ea"/>
                <a:cs typeface="+mn-cs"/>
              </a:defRPr>
            </a:pPr>
            <a:endParaRPr lang="en-US"/>
          </a:p>
        </c:txPr>
        <c:crossAx val="247826288"/>
        <c:crosses val="autoZero"/>
        <c:auto val="1"/>
        <c:lblAlgn val="ctr"/>
        <c:lblOffset val="100"/>
        <c:noMultiLvlLbl val="0"/>
      </c:catAx>
      <c:valAx>
        <c:axId val="247826288"/>
        <c:scaling>
          <c:orientation val="minMax"/>
          <c:max val="210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47826680"/>
        <c:crosses val="autoZero"/>
        <c:crossBetween val="between"/>
        <c:majorUnit val="7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2808324036112"/>
          <c:y val="0.13036594918156597"/>
          <c:w val="0.58609993293091878"/>
          <c:h val="0.79155344202898537"/>
        </c:manualLayout>
      </c:layout>
      <c:doughnutChart>
        <c:varyColors val="1"/>
        <c:ser>
          <c:idx val="0"/>
          <c:order val="0"/>
          <c:tx>
            <c:strRef>
              <c:f>Sheet1!$B$1</c:f>
              <c:strCache>
                <c:ptCount val="1"/>
                <c:pt idx="0">
                  <c:v>SFY 2021</c:v>
                </c:pt>
              </c:strCache>
            </c:strRef>
          </c:tx>
          <c:spPr>
            <a:ln>
              <a:solidFill>
                <a:schemeClr val="bg1"/>
              </a:solidFill>
            </a:ln>
          </c:spPr>
          <c:explosion val="8"/>
          <c:dPt>
            <c:idx val="0"/>
            <c:bubble3D val="0"/>
            <c:explosion val="0"/>
            <c:spPr>
              <a:solidFill>
                <a:schemeClr val="accent4"/>
              </a:solidFill>
              <a:ln w="19050">
                <a:solidFill>
                  <a:schemeClr val="bg1"/>
                </a:solidFill>
              </a:ln>
              <a:effectLst/>
            </c:spPr>
            <c:extLst>
              <c:ext xmlns:c16="http://schemas.microsoft.com/office/drawing/2014/chart" uri="{C3380CC4-5D6E-409C-BE32-E72D297353CC}">
                <c16:uniqueId val="{00000009-5F0A-4C26-9943-45B6ABC62E99}"/>
              </c:ext>
            </c:extLst>
          </c:dPt>
          <c:dPt>
            <c:idx val="1"/>
            <c:bubble3D val="0"/>
            <c:explosion val="0"/>
            <c:spPr>
              <a:solidFill>
                <a:srgbClr val="6F83BF"/>
              </a:solidFill>
              <a:ln w="19050">
                <a:solidFill>
                  <a:schemeClr val="bg1"/>
                </a:solid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DFA-46EC-8719-4914187663A2}"/>
              </c:ext>
            </c:extLst>
          </c:dPt>
          <c:cat>
            <c:strRef>
              <c:f>Sheet1!$A$2:$A$4</c:f>
              <c:strCache>
                <c:ptCount val="2"/>
                <c:pt idx="0">
                  <c:v>Capitated Payments</c:v>
                </c:pt>
                <c:pt idx="1">
                  <c:v>Fee for Service</c:v>
                </c:pt>
              </c:strCache>
            </c:strRef>
          </c:cat>
          <c:val>
            <c:numRef>
              <c:f>Sheet1!$B$2:$B$4</c:f>
              <c:numCache>
                <c:formatCode>"$"#,##0.0_);\("$"#,##0.0\)</c:formatCode>
                <c:ptCount val="3"/>
                <c:pt idx="0">
                  <c:v>9225.7766790335627</c:v>
                </c:pt>
                <c:pt idx="1">
                  <c:v>8314.3031869999959</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180"/>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Sheet1!$A$2:$A$4</c15:sqref>
                        </c15:formulaRef>
                      </c:ext>
                    </c:extLst>
                    <c:strCache>
                      <c:ptCount val="2"/>
                      <c:pt idx="0">
                        <c:v>Capitated Payments</c:v>
                      </c:pt>
                      <c:pt idx="1">
                        <c:v>Fee for Service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0.17</c:v>
                </c:pt>
                <c:pt idx="1">
                  <c:v>0.83</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0.46</c:v>
                </c:pt>
                <c:pt idx="1">
                  <c:v>0.54</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0.38100000000000001</c:v>
                </c:pt>
                <c:pt idx="1">
                  <c:v>0.61899999999999999</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0.54</c:v>
                </c:pt>
                <c:pt idx="1">
                  <c:v>0.46</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A797"/>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0.44729999999999998</c:v>
                </c:pt>
                <c:pt idx="1">
                  <c:v>0.55269999999999997</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 of members</c:v>
                </c:pt>
              </c:strCache>
            </c:strRef>
          </c:tx>
          <c:spPr>
            <a:ln>
              <a:solidFill>
                <a:schemeClr val="bg1"/>
              </a:solidFill>
            </a:ln>
          </c:spPr>
          <c:dPt>
            <c:idx val="0"/>
            <c:bubble3D val="0"/>
            <c:spPr>
              <a:solidFill>
                <a:srgbClr val="C3D941"/>
              </a:solidFill>
              <a:ln>
                <a:solidFill>
                  <a:schemeClr val="bg1"/>
                </a:solidFill>
              </a:ln>
            </c:spPr>
            <c:extLst>
              <c:ext xmlns:c16="http://schemas.microsoft.com/office/drawing/2014/chart" uri="{C3380CC4-5D6E-409C-BE32-E72D297353CC}">
                <c16:uniqueId val="{00000001-CA3D-47BF-AA5B-969350E11E41}"/>
              </c:ext>
            </c:extLst>
          </c:dPt>
          <c:dPt>
            <c:idx val="1"/>
            <c:bubble3D val="0"/>
            <c:spPr>
              <a:solidFill>
                <a:srgbClr val="C3D941">
                  <a:alpha val="50000"/>
                </a:srgbClr>
              </a:solidFill>
              <a:ln>
                <a:solidFill>
                  <a:schemeClr val="bg1"/>
                </a:solidFill>
              </a:ln>
            </c:spPr>
            <c:extLst>
              <c:ext xmlns:c16="http://schemas.microsoft.com/office/drawing/2014/chart" uri="{C3380CC4-5D6E-409C-BE32-E72D297353CC}">
                <c16:uniqueId val="{00000003-CA3D-47BF-AA5B-969350E11E41}"/>
              </c:ext>
            </c:extLst>
          </c:dPt>
          <c:dPt>
            <c:idx val="2"/>
            <c:bubble3D val="0"/>
            <c:spPr>
              <a:solidFill>
                <a:srgbClr val="F25C21"/>
              </a:solidFill>
              <a:ln>
                <a:solidFill>
                  <a:schemeClr val="bg1"/>
                </a:solidFill>
              </a:ln>
            </c:spPr>
            <c:extLst>
              <c:ext xmlns:c16="http://schemas.microsoft.com/office/drawing/2014/chart" uri="{C3380CC4-5D6E-409C-BE32-E72D297353CC}">
                <c16:uniqueId val="{00000005-CA3D-47BF-AA5B-969350E11E41}"/>
              </c:ext>
            </c:extLst>
          </c:dPt>
          <c:dPt>
            <c:idx val="3"/>
            <c:bubble3D val="0"/>
            <c:spPr>
              <a:solidFill>
                <a:srgbClr val="F25C21">
                  <a:alpha val="50000"/>
                </a:srgbClr>
              </a:solidFill>
              <a:ln>
                <a:solidFill>
                  <a:schemeClr val="bg1"/>
                </a:solidFill>
              </a:ln>
            </c:spPr>
            <c:extLst>
              <c:ext xmlns:c16="http://schemas.microsoft.com/office/drawing/2014/chart" uri="{C3380CC4-5D6E-409C-BE32-E72D297353CC}">
                <c16:uniqueId val="{00000007-CA3D-47BF-AA5B-969350E11E41}"/>
              </c:ext>
            </c:extLst>
          </c:dPt>
          <c:dPt>
            <c:idx val="4"/>
            <c:bubble3D val="0"/>
            <c:spPr>
              <a:solidFill>
                <a:srgbClr val="4B63AE">
                  <a:alpha val="50000"/>
                </a:srgbClr>
              </a:solidFill>
              <a:ln>
                <a:solidFill>
                  <a:schemeClr val="bg1"/>
                </a:solidFill>
              </a:ln>
            </c:spPr>
            <c:extLst>
              <c:ext xmlns:c16="http://schemas.microsoft.com/office/drawing/2014/chart" uri="{C3380CC4-5D6E-409C-BE32-E72D297353CC}">
                <c16:uniqueId val="{00000009-CA3D-47BF-AA5B-969350E11E41}"/>
              </c:ext>
            </c:extLst>
          </c:dPt>
          <c:dPt>
            <c:idx val="5"/>
            <c:bubble3D val="0"/>
            <c:spPr>
              <a:solidFill>
                <a:srgbClr val="4B63AE"/>
              </a:solidFill>
              <a:ln>
                <a:solidFill>
                  <a:schemeClr val="bg1"/>
                </a:solidFill>
              </a:ln>
            </c:spPr>
            <c:extLst>
              <c:ext xmlns:c16="http://schemas.microsoft.com/office/drawing/2014/chart" uri="{C3380CC4-5D6E-409C-BE32-E72D297353CC}">
                <c16:uniqueId val="{0000000B-CA3D-47BF-AA5B-969350E11E41}"/>
              </c:ext>
            </c:extLst>
          </c:dPt>
          <c:dPt>
            <c:idx val="6"/>
            <c:bubble3D val="0"/>
            <c:spPr>
              <a:solidFill>
                <a:schemeClr val="accent6"/>
              </a:solidFill>
              <a:ln>
                <a:solidFill>
                  <a:schemeClr val="bg1"/>
                </a:solidFill>
              </a:ln>
            </c:spPr>
            <c:extLst>
              <c:ext xmlns:c16="http://schemas.microsoft.com/office/drawing/2014/chart" uri="{C3380CC4-5D6E-409C-BE32-E72D297353CC}">
                <c16:uniqueId val="{0000000D-CA3D-47BF-AA5B-969350E11E41}"/>
              </c:ext>
            </c:extLst>
          </c:dPt>
          <c:dPt>
            <c:idx val="7"/>
            <c:bubble3D val="0"/>
            <c:spPr>
              <a:solidFill>
                <a:schemeClr val="accent1"/>
              </a:solidFill>
              <a:ln>
                <a:solidFill>
                  <a:schemeClr val="bg1"/>
                </a:solidFill>
              </a:ln>
            </c:spPr>
            <c:extLst>
              <c:ext xmlns:c16="http://schemas.microsoft.com/office/drawing/2014/chart" uri="{C3380CC4-5D6E-409C-BE32-E72D297353CC}">
                <c16:uniqueId val="{0000000F-CA3D-47BF-AA5B-969350E11E41}"/>
              </c:ext>
            </c:extLst>
          </c:dPt>
          <c:dLbls>
            <c:dLbl>
              <c:idx val="0"/>
              <c:delete val="1"/>
              <c:extLst>
                <c:ext xmlns:c15="http://schemas.microsoft.com/office/drawing/2012/chart" uri="{CE6537A1-D6FC-4f65-9D91-7224C49458BB}"/>
                <c:ext xmlns:c16="http://schemas.microsoft.com/office/drawing/2014/chart" uri="{C3380CC4-5D6E-409C-BE32-E72D297353CC}">
                  <c16:uniqueId val="{00000001-CA3D-47BF-AA5B-969350E11E41}"/>
                </c:ext>
              </c:extLst>
            </c:dLbl>
            <c:dLbl>
              <c:idx val="1"/>
              <c:delete val="1"/>
              <c:extLst>
                <c:ext xmlns:c15="http://schemas.microsoft.com/office/drawing/2012/chart" uri="{CE6537A1-D6FC-4f65-9D91-7224C49458BB}"/>
                <c:ext xmlns:c16="http://schemas.microsoft.com/office/drawing/2014/chart" uri="{C3380CC4-5D6E-409C-BE32-E72D297353CC}">
                  <c16:uniqueId val="{00000003-CA3D-47BF-AA5B-969350E11E41}"/>
                </c:ext>
              </c:extLst>
            </c:dLbl>
            <c:dLbl>
              <c:idx val="2"/>
              <c:delete val="1"/>
              <c:extLst>
                <c:ext xmlns:c15="http://schemas.microsoft.com/office/drawing/2012/chart" uri="{CE6537A1-D6FC-4f65-9D91-7224C49458BB}"/>
                <c:ext xmlns:c16="http://schemas.microsoft.com/office/drawing/2014/chart" uri="{C3380CC4-5D6E-409C-BE32-E72D297353CC}">
                  <c16:uniqueId val="{00000005-CA3D-47BF-AA5B-969350E11E41}"/>
                </c:ext>
              </c:extLst>
            </c:dLbl>
            <c:dLbl>
              <c:idx val="3"/>
              <c:layout>
                <c:manualLayout>
                  <c:x val="0.13132367843585557"/>
                  <c:y val="-0.2153723302340029"/>
                </c:manualLayout>
              </c:layout>
              <c:tx>
                <c:rich>
                  <a:bodyPr anchorCtr="0"/>
                  <a:lstStyle/>
                  <a:p>
                    <a:pPr algn="r">
                      <a:defRPr sz="1200" b="0">
                        <a:solidFill>
                          <a:schemeClr val="bg1"/>
                        </a:solidFill>
                        <a:latin typeface="+mj-lt"/>
                      </a:defRPr>
                    </a:pPr>
                    <a:r>
                      <a:rPr lang="en-US" b="1" i="0">
                        <a:solidFill>
                          <a:schemeClr val="bg1"/>
                        </a:solidFill>
                        <a:latin typeface="DM Sans" pitchFamily="2" charset="77"/>
                      </a:rPr>
                      <a:t>33%</a:t>
                    </a:r>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CA3D-47BF-AA5B-969350E11E41}"/>
                </c:ext>
              </c:extLst>
            </c:dLbl>
            <c:dLbl>
              <c:idx val="4"/>
              <c:layout>
                <c:manualLayout>
                  <c:x val="2.7941208177841609E-3"/>
                  <c:y val="1.5113847735719497E-2"/>
                </c:manualLayout>
              </c:layout>
              <c:tx>
                <c:rich>
                  <a:bodyPr/>
                  <a:lstStyle/>
                  <a:p>
                    <a:fld id="{260DF38C-D5FA-7645-A376-2B615AD2E4E2}" type="PERCENTAGE">
                      <a:rPr lang="en-US" b="1" i="0">
                        <a:latin typeface="DM Sans" pitchFamily="2" charset="77"/>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A3D-47BF-AA5B-969350E11E41}"/>
                </c:ext>
              </c:extLst>
            </c:dLbl>
            <c:dLbl>
              <c:idx val="5"/>
              <c:layout>
                <c:manualLayout>
                  <c:x val="-2.7941208177841609E-3"/>
                  <c:y val="5.6676929008948114E-2"/>
                </c:manualLayout>
              </c:layout>
              <c:tx>
                <c:rich>
                  <a:bodyPr/>
                  <a:lstStyle/>
                  <a:p>
                    <a:pPr>
                      <a:defRPr sz="1200" b="0">
                        <a:solidFill>
                          <a:schemeClr val="bg1"/>
                        </a:solidFill>
                        <a:latin typeface="+mj-lt"/>
                      </a:defRPr>
                    </a:pPr>
                    <a:fld id="{E8B9F40C-FECD-9E41-BF7E-E917C82AFD4D}" type="PERCENTAGE">
                      <a:rPr lang="en-US" b="1" i="0">
                        <a:solidFill>
                          <a:schemeClr val="bg1"/>
                        </a:solidFill>
                        <a:latin typeface="DM Sans" pitchFamily="2" charset="77"/>
                      </a:rPr>
                      <a:pPr>
                        <a:defRPr sz="1200" b="0">
                          <a:solidFill>
                            <a:schemeClr val="bg1"/>
                          </a:solidFill>
                          <a:latin typeface="+mj-lt"/>
                        </a:defRPr>
                      </a:pPr>
                      <a:t>[PERCENTAGE]</a:t>
                    </a:fld>
                    <a:endParaRPr lang="en-US"/>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CA3D-47BF-AA5B-969350E11E41}"/>
                </c:ext>
              </c:extLst>
            </c:dLbl>
            <c:dLbl>
              <c:idx val="6"/>
              <c:layout>
                <c:manualLayout>
                  <c:x val="-3.9117691448978281E-2"/>
                  <c:y val="2.267077160357924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A3D-47BF-AA5B-969350E11E41}"/>
                </c:ext>
              </c:extLst>
            </c:dLbl>
            <c:numFmt formatCode="0%" sourceLinked="0"/>
            <c:spPr>
              <a:noFill/>
              <a:ln>
                <a:noFill/>
              </a:ln>
              <a:effectLst/>
            </c:spPr>
            <c:txPr>
              <a:bodyPr/>
              <a:lstStyle/>
              <a:p>
                <a:pPr>
                  <a:defRPr sz="1200" b="0">
                    <a:solidFill>
                      <a:schemeClr val="tx1"/>
                    </a:solidFill>
                    <a:latin typeface="+mj-lt"/>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Sheet1!$A$3:$A$8</c:f>
              <c:strCache>
                <c:ptCount val="6"/>
                <c:pt idx="0">
                  <c:v>Seniors in Community</c:v>
                </c:pt>
                <c:pt idx="1">
                  <c:v>Seniors in Nursing Facilities</c:v>
                </c:pt>
                <c:pt idx="2">
                  <c:v>Non-Disabled Children</c:v>
                </c:pt>
                <c:pt idx="3">
                  <c:v>Children with Disabilities</c:v>
                </c:pt>
                <c:pt idx="4">
                  <c:v>Adults with Disabilities</c:v>
                </c:pt>
                <c:pt idx="5">
                  <c:v>Non-Disabled Adults</c:v>
                </c:pt>
              </c:strCache>
            </c:strRef>
          </c:cat>
          <c:val>
            <c:numRef>
              <c:f>Sheet1!$B$3:$B$8</c:f>
              <c:numCache>
                <c:formatCode>_(* #,##0_);_(* \(#,##0\);_(* "-"??_);_(@_)</c:formatCode>
                <c:ptCount val="6"/>
                <c:pt idx="0">
                  <c:v>188160.95708333299</c:v>
                </c:pt>
                <c:pt idx="1">
                  <c:v>20823.616666666701</c:v>
                </c:pt>
                <c:pt idx="2">
                  <c:v>719752.54533333296</c:v>
                </c:pt>
                <c:pt idx="3">
                  <c:v>38794.375220833303</c:v>
                </c:pt>
                <c:pt idx="4">
                  <c:v>260872.90182974999</c:v>
                </c:pt>
                <c:pt idx="5">
                  <c:v>936103.25559105806</c:v>
                </c:pt>
              </c:numCache>
            </c:numRef>
          </c:val>
          <c:extLst>
            <c:ext xmlns:c16="http://schemas.microsoft.com/office/drawing/2014/chart" uri="{C3380CC4-5D6E-409C-BE32-E72D297353CC}">
              <c16:uniqueId val="{00000010-CA3D-47BF-AA5B-969350E11E4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744324092992849"/>
          <c:y val="3.8004395791989415E-2"/>
          <c:w val="0.3025566306297327"/>
          <c:h val="0.8981451556739487"/>
        </c:manualLayout>
      </c:layout>
      <c:barChart>
        <c:barDir val="bar"/>
        <c:grouping val="stacked"/>
        <c:varyColors val="0"/>
        <c:ser>
          <c:idx val="1"/>
          <c:order val="0"/>
          <c:tx>
            <c:strRef>
              <c:f>Sheet1!$B$1</c:f>
              <c:strCache>
                <c:ptCount val="1"/>
                <c:pt idx="0">
                  <c:v>Percentage</c:v>
                </c:pt>
              </c:strCache>
            </c:strRef>
          </c:tx>
          <c:spPr>
            <a:solidFill>
              <a:srgbClr val="00A797"/>
            </a:solidFill>
          </c:spPr>
          <c:invertIfNegative val="0"/>
          <c:dLbls>
            <c:dLbl>
              <c:idx val="0"/>
              <c:tx>
                <c:rich>
                  <a:bodyPr/>
                  <a:lstStyle/>
                  <a:p>
                    <a:fld id="{F17041B7-7362-0144-9A4F-9464D8C788BF}" type="VALUE">
                      <a:rPr lang="en-US" b="1" i="0">
                        <a:latin typeface="+mn-lt"/>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2F-4769-8CAA-7B9BE4AD58C6}"/>
                </c:ext>
              </c:extLst>
            </c:dLbl>
            <c:dLbl>
              <c:idx val="1"/>
              <c:tx>
                <c:rich>
                  <a:bodyPr/>
                  <a:lstStyle/>
                  <a:p>
                    <a:r>
                      <a:rPr lang="en-US" b="1" i="0">
                        <a:latin typeface="DM Sans" pitchFamily="2" charset="77"/>
                      </a:rPr>
                      <a:t>59%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2F-4769-8CAA-7B9BE4AD58C6}"/>
                </c:ext>
              </c:extLst>
            </c:dLbl>
            <c:dLbl>
              <c:idx val="2"/>
              <c:tx>
                <c:rich>
                  <a:bodyPr/>
                  <a:lstStyle/>
                  <a:p>
                    <a:r>
                      <a:rPr lang="en-US" b="1" i="0">
                        <a:latin typeface="DM Sans" pitchFamily="2" charset="77"/>
                      </a:rPr>
                      <a:t>24%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2F-4769-8CAA-7B9BE4AD58C6}"/>
                </c:ext>
              </c:extLst>
            </c:dLbl>
            <c:dLbl>
              <c:idx val="3"/>
              <c:tx>
                <c:rich>
                  <a:bodyPr/>
                  <a:lstStyle/>
                  <a:p>
                    <a:r>
                      <a:rPr lang="en-US" b="1" i="0">
                        <a:latin typeface="DM Sans" pitchFamily="2" charset="77"/>
                      </a:rPr>
                      <a:t>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2F-4769-8CAA-7B9BE4AD58C6}"/>
                </c:ext>
              </c:extLst>
            </c:dLbl>
            <c:dLbl>
              <c:idx val="4"/>
              <c:tx>
                <c:rich>
                  <a:bodyPr/>
                  <a:lstStyle/>
                  <a:p>
                    <a:r>
                      <a:rPr lang="en-US" b="1" i="0">
                        <a:latin typeface="DM Sans" pitchFamily="2" charset="77"/>
                      </a:rPr>
                      <a:t>69%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2F-4769-8CAA-7B9BE4AD58C6}"/>
                </c:ext>
              </c:extLst>
            </c:dLbl>
            <c:dLbl>
              <c:idx val="5"/>
              <c:tx>
                <c:rich>
                  <a:bodyPr/>
                  <a:lstStyle/>
                  <a:p>
                    <a:r>
                      <a:rPr lang="en-US" b="1" i="0">
                        <a:latin typeface="DM Sans" pitchFamily="2" charset="77"/>
                      </a:rPr>
                      <a:t>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2F-4769-8CAA-7B9BE4AD58C6}"/>
                </c:ext>
              </c:extLst>
            </c:dLbl>
            <c:dLbl>
              <c:idx val="6"/>
              <c:tx>
                <c:rich>
                  <a:bodyPr/>
                  <a:lstStyle/>
                  <a:p>
                    <a:r>
                      <a:rPr lang="en-US" b="1" i="0">
                        <a:latin typeface="DM Sans" pitchFamily="2" charset="77"/>
                      </a:rPr>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2F-4769-8CAA-7B9BE4AD58C6}"/>
                </c:ext>
              </c:extLst>
            </c:dLbl>
            <c:dLbl>
              <c:idx val="7"/>
              <c:tx>
                <c:rich>
                  <a:bodyPr/>
                  <a:lstStyle/>
                  <a:p>
                    <a:r>
                      <a:rPr lang="en-US" b="1" i="0">
                        <a:latin typeface="DM Sans" pitchFamily="2" charset="77"/>
                      </a:rPr>
                      <a:t>29%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2F-4769-8CAA-7B9BE4AD58C6}"/>
                </c:ext>
              </c:extLst>
            </c:dLbl>
            <c:dLbl>
              <c:idx val="8"/>
              <c:tx>
                <c:rich>
                  <a:bodyPr/>
                  <a:lstStyle/>
                  <a:p>
                    <a:r>
                      <a:rPr lang="en-US" b="1" i="0">
                        <a:latin typeface="DM Sans" pitchFamily="2" charset="77"/>
                      </a:rPr>
                      <a:t>45%</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2F-4769-8CAA-7B9BE4AD58C6}"/>
                </c:ext>
              </c:extLst>
            </c:dLbl>
            <c:numFmt formatCode="0%" sourceLinked="0"/>
            <c:spPr>
              <a:noFill/>
              <a:ln>
                <a:noFill/>
              </a:ln>
              <a:effectLst/>
            </c:spPr>
            <c:txPr>
              <a:bodyPr anchorCtr="0"/>
              <a:lstStyle/>
              <a:p>
                <a:pPr algn="r">
                  <a:defRPr sz="1000" b="1" i="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Medicare beneficiaries</c:v>
                </c:pt>
                <c:pt idx="1">
                  <c:v>People with disabilities (require assistance with self-care) </c:v>
                </c:pt>
                <c:pt idx="2">
                  <c:v>People with disabilities (broad definition *)</c:v>
                </c:pt>
                <c:pt idx="3">
                  <c:v>People in families earning &lt;133% FPL</c:v>
                </c:pt>
                <c:pt idx="4">
                  <c:v>Nursing facility residents</c:v>
                </c:pt>
                <c:pt idx="5">
                  <c:v>Births (child born in last 12 months)</c:v>
                </c:pt>
                <c:pt idx="6">
                  <c:v>All seniors (ages 65+)</c:v>
                </c:pt>
                <c:pt idx="7">
                  <c:v>All non-elderly adults (ages 21–64)</c:v>
                </c:pt>
                <c:pt idx="8">
                  <c:v>All children (ages 0–20)</c:v>
                </c:pt>
              </c:strCache>
            </c:strRef>
          </c:cat>
          <c:val>
            <c:numRef>
              <c:f>Sheet1!$B$2:$B$10</c:f>
              <c:numCache>
                <c:formatCode>0%</c:formatCode>
                <c:ptCount val="9"/>
                <c:pt idx="0">
                  <c:v>0.1872194191484125</c:v>
                </c:pt>
                <c:pt idx="1">
                  <c:v>0.5857150423728813</c:v>
                </c:pt>
                <c:pt idx="2">
                  <c:v>0.24058454344080729</c:v>
                </c:pt>
                <c:pt idx="3">
                  <c:v>0.65965868646260994</c:v>
                </c:pt>
                <c:pt idx="4">
                  <c:v>0.69</c:v>
                </c:pt>
                <c:pt idx="5">
                  <c:v>0.37493654139039739</c:v>
                </c:pt>
                <c:pt idx="6">
                  <c:v>0.17099755185934318</c:v>
                </c:pt>
                <c:pt idx="7">
                  <c:v>0.28507444593348746</c:v>
                </c:pt>
                <c:pt idx="8">
                  <c:v>0.44597090109936627</c:v>
                </c:pt>
              </c:numCache>
            </c:numRef>
          </c:val>
          <c:extLst>
            <c:ext xmlns:c16="http://schemas.microsoft.com/office/drawing/2014/chart" uri="{C3380CC4-5D6E-409C-BE32-E72D297353CC}">
              <c16:uniqueId val="{00000009-EF2F-4769-8CAA-7B9BE4AD58C6}"/>
            </c:ext>
          </c:extLst>
        </c:ser>
        <c:dLbls>
          <c:dLblPos val="ctr"/>
          <c:showLegendKey val="0"/>
          <c:showVal val="1"/>
          <c:showCatName val="0"/>
          <c:showSerName val="0"/>
          <c:showPercent val="0"/>
          <c:showBubbleSize val="0"/>
        </c:dLbls>
        <c:gapWidth val="62"/>
        <c:overlap val="100"/>
        <c:axId val="245715768"/>
        <c:axId val="245716160"/>
      </c:barChart>
      <c:catAx>
        <c:axId val="245715768"/>
        <c:scaling>
          <c:orientation val="minMax"/>
        </c:scaling>
        <c:delete val="0"/>
        <c:axPos val="l"/>
        <c:numFmt formatCode="@" sourceLinked="0"/>
        <c:majorTickMark val="none"/>
        <c:minorTickMark val="none"/>
        <c:tickLblPos val="nextTo"/>
        <c:spPr>
          <a:ln>
            <a:solidFill>
              <a:schemeClr val="bg1">
                <a:lumMod val="50000"/>
              </a:schemeClr>
            </a:solidFill>
          </a:ln>
        </c:spPr>
        <c:txPr>
          <a:bodyPr anchor="b" anchorCtr="0"/>
          <a:lstStyle/>
          <a:p>
            <a:pPr algn="r">
              <a:defRPr sz="900" b="0" i="0" cap="all" baseline="0">
                <a:latin typeface="+mn-lt"/>
              </a:defRPr>
            </a:pPr>
            <a:endParaRPr lang="en-US"/>
          </a:p>
        </c:txPr>
        <c:crossAx val="245716160"/>
        <c:crosses val="autoZero"/>
        <c:auto val="0"/>
        <c:lblAlgn val="ctr"/>
        <c:lblOffset val="0"/>
        <c:noMultiLvlLbl val="0"/>
      </c:catAx>
      <c:valAx>
        <c:axId val="245716160"/>
        <c:scaling>
          <c:orientation val="minMax"/>
          <c:max val="0.70000000000000007"/>
        </c:scaling>
        <c:delete val="1"/>
        <c:axPos val="b"/>
        <c:numFmt formatCode="0%" sourceLinked="0"/>
        <c:majorTickMark val="out"/>
        <c:minorTickMark val="none"/>
        <c:tickLblPos val="nextTo"/>
        <c:crossAx val="245715768"/>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88814361186718E-2"/>
          <c:y val="3.5087296288984701E-2"/>
          <c:w val="0.89989554569197616"/>
          <c:h val="0.87237229026927188"/>
        </c:manualLayout>
      </c:layout>
      <c:barChart>
        <c:barDir val="bar"/>
        <c:grouping val="stacked"/>
        <c:varyColors val="0"/>
        <c:ser>
          <c:idx val="0"/>
          <c:order val="0"/>
          <c:tx>
            <c:strRef>
              <c:f>Sheet1!$B$1</c:f>
              <c:strCache>
                <c:ptCount val="1"/>
                <c:pt idx="0">
                  <c:v>Column1</c:v>
                </c:pt>
              </c:strCache>
            </c:strRef>
          </c:tx>
          <c:spPr>
            <a:solidFill>
              <a:srgbClr val="00A797"/>
            </a:solidFill>
            <a:ln>
              <a:noFill/>
            </a:ln>
            <a:effectLst/>
          </c:spPr>
          <c:invertIfNegative val="0"/>
          <c:cat>
            <c:strRef>
              <c:f>Sheet1!$A$2:$A$11</c:f>
              <c:strCache>
                <c:ptCount val="10"/>
                <c:pt idx="0">
                  <c:v>Personal Care and Services
(ushers, child care workers, baggage porters)</c:v>
                </c:pt>
                <c:pt idx="1">
                  <c:v>Managers
(managers in sales, operations, food service)</c:v>
                </c:pt>
                <c:pt idx="2">
                  <c:v>Production (butchers, laundry workers, tailors)</c:v>
                </c:pt>
                <c:pt idx="3">
                  <c:v>Construction
(carpenters, laborers, painters)</c:v>
                </c:pt>
                <c:pt idx="4">
                  <c:v>Cleaning and Maintenance
(housekeepers, janitors, landscapers)</c:v>
                </c:pt>
                <c:pt idx="5">
                  <c:v>Health Care Support
(nursing and home health aides, medical and dental assistants)</c:v>
                </c:pt>
                <c:pt idx="6">
                  <c:v>Office and Administrative Support
(hotel desk and office clerks, telemarketers)</c:v>
                </c:pt>
                <c:pt idx="7">
                  <c:v>Food Service
(fast food workers, cooks, waiters)</c:v>
                </c:pt>
                <c:pt idx="8">
                  <c:v>Transportation
(bus and taxi drivers, parking attendants)</c:v>
                </c:pt>
                <c:pt idx="9">
                  <c:v>Sales
(cashiers, retail salespeople, travel agents)</c:v>
                </c:pt>
              </c:strCache>
            </c:strRef>
          </c:cat>
          <c:val>
            <c:numRef>
              <c:f>Sheet1!$B$2:$B$11</c:f>
              <c:numCache>
                <c:formatCode>General</c:formatCode>
                <c:ptCount val="10"/>
                <c:pt idx="0">
                  <c:v>36</c:v>
                </c:pt>
                <c:pt idx="1">
                  <c:v>42</c:v>
                </c:pt>
                <c:pt idx="2">
                  <c:v>44</c:v>
                </c:pt>
                <c:pt idx="3">
                  <c:v>44</c:v>
                </c:pt>
                <c:pt idx="4">
                  <c:v>57</c:v>
                </c:pt>
                <c:pt idx="5">
                  <c:v>60</c:v>
                </c:pt>
                <c:pt idx="6">
                  <c:v>77</c:v>
                </c:pt>
                <c:pt idx="7">
                  <c:v>79</c:v>
                </c:pt>
                <c:pt idx="8">
                  <c:v>82</c:v>
                </c:pt>
                <c:pt idx="9">
                  <c:v>85</c:v>
                </c:pt>
              </c:numCache>
            </c:numRef>
          </c:val>
          <c:extLst>
            <c:ext xmlns:c16="http://schemas.microsoft.com/office/drawing/2014/chart" uri="{C3380CC4-5D6E-409C-BE32-E72D297353CC}">
              <c16:uniqueId val="{00000000-9082-4760-8BB2-E4A289BCCADC}"/>
            </c:ext>
          </c:extLst>
        </c:ser>
        <c:ser>
          <c:idx val="1"/>
          <c:order val="1"/>
          <c:tx>
            <c:strRef>
              <c:f>Sheet1!$C$1</c:f>
              <c:strCache>
                <c:ptCount val="1"/>
              </c:strCache>
            </c:strRef>
          </c:tx>
          <c:spPr>
            <a:solidFill>
              <a:schemeClr val="accent2"/>
            </a:solidFill>
            <a:ln>
              <a:noFill/>
            </a:ln>
            <a:effectLst/>
          </c:spPr>
          <c:invertIfNegative val="0"/>
          <c:cat>
            <c:strRef>
              <c:f>Sheet1!$A$2:$A$11</c:f>
              <c:strCache>
                <c:ptCount val="10"/>
                <c:pt idx="0">
                  <c:v>Personal Care and Services
(ushers, child care workers, baggage porters)</c:v>
                </c:pt>
                <c:pt idx="1">
                  <c:v>Managers
(managers in sales, operations, food service)</c:v>
                </c:pt>
                <c:pt idx="2">
                  <c:v>Production (butchers, laundry workers, tailors)</c:v>
                </c:pt>
                <c:pt idx="3">
                  <c:v>Construction
(carpenters, laborers, painters)</c:v>
                </c:pt>
                <c:pt idx="4">
                  <c:v>Cleaning and Maintenance
(housekeepers, janitors, landscapers)</c:v>
                </c:pt>
                <c:pt idx="5">
                  <c:v>Health Care Support
(nursing and home health aides, medical and dental assistants)</c:v>
                </c:pt>
                <c:pt idx="6">
                  <c:v>Office and Administrative Support
(hotel desk and office clerks, telemarketers)</c:v>
                </c:pt>
                <c:pt idx="7">
                  <c:v>Food Service
(fast food workers, cooks, waiters)</c:v>
                </c:pt>
                <c:pt idx="8">
                  <c:v>Transportation
(bus and taxi drivers, parking attendants)</c:v>
                </c:pt>
                <c:pt idx="9">
                  <c:v>Sales
(cashiers, retail salespeople, travel agents)</c:v>
                </c:pt>
              </c:strCache>
            </c:strRef>
          </c:cat>
          <c:val>
            <c:numRef>
              <c:f>Sheet1!$C$2:$C$11</c:f>
              <c:numCache>
                <c:formatCode>General</c:formatCode>
                <c:ptCount val="10"/>
              </c:numCache>
            </c:numRef>
          </c:val>
          <c:extLst>
            <c:ext xmlns:c16="http://schemas.microsoft.com/office/drawing/2014/chart" uri="{C3380CC4-5D6E-409C-BE32-E72D297353CC}">
              <c16:uniqueId val="{00000001-9082-4760-8BB2-E4A289BCCADC}"/>
            </c:ext>
          </c:extLst>
        </c:ser>
        <c:ser>
          <c:idx val="2"/>
          <c:order val="2"/>
          <c:tx>
            <c:strRef>
              <c:f>Sheet1!$D$1</c:f>
              <c:strCache>
                <c:ptCount val="1"/>
              </c:strCache>
            </c:strRef>
          </c:tx>
          <c:spPr>
            <a:solidFill>
              <a:schemeClr val="accent3"/>
            </a:solidFill>
            <a:ln>
              <a:noFill/>
            </a:ln>
            <a:effectLst/>
          </c:spPr>
          <c:invertIfNegative val="0"/>
          <c:cat>
            <c:strRef>
              <c:f>Sheet1!$A$2:$A$11</c:f>
              <c:strCache>
                <c:ptCount val="10"/>
                <c:pt idx="0">
                  <c:v>Personal Care and Services
(ushers, child care workers, baggage porters)</c:v>
                </c:pt>
                <c:pt idx="1">
                  <c:v>Managers
(managers in sales, operations, food service)</c:v>
                </c:pt>
                <c:pt idx="2">
                  <c:v>Production (butchers, laundry workers, tailors)</c:v>
                </c:pt>
                <c:pt idx="3">
                  <c:v>Construction
(carpenters, laborers, painters)</c:v>
                </c:pt>
                <c:pt idx="4">
                  <c:v>Cleaning and Maintenance
(housekeepers, janitors, landscapers)</c:v>
                </c:pt>
                <c:pt idx="5">
                  <c:v>Health Care Support
(nursing and home health aides, medical and dental assistants)</c:v>
                </c:pt>
                <c:pt idx="6">
                  <c:v>Office and Administrative Support
(hotel desk and office clerks, telemarketers)</c:v>
                </c:pt>
                <c:pt idx="7">
                  <c:v>Food Service
(fast food workers, cooks, waiters)</c:v>
                </c:pt>
                <c:pt idx="8">
                  <c:v>Transportation
(bus and taxi drivers, parking attendants)</c:v>
                </c:pt>
                <c:pt idx="9">
                  <c:v>Sales
(cashiers, retail salespeople, travel agents)</c:v>
                </c:pt>
              </c:strCache>
            </c:strRef>
          </c:cat>
          <c:val>
            <c:numRef>
              <c:f>Sheet1!$D$2:$D$11</c:f>
              <c:numCache>
                <c:formatCode>General</c:formatCode>
                <c:ptCount val="10"/>
              </c:numCache>
            </c:numRef>
          </c:val>
          <c:extLst>
            <c:ext xmlns:c16="http://schemas.microsoft.com/office/drawing/2014/chart" uri="{C3380CC4-5D6E-409C-BE32-E72D297353CC}">
              <c16:uniqueId val="{00000002-9082-4760-8BB2-E4A289BCCADC}"/>
            </c:ext>
          </c:extLst>
        </c:ser>
        <c:dLbls>
          <c:showLegendKey val="0"/>
          <c:showVal val="0"/>
          <c:showCatName val="0"/>
          <c:showSerName val="0"/>
          <c:showPercent val="0"/>
          <c:showBubbleSize val="0"/>
        </c:dLbls>
        <c:gapWidth val="100"/>
        <c:overlap val="100"/>
        <c:axId val="104718272"/>
        <c:axId val="104718664"/>
      </c:barChart>
      <c:catAx>
        <c:axId val="104718272"/>
        <c:scaling>
          <c:orientation val="minMax"/>
        </c:scaling>
        <c:delete val="1"/>
        <c:axPos val="l"/>
        <c:numFmt formatCode="General" sourceLinked="1"/>
        <c:majorTickMark val="none"/>
        <c:minorTickMark val="none"/>
        <c:tickLblPos val="nextTo"/>
        <c:crossAx val="104718664"/>
        <c:crosses val="autoZero"/>
        <c:auto val="1"/>
        <c:lblAlgn val="l"/>
        <c:lblOffset val="100"/>
        <c:noMultiLvlLbl val="0"/>
      </c:catAx>
      <c:valAx>
        <c:axId val="104718664"/>
        <c:scaling>
          <c:orientation val="minMax"/>
          <c:max val="90"/>
        </c:scaling>
        <c:delete val="0"/>
        <c:axPos val="b"/>
        <c:majorGridlines>
          <c:spPr>
            <a:ln w="6350"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471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12700">
              <a:solidFill>
                <a:schemeClr val="bg1"/>
              </a:solidFill>
            </a:ln>
          </c:spPr>
          <c:dPt>
            <c:idx val="0"/>
            <c:bubble3D val="0"/>
            <c:spPr>
              <a:solidFill>
                <a:srgbClr val="EDF5C8"/>
              </a:solidFill>
              <a:ln w="12700">
                <a:solidFill>
                  <a:schemeClr val="bg1"/>
                </a:solidFill>
              </a:ln>
              <a:effectLst/>
            </c:spPr>
            <c:extLst>
              <c:ext xmlns:c16="http://schemas.microsoft.com/office/drawing/2014/chart" uri="{C3380CC4-5D6E-409C-BE32-E72D297353CC}">
                <c16:uniqueId val="{00000001-17BC-4B49-8751-A1B0DE0931EC}"/>
              </c:ext>
            </c:extLst>
          </c:dPt>
          <c:dPt>
            <c:idx val="1"/>
            <c:bubble3D val="0"/>
            <c:spPr>
              <a:solidFill>
                <a:srgbClr val="D5E57D"/>
              </a:solidFill>
              <a:ln w="12700">
                <a:solidFill>
                  <a:schemeClr val="bg1"/>
                </a:solidFill>
              </a:ln>
              <a:effectLst/>
            </c:spPr>
            <c:extLst>
              <c:ext xmlns:c16="http://schemas.microsoft.com/office/drawing/2014/chart" uri="{C3380CC4-5D6E-409C-BE32-E72D297353CC}">
                <c16:uniqueId val="{00000003-17BC-4B49-8751-A1B0DE0931EC}"/>
              </c:ext>
            </c:extLst>
          </c:dPt>
          <c:dPt>
            <c:idx val="2"/>
            <c:bubble3D val="0"/>
            <c:spPr>
              <a:solidFill>
                <a:srgbClr val="C3D941"/>
              </a:solidFill>
              <a:ln w="12700">
                <a:solidFill>
                  <a:schemeClr val="bg1"/>
                </a:solidFill>
              </a:ln>
              <a:effectLst/>
            </c:spPr>
            <c:extLst>
              <c:ext xmlns:c16="http://schemas.microsoft.com/office/drawing/2014/chart" uri="{C3380CC4-5D6E-409C-BE32-E72D297353CC}">
                <c16:uniqueId val="{00000005-17BC-4B49-8751-A1B0DE0931EC}"/>
              </c:ext>
            </c:extLst>
          </c:dPt>
          <c:dPt>
            <c:idx val="3"/>
            <c:bubble3D val="0"/>
            <c:spPr>
              <a:solidFill>
                <a:srgbClr val="4B63AE"/>
              </a:solidFill>
              <a:ln w="12700">
                <a:solidFill>
                  <a:schemeClr val="bg1"/>
                </a:solidFill>
              </a:ln>
              <a:effectLst/>
            </c:spPr>
            <c:extLst>
              <c:ext xmlns:c16="http://schemas.microsoft.com/office/drawing/2014/chart" uri="{C3380CC4-5D6E-409C-BE32-E72D297353CC}">
                <c16:uniqueId val="{00000007-17BC-4B49-8751-A1B0DE0931EC}"/>
              </c:ext>
            </c:extLst>
          </c:dPt>
          <c:dPt>
            <c:idx val="4"/>
            <c:bubble3D val="0"/>
            <c:spPr>
              <a:solidFill>
                <a:schemeClr val="accent4"/>
              </a:solidFill>
              <a:ln w="12700">
                <a:solidFill>
                  <a:schemeClr val="bg1"/>
                </a:solidFill>
              </a:ln>
              <a:effectLst/>
            </c:spPr>
            <c:extLst>
              <c:ext xmlns:c16="http://schemas.microsoft.com/office/drawing/2014/chart" uri="{C3380CC4-5D6E-409C-BE32-E72D297353CC}">
                <c16:uniqueId val="{00000009-29F3-7F49-88CD-BD694607B264}"/>
              </c:ext>
            </c:extLst>
          </c:dPt>
          <c:cat>
            <c:strRef>
              <c:f>Sheet1!$A$2:$A$6</c:f>
              <c:strCache>
                <c:ptCount val="5"/>
                <c:pt idx="0">
                  <c:v>PACE</c:v>
                </c:pt>
                <c:pt idx="1">
                  <c:v>SCO</c:v>
                </c:pt>
                <c:pt idx="2">
                  <c:v>One Care</c:v>
                </c:pt>
                <c:pt idx="3">
                  <c:v>FFS (excluding buy in)</c:v>
                </c:pt>
                <c:pt idx="4">
                  <c:v>Buy in</c:v>
                </c:pt>
              </c:strCache>
            </c:strRef>
          </c:cat>
          <c:val>
            <c:numRef>
              <c:f>Sheet1!$B$2:$B$6</c:f>
              <c:numCache>
                <c:formatCode>0.00</c:formatCode>
                <c:ptCount val="5"/>
                <c:pt idx="0">
                  <c:v>1</c:v>
                </c:pt>
                <c:pt idx="1">
                  <c:v>19</c:v>
                </c:pt>
                <c:pt idx="2">
                  <c:v>9</c:v>
                </c:pt>
                <c:pt idx="3">
                  <c:v>61</c:v>
                </c:pt>
                <c:pt idx="4">
                  <c:v>10</c:v>
                </c:pt>
              </c:numCache>
            </c:numRef>
          </c:val>
          <c:extLst>
            <c:ext xmlns:c16="http://schemas.microsoft.com/office/drawing/2014/chart" uri="{C3380CC4-5D6E-409C-BE32-E72D297353CC}">
              <c16:uniqueId val="{00000000-00F7-4F5B-BF76-095C9B64CE37}"/>
            </c:ext>
          </c:extLst>
        </c:ser>
        <c:dLbls>
          <c:showLegendKey val="0"/>
          <c:showVal val="0"/>
          <c:showCatName val="0"/>
          <c:showSerName val="0"/>
          <c:showPercent val="0"/>
          <c:showBubbleSize val="0"/>
          <c:showLeaderLines val="1"/>
        </c:dLbls>
        <c:firstSliceAng val="5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60000"/>
            <a:lumOff val="40000"/>
          </a:schemeClr>
        </a:gs>
        <a:gs pos="100000">
          <a:schemeClr val="bg2">
            <a:lumMod val="20000"/>
            <a:lumOff val="80000"/>
          </a:schemeClr>
        </a:gs>
      </a:gsLst>
      <a:lin ang="5400000" scaled="1"/>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521F-42EE-9E78-119EADF43EA7}"/>
              </c:ext>
            </c:extLst>
          </c:dPt>
          <c:dPt>
            <c:idx val="1"/>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3-521F-42EE-9E78-119EADF43EA7}"/>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521F-42EE-9E78-119EADF43EA7}"/>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521F-42EE-9E78-119EADF43EA7}"/>
              </c:ext>
            </c:extLst>
          </c:dPt>
          <c:val>
            <c:numRef>
              <c:f>Sheet1!$A$2:$A$4</c:f>
              <c:numCache>
                <c:formatCode>0%</c:formatCode>
                <c:ptCount val="3"/>
                <c:pt idx="0">
                  <c:v>0.16</c:v>
                </c:pt>
                <c:pt idx="1">
                  <c:v>0.84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8-521F-42EE-9E78-119EADF43EA7}"/>
            </c:ext>
          </c:extLst>
        </c:ser>
        <c:dLbls>
          <c:showLegendKey val="0"/>
          <c:showVal val="0"/>
          <c:showCatName val="0"/>
          <c:showSerName val="0"/>
          <c:showPercent val="0"/>
          <c:showBubbleSize val="0"/>
          <c:showLeaderLines val="1"/>
        </c:dLbls>
        <c:firstSliceAng val="148"/>
        <c:holeSize val="4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21F-42EE-9E78-119EADF43EA7}"/>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21F-42EE-9E78-119EADF43EA7}"/>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537504994975"/>
          <c:y val="0.10785612566092281"/>
          <c:w val="0.62740907592153894"/>
          <c:h val="0.92184794642472534"/>
        </c:manualLayout>
      </c:layout>
      <c:doughnutChart>
        <c:varyColors val="1"/>
        <c:ser>
          <c:idx val="1"/>
          <c:order val="0"/>
          <c:spPr>
            <a:ln>
              <a:noFill/>
            </a:ln>
          </c:spPr>
          <c:dPt>
            <c:idx val="0"/>
            <c:bubble3D val="0"/>
            <c:spPr>
              <a:solidFill>
                <a:srgbClr val="AFC43C"/>
              </a:solidFill>
              <a:ln>
                <a:noFill/>
              </a:ln>
            </c:spPr>
            <c:extLst>
              <c:ext xmlns:c16="http://schemas.microsoft.com/office/drawing/2014/chart" uri="{C3380CC4-5D6E-409C-BE32-E72D297353CC}">
                <c16:uniqueId val="{0000000E-4D71-48D6-AAEA-7768E45E97EA}"/>
              </c:ext>
            </c:extLst>
          </c:dPt>
          <c:dPt>
            <c:idx val="1"/>
            <c:bubble3D val="0"/>
            <c:spPr>
              <a:solidFill>
                <a:srgbClr val="C3D941"/>
              </a:solidFill>
              <a:ln>
                <a:noFill/>
              </a:ln>
            </c:spPr>
            <c:extLst>
              <c:ext xmlns:c16="http://schemas.microsoft.com/office/drawing/2014/chart" uri="{C3380CC4-5D6E-409C-BE32-E72D297353CC}">
                <c16:uniqueId val="{0000000E-CB3E-478B-937B-F82809C4D263}"/>
              </c:ext>
            </c:extLst>
          </c:dPt>
          <c:dPt>
            <c:idx val="2"/>
            <c:bubble3D val="0"/>
            <c:spPr>
              <a:solidFill>
                <a:srgbClr val="D5E57D"/>
              </a:solidFill>
              <a:ln>
                <a:noFill/>
              </a:ln>
            </c:spPr>
            <c:extLst>
              <c:ext xmlns:c16="http://schemas.microsoft.com/office/drawing/2014/chart" uri="{C3380CC4-5D6E-409C-BE32-E72D297353CC}">
                <c16:uniqueId val="{0000000F-CB3E-478B-937B-F82809C4D263}"/>
              </c:ext>
            </c:extLst>
          </c:dPt>
          <c:dPt>
            <c:idx val="3"/>
            <c:bubble3D val="0"/>
            <c:spPr>
              <a:solidFill>
                <a:schemeClr val="accent4"/>
              </a:solidFill>
              <a:ln>
                <a:noFill/>
              </a:ln>
            </c:spPr>
            <c:extLst>
              <c:ext xmlns:c16="http://schemas.microsoft.com/office/drawing/2014/chart" uri="{C3380CC4-5D6E-409C-BE32-E72D297353CC}">
                <c16:uniqueId val="{00000012-CB3E-478B-937B-F82809C4D263}"/>
              </c:ext>
            </c:extLst>
          </c:dPt>
          <c:dPt>
            <c:idx val="4"/>
            <c:bubble3D val="0"/>
            <c:spPr>
              <a:solidFill>
                <a:schemeClr val="accent4">
                  <a:lumMod val="40000"/>
                  <a:lumOff val="60000"/>
                </a:schemeClr>
              </a:solidFill>
              <a:ln>
                <a:noFill/>
              </a:ln>
            </c:spPr>
            <c:extLst>
              <c:ext xmlns:c16="http://schemas.microsoft.com/office/drawing/2014/chart" uri="{C3380CC4-5D6E-409C-BE32-E72D297353CC}">
                <c16:uniqueId val="{00000013-CB3E-478B-937B-F82809C4D263}"/>
              </c:ext>
            </c:extLst>
          </c:dPt>
          <c:dPt>
            <c:idx val="5"/>
            <c:bubble3D val="0"/>
            <c:spPr>
              <a:solidFill>
                <a:srgbClr val="EDF5C8"/>
              </a:solidFill>
              <a:ln>
                <a:noFill/>
              </a:ln>
            </c:spPr>
            <c:extLst>
              <c:ext xmlns:c16="http://schemas.microsoft.com/office/drawing/2014/chart" uri="{C3380CC4-5D6E-409C-BE32-E72D297353CC}">
                <c16:uniqueId val="{00000011-CB3E-478B-937B-F82809C4D263}"/>
              </c:ext>
            </c:extLst>
          </c:dPt>
          <c:dPt>
            <c:idx val="6"/>
            <c:bubble3D val="0"/>
            <c:spPr>
              <a:solidFill>
                <a:srgbClr val="6F83BF"/>
              </a:solidFill>
              <a:ln>
                <a:noFill/>
              </a:ln>
            </c:spPr>
            <c:extLst>
              <c:ext xmlns:c16="http://schemas.microsoft.com/office/drawing/2014/chart" uri="{C3380CC4-5D6E-409C-BE32-E72D297353CC}">
                <c16:uniqueId val="{00000014-CB3E-478B-937B-F82809C4D263}"/>
              </c:ext>
            </c:extLst>
          </c:dPt>
          <c:dPt>
            <c:idx val="7"/>
            <c:bubble3D val="0"/>
            <c:spPr>
              <a:solidFill>
                <a:schemeClr val="accent6"/>
              </a:solidFill>
              <a:ln>
                <a:noFill/>
              </a:ln>
            </c:spPr>
            <c:extLst>
              <c:ext xmlns:c16="http://schemas.microsoft.com/office/drawing/2014/chart" uri="{C3380CC4-5D6E-409C-BE32-E72D297353CC}">
                <c16:uniqueId val="{00000010-CB3E-478B-937B-F82809C4D263}"/>
              </c:ext>
            </c:extLst>
          </c:dPt>
          <c:cat>
            <c:strRef>
              <c:f>Sheet1!$A$4:$A$10</c:f>
              <c:strCache>
                <c:ptCount val="7"/>
                <c:pt idx="0">
                  <c:v>Accountable Care Partnership Plan (ACO Model A)</c:v>
                </c:pt>
                <c:pt idx="1">
                  <c:v>Primary Care ACO (ACO Model B</c:v>
                </c:pt>
                <c:pt idx="2">
                  <c:v>MCOs (including CarePlus)</c:v>
                </c:pt>
                <c:pt idx="3">
                  <c:v>One Care</c:v>
                </c:pt>
                <c:pt idx="4">
                  <c:v>SCO &amp; PACE</c:v>
                </c:pt>
                <c:pt idx="5">
                  <c:v>PCC</c:v>
                </c:pt>
                <c:pt idx="6">
                  <c:v>FFS, PA, TPL, OTH</c:v>
                </c:pt>
              </c:strCache>
            </c:strRef>
          </c:cat>
          <c:val>
            <c:numRef>
              <c:f>Sheet1!$B$4:$B$10</c:f>
              <c:numCache>
                <c:formatCode>_(* #,##0.00_);_(* \(#,##0.00\);_(* "-"??_);_(@_)</c:formatCode>
                <c:ptCount val="7"/>
                <c:pt idx="0">
                  <c:v>676662.24</c:v>
                </c:pt>
                <c:pt idx="1">
                  <c:v>460906.68</c:v>
                </c:pt>
                <c:pt idx="2">
                  <c:v>112876.03</c:v>
                </c:pt>
                <c:pt idx="3">
                  <c:v>32209.19</c:v>
                </c:pt>
                <c:pt idx="4">
                  <c:v>74889.960000000006</c:v>
                </c:pt>
                <c:pt idx="5">
                  <c:v>133168.04</c:v>
                </c:pt>
                <c:pt idx="6">
                  <c:v>673794.51</c:v>
                </c:pt>
              </c:numCache>
            </c:numRef>
          </c:val>
          <c:extLst>
            <c:ext xmlns:c16="http://schemas.microsoft.com/office/drawing/2014/chart" uri="{C3380CC4-5D6E-409C-BE32-E72D297353CC}">
              <c16:uniqueId val="{0000000D-CB3E-478B-937B-F82809C4D263}"/>
            </c:ext>
          </c:extLst>
        </c:ser>
        <c:dLbls>
          <c:showLegendKey val="0"/>
          <c:showVal val="0"/>
          <c:showCatName val="0"/>
          <c:showSerName val="0"/>
          <c:showPercent val="0"/>
          <c:showBubbleSize val="0"/>
          <c:showLeaderLines val="1"/>
        </c:dLbls>
        <c:firstSliceAng val="27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Massachusetts State Budget</c:v>
                </c:pt>
              </c:strCache>
            </c:strRef>
          </c:tx>
          <c:spPr>
            <a:ln>
              <a:noFill/>
            </a:ln>
          </c:spPr>
          <c:dPt>
            <c:idx val="0"/>
            <c:bubble3D val="0"/>
            <c:explosion val="16"/>
            <c:spPr>
              <a:solidFill>
                <a:schemeClr val="accent5"/>
              </a:solidFill>
              <a:ln w="19050">
                <a:noFill/>
              </a:ln>
              <a:effectLst/>
            </c:spPr>
            <c:extLst>
              <c:ext xmlns:c16="http://schemas.microsoft.com/office/drawing/2014/chart" uri="{C3380CC4-5D6E-409C-BE32-E72D297353CC}">
                <c16:uniqueId val="{00000009-5F0A-4C26-9943-45B6ABC62E99}"/>
              </c:ext>
            </c:extLst>
          </c:dPt>
          <c:dPt>
            <c:idx val="1"/>
            <c:bubble3D val="0"/>
            <c:spPr>
              <a:solidFill>
                <a:srgbClr val="00A797"/>
              </a:solidFill>
              <a:ln w="19050">
                <a:noFill/>
              </a:ln>
              <a:effectLst/>
            </c:spPr>
            <c:extLst>
              <c:ext xmlns:c16="http://schemas.microsoft.com/office/drawing/2014/chart" uri="{C3380CC4-5D6E-409C-BE32-E72D297353CC}">
                <c16:uniqueId val="{00000003-BDFA-46EC-8719-4914187663A2}"/>
              </c:ext>
            </c:extLst>
          </c:dPt>
          <c:dPt>
            <c:idx val="2"/>
            <c:bubble3D val="0"/>
            <c:explosion val="8"/>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strRef>
              <c:f>Sheet1!$A$2:$A$5</c:f>
              <c:strCache>
                <c:ptCount val="3"/>
                <c:pt idx="1">
                  <c:v>Federal Revenue generated by Medicaid/ CHIP/ ConnectorCare</c:v>
                </c:pt>
                <c:pt idx="2">
                  <c:v>Total State Budget</c:v>
                </c:pt>
              </c:strCache>
            </c:strRef>
          </c:cat>
          <c:val>
            <c:numRef>
              <c:f>Sheet1!$B$2:$B$5</c:f>
              <c:numCache>
                <c:formatCode>0%</c:formatCode>
                <c:ptCount val="4"/>
                <c:pt idx="1">
                  <c:v>0.26</c:v>
                </c:pt>
                <c:pt idx="2">
                  <c:v>0.74</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48"/>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Sheet1!$A$2:$A$5</c15:sqref>
                        </c15:formulaRef>
                      </c:ext>
                    </c:extLst>
                    <c:strCache>
                      <c:ptCount val="3"/>
                      <c:pt idx="1">
                        <c:v>Federal Revenue generated by Medicaid/ CHIP/ ConnectorCare</c:v>
                      </c:pt>
                      <c:pt idx="2">
                        <c:v>Total State Budget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noFill/>
            </a:ln>
          </c:spPr>
          <c:explosion val="8"/>
          <c:dPt>
            <c:idx val="0"/>
            <c:bubble3D val="0"/>
            <c:explosion val="0"/>
            <c:spPr>
              <a:solidFill>
                <a:srgbClr val="C9ECE8"/>
              </a:solidFill>
              <a:ln w="19050">
                <a:noFill/>
              </a:ln>
              <a:effectLst/>
            </c:spPr>
            <c:extLst>
              <c:ext xmlns:c16="http://schemas.microsoft.com/office/drawing/2014/chart" uri="{C3380CC4-5D6E-409C-BE32-E72D297353CC}">
                <c16:uniqueId val="{00000009-5F0A-4C26-9943-45B6ABC62E99}"/>
              </c:ext>
            </c:extLst>
          </c:dPt>
          <c:dPt>
            <c:idx val="1"/>
            <c:bubble3D val="0"/>
            <c:explosion val="0"/>
            <c:spPr>
              <a:solidFill>
                <a:schemeClr val="tx1">
                  <a:lumMod val="75000"/>
                  <a:lumOff val="25000"/>
                </a:schemeClr>
              </a:solidFill>
              <a:ln w="19050">
                <a:no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val>
            <c:numRef>
              <c:f>Sheet1!$A$2:$A$4</c:f>
              <c:numCache>
                <c:formatCode>0%</c:formatCode>
                <c:ptCount val="3"/>
                <c:pt idx="0">
                  <c:v>0.22</c:v>
                </c:pt>
                <c:pt idx="1">
                  <c:v>0.78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316"/>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0.86362</cdr:x>
      <cdr:y>0.07194</cdr:y>
    </cdr:from>
    <cdr:to>
      <cdr:x>0.87595</cdr:x>
      <cdr:y>0.09148</cdr:y>
    </cdr:to>
    <cdr:sp macro="" textlink="">
      <cdr:nvSpPr>
        <cdr:cNvPr id="3" name="Oval 2">
          <a:extLst xmlns:a="http://schemas.openxmlformats.org/drawingml/2006/main">
            <a:ext uri="{FF2B5EF4-FFF2-40B4-BE49-F238E27FC236}">
              <a16:creationId xmlns:a16="http://schemas.microsoft.com/office/drawing/2014/main" id="{2593B13E-8914-1136-C57F-4659C44747F6}"/>
            </a:ext>
          </a:extLst>
        </cdr:cNvPr>
        <cdr:cNvSpPr/>
      </cdr:nvSpPr>
      <cdr:spPr>
        <a:xfrm xmlns:a="http://schemas.openxmlformats.org/drawingml/2006/main">
          <a:off x="4975095" y="276784"/>
          <a:ext cx="71022" cy="75197"/>
        </a:xfrm>
        <a:prstGeom xmlns:a="http://schemas.openxmlformats.org/drawingml/2006/main" prst="ellipse">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0.48024</cdr:x>
      <cdr:y>0.68027</cdr:y>
    </cdr:from>
    <cdr:to>
      <cdr:x>0.54797</cdr:x>
      <cdr:y>0.68027</cdr:y>
    </cdr:to>
    <cdr:cxnSp macro="">
      <cdr:nvCxnSpPr>
        <cdr:cNvPr id="4" name="Straight Arrow Connector 3">
          <a:extLst xmlns:a="http://schemas.openxmlformats.org/drawingml/2006/main">
            <a:ext uri="{FF2B5EF4-FFF2-40B4-BE49-F238E27FC236}">
              <a16:creationId xmlns:a16="http://schemas.microsoft.com/office/drawing/2014/main" id="{9411E3B0-4B0E-D528-E9A5-351162DDF2BD}"/>
            </a:ext>
          </a:extLst>
        </cdr:cNvPr>
        <cdr:cNvCxnSpPr>
          <a:cxnSpLocks xmlns:a="http://schemas.openxmlformats.org/drawingml/2006/main"/>
        </cdr:cNvCxnSpPr>
      </cdr:nvCxnSpPr>
      <cdr:spPr>
        <a:xfrm xmlns:a="http://schemas.openxmlformats.org/drawingml/2006/main">
          <a:off x="2766527" y="2617304"/>
          <a:ext cx="390173" cy="0"/>
        </a:xfrm>
        <a:prstGeom xmlns:a="http://schemas.openxmlformats.org/drawingml/2006/main" prst="straightConnector1">
          <a:avLst/>
        </a:prstGeom>
        <a:ln xmlns:a="http://schemas.openxmlformats.org/drawingml/2006/main" w="28575">
          <a:solidFill>
            <a:srgbClr val="FFC000"/>
          </a:solidFill>
          <a:prstDash val="sysDash"/>
          <a:tailEnd type="triangle"/>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dr:relSizeAnchor xmlns:cdr="http://schemas.openxmlformats.org/drawingml/2006/chartDrawing">
    <cdr:from>
      <cdr:x>0.56079</cdr:x>
      <cdr:y>0.56361</cdr:y>
    </cdr:from>
    <cdr:to>
      <cdr:x>0.93687</cdr:x>
      <cdr:y>0.89959</cdr:y>
    </cdr:to>
    <cdr:sp macro="" textlink="">
      <cdr:nvSpPr>
        <cdr:cNvPr id="6" name="TextBox 5">
          <a:extLst xmlns:a="http://schemas.openxmlformats.org/drawingml/2006/main">
            <a:ext uri="{FF2B5EF4-FFF2-40B4-BE49-F238E27FC236}">
              <a16:creationId xmlns:a16="http://schemas.microsoft.com/office/drawing/2014/main" id="{5DAEEC78-C602-3FA1-6638-3F01F414285D}"/>
            </a:ext>
          </a:extLst>
        </cdr:cNvPr>
        <cdr:cNvSpPr txBox="1"/>
      </cdr:nvSpPr>
      <cdr:spPr>
        <a:xfrm xmlns:a="http://schemas.openxmlformats.org/drawingml/2006/main">
          <a:off x="3230563" y="2168470"/>
          <a:ext cx="2166498" cy="1292662"/>
        </a:xfrm>
        <a:prstGeom xmlns:a="http://schemas.openxmlformats.org/drawingml/2006/main" prst="rect">
          <a:avLst/>
        </a:prstGeom>
        <a:solidFill xmlns:a="http://schemas.openxmlformats.org/drawingml/2006/main">
          <a:schemeClr val="bg2">
            <a:lumMod val="20000"/>
            <a:lumOff val="80000"/>
          </a:schemeClr>
        </a:solidFill>
        <a:ln xmlns:a="http://schemas.openxmlformats.org/drawingml/2006/main">
          <a:solidFill>
            <a:schemeClr val="accent1"/>
          </a:solidFill>
        </a:l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dirty="0">
              <a:solidFill>
                <a:schemeClr val="tx1"/>
              </a:solidFill>
              <a:latin typeface="+mn-lt"/>
            </a:rPr>
            <a:t>Current and projected enrollment</a:t>
          </a:r>
        </a:p>
        <a:p xmlns:a="http://schemas.openxmlformats.org/drawingml/2006/main">
          <a:pPr algn="l"/>
          <a:endParaRPr lang="en-US" sz="1100" dirty="0">
            <a:solidFill>
              <a:schemeClr val="tx1"/>
            </a:solidFill>
            <a:latin typeface="+mn-lt"/>
          </a:endParaRPr>
        </a:p>
        <a:p xmlns:a="http://schemas.openxmlformats.org/drawingml/2006/main">
          <a:pPr algn="l"/>
          <a:r>
            <a:rPr lang="en-US" sz="800" dirty="0">
              <a:solidFill>
                <a:schemeClr val="tx1"/>
              </a:solidFill>
            </a:rPr>
            <a:t>-Current enrollment source: MassHealth Enrollment Snapshot Data. Enrollment as of June 30, 2023: 2.419 million. </a:t>
          </a:r>
        </a:p>
        <a:p xmlns:a="http://schemas.openxmlformats.org/drawingml/2006/main">
          <a:pPr algn="l"/>
          <a:endParaRPr lang="en-US" sz="800" dirty="0">
            <a:solidFill>
              <a:schemeClr val="tx1"/>
            </a:solidFill>
          </a:endParaRPr>
        </a:p>
        <a:p xmlns:a="http://schemas.openxmlformats.org/drawingml/2006/main">
          <a:pPr algn="l"/>
          <a:r>
            <a:rPr lang="en-US" sz="800" dirty="0">
              <a:solidFill>
                <a:schemeClr val="tx1"/>
              </a:solidFill>
              <a:latin typeface="+mn-lt"/>
            </a:rPr>
            <a:t>-Projected enrollment source: </a:t>
          </a:r>
          <a:r>
            <a:rPr lang="en-US" sz="800" dirty="0">
              <a:solidFill>
                <a:schemeClr val="tx1"/>
              </a:solidFill>
            </a:rPr>
            <a:t>Healey Administration estimated projection of 300,000 losing coverage.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0.93288</cdr:y>
    </cdr:from>
    <cdr:to>
      <cdr:x>0.94661</cdr:x>
      <cdr:y>0.99228</cdr:y>
    </cdr:to>
    <cdr:sp macro="" textlink="">
      <cdr:nvSpPr>
        <cdr:cNvPr id="2" name="TextBox 1"/>
        <cdr:cNvSpPr txBox="1"/>
      </cdr:nvSpPr>
      <cdr:spPr>
        <a:xfrm xmlns:a="http://schemas.openxmlformats.org/drawingml/2006/main">
          <a:off x="0" y="3429152"/>
          <a:ext cx="5617597" cy="218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DM Sans" pitchFamily="2" charset="77"/>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735" cy="464503"/>
          </a:xfrm>
          <a:prstGeom prst="rect">
            <a:avLst/>
          </a:prstGeom>
        </p:spPr>
        <p:txBody>
          <a:bodyPr vert="horz" lIns="91241" tIns="45618" rIns="91241" bIns="45618" rtlCol="0"/>
          <a:lstStyle>
            <a:lvl1pPr algn="l">
              <a:defRPr sz="1200"/>
            </a:lvl1pPr>
          </a:lstStyle>
          <a:p>
            <a:endParaRPr lang="en-US">
              <a:latin typeface="DM Sans" pitchFamily="2" charset="77"/>
            </a:endParaRPr>
          </a:p>
        </p:txBody>
      </p:sp>
      <p:sp>
        <p:nvSpPr>
          <p:cNvPr id="3" name="Date Placeholder 2"/>
          <p:cNvSpPr>
            <a:spLocks noGrp="1"/>
          </p:cNvSpPr>
          <p:nvPr>
            <p:ph type="dt" sz="quarter" idx="1"/>
          </p:nvPr>
        </p:nvSpPr>
        <p:spPr>
          <a:xfrm>
            <a:off x="3971085" y="1"/>
            <a:ext cx="3037735" cy="464503"/>
          </a:xfrm>
          <a:prstGeom prst="rect">
            <a:avLst/>
          </a:prstGeom>
        </p:spPr>
        <p:txBody>
          <a:bodyPr vert="horz" lIns="91241" tIns="45618" rIns="91241" bIns="45618" rtlCol="0"/>
          <a:lstStyle>
            <a:lvl1pPr algn="r">
              <a:defRPr sz="1200"/>
            </a:lvl1pPr>
          </a:lstStyle>
          <a:p>
            <a:fld id="{8D0E4EC6-396E-460F-A583-A0C11BBAF3D7}" type="datetimeFigureOut">
              <a:rPr lang="en-US" smtClean="0">
                <a:latin typeface="DM Sans" pitchFamily="2" charset="77"/>
              </a:rPr>
              <a:t>10/24/2023</a:t>
            </a:fld>
            <a:endParaRPr lang="en-US">
              <a:latin typeface="DM Sans" pitchFamily="2" charset="77"/>
            </a:endParaRPr>
          </a:p>
        </p:txBody>
      </p:sp>
      <p:sp>
        <p:nvSpPr>
          <p:cNvPr id="4" name="Footer Placeholder 3"/>
          <p:cNvSpPr>
            <a:spLocks noGrp="1"/>
          </p:cNvSpPr>
          <p:nvPr>
            <p:ph type="ftr" sz="quarter" idx="2"/>
          </p:nvPr>
        </p:nvSpPr>
        <p:spPr>
          <a:xfrm>
            <a:off x="4" y="8830316"/>
            <a:ext cx="3037735" cy="464503"/>
          </a:xfrm>
          <a:prstGeom prst="rect">
            <a:avLst/>
          </a:prstGeom>
        </p:spPr>
        <p:txBody>
          <a:bodyPr vert="horz" lIns="91241" tIns="45618" rIns="91241" bIns="45618" rtlCol="0" anchor="b"/>
          <a:lstStyle>
            <a:lvl1pPr algn="l">
              <a:defRPr sz="1200"/>
            </a:lvl1pPr>
          </a:lstStyle>
          <a:p>
            <a:endParaRPr lang="en-US">
              <a:latin typeface="DM Sans" pitchFamily="2" charset="77"/>
            </a:endParaRPr>
          </a:p>
        </p:txBody>
      </p:sp>
      <p:sp>
        <p:nvSpPr>
          <p:cNvPr id="5" name="Slide Number Placeholder 4"/>
          <p:cNvSpPr>
            <a:spLocks noGrp="1"/>
          </p:cNvSpPr>
          <p:nvPr>
            <p:ph type="sldNum" sz="quarter" idx="3"/>
          </p:nvPr>
        </p:nvSpPr>
        <p:spPr>
          <a:xfrm>
            <a:off x="3971085" y="8830316"/>
            <a:ext cx="3037735" cy="464503"/>
          </a:xfrm>
          <a:prstGeom prst="rect">
            <a:avLst/>
          </a:prstGeom>
        </p:spPr>
        <p:txBody>
          <a:bodyPr vert="horz" lIns="91241" tIns="45618" rIns="91241" bIns="45618" rtlCol="0" anchor="b"/>
          <a:lstStyle>
            <a:lvl1pPr algn="r">
              <a:defRPr sz="1200"/>
            </a:lvl1pPr>
          </a:lstStyle>
          <a:p>
            <a:fld id="{594744C6-C052-44B7-814F-E4E5A1FCEE03}" type="slidenum">
              <a:rPr lang="en-US" smtClean="0">
                <a:latin typeface="DM Sans" pitchFamily="2" charset="77"/>
              </a:rPr>
              <a:t>‹#›</a:t>
            </a:fld>
            <a:endParaRPr lang="en-US">
              <a:latin typeface="DM Sans" pitchFamily="2" charset="77"/>
            </a:endParaRPr>
          </a:p>
        </p:txBody>
      </p:sp>
    </p:spTree>
    <p:extLst>
      <p:ext uri="{BB962C8B-B14F-4D97-AF65-F5344CB8AC3E}">
        <p14:creationId xmlns:p14="http://schemas.microsoft.com/office/powerpoint/2010/main" val="97916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3037840" cy="463550"/>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lvl1pPr defTabSz="880675">
              <a:defRPr sz="1200" b="0" i="0">
                <a:latin typeface="DM Sans" pitchFamily="2" charset="77"/>
              </a:defRPr>
            </a:lvl1pPr>
          </a:lstStyle>
          <a:p>
            <a:endParaRPr lang="en-US"/>
          </a:p>
        </p:txBody>
      </p:sp>
      <p:sp>
        <p:nvSpPr>
          <p:cNvPr id="3075" name="Rectangle 3"/>
          <p:cNvSpPr>
            <a:spLocks noGrp="1" noChangeArrowheads="1"/>
          </p:cNvSpPr>
          <p:nvPr>
            <p:ph type="dt" idx="1"/>
          </p:nvPr>
        </p:nvSpPr>
        <p:spPr bwMode="auto">
          <a:xfrm>
            <a:off x="3970944" y="2"/>
            <a:ext cx="3037840" cy="463550"/>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lvl1pPr algn="r" defTabSz="880675">
              <a:defRPr sz="1200" b="0" i="0">
                <a:latin typeface="DM Sans" pitchFamily="2" charset="77"/>
              </a:defRPr>
            </a:lvl1pPr>
          </a:lstStyle>
          <a:p>
            <a:endParaRPr lang="en-US"/>
          </a:p>
        </p:txBody>
      </p:sp>
      <p:sp>
        <p:nvSpPr>
          <p:cNvPr id="317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custDataLst>
              <p:tags r:id="rId2"/>
            </p:custDataLst>
          </p:nvPr>
        </p:nvSpPr>
        <p:spPr bwMode="auto">
          <a:xfrm>
            <a:off x="701040" y="4416429"/>
            <a:ext cx="5608320" cy="4181477"/>
          </a:xfrm>
          <a:prstGeom prst="rect">
            <a:avLst/>
          </a:prstGeom>
          <a:noFill/>
          <a:ln w="9525">
            <a:noFill/>
            <a:miter lim="800000"/>
            <a:headEnd/>
            <a:tailEnd/>
          </a:ln>
        </p:spPr>
        <p:txBody>
          <a:bodyPr vert="horz" wrap="square" lIns="93101" tIns="46550" rIns="93101" bIns="465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268"/>
            <a:ext cx="3037840" cy="463550"/>
          </a:xfrm>
          <a:prstGeom prst="rect">
            <a:avLst/>
          </a:prstGeom>
          <a:noFill/>
          <a:ln w="9525">
            <a:noFill/>
            <a:miter lim="800000"/>
            <a:headEnd/>
            <a:tailEnd/>
          </a:ln>
        </p:spPr>
        <p:txBody>
          <a:bodyPr vert="horz" wrap="square" lIns="93101" tIns="46550" rIns="93101" bIns="46550" numCol="1" anchor="b" anchorCtr="0" compatLnSpc="1">
            <a:prstTxWarp prst="textNoShape">
              <a:avLst/>
            </a:prstTxWarp>
          </a:bodyPr>
          <a:lstStyle>
            <a:lvl1pPr defTabSz="880675">
              <a:defRPr sz="1200" b="0" i="0">
                <a:latin typeface="DM Sans" pitchFamily="2" charset="77"/>
              </a:defRPr>
            </a:lvl1pPr>
          </a:lstStyle>
          <a:p>
            <a:endParaRPr lang="en-US"/>
          </a:p>
        </p:txBody>
      </p:sp>
      <p:sp>
        <p:nvSpPr>
          <p:cNvPr id="3079" name="Rectangle 7"/>
          <p:cNvSpPr>
            <a:spLocks noGrp="1" noChangeArrowheads="1"/>
          </p:cNvSpPr>
          <p:nvPr>
            <p:ph type="sldNum" sz="quarter" idx="5"/>
          </p:nvPr>
        </p:nvSpPr>
        <p:spPr bwMode="auto">
          <a:xfrm>
            <a:off x="3970944" y="8831268"/>
            <a:ext cx="3037840" cy="463550"/>
          </a:xfrm>
          <a:prstGeom prst="rect">
            <a:avLst/>
          </a:prstGeom>
          <a:noFill/>
          <a:ln w="9525">
            <a:noFill/>
            <a:miter lim="800000"/>
            <a:headEnd/>
            <a:tailEnd/>
          </a:ln>
        </p:spPr>
        <p:txBody>
          <a:bodyPr vert="horz" wrap="square" lIns="93101" tIns="46550" rIns="93101" bIns="46550" numCol="1" anchor="b" anchorCtr="0" compatLnSpc="1">
            <a:prstTxWarp prst="textNoShape">
              <a:avLst/>
            </a:prstTxWarp>
          </a:bodyPr>
          <a:lstStyle>
            <a:lvl1pPr algn="r" defTabSz="880675">
              <a:defRPr sz="1200" b="0" i="0">
                <a:latin typeface="DM Sans" pitchFamily="2" charset="77"/>
              </a:defRPr>
            </a:lvl1pPr>
          </a:lstStyle>
          <a:p>
            <a:fld id="{DF4560D8-4A04-46AD-91F2-6D265BAAB409}" type="slidenum">
              <a:rPr lang="en-US" smtClean="0"/>
              <a:pPr/>
              <a:t>‹#›</a:t>
            </a:fld>
            <a:endParaRPr lang="en-US"/>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1pPr>
    <a:lvl2pPr marL="4572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2pPr>
    <a:lvl3pPr marL="9144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3pPr>
    <a:lvl4pPr marL="13716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4pPr>
    <a:lvl5pPr marL="18288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3107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9</a:t>
            </a:fld>
            <a:endParaRPr lang="en-US"/>
          </a:p>
        </p:txBody>
      </p:sp>
    </p:spTree>
    <p:extLst>
      <p:ext uri="{BB962C8B-B14F-4D97-AF65-F5344CB8AC3E}">
        <p14:creationId xmlns:p14="http://schemas.microsoft.com/office/powerpoint/2010/main" val="104983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5076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endParaRPr lang="en-US"/>
          </a:p>
        </p:txBody>
      </p:sp>
      <p:sp>
        <p:nvSpPr>
          <p:cNvPr id="54275" name="Slide Number Placeholder 3"/>
          <p:cNvSpPr>
            <a:spLocks noGrp="1"/>
          </p:cNvSpPr>
          <p:nvPr>
            <p:ph type="sldNum" sz="quarter" idx="5"/>
          </p:nvPr>
        </p:nvSpPr>
        <p:spPr>
          <a:noFill/>
        </p:spPr>
        <p:txBody>
          <a:bodyPr/>
          <a:lstStyle/>
          <a:p>
            <a:fld id="{46F66BEF-7056-447A-A69D-3EE5595B33D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384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80675" rtl="0" eaLnBrk="1" fontAlgn="base" latinLnBrk="0" hangingPunct="1">
              <a:lnSpc>
                <a:spcPct val="100000"/>
              </a:lnSpc>
              <a:spcBef>
                <a:spcPct val="0"/>
              </a:spcBef>
              <a:spcAft>
                <a:spcPct val="0"/>
              </a:spcAft>
              <a:buClrTx/>
              <a:buSzTx/>
              <a:buFontTx/>
              <a:buNone/>
              <a:tabLst/>
              <a:defRPr/>
            </a:pPr>
            <a:fld id="{DF4560D8-4A04-46AD-91F2-6D265BAAB409}" type="slidenum">
              <a:rPr kumimoji="0" lang="en-US" sz="1200" b="0" i="0" u="none" strike="noStrike" kern="1200" cap="none" spc="0" normalizeH="0" baseline="0" noProof="0" smtClean="0">
                <a:ln>
                  <a:noFill/>
                </a:ln>
                <a:solidFill>
                  <a:srgbClr val="000000"/>
                </a:solidFill>
                <a:effectLst/>
                <a:uLnTx/>
                <a:uFillTx/>
                <a:latin typeface="DM Sans" pitchFamily="2" charset="77"/>
                <a:ea typeface="+mn-ea"/>
                <a:cs typeface="Arial" charset="0"/>
              </a:rPr>
              <a:pPr marL="0" marR="0" lvl="0" indent="0" algn="r" defTabSz="8806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Tree>
    <p:extLst>
      <p:ext uri="{BB962C8B-B14F-4D97-AF65-F5344CB8AC3E}">
        <p14:creationId xmlns:p14="http://schemas.microsoft.com/office/powerpoint/2010/main" val="374814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13</a:t>
            </a:fld>
            <a:endParaRPr lang="en-US"/>
          </a:p>
        </p:txBody>
      </p:sp>
    </p:spTree>
    <p:extLst>
      <p:ext uri="{BB962C8B-B14F-4D97-AF65-F5344CB8AC3E}">
        <p14:creationId xmlns:p14="http://schemas.microsoft.com/office/powerpoint/2010/main" val="15525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a:ea typeface="Source Sans Pro Light"/>
            </a:endParaRPr>
          </a:p>
        </p:txBody>
      </p:sp>
      <p:sp>
        <p:nvSpPr>
          <p:cNvPr id="44035" name="Slide Number Placeholder 3"/>
          <p:cNvSpPr>
            <a:spLocks noGrp="1"/>
          </p:cNvSpPr>
          <p:nvPr>
            <p:ph type="sldNum" sz="quarter" idx="5"/>
          </p:nvPr>
        </p:nvSpPr>
        <p:spPr>
          <a:noFill/>
        </p:spPr>
        <p:txBody>
          <a:bodyPr/>
          <a:lstStyle/>
          <a:p>
            <a:fld id="{248FDC56-54AE-460A-8908-9868356D2F30}"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864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15</a:t>
            </a:fld>
            <a:endParaRPr lang="en-US"/>
          </a:p>
        </p:txBody>
      </p:sp>
    </p:spTree>
    <p:extLst>
      <p:ext uri="{BB962C8B-B14F-4D97-AF65-F5344CB8AC3E}">
        <p14:creationId xmlns:p14="http://schemas.microsoft.com/office/powerpoint/2010/main" val="409027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16</a:t>
            </a:fld>
            <a:endParaRPr lang="en-US"/>
          </a:p>
        </p:txBody>
      </p:sp>
    </p:spTree>
    <p:extLst>
      <p:ext uri="{BB962C8B-B14F-4D97-AF65-F5344CB8AC3E}">
        <p14:creationId xmlns:p14="http://schemas.microsoft.com/office/powerpoint/2010/main" val="302484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17</a:t>
            </a:fld>
            <a:endParaRPr lang="en-US"/>
          </a:p>
        </p:txBody>
      </p:sp>
    </p:spTree>
    <p:extLst>
      <p:ext uri="{BB962C8B-B14F-4D97-AF65-F5344CB8AC3E}">
        <p14:creationId xmlns:p14="http://schemas.microsoft.com/office/powerpoint/2010/main" val="64984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4560D8-4A04-46AD-91F2-6D265BAAB409}" type="slidenum">
              <a:rPr lang="en-US">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9754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a:p>
        </p:txBody>
      </p:sp>
    </p:spTree>
    <p:extLst>
      <p:ext uri="{BB962C8B-B14F-4D97-AF65-F5344CB8AC3E}">
        <p14:creationId xmlns:p14="http://schemas.microsoft.com/office/powerpoint/2010/main" val="29751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2264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21</a:t>
            </a:fld>
            <a:endParaRPr lang="en-US"/>
          </a:p>
        </p:txBody>
      </p:sp>
    </p:spTree>
    <p:extLst>
      <p:ext uri="{BB962C8B-B14F-4D97-AF65-F5344CB8AC3E}">
        <p14:creationId xmlns:p14="http://schemas.microsoft.com/office/powerpoint/2010/main" val="111236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22</a:t>
            </a:fld>
            <a:endParaRPr lang="en-US"/>
          </a:p>
        </p:txBody>
      </p:sp>
    </p:spTree>
    <p:extLst>
      <p:ext uri="{BB962C8B-B14F-4D97-AF65-F5344CB8AC3E}">
        <p14:creationId xmlns:p14="http://schemas.microsoft.com/office/powerpoint/2010/main" val="298719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23</a:t>
            </a:fld>
            <a:endParaRPr lang="en-US"/>
          </a:p>
        </p:txBody>
      </p:sp>
    </p:spTree>
    <p:extLst>
      <p:ext uri="{BB962C8B-B14F-4D97-AF65-F5344CB8AC3E}">
        <p14:creationId xmlns:p14="http://schemas.microsoft.com/office/powerpoint/2010/main" val="2841724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24</a:t>
            </a:fld>
            <a:endParaRPr lang="en-US"/>
          </a:p>
        </p:txBody>
      </p:sp>
    </p:spTree>
    <p:extLst>
      <p:ext uri="{BB962C8B-B14F-4D97-AF65-F5344CB8AC3E}">
        <p14:creationId xmlns:p14="http://schemas.microsoft.com/office/powerpoint/2010/main" val="282229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25</a:t>
            </a:fld>
            <a:endParaRPr lang="en-US"/>
          </a:p>
        </p:txBody>
      </p:sp>
    </p:spTree>
    <p:extLst>
      <p:ext uri="{BB962C8B-B14F-4D97-AF65-F5344CB8AC3E}">
        <p14:creationId xmlns:p14="http://schemas.microsoft.com/office/powerpoint/2010/main" val="168578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3114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6193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42875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29</a:t>
            </a:fld>
            <a:endParaRPr lang="en-US"/>
          </a:p>
        </p:txBody>
      </p:sp>
    </p:spTree>
    <p:extLst>
      <p:ext uri="{BB962C8B-B14F-4D97-AF65-F5344CB8AC3E}">
        <p14:creationId xmlns:p14="http://schemas.microsoft.com/office/powerpoint/2010/main" val="343673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2</a:t>
            </a:fld>
            <a:endParaRPr lang="en-US"/>
          </a:p>
        </p:txBody>
      </p:sp>
    </p:spTree>
    <p:extLst>
      <p:ext uri="{BB962C8B-B14F-4D97-AF65-F5344CB8AC3E}">
        <p14:creationId xmlns:p14="http://schemas.microsoft.com/office/powerpoint/2010/main" val="420442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pPr defTabSz="914306">
              <a:defRPr/>
            </a:pPr>
            <a:endParaRPr lang="en-US"/>
          </a:p>
        </p:txBody>
      </p:sp>
      <p:sp>
        <p:nvSpPr>
          <p:cNvPr id="62467" name="Slide Number Placeholder 3"/>
          <p:cNvSpPr>
            <a:spLocks noGrp="1"/>
          </p:cNvSpPr>
          <p:nvPr>
            <p:ph type="sldNum" sz="quarter" idx="5"/>
          </p:nvPr>
        </p:nvSpPr>
        <p:spPr>
          <a:noFill/>
        </p:spPr>
        <p:txBody>
          <a:bodyPr/>
          <a:lstStyle/>
          <a:p>
            <a:pPr>
              <a:defRPr/>
            </a:pPr>
            <a:fld id="{73728A0A-5DC4-47E4-A1EA-722D7B1A50A3}"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364256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31</a:t>
            </a:fld>
            <a:endParaRPr lang="en-US"/>
          </a:p>
        </p:txBody>
      </p:sp>
    </p:spTree>
    <p:extLst>
      <p:ext uri="{BB962C8B-B14F-4D97-AF65-F5344CB8AC3E}">
        <p14:creationId xmlns:p14="http://schemas.microsoft.com/office/powerpoint/2010/main" val="121073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32</a:t>
            </a:fld>
            <a:endParaRPr lang="en-US"/>
          </a:p>
        </p:txBody>
      </p:sp>
    </p:spTree>
    <p:extLst>
      <p:ext uri="{BB962C8B-B14F-4D97-AF65-F5344CB8AC3E}">
        <p14:creationId xmlns:p14="http://schemas.microsoft.com/office/powerpoint/2010/main" val="1389655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862023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07093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35</a:t>
            </a:fld>
            <a:endParaRPr lang="en-US"/>
          </a:p>
        </p:txBody>
      </p:sp>
    </p:spTree>
    <p:extLst>
      <p:ext uri="{BB962C8B-B14F-4D97-AF65-F5344CB8AC3E}">
        <p14:creationId xmlns:p14="http://schemas.microsoft.com/office/powerpoint/2010/main" val="3336214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36</a:t>
            </a:fld>
            <a:endParaRPr lang="en-US"/>
          </a:p>
        </p:txBody>
      </p:sp>
    </p:spTree>
    <p:extLst>
      <p:ext uri="{BB962C8B-B14F-4D97-AF65-F5344CB8AC3E}">
        <p14:creationId xmlns:p14="http://schemas.microsoft.com/office/powerpoint/2010/main" val="1384916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37</a:t>
            </a:fld>
            <a:endParaRPr lang="en-US"/>
          </a:p>
        </p:txBody>
      </p:sp>
    </p:spTree>
    <p:extLst>
      <p:ext uri="{BB962C8B-B14F-4D97-AF65-F5344CB8AC3E}">
        <p14:creationId xmlns:p14="http://schemas.microsoft.com/office/powerpoint/2010/main" val="727115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38</a:t>
            </a:fld>
            <a:endParaRPr lang="en-US"/>
          </a:p>
        </p:txBody>
      </p:sp>
    </p:spTree>
    <p:extLst>
      <p:ext uri="{BB962C8B-B14F-4D97-AF65-F5344CB8AC3E}">
        <p14:creationId xmlns:p14="http://schemas.microsoft.com/office/powerpoint/2010/main" val="3292592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39</a:t>
            </a:fld>
            <a:endParaRPr lang="en-US"/>
          </a:p>
        </p:txBody>
      </p:sp>
    </p:spTree>
    <p:extLst>
      <p:ext uri="{BB962C8B-B14F-4D97-AF65-F5344CB8AC3E}">
        <p14:creationId xmlns:p14="http://schemas.microsoft.com/office/powerpoint/2010/main" val="345724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3</a:t>
            </a:fld>
            <a:endParaRPr lang="en-US"/>
          </a:p>
        </p:txBody>
      </p:sp>
    </p:spTree>
    <p:extLst>
      <p:ext uri="{BB962C8B-B14F-4D97-AF65-F5344CB8AC3E}">
        <p14:creationId xmlns:p14="http://schemas.microsoft.com/office/powerpoint/2010/main" val="214387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40</a:t>
            </a:fld>
            <a:endParaRPr lang="en-US"/>
          </a:p>
        </p:txBody>
      </p:sp>
    </p:spTree>
    <p:extLst>
      <p:ext uri="{BB962C8B-B14F-4D97-AF65-F5344CB8AC3E}">
        <p14:creationId xmlns:p14="http://schemas.microsoft.com/office/powerpoint/2010/main" val="954045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41</a:t>
            </a:fld>
            <a:endParaRPr lang="en-US"/>
          </a:p>
        </p:txBody>
      </p:sp>
    </p:spTree>
    <p:extLst>
      <p:ext uri="{BB962C8B-B14F-4D97-AF65-F5344CB8AC3E}">
        <p14:creationId xmlns:p14="http://schemas.microsoft.com/office/powerpoint/2010/main" val="637536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22373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4</a:t>
            </a:fld>
            <a:endParaRPr lang="en-US"/>
          </a:p>
        </p:txBody>
      </p:sp>
    </p:spTree>
    <p:extLst>
      <p:ext uri="{BB962C8B-B14F-4D97-AF65-F5344CB8AC3E}">
        <p14:creationId xmlns:p14="http://schemas.microsoft.com/office/powerpoint/2010/main" val="348296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880675" rtl="0" eaLnBrk="1" fontAlgn="base" latinLnBrk="0" hangingPunct="1">
              <a:lnSpc>
                <a:spcPct val="100000"/>
              </a:lnSpc>
              <a:spcBef>
                <a:spcPct val="0"/>
              </a:spcBef>
              <a:spcAft>
                <a:spcPct val="0"/>
              </a:spcAft>
              <a:buClrTx/>
              <a:buSzTx/>
              <a:buFontTx/>
              <a:buNone/>
              <a:tabLst/>
              <a:defRPr/>
            </a:pPr>
            <a:fld id="{DF4560D8-4A04-46AD-91F2-6D265BAAB409}" type="slidenum">
              <a:rPr kumimoji="0" lang="en-US" sz="1200" b="0" i="0" u="none" strike="noStrike" kern="1200" cap="none" spc="0" normalizeH="0" baseline="0" noProof="0" smtClean="0">
                <a:ln>
                  <a:noFill/>
                </a:ln>
                <a:solidFill>
                  <a:srgbClr val="000000"/>
                </a:solidFill>
                <a:effectLst/>
                <a:uLnTx/>
                <a:uFillTx/>
                <a:latin typeface="DM Sans" pitchFamily="2" charset="77"/>
                <a:ea typeface="+mn-ea"/>
                <a:cs typeface="Arial" charset="0"/>
              </a:rPr>
              <a:pPr marL="0" marR="0" lvl="0" indent="0" algn="r" defTabSz="88067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Tree>
    <p:extLst>
      <p:ext uri="{BB962C8B-B14F-4D97-AF65-F5344CB8AC3E}">
        <p14:creationId xmlns:p14="http://schemas.microsoft.com/office/powerpoint/2010/main" val="320388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6</a:t>
            </a:fld>
            <a:endParaRPr lang="en-US"/>
          </a:p>
        </p:txBody>
      </p:sp>
    </p:spTree>
    <p:extLst>
      <p:ext uri="{BB962C8B-B14F-4D97-AF65-F5344CB8AC3E}">
        <p14:creationId xmlns:p14="http://schemas.microsoft.com/office/powerpoint/2010/main" val="235887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560D8-4A04-46AD-91F2-6D265BAAB409}" type="slidenum">
              <a:rPr lang="en-US" smtClean="0"/>
              <a:pPr/>
              <a:t>7</a:t>
            </a:fld>
            <a:endParaRPr lang="en-US"/>
          </a:p>
        </p:txBody>
      </p:sp>
    </p:spTree>
    <p:extLst>
      <p:ext uri="{BB962C8B-B14F-4D97-AF65-F5344CB8AC3E}">
        <p14:creationId xmlns:p14="http://schemas.microsoft.com/office/powerpoint/2010/main" val="345089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8</a:t>
            </a:fld>
            <a:endParaRPr lang="en-US"/>
          </a:p>
        </p:txBody>
      </p:sp>
    </p:spTree>
    <p:extLst>
      <p:ext uri="{BB962C8B-B14F-4D97-AF65-F5344CB8AC3E}">
        <p14:creationId xmlns:p14="http://schemas.microsoft.com/office/powerpoint/2010/main" val="19408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a:p>
        </p:txBody>
      </p:sp>
    </p:spTree>
    <p:extLst>
      <p:ext uri="{BB962C8B-B14F-4D97-AF65-F5344CB8AC3E}">
        <p14:creationId xmlns:p14="http://schemas.microsoft.com/office/powerpoint/2010/main" val="16760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vl4pPr>
              <a:buClr>
                <a:srgbClr val="00A797"/>
              </a:buClr>
              <a:defRPr b="0" i="0">
                <a:latin typeface="DM Sans" pitchFamily="2" charset="77"/>
              </a:defRPr>
            </a:lvl4pPr>
            <a:lvl5pPr>
              <a:buClr>
                <a:srgbClr val="00A797"/>
              </a:buClr>
              <a:defRPr b="0" i="0">
                <a:latin typeface="DM Sa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229-5F56-0374-8668-BE003799732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05FB58-CEF0-A37A-41D7-A52FF8C473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A0BD-D4C6-C752-6B5C-71D0FCD48995}"/>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55CC2BD6-8903-E721-4AAA-7F4BDF7BB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C3A50-14F7-E7F4-C05B-69F9C679C1BA}"/>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903986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7436-8F97-EEC2-5B5D-E803274D1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4F7B5-9EEE-89A9-3DEC-981BCDE16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BF242-E68C-3CCC-6940-A23F848C2BA7}"/>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ADA20395-7D62-2AC7-37A5-F272B7D6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810AD-3BCF-D391-E787-00BE039DB2EC}"/>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4985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F957-6C88-4E7E-4233-6CEF6B3455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C65992-95A6-220A-46EF-206C1513300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528C7-4555-54EF-4FD8-C4085F6D8F99}"/>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4B4418AC-7590-24D8-1719-6C1C2B68B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20B3C-AEDB-A495-6F5F-2E20C46E82B1}"/>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20005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a:p>
        </p:txBody>
      </p:sp>
    </p:spTree>
    <p:extLst>
      <p:ext uri="{BB962C8B-B14F-4D97-AF65-F5344CB8AC3E}">
        <p14:creationId xmlns:p14="http://schemas.microsoft.com/office/powerpoint/2010/main" val="1542261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704A-1FDC-194D-2069-6DAC0BB5A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681B1-A722-7266-D3DE-718EDE32C28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1FBB2-A552-E5BD-3533-42A50818C5C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FF0B44-9E6A-EF18-107D-ACA1093C99AD}"/>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6" name="Footer Placeholder 5">
            <a:extLst>
              <a:ext uri="{FF2B5EF4-FFF2-40B4-BE49-F238E27FC236}">
                <a16:creationId xmlns:a16="http://schemas.microsoft.com/office/drawing/2014/main" id="{9ED31408-3E34-4399-8261-CB8DC005A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992B6-6799-A48D-1936-6D3622BF619A}"/>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141697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4445-0C79-EC47-A670-5DD58CA38DF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0A663-86DC-5C34-6055-2D2153D96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CDB86-6618-E677-7E8B-0E570A2BEB2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E41EA-8860-E2D6-BCD1-59ECFF42B48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0D39F-CE71-4A20-E395-7B8B12A773F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C57DD-2B5F-215C-CACC-FA03C970BF46}"/>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8" name="Footer Placeholder 7">
            <a:extLst>
              <a:ext uri="{FF2B5EF4-FFF2-40B4-BE49-F238E27FC236}">
                <a16:creationId xmlns:a16="http://schemas.microsoft.com/office/drawing/2014/main" id="{7980904A-48C2-E0BF-2F36-3F237127D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2C0D4E-E2E3-937D-8D4F-552DAD808D05}"/>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95114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259D-7187-A9FA-C7FE-794F2F9E1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B00D7-4ED4-B315-4C30-56F7C13F0CF0}"/>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4" name="Footer Placeholder 3">
            <a:extLst>
              <a:ext uri="{FF2B5EF4-FFF2-40B4-BE49-F238E27FC236}">
                <a16:creationId xmlns:a16="http://schemas.microsoft.com/office/drawing/2014/main" id="{3C6307BA-4218-5BEA-8759-CB77A3613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6CD32-67C0-8AB3-E47C-A0295E7F0B06}"/>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029159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84B0A-CF99-CC98-0109-34746A0F1E29}"/>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3" name="Footer Placeholder 2">
            <a:extLst>
              <a:ext uri="{FF2B5EF4-FFF2-40B4-BE49-F238E27FC236}">
                <a16:creationId xmlns:a16="http://schemas.microsoft.com/office/drawing/2014/main" id="{B146ABBB-D08F-B002-2637-56516074A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9A887-AA26-7293-B264-C649D85072DE}"/>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72307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56E6-59BF-1467-DCAB-670773F226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265F7-4F0E-6BCB-5479-4804900967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704A4-D878-5AC6-0591-A46E044B9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1EA86-9D48-8DFB-F301-9988EE8C9408}"/>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6" name="Footer Placeholder 5">
            <a:extLst>
              <a:ext uri="{FF2B5EF4-FFF2-40B4-BE49-F238E27FC236}">
                <a16:creationId xmlns:a16="http://schemas.microsoft.com/office/drawing/2014/main" id="{DF4976E6-0456-BB3C-5EC5-53DACAB6C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F3BAE-EF5E-B3AD-B194-BC797DBC00D4}"/>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915608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FC26-BD5C-7D03-A31C-2BAC2F7391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A7DF2-6EC5-91E1-3134-6719F4E1F1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82EDC1-3CD0-7034-6ED3-A285589CB5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E4BC7-8BB1-5DDD-9168-3748D2373440}"/>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6" name="Footer Placeholder 5">
            <a:extLst>
              <a:ext uri="{FF2B5EF4-FFF2-40B4-BE49-F238E27FC236}">
                <a16:creationId xmlns:a16="http://schemas.microsoft.com/office/drawing/2014/main" id="{2DB94760-A5F8-93C7-F49E-8A910E2DC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83DAE-DBC0-A336-AAE9-028F74EBB739}"/>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605288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B449-080A-0D35-7B42-006831FE7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AC24C-BB06-0054-6352-83BC33FD7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6ABBF-1731-B5A6-5CEE-8DEC86A424F2}"/>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EB5EBFB2-F89F-5647-580A-F64ABD345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D555-F3F0-6DBD-111E-E9C42095DC69}"/>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3116108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10252-C272-E293-FB0A-9D959B83BEC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33BD8-A367-FFBF-7906-AAC90294996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6FBA5-FB44-EB34-F53B-6505FF4E09E9}"/>
              </a:ext>
            </a:extLst>
          </p:cNvPr>
          <p:cNvSpPr>
            <a:spLocks noGrp="1"/>
          </p:cNvSpPr>
          <p:nvPr>
            <p:ph type="dt" sz="half" idx="10"/>
          </p:nvPr>
        </p:nvSpPr>
        <p:spPr/>
        <p:txBody>
          <a:body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E03AC21A-B8D8-72B9-756A-C00B7BB40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E00AC-A5EA-DB20-1490-AE2302A3AA42}"/>
              </a:ext>
            </a:extLst>
          </p:cNvPr>
          <p:cNvSpPr>
            <a:spLocks noGrp="1"/>
          </p:cNvSpPr>
          <p:nvPr>
            <p:ph type="sldNum" sz="quarter" idx="12"/>
          </p:nvPr>
        </p:nvSpPr>
        <p:spPr/>
        <p:txBody>
          <a:bodyPr/>
          <a:lstStyle/>
          <a:p>
            <a:fld id="{3E00048F-2900-47F6-8170-8EDD30C2618A}" type="slidenum">
              <a:rPr lang="en-US" smtClean="0"/>
              <a:t>‹#›</a:t>
            </a:fld>
            <a:endParaRPr lang="en-US"/>
          </a:p>
        </p:txBody>
      </p:sp>
    </p:spTree>
    <p:extLst>
      <p:ext uri="{BB962C8B-B14F-4D97-AF65-F5344CB8AC3E}">
        <p14:creationId xmlns:p14="http://schemas.microsoft.com/office/powerpoint/2010/main" val="283912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b="0" i="0">
                <a:latin typeface="DM Sans" pitchFamily="2" charset="77"/>
              </a:defRPr>
            </a:lvl4pPr>
            <a:lvl5pPr>
              <a:defRPr b="0" i="0">
                <a:latin typeface="DM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a:p>
        </p:txBody>
      </p:sp>
    </p:spTree>
    <p:extLst>
      <p:ext uri="{BB962C8B-B14F-4D97-AF65-F5344CB8AC3E}">
        <p14:creationId xmlns:p14="http://schemas.microsoft.com/office/powerpoint/2010/main" val="265562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a:p>
        </p:txBody>
      </p:sp>
    </p:spTree>
    <p:extLst>
      <p:ext uri="{BB962C8B-B14F-4D97-AF65-F5344CB8AC3E}">
        <p14:creationId xmlns:p14="http://schemas.microsoft.com/office/powerpoint/2010/main" val="59762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a:p>
        </p:txBody>
      </p:sp>
    </p:spTree>
    <p:extLst>
      <p:ext uri="{BB962C8B-B14F-4D97-AF65-F5344CB8AC3E}">
        <p14:creationId xmlns:p14="http://schemas.microsoft.com/office/powerpoint/2010/main" val="62074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a:p>
        </p:txBody>
      </p:sp>
    </p:spTree>
    <p:extLst>
      <p:ext uri="{BB962C8B-B14F-4D97-AF65-F5344CB8AC3E}">
        <p14:creationId xmlns:p14="http://schemas.microsoft.com/office/powerpoint/2010/main" val="1571721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a:p>
        </p:txBody>
      </p:sp>
    </p:spTree>
    <p:extLst>
      <p:ext uri="{BB962C8B-B14F-4D97-AF65-F5344CB8AC3E}">
        <p14:creationId xmlns:p14="http://schemas.microsoft.com/office/powerpoint/2010/main" val="1855586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vl4pPr>
              <a:buClr>
                <a:srgbClr val="00A797"/>
              </a:buClr>
              <a:defRPr b="0" i="0">
                <a:latin typeface="DM Sans" pitchFamily="2" charset="77"/>
              </a:defRPr>
            </a:lvl4pPr>
            <a:lvl5pPr>
              <a:buClr>
                <a:srgbClr val="00A797"/>
              </a:buClr>
              <a:defRPr b="0" i="0">
                <a:latin typeface="DM Sa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02640"/>
            <a:ext cx="8229600" cy="822960"/>
          </a:xfrm>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a:p>
        </p:txBody>
      </p:sp>
    </p:spTree>
    <p:extLst>
      <p:ext uri="{BB962C8B-B14F-4D97-AF65-F5344CB8AC3E}">
        <p14:creationId xmlns:p14="http://schemas.microsoft.com/office/powerpoint/2010/main" val="28907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A797"/>
              </a:buClr>
              <a:defRPr/>
            </a:lvl1pPr>
            <a:lvl2pPr>
              <a:buClr>
                <a:srgbClr val="00A797"/>
              </a:buClr>
              <a:defRPr/>
            </a:lvl2pPr>
            <a:lvl3pPr>
              <a:buClr>
                <a:srgbClr val="00A797"/>
              </a:buCl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rgbClr val="00A797"/>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8.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418"/>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191819"/>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a:latin typeface="DM Sans" pitchFamily="2" charset="77"/>
            </a:endParaRPr>
          </a:p>
        </p:txBody>
      </p:sp>
      <p:sp>
        <p:nvSpPr>
          <p:cNvPr id="9" name="Line 7"/>
          <p:cNvSpPr>
            <a:spLocks noChangeShapeType="1"/>
          </p:cNvSpPr>
          <p:nvPr/>
        </p:nvSpPr>
        <p:spPr bwMode="auto">
          <a:xfrm>
            <a:off x="455613" y="1100378"/>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Tree>
    <p:extLst>
      <p:ext uri="{BB962C8B-B14F-4D97-AF65-F5344CB8AC3E}">
        <p14:creationId xmlns:p14="http://schemas.microsoft.com/office/powerpoint/2010/main" val="309983273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67888FD-81DE-D611-621E-D4CA7B1532AC}"/>
              </a:ext>
            </a:extLst>
          </p:cNvPr>
          <p:cNvSpPr>
            <a:spLocks noChangeArrowheads="1"/>
          </p:cNvSpPr>
          <p:nvPr userDrawn="1"/>
        </p:nvSpPr>
        <p:spPr bwMode="auto">
          <a:xfrm>
            <a:off x="3312300"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6146" name="Rectangle 2"/>
          <p:cNvSpPr>
            <a:spLocks noGrp="1" noChangeArrowheads="1"/>
          </p:cNvSpPr>
          <p:nvPr>
            <p:ph type="title"/>
          </p:nvPr>
        </p:nvSpPr>
        <p:spPr bwMode="auto">
          <a:xfrm>
            <a:off x="457200" y="365758"/>
            <a:ext cx="8229600" cy="73152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188721"/>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9" name="Line 7"/>
          <p:cNvSpPr>
            <a:spLocks noChangeShapeType="1"/>
          </p:cNvSpPr>
          <p:nvPr/>
        </p:nvSpPr>
        <p:spPr bwMode="auto">
          <a:xfrm>
            <a:off x="455613" y="1097280"/>
            <a:ext cx="8229600" cy="0"/>
          </a:xfrm>
          <a:prstGeom prst="line">
            <a:avLst/>
          </a:prstGeom>
          <a:noFill/>
          <a:ln w="38100">
            <a:solidFill>
              <a:schemeClr val="accent1"/>
            </a:solidFill>
            <a:round/>
            <a:headEnd/>
            <a:tailEnd/>
          </a:ln>
        </p:spPr>
        <p:txBody>
          <a:bodyPr/>
          <a:lstStyle/>
          <a:p>
            <a:pPr>
              <a:defRPr/>
            </a:pPr>
            <a:endParaRPr lang="en-US" sz="1600" b="0" i="0">
              <a:latin typeface="+mj-lt"/>
            </a:endParaRPr>
          </a:p>
        </p:txBody>
      </p:sp>
      <p:sp>
        <p:nvSpPr>
          <p:cNvPr id="8" name="Rectangle 5"/>
          <p:cNvSpPr>
            <a:spLocks noChangeArrowheads="1"/>
          </p:cNvSpPr>
          <p:nvPr/>
        </p:nvSpPr>
        <p:spPr bwMode="auto">
          <a:xfrm>
            <a:off x="455613" y="0"/>
            <a:ext cx="1109027" cy="274320"/>
          </a:xfrm>
          <a:prstGeom prst="rect">
            <a:avLst/>
          </a:prstGeom>
          <a:solidFill>
            <a:srgbClr val="00A797"/>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0" name="Rectangle 3"/>
          <p:cNvSpPr>
            <a:spLocks noChangeArrowheads="1"/>
          </p:cNvSpPr>
          <p:nvPr/>
        </p:nvSpPr>
        <p:spPr bwMode="auto">
          <a:xfrm>
            <a:off x="1580815"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11" name="Rectangle 3"/>
          <p:cNvSpPr>
            <a:spLocks noChangeArrowheads="1"/>
          </p:cNvSpPr>
          <p:nvPr/>
        </p:nvSpPr>
        <p:spPr bwMode="auto">
          <a:xfrm>
            <a:off x="5203412"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12" name="Rectangle 3"/>
          <p:cNvSpPr>
            <a:spLocks noChangeArrowheads="1"/>
          </p:cNvSpPr>
          <p:nvPr/>
        </p:nvSpPr>
        <p:spPr bwMode="auto">
          <a:xfrm>
            <a:off x="6917089"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cxnSp>
        <p:nvCxnSpPr>
          <p:cNvPr id="18" name="Straight Connector 17"/>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635277"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21" name="Straight Connector 20"/>
          <p:cNvCxnSpPr/>
          <p:nvPr/>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B9CD38E-CA8A-A2D2-6730-8AE4699EF7E1}"/>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91635"/>
            <a:ext cx="8229600" cy="67976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3D8D7314-63DE-481F-A7F0-E9E171766BDA}"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9DDDEA2E-E439-4B04-A80F-575ED9564D6D}"/>
              </a:ext>
            </a:extLst>
          </p:cNvPr>
          <p:cNvSpPr>
            <a:spLocks noChangeShapeType="1"/>
          </p:cNvSpPr>
          <p:nvPr userDrawn="1"/>
        </p:nvSpPr>
        <p:spPr bwMode="auto">
          <a:xfrm>
            <a:off x="455613" y="1071401"/>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1" name="Rectangle 6">
            <a:extLst>
              <a:ext uri="{FF2B5EF4-FFF2-40B4-BE49-F238E27FC236}">
                <a16:creationId xmlns:a16="http://schemas.microsoft.com/office/drawing/2014/main" id="{76434387-F04E-D5EF-4A51-39DAC54E9FF7}"/>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2" name="Rectangle 3">
            <a:extLst>
              <a:ext uri="{FF2B5EF4-FFF2-40B4-BE49-F238E27FC236}">
                <a16:creationId xmlns:a16="http://schemas.microsoft.com/office/drawing/2014/main" id="{225B019C-61D6-070B-E763-23EE1C6DB4CD}"/>
              </a:ext>
            </a:extLst>
          </p:cNvPr>
          <p:cNvSpPr>
            <a:spLocks noChangeArrowheads="1"/>
          </p:cNvSpPr>
          <p:nvPr userDrawn="1"/>
        </p:nvSpPr>
        <p:spPr bwMode="auto">
          <a:xfrm>
            <a:off x="3312300"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3" name="Rectangle 5">
            <a:extLst>
              <a:ext uri="{FF2B5EF4-FFF2-40B4-BE49-F238E27FC236}">
                <a16:creationId xmlns:a16="http://schemas.microsoft.com/office/drawing/2014/main" id="{91875EF9-8318-9029-5168-3E32ECB53B61}"/>
              </a:ext>
            </a:extLst>
          </p:cNvPr>
          <p:cNvSpPr>
            <a:spLocks noChangeArrowheads="1"/>
          </p:cNvSpPr>
          <p:nvPr userDrawn="1"/>
        </p:nvSpPr>
        <p:spPr bwMode="auto">
          <a:xfrm>
            <a:off x="455613"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4" name="Rectangle 3">
            <a:extLst>
              <a:ext uri="{FF2B5EF4-FFF2-40B4-BE49-F238E27FC236}">
                <a16:creationId xmlns:a16="http://schemas.microsoft.com/office/drawing/2014/main" id="{B378343F-A348-708B-1B51-A757433426F2}"/>
              </a:ext>
            </a:extLst>
          </p:cNvPr>
          <p:cNvSpPr>
            <a:spLocks noChangeArrowheads="1"/>
          </p:cNvSpPr>
          <p:nvPr userDrawn="1"/>
        </p:nvSpPr>
        <p:spPr bwMode="auto">
          <a:xfrm>
            <a:off x="1580815" y="0"/>
            <a:ext cx="1731485" cy="274320"/>
          </a:xfrm>
          <a:prstGeom prst="rect">
            <a:avLst/>
          </a:prstGeom>
          <a:solidFill>
            <a:srgbClr val="00A797"/>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5" name="Rectangle 3">
            <a:extLst>
              <a:ext uri="{FF2B5EF4-FFF2-40B4-BE49-F238E27FC236}">
                <a16:creationId xmlns:a16="http://schemas.microsoft.com/office/drawing/2014/main" id="{0E4F926A-FC1F-6576-F68B-22E1F9223AED}"/>
              </a:ext>
            </a:extLst>
          </p:cNvPr>
          <p:cNvSpPr>
            <a:spLocks noChangeArrowheads="1"/>
          </p:cNvSpPr>
          <p:nvPr userDrawn="1"/>
        </p:nvSpPr>
        <p:spPr bwMode="auto">
          <a:xfrm>
            <a:off x="5203412"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6" name="Rectangle 3">
            <a:extLst>
              <a:ext uri="{FF2B5EF4-FFF2-40B4-BE49-F238E27FC236}">
                <a16:creationId xmlns:a16="http://schemas.microsoft.com/office/drawing/2014/main" id="{581FF61A-9DC5-4C8E-69C6-D56E10DF907E}"/>
              </a:ext>
            </a:extLst>
          </p:cNvPr>
          <p:cNvSpPr>
            <a:spLocks noChangeArrowheads="1"/>
          </p:cNvSpPr>
          <p:nvPr userDrawn="1"/>
        </p:nvSpPr>
        <p:spPr bwMode="auto">
          <a:xfrm>
            <a:off x="6917089"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7" name="Straight Connector 6">
            <a:extLst>
              <a:ext uri="{FF2B5EF4-FFF2-40B4-BE49-F238E27FC236}">
                <a16:creationId xmlns:a16="http://schemas.microsoft.com/office/drawing/2014/main" id="{39E5FF73-0B89-D819-B9A8-28145E9BC2BF}"/>
              </a:ext>
            </a:extLst>
          </p:cNvPr>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96039C-D226-6F48-E008-0C5E951981F4}"/>
              </a:ext>
            </a:extLst>
          </p:cNvPr>
          <p:cNvCxnSpPr/>
          <p:nvPr userDrawn="1"/>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5BF2AB-E447-2A54-6AE8-1502BC3B77EB}"/>
              </a:ext>
            </a:extLst>
          </p:cNvPr>
          <p:cNvCxnSpPr/>
          <p:nvPr userDrawn="1"/>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B6EA56DC-81B4-C267-7EBE-5AD74F3E8C46}"/>
              </a:ext>
            </a:extLst>
          </p:cNvPr>
          <p:cNvSpPr>
            <a:spLocks noChangeArrowheads="1"/>
          </p:cNvSpPr>
          <p:nvPr userDrawn="1"/>
        </p:nvSpPr>
        <p:spPr bwMode="auto">
          <a:xfrm>
            <a:off x="7635277"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11" name="Straight Connector 10">
            <a:extLst>
              <a:ext uri="{FF2B5EF4-FFF2-40B4-BE49-F238E27FC236}">
                <a16:creationId xmlns:a16="http://schemas.microsoft.com/office/drawing/2014/main" id="{4BED1D96-12AF-377D-5812-FFA961BD2095}"/>
              </a:ext>
            </a:extLst>
          </p:cNvPr>
          <p:cNvCxnSpPr/>
          <p:nvPr userDrawn="1"/>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BC446F-31D2-3C2E-4719-81312E66576C}"/>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1638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46BC39AB-9427-425A-BB27-41956DD3BD86}"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1"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
        <p:nvSpPr>
          <p:cNvPr id="21" name="Rectangle 6">
            <a:extLst>
              <a:ext uri="{FF2B5EF4-FFF2-40B4-BE49-F238E27FC236}">
                <a16:creationId xmlns:a16="http://schemas.microsoft.com/office/drawing/2014/main" id="{3BCEF83E-ED2E-5379-F384-293D74BF123F}"/>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13" name="Line 7">
            <a:extLst>
              <a:ext uri="{FF2B5EF4-FFF2-40B4-BE49-F238E27FC236}">
                <a16:creationId xmlns:a16="http://schemas.microsoft.com/office/drawing/2014/main" id="{C2260CF2-CA9B-3579-3651-AA0EB391FB00}"/>
              </a:ext>
            </a:extLst>
          </p:cNvPr>
          <p:cNvSpPr>
            <a:spLocks noChangeShapeType="1"/>
          </p:cNvSpPr>
          <p:nvPr userDrawn="1"/>
        </p:nvSpPr>
        <p:spPr bwMode="auto">
          <a:xfrm>
            <a:off x="468641" y="1097280"/>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 name="Rectangle 3">
            <a:extLst>
              <a:ext uri="{FF2B5EF4-FFF2-40B4-BE49-F238E27FC236}">
                <a16:creationId xmlns:a16="http://schemas.microsoft.com/office/drawing/2014/main" id="{A0D1BC43-EF11-43CF-8939-5A30E0D4AE10}"/>
              </a:ext>
            </a:extLst>
          </p:cNvPr>
          <p:cNvSpPr>
            <a:spLocks noChangeArrowheads="1"/>
          </p:cNvSpPr>
          <p:nvPr userDrawn="1"/>
        </p:nvSpPr>
        <p:spPr bwMode="auto">
          <a:xfrm>
            <a:off x="3312300" y="-1"/>
            <a:ext cx="1885811" cy="274320"/>
          </a:xfrm>
          <a:prstGeom prst="rect">
            <a:avLst/>
          </a:prstGeom>
          <a:solidFill>
            <a:srgbClr val="00A797"/>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3" name="Rectangle 5">
            <a:extLst>
              <a:ext uri="{FF2B5EF4-FFF2-40B4-BE49-F238E27FC236}">
                <a16:creationId xmlns:a16="http://schemas.microsoft.com/office/drawing/2014/main" id="{41592590-D026-BA18-7379-6990CF7185D0}"/>
              </a:ext>
            </a:extLst>
          </p:cNvPr>
          <p:cNvSpPr>
            <a:spLocks noChangeArrowheads="1"/>
          </p:cNvSpPr>
          <p:nvPr userDrawn="1"/>
        </p:nvSpPr>
        <p:spPr bwMode="auto">
          <a:xfrm>
            <a:off x="455613"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4" name="Rectangle 3">
            <a:extLst>
              <a:ext uri="{FF2B5EF4-FFF2-40B4-BE49-F238E27FC236}">
                <a16:creationId xmlns:a16="http://schemas.microsoft.com/office/drawing/2014/main" id="{852B4481-041A-DC4F-7C6B-0B35F0F97C04}"/>
              </a:ext>
            </a:extLst>
          </p:cNvPr>
          <p:cNvSpPr>
            <a:spLocks noChangeArrowheads="1"/>
          </p:cNvSpPr>
          <p:nvPr userDrawn="1"/>
        </p:nvSpPr>
        <p:spPr bwMode="auto">
          <a:xfrm>
            <a:off x="1580815"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5" name="Rectangle 3">
            <a:extLst>
              <a:ext uri="{FF2B5EF4-FFF2-40B4-BE49-F238E27FC236}">
                <a16:creationId xmlns:a16="http://schemas.microsoft.com/office/drawing/2014/main" id="{864F40D7-ADAE-53EA-1F13-8BD214C4A14D}"/>
              </a:ext>
            </a:extLst>
          </p:cNvPr>
          <p:cNvSpPr>
            <a:spLocks noChangeArrowheads="1"/>
          </p:cNvSpPr>
          <p:nvPr userDrawn="1"/>
        </p:nvSpPr>
        <p:spPr bwMode="auto">
          <a:xfrm>
            <a:off x="5203412"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6" name="Rectangle 3">
            <a:extLst>
              <a:ext uri="{FF2B5EF4-FFF2-40B4-BE49-F238E27FC236}">
                <a16:creationId xmlns:a16="http://schemas.microsoft.com/office/drawing/2014/main" id="{9E9B9468-9E60-8B7D-94BA-B0AFE5A7040A}"/>
              </a:ext>
            </a:extLst>
          </p:cNvPr>
          <p:cNvSpPr>
            <a:spLocks noChangeArrowheads="1"/>
          </p:cNvSpPr>
          <p:nvPr userDrawn="1"/>
        </p:nvSpPr>
        <p:spPr bwMode="auto">
          <a:xfrm>
            <a:off x="6917089"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7" name="Straight Connector 6">
            <a:extLst>
              <a:ext uri="{FF2B5EF4-FFF2-40B4-BE49-F238E27FC236}">
                <a16:creationId xmlns:a16="http://schemas.microsoft.com/office/drawing/2014/main" id="{E62D4CB2-0960-6107-E9A1-0A25A8110EC9}"/>
              </a:ext>
            </a:extLst>
          </p:cNvPr>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02D8DA-5E73-4ACF-E723-7C79A8853871}"/>
              </a:ext>
            </a:extLst>
          </p:cNvPr>
          <p:cNvCxnSpPr/>
          <p:nvPr userDrawn="1"/>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267AC3-F2AE-F25E-1819-02B655C803B0}"/>
              </a:ext>
            </a:extLst>
          </p:cNvPr>
          <p:cNvCxnSpPr/>
          <p:nvPr userDrawn="1"/>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62BAD69E-6B5D-FC29-ED15-C4DF444519FE}"/>
              </a:ext>
            </a:extLst>
          </p:cNvPr>
          <p:cNvSpPr>
            <a:spLocks noChangeArrowheads="1"/>
          </p:cNvSpPr>
          <p:nvPr userDrawn="1"/>
        </p:nvSpPr>
        <p:spPr bwMode="auto">
          <a:xfrm>
            <a:off x="7635277"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11" name="Straight Connector 10">
            <a:extLst>
              <a:ext uri="{FF2B5EF4-FFF2-40B4-BE49-F238E27FC236}">
                <a16:creationId xmlns:a16="http://schemas.microsoft.com/office/drawing/2014/main" id="{23E2C6B5-3151-1BA6-4C03-0265A114D10F}"/>
              </a:ext>
            </a:extLst>
          </p:cNvPr>
          <p:cNvCxnSpPr/>
          <p:nvPr userDrawn="1"/>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A1FC35-E55B-CDDE-D808-9AAAA655A9D9}"/>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94F1F-FFB5-CC3B-5B1F-914CA8DB578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C8025-CD8D-04D5-DC7D-E27027B6E4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09438-FEAB-0716-5F45-1DF14EE894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809F2-AFA8-4B41-BDA9-E00F5898A2DA}" type="datetimeFigureOut">
              <a:rPr lang="en-US" smtClean="0"/>
              <a:t>10/24/2023</a:t>
            </a:fld>
            <a:endParaRPr lang="en-US"/>
          </a:p>
        </p:txBody>
      </p:sp>
      <p:sp>
        <p:nvSpPr>
          <p:cNvPr id="5" name="Footer Placeholder 4">
            <a:extLst>
              <a:ext uri="{FF2B5EF4-FFF2-40B4-BE49-F238E27FC236}">
                <a16:creationId xmlns:a16="http://schemas.microsoft.com/office/drawing/2014/main" id="{706350A5-A02C-EFD6-0F58-1D0168E268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98164-F6EE-C6FC-44A6-84567D376C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0048F-2900-47F6-8170-8EDD30C2618A}" type="slidenum">
              <a:rPr lang="en-US" smtClean="0"/>
              <a:t>‹#›</a:t>
            </a:fld>
            <a:endParaRPr lang="en-US"/>
          </a:p>
        </p:txBody>
      </p:sp>
    </p:spTree>
    <p:extLst>
      <p:ext uri="{BB962C8B-B14F-4D97-AF65-F5344CB8AC3E}">
        <p14:creationId xmlns:p14="http://schemas.microsoft.com/office/powerpoint/2010/main" val="299994631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1638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46BC39AB-9427-425A-BB27-41956DD3BD86}"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1"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5433D05A-62D2-4B7C-B403-999D9BEFD96E}"/>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1" name="Rectangle 6">
            <a:extLst>
              <a:ext uri="{FF2B5EF4-FFF2-40B4-BE49-F238E27FC236}">
                <a16:creationId xmlns:a16="http://schemas.microsoft.com/office/drawing/2014/main" id="{3BCEF83E-ED2E-5379-F384-293D74BF123F}"/>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14" name="Rectangle 3">
            <a:extLst>
              <a:ext uri="{FF2B5EF4-FFF2-40B4-BE49-F238E27FC236}">
                <a16:creationId xmlns:a16="http://schemas.microsoft.com/office/drawing/2014/main" id="{6C041EB2-3721-BFF7-A0F2-7BD7100256FD}"/>
              </a:ext>
            </a:extLst>
          </p:cNvPr>
          <p:cNvSpPr>
            <a:spLocks noChangeArrowheads="1"/>
          </p:cNvSpPr>
          <p:nvPr userDrawn="1"/>
        </p:nvSpPr>
        <p:spPr bwMode="auto">
          <a:xfrm>
            <a:off x="3312300"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15" name="Rectangle 5">
            <a:extLst>
              <a:ext uri="{FF2B5EF4-FFF2-40B4-BE49-F238E27FC236}">
                <a16:creationId xmlns:a16="http://schemas.microsoft.com/office/drawing/2014/main" id="{35CB7738-8139-DD06-34AE-85C9E1EB04DE}"/>
              </a:ext>
            </a:extLst>
          </p:cNvPr>
          <p:cNvSpPr>
            <a:spLocks noChangeArrowheads="1"/>
          </p:cNvSpPr>
          <p:nvPr userDrawn="1"/>
        </p:nvSpPr>
        <p:spPr bwMode="auto">
          <a:xfrm>
            <a:off x="455613"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6" name="Rectangle 15">
            <a:extLst>
              <a:ext uri="{FF2B5EF4-FFF2-40B4-BE49-F238E27FC236}">
                <a16:creationId xmlns:a16="http://schemas.microsoft.com/office/drawing/2014/main" id="{FA218657-D7AB-E6B5-5653-74329979F046}"/>
              </a:ext>
            </a:extLst>
          </p:cNvPr>
          <p:cNvSpPr>
            <a:spLocks noChangeArrowheads="1"/>
          </p:cNvSpPr>
          <p:nvPr userDrawn="1"/>
        </p:nvSpPr>
        <p:spPr bwMode="auto">
          <a:xfrm>
            <a:off x="1580815"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17" name="Rectangle 3">
            <a:extLst>
              <a:ext uri="{FF2B5EF4-FFF2-40B4-BE49-F238E27FC236}">
                <a16:creationId xmlns:a16="http://schemas.microsoft.com/office/drawing/2014/main" id="{72179896-484D-ED74-4A97-A5C77136DEB6}"/>
              </a:ext>
            </a:extLst>
          </p:cNvPr>
          <p:cNvSpPr>
            <a:spLocks noChangeArrowheads="1"/>
          </p:cNvSpPr>
          <p:nvPr userDrawn="1"/>
        </p:nvSpPr>
        <p:spPr bwMode="auto">
          <a:xfrm>
            <a:off x="5203412" y="-1"/>
            <a:ext cx="1694143" cy="274320"/>
          </a:xfrm>
          <a:prstGeom prst="rect">
            <a:avLst/>
          </a:prstGeom>
          <a:solidFill>
            <a:srgbClr val="00A797"/>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18" name="Rectangle 3">
            <a:extLst>
              <a:ext uri="{FF2B5EF4-FFF2-40B4-BE49-F238E27FC236}">
                <a16:creationId xmlns:a16="http://schemas.microsoft.com/office/drawing/2014/main" id="{3308840C-2C6F-CC8B-5AC5-8F40B2D4E12D}"/>
              </a:ext>
            </a:extLst>
          </p:cNvPr>
          <p:cNvSpPr>
            <a:spLocks noChangeArrowheads="1"/>
          </p:cNvSpPr>
          <p:nvPr userDrawn="1"/>
        </p:nvSpPr>
        <p:spPr bwMode="auto">
          <a:xfrm>
            <a:off x="6917089"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19" name="Straight Connector 18">
            <a:extLst>
              <a:ext uri="{FF2B5EF4-FFF2-40B4-BE49-F238E27FC236}">
                <a16:creationId xmlns:a16="http://schemas.microsoft.com/office/drawing/2014/main" id="{63367019-E82E-C1EF-6537-5344FD79685B}"/>
              </a:ext>
            </a:extLst>
          </p:cNvPr>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03ADB6-FA46-150E-6F82-74FDD3D24DAE}"/>
              </a:ext>
            </a:extLst>
          </p:cNvPr>
          <p:cNvCxnSpPr/>
          <p:nvPr userDrawn="1"/>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93CBEA-413D-F242-CAC0-9EB1781DBDAC}"/>
              </a:ext>
            </a:extLst>
          </p:cNvPr>
          <p:cNvCxnSpPr/>
          <p:nvPr userDrawn="1"/>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3">
            <a:extLst>
              <a:ext uri="{FF2B5EF4-FFF2-40B4-BE49-F238E27FC236}">
                <a16:creationId xmlns:a16="http://schemas.microsoft.com/office/drawing/2014/main" id="{28C60ECB-DF8E-C97E-1011-176B3ED60FD1}"/>
              </a:ext>
            </a:extLst>
          </p:cNvPr>
          <p:cNvSpPr>
            <a:spLocks noChangeArrowheads="1"/>
          </p:cNvSpPr>
          <p:nvPr userDrawn="1"/>
        </p:nvSpPr>
        <p:spPr bwMode="auto">
          <a:xfrm>
            <a:off x="7635277"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24" name="Straight Connector 23">
            <a:extLst>
              <a:ext uri="{FF2B5EF4-FFF2-40B4-BE49-F238E27FC236}">
                <a16:creationId xmlns:a16="http://schemas.microsoft.com/office/drawing/2014/main" id="{4D148A84-AA18-54CF-5B20-A0CFCAC56C6C}"/>
              </a:ext>
            </a:extLst>
          </p:cNvPr>
          <p:cNvCxnSpPr/>
          <p:nvPr userDrawn="1"/>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CC383-1231-E733-66C9-9C875B55A725}"/>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28681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2150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D585583B-8578-4E01-9E5C-0C241837F512}"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15B4F9DC-B02B-4EED-B4B9-ED07AEA0D6FB}"/>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2" name="Rectangle 6">
            <a:extLst>
              <a:ext uri="{FF2B5EF4-FFF2-40B4-BE49-F238E27FC236}">
                <a16:creationId xmlns:a16="http://schemas.microsoft.com/office/drawing/2014/main" id="{0A021A87-2821-7FB3-44DB-E3ED3C906D5B}"/>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14" name="Rectangle 3">
            <a:extLst>
              <a:ext uri="{FF2B5EF4-FFF2-40B4-BE49-F238E27FC236}">
                <a16:creationId xmlns:a16="http://schemas.microsoft.com/office/drawing/2014/main" id="{9934329C-52C7-C7A9-702D-61E7359B6BAA}"/>
              </a:ext>
            </a:extLst>
          </p:cNvPr>
          <p:cNvSpPr>
            <a:spLocks noChangeArrowheads="1"/>
          </p:cNvSpPr>
          <p:nvPr userDrawn="1"/>
        </p:nvSpPr>
        <p:spPr bwMode="auto">
          <a:xfrm>
            <a:off x="3312300"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15" name="Rectangle 5">
            <a:extLst>
              <a:ext uri="{FF2B5EF4-FFF2-40B4-BE49-F238E27FC236}">
                <a16:creationId xmlns:a16="http://schemas.microsoft.com/office/drawing/2014/main" id="{F87D56C1-1485-7B92-2B22-324A0D2559CD}"/>
              </a:ext>
            </a:extLst>
          </p:cNvPr>
          <p:cNvSpPr>
            <a:spLocks noChangeArrowheads="1"/>
          </p:cNvSpPr>
          <p:nvPr userDrawn="1"/>
        </p:nvSpPr>
        <p:spPr bwMode="auto">
          <a:xfrm>
            <a:off x="455613"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6" name="Rectangle 15">
            <a:extLst>
              <a:ext uri="{FF2B5EF4-FFF2-40B4-BE49-F238E27FC236}">
                <a16:creationId xmlns:a16="http://schemas.microsoft.com/office/drawing/2014/main" id="{F436982D-AECE-7B24-722F-69F5438A55D2}"/>
              </a:ext>
            </a:extLst>
          </p:cNvPr>
          <p:cNvSpPr>
            <a:spLocks noChangeArrowheads="1"/>
          </p:cNvSpPr>
          <p:nvPr userDrawn="1"/>
        </p:nvSpPr>
        <p:spPr bwMode="auto">
          <a:xfrm>
            <a:off x="1580815"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17" name="Rectangle 3">
            <a:extLst>
              <a:ext uri="{FF2B5EF4-FFF2-40B4-BE49-F238E27FC236}">
                <a16:creationId xmlns:a16="http://schemas.microsoft.com/office/drawing/2014/main" id="{1B42BB2B-5405-9863-6FE8-8E65C486093C}"/>
              </a:ext>
            </a:extLst>
          </p:cNvPr>
          <p:cNvSpPr>
            <a:spLocks noChangeArrowheads="1"/>
          </p:cNvSpPr>
          <p:nvPr userDrawn="1"/>
        </p:nvSpPr>
        <p:spPr bwMode="auto">
          <a:xfrm>
            <a:off x="5203412"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18" name="Rectangle 3">
            <a:extLst>
              <a:ext uri="{FF2B5EF4-FFF2-40B4-BE49-F238E27FC236}">
                <a16:creationId xmlns:a16="http://schemas.microsoft.com/office/drawing/2014/main" id="{A207F5B4-237F-44A8-49AD-831B558328F9}"/>
              </a:ext>
            </a:extLst>
          </p:cNvPr>
          <p:cNvSpPr>
            <a:spLocks noChangeArrowheads="1"/>
          </p:cNvSpPr>
          <p:nvPr userDrawn="1"/>
        </p:nvSpPr>
        <p:spPr bwMode="auto">
          <a:xfrm>
            <a:off x="6917089" y="0"/>
            <a:ext cx="698654" cy="274320"/>
          </a:xfrm>
          <a:prstGeom prst="rect">
            <a:avLst/>
          </a:prstGeom>
          <a:solidFill>
            <a:srgbClr val="00A797"/>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19" name="Straight Connector 18">
            <a:extLst>
              <a:ext uri="{FF2B5EF4-FFF2-40B4-BE49-F238E27FC236}">
                <a16:creationId xmlns:a16="http://schemas.microsoft.com/office/drawing/2014/main" id="{FDDBBE44-B4F0-A473-1B78-E79F72205B72}"/>
              </a:ext>
            </a:extLst>
          </p:cNvPr>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A85EE1-246A-62D0-C11C-2FD8A241612D}"/>
              </a:ext>
            </a:extLst>
          </p:cNvPr>
          <p:cNvCxnSpPr/>
          <p:nvPr userDrawn="1"/>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EB3DBF-4F29-7A85-79BA-6FA9D5411E48}"/>
              </a:ext>
            </a:extLst>
          </p:cNvPr>
          <p:cNvCxnSpPr/>
          <p:nvPr userDrawn="1"/>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3">
            <a:extLst>
              <a:ext uri="{FF2B5EF4-FFF2-40B4-BE49-F238E27FC236}">
                <a16:creationId xmlns:a16="http://schemas.microsoft.com/office/drawing/2014/main" id="{0FA16B83-C6E5-5E8F-14F9-A5698EB714CE}"/>
              </a:ext>
            </a:extLst>
          </p:cNvPr>
          <p:cNvSpPr>
            <a:spLocks noChangeArrowheads="1"/>
          </p:cNvSpPr>
          <p:nvPr userDrawn="1"/>
        </p:nvSpPr>
        <p:spPr bwMode="auto">
          <a:xfrm>
            <a:off x="7635277" y="0"/>
            <a:ext cx="1012789"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24" name="Straight Connector 23">
            <a:extLst>
              <a:ext uri="{FF2B5EF4-FFF2-40B4-BE49-F238E27FC236}">
                <a16:creationId xmlns:a16="http://schemas.microsoft.com/office/drawing/2014/main" id="{928905B7-8C17-D23A-5716-65F78C48A06D}"/>
              </a:ext>
            </a:extLst>
          </p:cNvPr>
          <p:cNvCxnSpPr/>
          <p:nvPr userDrawn="1"/>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37C427-BDAD-E03F-D612-23E51AD81AF8}"/>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433066"/>
            <a:ext cx="8229600" cy="664213"/>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2662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88665B3F-C619-49FC-9FF4-4299A9B8A49F}" type="slidenum">
              <a:rPr lang="en-US" smtClean="0"/>
              <a:pPr>
                <a:defRPr/>
              </a:pPr>
              <a:t>‹#›</a:t>
            </a:fld>
            <a:endParaRPr lang="en-US"/>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rgbClr val="00A797"/>
                </a:solidFill>
                <a:latin typeface="+mj-lt"/>
              </a:rPr>
              <a:t>MASSACHUSETTS MEDICAID POLICY INSTITUTE</a:t>
            </a:r>
          </a:p>
        </p:txBody>
      </p: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a:latin typeface="DM Sans" pitchFamily="2" charset="77"/>
            </a:endParaRPr>
          </a:p>
        </p:txBody>
      </p:sp>
      <p:sp>
        <p:nvSpPr>
          <p:cNvPr id="22" name="Rectangle 6">
            <a:extLst>
              <a:ext uri="{FF2B5EF4-FFF2-40B4-BE49-F238E27FC236}">
                <a16:creationId xmlns:a16="http://schemas.microsoft.com/office/drawing/2014/main" id="{EE93923E-5865-9B3F-9B97-269B7FD4CC50}"/>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2023</a:t>
            </a:r>
            <a:endParaRPr lang="en-US" sz="800" b="0" i="0" dirty="0">
              <a:solidFill>
                <a:schemeClr val="accent2">
                  <a:lumMod val="50000"/>
                </a:schemeClr>
              </a:solidFill>
              <a:latin typeface="+mn-lt"/>
            </a:endParaRPr>
          </a:p>
        </p:txBody>
      </p:sp>
      <p:sp>
        <p:nvSpPr>
          <p:cNvPr id="14" name="Rectangle 3">
            <a:extLst>
              <a:ext uri="{FF2B5EF4-FFF2-40B4-BE49-F238E27FC236}">
                <a16:creationId xmlns:a16="http://schemas.microsoft.com/office/drawing/2014/main" id="{3B04CE44-7F7C-C608-E972-E78869CDA5A9}"/>
              </a:ext>
            </a:extLst>
          </p:cNvPr>
          <p:cNvSpPr>
            <a:spLocks noChangeArrowheads="1"/>
          </p:cNvSpPr>
          <p:nvPr userDrawn="1"/>
        </p:nvSpPr>
        <p:spPr bwMode="auto">
          <a:xfrm>
            <a:off x="3312300" y="-1"/>
            <a:ext cx="1885811"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all" baseline="0" dirty="0">
                <a:solidFill>
                  <a:schemeClr val="bg1"/>
                </a:solidFill>
                <a:latin typeface="+mj-lt"/>
              </a:rPr>
              <a:t>Benefits and Delivery systems</a:t>
            </a:r>
          </a:p>
        </p:txBody>
      </p:sp>
      <p:sp>
        <p:nvSpPr>
          <p:cNvPr id="15" name="Rectangle 5">
            <a:extLst>
              <a:ext uri="{FF2B5EF4-FFF2-40B4-BE49-F238E27FC236}">
                <a16:creationId xmlns:a16="http://schemas.microsoft.com/office/drawing/2014/main" id="{02652E71-5803-5AA0-31B9-C374431A3A7D}"/>
              </a:ext>
            </a:extLst>
          </p:cNvPr>
          <p:cNvSpPr>
            <a:spLocks noChangeArrowheads="1"/>
          </p:cNvSpPr>
          <p:nvPr userDrawn="1"/>
        </p:nvSpPr>
        <p:spPr bwMode="auto">
          <a:xfrm>
            <a:off x="455613" y="0"/>
            <a:ext cx="110902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6" name="Rectangle 15">
            <a:extLst>
              <a:ext uri="{FF2B5EF4-FFF2-40B4-BE49-F238E27FC236}">
                <a16:creationId xmlns:a16="http://schemas.microsoft.com/office/drawing/2014/main" id="{BACBB546-D609-0D53-5A2D-24C8769B7579}"/>
              </a:ext>
            </a:extLst>
          </p:cNvPr>
          <p:cNvSpPr>
            <a:spLocks noChangeArrowheads="1"/>
          </p:cNvSpPr>
          <p:nvPr userDrawn="1"/>
        </p:nvSpPr>
        <p:spPr bwMode="auto">
          <a:xfrm>
            <a:off x="1580815" y="0"/>
            <a:ext cx="1731485"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baseline="0" dirty="0">
                <a:solidFill>
                  <a:schemeClr val="bg1"/>
                </a:solidFill>
                <a:latin typeface="+mj-lt"/>
              </a:rPr>
              <a:t>ELIGIBILITY AND ENROLLMENT</a:t>
            </a:r>
            <a:endParaRPr lang="en-US" sz="800" b="1" i="0" baseline="0" dirty="0">
              <a:solidFill>
                <a:schemeClr val="bg1"/>
              </a:solidFill>
              <a:latin typeface="+mj-lt"/>
            </a:endParaRPr>
          </a:p>
        </p:txBody>
      </p:sp>
      <p:sp>
        <p:nvSpPr>
          <p:cNvPr id="17" name="Rectangle 3">
            <a:extLst>
              <a:ext uri="{FF2B5EF4-FFF2-40B4-BE49-F238E27FC236}">
                <a16:creationId xmlns:a16="http://schemas.microsoft.com/office/drawing/2014/main" id="{D4666461-99DB-B6D0-2D99-AC46BC7F095C}"/>
              </a:ext>
            </a:extLst>
          </p:cNvPr>
          <p:cNvSpPr>
            <a:spLocks noChangeArrowheads="1"/>
          </p:cNvSpPr>
          <p:nvPr userDrawn="1"/>
        </p:nvSpPr>
        <p:spPr bwMode="auto">
          <a:xfrm>
            <a:off x="5203412" y="-1"/>
            <a:ext cx="1694143"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18" name="Rectangle 3">
            <a:extLst>
              <a:ext uri="{FF2B5EF4-FFF2-40B4-BE49-F238E27FC236}">
                <a16:creationId xmlns:a16="http://schemas.microsoft.com/office/drawing/2014/main" id="{D30DA08C-8450-FEA5-0F9F-3741BE1EACEA}"/>
              </a:ext>
            </a:extLst>
          </p:cNvPr>
          <p:cNvSpPr>
            <a:spLocks noChangeArrowheads="1"/>
          </p:cNvSpPr>
          <p:nvPr userDrawn="1"/>
        </p:nvSpPr>
        <p:spPr bwMode="auto">
          <a:xfrm>
            <a:off x="6917089" y="0"/>
            <a:ext cx="698654"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19" name="Straight Connector 18">
            <a:extLst>
              <a:ext uri="{FF2B5EF4-FFF2-40B4-BE49-F238E27FC236}">
                <a16:creationId xmlns:a16="http://schemas.microsoft.com/office/drawing/2014/main" id="{4D4820E3-FCE1-BBFB-5B8D-B8408BAEAC2D}"/>
              </a:ext>
            </a:extLst>
          </p:cNvPr>
          <p:cNvCxnSpPr>
            <a:cxnSpLocks/>
          </p:cNvCxnSpPr>
          <p:nvPr userDrawn="1"/>
        </p:nvCxnSpPr>
        <p:spPr>
          <a:xfrm>
            <a:off x="1564640" y="-1"/>
            <a:ext cx="0" cy="2743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0827FC-8BD7-83D5-84D0-726418CD78BB}"/>
              </a:ext>
            </a:extLst>
          </p:cNvPr>
          <p:cNvCxnSpPr/>
          <p:nvPr userDrawn="1"/>
        </p:nvCxnSpPr>
        <p:spPr>
          <a:xfrm rot="5400000">
            <a:off x="3174217" y="137159"/>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CDC7DB-8673-FE4B-5364-C988DB46D911}"/>
              </a:ext>
            </a:extLst>
          </p:cNvPr>
          <p:cNvCxnSpPr/>
          <p:nvPr userDrawn="1"/>
        </p:nvCxnSpPr>
        <p:spPr>
          <a:xfrm rot="5400000">
            <a:off x="5060951" y="137160"/>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3">
            <a:extLst>
              <a:ext uri="{FF2B5EF4-FFF2-40B4-BE49-F238E27FC236}">
                <a16:creationId xmlns:a16="http://schemas.microsoft.com/office/drawing/2014/main" id="{89EBC219-58C1-D5FA-F817-309D6C65BD21}"/>
              </a:ext>
            </a:extLst>
          </p:cNvPr>
          <p:cNvSpPr>
            <a:spLocks noChangeArrowheads="1"/>
          </p:cNvSpPr>
          <p:nvPr userDrawn="1"/>
        </p:nvSpPr>
        <p:spPr bwMode="auto">
          <a:xfrm>
            <a:off x="7635277" y="0"/>
            <a:ext cx="1012789" cy="274320"/>
          </a:xfrm>
          <a:prstGeom prst="rect">
            <a:avLst/>
          </a:prstGeom>
          <a:solidFill>
            <a:srgbClr val="00A797"/>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24" name="Straight Connector 23">
            <a:extLst>
              <a:ext uri="{FF2B5EF4-FFF2-40B4-BE49-F238E27FC236}">
                <a16:creationId xmlns:a16="http://schemas.microsoft.com/office/drawing/2014/main" id="{275A7F40-E4F9-D60C-1DA4-0BA7B53DA520}"/>
              </a:ext>
            </a:extLst>
          </p:cNvPr>
          <p:cNvCxnSpPr/>
          <p:nvPr userDrawn="1"/>
        </p:nvCxnSpPr>
        <p:spPr>
          <a:xfrm rot="5400000">
            <a:off x="6781924"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5ED10C-E583-DF52-BD1C-0F3B54884394}"/>
              </a:ext>
            </a:extLst>
          </p:cNvPr>
          <p:cNvCxnSpPr/>
          <p:nvPr userDrawn="1"/>
        </p:nvCxnSpPr>
        <p:spPr>
          <a:xfrm rot="5400000">
            <a:off x="7478583" y="137158"/>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rgbClr val="00A797"/>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rgbClr val="00A797"/>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rgbClr val="00A797"/>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www.mass.gov/service-details/senior-guide-and-application-for-health-care-coverag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mahix.org/individual/" TargetMode="External"/><Relationship Id="rId7" Type="http://schemas.openxmlformats.org/officeDocument/2006/relationships/hyperlink" Target="https://www.mass.gov/how-to/how-to-appeal-a-masshealth-decision"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my.mahealthconnector.org/enrollment-assisters" TargetMode="External"/><Relationship Id="rId5" Type="http://schemas.openxmlformats.org/officeDocument/2006/relationships/hyperlink" Target="https://www.hcfama.org/" TargetMode="External"/><Relationship Id="rId4" Type="http://schemas.openxmlformats.org/officeDocument/2006/relationships/hyperlink" Target="https://myombudsman.org/"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lists/masshealth-redetermination-resources" TargetMode="External"/><Relationship Id="rId7" Type="http://schemas.openxmlformats.org/officeDocument/2006/relationships/hyperlink" Target="https://hcfama.org/policy_campaigns/redeterminationcampaign/"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mass.gov/info-details/masshealth-redetermination-dashboard" TargetMode="External"/><Relationship Id="rId5" Type="http://schemas.openxmlformats.org/officeDocument/2006/relationships/hyperlink" Target="https://www.mass.gov/info-details/redeterminations-outreach-toolkit-phase-2" TargetMode="External"/><Relationship Id="rId4" Type="http://schemas.openxmlformats.org/officeDocument/2006/relationships/hyperlink" Target="https://www.mass.gov/info-details/masshealth-eligibility-redetermination-outreach-toolkit"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chiamass.gov/massachusetts-nursing-facilit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kff.org/medicaid/state-indicator/medicaid-distribution-nonelderly-by-family-work-status/?currentTimeframe=0&amp;selectedRows=%7B%22states%22:%7B%22massachusetts%22:%7B%7D%7D%7D&amp;sortModel=%7B%22colId%22:%22Location%22,%22sort%22:%22asc%22%7D"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info-details/health-care-access-bureau"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id.gov/medicaid/section-1115-demo/demonstration-and-waiver-list/Waiver-Descript-Factsheet/MA"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www.bluecrossmafoundation.org/publications/ma-medicaid-50th#:~:text=Massachusetts's%20first%20HCBS%20waiver%20request,would%20otherwise%20require%20institutional%20ca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hyperlink" Target="https://www.mass.gov/info-details/one-care-transition-planning" TargetMode="External"/><Relationship Id="rId4" Type="http://schemas.openxmlformats.org/officeDocument/2006/relationships/hyperlink" Target="https://www.mass.gov/one-care"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s://www.mass.gov/doc/all-provider-bulletin-363-accountable-care-organization-program-updates-0" TargetMode="External"/><Relationship Id="rId4" Type="http://schemas.openxmlformats.org/officeDocument/2006/relationships/hyperlink" Target="https://www.mass.gov/doc/presentation-02152023-cdt-meet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payment-care-delivery-innovation-pcdi-for-providers"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www.mass.gov/doc/presentation-02152023-cdt-meet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masshealth-health-plan-contract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www.mass.gov/doc/presentation-02152023-cdt-meet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newsroom/fact-sheets/cms-waivers-flexibilities-and-transition-forward-covid-19-public-health-emergency"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hyperlink" Target="https://www.bluecrossmafoundation.org/publication/what-actual-state-cost-masshealth-2019" TargetMode="External"/><Relationship Id="rId4" Type="http://schemas.openxmlformats.org/officeDocument/2006/relationships/hyperlink" Target="https://www.bluecrossmafoundation.org/publication/what-actual-state-cost-masshealth-state-fiscal-year-202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hyperlink" Target="https://www.bluecrossmafoundation.org/publication/what-actual-state-cost-masshealth-state-fiscal-year-2022"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hyperlink" Target="https://www.bluecrossmafoundation.org/publication/sfy2021-budget-masshealth-and-other-health-reform-programs"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aid.gov/medicaid/section-1115-demo/demonstration-and-waiver-list/index.html?f%5B0%5D=waiver_state_facet%3A841#content"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 Id="rId5" Type="http://schemas.openxmlformats.org/officeDocument/2006/relationships/hyperlink" Target="https://www.mass.gov/service-details/1115-masshealth-demonstration-waiver" TargetMode="External"/><Relationship Id="rId4" Type="http://schemas.openxmlformats.org/officeDocument/2006/relationships/hyperlink" Target="https://repository.escholarship.umassmed.edu/handle/20.500.14038/2699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service-details/1115-masshealth-demonstration-waiver"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hyperlink" Target="https://www.bluecrossmafoundation.org/publication/masshealth-demonstration-extension-2022-2027-building-success-focusing-equit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ass.gov/doc/masshealth-section-1115-demonstration-amendment-request-2/download" TargetMode="External"/><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ss.gov/community-behavioral-health-centers"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hyperlink" Target="https://www.mass.gov/doc/managed-care-entity-bulletin-76-behavioral-health-urgent-care-providers/download"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service-details/masshealth-coverage-types-for-individuals-and-families-including-people-with"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mass.gov/service-details/member-booklet-and-application-for-health-and-dental-coverage-and-help-paying-costs?msclkid=0c4893f4c70111ec8d62b84c01bd85c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een outline of a state&#10;&#10;Description automatically generated">
            <a:extLst>
              <a:ext uri="{FF2B5EF4-FFF2-40B4-BE49-F238E27FC236}">
                <a16:creationId xmlns:a16="http://schemas.microsoft.com/office/drawing/2014/main" id="{122EDA8D-4645-6631-B4BC-2B9BA6A0697B}"/>
              </a:ext>
            </a:extLst>
          </p:cNvPr>
          <p:cNvPicPr>
            <a:picLocks noChangeAspect="1"/>
          </p:cNvPicPr>
          <p:nvPr/>
        </p:nvPicPr>
        <p:blipFill>
          <a:blip r:embed="rId3">
            <a:alphaModFix amt="22000"/>
          </a:blip>
          <a:stretch>
            <a:fillRect/>
          </a:stretch>
        </p:blipFill>
        <p:spPr>
          <a:xfrm>
            <a:off x="2774967" y="1543515"/>
            <a:ext cx="3594066" cy="3594066"/>
          </a:xfrm>
          <a:prstGeom prst="rect">
            <a:avLst/>
          </a:prstGeom>
        </p:spPr>
      </p:pic>
      <p:sp>
        <p:nvSpPr>
          <p:cNvPr id="9" name="Title 1"/>
          <p:cNvSpPr txBox="1">
            <a:spLocks/>
          </p:cNvSpPr>
          <p:nvPr/>
        </p:nvSpPr>
        <p:spPr>
          <a:xfrm>
            <a:off x="685800" y="885393"/>
            <a:ext cx="7772400" cy="1470025"/>
          </a:xfrm>
          <a:prstGeom prst="rect">
            <a:avLst/>
          </a:prstGeom>
        </p:spPr>
        <p:txBody>
          <a:bodyPr/>
          <a:lstStyle/>
          <a:p>
            <a:pPr algn="ctr" eaLnBrk="0" hangingPunct="0">
              <a:defRPr/>
            </a:pPr>
            <a:r>
              <a:rPr lang="en-US" sz="4800" b="1" kern="0" dirty="0">
                <a:solidFill>
                  <a:srgbClr val="00A797"/>
                </a:solidFill>
                <a:latin typeface="+mj-lt"/>
                <a:cs typeface="Arial"/>
              </a:rPr>
              <a:t>MassHealth: </a:t>
            </a:r>
            <a:r>
              <a:rPr lang="en-US" sz="4800" b="1" kern="0" dirty="0">
                <a:solidFill>
                  <a:srgbClr val="00A797"/>
                </a:solidFill>
                <a:latin typeface="+mj-lt"/>
              </a:rPr>
              <a:t>The Basics </a:t>
            </a:r>
            <a:endParaRPr lang="en-US" sz="4800" b="1" kern="0" dirty="0">
              <a:solidFill>
                <a:srgbClr val="00A797"/>
              </a:solidFill>
              <a:latin typeface="+mj-lt"/>
              <a:cs typeface="Arial"/>
            </a:endParaRPr>
          </a:p>
          <a:p>
            <a:pPr algn="ctr" eaLnBrk="0" hangingPunct="0">
              <a:defRPr/>
            </a:pPr>
            <a:r>
              <a:rPr lang="en-US" sz="4400" b="1" kern="0" spc="100" dirty="0">
                <a:solidFill>
                  <a:srgbClr val="00A797"/>
                </a:solidFill>
                <a:latin typeface="+mj-lt"/>
                <a:cs typeface="Arial"/>
              </a:rPr>
              <a:t>FACTS AND TRENDS</a:t>
            </a:r>
          </a:p>
        </p:txBody>
      </p:sp>
      <p:sp>
        <p:nvSpPr>
          <p:cNvPr id="13" name="Rectangle 12">
            <a:extLst>
              <a:ext uri="{FF2B5EF4-FFF2-40B4-BE49-F238E27FC236}">
                <a16:creationId xmlns:a16="http://schemas.microsoft.com/office/drawing/2014/main" id="{902E75F6-A591-45AA-ADC0-E2912E7F5F1A}"/>
              </a:ext>
            </a:extLst>
          </p:cNvPr>
          <p:cNvSpPr/>
          <p:nvPr/>
        </p:nvSpPr>
        <p:spPr>
          <a:xfrm>
            <a:off x="457200" y="4541771"/>
            <a:ext cx="8229600" cy="365760"/>
          </a:xfrm>
          <a:prstGeom prst="rect">
            <a:avLst/>
          </a:prstGeom>
          <a:solidFill>
            <a:srgbClr val="989898"/>
          </a:solidFill>
        </p:spPr>
        <p:txBody>
          <a:bodyPr wrap="none" anchor="ctr">
            <a:noAutofit/>
          </a:bodyPr>
          <a:lstStyle/>
          <a:p>
            <a:pPr algn="ctr" eaLnBrk="0" hangingPunct="0">
              <a:spcBef>
                <a:spcPts val="600"/>
              </a:spcBef>
              <a:buClr>
                <a:srgbClr val="5A8F7C"/>
              </a:buClr>
              <a:defRPr/>
            </a:pPr>
            <a:r>
              <a:rPr lang="en-US" sz="1600" b="1" kern="0" spc="100" dirty="0">
                <a:solidFill>
                  <a:schemeClr val="bg1"/>
                </a:solidFill>
                <a:latin typeface="+mn-lt"/>
                <a:cs typeface="Arial"/>
              </a:rPr>
              <a:t>UPDATED OCTOBER 2023</a:t>
            </a:r>
          </a:p>
        </p:txBody>
      </p:sp>
      <p:sp>
        <p:nvSpPr>
          <p:cNvPr id="5" name="Rectangle 4">
            <a:extLst>
              <a:ext uri="{FF2B5EF4-FFF2-40B4-BE49-F238E27FC236}">
                <a16:creationId xmlns:a16="http://schemas.microsoft.com/office/drawing/2014/main" id="{17B7FC75-017B-4C33-B3A9-143FF9C3D276}"/>
              </a:ext>
            </a:extLst>
          </p:cNvPr>
          <p:cNvSpPr/>
          <p:nvPr/>
        </p:nvSpPr>
        <p:spPr>
          <a:xfrm>
            <a:off x="457200" y="457200"/>
            <a:ext cx="8229600" cy="59436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54">
            <a:extLst>
              <a:ext uri="{FF2B5EF4-FFF2-40B4-BE49-F238E27FC236}">
                <a16:creationId xmlns:a16="http://schemas.microsoft.com/office/drawing/2014/main" id="{856B2681-BEA9-FD4C-8FBD-E3C4F1B088A5}"/>
              </a:ext>
            </a:extLst>
          </p:cNvPr>
          <p:cNvGrpSpPr>
            <a:grpSpLocks noChangeAspect="1"/>
          </p:cNvGrpSpPr>
          <p:nvPr/>
        </p:nvGrpSpPr>
        <p:grpSpPr bwMode="auto">
          <a:xfrm>
            <a:off x="3016093" y="5349000"/>
            <a:ext cx="1069803" cy="610329"/>
            <a:chOff x="2029" y="1676"/>
            <a:chExt cx="1702" cy="971"/>
          </a:xfrm>
          <a:solidFill>
            <a:srgbClr val="989898"/>
          </a:solidFill>
        </p:grpSpPr>
        <p:sp>
          <p:nvSpPr>
            <p:cNvPr id="105" name="Freeform 55">
              <a:extLst>
                <a:ext uri="{FF2B5EF4-FFF2-40B4-BE49-F238E27FC236}">
                  <a16:creationId xmlns:a16="http://schemas.microsoft.com/office/drawing/2014/main" id="{DB3A8C40-085D-2C41-85E6-189434EF5DE3}"/>
                </a:ext>
              </a:extLst>
            </p:cNvPr>
            <p:cNvSpPr>
              <a:spLocks/>
            </p:cNvSpPr>
            <p:nvPr/>
          </p:nvSpPr>
          <p:spPr bwMode="auto">
            <a:xfrm>
              <a:off x="2174" y="2217"/>
              <a:ext cx="86" cy="86"/>
            </a:xfrm>
            <a:custGeom>
              <a:avLst/>
              <a:gdLst>
                <a:gd name="T0" fmla="*/ 16 w 86"/>
                <a:gd name="T1" fmla="*/ 0 h 86"/>
                <a:gd name="T2" fmla="*/ 43 w 86"/>
                <a:gd name="T3" fmla="*/ 72 h 86"/>
                <a:gd name="T4" fmla="*/ 70 w 86"/>
                <a:gd name="T5" fmla="*/ 0 h 86"/>
                <a:gd name="T6" fmla="*/ 86 w 86"/>
                <a:gd name="T7" fmla="*/ 0 h 86"/>
                <a:gd name="T8" fmla="*/ 86 w 86"/>
                <a:gd name="T9" fmla="*/ 86 h 86"/>
                <a:gd name="T10" fmla="*/ 75 w 86"/>
                <a:gd name="T11" fmla="*/ 86 h 86"/>
                <a:gd name="T12" fmla="*/ 75 w 86"/>
                <a:gd name="T13" fmla="*/ 13 h 86"/>
                <a:gd name="T14" fmla="*/ 72 w 86"/>
                <a:gd name="T15" fmla="*/ 13 h 86"/>
                <a:gd name="T16" fmla="*/ 48 w 86"/>
                <a:gd name="T17" fmla="*/ 86 h 86"/>
                <a:gd name="T18" fmla="*/ 37 w 86"/>
                <a:gd name="T19" fmla="*/ 86 h 86"/>
                <a:gd name="T20" fmla="*/ 11 w 86"/>
                <a:gd name="T21" fmla="*/ 13 h 86"/>
                <a:gd name="T22" fmla="*/ 11 w 86"/>
                <a:gd name="T23" fmla="*/ 13 h 86"/>
                <a:gd name="T24" fmla="*/ 11 w 86"/>
                <a:gd name="T25" fmla="*/ 86 h 86"/>
                <a:gd name="T26" fmla="*/ 0 w 86"/>
                <a:gd name="T27" fmla="*/ 86 h 86"/>
                <a:gd name="T28" fmla="*/ 0 w 86"/>
                <a:gd name="T29" fmla="*/ 0 h 86"/>
                <a:gd name="T30" fmla="*/ 16 w 86"/>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6">
                  <a:moveTo>
                    <a:pt x="16" y="0"/>
                  </a:moveTo>
                  <a:lnTo>
                    <a:pt x="43" y="72"/>
                  </a:lnTo>
                  <a:lnTo>
                    <a:pt x="70" y="0"/>
                  </a:lnTo>
                  <a:lnTo>
                    <a:pt x="86" y="0"/>
                  </a:lnTo>
                  <a:lnTo>
                    <a:pt x="86" y="86"/>
                  </a:lnTo>
                  <a:lnTo>
                    <a:pt x="75" y="86"/>
                  </a:lnTo>
                  <a:lnTo>
                    <a:pt x="75" y="13"/>
                  </a:lnTo>
                  <a:lnTo>
                    <a:pt x="72" y="13"/>
                  </a:lnTo>
                  <a:lnTo>
                    <a:pt x="48" y="86"/>
                  </a:lnTo>
                  <a:lnTo>
                    <a:pt x="37" y="86"/>
                  </a:lnTo>
                  <a:lnTo>
                    <a:pt x="11" y="13"/>
                  </a:lnTo>
                  <a:lnTo>
                    <a:pt x="11" y="13"/>
                  </a:lnTo>
                  <a:lnTo>
                    <a:pt x="11" y="86"/>
                  </a:lnTo>
                  <a:lnTo>
                    <a:pt x="0" y="86"/>
                  </a:lnTo>
                  <a:lnTo>
                    <a:pt x="0"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6" name="Freeform 56">
              <a:extLst>
                <a:ext uri="{FF2B5EF4-FFF2-40B4-BE49-F238E27FC236}">
                  <a16:creationId xmlns:a16="http://schemas.microsoft.com/office/drawing/2014/main" id="{FE59E4D4-319C-6343-95DA-6602CEF070EF}"/>
                </a:ext>
              </a:extLst>
            </p:cNvPr>
            <p:cNvSpPr>
              <a:spLocks noEditPoints="1"/>
            </p:cNvSpPr>
            <p:nvPr/>
          </p:nvSpPr>
          <p:spPr bwMode="auto">
            <a:xfrm>
              <a:off x="2300" y="2217"/>
              <a:ext cx="78" cy="86"/>
            </a:xfrm>
            <a:custGeom>
              <a:avLst/>
              <a:gdLst>
                <a:gd name="T0" fmla="*/ 45 w 78"/>
                <a:gd name="T1" fmla="*/ 0 h 86"/>
                <a:gd name="T2" fmla="*/ 78 w 78"/>
                <a:gd name="T3" fmla="*/ 86 h 86"/>
                <a:gd name="T4" fmla="*/ 67 w 78"/>
                <a:gd name="T5" fmla="*/ 86 h 86"/>
                <a:gd name="T6" fmla="*/ 56 w 78"/>
                <a:gd name="T7" fmla="*/ 59 h 86"/>
                <a:gd name="T8" fmla="*/ 21 w 78"/>
                <a:gd name="T9" fmla="*/ 59 h 86"/>
                <a:gd name="T10" fmla="*/ 11 w 78"/>
                <a:gd name="T11" fmla="*/ 86 h 86"/>
                <a:gd name="T12" fmla="*/ 0 w 78"/>
                <a:gd name="T13" fmla="*/ 86 h 86"/>
                <a:gd name="T14" fmla="*/ 32 w 78"/>
                <a:gd name="T15" fmla="*/ 0 h 86"/>
                <a:gd name="T16" fmla="*/ 45 w 78"/>
                <a:gd name="T17" fmla="*/ 0 h 86"/>
                <a:gd name="T18" fmla="*/ 53 w 78"/>
                <a:gd name="T19" fmla="*/ 51 h 86"/>
                <a:gd name="T20" fmla="*/ 40 w 78"/>
                <a:gd name="T21" fmla="*/ 10 h 86"/>
                <a:gd name="T22" fmla="*/ 40 w 78"/>
                <a:gd name="T23" fmla="*/ 10 h 86"/>
                <a:gd name="T24" fmla="*/ 24 w 78"/>
                <a:gd name="T25" fmla="*/ 51 h 86"/>
                <a:gd name="T26" fmla="*/ 53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5" y="0"/>
                  </a:moveTo>
                  <a:lnTo>
                    <a:pt x="78" y="86"/>
                  </a:lnTo>
                  <a:lnTo>
                    <a:pt x="67" y="86"/>
                  </a:lnTo>
                  <a:lnTo>
                    <a:pt x="56" y="59"/>
                  </a:lnTo>
                  <a:lnTo>
                    <a:pt x="21" y="59"/>
                  </a:lnTo>
                  <a:lnTo>
                    <a:pt x="11" y="86"/>
                  </a:lnTo>
                  <a:lnTo>
                    <a:pt x="0" y="86"/>
                  </a:lnTo>
                  <a:lnTo>
                    <a:pt x="32" y="0"/>
                  </a:lnTo>
                  <a:lnTo>
                    <a:pt x="45" y="0"/>
                  </a:lnTo>
                  <a:close/>
                  <a:moveTo>
                    <a:pt x="53" y="51"/>
                  </a:moveTo>
                  <a:lnTo>
                    <a:pt x="40" y="10"/>
                  </a:lnTo>
                  <a:lnTo>
                    <a:pt x="40" y="10"/>
                  </a:lnTo>
                  <a:lnTo>
                    <a:pt x="24" y="51"/>
                  </a:lnTo>
                  <a:lnTo>
                    <a:pt x="5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7" name="Freeform 57">
              <a:extLst>
                <a:ext uri="{FF2B5EF4-FFF2-40B4-BE49-F238E27FC236}">
                  <a16:creationId xmlns:a16="http://schemas.microsoft.com/office/drawing/2014/main" id="{9A9B7DB7-6296-A94B-A01A-34BF39E38675}"/>
                </a:ext>
              </a:extLst>
            </p:cNvPr>
            <p:cNvSpPr>
              <a:spLocks/>
            </p:cNvSpPr>
            <p:nvPr/>
          </p:nvSpPr>
          <p:spPr bwMode="auto">
            <a:xfrm>
              <a:off x="2415" y="2214"/>
              <a:ext cx="67" cy="89"/>
            </a:xfrm>
            <a:custGeom>
              <a:avLst/>
              <a:gdLst>
                <a:gd name="T0" fmla="*/ 17 w 25"/>
                <a:gd name="T1" fmla="*/ 5 h 33"/>
                <a:gd name="T2" fmla="*/ 12 w 25"/>
                <a:gd name="T3" fmla="*/ 4 h 33"/>
                <a:gd name="T4" fmla="*/ 9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9" y="4"/>
                    <a:pt x="8" y="5"/>
                    <a:pt x="7" y="5"/>
                  </a:cubicBezTo>
                  <a:cubicBezTo>
                    <a:pt x="6" y="6"/>
                    <a:pt x="6" y="6"/>
                    <a:pt x="6" y="7"/>
                  </a:cubicBezTo>
                  <a:cubicBezTo>
                    <a:pt x="5" y="7"/>
                    <a:pt x="5" y="8"/>
                    <a:pt x="5" y="9"/>
                  </a:cubicBezTo>
                  <a:cubicBezTo>
                    <a:pt x="5" y="10"/>
                    <a:pt x="5" y="11"/>
                    <a:pt x="6" y="12"/>
                  </a:cubicBezTo>
                  <a:cubicBezTo>
                    <a:pt x="6" y="12"/>
                    <a:pt x="7" y="13"/>
                    <a:pt x="8" y="13"/>
                  </a:cubicBezTo>
                  <a:cubicBezTo>
                    <a:pt x="9" y="14"/>
                    <a:pt x="10" y="14"/>
                    <a:pt x="11" y="14"/>
                  </a:cubicBezTo>
                  <a:cubicBezTo>
                    <a:pt x="13"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5"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20"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8" name="Freeform 58">
              <a:extLst>
                <a:ext uri="{FF2B5EF4-FFF2-40B4-BE49-F238E27FC236}">
                  <a16:creationId xmlns:a16="http://schemas.microsoft.com/office/drawing/2014/main" id="{7C2821F5-5506-F946-8A19-AC63EA351E2E}"/>
                </a:ext>
              </a:extLst>
            </p:cNvPr>
            <p:cNvSpPr>
              <a:spLocks/>
            </p:cNvSpPr>
            <p:nvPr/>
          </p:nvSpPr>
          <p:spPr bwMode="auto">
            <a:xfrm>
              <a:off x="2525"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3" y="19"/>
                    <a:pt x="24" y="20"/>
                  </a:cubicBezTo>
                  <a:cubicBezTo>
                    <a:pt x="25" y="21"/>
                    <a:pt x="25" y="22"/>
                    <a:pt x="25" y="24"/>
                  </a:cubicBezTo>
                  <a:cubicBezTo>
                    <a:pt x="25" y="26"/>
                    <a:pt x="25" y="27"/>
                    <a:pt x="24" y="28"/>
                  </a:cubicBezTo>
                  <a:cubicBezTo>
                    <a:pt x="23" y="29"/>
                    <a:pt x="22" y="30"/>
                    <a:pt x="21" y="31"/>
                  </a:cubicBezTo>
                  <a:cubicBezTo>
                    <a:pt x="20" y="32"/>
                    <a:pt x="18" y="32"/>
                    <a:pt x="17" y="33"/>
                  </a:cubicBezTo>
                  <a:cubicBezTo>
                    <a:pt x="16"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6" y="28"/>
                  </a:cubicBezTo>
                  <a:cubicBezTo>
                    <a:pt x="7" y="29"/>
                    <a:pt x="8" y="29"/>
                    <a:pt x="9" y="29"/>
                  </a:cubicBezTo>
                  <a:cubicBezTo>
                    <a:pt x="10" y="30"/>
                    <a:pt x="12" y="30"/>
                    <a:pt x="13" y="30"/>
                  </a:cubicBezTo>
                  <a:cubicBezTo>
                    <a:pt x="14" y="30"/>
                    <a:pt x="15" y="30"/>
                    <a:pt x="16" y="30"/>
                  </a:cubicBezTo>
                  <a:cubicBezTo>
                    <a:pt x="17" y="29"/>
                    <a:pt x="17" y="29"/>
                    <a:pt x="18" y="29"/>
                  </a:cubicBezTo>
                  <a:cubicBezTo>
                    <a:pt x="19" y="28"/>
                    <a:pt x="20" y="28"/>
                    <a:pt x="20" y="27"/>
                  </a:cubicBezTo>
                  <a:cubicBezTo>
                    <a:pt x="20" y="26"/>
                    <a:pt x="21" y="25"/>
                    <a:pt x="21" y="24"/>
                  </a:cubicBezTo>
                  <a:cubicBezTo>
                    <a:pt x="21" y="23"/>
                    <a:pt x="20" y="22"/>
                    <a:pt x="20" y="21"/>
                  </a:cubicBezTo>
                  <a:cubicBezTo>
                    <a:pt x="19" y="21"/>
                    <a:pt x="19" y="20"/>
                    <a:pt x="18" y="20"/>
                  </a:cubicBezTo>
                  <a:cubicBezTo>
                    <a:pt x="17" y="19"/>
                    <a:pt x="16"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2" y="6"/>
                  </a:cubicBezTo>
                  <a:cubicBezTo>
                    <a:pt x="2" y="4"/>
                    <a:pt x="3" y="3"/>
                    <a:pt x="4" y="3"/>
                  </a:cubicBezTo>
                  <a:cubicBezTo>
                    <a:pt x="5" y="2"/>
                    <a:pt x="6" y="1"/>
                    <a:pt x="8" y="1"/>
                  </a:cubicBezTo>
                  <a:cubicBezTo>
                    <a:pt x="9" y="1"/>
                    <a:pt x="11" y="0"/>
                    <a:pt x="12" y="0"/>
                  </a:cubicBezTo>
                  <a:cubicBezTo>
                    <a:pt x="14" y="0"/>
                    <a:pt x="15" y="1"/>
                    <a:pt x="16"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9" name="Freeform 59">
              <a:extLst>
                <a:ext uri="{FF2B5EF4-FFF2-40B4-BE49-F238E27FC236}">
                  <a16:creationId xmlns:a16="http://schemas.microsoft.com/office/drawing/2014/main" id="{FEBCFA32-527F-D843-BAE4-B45D04D6D1A5}"/>
                </a:ext>
              </a:extLst>
            </p:cNvPr>
            <p:cNvSpPr>
              <a:spLocks noEditPoints="1"/>
            </p:cNvSpPr>
            <p:nvPr/>
          </p:nvSpPr>
          <p:spPr bwMode="auto">
            <a:xfrm>
              <a:off x="2629" y="2217"/>
              <a:ext cx="78" cy="86"/>
            </a:xfrm>
            <a:custGeom>
              <a:avLst/>
              <a:gdLst>
                <a:gd name="T0" fmla="*/ 43 w 78"/>
                <a:gd name="T1" fmla="*/ 0 h 86"/>
                <a:gd name="T2" fmla="*/ 78 w 78"/>
                <a:gd name="T3" fmla="*/ 86 h 86"/>
                <a:gd name="T4" fmla="*/ 65 w 78"/>
                <a:gd name="T5" fmla="*/ 86 h 86"/>
                <a:gd name="T6" fmla="*/ 57 w 78"/>
                <a:gd name="T7" fmla="*/ 59 h 86"/>
                <a:gd name="T8" fmla="*/ 19 w 78"/>
                <a:gd name="T9" fmla="*/ 59 h 86"/>
                <a:gd name="T10" fmla="*/ 11 w 78"/>
                <a:gd name="T11" fmla="*/ 86 h 86"/>
                <a:gd name="T12" fmla="*/ 0 w 78"/>
                <a:gd name="T13" fmla="*/ 86 h 86"/>
                <a:gd name="T14" fmla="*/ 33 w 78"/>
                <a:gd name="T15" fmla="*/ 0 h 86"/>
                <a:gd name="T16" fmla="*/ 43 w 78"/>
                <a:gd name="T17" fmla="*/ 0 h 86"/>
                <a:gd name="T18" fmla="*/ 51 w 78"/>
                <a:gd name="T19" fmla="*/ 51 h 86"/>
                <a:gd name="T20" fmla="*/ 38 w 78"/>
                <a:gd name="T21" fmla="*/ 10 h 86"/>
                <a:gd name="T22" fmla="*/ 38 w 78"/>
                <a:gd name="T23" fmla="*/ 10 h 86"/>
                <a:gd name="T24" fmla="*/ 25 w 78"/>
                <a:gd name="T25" fmla="*/ 51 h 86"/>
                <a:gd name="T26" fmla="*/ 51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3" y="0"/>
                  </a:moveTo>
                  <a:lnTo>
                    <a:pt x="78" y="86"/>
                  </a:lnTo>
                  <a:lnTo>
                    <a:pt x="65" y="86"/>
                  </a:lnTo>
                  <a:lnTo>
                    <a:pt x="57" y="59"/>
                  </a:lnTo>
                  <a:lnTo>
                    <a:pt x="19" y="59"/>
                  </a:lnTo>
                  <a:lnTo>
                    <a:pt x="11" y="86"/>
                  </a:lnTo>
                  <a:lnTo>
                    <a:pt x="0" y="86"/>
                  </a:lnTo>
                  <a:lnTo>
                    <a:pt x="33" y="0"/>
                  </a:lnTo>
                  <a:lnTo>
                    <a:pt x="43" y="0"/>
                  </a:lnTo>
                  <a:close/>
                  <a:moveTo>
                    <a:pt x="51" y="51"/>
                  </a:moveTo>
                  <a:lnTo>
                    <a:pt x="38" y="10"/>
                  </a:lnTo>
                  <a:lnTo>
                    <a:pt x="38" y="10"/>
                  </a:lnTo>
                  <a:lnTo>
                    <a:pt x="25" y="51"/>
                  </a:ln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0" name="Freeform 60">
              <a:extLst>
                <a:ext uri="{FF2B5EF4-FFF2-40B4-BE49-F238E27FC236}">
                  <a16:creationId xmlns:a16="http://schemas.microsoft.com/office/drawing/2014/main" id="{A0DAFC67-B482-9C47-93DB-62E3D71CC733}"/>
                </a:ext>
              </a:extLst>
            </p:cNvPr>
            <p:cNvSpPr>
              <a:spLocks/>
            </p:cNvSpPr>
            <p:nvPr/>
          </p:nvSpPr>
          <p:spPr bwMode="auto">
            <a:xfrm>
              <a:off x="2745" y="2214"/>
              <a:ext cx="75" cy="89"/>
            </a:xfrm>
            <a:custGeom>
              <a:avLst/>
              <a:gdLst>
                <a:gd name="T0" fmla="*/ 20 w 28"/>
                <a:gd name="T1" fmla="*/ 6 h 33"/>
                <a:gd name="T2" fmla="*/ 14 w 28"/>
                <a:gd name="T3" fmla="*/ 4 h 33"/>
                <a:gd name="T4" fmla="*/ 10 w 28"/>
                <a:gd name="T5" fmla="*/ 5 h 33"/>
                <a:gd name="T6" fmla="*/ 6 w 28"/>
                <a:gd name="T7" fmla="*/ 8 h 33"/>
                <a:gd name="T8" fmla="*/ 4 w 28"/>
                <a:gd name="T9" fmla="*/ 12 h 33"/>
                <a:gd name="T10" fmla="*/ 4 w 28"/>
                <a:gd name="T11" fmla="*/ 17 h 33"/>
                <a:gd name="T12" fmla="*/ 4 w 28"/>
                <a:gd name="T13" fmla="*/ 22 h 33"/>
                <a:gd name="T14" fmla="*/ 6 w 28"/>
                <a:gd name="T15" fmla="*/ 26 h 33"/>
                <a:gd name="T16" fmla="*/ 10 w 28"/>
                <a:gd name="T17" fmla="*/ 29 h 33"/>
                <a:gd name="T18" fmla="*/ 14 w 28"/>
                <a:gd name="T19" fmla="*/ 30 h 33"/>
                <a:gd name="T20" fmla="*/ 18 w 28"/>
                <a:gd name="T21" fmla="*/ 29 h 33"/>
                <a:gd name="T22" fmla="*/ 21 w 28"/>
                <a:gd name="T23" fmla="*/ 27 h 33"/>
                <a:gd name="T24" fmla="*/ 23 w 28"/>
                <a:gd name="T25" fmla="*/ 24 h 33"/>
                <a:gd name="T26" fmla="*/ 24 w 28"/>
                <a:gd name="T27" fmla="*/ 21 h 33"/>
                <a:gd name="T28" fmla="*/ 28 w 28"/>
                <a:gd name="T29" fmla="*/ 21 h 33"/>
                <a:gd name="T30" fmla="*/ 24 w 28"/>
                <a:gd name="T31" fmla="*/ 30 h 33"/>
                <a:gd name="T32" fmla="*/ 14 w 28"/>
                <a:gd name="T33" fmla="*/ 33 h 33"/>
                <a:gd name="T34" fmla="*/ 8 w 28"/>
                <a:gd name="T35" fmla="*/ 32 h 33"/>
                <a:gd name="T36" fmla="*/ 3 w 28"/>
                <a:gd name="T37" fmla="*/ 29 h 33"/>
                <a:gd name="T38" fmla="*/ 0 w 28"/>
                <a:gd name="T39" fmla="*/ 23 h 33"/>
                <a:gd name="T40" fmla="*/ 0 w 28"/>
                <a:gd name="T41" fmla="*/ 17 h 33"/>
                <a:gd name="T42" fmla="*/ 1 w 28"/>
                <a:gd name="T43" fmla="*/ 11 h 33"/>
                <a:gd name="T44" fmla="*/ 3 w 28"/>
                <a:gd name="T45" fmla="*/ 5 h 33"/>
                <a:gd name="T46" fmla="*/ 8 w 28"/>
                <a:gd name="T47" fmla="*/ 2 h 33"/>
                <a:gd name="T48" fmla="*/ 14 w 28"/>
                <a:gd name="T49" fmla="*/ 0 h 33"/>
                <a:gd name="T50" fmla="*/ 19 w 28"/>
                <a:gd name="T51" fmla="*/ 1 h 33"/>
                <a:gd name="T52" fmla="*/ 23 w 28"/>
                <a:gd name="T53" fmla="*/ 3 h 33"/>
                <a:gd name="T54" fmla="*/ 26 w 28"/>
                <a:gd name="T55" fmla="*/ 6 h 33"/>
                <a:gd name="T56" fmla="*/ 27 w 28"/>
                <a:gd name="T57" fmla="*/ 11 h 33"/>
                <a:gd name="T58" fmla="*/ 23 w 28"/>
                <a:gd name="T59" fmla="*/ 11 h 33"/>
                <a:gd name="T60" fmla="*/ 20 w 28"/>
                <a:gd name="T6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3">
                  <a:moveTo>
                    <a:pt x="20" y="6"/>
                  </a:moveTo>
                  <a:cubicBezTo>
                    <a:pt x="19" y="5"/>
                    <a:pt x="17" y="4"/>
                    <a:pt x="14" y="4"/>
                  </a:cubicBezTo>
                  <a:cubicBezTo>
                    <a:pt x="13" y="4"/>
                    <a:pt x="11" y="4"/>
                    <a:pt x="10" y="5"/>
                  </a:cubicBezTo>
                  <a:cubicBezTo>
                    <a:pt x="8" y="6"/>
                    <a:pt x="7" y="7"/>
                    <a:pt x="6" y="8"/>
                  </a:cubicBezTo>
                  <a:cubicBezTo>
                    <a:pt x="5" y="9"/>
                    <a:pt x="5" y="10"/>
                    <a:pt x="4" y="12"/>
                  </a:cubicBezTo>
                  <a:cubicBezTo>
                    <a:pt x="4" y="13"/>
                    <a:pt x="4" y="15"/>
                    <a:pt x="4" y="17"/>
                  </a:cubicBezTo>
                  <a:cubicBezTo>
                    <a:pt x="4" y="18"/>
                    <a:pt x="4" y="20"/>
                    <a:pt x="4" y="22"/>
                  </a:cubicBezTo>
                  <a:cubicBezTo>
                    <a:pt x="5" y="23"/>
                    <a:pt x="5" y="25"/>
                    <a:pt x="6" y="26"/>
                  </a:cubicBezTo>
                  <a:cubicBezTo>
                    <a:pt x="7" y="27"/>
                    <a:pt x="8" y="28"/>
                    <a:pt x="10" y="29"/>
                  </a:cubicBezTo>
                  <a:cubicBezTo>
                    <a:pt x="11" y="29"/>
                    <a:pt x="13" y="30"/>
                    <a:pt x="14" y="30"/>
                  </a:cubicBezTo>
                  <a:cubicBezTo>
                    <a:pt x="16" y="30"/>
                    <a:pt x="17" y="30"/>
                    <a:pt x="18" y="29"/>
                  </a:cubicBezTo>
                  <a:cubicBezTo>
                    <a:pt x="19" y="29"/>
                    <a:pt x="20" y="28"/>
                    <a:pt x="21" y="27"/>
                  </a:cubicBezTo>
                  <a:cubicBezTo>
                    <a:pt x="22" y="26"/>
                    <a:pt x="22" y="25"/>
                    <a:pt x="23" y="24"/>
                  </a:cubicBezTo>
                  <a:cubicBezTo>
                    <a:pt x="23" y="23"/>
                    <a:pt x="23" y="22"/>
                    <a:pt x="24" y="21"/>
                  </a:cubicBezTo>
                  <a:cubicBezTo>
                    <a:pt x="28" y="21"/>
                    <a:pt x="28" y="21"/>
                    <a:pt x="28" y="21"/>
                  </a:cubicBezTo>
                  <a:cubicBezTo>
                    <a:pt x="27" y="25"/>
                    <a:pt x="26" y="28"/>
                    <a:pt x="24" y="30"/>
                  </a:cubicBezTo>
                  <a:cubicBezTo>
                    <a:pt x="21" y="32"/>
                    <a:pt x="18" y="33"/>
                    <a:pt x="14" y="33"/>
                  </a:cubicBezTo>
                  <a:cubicBezTo>
                    <a:pt x="12" y="33"/>
                    <a:pt x="10" y="33"/>
                    <a:pt x="8" y="32"/>
                  </a:cubicBezTo>
                  <a:cubicBezTo>
                    <a:pt x="6" y="31"/>
                    <a:pt x="4" y="30"/>
                    <a:pt x="3" y="29"/>
                  </a:cubicBezTo>
                  <a:cubicBezTo>
                    <a:pt x="2" y="27"/>
                    <a:pt x="1" y="25"/>
                    <a:pt x="0" y="23"/>
                  </a:cubicBezTo>
                  <a:cubicBezTo>
                    <a:pt x="0" y="21"/>
                    <a:pt x="0" y="19"/>
                    <a:pt x="0" y="17"/>
                  </a:cubicBezTo>
                  <a:cubicBezTo>
                    <a:pt x="0" y="15"/>
                    <a:pt x="0" y="13"/>
                    <a:pt x="1" y="11"/>
                  </a:cubicBezTo>
                  <a:cubicBezTo>
                    <a:pt x="1" y="9"/>
                    <a:pt x="2" y="7"/>
                    <a:pt x="3" y="5"/>
                  </a:cubicBezTo>
                  <a:cubicBezTo>
                    <a:pt x="5" y="4"/>
                    <a:pt x="6" y="3"/>
                    <a:pt x="8" y="2"/>
                  </a:cubicBezTo>
                  <a:cubicBezTo>
                    <a:pt x="10" y="1"/>
                    <a:pt x="12" y="0"/>
                    <a:pt x="14" y="0"/>
                  </a:cubicBezTo>
                  <a:cubicBezTo>
                    <a:pt x="16" y="0"/>
                    <a:pt x="18" y="1"/>
                    <a:pt x="19" y="1"/>
                  </a:cubicBezTo>
                  <a:cubicBezTo>
                    <a:pt x="21" y="2"/>
                    <a:pt x="22" y="2"/>
                    <a:pt x="23" y="3"/>
                  </a:cubicBezTo>
                  <a:cubicBezTo>
                    <a:pt x="24" y="4"/>
                    <a:pt x="25" y="5"/>
                    <a:pt x="26" y="6"/>
                  </a:cubicBezTo>
                  <a:cubicBezTo>
                    <a:pt x="27" y="7"/>
                    <a:pt x="27" y="9"/>
                    <a:pt x="27" y="11"/>
                  </a:cubicBezTo>
                  <a:cubicBezTo>
                    <a:pt x="23" y="11"/>
                    <a:pt x="23" y="11"/>
                    <a:pt x="23" y="11"/>
                  </a:cubicBezTo>
                  <a:cubicBezTo>
                    <a:pt x="23" y="8"/>
                    <a:pt x="22" y="7"/>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1" name="Freeform 61">
              <a:extLst>
                <a:ext uri="{FF2B5EF4-FFF2-40B4-BE49-F238E27FC236}">
                  <a16:creationId xmlns:a16="http://schemas.microsoft.com/office/drawing/2014/main" id="{4A198F4A-D7B1-4D47-820F-B89DA9AFF4E4}"/>
                </a:ext>
              </a:extLst>
            </p:cNvPr>
            <p:cNvSpPr>
              <a:spLocks/>
            </p:cNvSpPr>
            <p:nvPr/>
          </p:nvSpPr>
          <p:spPr bwMode="auto">
            <a:xfrm>
              <a:off x="2865" y="2217"/>
              <a:ext cx="67" cy="86"/>
            </a:xfrm>
            <a:custGeom>
              <a:avLst/>
              <a:gdLst>
                <a:gd name="T0" fmla="*/ 11 w 67"/>
                <a:gd name="T1" fmla="*/ 0 h 86"/>
                <a:gd name="T2" fmla="*/ 11 w 67"/>
                <a:gd name="T3" fmla="*/ 37 h 86"/>
                <a:gd name="T4" fmla="*/ 56 w 67"/>
                <a:gd name="T5" fmla="*/ 37 h 86"/>
                <a:gd name="T6" fmla="*/ 56 w 67"/>
                <a:gd name="T7" fmla="*/ 0 h 86"/>
                <a:gd name="T8" fmla="*/ 67 w 67"/>
                <a:gd name="T9" fmla="*/ 0 h 86"/>
                <a:gd name="T10" fmla="*/ 67 w 67"/>
                <a:gd name="T11" fmla="*/ 86 h 86"/>
                <a:gd name="T12" fmla="*/ 56 w 67"/>
                <a:gd name="T13" fmla="*/ 86 h 86"/>
                <a:gd name="T14" fmla="*/ 56 w 67"/>
                <a:gd name="T15" fmla="*/ 45 h 86"/>
                <a:gd name="T16" fmla="*/ 11 w 67"/>
                <a:gd name="T17" fmla="*/ 45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11" y="37"/>
                  </a:lnTo>
                  <a:lnTo>
                    <a:pt x="56" y="37"/>
                  </a:lnTo>
                  <a:lnTo>
                    <a:pt x="56" y="0"/>
                  </a:lnTo>
                  <a:lnTo>
                    <a:pt x="67" y="0"/>
                  </a:lnTo>
                  <a:lnTo>
                    <a:pt x="67" y="86"/>
                  </a:lnTo>
                  <a:lnTo>
                    <a:pt x="56" y="86"/>
                  </a:lnTo>
                  <a:lnTo>
                    <a:pt x="56" y="45"/>
                  </a:lnTo>
                  <a:lnTo>
                    <a:pt x="11" y="45"/>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2" name="Freeform 62">
              <a:extLst>
                <a:ext uri="{FF2B5EF4-FFF2-40B4-BE49-F238E27FC236}">
                  <a16:creationId xmlns:a16="http://schemas.microsoft.com/office/drawing/2014/main" id="{8BF0063B-7BBA-034C-9CEB-9873BFF2D3DC}"/>
                </a:ext>
              </a:extLst>
            </p:cNvPr>
            <p:cNvSpPr>
              <a:spLocks/>
            </p:cNvSpPr>
            <p:nvPr/>
          </p:nvSpPr>
          <p:spPr bwMode="auto">
            <a:xfrm>
              <a:off x="2983" y="2217"/>
              <a:ext cx="67" cy="86"/>
            </a:xfrm>
            <a:custGeom>
              <a:avLst/>
              <a:gdLst>
                <a:gd name="T0" fmla="*/ 22 w 25"/>
                <a:gd name="T1" fmla="*/ 29 h 32"/>
                <a:gd name="T2" fmla="*/ 13 w 25"/>
                <a:gd name="T3" fmla="*/ 32 h 32"/>
                <a:gd name="T4" fmla="*/ 4 w 25"/>
                <a:gd name="T5" fmla="*/ 29 h 32"/>
                <a:gd name="T6" fmla="*/ 0 w 25"/>
                <a:gd name="T7" fmla="*/ 20 h 32"/>
                <a:gd name="T8" fmla="*/ 0 w 25"/>
                <a:gd name="T9" fmla="*/ 0 h 32"/>
                <a:gd name="T10" fmla="*/ 4 w 25"/>
                <a:gd name="T11" fmla="*/ 0 h 32"/>
                <a:gd name="T12" fmla="*/ 4 w 25"/>
                <a:gd name="T13" fmla="*/ 20 h 32"/>
                <a:gd name="T14" fmla="*/ 7 w 25"/>
                <a:gd name="T15" fmla="*/ 27 h 32"/>
                <a:gd name="T16" fmla="*/ 13 w 25"/>
                <a:gd name="T17" fmla="*/ 29 h 32"/>
                <a:gd name="T18" fmla="*/ 19 w 25"/>
                <a:gd name="T19" fmla="*/ 27 h 32"/>
                <a:gd name="T20" fmla="*/ 21 w 25"/>
                <a:gd name="T21" fmla="*/ 20 h 32"/>
                <a:gd name="T22" fmla="*/ 21 w 25"/>
                <a:gd name="T23" fmla="*/ 0 h 32"/>
                <a:gd name="T24" fmla="*/ 25 w 25"/>
                <a:gd name="T25" fmla="*/ 0 h 32"/>
                <a:gd name="T26" fmla="*/ 25 w 25"/>
                <a:gd name="T27" fmla="*/ 20 h 32"/>
                <a:gd name="T28" fmla="*/ 22 w 25"/>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2" y="29"/>
                  </a:moveTo>
                  <a:cubicBezTo>
                    <a:pt x="20" y="31"/>
                    <a:pt x="17" y="32"/>
                    <a:pt x="13" y="32"/>
                  </a:cubicBezTo>
                  <a:cubicBezTo>
                    <a:pt x="9" y="32"/>
                    <a:pt x="6" y="31"/>
                    <a:pt x="4" y="29"/>
                  </a:cubicBezTo>
                  <a:cubicBezTo>
                    <a:pt x="1" y="27"/>
                    <a:pt x="0" y="24"/>
                    <a:pt x="0" y="20"/>
                  </a:cubicBezTo>
                  <a:cubicBezTo>
                    <a:pt x="0" y="0"/>
                    <a:pt x="0" y="0"/>
                    <a:pt x="0" y="0"/>
                  </a:cubicBezTo>
                  <a:cubicBezTo>
                    <a:pt x="4" y="0"/>
                    <a:pt x="4" y="0"/>
                    <a:pt x="4" y="0"/>
                  </a:cubicBezTo>
                  <a:cubicBezTo>
                    <a:pt x="4" y="20"/>
                    <a:pt x="4" y="20"/>
                    <a:pt x="4" y="20"/>
                  </a:cubicBezTo>
                  <a:cubicBezTo>
                    <a:pt x="4" y="23"/>
                    <a:pt x="5" y="25"/>
                    <a:pt x="7" y="27"/>
                  </a:cubicBezTo>
                  <a:cubicBezTo>
                    <a:pt x="8" y="28"/>
                    <a:pt x="10" y="29"/>
                    <a:pt x="13" y="29"/>
                  </a:cubicBezTo>
                  <a:cubicBezTo>
                    <a:pt x="16" y="29"/>
                    <a:pt x="18" y="28"/>
                    <a:pt x="19" y="27"/>
                  </a:cubicBezTo>
                  <a:cubicBezTo>
                    <a:pt x="20" y="25"/>
                    <a:pt x="21" y="23"/>
                    <a:pt x="21" y="20"/>
                  </a:cubicBezTo>
                  <a:cubicBezTo>
                    <a:pt x="21" y="0"/>
                    <a:pt x="21" y="0"/>
                    <a:pt x="21" y="0"/>
                  </a:cubicBezTo>
                  <a:cubicBezTo>
                    <a:pt x="25" y="0"/>
                    <a:pt x="25" y="0"/>
                    <a:pt x="25" y="0"/>
                  </a:cubicBezTo>
                  <a:cubicBezTo>
                    <a:pt x="25" y="20"/>
                    <a:pt x="25" y="20"/>
                    <a:pt x="25" y="20"/>
                  </a:cubicBezTo>
                  <a:cubicBezTo>
                    <a:pt x="25" y="24"/>
                    <a:pt x="24"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3" name="Freeform 63">
              <a:extLst>
                <a:ext uri="{FF2B5EF4-FFF2-40B4-BE49-F238E27FC236}">
                  <a16:creationId xmlns:a16="http://schemas.microsoft.com/office/drawing/2014/main" id="{5E69E81B-2D12-5447-BF9B-6987E1CCE613}"/>
                </a:ext>
              </a:extLst>
            </p:cNvPr>
            <p:cNvSpPr>
              <a:spLocks/>
            </p:cNvSpPr>
            <p:nvPr/>
          </p:nvSpPr>
          <p:spPr bwMode="auto">
            <a:xfrm>
              <a:off x="3098"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8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7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1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3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8" y="16"/>
                  </a:cubicBezTo>
                  <a:cubicBezTo>
                    <a:pt x="20" y="16"/>
                    <a:pt x="21" y="17"/>
                    <a:pt x="22" y="18"/>
                  </a:cubicBezTo>
                  <a:cubicBezTo>
                    <a:pt x="23" y="18"/>
                    <a:pt x="23" y="19"/>
                    <a:pt x="24" y="20"/>
                  </a:cubicBezTo>
                  <a:cubicBezTo>
                    <a:pt x="25" y="21"/>
                    <a:pt x="25" y="22"/>
                    <a:pt x="25" y="24"/>
                  </a:cubicBezTo>
                  <a:cubicBezTo>
                    <a:pt x="25" y="26"/>
                    <a:pt x="24" y="27"/>
                    <a:pt x="24" y="28"/>
                  </a:cubicBezTo>
                  <a:cubicBezTo>
                    <a:pt x="23" y="29"/>
                    <a:pt x="22" y="30"/>
                    <a:pt x="21" y="31"/>
                  </a:cubicBezTo>
                  <a:cubicBezTo>
                    <a:pt x="20" y="32"/>
                    <a:pt x="18" y="32"/>
                    <a:pt x="17" y="33"/>
                  </a:cubicBezTo>
                  <a:cubicBezTo>
                    <a:pt x="15"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5" y="27"/>
                    <a:pt x="6" y="28"/>
                  </a:cubicBezTo>
                  <a:cubicBezTo>
                    <a:pt x="7" y="29"/>
                    <a:pt x="8" y="29"/>
                    <a:pt x="9" y="29"/>
                  </a:cubicBezTo>
                  <a:cubicBezTo>
                    <a:pt x="10" y="30"/>
                    <a:pt x="12" y="30"/>
                    <a:pt x="13" y="30"/>
                  </a:cubicBezTo>
                  <a:cubicBezTo>
                    <a:pt x="14" y="30"/>
                    <a:pt x="15" y="30"/>
                    <a:pt x="16" y="30"/>
                  </a:cubicBezTo>
                  <a:cubicBezTo>
                    <a:pt x="16" y="29"/>
                    <a:pt x="17" y="29"/>
                    <a:pt x="18" y="29"/>
                  </a:cubicBezTo>
                  <a:cubicBezTo>
                    <a:pt x="19" y="28"/>
                    <a:pt x="19" y="28"/>
                    <a:pt x="20" y="27"/>
                  </a:cubicBezTo>
                  <a:cubicBezTo>
                    <a:pt x="20" y="26"/>
                    <a:pt x="21" y="25"/>
                    <a:pt x="21" y="24"/>
                  </a:cubicBezTo>
                  <a:cubicBezTo>
                    <a:pt x="21" y="23"/>
                    <a:pt x="20" y="22"/>
                    <a:pt x="20" y="21"/>
                  </a:cubicBezTo>
                  <a:cubicBezTo>
                    <a:pt x="19" y="21"/>
                    <a:pt x="18" y="20"/>
                    <a:pt x="17" y="20"/>
                  </a:cubicBezTo>
                  <a:cubicBezTo>
                    <a:pt x="17" y="19"/>
                    <a:pt x="15"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1" y="6"/>
                  </a:cubicBezTo>
                  <a:cubicBezTo>
                    <a:pt x="2" y="4"/>
                    <a:pt x="3" y="3"/>
                    <a:pt x="4" y="3"/>
                  </a:cubicBezTo>
                  <a:cubicBezTo>
                    <a:pt x="5" y="2"/>
                    <a:pt x="6" y="1"/>
                    <a:pt x="8" y="1"/>
                  </a:cubicBezTo>
                  <a:cubicBezTo>
                    <a:pt x="9" y="1"/>
                    <a:pt x="10" y="0"/>
                    <a:pt x="12" y="0"/>
                  </a:cubicBezTo>
                  <a:cubicBezTo>
                    <a:pt x="14" y="0"/>
                    <a:pt x="15" y="1"/>
                    <a:pt x="16" y="1"/>
                  </a:cubicBezTo>
                  <a:cubicBezTo>
                    <a:pt x="18" y="1"/>
                    <a:pt x="19" y="2"/>
                    <a:pt x="20" y="3"/>
                  </a:cubicBezTo>
                  <a:cubicBezTo>
                    <a:pt x="21" y="4"/>
                    <a:pt x="22" y="5"/>
                    <a:pt x="23" y="6"/>
                  </a:cubicBezTo>
                  <a:cubicBezTo>
                    <a:pt x="23" y="7"/>
                    <a:pt x="23" y="9"/>
                    <a:pt x="23" y="10"/>
                  </a:cubicBezTo>
                  <a:cubicBezTo>
                    <a:pt x="20" y="10"/>
                    <a:pt x="20" y="10"/>
                    <a:pt x="20" y="10"/>
                  </a:cubicBezTo>
                  <a:cubicBezTo>
                    <a:pt x="19" y="8"/>
                    <a:pt x="18"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4" name="Freeform 64">
              <a:extLst>
                <a:ext uri="{FF2B5EF4-FFF2-40B4-BE49-F238E27FC236}">
                  <a16:creationId xmlns:a16="http://schemas.microsoft.com/office/drawing/2014/main" id="{239E62DF-26EE-8141-9456-E9817DB4809C}"/>
                </a:ext>
              </a:extLst>
            </p:cNvPr>
            <p:cNvSpPr>
              <a:spLocks/>
            </p:cNvSpPr>
            <p:nvPr/>
          </p:nvSpPr>
          <p:spPr bwMode="auto">
            <a:xfrm>
              <a:off x="3211" y="2217"/>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Freeform 65">
              <a:extLst>
                <a:ext uri="{FF2B5EF4-FFF2-40B4-BE49-F238E27FC236}">
                  <a16:creationId xmlns:a16="http://schemas.microsoft.com/office/drawing/2014/main" id="{79C8D578-3714-5D4F-AB93-4B732A851D27}"/>
                </a:ext>
              </a:extLst>
            </p:cNvPr>
            <p:cNvSpPr>
              <a:spLocks/>
            </p:cNvSpPr>
            <p:nvPr/>
          </p:nvSpPr>
          <p:spPr bwMode="auto">
            <a:xfrm>
              <a:off x="3307" y="2217"/>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Freeform 66">
              <a:extLst>
                <a:ext uri="{FF2B5EF4-FFF2-40B4-BE49-F238E27FC236}">
                  <a16:creationId xmlns:a16="http://schemas.microsoft.com/office/drawing/2014/main" id="{A3F2FF4B-8A86-CD4D-AA34-B3562116E68D}"/>
                </a:ext>
              </a:extLst>
            </p:cNvPr>
            <p:cNvSpPr>
              <a:spLocks/>
            </p:cNvSpPr>
            <p:nvPr/>
          </p:nvSpPr>
          <p:spPr bwMode="auto">
            <a:xfrm>
              <a:off x="3409" y="2217"/>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Freeform 67">
              <a:extLst>
                <a:ext uri="{FF2B5EF4-FFF2-40B4-BE49-F238E27FC236}">
                  <a16:creationId xmlns:a16="http://schemas.microsoft.com/office/drawing/2014/main" id="{D2C2F07E-BA06-FA49-9BC3-E19E5AB2A64A}"/>
                </a:ext>
              </a:extLst>
            </p:cNvPr>
            <p:cNvSpPr>
              <a:spLocks/>
            </p:cNvSpPr>
            <p:nvPr/>
          </p:nvSpPr>
          <p:spPr bwMode="auto">
            <a:xfrm>
              <a:off x="3514"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4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4"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Freeform 68">
              <a:extLst>
                <a:ext uri="{FF2B5EF4-FFF2-40B4-BE49-F238E27FC236}">
                  <a16:creationId xmlns:a16="http://schemas.microsoft.com/office/drawing/2014/main" id="{B463C829-D86F-134A-BA01-9FE0C45DB275}"/>
                </a:ext>
              </a:extLst>
            </p:cNvPr>
            <p:cNvSpPr>
              <a:spLocks/>
            </p:cNvSpPr>
            <p:nvPr/>
          </p:nvSpPr>
          <p:spPr bwMode="auto">
            <a:xfrm>
              <a:off x="2029" y="2381"/>
              <a:ext cx="99" cy="94"/>
            </a:xfrm>
            <a:custGeom>
              <a:avLst/>
              <a:gdLst>
                <a:gd name="T0" fmla="*/ 30 w 99"/>
                <a:gd name="T1" fmla="*/ 0 h 94"/>
                <a:gd name="T2" fmla="*/ 51 w 99"/>
                <a:gd name="T3" fmla="*/ 64 h 94"/>
                <a:gd name="T4" fmla="*/ 51 w 99"/>
                <a:gd name="T5" fmla="*/ 64 h 94"/>
                <a:gd name="T6" fmla="*/ 73 w 99"/>
                <a:gd name="T7" fmla="*/ 0 h 94"/>
                <a:gd name="T8" fmla="*/ 99 w 99"/>
                <a:gd name="T9" fmla="*/ 0 h 94"/>
                <a:gd name="T10" fmla="*/ 99 w 99"/>
                <a:gd name="T11" fmla="*/ 94 h 94"/>
                <a:gd name="T12" fmla="*/ 81 w 99"/>
                <a:gd name="T13" fmla="*/ 94 h 94"/>
                <a:gd name="T14" fmla="*/ 81 w 99"/>
                <a:gd name="T15" fmla="*/ 26 h 94"/>
                <a:gd name="T16" fmla="*/ 81 w 99"/>
                <a:gd name="T17" fmla="*/ 26 h 94"/>
                <a:gd name="T18" fmla="*/ 59 w 99"/>
                <a:gd name="T19" fmla="*/ 94 h 94"/>
                <a:gd name="T20" fmla="*/ 43 w 99"/>
                <a:gd name="T21" fmla="*/ 94 h 94"/>
                <a:gd name="T22" fmla="*/ 22 w 99"/>
                <a:gd name="T23" fmla="*/ 29 h 94"/>
                <a:gd name="T24" fmla="*/ 22 w 99"/>
                <a:gd name="T25" fmla="*/ 29 h 94"/>
                <a:gd name="T26" fmla="*/ 22 w 99"/>
                <a:gd name="T27" fmla="*/ 94 h 94"/>
                <a:gd name="T28" fmla="*/ 0 w 99"/>
                <a:gd name="T29" fmla="*/ 94 h 94"/>
                <a:gd name="T30" fmla="*/ 0 w 99"/>
                <a:gd name="T31" fmla="*/ 0 h 94"/>
                <a:gd name="T32" fmla="*/ 30 w 99"/>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94">
                  <a:moveTo>
                    <a:pt x="30" y="0"/>
                  </a:moveTo>
                  <a:lnTo>
                    <a:pt x="51" y="64"/>
                  </a:lnTo>
                  <a:lnTo>
                    <a:pt x="51" y="64"/>
                  </a:lnTo>
                  <a:lnTo>
                    <a:pt x="73" y="0"/>
                  </a:lnTo>
                  <a:lnTo>
                    <a:pt x="99" y="0"/>
                  </a:lnTo>
                  <a:lnTo>
                    <a:pt x="99" y="94"/>
                  </a:lnTo>
                  <a:lnTo>
                    <a:pt x="81" y="94"/>
                  </a:lnTo>
                  <a:lnTo>
                    <a:pt x="81" y="26"/>
                  </a:lnTo>
                  <a:lnTo>
                    <a:pt x="81" y="26"/>
                  </a:lnTo>
                  <a:lnTo>
                    <a:pt x="59" y="94"/>
                  </a:lnTo>
                  <a:lnTo>
                    <a:pt x="43" y="94"/>
                  </a:lnTo>
                  <a:lnTo>
                    <a:pt x="22" y="29"/>
                  </a:lnTo>
                  <a:lnTo>
                    <a:pt x="22" y="29"/>
                  </a:lnTo>
                  <a:lnTo>
                    <a:pt x="22" y="94"/>
                  </a:lnTo>
                  <a:lnTo>
                    <a:pt x="0" y="9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9" name="Freeform 69">
              <a:extLst>
                <a:ext uri="{FF2B5EF4-FFF2-40B4-BE49-F238E27FC236}">
                  <a16:creationId xmlns:a16="http://schemas.microsoft.com/office/drawing/2014/main" id="{D44DF58A-D5C8-3945-9B71-6352585CD33A}"/>
                </a:ext>
              </a:extLst>
            </p:cNvPr>
            <p:cNvSpPr>
              <a:spLocks/>
            </p:cNvSpPr>
            <p:nvPr/>
          </p:nvSpPr>
          <p:spPr bwMode="auto">
            <a:xfrm>
              <a:off x="2185" y="2381"/>
              <a:ext cx="69" cy="94"/>
            </a:xfrm>
            <a:custGeom>
              <a:avLst/>
              <a:gdLst>
                <a:gd name="T0" fmla="*/ 69 w 69"/>
                <a:gd name="T1" fmla="*/ 0 h 94"/>
                <a:gd name="T2" fmla="*/ 69 w 69"/>
                <a:gd name="T3" fmla="*/ 18 h 94"/>
                <a:gd name="T4" fmla="*/ 21 w 69"/>
                <a:gd name="T5" fmla="*/ 18 h 94"/>
                <a:gd name="T6" fmla="*/ 21 w 69"/>
                <a:gd name="T7" fmla="*/ 37 h 94"/>
                <a:gd name="T8" fmla="*/ 67 w 69"/>
                <a:gd name="T9" fmla="*/ 37 h 94"/>
                <a:gd name="T10" fmla="*/ 67 w 69"/>
                <a:gd name="T11" fmla="*/ 53 h 94"/>
                <a:gd name="T12" fmla="*/ 21 w 69"/>
                <a:gd name="T13" fmla="*/ 53 h 94"/>
                <a:gd name="T14" fmla="*/ 21 w 69"/>
                <a:gd name="T15" fmla="*/ 75 h 94"/>
                <a:gd name="T16" fmla="*/ 69 w 69"/>
                <a:gd name="T17" fmla="*/ 75 h 94"/>
                <a:gd name="T18" fmla="*/ 69 w 69"/>
                <a:gd name="T19" fmla="*/ 94 h 94"/>
                <a:gd name="T20" fmla="*/ 0 w 69"/>
                <a:gd name="T21" fmla="*/ 94 h 94"/>
                <a:gd name="T22" fmla="*/ 0 w 69"/>
                <a:gd name="T23" fmla="*/ 0 h 94"/>
                <a:gd name="T24" fmla="*/ 69 w 6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4">
                  <a:moveTo>
                    <a:pt x="69" y="0"/>
                  </a:moveTo>
                  <a:lnTo>
                    <a:pt x="69" y="18"/>
                  </a:lnTo>
                  <a:lnTo>
                    <a:pt x="21" y="18"/>
                  </a:lnTo>
                  <a:lnTo>
                    <a:pt x="21" y="37"/>
                  </a:lnTo>
                  <a:lnTo>
                    <a:pt x="67" y="37"/>
                  </a:lnTo>
                  <a:lnTo>
                    <a:pt x="67" y="53"/>
                  </a:lnTo>
                  <a:lnTo>
                    <a:pt x="21" y="53"/>
                  </a:lnTo>
                  <a:lnTo>
                    <a:pt x="21" y="75"/>
                  </a:lnTo>
                  <a:lnTo>
                    <a:pt x="69" y="75"/>
                  </a:lnTo>
                  <a:lnTo>
                    <a:pt x="69" y="94"/>
                  </a:lnTo>
                  <a:lnTo>
                    <a:pt x="0" y="94"/>
                  </a:lnTo>
                  <a:lnTo>
                    <a:pt x="0"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0" name="Freeform 70">
              <a:extLst>
                <a:ext uri="{FF2B5EF4-FFF2-40B4-BE49-F238E27FC236}">
                  <a16:creationId xmlns:a16="http://schemas.microsoft.com/office/drawing/2014/main" id="{110D6FCE-5D4B-6A46-9A26-958B3F1C8E83}"/>
                </a:ext>
              </a:extLst>
            </p:cNvPr>
            <p:cNvSpPr>
              <a:spLocks noEditPoints="1"/>
            </p:cNvSpPr>
            <p:nvPr/>
          </p:nvSpPr>
          <p:spPr bwMode="auto">
            <a:xfrm>
              <a:off x="2308" y="2381"/>
              <a:ext cx="80" cy="94"/>
            </a:xfrm>
            <a:custGeom>
              <a:avLst/>
              <a:gdLst>
                <a:gd name="T0" fmla="*/ 15 w 30"/>
                <a:gd name="T1" fmla="*/ 0 h 35"/>
                <a:gd name="T2" fmla="*/ 21 w 30"/>
                <a:gd name="T3" fmla="*/ 1 h 35"/>
                <a:gd name="T4" fmla="*/ 26 w 30"/>
                <a:gd name="T5" fmla="*/ 5 h 35"/>
                <a:gd name="T6" fmla="*/ 29 w 30"/>
                <a:gd name="T7" fmla="*/ 10 h 35"/>
                <a:gd name="T8" fmla="*/ 30 w 30"/>
                <a:gd name="T9" fmla="*/ 17 h 35"/>
                <a:gd name="T10" fmla="*/ 29 w 30"/>
                <a:gd name="T11" fmla="*/ 24 h 35"/>
                <a:gd name="T12" fmla="*/ 26 w 30"/>
                <a:gd name="T13" fmla="*/ 30 h 35"/>
                <a:gd name="T14" fmla="*/ 22 w 30"/>
                <a:gd name="T15" fmla="*/ 33 h 35"/>
                <a:gd name="T16" fmla="*/ 15 w 30"/>
                <a:gd name="T17" fmla="*/ 35 h 35"/>
                <a:gd name="T18" fmla="*/ 0 w 30"/>
                <a:gd name="T19" fmla="*/ 35 h 35"/>
                <a:gd name="T20" fmla="*/ 0 w 30"/>
                <a:gd name="T21" fmla="*/ 0 h 35"/>
                <a:gd name="T22" fmla="*/ 15 w 30"/>
                <a:gd name="T23" fmla="*/ 0 h 35"/>
                <a:gd name="T24" fmla="*/ 14 w 30"/>
                <a:gd name="T25" fmla="*/ 28 h 35"/>
                <a:gd name="T26" fmla="*/ 17 w 30"/>
                <a:gd name="T27" fmla="*/ 28 h 35"/>
                <a:gd name="T28" fmla="*/ 20 w 30"/>
                <a:gd name="T29" fmla="*/ 26 h 35"/>
                <a:gd name="T30" fmla="*/ 22 w 30"/>
                <a:gd name="T31" fmla="*/ 23 h 35"/>
                <a:gd name="T32" fmla="*/ 23 w 30"/>
                <a:gd name="T33" fmla="*/ 18 h 35"/>
                <a:gd name="T34" fmla="*/ 22 w 30"/>
                <a:gd name="T35" fmla="*/ 13 h 35"/>
                <a:gd name="T36" fmla="*/ 21 w 30"/>
                <a:gd name="T37" fmla="*/ 10 h 35"/>
                <a:gd name="T38" fmla="*/ 17 w 30"/>
                <a:gd name="T39" fmla="*/ 7 h 35"/>
                <a:gd name="T40" fmla="*/ 13 w 30"/>
                <a:gd name="T41" fmla="*/ 7 h 35"/>
                <a:gd name="T42" fmla="*/ 7 w 30"/>
                <a:gd name="T43" fmla="*/ 7 h 35"/>
                <a:gd name="T44" fmla="*/ 7 w 30"/>
                <a:gd name="T45" fmla="*/ 28 h 35"/>
                <a:gd name="T46" fmla="*/ 14 w 30"/>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5">
                  <a:moveTo>
                    <a:pt x="15" y="0"/>
                  </a:moveTo>
                  <a:cubicBezTo>
                    <a:pt x="17" y="0"/>
                    <a:pt x="19" y="1"/>
                    <a:pt x="21" y="1"/>
                  </a:cubicBezTo>
                  <a:cubicBezTo>
                    <a:pt x="23" y="2"/>
                    <a:pt x="24" y="3"/>
                    <a:pt x="26" y="5"/>
                  </a:cubicBezTo>
                  <a:cubicBezTo>
                    <a:pt x="27" y="6"/>
                    <a:pt x="28" y="8"/>
                    <a:pt x="29" y="10"/>
                  </a:cubicBezTo>
                  <a:cubicBezTo>
                    <a:pt x="30" y="12"/>
                    <a:pt x="30" y="14"/>
                    <a:pt x="30" y="17"/>
                  </a:cubicBezTo>
                  <a:cubicBezTo>
                    <a:pt x="30" y="20"/>
                    <a:pt x="30" y="22"/>
                    <a:pt x="29" y="24"/>
                  </a:cubicBezTo>
                  <a:cubicBezTo>
                    <a:pt x="29" y="26"/>
                    <a:pt x="28" y="28"/>
                    <a:pt x="26" y="30"/>
                  </a:cubicBezTo>
                  <a:cubicBezTo>
                    <a:pt x="25" y="31"/>
                    <a:pt x="23" y="32"/>
                    <a:pt x="22" y="33"/>
                  </a:cubicBezTo>
                  <a:cubicBezTo>
                    <a:pt x="20" y="34"/>
                    <a:pt x="17" y="35"/>
                    <a:pt x="15" y="35"/>
                  </a:cubicBezTo>
                  <a:cubicBezTo>
                    <a:pt x="0" y="35"/>
                    <a:pt x="0" y="35"/>
                    <a:pt x="0" y="35"/>
                  </a:cubicBezTo>
                  <a:cubicBezTo>
                    <a:pt x="0" y="0"/>
                    <a:pt x="0" y="0"/>
                    <a:pt x="0" y="0"/>
                  </a:cubicBezTo>
                  <a:lnTo>
                    <a:pt x="15" y="0"/>
                  </a:lnTo>
                  <a:close/>
                  <a:moveTo>
                    <a:pt x="14" y="28"/>
                  </a:moveTo>
                  <a:cubicBezTo>
                    <a:pt x="15" y="28"/>
                    <a:pt x="16" y="28"/>
                    <a:pt x="17" y="28"/>
                  </a:cubicBezTo>
                  <a:cubicBezTo>
                    <a:pt x="18" y="27"/>
                    <a:pt x="19" y="27"/>
                    <a:pt x="20" y="26"/>
                  </a:cubicBezTo>
                  <a:cubicBezTo>
                    <a:pt x="21" y="25"/>
                    <a:pt x="22" y="24"/>
                    <a:pt x="22" y="23"/>
                  </a:cubicBezTo>
                  <a:cubicBezTo>
                    <a:pt x="22" y="21"/>
                    <a:pt x="23" y="20"/>
                    <a:pt x="23" y="18"/>
                  </a:cubicBezTo>
                  <a:cubicBezTo>
                    <a:pt x="23" y="16"/>
                    <a:pt x="23" y="15"/>
                    <a:pt x="22" y="13"/>
                  </a:cubicBezTo>
                  <a:cubicBezTo>
                    <a:pt x="22" y="12"/>
                    <a:pt x="21" y="11"/>
                    <a:pt x="21" y="10"/>
                  </a:cubicBezTo>
                  <a:cubicBezTo>
                    <a:pt x="20" y="9"/>
                    <a:pt x="19" y="8"/>
                    <a:pt x="17" y="7"/>
                  </a:cubicBezTo>
                  <a:cubicBezTo>
                    <a:pt x="16" y="7"/>
                    <a:pt x="15" y="7"/>
                    <a:pt x="13" y="7"/>
                  </a:cubicBezTo>
                  <a:cubicBezTo>
                    <a:pt x="7" y="7"/>
                    <a:pt x="7" y="7"/>
                    <a:pt x="7" y="7"/>
                  </a:cubicBezTo>
                  <a:cubicBezTo>
                    <a:pt x="7" y="28"/>
                    <a:pt x="7" y="28"/>
                    <a:pt x="7"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1" name="Rectangle 71">
              <a:extLst>
                <a:ext uri="{FF2B5EF4-FFF2-40B4-BE49-F238E27FC236}">
                  <a16:creationId xmlns:a16="http://schemas.microsoft.com/office/drawing/2014/main" id="{ABF252AB-0C48-A348-B18D-371C166BEDAB}"/>
                </a:ext>
              </a:extLst>
            </p:cNvPr>
            <p:cNvSpPr>
              <a:spLocks noChangeArrowheads="1"/>
            </p:cNvSpPr>
            <p:nvPr/>
          </p:nvSpPr>
          <p:spPr bwMode="auto">
            <a:xfrm>
              <a:off x="2442"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2" name="Freeform 72">
              <a:extLst>
                <a:ext uri="{FF2B5EF4-FFF2-40B4-BE49-F238E27FC236}">
                  <a16:creationId xmlns:a16="http://schemas.microsoft.com/office/drawing/2014/main" id="{BD97A248-15C5-CE46-AFFC-5087A473D47B}"/>
                </a:ext>
              </a:extLst>
            </p:cNvPr>
            <p:cNvSpPr>
              <a:spLocks/>
            </p:cNvSpPr>
            <p:nvPr/>
          </p:nvSpPr>
          <p:spPr bwMode="auto">
            <a:xfrm>
              <a:off x="2514" y="2381"/>
              <a:ext cx="86" cy="94"/>
            </a:xfrm>
            <a:custGeom>
              <a:avLst/>
              <a:gdLst>
                <a:gd name="T0" fmla="*/ 23 w 32"/>
                <a:gd name="T1" fmla="*/ 9 h 35"/>
                <a:gd name="T2" fmla="*/ 22 w 32"/>
                <a:gd name="T3" fmla="*/ 8 h 35"/>
                <a:gd name="T4" fmla="*/ 19 w 32"/>
                <a:gd name="T5" fmla="*/ 6 h 35"/>
                <a:gd name="T6" fmla="*/ 17 w 32"/>
                <a:gd name="T7" fmla="*/ 6 h 35"/>
                <a:gd name="T8" fmla="*/ 12 w 32"/>
                <a:gd name="T9" fmla="*/ 7 h 35"/>
                <a:gd name="T10" fmla="*/ 10 w 32"/>
                <a:gd name="T11" fmla="*/ 9 h 35"/>
                <a:gd name="T12" fmla="*/ 8 w 32"/>
                <a:gd name="T13" fmla="*/ 13 h 35"/>
                <a:gd name="T14" fmla="*/ 7 w 32"/>
                <a:gd name="T15" fmla="*/ 18 h 35"/>
                <a:gd name="T16" fmla="*/ 8 w 32"/>
                <a:gd name="T17" fmla="*/ 22 h 35"/>
                <a:gd name="T18" fmla="*/ 10 w 32"/>
                <a:gd name="T19" fmla="*/ 25 h 35"/>
                <a:gd name="T20" fmla="*/ 12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4 w 32"/>
                <a:gd name="T41" fmla="*/ 30 h 35"/>
                <a:gd name="T42" fmla="*/ 1 w 32"/>
                <a:gd name="T43" fmla="*/ 25 h 35"/>
                <a:gd name="T44" fmla="*/ 0 w 32"/>
                <a:gd name="T45" fmla="*/ 18 h 35"/>
                <a:gd name="T46" fmla="*/ 1 w 32"/>
                <a:gd name="T47" fmla="*/ 10 h 35"/>
                <a:gd name="T48" fmla="*/ 4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3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3" y="9"/>
                  </a:moveTo>
                  <a:cubicBezTo>
                    <a:pt x="23" y="9"/>
                    <a:pt x="22" y="8"/>
                    <a:pt x="22" y="8"/>
                  </a:cubicBezTo>
                  <a:cubicBezTo>
                    <a:pt x="21" y="7"/>
                    <a:pt x="20" y="7"/>
                    <a:pt x="19" y="6"/>
                  </a:cubicBezTo>
                  <a:cubicBezTo>
                    <a:pt x="19"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ubicBezTo>
                    <a:pt x="8" y="23"/>
                    <a:pt x="9" y="24"/>
                    <a:pt x="10" y="25"/>
                  </a:cubicBezTo>
                  <a:cubicBezTo>
                    <a:pt x="10" y="27"/>
                    <a:pt x="11" y="27"/>
                    <a:pt x="12" y="28"/>
                  </a:cubicBezTo>
                  <a:cubicBezTo>
                    <a:pt x="14" y="29"/>
                    <a:pt x="15" y="29"/>
                    <a:pt x="17" y="29"/>
                  </a:cubicBezTo>
                  <a:cubicBezTo>
                    <a:pt x="19" y="29"/>
                    <a:pt x="21" y="28"/>
                    <a:pt x="22" y="27"/>
                  </a:cubicBezTo>
                  <a:cubicBezTo>
                    <a:pt x="23"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ubicBezTo>
                    <a:pt x="2" y="8"/>
                    <a:pt x="3" y="6"/>
                    <a:pt x="4" y="5"/>
                  </a:cubicBezTo>
                  <a:cubicBezTo>
                    <a:pt x="6" y="3"/>
                    <a:pt x="8" y="2"/>
                    <a:pt x="10" y="1"/>
                  </a:cubicBezTo>
                  <a:cubicBezTo>
                    <a:pt x="12" y="0"/>
                    <a:pt x="14" y="0"/>
                    <a:pt x="17" y="0"/>
                  </a:cubicBezTo>
                  <a:cubicBezTo>
                    <a:pt x="19" y="0"/>
                    <a:pt x="20"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3" name="Freeform 73">
              <a:extLst>
                <a:ext uri="{FF2B5EF4-FFF2-40B4-BE49-F238E27FC236}">
                  <a16:creationId xmlns:a16="http://schemas.microsoft.com/office/drawing/2014/main" id="{5AA3DEA7-EA5F-1E48-980B-3EFE4023EEB9}"/>
                </a:ext>
              </a:extLst>
            </p:cNvPr>
            <p:cNvSpPr>
              <a:spLocks noEditPoints="1"/>
            </p:cNvSpPr>
            <p:nvPr/>
          </p:nvSpPr>
          <p:spPr bwMode="auto">
            <a:xfrm>
              <a:off x="2643" y="2381"/>
              <a:ext cx="88" cy="94"/>
            </a:xfrm>
            <a:custGeom>
              <a:avLst/>
              <a:gdLst>
                <a:gd name="T0" fmla="*/ 53 w 88"/>
                <a:gd name="T1" fmla="*/ 0 h 94"/>
                <a:gd name="T2" fmla="*/ 88 w 88"/>
                <a:gd name="T3" fmla="*/ 94 h 94"/>
                <a:gd name="T4" fmla="*/ 67 w 88"/>
                <a:gd name="T5" fmla="*/ 94 h 94"/>
                <a:gd name="T6" fmla="*/ 61 w 88"/>
                <a:gd name="T7" fmla="*/ 72 h 94"/>
                <a:gd name="T8" fmla="*/ 27 w 88"/>
                <a:gd name="T9" fmla="*/ 72 h 94"/>
                <a:gd name="T10" fmla="*/ 19 w 88"/>
                <a:gd name="T11" fmla="*/ 94 h 94"/>
                <a:gd name="T12" fmla="*/ 0 w 88"/>
                <a:gd name="T13" fmla="*/ 94 h 94"/>
                <a:gd name="T14" fmla="*/ 35 w 88"/>
                <a:gd name="T15" fmla="*/ 0 h 94"/>
                <a:gd name="T16" fmla="*/ 53 w 88"/>
                <a:gd name="T17" fmla="*/ 0 h 94"/>
                <a:gd name="T18" fmla="*/ 56 w 88"/>
                <a:gd name="T19" fmla="*/ 56 h 94"/>
                <a:gd name="T20" fmla="*/ 45 w 88"/>
                <a:gd name="T21" fmla="*/ 24 h 94"/>
                <a:gd name="T22" fmla="*/ 43 w 88"/>
                <a:gd name="T23" fmla="*/ 24 h 94"/>
                <a:gd name="T24" fmla="*/ 32 w 88"/>
                <a:gd name="T25" fmla="*/ 56 h 94"/>
                <a:gd name="T26" fmla="*/ 56 w 88"/>
                <a:gd name="T2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4">
                  <a:moveTo>
                    <a:pt x="53" y="0"/>
                  </a:moveTo>
                  <a:lnTo>
                    <a:pt x="88" y="94"/>
                  </a:lnTo>
                  <a:lnTo>
                    <a:pt x="67" y="94"/>
                  </a:lnTo>
                  <a:lnTo>
                    <a:pt x="61" y="72"/>
                  </a:lnTo>
                  <a:lnTo>
                    <a:pt x="27" y="72"/>
                  </a:lnTo>
                  <a:lnTo>
                    <a:pt x="19" y="94"/>
                  </a:lnTo>
                  <a:lnTo>
                    <a:pt x="0" y="94"/>
                  </a:lnTo>
                  <a:lnTo>
                    <a:pt x="35" y="0"/>
                  </a:lnTo>
                  <a:lnTo>
                    <a:pt x="53" y="0"/>
                  </a:lnTo>
                  <a:close/>
                  <a:moveTo>
                    <a:pt x="56" y="56"/>
                  </a:moveTo>
                  <a:lnTo>
                    <a:pt x="45" y="24"/>
                  </a:lnTo>
                  <a:lnTo>
                    <a:pt x="43" y="24"/>
                  </a:lnTo>
                  <a:lnTo>
                    <a:pt x="32" y="56"/>
                  </a:lnTo>
                  <a:lnTo>
                    <a:pt x="5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4" name="Rectangle 74">
              <a:extLst>
                <a:ext uri="{FF2B5EF4-FFF2-40B4-BE49-F238E27FC236}">
                  <a16:creationId xmlns:a16="http://schemas.microsoft.com/office/drawing/2014/main" id="{5C634E8B-2F61-284B-8F88-97CCECFDACCB}"/>
                </a:ext>
              </a:extLst>
            </p:cNvPr>
            <p:cNvSpPr>
              <a:spLocks noChangeArrowheads="1"/>
            </p:cNvSpPr>
            <p:nvPr/>
          </p:nvSpPr>
          <p:spPr bwMode="auto">
            <a:xfrm>
              <a:off x="2779"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5" name="Freeform 75">
              <a:extLst>
                <a:ext uri="{FF2B5EF4-FFF2-40B4-BE49-F238E27FC236}">
                  <a16:creationId xmlns:a16="http://schemas.microsoft.com/office/drawing/2014/main" id="{A490CB42-1246-9F4F-802C-4CD750E6BF88}"/>
                </a:ext>
              </a:extLst>
            </p:cNvPr>
            <p:cNvSpPr>
              <a:spLocks noEditPoints="1"/>
            </p:cNvSpPr>
            <p:nvPr/>
          </p:nvSpPr>
          <p:spPr bwMode="auto">
            <a:xfrm>
              <a:off x="2854" y="2381"/>
              <a:ext cx="84" cy="94"/>
            </a:xfrm>
            <a:custGeom>
              <a:avLst/>
              <a:gdLst>
                <a:gd name="T0" fmla="*/ 15 w 31"/>
                <a:gd name="T1" fmla="*/ 0 h 35"/>
                <a:gd name="T2" fmla="*/ 21 w 31"/>
                <a:gd name="T3" fmla="*/ 1 h 35"/>
                <a:gd name="T4" fmla="*/ 26 w 31"/>
                <a:gd name="T5" fmla="*/ 5 h 35"/>
                <a:gd name="T6" fmla="*/ 29 w 31"/>
                <a:gd name="T7" fmla="*/ 10 h 35"/>
                <a:gd name="T8" fmla="*/ 31 w 31"/>
                <a:gd name="T9" fmla="*/ 17 h 35"/>
                <a:gd name="T10" fmla="*/ 30 w 31"/>
                <a:gd name="T11" fmla="*/ 24 h 35"/>
                <a:gd name="T12" fmla="*/ 27 w 31"/>
                <a:gd name="T13" fmla="*/ 30 h 35"/>
                <a:gd name="T14" fmla="*/ 22 w 31"/>
                <a:gd name="T15" fmla="*/ 33 h 35"/>
                <a:gd name="T16" fmla="*/ 15 w 31"/>
                <a:gd name="T17" fmla="*/ 35 h 35"/>
                <a:gd name="T18" fmla="*/ 0 w 31"/>
                <a:gd name="T19" fmla="*/ 35 h 35"/>
                <a:gd name="T20" fmla="*/ 0 w 31"/>
                <a:gd name="T21" fmla="*/ 0 h 35"/>
                <a:gd name="T22" fmla="*/ 15 w 31"/>
                <a:gd name="T23" fmla="*/ 0 h 35"/>
                <a:gd name="T24" fmla="*/ 14 w 31"/>
                <a:gd name="T25" fmla="*/ 28 h 35"/>
                <a:gd name="T26" fmla="*/ 18 w 31"/>
                <a:gd name="T27" fmla="*/ 28 h 35"/>
                <a:gd name="T28" fmla="*/ 20 w 31"/>
                <a:gd name="T29" fmla="*/ 26 h 35"/>
                <a:gd name="T30" fmla="*/ 22 w 31"/>
                <a:gd name="T31" fmla="*/ 23 h 35"/>
                <a:gd name="T32" fmla="*/ 23 w 31"/>
                <a:gd name="T33" fmla="*/ 18 h 35"/>
                <a:gd name="T34" fmla="*/ 23 w 31"/>
                <a:gd name="T35" fmla="*/ 13 h 35"/>
                <a:gd name="T36" fmla="*/ 21 w 31"/>
                <a:gd name="T37" fmla="*/ 10 h 35"/>
                <a:gd name="T38" fmla="*/ 18 w 31"/>
                <a:gd name="T39" fmla="*/ 7 h 35"/>
                <a:gd name="T40" fmla="*/ 13 w 31"/>
                <a:gd name="T41" fmla="*/ 7 h 35"/>
                <a:gd name="T42" fmla="*/ 8 w 31"/>
                <a:gd name="T43" fmla="*/ 7 h 35"/>
                <a:gd name="T44" fmla="*/ 8 w 31"/>
                <a:gd name="T45" fmla="*/ 28 h 35"/>
                <a:gd name="T46" fmla="*/ 14 w 31"/>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5">
                  <a:moveTo>
                    <a:pt x="15" y="0"/>
                  </a:moveTo>
                  <a:cubicBezTo>
                    <a:pt x="17" y="0"/>
                    <a:pt x="19" y="1"/>
                    <a:pt x="21" y="1"/>
                  </a:cubicBezTo>
                  <a:cubicBezTo>
                    <a:pt x="23" y="2"/>
                    <a:pt x="25" y="3"/>
                    <a:pt x="26" y="5"/>
                  </a:cubicBezTo>
                  <a:cubicBezTo>
                    <a:pt x="28" y="6"/>
                    <a:pt x="29" y="8"/>
                    <a:pt x="29" y="10"/>
                  </a:cubicBezTo>
                  <a:cubicBezTo>
                    <a:pt x="30" y="12"/>
                    <a:pt x="31" y="14"/>
                    <a:pt x="31" y="17"/>
                  </a:cubicBezTo>
                  <a:cubicBezTo>
                    <a:pt x="31" y="20"/>
                    <a:pt x="30" y="22"/>
                    <a:pt x="30" y="24"/>
                  </a:cubicBezTo>
                  <a:cubicBezTo>
                    <a:pt x="29" y="26"/>
                    <a:pt x="28" y="28"/>
                    <a:pt x="27" y="30"/>
                  </a:cubicBezTo>
                  <a:cubicBezTo>
                    <a:pt x="25" y="31"/>
                    <a:pt x="24" y="32"/>
                    <a:pt x="22" y="33"/>
                  </a:cubicBezTo>
                  <a:cubicBezTo>
                    <a:pt x="20" y="34"/>
                    <a:pt x="18" y="35"/>
                    <a:pt x="15" y="35"/>
                  </a:cubicBezTo>
                  <a:cubicBezTo>
                    <a:pt x="0" y="35"/>
                    <a:pt x="0" y="35"/>
                    <a:pt x="0" y="35"/>
                  </a:cubicBezTo>
                  <a:cubicBezTo>
                    <a:pt x="0" y="0"/>
                    <a:pt x="0" y="0"/>
                    <a:pt x="0" y="0"/>
                  </a:cubicBezTo>
                  <a:lnTo>
                    <a:pt x="15" y="0"/>
                  </a:lnTo>
                  <a:close/>
                  <a:moveTo>
                    <a:pt x="14" y="28"/>
                  </a:moveTo>
                  <a:cubicBezTo>
                    <a:pt x="16" y="28"/>
                    <a:pt x="17" y="28"/>
                    <a:pt x="18" y="28"/>
                  </a:cubicBezTo>
                  <a:cubicBezTo>
                    <a:pt x="19" y="27"/>
                    <a:pt x="20" y="27"/>
                    <a:pt x="20" y="26"/>
                  </a:cubicBezTo>
                  <a:cubicBezTo>
                    <a:pt x="21" y="25"/>
                    <a:pt x="22" y="24"/>
                    <a:pt x="22" y="23"/>
                  </a:cubicBezTo>
                  <a:cubicBezTo>
                    <a:pt x="23" y="21"/>
                    <a:pt x="23" y="20"/>
                    <a:pt x="23" y="18"/>
                  </a:cubicBezTo>
                  <a:cubicBezTo>
                    <a:pt x="23" y="16"/>
                    <a:pt x="23" y="15"/>
                    <a:pt x="23" y="13"/>
                  </a:cubicBezTo>
                  <a:cubicBezTo>
                    <a:pt x="22" y="12"/>
                    <a:pt x="22" y="11"/>
                    <a:pt x="21" y="10"/>
                  </a:cubicBezTo>
                  <a:cubicBezTo>
                    <a:pt x="20" y="9"/>
                    <a:pt x="19" y="8"/>
                    <a:pt x="18" y="7"/>
                  </a:cubicBezTo>
                  <a:cubicBezTo>
                    <a:pt x="17" y="7"/>
                    <a:pt x="15" y="7"/>
                    <a:pt x="13" y="7"/>
                  </a:cubicBezTo>
                  <a:cubicBezTo>
                    <a:pt x="8" y="7"/>
                    <a:pt x="8" y="7"/>
                    <a:pt x="8" y="7"/>
                  </a:cubicBezTo>
                  <a:cubicBezTo>
                    <a:pt x="8" y="28"/>
                    <a:pt x="8" y="28"/>
                    <a:pt x="8"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6" name="Freeform 76">
              <a:extLst>
                <a:ext uri="{FF2B5EF4-FFF2-40B4-BE49-F238E27FC236}">
                  <a16:creationId xmlns:a16="http://schemas.microsoft.com/office/drawing/2014/main" id="{79978759-545A-B54D-A5DE-FCB7EBD471AC}"/>
                </a:ext>
              </a:extLst>
            </p:cNvPr>
            <p:cNvSpPr>
              <a:spLocks noEditPoints="1"/>
            </p:cNvSpPr>
            <p:nvPr/>
          </p:nvSpPr>
          <p:spPr bwMode="auto">
            <a:xfrm>
              <a:off x="3063" y="2381"/>
              <a:ext cx="73" cy="94"/>
            </a:xfrm>
            <a:custGeom>
              <a:avLst/>
              <a:gdLst>
                <a:gd name="T0" fmla="*/ 15 w 27"/>
                <a:gd name="T1" fmla="*/ 0 h 35"/>
                <a:gd name="T2" fmla="*/ 21 w 27"/>
                <a:gd name="T3" fmla="*/ 1 h 35"/>
                <a:gd name="T4" fmla="*/ 25 w 27"/>
                <a:gd name="T5" fmla="*/ 4 h 35"/>
                <a:gd name="T6" fmla="*/ 27 w 27"/>
                <a:gd name="T7" fmla="*/ 7 h 35"/>
                <a:gd name="T8" fmla="*/ 27 w 27"/>
                <a:gd name="T9" fmla="*/ 11 h 35"/>
                <a:gd name="T10" fmla="*/ 27 w 27"/>
                <a:gd name="T11" fmla="*/ 15 h 35"/>
                <a:gd name="T12" fmla="*/ 25 w 27"/>
                <a:gd name="T13" fmla="*/ 19 h 35"/>
                <a:gd name="T14" fmla="*/ 21 w 27"/>
                <a:gd name="T15" fmla="*/ 21 h 35"/>
                <a:gd name="T16" fmla="*/ 15 w 27"/>
                <a:gd name="T17" fmla="*/ 22 h 35"/>
                <a:gd name="T18" fmla="*/ 7 w 27"/>
                <a:gd name="T19" fmla="*/ 22 h 35"/>
                <a:gd name="T20" fmla="*/ 7 w 27"/>
                <a:gd name="T21" fmla="*/ 35 h 35"/>
                <a:gd name="T22" fmla="*/ 0 w 27"/>
                <a:gd name="T23" fmla="*/ 35 h 35"/>
                <a:gd name="T24" fmla="*/ 0 w 27"/>
                <a:gd name="T25" fmla="*/ 0 h 35"/>
                <a:gd name="T26" fmla="*/ 15 w 27"/>
                <a:gd name="T27" fmla="*/ 0 h 35"/>
                <a:gd name="T28" fmla="*/ 13 w 27"/>
                <a:gd name="T29" fmla="*/ 16 h 35"/>
                <a:gd name="T30" fmla="*/ 16 w 27"/>
                <a:gd name="T31" fmla="*/ 16 h 35"/>
                <a:gd name="T32" fmla="*/ 18 w 27"/>
                <a:gd name="T33" fmla="*/ 16 h 35"/>
                <a:gd name="T34" fmla="*/ 19 w 27"/>
                <a:gd name="T35" fmla="*/ 14 h 35"/>
                <a:gd name="T36" fmla="*/ 20 w 27"/>
                <a:gd name="T37" fmla="*/ 11 h 35"/>
                <a:gd name="T38" fmla="*/ 19 w 27"/>
                <a:gd name="T39" fmla="*/ 9 h 35"/>
                <a:gd name="T40" fmla="*/ 18 w 27"/>
                <a:gd name="T41" fmla="*/ 7 h 35"/>
                <a:gd name="T42" fmla="*/ 16 w 27"/>
                <a:gd name="T43" fmla="*/ 6 h 35"/>
                <a:gd name="T44" fmla="*/ 13 w 27"/>
                <a:gd name="T45" fmla="*/ 6 h 35"/>
                <a:gd name="T46" fmla="*/ 7 w 27"/>
                <a:gd name="T47" fmla="*/ 6 h 35"/>
                <a:gd name="T48" fmla="*/ 7 w 27"/>
                <a:gd name="T49" fmla="*/ 16 h 35"/>
                <a:gd name="T50" fmla="*/ 13 w 27"/>
                <a:gd name="T5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15" y="0"/>
                  </a:moveTo>
                  <a:cubicBezTo>
                    <a:pt x="18" y="0"/>
                    <a:pt x="19" y="1"/>
                    <a:pt x="21" y="1"/>
                  </a:cubicBezTo>
                  <a:cubicBezTo>
                    <a:pt x="22" y="2"/>
                    <a:pt x="24" y="3"/>
                    <a:pt x="25" y="4"/>
                  </a:cubicBezTo>
                  <a:cubicBezTo>
                    <a:pt x="25" y="5"/>
                    <a:pt x="26" y="6"/>
                    <a:pt x="27" y="7"/>
                  </a:cubicBezTo>
                  <a:cubicBezTo>
                    <a:pt x="27" y="9"/>
                    <a:pt x="27" y="10"/>
                    <a:pt x="27" y="11"/>
                  </a:cubicBezTo>
                  <a:cubicBezTo>
                    <a:pt x="27" y="13"/>
                    <a:pt x="27" y="14"/>
                    <a:pt x="27" y="15"/>
                  </a:cubicBezTo>
                  <a:cubicBezTo>
                    <a:pt x="26" y="17"/>
                    <a:pt x="25" y="18"/>
                    <a:pt x="25" y="19"/>
                  </a:cubicBezTo>
                  <a:cubicBezTo>
                    <a:pt x="24" y="20"/>
                    <a:pt x="22" y="21"/>
                    <a:pt x="21" y="21"/>
                  </a:cubicBezTo>
                  <a:cubicBezTo>
                    <a:pt x="19" y="22"/>
                    <a:pt x="18" y="22"/>
                    <a:pt x="15" y="22"/>
                  </a:cubicBezTo>
                  <a:cubicBezTo>
                    <a:pt x="7" y="22"/>
                    <a:pt x="7" y="22"/>
                    <a:pt x="7" y="22"/>
                  </a:cubicBezTo>
                  <a:cubicBezTo>
                    <a:pt x="7" y="35"/>
                    <a:pt x="7" y="35"/>
                    <a:pt x="7" y="35"/>
                  </a:cubicBezTo>
                  <a:cubicBezTo>
                    <a:pt x="0" y="35"/>
                    <a:pt x="0" y="35"/>
                    <a:pt x="0" y="35"/>
                  </a:cubicBezTo>
                  <a:cubicBezTo>
                    <a:pt x="0" y="0"/>
                    <a:pt x="0" y="0"/>
                    <a:pt x="0" y="0"/>
                  </a:cubicBezTo>
                  <a:lnTo>
                    <a:pt x="15" y="0"/>
                  </a:lnTo>
                  <a:close/>
                  <a:moveTo>
                    <a:pt x="13" y="16"/>
                  </a:moveTo>
                  <a:cubicBezTo>
                    <a:pt x="14" y="16"/>
                    <a:pt x="15" y="16"/>
                    <a:pt x="16" y="16"/>
                  </a:cubicBezTo>
                  <a:cubicBezTo>
                    <a:pt x="17" y="16"/>
                    <a:pt x="17" y="16"/>
                    <a:pt x="18" y="16"/>
                  </a:cubicBezTo>
                  <a:cubicBezTo>
                    <a:pt x="19" y="15"/>
                    <a:pt x="19" y="15"/>
                    <a:pt x="19" y="14"/>
                  </a:cubicBezTo>
                  <a:cubicBezTo>
                    <a:pt x="20" y="13"/>
                    <a:pt x="20" y="12"/>
                    <a:pt x="20" y="11"/>
                  </a:cubicBezTo>
                  <a:cubicBezTo>
                    <a:pt x="20" y="10"/>
                    <a:pt x="20" y="9"/>
                    <a:pt x="19" y="9"/>
                  </a:cubicBezTo>
                  <a:cubicBezTo>
                    <a:pt x="19" y="8"/>
                    <a:pt x="19" y="7"/>
                    <a:pt x="18" y="7"/>
                  </a:cubicBezTo>
                  <a:cubicBezTo>
                    <a:pt x="17" y="7"/>
                    <a:pt x="17" y="6"/>
                    <a:pt x="16" y="6"/>
                  </a:cubicBezTo>
                  <a:cubicBezTo>
                    <a:pt x="15" y="6"/>
                    <a:pt x="14" y="6"/>
                    <a:pt x="13" y="6"/>
                  </a:cubicBezTo>
                  <a:cubicBezTo>
                    <a:pt x="7" y="6"/>
                    <a:pt x="7" y="6"/>
                    <a:pt x="7" y="6"/>
                  </a:cubicBezTo>
                  <a:cubicBezTo>
                    <a:pt x="7" y="16"/>
                    <a:pt x="7" y="16"/>
                    <a:pt x="7"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Freeform 77">
              <a:extLst>
                <a:ext uri="{FF2B5EF4-FFF2-40B4-BE49-F238E27FC236}">
                  <a16:creationId xmlns:a16="http://schemas.microsoft.com/office/drawing/2014/main" id="{AA7D5427-32FF-7B4A-97B2-63BC9BE3E049}"/>
                </a:ext>
              </a:extLst>
            </p:cNvPr>
            <p:cNvSpPr>
              <a:spLocks noEditPoints="1"/>
            </p:cNvSpPr>
            <p:nvPr/>
          </p:nvSpPr>
          <p:spPr bwMode="auto">
            <a:xfrm>
              <a:off x="3184" y="2381"/>
              <a:ext cx="91" cy="94"/>
            </a:xfrm>
            <a:custGeom>
              <a:avLst/>
              <a:gdLst>
                <a:gd name="T0" fmla="*/ 1 w 34"/>
                <a:gd name="T1" fmla="*/ 10 h 35"/>
                <a:gd name="T2" fmla="*/ 4 w 34"/>
                <a:gd name="T3" fmla="*/ 5 h 35"/>
                <a:gd name="T4" fmla="*/ 10 w 34"/>
                <a:gd name="T5" fmla="*/ 1 h 35"/>
                <a:gd name="T6" fmla="*/ 17 w 34"/>
                <a:gd name="T7" fmla="*/ 0 h 35"/>
                <a:gd name="T8" fmla="*/ 24 w 34"/>
                <a:gd name="T9" fmla="*/ 1 h 35"/>
                <a:gd name="T10" fmla="*/ 29 w 34"/>
                <a:gd name="T11" fmla="*/ 5 h 35"/>
                <a:gd name="T12" fmla="*/ 32 w 34"/>
                <a:gd name="T13" fmla="*/ 10 h 35"/>
                <a:gd name="T14" fmla="*/ 34 w 34"/>
                <a:gd name="T15" fmla="*/ 18 h 35"/>
                <a:gd name="T16" fmla="*/ 32 w 34"/>
                <a:gd name="T17" fmla="*/ 25 h 35"/>
                <a:gd name="T18" fmla="*/ 29 w 34"/>
                <a:gd name="T19" fmla="*/ 30 h 35"/>
                <a:gd name="T20" fmla="*/ 24 w 34"/>
                <a:gd name="T21" fmla="*/ 34 h 35"/>
                <a:gd name="T22" fmla="*/ 17 w 34"/>
                <a:gd name="T23" fmla="*/ 35 h 35"/>
                <a:gd name="T24" fmla="*/ 10 w 34"/>
                <a:gd name="T25" fmla="*/ 34 h 35"/>
                <a:gd name="T26" fmla="*/ 4 w 34"/>
                <a:gd name="T27" fmla="*/ 30 h 35"/>
                <a:gd name="T28" fmla="*/ 1 w 34"/>
                <a:gd name="T29" fmla="*/ 25 h 35"/>
                <a:gd name="T30" fmla="*/ 0 w 34"/>
                <a:gd name="T31" fmla="*/ 18 h 35"/>
                <a:gd name="T32" fmla="*/ 1 w 34"/>
                <a:gd name="T33" fmla="*/ 10 h 35"/>
                <a:gd name="T34" fmla="*/ 8 w 34"/>
                <a:gd name="T35" fmla="*/ 22 h 35"/>
                <a:gd name="T36" fmla="*/ 10 w 34"/>
                <a:gd name="T37" fmla="*/ 25 h 35"/>
                <a:gd name="T38" fmla="*/ 12 w 34"/>
                <a:gd name="T39" fmla="*/ 28 h 35"/>
                <a:gd name="T40" fmla="*/ 17 w 34"/>
                <a:gd name="T41" fmla="*/ 29 h 35"/>
                <a:gd name="T42" fmla="*/ 21 w 34"/>
                <a:gd name="T43" fmla="*/ 28 h 35"/>
                <a:gd name="T44" fmla="*/ 24 w 34"/>
                <a:gd name="T45" fmla="*/ 25 h 35"/>
                <a:gd name="T46" fmla="*/ 26 w 34"/>
                <a:gd name="T47" fmla="*/ 22 h 35"/>
                <a:gd name="T48" fmla="*/ 26 w 34"/>
                <a:gd name="T49" fmla="*/ 18 h 35"/>
                <a:gd name="T50" fmla="*/ 26 w 34"/>
                <a:gd name="T51" fmla="*/ 13 h 35"/>
                <a:gd name="T52" fmla="*/ 24 w 34"/>
                <a:gd name="T53" fmla="*/ 9 h 35"/>
                <a:gd name="T54" fmla="*/ 21 w 34"/>
                <a:gd name="T55" fmla="*/ 7 h 35"/>
                <a:gd name="T56" fmla="*/ 17 w 34"/>
                <a:gd name="T57" fmla="*/ 6 h 35"/>
                <a:gd name="T58" fmla="*/ 12 w 34"/>
                <a:gd name="T59" fmla="*/ 7 h 35"/>
                <a:gd name="T60" fmla="*/ 10 w 34"/>
                <a:gd name="T61" fmla="*/ 9 h 35"/>
                <a:gd name="T62" fmla="*/ 8 w 34"/>
                <a:gd name="T63" fmla="*/ 13 h 35"/>
                <a:gd name="T64" fmla="*/ 7 w 34"/>
                <a:gd name="T65" fmla="*/ 18 h 35"/>
                <a:gd name="T66" fmla="*/ 8 w 34"/>
                <a:gd name="T6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5">
                  <a:moveTo>
                    <a:pt x="1" y="10"/>
                  </a:moveTo>
                  <a:cubicBezTo>
                    <a:pt x="2" y="8"/>
                    <a:pt x="3" y="6"/>
                    <a:pt x="4" y="5"/>
                  </a:cubicBezTo>
                  <a:cubicBezTo>
                    <a:pt x="6" y="3"/>
                    <a:pt x="8" y="2"/>
                    <a:pt x="10" y="1"/>
                  </a:cubicBezTo>
                  <a:cubicBezTo>
                    <a:pt x="12" y="0"/>
                    <a:pt x="14" y="0"/>
                    <a:pt x="17" y="0"/>
                  </a:cubicBezTo>
                  <a:cubicBezTo>
                    <a:pt x="19" y="0"/>
                    <a:pt x="22" y="0"/>
                    <a:pt x="24" y="1"/>
                  </a:cubicBezTo>
                  <a:cubicBezTo>
                    <a:pt x="26" y="2"/>
                    <a:pt x="28" y="3"/>
                    <a:pt x="29" y="5"/>
                  </a:cubicBezTo>
                  <a:cubicBezTo>
                    <a:pt x="31" y="6"/>
                    <a:pt x="32" y="8"/>
                    <a:pt x="32" y="10"/>
                  </a:cubicBezTo>
                  <a:cubicBezTo>
                    <a:pt x="33" y="13"/>
                    <a:pt x="34" y="15"/>
                    <a:pt x="34" y="18"/>
                  </a:cubicBezTo>
                  <a:cubicBezTo>
                    <a:pt x="34" y="20"/>
                    <a:pt x="33" y="22"/>
                    <a:pt x="32" y="25"/>
                  </a:cubicBezTo>
                  <a:cubicBezTo>
                    <a:pt x="32" y="27"/>
                    <a:pt x="31" y="29"/>
                    <a:pt x="29" y="30"/>
                  </a:cubicBezTo>
                  <a:cubicBezTo>
                    <a:pt x="28" y="32"/>
                    <a:pt x="26" y="33"/>
                    <a:pt x="24" y="34"/>
                  </a:cubicBezTo>
                  <a:cubicBezTo>
                    <a:pt x="22"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lose/>
                  <a:moveTo>
                    <a:pt x="8" y="22"/>
                  </a:moveTo>
                  <a:cubicBezTo>
                    <a:pt x="8" y="23"/>
                    <a:pt x="9" y="24"/>
                    <a:pt x="10" y="25"/>
                  </a:cubicBezTo>
                  <a:cubicBezTo>
                    <a:pt x="10" y="27"/>
                    <a:pt x="11" y="27"/>
                    <a:pt x="12" y="28"/>
                  </a:cubicBezTo>
                  <a:cubicBezTo>
                    <a:pt x="14" y="29"/>
                    <a:pt x="15" y="29"/>
                    <a:pt x="17" y="29"/>
                  </a:cubicBezTo>
                  <a:cubicBezTo>
                    <a:pt x="18" y="29"/>
                    <a:pt x="20" y="29"/>
                    <a:pt x="21" y="28"/>
                  </a:cubicBezTo>
                  <a:cubicBezTo>
                    <a:pt x="22" y="27"/>
                    <a:pt x="23" y="27"/>
                    <a:pt x="24" y="25"/>
                  </a:cubicBezTo>
                  <a:cubicBezTo>
                    <a:pt x="25" y="24"/>
                    <a:pt x="25" y="23"/>
                    <a:pt x="26" y="22"/>
                  </a:cubicBezTo>
                  <a:cubicBezTo>
                    <a:pt x="26" y="20"/>
                    <a:pt x="26" y="19"/>
                    <a:pt x="26" y="18"/>
                  </a:cubicBezTo>
                  <a:cubicBezTo>
                    <a:pt x="26" y="16"/>
                    <a:pt x="26" y="15"/>
                    <a:pt x="26" y="13"/>
                  </a:cubicBezTo>
                  <a:cubicBezTo>
                    <a:pt x="25" y="12"/>
                    <a:pt x="25" y="11"/>
                    <a:pt x="24" y="9"/>
                  </a:cubicBezTo>
                  <a:cubicBezTo>
                    <a:pt x="23" y="8"/>
                    <a:pt x="22" y="7"/>
                    <a:pt x="21" y="7"/>
                  </a:cubicBezTo>
                  <a:cubicBezTo>
                    <a:pt x="20"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8" name="Freeform 78">
              <a:extLst>
                <a:ext uri="{FF2B5EF4-FFF2-40B4-BE49-F238E27FC236}">
                  <a16:creationId xmlns:a16="http://schemas.microsoft.com/office/drawing/2014/main" id="{45D659B2-F968-004F-994F-4B66F9D26D4E}"/>
                </a:ext>
              </a:extLst>
            </p:cNvPr>
            <p:cNvSpPr>
              <a:spLocks/>
            </p:cNvSpPr>
            <p:nvPr/>
          </p:nvSpPr>
          <p:spPr bwMode="auto">
            <a:xfrm>
              <a:off x="3326" y="2381"/>
              <a:ext cx="64" cy="94"/>
            </a:xfrm>
            <a:custGeom>
              <a:avLst/>
              <a:gdLst>
                <a:gd name="T0" fmla="*/ 21 w 64"/>
                <a:gd name="T1" fmla="*/ 0 h 94"/>
                <a:gd name="T2" fmla="*/ 21 w 64"/>
                <a:gd name="T3" fmla="*/ 75 h 94"/>
                <a:gd name="T4" fmla="*/ 64 w 64"/>
                <a:gd name="T5" fmla="*/ 75 h 94"/>
                <a:gd name="T6" fmla="*/ 64 w 64"/>
                <a:gd name="T7" fmla="*/ 94 h 94"/>
                <a:gd name="T8" fmla="*/ 0 w 64"/>
                <a:gd name="T9" fmla="*/ 94 h 94"/>
                <a:gd name="T10" fmla="*/ 0 w 64"/>
                <a:gd name="T11" fmla="*/ 0 h 94"/>
                <a:gd name="T12" fmla="*/ 21 w 64"/>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21" y="0"/>
                  </a:moveTo>
                  <a:lnTo>
                    <a:pt x="21" y="75"/>
                  </a:lnTo>
                  <a:lnTo>
                    <a:pt x="64" y="75"/>
                  </a:lnTo>
                  <a:lnTo>
                    <a:pt x="64" y="94"/>
                  </a:lnTo>
                  <a:lnTo>
                    <a:pt x="0" y="94"/>
                  </a:lnTo>
                  <a:lnTo>
                    <a:pt x="0"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9" name="Rectangle 79">
              <a:extLst>
                <a:ext uri="{FF2B5EF4-FFF2-40B4-BE49-F238E27FC236}">
                  <a16:creationId xmlns:a16="http://schemas.microsoft.com/office/drawing/2014/main" id="{A72556B8-CACF-0D4A-94D8-8A3E3F359FFD}"/>
                </a:ext>
              </a:extLst>
            </p:cNvPr>
            <p:cNvSpPr>
              <a:spLocks noChangeArrowheads="1"/>
            </p:cNvSpPr>
            <p:nvPr/>
          </p:nvSpPr>
          <p:spPr bwMode="auto">
            <a:xfrm>
              <a:off x="3441" y="2381"/>
              <a:ext cx="22"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0" name="Freeform 80">
              <a:extLst>
                <a:ext uri="{FF2B5EF4-FFF2-40B4-BE49-F238E27FC236}">
                  <a16:creationId xmlns:a16="http://schemas.microsoft.com/office/drawing/2014/main" id="{DE65D073-CE11-5D42-81E0-957EEA3C4181}"/>
                </a:ext>
              </a:extLst>
            </p:cNvPr>
            <p:cNvSpPr>
              <a:spLocks/>
            </p:cNvSpPr>
            <p:nvPr/>
          </p:nvSpPr>
          <p:spPr bwMode="auto">
            <a:xfrm>
              <a:off x="3514" y="2381"/>
              <a:ext cx="85" cy="94"/>
            </a:xfrm>
            <a:custGeom>
              <a:avLst/>
              <a:gdLst>
                <a:gd name="T0" fmla="*/ 24 w 32"/>
                <a:gd name="T1" fmla="*/ 9 h 35"/>
                <a:gd name="T2" fmla="*/ 22 w 32"/>
                <a:gd name="T3" fmla="*/ 8 h 35"/>
                <a:gd name="T4" fmla="*/ 20 w 32"/>
                <a:gd name="T5" fmla="*/ 6 h 35"/>
                <a:gd name="T6" fmla="*/ 17 w 32"/>
                <a:gd name="T7" fmla="*/ 6 h 35"/>
                <a:gd name="T8" fmla="*/ 13 w 32"/>
                <a:gd name="T9" fmla="*/ 7 h 35"/>
                <a:gd name="T10" fmla="*/ 10 w 32"/>
                <a:gd name="T11" fmla="*/ 9 h 35"/>
                <a:gd name="T12" fmla="*/ 8 w 32"/>
                <a:gd name="T13" fmla="*/ 13 h 35"/>
                <a:gd name="T14" fmla="*/ 8 w 32"/>
                <a:gd name="T15" fmla="*/ 18 h 35"/>
                <a:gd name="T16" fmla="*/ 8 w 32"/>
                <a:gd name="T17" fmla="*/ 22 h 35"/>
                <a:gd name="T18" fmla="*/ 10 w 32"/>
                <a:gd name="T19" fmla="*/ 25 h 35"/>
                <a:gd name="T20" fmla="*/ 13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5 w 32"/>
                <a:gd name="T41" fmla="*/ 30 h 35"/>
                <a:gd name="T42" fmla="*/ 1 w 32"/>
                <a:gd name="T43" fmla="*/ 25 h 35"/>
                <a:gd name="T44" fmla="*/ 0 w 32"/>
                <a:gd name="T45" fmla="*/ 18 h 35"/>
                <a:gd name="T46" fmla="*/ 1 w 32"/>
                <a:gd name="T47" fmla="*/ 10 h 35"/>
                <a:gd name="T48" fmla="*/ 5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4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4" y="9"/>
                  </a:moveTo>
                  <a:cubicBezTo>
                    <a:pt x="23" y="9"/>
                    <a:pt x="23" y="8"/>
                    <a:pt x="22" y="8"/>
                  </a:cubicBezTo>
                  <a:cubicBezTo>
                    <a:pt x="21" y="7"/>
                    <a:pt x="20" y="7"/>
                    <a:pt x="20" y="6"/>
                  </a:cubicBezTo>
                  <a:cubicBezTo>
                    <a:pt x="19" y="6"/>
                    <a:pt x="18" y="6"/>
                    <a:pt x="17" y="6"/>
                  </a:cubicBezTo>
                  <a:cubicBezTo>
                    <a:pt x="15" y="6"/>
                    <a:pt x="14" y="6"/>
                    <a:pt x="13" y="7"/>
                  </a:cubicBezTo>
                  <a:cubicBezTo>
                    <a:pt x="11" y="7"/>
                    <a:pt x="10" y="8"/>
                    <a:pt x="10" y="9"/>
                  </a:cubicBezTo>
                  <a:cubicBezTo>
                    <a:pt x="9" y="11"/>
                    <a:pt x="8" y="12"/>
                    <a:pt x="8" y="13"/>
                  </a:cubicBezTo>
                  <a:cubicBezTo>
                    <a:pt x="8" y="15"/>
                    <a:pt x="8" y="16"/>
                    <a:pt x="8" y="18"/>
                  </a:cubicBezTo>
                  <a:cubicBezTo>
                    <a:pt x="8" y="19"/>
                    <a:pt x="8" y="20"/>
                    <a:pt x="8" y="22"/>
                  </a:cubicBezTo>
                  <a:cubicBezTo>
                    <a:pt x="8" y="23"/>
                    <a:pt x="9" y="24"/>
                    <a:pt x="10" y="25"/>
                  </a:cubicBezTo>
                  <a:cubicBezTo>
                    <a:pt x="10" y="27"/>
                    <a:pt x="11" y="27"/>
                    <a:pt x="13" y="28"/>
                  </a:cubicBezTo>
                  <a:cubicBezTo>
                    <a:pt x="14" y="29"/>
                    <a:pt x="15" y="29"/>
                    <a:pt x="17" y="29"/>
                  </a:cubicBezTo>
                  <a:cubicBezTo>
                    <a:pt x="19" y="29"/>
                    <a:pt x="21" y="28"/>
                    <a:pt x="22" y="27"/>
                  </a:cubicBezTo>
                  <a:cubicBezTo>
                    <a:pt x="24"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5" y="30"/>
                  </a:cubicBezTo>
                  <a:cubicBezTo>
                    <a:pt x="3" y="29"/>
                    <a:pt x="2" y="27"/>
                    <a:pt x="1" y="25"/>
                  </a:cubicBezTo>
                  <a:cubicBezTo>
                    <a:pt x="0" y="22"/>
                    <a:pt x="0" y="20"/>
                    <a:pt x="0" y="18"/>
                  </a:cubicBezTo>
                  <a:cubicBezTo>
                    <a:pt x="0" y="15"/>
                    <a:pt x="0" y="13"/>
                    <a:pt x="1" y="10"/>
                  </a:cubicBezTo>
                  <a:cubicBezTo>
                    <a:pt x="2" y="8"/>
                    <a:pt x="3" y="6"/>
                    <a:pt x="5" y="5"/>
                  </a:cubicBezTo>
                  <a:cubicBezTo>
                    <a:pt x="6" y="3"/>
                    <a:pt x="8" y="2"/>
                    <a:pt x="10" y="1"/>
                  </a:cubicBezTo>
                  <a:cubicBezTo>
                    <a:pt x="12" y="0"/>
                    <a:pt x="14" y="0"/>
                    <a:pt x="17" y="0"/>
                  </a:cubicBezTo>
                  <a:cubicBezTo>
                    <a:pt x="19" y="0"/>
                    <a:pt x="21"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1" name="Freeform 81">
              <a:extLst>
                <a:ext uri="{FF2B5EF4-FFF2-40B4-BE49-F238E27FC236}">
                  <a16:creationId xmlns:a16="http://schemas.microsoft.com/office/drawing/2014/main" id="{DEC234E9-F009-5445-9294-B1DD81F631FE}"/>
                </a:ext>
              </a:extLst>
            </p:cNvPr>
            <p:cNvSpPr>
              <a:spLocks/>
            </p:cNvSpPr>
            <p:nvPr/>
          </p:nvSpPr>
          <p:spPr bwMode="auto">
            <a:xfrm>
              <a:off x="3642" y="2381"/>
              <a:ext cx="89" cy="94"/>
            </a:xfrm>
            <a:custGeom>
              <a:avLst/>
              <a:gdLst>
                <a:gd name="T0" fmla="*/ 0 w 89"/>
                <a:gd name="T1" fmla="*/ 0 h 94"/>
                <a:gd name="T2" fmla="*/ 22 w 89"/>
                <a:gd name="T3" fmla="*/ 0 h 94"/>
                <a:gd name="T4" fmla="*/ 43 w 89"/>
                <a:gd name="T5" fmla="*/ 37 h 94"/>
                <a:gd name="T6" fmla="*/ 64 w 89"/>
                <a:gd name="T7" fmla="*/ 0 h 94"/>
                <a:gd name="T8" fmla="*/ 89 w 89"/>
                <a:gd name="T9" fmla="*/ 0 h 94"/>
                <a:gd name="T10" fmla="*/ 54 w 89"/>
                <a:gd name="T11" fmla="*/ 56 h 94"/>
                <a:gd name="T12" fmla="*/ 54 w 89"/>
                <a:gd name="T13" fmla="*/ 94 h 94"/>
                <a:gd name="T14" fmla="*/ 32 w 89"/>
                <a:gd name="T15" fmla="*/ 94 h 94"/>
                <a:gd name="T16" fmla="*/ 32 w 89"/>
                <a:gd name="T17" fmla="*/ 56 h 94"/>
                <a:gd name="T18" fmla="*/ 0 w 8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94">
                  <a:moveTo>
                    <a:pt x="0" y="0"/>
                  </a:moveTo>
                  <a:lnTo>
                    <a:pt x="22" y="0"/>
                  </a:lnTo>
                  <a:lnTo>
                    <a:pt x="43" y="37"/>
                  </a:lnTo>
                  <a:lnTo>
                    <a:pt x="64" y="0"/>
                  </a:lnTo>
                  <a:lnTo>
                    <a:pt x="89" y="0"/>
                  </a:lnTo>
                  <a:lnTo>
                    <a:pt x="54" y="56"/>
                  </a:lnTo>
                  <a:lnTo>
                    <a:pt x="54" y="94"/>
                  </a:lnTo>
                  <a:lnTo>
                    <a:pt x="32" y="94"/>
                  </a:lnTo>
                  <a:lnTo>
                    <a:pt x="32" y="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2" name="Rectangle 82">
              <a:extLst>
                <a:ext uri="{FF2B5EF4-FFF2-40B4-BE49-F238E27FC236}">
                  <a16:creationId xmlns:a16="http://schemas.microsoft.com/office/drawing/2014/main" id="{B06C0A52-041C-5341-8B43-E9DAB85D50CF}"/>
                </a:ext>
              </a:extLst>
            </p:cNvPr>
            <p:cNvSpPr>
              <a:spLocks noChangeArrowheads="1"/>
            </p:cNvSpPr>
            <p:nvPr/>
          </p:nvSpPr>
          <p:spPr bwMode="auto">
            <a:xfrm>
              <a:off x="2461" y="2561"/>
              <a:ext cx="1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3" name="Freeform 83">
              <a:extLst>
                <a:ext uri="{FF2B5EF4-FFF2-40B4-BE49-F238E27FC236}">
                  <a16:creationId xmlns:a16="http://schemas.microsoft.com/office/drawing/2014/main" id="{31484C17-E138-964C-94ED-2034511F86C5}"/>
                </a:ext>
              </a:extLst>
            </p:cNvPr>
            <p:cNvSpPr>
              <a:spLocks/>
            </p:cNvSpPr>
            <p:nvPr/>
          </p:nvSpPr>
          <p:spPr bwMode="auto">
            <a:xfrm>
              <a:off x="2525" y="2561"/>
              <a:ext cx="67" cy="86"/>
            </a:xfrm>
            <a:custGeom>
              <a:avLst/>
              <a:gdLst>
                <a:gd name="T0" fmla="*/ 11 w 67"/>
                <a:gd name="T1" fmla="*/ 0 h 86"/>
                <a:gd name="T2" fmla="*/ 56 w 67"/>
                <a:gd name="T3" fmla="*/ 70 h 86"/>
                <a:gd name="T4" fmla="*/ 56 w 67"/>
                <a:gd name="T5" fmla="*/ 70 h 86"/>
                <a:gd name="T6" fmla="*/ 56 w 67"/>
                <a:gd name="T7" fmla="*/ 0 h 86"/>
                <a:gd name="T8" fmla="*/ 67 w 67"/>
                <a:gd name="T9" fmla="*/ 0 h 86"/>
                <a:gd name="T10" fmla="*/ 67 w 67"/>
                <a:gd name="T11" fmla="*/ 86 h 86"/>
                <a:gd name="T12" fmla="*/ 54 w 67"/>
                <a:gd name="T13" fmla="*/ 86 h 86"/>
                <a:gd name="T14" fmla="*/ 11 w 67"/>
                <a:gd name="T15" fmla="*/ 16 h 86"/>
                <a:gd name="T16" fmla="*/ 11 w 67"/>
                <a:gd name="T17" fmla="*/ 16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56" y="70"/>
                  </a:lnTo>
                  <a:lnTo>
                    <a:pt x="56" y="70"/>
                  </a:lnTo>
                  <a:lnTo>
                    <a:pt x="56" y="0"/>
                  </a:lnTo>
                  <a:lnTo>
                    <a:pt x="67" y="0"/>
                  </a:lnTo>
                  <a:lnTo>
                    <a:pt x="67" y="86"/>
                  </a:lnTo>
                  <a:lnTo>
                    <a:pt x="54" y="86"/>
                  </a:lnTo>
                  <a:lnTo>
                    <a:pt x="11" y="16"/>
                  </a:lnTo>
                  <a:lnTo>
                    <a:pt x="11" y="16"/>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4" name="Freeform 84">
              <a:extLst>
                <a:ext uri="{FF2B5EF4-FFF2-40B4-BE49-F238E27FC236}">
                  <a16:creationId xmlns:a16="http://schemas.microsoft.com/office/drawing/2014/main" id="{952269AF-7A61-0D43-BF89-AB01843DD9CD}"/>
                </a:ext>
              </a:extLst>
            </p:cNvPr>
            <p:cNvSpPr>
              <a:spLocks/>
            </p:cNvSpPr>
            <p:nvPr/>
          </p:nvSpPr>
          <p:spPr bwMode="auto">
            <a:xfrm>
              <a:off x="2637" y="2558"/>
              <a:ext cx="67" cy="89"/>
            </a:xfrm>
            <a:custGeom>
              <a:avLst/>
              <a:gdLst>
                <a:gd name="T0" fmla="*/ 18 w 25"/>
                <a:gd name="T1" fmla="*/ 5 h 33"/>
                <a:gd name="T2" fmla="*/ 12 w 25"/>
                <a:gd name="T3" fmla="*/ 4 h 33"/>
                <a:gd name="T4" fmla="*/ 10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2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10 w 25"/>
                <a:gd name="T51" fmla="*/ 29 h 33"/>
                <a:gd name="T52" fmla="*/ 13 w 25"/>
                <a:gd name="T53" fmla="*/ 30 h 33"/>
                <a:gd name="T54" fmla="*/ 16 w 25"/>
                <a:gd name="T55" fmla="*/ 30 h 33"/>
                <a:gd name="T56" fmla="*/ 19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5 w 25"/>
                <a:gd name="T81" fmla="*/ 3 h 33"/>
                <a:gd name="T82" fmla="*/ 8 w 25"/>
                <a:gd name="T83" fmla="*/ 1 h 33"/>
                <a:gd name="T84" fmla="*/ 12 w 25"/>
                <a:gd name="T85" fmla="*/ 0 h 33"/>
                <a:gd name="T86" fmla="*/ 17 w 25"/>
                <a:gd name="T87" fmla="*/ 1 h 33"/>
                <a:gd name="T88" fmla="*/ 21 w 25"/>
                <a:gd name="T89" fmla="*/ 3 h 33"/>
                <a:gd name="T90" fmla="*/ 23 w 25"/>
                <a:gd name="T91" fmla="*/ 6 h 33"/>
                <a:gd name="T92" fmla="*/ 24 w 25"/>
                <a:gd name="T93" fmla="*/ 10 h 33"/>
                <a:gd name="T94" fmla="*/ 20 w 25"/>
                <a:gd name="T95" fmla="*/ 10 h 33"/>
                <a:gd name="T96" fmla="*/ 18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8" y="5"/>
                  </a:moveTo>
                  <a:cubicBezTo>
                    <a:pt x="16" y="4"/>
                    <a:pt x="14" y="4"/>
                    <a:pt x="12" y="4"/>
                  </a:cubicBezTo>
                  <a:cubicBezTo>
                    <a:pt x="11" y="4"/>
                    <a:pt x="11" y="4"/>
                    <a:pt x="10" y="4"/>
                  </a:cubicBezTo>
                  <a:cubicBezTo>
                    <a:pt x="9" y="4"/>
                    <a:pt x="8" y="5"/>
                    <a:pt x="7" y="5"/>
                  </a:cubicBezTo>
                  <a:cubicBezTo>
                    <a:pt x="7" y="6"/>
                    <a:pt x="6" y="6"/>
                    <a:pt x="6" y="7"/>
                  </a:cubicBezTo>
                  <a:cubicBezTo>
                    <a:pt x="5" y="7"/>
                    <a:pt x="5" y="8"/>
                    <a:pt x="5" y="9"/>
                  </a:cubicBezTo>
                  <a:cubicBezTo>
                    <a:pt x="5" y="10"/>
                    <a:pt x="6" y="11"/>
                    <a:pt x="6" y="12"/>
                  </a:cubicBezTo>
                  <a:cubicBezTo>
                    <a:pt x="7" y="12"/>
                    <a:pt x="7" y="13"/>
                    <a:pt x="8" y="13"/>
                  </a:cubicBezTo>
                  <a:cubicBezTo>
                    <a:pt x="9" y="14"/>
                    <a:pt x="10" y="14"/>
                    <a:pt x="12" y="14"/>
                  </a:cubicBezTo>
                  <a:cubicBezTo>
                    <a:pt x="13" y="14"/>
                    <a:pt x="14" y="15"/>
                    <a:pt x="15" y="15"/>
                  </a:cubicBezTo>
                  <a:cubicBezTo>
                    <a:pt x="17" y="15"/>
                    <a:pt x="18"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3" y="30"/>
                    <a:pt x="21" y="31"/>
                  </a:cubicBezTo>
                  <a:cubicBezTo>
                    <a:pt x="20" y="32"/>
                    <a:pt x="19" y="32"/>
                    <a:pt x="17" y="33"/>
                  </a:cubicBezTo>
                  <a:cubicBezTo>
                    <a:pt x="16" y="33"/>
                    <a:pt x="14" y="33"/>
                    <a:pt x="13" y="33"/>
                  </a:cubicBezTo>
                  <a:cubicBezTo>
                    <a:pt x="11" y="33"/>
                    <a:pt x="10" y="33"/>
                    <a:pt x="8" y="33"/>
                  </a:cubicBezTo>
                  <a:cubicBezTo>
                    <a:pt x="6" y="32"/>
                    <a:pt x="5" y="32"/>
                    <a:pt x="4" y="31"/>
                  </a:cubicBezTo>
                  <a:cubicBezTo>
                    <a:pt x="3"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8" y="29"/>
                    <a:pt x="9" y="29"/>
                    <a:pt x="10" y="29"/>
                  </a:cubicBezTo>
                  <a:cubicBezTo>
                    <a:pt x="11" y="30"/>
                    <a:pt x="12" y="30"/>
                    <a:pt x="13" y="30"/>
                  </a:cubicBezTo>
                  <a:cubicBezTo>
                    <a:pt x="14" y="30"/>
                    <a:pt x="15" y="30"/>
                    <a:pt x="16" y="30"/>
                  </a:cubicBezTo>
                  <a:cubicBezTo>
                    <a:pt x="17" y="29"/>
                    <a:pt x="18" y="29"/>
                    <a:pt x="19" y="29"/>
                  </a:cubicBezTo>
                  <a:cubicBezTo>
                    <a:pt x="19" y="28"/>
                    <a:pt x="20" y="28"/>
                    <a:pt x="20" y="27"/>
                  </a:cubicBezTo>
                  <a:cubicBezTo>
                    <a:pt x="21" y="26"/>
                    <a:pt x="21" y="25"/>
                    <a:pt x="21" y="24"/>
                  </a:cubicBezTo>
                  <a:cubicBezTo>
                    <a:pt x="21" y="23"/>
                    <a:pt x="21" y="22"/>
                    <a:pt x="20" y="21"/>
                  </a:cubicBezTo>
                  <a:cubicBezTo>
                    <a:pt x="20" y="21"/>
                    <a:pt x="19" y="20"/>
                    <a:pt x="18" y="20"/>
                  </a:cubicBezTo>
                  <a:cubicBezTo>
                    <a:pt x="17" y="19"/>
                    <a:pt x="16" y="19"/>
                    <a:pt x="15" y="19"/>
                  </a:cubicBezTo>
                  <a:cubicBezTo>
                    <a:pt x="14" y="19"/>
                    <a:pt x="12" y="18"/>
                    <a:pt x="11" y="18"/>
                  </a:cubicBezTo>
                  <a:cubicBezTo>
                    <a:pt x="10" y="18"/>
                    <a:pt x="9" y="17"/>
                    <a:pt x="7" y="17"/>
                  </a:cubicBezTo>
                  <a:cubicBezTo>
                    <a:pt x="6" y="17"/>
                    <a:pt x="5" y="16"/>
                    <a:pt x="4" y="16"/>
                  </a:cubicBezTo>
                  <a:cubicBezTo>
                    <a:pt x="3" y="15"/>
                    <a:pt x="2" y="14"/>
                    <a:pt x="2" y="13"/>
                  </a:cubicBezTo>
                  <a:cubicBezTo>
                    <a:pt x="1" y="12"/>
                    <a:pt x="1" y="11"/>
                    <a:pt x="1" y="10"/>
                  </a:cubicBezTo>
                  <a:cubicBezTo>
                    <a:pt x="1" y="8"/>
                    <a:pt x="1" y="7"/>
                    <a:pt x="2" y="6"/>
                  </a:cubicBezTo>
                  <a:cubicBezTo>
                    <a:pt x="3" y="4"/>
                    <a:pt x="4" y="3"/>
                    <a:pt x="5" y="3"/>
                  </a:cubicBezTo>
                  <a:cubicBezTo>
                    <a:pt x="6" y="2"/>
                    <a:pt x="7" y="1"/>
                    <a:pt x="8" y="1"/>
                  </a:cubicBezTo>
                  <a:cubicBezTo>
                    <a:pt x="10" y="1"/>
                    <a:pt x="11" y="0"/>
                    <a:pt x="12" y="0"/>
                  </a:cubicBezTo>
                  <a:cubicBezTo>
                    <a:pt x="14" y="0"/>
                    <a:pt x="16" y="1"/>
                    <a:pt x="17" y="1"/>
                  </a:cubicBezTo>
                  <a:cubicBezTo>
                    <a:pt x="18" y="1"/>
                    <a:pt x="20" y="2"/>
                    <a:pt x="21" y="3"/>
                  </a:cubicBezTo>
                  <a:cubicBezTo>
                    <a:pt x="22" y="4"/>
                    <a:pt x="22" y="5"/>
                    <a:pt x="23" y="6"/>
                  </a:cubicBezTo>
                  <a:cubicBezTo>
                    <a:pt x="24" y="7"/>
                    <a:pt x="24" y="9"/>
                    <a:pt x="24" y="10"/>
                  </a:cubicBezTo>
                  <a:cubicBezTo>
                    <a:pt x="20" y="10"/>
                    <a:pt x="20" y="10"/>
                    <a:pt x="20" y="10"/>
                  </a:cubicBezTo>
                  <a:cubicBezTo>
                    <a:pt x="20" y="8"/>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5" name="Freeform 85">
              <a:extLst>
                <a:ext uri="{FF2B5EF4-FFF2-40B4-BE49-F238E27FC236}">
                  <a16:creationId xmlns:a16="http://schemas.microsoft.com/office/drawing/2014/main" id="{A7E6E02E-7F1C-FB4F-AE38-F9D1031FFCAC}"/>
                </a:ext>
              </a:extLst>
            </p:cNvPr>
            <p:cNvSpPr>
              <a:spLocks/>
            </p:cNvSpPr>
            <p:nvPr/>
          </p:nvSpPr>
          <p:spPr bwMode="auto">
            <a:xfrm>
              <a:off x="2742"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29 w 67"/>
                <a:gd name="T13" fmla="*/ 86 h 86"/>
                <a:gd name="T14" fmla="*/ 29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29" y="86"/>
                  </a:lnTo>
                  <a:lnTo>
                    <a:pt x="29"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6" name="Rectangle 86">
              <a:extLst>
                <a:ext uri="{FF2B5EF4-FFF2-40B4-BE49-F238E27FC236}">
                  <a16:creationId xmlns:a16="http://schemas.microsoft.com/office/drawing/2014/main" id="{DE790D58-E3F4-C14F-A170-48D821E7A51E}"/>
                </a:ext>
              </a:extLst>
            </p:cNvPr>
            <p:cNvSpPr>
              <a:spLocks noChangeArrowheads="1"/>
            </p:cNvSpPr>
            <p:nvPr/>
          </p:nvSpPr>
          <p:spPr bwMode="auto">
            <a:xfrm>
              <a:off x="2852" y="2561"/>
              <a:ext cx="1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7" name="Freeform 87">
              <a:extLst>
                <a:ext uri="{FF2B5EF4-FFF2-40B4-BE49-F238E27FC236}">
                  <a16:creationId xmlns:a16="http://schemas.microsoft.com/office/drawing/2014/main" id="{DABAD0B7-830D-424D-A4AF-3853B8B118CE}"/>
                </a:ext>
              </a:extLst>
            </p:cNvPr>
            <p:cNvSpPr>
              <a:spLocks/>
            </p:cNvSpPr>
            <p:nvPr/>
          </p:nvSpPr>
          <p:spPr bwMode="auto">
            <a:xfrm>
              <a:off x="2908" y="2561"/>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8" name="Freeform 88">
              <a:extLst>
                <a:ext uri="{FF2B5EF4-FFF2-40B4-BE49-F238E27FC236}">
                  <a16:creationId xmlns:a16="http://schemas.microsoft.com/office/drawing/2014/main" id="{AD1A8716-8B8F-CA42-A07D-AD12C95AFC1B}"/>
                </a:ext>
              </a:extLst>
            </p:cNvPr>
            <p:cNvSpPr>
              <a:spLocks/>
            </p:cNvSpPr>
            <p:nvPr/>
          </p:nvSpPr>
          <p:spPr bwMode="auto">
            <a:xfrm>
              <a:off x="3015" y="2561"/>
              <a:ext cx="70" cy="86"/>
            </a:xfrm>
            <a:custGeom>
              <a:avLst/>
              <a:gdLst>
                <a:gd name="T0" fmla="*/ 22 w 26"/>
                <a:gd name="T1" fmla="*/ 29 h 32"/>
                <a:gd name="T2" fmla="*/ 13 w 26"/>
                <a:gd name="T3" fmla="*/ 32 h 32"/>
                <a:gd name="T4" fmla="*/ 4 w 26"/>
                <a:gd name="T5" fmla="*/ 29 h 32"/>
                <a:gd name="T6" fmla="*/ 0 w 26"/>
                <a:gd name="T7" fmla="*/ 20 h 32"/>
                <a:gd name="T8" fmla="*/ 0 w 26"/>
                <a:gd name="T9" fmla="*/ 0 h 32"/>
                <a:gd name="T10" fmla="*/ 5 w 26"/>
                <a:gd name="T11" fmla="*/ 0 h 32"/>
                <a:gd name="T12" fmla="*/ 5 w 26"/>
                <a:gd name="T13" fmla="*/ 20 h 32"/>
                <a:gd name="T14" fmla="*/ 7 w 26"/>
                <a:gd name="T15" fmla="*/ 27 h 32"/>
                <a:gd name="T16" fmla="*/ 13 w 26"/>
                <a:gd name="T17" fmla="*/ 29 h 32"/>
                <a:gd name="T18" fmla="*/ 19 w 26"/>
                <a:gd name="T19" fmla="*/ 27 h 32"/>
                <a:gd name="T20" fmla="*/ 21 w 26"/>
                <a:gd name="T21" fmla="*/ 20 h 32"/>
                <a:gd name="T22" fmla="*/ 21 w 26"/>
                <a:gd name="T23" fmla="*/ 0 h 32"/>
                <a:gd name="T24" fmla="*/ 26 w 26"/>
                <a:gd name="T25" fmla="*/ 0 h 32"/>
                <a:gd name="T26" fmla="*/ 26 w 26"/>
                <a:gd name="T27" fmla="*/ 20 h 32"/>
                <a:gd name="T28" fmla="*/ 22 w 26"/>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2" y="29"/>
                  </a:moveTo>
                  <a:cubicBezTo>
                    <a:pt x="20" y="31"/>
                    <a:pt x="17" y="32"/>
                    <a:pt x="13" y="32"/>
                  </a:cubicBezTo>
                  <a:cubicBezTo>
                    <a:pt x="9" y="32"/>
                    <a:pt x="6" y="31"/>
                    <a:pt x="4" y="29"/>
                  </a:cubicBezTo>
                  <a:cubicBezTo>
                    <a:pt x="2" y="27"/>
                    <a:pt x="0" y="24"/>
                    <a:pt x="0" y="20"/>
                  </a:cubicBezTo>
                  <a:cubicBezTo>
                    <a:pt x="0" y="0"/>
                    <a:pt x="0" y="0"/>
                    <a:pt x="0" y="0"/>
                  </a:cubicBezTo>
                  <a:cubicBezTo>
                    <a:pt x="5" y="0"/>
                    <a:pt x="5" y="0"/>
                    <a:pt x="5" y="0"/>
                  </a:cubicBezTo>
                  <a:cubicBezTo>
                    <a:pt x="5" y="20"/>
                    <a:pt x="5" y="20"/>
                    <a:pt x="5" y="20"/>
                  </a:cubicBezTo>
                  <a:cubicBezTo>
                    <a:pt x="5" y="23"/>
                    <a:pt x="5" y="25"/>
                    <a:pt x="7" y="27"/>
                  </a:cubicBezTo>
                  <a:cubicBezTo>
                    <a:pt x="8" y="28"/>
                    <a:pt x="10" y="29"/>
                    <a:pt x="13" y="29"/>
                  </a:cubicBezTo>
                  <a:cubicBezTo>
                    <a:pt x="16" y="29"/>
                    <a:pt x="18" y="28"/>
                    <a:pt x="19" y="27"/>
                  </a:cubicBezTo>
                  <a:cubicBezTo>
                    <a:pt x="21" y="25"/>
                    <a:pt x="21" y="23"/>
                    <a:pt x="21" y="20"/>
                  </a:cubicBezTo>
                  <a:cubicBezTo>
                    <a:pt x="21" y="0"/>
                    <a:pt x="21" y="0"/>
                    <a:pt x="21" y="0"/>
                  </a:cubicBezTo>
                  <a:cubicBezTo>
                    <a:pt x="26" y="0"/>
                    <a:pt x="26" y="0"/>
                    <a:pt x="26" y="0"/>
                  </a:cubicBezTo>
                  <a:cubicBezTo>
                    <a:pt x="26" y="20"/>
                    <a:pt x="26" y="20"/>
                    <a:pt x="26" y="20"/>
                  </a:cubicBezTo>
                  <a:cubicBezTo>
                    <a:pt x="26" y="24"/>
                    <a:pt x="25"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9" name="Freeform 89">
              <a:extLst>
                <a:ext uri="{FF2B5EF4-FFF2-40B4-BE49-F238E27FC236}">
                  <a16:creationId xmlns:a16="http://schemas.microsoft.com/office/drawing/2014/main" id="{C8688C11-6CAD-FE40-8B4F-7CD53E0E8D8E}"/>
                </a:ext>
              </a:extLst>
            </p:cNvPr>
            <p:cNvSpPr>
              <a:spLocks/>
            </p:cNvSpPr>
            <p:nvPr/>
          </p:nvSpPr>
          <p:spPr bwMode="auto">
            <a:xfrm>
              <a:off x="3125"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0" name="Freeform 90">
              <a:extLst>
                <a:ext uri="{FF2B5EF4-FFF2-40B4-BE49-F238E27FC236}">
                  <a16:creationId xmlns:a16="http://schemas.microsoft.com/office/drawing/2014/main" id="{2D5322A7-7FE1-0042-91D2-B97C4EA61F3C}"/>
                </a:ext>
              </a:extLst>
            </p:cNvPr>
            <p:cNvSpPr>
              <a:spLocks/>
            </p:cNvSpPr>
            <p:nvPr/>
          </p:nvSpPr>
          <p:spPr bwMode="auto">
            <a:xfrm>
              <a:off x="3235" y="2561"/>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1" name="Freeform 91">
              <a:extLst>
                <a:ext uri="{FF2B5EF4-FFF2-40B4-BE49-F238E27FC236}">
                  <a16:creationId xmlns:a16="http://schemas.microsoft.com/office/drawing/2014/main" id="{1B7D7C9F-7D78-E04E-834A-3952B3EA2824}"/>
                </a:ext>
              </a:extLst>
            </p:cNvPr>
            <p:cNvSpPr>
              <a:spLocks/>
            </p:cNvSpPr>
            <p:nvPr/>
          </p:nvSpPr>
          <p:spPr bwMode="auto">
            <a:xfrm>
              <a:off x="2734" y="1676"/>
              <a:ext cx="257" cy="411"/>
            </a:xfrm>
            <a:custGeom>
              <a:avLst/>
              <a:gdLst>
                <a:gd name="T0" fmla="*/ 0 w 257"/>
                <a:gd name="T1" fmla="*/ 411 h 411"/>
                <a:gd name="T2" fmla="*/ 257 w 257"/>
                <a:gd name="T3" fmla="*/ 347 h 411"/>
                <a:gd name="T4" fmla="*/ 257 w 257"/>
                <a:gd name="T5" fmla="*/ 65 h 411"/>
                <a:gd name="T6" fmla="*/ 0 w 257"/>
                <a:gd name="T7" fmla="*/ 0 h 411"/>
                <a:gd name="T8" fmla="*/ 0 w 257"/>
                <a:gd name="T9" fmla="*/ 411 h 411"/>
              </a:gdLst>
              <a:ahLst/>
              <a:cxnLst>
                <a:cxn ang="0">
                  <a:pos x="T0" y="T1"/>
                </a:cxn>
                <a:cxn ang="0">
                  <a:pos x="T2" y="T3"/>
                </a:cxn>
                <a:cxn ang="0">
                  <a:pos x="T4" y="T5"/>
                </a:cxn>
                <a:cxn ang="0">
                  <a:pos x="T6" y="T7"/>
                </a:cxn>
                <a:cxn ang="0">
                  <a:pos x="T8" y="T9"/>
                </a:cxn>
              </a:cxnLst>
              <a:rect l="0" t="0" r="r" b="b"/>
              <a:pathLst>
                <a:path w="257" h="411">
                  <a:moveTo>
                    <a:pt x="0" y="411"/>
                  </a:moveTo>
                  <a:lnTo>
                    <a:pt x="257" y="347"/>
                  </a:lnTo>
                  <a:lnTo>
                    <a:pt x="257" y="65"/>
                  </a:lnTo>
                  <a:lnTo>
                    <a:pt x="0" y="0"/>
                  </a:lnTo>
                  <a:lnTo>
                    <a:pt x="0" y="411"/>
                  </a:lnTo>
                  <a:close/>
                </a:path>
              </a:pathLst>
            </a:custGeom>
            <a:solidFill>
              <a:srgbClr val="0DA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2" name="Freeform 92">
              <a:extLst>
                <a:ext uri="{FF2B5EF4-FFF2-40B4-BE49-F238E27FC236}">
                  <a16:creationId xmlns:a16="http://schemas.microsoft.com/office/drawing/2014/main" id="{BDCF1A51-E47A-CF4E-AD4A-55F386FC304D}"/>
                </a:ext>
              </a:extLst>
            </p:cNvPr>
            <p:cNvSpPr>
              <a:spLocks/>
            </p:cNvSpPr>
            <p:nvPr/>
          </p:nvSpPr>
          <p:spPr bwMode="auto">
            <a:xfrm>
              <a:off x="2479" y="1843"/>
              <a:ext cx="255" cy="244"/>
            </a:xfrm>
            <a:custGeom>
              <a:avLst/>
              <a:gdLst>
                <a:gd name="T0" fmla="*/ 73 w 255"/>
                <a:gd name="T1" fmla="*/ 0 h 244"/>
                <a:gd name="T2" fmla="*/ 129 w 255"/>
                <a:gd name="T3" fmla="*/ 169 h 244"/>
                <a:gd name="T4" fmla="*/ 129 w 255"/>
                <a:gd name="T5" fmla="*/ 169 h 244"/>
                <a:gd name="T6" fmla="*/ 183 w 255"/>
                <a:gd name="T7" fmla="*/ 0 h 244"/>
                <a:gd name="T8" fmla="*/ 255 w 255"/>
                <a:gd name="T9" fmla="*/ 0 h 244"/>
                <a:gd name="T10" fmla="*/ 255 w 255"/>
                <a:gd name="T11" fmla="*/ 244 h 244"/>
                <a:gd name="T12" fmla="*/ 207 w 255"/>
                <a:gd name="T13" fmla="*/ 244 h 244"/>
                <a:gd name="T14" fmla="*/ 207 w 255"/>
                <a:gd name="T15" fmla="*/ 72 h 244"/>
                <a:gd name="T16" fmla="*/ 207 w 255"/>
                <a:gd name="T17" fmla="*/ 72 h 244"/>
                <a:gd name="T18" fmla="*/ 148 w 255"/>
                <a:gd name="T19" fmla="*/ 244 h 244"/>
                <a:gd name="T20" fmla="*/ 108 w 255"/>
                <a:gd name="T21" fmla="*/ 244 h 244"/>
                <a:gd name="T22" fmla="*/ 49 w 255"/>
                <a:gd name="T23" fmla="*/ 72 h 244"/>
                <a:gd name="T24" fmla="*/ 49 w 255"/>
                <a:gd name="T25" fmla="*/ 72 h 244"/>
                <a:gd name="T26" fmla="*/ 49 w 255"/>
                <a:gd name="T27" fmla="*/ 244 h 244"/>
                <a:gd name="T28" fmla="*/ 0 w 255"/>
                <a:gd name="T29" fmla="*/ 244 h 244"/>
                <a:gd name="T30" fmla="*/ 0 w 255"/>
                <a:gd name="T31" fmla="*/ 0 h 244"/>
                <a:gd name="T32" fmla="*/ 73 w 25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44">
                  <a:moveTo>
                    <a:pt x="73" y="0"/>
                  </a:moveTo>
                  <a:lnTo>
                    <a:pt x="129" y="169"/>
                  </a:lnTo>
                  <a:lnTo>
                    <a:pt x="129" y="169"/>
                  </a:lnTo>
                  <a:lnTo>
                    <a:pt x="183" y="0"/>
                  </a:lnTo>
                  <a:lnTo>
                    <a:pt x="255" y="0"/>
                  </a:lnTo>
                  <a:lnTo>
                    <a:pt x="255" y="244"/>
                  </a:lnTo>
                  <a:lnTo>
                    <a:pt x="207" y="244"/>
                  </a:lnTo>
                  <a:lnTo>
                    <a:pt x="207" y="72"/>
                  </a:lnTo>
                  <a:lnTo>
                    <a:pt x="207" y="72"/>
                  </a:lnTo>
                  <a:lnTo>
                    <a:pt x="148" y="244"/>
                  </a:lnTo>
                  <a:lnTo>
                    <a:pt x="108" y="244"/>
                  </a:lnTo>
                  <a:lnTo>
                    <a:pt x="49" y="72"/>
                  </a:lnTo>
                  <a:lnTo>
                    <a:pt x="49" y="72"/>
                  </a:lnTo>
                  <a:lnTo>
                    <a:pt x="49" y="244"/>
                  </a:lnTo>
                  <a:lnTo>
                    <a:pt x="0" y="244"/>
                  </a:lnTo>
                  <a:lnTo>
                    <a:pt x="0"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3" name="Freeform 93">
              <a:extLst>
                <a:ext uri="{FF2B5EF4-FFF2-40B4-BE49-F238E27FC236}">
                  <a16:creationId xmlns:a16="http://schemas.microsoft.com/office/drawing/2014/main" id="{4346AAAD-E4BC-0447-A86A-DB42B0805E33}"/>
                </a:ext>
              </a:extLst>
            </p:cNvPr>
            <p:cNvSpPr>
              <a:spLocks/>
            </p:cNvSpPr>
            <p:nvPr/>
          </p:nvSpPr>
          <p:spPr bwMode="auto">
            <a:xfrm>
              <a:off x="2734" y="1843"/>
              <a:ext cx="257" cy="244"/>
            </a:xfrm>
            <a:custGeom>
              <a:avLst/>
              <a:gdLst>
                <a:gd name="T0" fmla="*/ 75 w 257"/>
                <a:gd name="T1" fmla="*/ 0 h 244"/>
                <a:gd name="T2" fmla="*/ 131 w 257"/>
                <a:gd name="T3" fmla="*/ 169 h 244"/>
                <a:gd name="T4" fmla="*/ 131 w 257"/>
                <a:gd name="T5" fmla="*/ 169 h 244"/>
                <a:gd name="T6" fmla="*/ 182 w 257"/>
                <a:gd name="T7" fmla="*/ 0 h 244"/>
                <a:gd name="T8" fmla="*/ 257 w 257"/>
                <a:gd name="T9" fmla="*/ 0 h 244"/>
                <a:gd name="T10" fmla="*/ 257 w 257"/>
                <a:gd name="T11" fmla="*/ 244 h 244"/>
                <a:gd name="T12" fmla="*/ 209 w 257"/>
                <a:gd name="T13" fmla="*/ 244 h 244"/>
                <a:gd name="T14" fmla="*/ 209 w 257"/>
                <a:gd name="T15" fmla="*/ 72 h 244"/>
                <a:gd name="T16" fmla="*/ 206 w 257"/>
                <a:gd name="T17" fmla="*/ 72 h 244"/>
                <a:gd name="T18" fmla="*/ 150 w 257"/>
                <a:gd name="T19" fmla="*/ 244 h 244"/>
                <a:gd name="T20" fmla="*/ 110 w 257"/>
                <a:gd name="T21" fmla="*/ 244 h 244"/>
                <a:gd name="T22" fmla="*/ 51 w 257"/>
                <a:gd name="T23" fmla="*/ 72 h 244"/>
                <a:gd name="T24" fmla="*/ 51 w 257"/>
                <a:gd name="T25" fmla="*/ 72 h 244"/>
                <a:gd name="T26" fmla="*/ 51 w 257"/>
                <a:gd name="T27" fmla="*/ 244 h 244"/>
                <a:gd name="T28" fmla="*/ 0 w 257"/>
                <a:gd name="T29" fmla="*/ 244 h 244"/>
                <a:gd name="T30" fmla="*/ 0 w 257"/>
                <a:gd name="T31" fmla="*/ 0 h 244"/>
                <a:gd name="T32" fmla="*/ 75 w 257"/>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44">
                  <a:moveTo>
                    <a:pt x="75" y="0"/>
                  </a:moveTo>
                  <a:lnTo>
                    <a:pt x="131" y="169"/>
                  </a:lnTo>
                  <a:lnTo>
                    <a:pt x="131" y="169"/>
                  </a:lnTo>
                  <a:lnTo>
                    <a:pt x="182" y="0"/>
                  </a:lnTo>
                  <a:lnTo>
                    <a:pt x="257" y="0"/>
                  </a:lnTo>
                  <a:lnTo>
                    <a:pt x="257" y="244"/>
                  </a:lnTo>
                  <a:lnTo>
                    <a:pt x="209" y="244"/>
                  </a:lnTo>
                  <a:lnTo>
                    <a:pt x="209" y="72"/>
                  </a:lnTo>
                  <a:lnTo>
                    <a:pt x="206" y="72"/>
                  </a:lnTo>
                  <a:lnTo>
                    <a:pt x="150" y="244"/>
                  </a:lnTo>
                  <a:lnTo>
                    <a:pt x="110" y="244"/>
                  </a:lnTo>
                  <a:lnTo>
                    <a:pt x="51" y="72"/>
                  </a:lnTo>
                  <a:lnTo>
                    <a:pt x="51" y="72"/>
                  </a:lnTo>
                  <a:lnTo>
                    <a:pt x="51" y="244"/>
                  </a:lnTo>
                  <a:lnTo>
                    <a:pt x="0" y="244"/>
                  </a:lnTo>
                  <a:lnTo>
                    <a:pt x="0"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4" name="Freeform 94">
              <a:extLst>
                <a:ext uri="{FF2B5EF4-FFF2-40B4-BE49-F238E27FC236}">
                  <a16:creationId xmlns:a16="http://schemas.microsoft.com/office/drawing/2014/main" id="{0760AFBA-2834-BB42-8E2B-0FE5DF90AFA9}"/>
                </a:ext>
              </a:extLst>
            </p:cNvPr>
            <p:cNvSpPr>
              <a:spLocks noEditPoints="1"/>
            </p:cNvSpPr>
            <p:nvPr/>
          </p:nvSpPr>
          <p:spPr bwMode="auto">
            <a:xfrm>
              <a:off x="2991" y="1843"/>
              <a:ext cx="188" cy="244"/>
            </a:xfrm>
            <a:custGeom>
              <a:avLst/>
              <a:gdLst>
                <a:gd name="T0" fmla="*/ 40 w 70"/>
                <a:gd name="T1" fmla="*/ 0 h 91"/>
                <a:gd name="T2" fmla="*/ 54 w 70"/>
                <a:gd name="T3" fmla="*/ 3 h 91"/>
                <a:gd name="T4" fmla="*/ 63 w 70"/>
                <a:gd name="T5" fmla="*/ 9 h 91"/>
                <a:gd name="T6" fmla="*/ 69 w 70"/>
                <a:gd name="T7" fmla="*/ 18 h 91"/>
                <a:gd name="T8" fmla="*/ 70 w 70"/>
                <a:gd name="T9" fmla="*/ 29 h 91"/>
                <a:gd name="T10" fmla="*/ 69 w 70"/>
                <a:gd name="T11" fmla="*/ 40 h 91"/>
                <a:gd name="T12" fmla="*/ 63 w 70"/>
                <a:gd name="T13" fmla="*/ 50 h 91"/>
                <a:gd name="T14" fmla="*/ 54 w 70"/>
                <a:gd name="T15" fmla="*/ 56 h 91"/>
                <a:gd name="T16" fmla="*/ 40 w 70"/>
                <a:gd name="T17" fmla="*/ 59 h 91"/>
                <a:gd name="T18" fmla="*/ 19 w 70"/>
                <a:gd name="T19" fmla="*/ 59 h 91"/>
                <a:gd name="T20" fmla="*/ 19 w 70"/>
                <a:gd name="T21" fmla="*/ 91 h 91"/>
                <a:gd name="T22" fmla="*/ 0 w 70"/>
                <a:gd name="T23" fmla="*/ 91 h 91"/>
                <a:gd name="T24" fmla="*/ 0 w 70"/>
                <a:gd name="T25" fmla="*/ 0 h 91"/>
                <a:gd name="T26" fmla="*/ 40 w 70"/>
                <a:gd name="T27" fmla="*/ 0 h 91"/>
                <a:gd name="T28" fmla="*/ 34 w 70"/>
                <a:gd name="T29" fmla="*/ 43 h 91"/>
                <a:gd name="T30" fmla="*/ 41 w 70"/>
                <a:gd name="T31" fmla="*/ 43 h 91"/>
                <a:gd name="T32" fmla="*/ 46 w 70"/>
                <a:gd name="T33" fmla="*/ 41 h 91"/>
                <a:gd name="T34" fmla="*/ 50 w 70"/>
                <a:gd name="T35" fmla="*/ 36 h 91"/>
                <a:gd name="T36" fmla="*/ 51 w 70"/>
                <a:gd name="T37" fmla="*/ 29 h 91"/>
                <a:gd name="T38" fmla="*/ 50 w 70"/>
                <a:gd name="T39" fmla="*/ 22 h 91"/>
                <a:gd name="T40" fmla="*/ 46 w 70"/>
                <a:gd name="T41" fmla="*/ 18 h 91"/>
                <a:gd name="T42" fmla="*/ 41 w 70"/>
                <a:gd name="T43" fmla="*/ 16 h 91"/>
                <a:gd name="T44" fmla="*/ 34 w 70"/>
                <a:gd name="T45" fmla="*/ 16 h 91"/>
                <a:gd name="T46" fmla="*/ 19 w 70"/>
                <a:gd name="T47" fmla="*/ 16 h 91"/>
                <a:gd name="T48" fmla="*/ 19 w 70"/>
                <a:gd name="T49" fmla="*/ 43 h 91"/>
                <a:gd name="T50" fmla="*/ 34 w 70"/>
                <a:gd name="T51"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1">
                  <a:moveTo>
                    <a:pt x="40" y="0"/>
                  </a:moveTo>
                  <a:cubicBezTo>
                    <a:pt x="45" y="0"/>
                    <a:pt x="50" y="1"/>
                    <a:pt x="54" y="3"/>
                  </a:cubicBezTo>
                  <a:cubicBezTo>
                    <a:pt x="58" y="4"/>
                    <a:pt x="61" y="6"/>
                    <a:pt x="63" y="9"/>
                  </a:cubicBezTo>
                  <a:cubicBezTo>
                    <a:pt x="66" y="12"/>
                    <a:pt x="67" y="15"/>
                    <a:pt x="69" y="18"/>
                  </a:cubicBezTo>
                  <a:cubicBezTo>
                    <a:pt x="70" y="22"/>
                    <a:pt x="70" y="26"/>
                    <a:pt x="70" y="29"/>
                  </a:cubicBezTo>
                  <a:cubicBezTo>
                    <a:pt x="70" y="33"/>
                    <a:pt x="70" y="37"/>
                    <a:pt x="69" y="40"/>
                  </a:cubicBezTo>
                  <a:cubicBezTo>
                    <a:pt x="67" y="44"/>
                    <a:pt x="66" y="47"/>
                    <a:pt x="63" y="50"/>
                  </a:cubicBezTo>
                  <a:cubicBezTo>
                    <a:pt x="61" y="52"/>
                    <a:pt x="58" y="55"/>
                    <a:pt x="54" y="56"/>
                  </a:cubicBezTo>
                  <a:cubicBezTo>
                    <a:pt x="50" y="58"/>
                    <a:pt x="45" y="59"/>
                    <a:pt x="40" y="59"/>
                  </a:cubicBezTo>
                  <a:cubicBezTo>
                    <a:pt x="19" y="59"/>
                    <a:pt x="19" y="59"/>
                    <a:pt x="19" y="59"/>
                  </a:cubicBezTo>
                  <a:cubicBezTo>
                    <a:pt x="19" y="91"/>
                    <a:pt x="19" y="91"/>
                    <a:pt x="19" y="91"/>
                  </a:cubicBezTo>
                  <a:cubicBezTo>
                    <a:pt x="0" y="91"/>
                    <a:pt x="0" y="91"/>
                    <a:pt x="0" y="91"/>
                  </a:cubicBezTo>
                  <a:cubicBezTo>
                    <a:pt x="0" y="0"/>
                    <a:pt x="0" y="0"/>
                    <a:pt x="0" y="0"/>
                  </a:cubicBezTo>
                  <a:lnTo>
                    <a:pt x="40" y="0"/>
                  </a:lnTo>
                  <a:close/>
                  <a:moveTo>
                    <a:pt x="34" y="43"/>
                  </a:moveTo>
                  <a:cubicBezTo>
                    <a:pt x="37" y="43"/>
                    <a:pt x="39" y="43"/>
                    <a:pt x="41" y="43"/>
                  </a:cubicBezTo>
                  <a:cubicBezTo>
                    <a:pt x="43" y="42"/>
                    <a:pt x="45" y="42"/>
                    <a:pt x="46" y="41"/>
                  </a:cubicBezTo>
                  <a:cubicBezTo>
                    <a:pt x="48" y="40"/>
                    <a:pt x="49" y="38"/>
                    <a:pt x="50" y="36"/>
                  </a:cubicBezTo>
                  <a:cubicBezTo>
                    <a:pt x="51" y="35"/>
                    <a:pt x="51" y="32"/>
                    <a:pt x="51" y="29"/>
                  </a:cubicBezTo>
                  <a:cubicBezTo>
                    <a:pt x="51" y="26"/>
                    <a:pt x="51" y="24"/>
                    <a:pt x="50" y="22"/>
                  </a:cubicBezTo>
                  <a:cubicBezTo>
                    <a:pt x="49" y="21"/>
                    <a:pt x="48" y="19"/>
                    <a:pt x="46" y="18"/>
                  </a:cubicBezTo>
                  <a:cubicBezTo>
                    <a:pt x="45" y="17"/>
                    <a:pt x="43" y="17"/>
                    <a:pt x="41" y="16"/>
                  </a:cubicBezTo>
                  <a:cubicBezTo>
                    <a:pt x="39" y="16"/>
                    <a:pt x="37" y="16"/>
                    <a:pt x="34" y="16"/>
                  </a:cubicBezTo>
                  <a:cubicBezTo>
                    <a:pt x="19" y="16"/>
                    <a:pt x="19" y="16"/>
                    <a:pt x="19" y="16"/>
                  </a:cubicBezTo>
                  <a:cubicBezTo>
                    <a:pt x="19" y="43"/>
                    <a:pt x="19" y="43"/>
                    <a:pt x="19" y="43"/>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5" name="Rectangle 95">
              <a:extLst>
                <a:ext uri="{FF2B5EF4-FFF2-40B4-BE49-F238E27FC236}">
                  <a16:creationId xmlns:a16="http://schemas.microsoft.com/office/drawing/2014/main" id="{3A589BAE-6265-DB49-B373-E82B27708B29}"/>
                </a:ext>
              </a:extLst>
            </p:cNvPr>
            <p:cNvSpPr>
              <a:spLocks noChangeArrowheads="1"/>
            </p:cNvSpPr>
            <p:nvPr/>
          </p:nvSpPr>
          <p:spPr bwMode="auto">
            <a:xfrm>
              <a:off x="3187" y="1843"/>
              <a:ext cx="53"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3" name="Picture 2">
            <a:extLst>
              <a:ext uri="{FF2B5EF4-FFF2-40B4-BE49-F238E27FC236}">
                <a16:creationId xmlns:a16="http://schemas.microsoft.com/office/drawing/2014/main" id="{9E6BD2A5-A8BC-E648-BEE8-A04B76F2FC59}"/>
              </a:ext>
            </a:extLst>
          </p:cNvPr>
          <p:cNvPicPr>
            <a:picLocks noChangeAspect="1"/>
          </p:cNvPicPr>
          <p:nvPr/>
        </p:nvPicPr>
        <p:blipFill>
          <a:blip r:embed="rId4"/>
          <a:stretch>
            <a:fillRect/>
          </a:stretch>
        </p:blipFill>
        <p:spPr>
          <a:xfrm>
            <a:off x="1054877" y="5293630"/>
            <a:ext cx="1150278" cy="721070"/>
          </a:xfrm>
          <a:prstGeom prst="rect">
            <a:avLst/>
          </a:prstGeom>
        </p:spPr>
      </p:pic>
      <p:cxnSp>
        <p:nvCxnSpPr>
          <p:cNvPr id="14" name="Straight Connector 13">
            <a:extLst>
              <a:ext uri="{FF2B5EF4-FFF2-40B4-BE49-F238E27FC236}">
                <a16:creationId xmlns:a16="http://schemas.microsoft.com/office/drawing/2014/main" id="{1282D912-9D64-9848-805F-27B94DC01910}"/>
              </a:ext>
            </a:extLst>
          </p:cNvPr>
          <p:cNvCxnSpPr>
            <a:cxnSpLocks/>
          </p:cNvCxnSpPr>
          <p:nvPr/>
        </p:nvCxnSpPr>
        <p:spPr>
          <a:xfrm>
            <a:off x="2477743"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1F3CEDC-547C-864A-9B40-0A94E156B5A1}"/>
              </a:ext>
            </a:extLst>
          </p:cNvPr>
          <p:cNvCxnSpPr>
            <a:cxnSpLocks/>
          </p:cNvCxnSpPr>
          <p:nvPr/>
        </p:nvCxnSpPr>
        <p:spPr>
          <a:xfrm>
            <a:off x="4572000"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26" name="Picture 2" descr="ForHealth Consulting at UMass Chan Medical School">
            <a:extLst>
              <a:ext uri="{FF2B5EF4-FFF2-40B4-BE49-F238E27FC236}">
                <a16:creationId xmlns:a16="http://schemas.microsoft.com/office/drawing/2014/main" id="{AC2EC408-5041-997B-F396-8274E3BEA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700" y="5225540"/>
            <a:ext cx="14192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E5CAAE9-0DA9-E13C-8706-01100382164E}"/>
              </a:ext>
            </a:extLst>
          </p:cNvPr>
          <p:cNvSpPr txBox="1"/>
          <p:nvPr/>
        </p:nvSpPr>
        <p:spPr>
          <a:xfrm>
            <a:off x="6682764" y="5423333"/>
            <a:ext cx="1568608" cy="461665"/>
          </a:xfrm>
          <a:prstGeom prst="rect">
            <a:avLst/>
          </a:prstGeom>
          <a:noFill/>
        </p:spPr>
        <p:txBody>
          <a:bodyPr wrap="square" rtlCol="0">
            <a:spAutoFit/>
          </a:bodyPr>
          <a:lstStyle/>
          <a:p>
            <a:pPr algn="r"/>
            <a:r>
              <a:rPr lang="en-US" sz="1200" b="0" i="0" u="none" strike="noStrike" dirty="0">
                <a:solidFill>
                  <a:schemeClr val="tx1">
                    <a:lumMod val="50000"/>
                    <a:lumOff val="50000"/>
                  </a:schemeClr>
                </a:solidFill>
                <a:effectLst/>
                <a:latin typeface="Marion" panose="02020502060400020003" pitchFamily="18" charset="77"/>
              </a:rPr>
              <a:t>Robert W. Seifert</a:t>
            </a:r>
            <a:br>
              <a:rPr lang="en-US" sz="1200" b="0" i="0" u="none" strike="noStrike" dirty="0">
                <a:solidFill>
                  <a:schemeClr val="tx1">
                    <a:lumMod val="50000"/>
                    <a:lumOff val="50000"/>
                  </a:schemeClr>
                </a:solidFill>
                <a:effectLst/>
                <a:latin typeface="Marion" panose="02020502060400020003" pitchFamily="18" charset="77"/>
              </a:rPr>
            </a:br>
            <a:r>
              <a:rPr lang="en-US" sz="1200" b="0" i="1" u="none" strike="noStrike" dirty="0">
                <a:solidFill>
                  <a:schemeClr val="tx1">
                    <a:lumMod val="50000"/>
                    <a:lumOff val="50000"/>
                  </a:schemeClr>
                </a:solidFill>
                <a:effectLst/>
                <a:latin typeface="Marion" panose="02020502060400020003" pitchFamily="18" charset="77"/>
              </a:rPr>
              <a:t>Consultant</a:t>
            </a:r>
            <a:endParaRPr lang="en-US" sz="1200" dirty="0">
              <a:solidFill>
                <a:schemeClr val="tx1">
                  <a:lumMod val="50000"/>
                  <a:lumOff val="50000"/>
                </a:schemeClr>
              </a:solidFill>
              <a:latin typeface="Marion" panose="02020502060400020003" pitchFamily="18" charset="77"/>
            </a:endParaRPr>
          </a:p>
        </p:txBody>
      </p:sp>
      <p:cxnSp>
        <p:nvCxnSpPr>
          <p:cNvPr id="4" name="Straight Connector 3">
            <a:extLst>
              <a:ext uri="{FF2B5EF4-FFF2-40B4-BE49-F238E27FC236}">
                <a16:creationId xmlns:a16="http://schemas.microsoft.com/office/drawing/2014/main" id="{6A065B6D-FC62-3422-AD82-FC5FEC59A525}"/>
              </a:ext>
            </a:extLst>
          </p:cNvPr>
          <p:cNvCxnSpPr>
            <a:cxnSpLocks/>
          </p:cNvCxnSpPr>
          <p:nvPr/>
        </p:nvCxnSpPr>
        <p:spPr>
          <a:xfrm>
            <a:off x="6666256" y="5288405"/>
            <a:ext cx="0" cy="731520"/>
          </a:xfrm>
          <a:prstGeom prst="line">
            <a:avLst/>
          </a:prstGeom>
          <a:ln w="63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ELIGIBILITY FOR SENIORS AGE 65 AND OLDER Generally includes an asset test and lower income thresholds; MOST SENIORS ALSO HAVE MEDICARE</a:t>
            </a:r>
            <a:r>
              <a:rPr lang="en-US" sz="1600" baseline="30000" dirty="0"/>
              <a:t>1</a:t>
            </a:r>
          </a:p>
        </p:txBody>
      </p:sp>
      <p:sp>
        <p:nvSpPr>
          <p:cNvPr id="3" name="Slide Number Placeholder 2"/>
          <p:cNvSpPr>
            <a:spLocks noGrp="1"/>
          </p:cNvSpPr>
          <p:nvPr>
            <p:ph type="sldNum" sz="quarter" idx="10"/>
          </p:nvPr>
        </p:nvSpPr>
        <p:spPr/>
        <p:txBody>
          <a:bodyPr/>
          <a:lstStyle/>
          <a:p>
            <a:fld id="{52FF2353-2A72-49B4-9122-A3EFF5B12DD2}" type="slidenum">
              <a:rPr lang="en-US" smtClean="0"/>
              <a:pPr/>
              <a:t>9</a:t>
            </a:fld>
            <a:endParaRPr lang="en-US"/>
          </a:p>
        </p:txBody>
      </p:sp>
      <p:graphicFrame>
        <p:nvGraphicFramePr>
          <p:cNvPr id="122" name="Table 121"/>
          <p:cNvGraphicFramePr>
            <a:graphicFrameLocks noGrp="1"/>
          </p:cNvGraphicFramePr>
          <p:nvPr>
            <p:extLst>
              <p:ext uri="{D42A27DB-BD31-4B8C-83A1-F6EECF244321}">
                <p14:modId xmlns:p14="http://schemas.microsoft.com/office/powerpoint/2010/main" val="957706836"/>
              </p:ext>
            </p:extLst>
          </p:nvPr>
        </p:nvGraphicFramePr>
        <p:xfrm>
          <a:off x="457200" y="1356483"/>
          <a:ext cx="8229600" cy="3917617"/>
        </p:xfrm>
        <a:graphic>
          <a:graphicData uri="http://schemas.openxmlformats.org/drawingml/2006/table">
            <a:tbl>
              <a:tblPr firstRow="1" bandRow="1">
                <a:tableStyleId>{7DF18680-E054-41AD-8BC1-D1AEF772440D}</a:tableStyleId>
              </a:tblPr>
              <a:tblGrid>
                <a:gridCol w="219456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4023360">
                  <a:extLst>
                    <a:ext uri="{9D8B030D-6E8A-4147-A177-3AD203B41FA5}">
                      <a16:colId xmlns:a16="http://schemas.microsoft.com/office/drawing/2014/main" val="20002"/>
                    </a:ext>
                  </a:extLst>
                </a:gridCol>
              </a:tblGrid>
              <a:tr h="272871">
                <a:tc>
                  <a:txBody>
                    <a:bodyPr/>
                    <a:lstStyle/>
                    <a:p>
                      <a:r>
                        <a:rPr lang="en-US" sz="1150" b="1" i="0" dirty="0">
                          <a:latin typeface="+mn-lt"/>
                        </a:rPr>
                        <a:t>POPULATION</a:t>
                      </a:r>
                      <a:endParaRPr lang="en-US" sz="1150" b="1" i="0" dirty="0">
                        <a:solidFill>
                          <a:schemeClr val="tx1"/>
                        </a:solidFill>
                        <a:latin typeface="+mn-lt"/>
                      </a:endParaRPr>
                    </a:p>
                  </a:txBody>
                  <a:tcPr marT="91440" marB="91440" anchor="b">
                    <a:solidFill>
                      <a:srgbClr val="00A797"/>
                    </a:solidFill>
                  </a:tcPr>
                </a:tc>
                <a:tc>
                  <a:txBody>
                    <a:bodyPr/>
                    <a:lstStyle/>
                    <a:p>
                      <a:pPr algn="ctr"/>
                      <a:r>
                        <a:rPr lang="en-US" sz="1150" b="1" i="0" dirty="0">
                          <a:latin typeface="+mn-lt"/>
                        </a:rPr>
                        <a:t>INCOME/ASSETS</a:t>
                      </a:r>
                      <a:r>
                        <a:rPr lang="en-US" sz="1150" b="1" i="0" baseline="30000" dirty="0">
                          <a:latin typeface="+mn-lt"/>
                        </a:rPr>
                        <a:t>2</a:t>
                      </a:r>
                      <a:endParaRPr lang="en-US" sz="1150" b="1" i="0" dirty="0">
                        <a:solidFill>
                          <a:schemeClr val="tx1"/>
                        </a:solidFill>
                        <a:latin typeface="+mn-lt"/>
                      </a:endParaRPr>
                    </a:p>
                  </a:txBody>
                  <a:tcPr marT="91440" marB="91440" anchor="b">
                    <a:solidFill>
                      <a:srgbClr val="00A797"/>
                    </a:solidFill>
                  </a:tcPr>
                </a:tc>
                <a:tc>
                  <a:txBody>
                    <a:bodyPr/>
                    <a:lstStyle/>
                    <a:p>
                      <a:r>
                        <a:rPr lang="en-US" sz="1150" b="1" i="0" dirty="0">
                          <a:latin typeface="+mn-lt"/>
                        </a:rPr>
                        <a:t>COVERAGE</a:t>
                      </a:r>
                      <a:endParaRPr lang="en-US" sz="1150" b="1" i="0" dirty="0">
                        <a:solidFill>
                          <a:schemeClr val="tx1"/>
                        </a:solidFill>
                        <a:latin typeface="+mn-lt"/>
                      </a:endParaRPr>
                    </a:p>
                  </a:txBody>
                  <a:tcPr marT="91440" marB="91440" anchor="b">
                    <a:solidFill>
                      <a:srgbClr val="00A797"/>
                    </a:solidFill>
                  </a:tcPr>
                </a:tc>
                <a:extLst>
                  <a:ext uri="{0D108BD9-81ED-4DB2-BD59-A6C34878D82A}">
                    <a16:rowId xmlns:a16="http://schemas.microsoft.com/office/drawing/2014/main" val="10000"/>
                  </a:ext>
                </a:extLst>
              </a:tr>
              <a:tr h="694203">
                <a:tc>
                  <a:txBody>
                    <a:bodyPr/>
                    <a:lstStyle/>
                    <a:p>
                      <a:r>
                        <a:rPr lang="en-US" sz="1150" b="0" i="0" dirty="0">
                          <a:latin typeface="+mn-lt"/>
                        </a:rPr>
                        <a:t>Living</a:t>
                      </a:r>
                      <a:r>
                        <a:rPr lang="en-US" sz="1150" b="0" i="0" baseline="0" dirty="0">
                          <a:latin typeface="+mn-lt"/>
                        </a:rPr>
                        <a:t> in community, </a:t>
                      </a:r>
                      <a:br>
                        <a:rPr lang="en-US" sz="1150" b="0" i="0" baseline="0" dirty="0">
                          <a:latin typeface="+mn-lt"/>
                        </a:rPr>
                      </a:br>
                      <a:r>
                        <a:rPr lang="en-US" sz="1150" b="0" i="0" baseline="0" dirty="0">
                          <a:latin typeface="+mn-lt"/>
                        </a:rPr>
                        <a:t>with or without Medicare eligibility, citizen or lawfully present immigrant</a:t>
                      </a:r>
                      <a:endParaRPr lang="en-US" sz="1150" b="0" i="0" dirty="0">
                        <a:latin typeface="+mn-lt"/>
                      </a:endParaRPr>
                    </a:p>
                  </a:txBody>
                  <a:tcPr marT="91440" marB="91440">
                    <a:solidFill>
                      <a:srgbClr val="00A797">
                        <a:alpha val="50000"/>
                      </a:srgbClr>
                    </a:solidFill>
                  </a:tcPr>
                </a:tc>
                <a:tc>
                  <a:txBody>
                    <a:bodyPr/>
                    <a:lstStyle/>
                    <a:p>
                      <a:pPr algn="ctr"/>
                      <a:r>
                        <a:rPr lang="en-US" sz="1150" b="0" i="0" dirty="0">
                          <a:latin typeface="+mn-lt"/>
                        </a:rPr>
                        <a:t>≤100% Federal</a:t>
                      </a:r>
                      <a:r>
                        <a:rPr lang="en-US" sz="1150" b="0" i="0" baseline="0" dirty="0">
                          <a:latin typeface="+mn-lt"/>
                        </a:rPr>
                        <a:t> Poverty Level (FPL)</a:t>
                      </a:r>
                      <a:endParaRPr lang="en-US" sz="1150" b="0" i="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50" b="0" i="0" dirty="0">
                          <a:latin typeface="+mn-lt"/>
                        </a:rPr>
                        <a:t>≤$2,000 Assets (for an individual)</a:t>
                      </a:r>
                    </a:p>
                  </a:txBody>
                  <a:tcPr marT="91440" marB="91440">
                    <a:solidFill>
                      <a:srgbClr val="00A797">
                        <a:alpha val="50000"/>
                      </a:srgbClr>
                    </a:solidFill>
                  </a:tcPr>
                </a:tc>
                <a:tc>
                  <a:txBody>
                    <a:bodyPr/>
                    <a:lstStyle/>
                    <a:p>
                      <a:r>
                        <a:rPr lang="en-US" sz="1150" b="0" i="0" dirty="0">
                          <a:latin typeface="+mn-lt"/>
                        </a:rPr>
                        <a:t>Comprehensive coverage</a:t>
                      </a:r>
                      <a:r>
                        <a:rPr lang="en-US" sz="1150" b="0" i="0" baseline="0" dirty="0">
                          <a:latin typeface="+mn-lt"/>
                        </a:rPr>
                        <a:t> through </a:t>
                      </a:r>
                      <a:r>
                        <a:rPr lang="en-US" sz="1150" b="0" i="0" dirty="0">
                          <a:latin typeface="+mn-lt"/>
                        </a:rPr>
                        <a:t>MassHealth Standard</a:t>
                      </a:r>
                      <a:r>
                        <a:rPr lang="en-US" sz="1150" b="0" i="0" baseline="0" dirty="0">
                          <a:latin typeface="+mn-lt"/>
                        </a:rPr>
                        <a:t> or Family Assistance (based on immigration status). For those with MassHealth Standard, MassHealth also pays their Medicare cost-sharing and premiums.</a:t>
                      </a:r>
                      <a:endParaRPr lang="en-US" sz="1150" b="0" i="0" dirty="0">
                        <a:highlight>
                          <a:srgbClr val="FFFF00"/>
                        </a:highlight>
                        <a:latin typeface="+mn-lt"/>
                      </a:endParaRPr>
                    </a:p>
                  </a:txBody>
                  <a:tcPr marT="91440" marB="91440">
                    <a:solidFill>
                      <a:srgbClr val="00A797">
                        <a:alpha val="50000"/>
                      </a:srgbClr>
                    </a:solidFill>
                  </a:tcPr>
                </a:tc>
                <a:extLst>
                  <a:ext uri="{0D108BD9-81ED-4DB2-BD59-A6C34878D82A}">
                    <a16:rowId xmlns:a16="http://schemas.microsoft.com/office/drawing/2014/main" val="10001"/>
                  </a:ext>
                </a:extLst>
              </a:tr>
              <a:tr h="404952">
                <a:tc>
                  <a:txBody>
                    <a:bodyPr/>
                    <a:lstStyle/>
                    <a:p>
                      <a:r>
                        <a:rPr lang="en-US" sz="1150" b="0" i="0" kern="1200" dirty="0">
                          <a:effectLst/>
                          <a:latin typeface="+mn-lt"/>
                        </a:rPr>
                        <a:t>Living</a:t>
                      </a:r>
                      <a:r>
                        <a:rPr lang="en-US" sz="1150" b="0" i="0" kern="1200" baseline="0" dirty="0">
                          <a:effectLst/>
                          <a:latin typeface="+mn-lt"/>
                        </a:rPr>
                        <a:t> in community, </a:t>
                      </a:r>
                      <a:r>
                        <a:rPr lang="en-US" sz="1150" b="0" i="0" kern="1200" baseline="0" dirty="0">
                          <a:solidFill>
                            <a:schemeClr val="tx1"/>
                          </a:solidFill>
                          <a:effectLst/>
                          <a:latin typeface="+mn-lt"/>
                        </a:rPr>
                        <a:t>certain</a:t>
                      </a:r>
                      <a:r>
                        <a:rPr lang="en-US" sz="1150" b="0" i="0" kern="1200" baseline="0" dirty="0">
                          <a:effectLst/>
                          <a:latin typeface="+mn-lt"/>
                        </a:rPr>
                        <a:t> </a:t>
                      </a:r>
                      <a:r>
                        <a:rPr lang="en-US" sz="1150" b="0" i="0" kern="1200" dirty="0">
                          <a:effectLst/>
                          <a:latin typeface="+mn-lt"/>
                        </a:rPr>
                        <a:t>noncitizens</a:t>
                      </a:r>
                      <a:endParaRPr lang="en-US" sz="1150" b="0" i="0" dirty="0">
                        <a:latin typeface="+mn-lt"/>
                      </a:endParaRPr>
                    </a:p>
                  </a:txBody>
                  <a:tcPr marT="91440" marB="91440">
                    <a:solidFill>
                      <a:srgbClr val="00A797">
                        <a:alpha val="30000"/>
                      </a:srgbClr>
                    </a:solidFill>
                  </a:tcPr>
                </a:tc>
                <a:tc>
                  <a:txBody>
                    <a:bodyPr/>
                    <a:lstStyle/>
                    <a:p>
                      <a:pPr algn="ctr"/>
                      <a:r>
                        <a:rPr lang="en-US" sz="1150" b="0" i="0" dirty="0">
                          <a:latin typeface="+mn-lt"/>
                        </a:rPr>
                        <a:t>≤100%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50" b="0" i="0" dirty="0">
                          <a:latin typeface="+mn-lt"/>
                        </a:rPr>
                        <a:t>≤$2,000 Assets (for an individual)</a:t>
                      </a:r>
                    </a:p>
                  </a:txBody>
                  <a:tcPr marT="91440" marB="91440">
                    <a:solidFill>
                      <a:srgbClr val="00A797">
                        <a:alpha val="30000"/>
                      </a:srgbClr>
                    </a:solidFill>
                  </a:tcPr>
                </a:tc>
                <a:tc>
                  <a:txBody>
                    <a:bodyPr/>
                    <a:lstStyle/>
                    <a:p>
                      <a:r>
                        <a:rPr lang="en-US" sz="1150" b="0" i="0" dirty="0">
                          <a:latin typeface="+mn-lt"/>
                        </a:rPr>
                        <a:t>MassHealth Limited — Emergency services only.</a:t>
                      </a:r>
                    </a:p>
                  </a:txBody>
                  <a:tcPr marT="91440" marB="91440">
                    <a:solidFill>
                      <a:srgbClr val="00A797">
                        <a:alpha val="30000"/>
                      </a:srgbClr>
                    </a:solidFill>
                  </a:tcPr>
                </a:tc>
                <a:extLst>
                  <a:ext uri="{0D108BD9-81ED-4DB2-BD59-A6C34878D82A}">
                    <a16:rowId xmlns:a16="http://schemas.microsoft.com/office/drawing/2014/main" val="10002"/>
                  </a:ext>
                </a:extLst>
              </a:tr>
              <a:tr h="549577">
                <a:tc>
                  <a:txBody>
                    <a:bodyPr/>
                    <a:lstStyle/>
                    <a:p>
                      <a:r>
                        <a:rPr lang="en-US" sz="1150" b="0" i="0" kern="1200">
                          <a:effectLst/>
                          <a:latin typeface="+mn-lt"/>
                        </a:rPr>
                        <a:t>Living in community,</a:t>
                      </a:r>
                      <a:r>
                        <a:rPr lang="en-US" sz="1150" b="0" i="0" kern="1200" baseline="0">
                          <a:effectLst/>
                          <a:latin typeface="+mn-lt"/>
                        </a:rPr>
                        <a:t> </a:t>
                      </a:r>
                      <a:br>
                        <a:rPr lang="en-US" sz="1150" b="0" i="0" kern="1200" baseline="0">
                          <a:effectLst/>
                          <a:latin typeface="+mn-lt"/>
                        </a:rPr>
                      </a:br>
                      <a:r>
                        <a:rPr lang="en-US" sz="1150" b="0" i="0" kern="1200" baseline="0">
                          <a:effectLst/>
                          <a:latin typeface="+mn-lt"/>
                        </a:rPr>
                        <a:t>eligible for Medicare</a:t>
                      </a:r>
                      <a:endParaRPr lang="en-US" sz="1150" b="0" i="0">
                        <a:latin typeface="+mn-lt"/>
                      </a:endParaRPr>
                    </a:p>
                  </a:txBody>
                  <a:tcPr marT="91440" marB="91440">
                    <a:solidFill>
                      <a:srgbClr val="00A797">
                        <a:alpha val="50000"/>
                      </a:srgbClr>
                    </a:solidFill>
                  </a:tcPr>
                </a:tc>
                <a:tc>
                  <a:txBody>
                    <a:bodyPr/>
                    <a:lstStyle/>
                    <a:p>
                      <a:pPr algn="ctr">
                        <a:lnSpc>
                          <a:spcPct val="200000"/>
                        </a:lnSpc>
                      </a:pPr>
                      <a:r>
                        <a:rPr lang="en-US" sz="1150" b="0" i="0" dirty="0">
                          <a:solidFill>
                            <a:schemeClr val="tx1"/>
                          </a:solidFill>
                          <a:latin typeface="+mn-lt"/>
                        </a:rPr>
                        <a:t>≤190%</a:t>
                      </a:r>
                      <a:r>
                        <a:rPr lang="en-US" sz="1150" b="0" i="0" baseline="0" dirty="0">
                          <a:solidFill>
                            <a:schemeClr val="tx1"/>
                          </a:solidFill>
                          <a:latin typeface="+mn-lt"/>
                        </a:rPr>
                        <a:t> FPL</a:t>
                      </a:r>
                      <a:r>
                        <a:rPr lang="en-US" sz="1150" b="0" i="0" baseline="30000" dirty="0">
                          <a:solidFill>
                            <a:schemeClr val="tx1"/>
                          </a:solidFill>
                          <a:latin typeface="+mn-lt"/>
                        </a:rPr>
                        <a:t>4</a:t>
                      </a:r>
                      <a:endParaRPr lang="en-US" sz="1150" b="0" i="0" baseline="0" dirty="0">
                        <a:solidFill>
                          <a:schemeClr val="tx1"/>
                        </a:solidFill>
                        <a:latin typeface="+mn-lt"/>
                      </a:endParaRPr>
                    </a:p>
                  </a:txBody>
                  <a:tcPr marT="91440" marB="91440">
                    <a:solidFill>
                      <a:srgbClr val="00A797">
                        <a:alpha val="50000"/>
                      </a:srgbClr>
                    </a:solidFill>
                  </a:tcPr>
                </a:tc>
                <a:tc>
                  <a:txBody>
                    <a:bodyPr/>
                    <a:lstStyle/>
                    <a:p>
                      <a:r>
                        <a:rPr lang="en-US" sz="1150" b="0" i="0" kern="1200" dirty="0">
                          <a:effectLst/>
                          <a:latin typeface="+mn-lt"/>
                        </a:rPr>
                        <a:t>MassHealth Senior Buy-In </a:t>
                      </a:r>
                      <a:r>
                        <a:rPr lang="en-US" sz="1150" b="0" i="0" dirty="0">
                          <a:latin typeface="+mn-lt"/>
                        </a:rPr>
                        <a:t>—</a:t>
                      </a:r>
                      <a:r>
                        <a:rPr lang="en-US" sz="1150" b="0" i="0" kern="1200" dirty="0">
                          <a:effectLst/>
                          <a:latin typeface="+mn-lt"/>
                        </a:rPr>
                        <a:t> Covers Medicare premiums, co-pays, and deductibles. Does not cover other MassHealth Standard services.</a:t>
                      </a:r>
                      <a:endParaRPr lang="en-US" sz="1150" b="0" i="0" dirty="0">
                        <a:latin typeface="+mn-lt"/>
                      </a:endParaRPr>
                    </a:p>
                  </a:txBody>
                  <a:tcPr marT="91440" marB="91440">
                    <a:solidFill>
                      <a:srgbClr val="00A797">
                        <a:alpha val="50000"/>
                      </a:srgbClr>
                    </a:solidFill>
                  </a:tcPr>
                </a:tc>
                <a:extLst>
                  <a:ext uri="{0D108BD9-81ED-4DB2-BD59-A6C34878D82A}">
                    <a16:rowId xmlns:a16="http://schemas.microsoft.com/office/drawing/2014/main" val="10003"/>
                  </a:ext>
                </a:extLst>
              </a:tr>
              <a:tr h="549577">
                <a:tc>
                  <a:txBody>
                    <a:bodyPr/>
                    <a:lstStyle/>
                    <a:p>
                      <a:r>
                        <a:rPr lang="en-US" sz="1150" b="0" i="0" dirty="0">
                          <a:latin typeface="+mn-lt"/>
                        </a:rPr>
                        <a:t>Living in community, </a:t>
                      </a:r>
                      <a:br>
                        <a:rPr lang="en-US" sz="1150" b="0" i="0" dirty="0">
                          <a:latin typeface="+mn-lt"/>
                        </a:rPr>
                      </a:br>
                      <a:r>
                        <a:rPr lang="en-US" sz="1150" b="0" i="0" dirty="0">
                          <a:latin typeface="+mn-lt"/>
                        </a:rPr>
                        <a:t>eligible for</a:t>
                      </a:r>
                      <a:r>
                        <a:rPr lang="en-US" sz="1150" b="0" i="0" baseline="0" dirty="0">
                          <a:latin typeface="+mn-lt"/>
                        </a:rPr>
                        <a:t> Medicare</a:t>
                      </a:r>
                      <a:endParaRPr lang="en-US" sz="1150" b="0" i="0" dirty="0">
                        <a:latin typeface="+mn-lt"/>
                      </a:endParaRPr>
                    </a:p>
                  </a:txBody>
                  <a:tcPr marT="91440" marB="91440">
                    <a:solidFill>
                      <a:srgbClr val="00A797">
                        <a:alpha val="30000"/>
                      </a:srgbClr>
                    </a:solidFill>
                  </a:tcPr>
                </a:tc>
                <a:tc>
                  <a:txBody>
                    <a:bodyPr/>
                    <a:lstStyle/>
                    <a:p>
                      <a:pPr algn="ctr">
                        <a:lnSpc>
                          <a:spcPct val="200000"/>
                        </a:lnSpc>
                      </a:pPr>
                      <a:r>
                        <a:rPr lang="en-US" sz="1150" b="0" i="0" dirty="0">
                          <a:solidFill>
                            <a:schemeClr val="tx1"/>
                          </a:solidFill>
                          <a:latin typeface="+mn-lt"/>
                        </a:rPr>
                        <a:t>&gt;190% and &lt;225% FPL</a:t>
                      </a:r>
                      <a:r>
                        <a:rPr lang="en-US" sz="1150" b="0" i="0" baseline="30000" dirty="0">
                          <a:solidFill>
                            <a:schemeClr val="tx1"/>
                          </a:solidFill>
                          <a:latin typeface="+mn-lt"/>
                        </a:rPr>
                        <a:t>4</a:t>
                      </a:r>
                      <a:endParaRPr lang="en-US" sz="1150" b="0" i="0" dirty="0">
                        <a:solidFill>
                          <a:schemeClr val="tx1"/>
                        </a:solidFill>
                        <a:latin typeface="+mn-lt"/>
                      </a:endParaRPr>
                    </a:p>
                  </a:txBody>
                  <a:tcPr marT="91440" marB="91440">
                    <a:solidFill>
                      <a:srgbClr val="00A797">
                        <a:alpha val="30000"/>
                      </a:srgbClr>
                    </a:solidFill>
                  </a:tcPr>
                </a:tc>
                <a:tc>
                  <a:txBody>
                    <a:bodyPr/>
                    <a:lstStyle/>
                    <a:p>
                      <a:r>
                        <a:rPr lang="en-US" sz="1150" b="0" i="0" kern="1200" dirty="0">
                          <a:effectLst/>
                          <a:latin typeface="+mn-lt"/>
                        </a:rPr>
                        <a:t>MassHealth Buy-In </a:t>
                      </a:r>
                      <a:r>
                        <a:rPr lang="en-US" sz="1150" b="0" i="0" dirty="0">
                          <a:latin typeface="+mn-lt"/>
                        </a:rPr>
                        <a:t>—</a:t>
                      </a:r>
                      <a:r>
                        <a:rPr lang="en-US" sz="1150" b="0" i="0" kern="1200" dirty="0">
                          <a:effectLst/>
                          <a:latin typeface="+mn-lt"/>
                        </a:rPr>
                        <a:t> Covers Part B premiums only. </a:t>
                      </a:r>
                      <a:endParaRPr lang="en-US" sz="1150" b="0" i="0" strike="sngStrike" kern="1200" dirty="0">
                        <a:solidFill>
                          <a:srgbClr val="FF0000"/>
                        </a:solidFill>
                        <a:effectLst/>
                        <a:latin typeface="+mn-lt"/>
                        <a:ea typeface="+mn-ea"/>
                        <a:cs typeface="+mn-cs"/>
                      </a:endParaRPr>
                    </a:p>
                  </a:txBody>
                  <a:tcPr marT="91440" marB="91440">
                    <a:solidFill>
                      <a:srgbClr val="00A797">
                        <a:alpha val="30000"/>
                      </a:srgbClr>
                    </a:solidFill>
                  </a:tcPr>
                </a:tc>
                <a:extLst>
                  <a:ext uri="{0D108BD9-81ED-4DB2-BD59-A6C34878D82A}">
                    <a16:rowId xmlns:a16="http://schemas.microsoft.com/office/drawing/2014/main" val="10004"/>
                  </a:ext>
                </a:extLst>
              </a:tr>
              <a:tr h="518648">
                <a:tc>
                  <a:txBody>
                    <a:bodyPr/>
                    <a:lstStyle/>
                    <a:p>
                      <a:r>
                        <a:rPr lang="en-US" sz="1150" b="0" i="0">
                          <a:latin typeface="+mn-lt"/>
                        </a:rPr>
                        <a:t>Living</a:t>
                      </a:r>
                      <a:r>
                        <a:rPr lang="en-US" sz="1150" b="0" i="0" baseline="0">
                          <a:latin typeface="+mn-lt"/>
                        </a:rPr>
                        <a:t> in or waiting for </a:t>
                      </a:r>
                      <a:br>
                        <a:rPr lang="en-US" sz="1150" b="0" i="0" baseline="0">
                          <a:latin typeface="+mn-lt"/>
                        </a:rPr>
                      </a:br>
                      <a:r>
                        <a:rPr lang="en-US" sz="1150" b="0" i="0" baseline="0">
                          <a:latin typeface="+mn-lt"/>
                        </a:rPr>
                        <a:t>facility-based long-term care</a:t>
                      </a:r>
                      <a:endParaRPr lang="en-US" sz="1150" b="0" i="0">
                        <a:latin typeface="+mn-lt"/>
                      </a:endParaRPr>
                    </a:p>
                  </a:txBody>
                  <a:tcPr marT="91440" marB="91440">
                    <a:solidFill>
                      <a:srgbClr val="00A797">
                        <a:alpha val="50000"/>
                      </a:srgbClr>
                    </a:solidFill>
                  </a:tcPr>
                </a:tc>
                <a:tc>
                  <a:txBody>
                    <a:bodyPr/>
                    <a:lstStyle/>
                    <a:p>
                      <a:pPr algn="ctr"/>
                      <a:r>
                        <a:rPr lang="en-US" sz="1150" b="0" i="0" baseline="0" dirty="0">
                          <a:latin typeface="+mn-lt"/>
                        </a:rPr>
                        <a:t>No specific income limit</a:t>
                      </a:r>
                    </a:p>
                    <a:p>
                      <a:pPr algn="ctr"/>
                      <a:r>
                        <a:rPr lang="en-US" sz="1150" b="0" i="0" dirty="0">
                          <a:latin typeface="+mn-lt"/>
                        </a:rPr>
                        <a:t>≤</a:t>
                      </a:r>
                      <a:r>
                        <a:rPr lang="en-US" sz="1150" b="0" i="0" baseline="0" dirty="0">
                          <a:latin typeface="+mn-lt"/>
                        </a:rPr>
                        <a:t>$2,000 Assets (for an individual)</a:t>
                      </a:r>
                      <a:endParaRPr lang="en-US" sz="1150" b="0" i="0" dirty="0">
                        <a:latin typeface="+mn-lt"/>
                      </a:endParaRPr>
                    </a:p>
                  </a:txBody>
                  <a:tcPr marT="91440" marB="91440">
                    <a:solidFill>
                      <a:srgbClr val="00A797">
                        <a:alpha val="50000"/>
                      </a:srgbClr>
                    </a:solidFill>
                  </a:tcPr>
                </a:tc>
                <a:tc>
                  <a:txBody>
                    <a:bodyPr/>
                    <a:lstStyle/>
                    <a:p>
                      <a:r>
                        <a:rPr lang="en-US" sz="1150" b="0" i="0" dirty="0">
                          <a:latin typeface="+mn-lt"/>
                        </a:rPr>
                        <a:t>MassHealth Standard — Including LTSS. Member</a:t>
                      </a:r>
                      <a:r>
                        <a:rPr lang="en-US" sz="1150" b="0" i="0" baseline="0" dirty="0">
                          <a:latin typeface="+mn-lt"/>
                        </a:rPr>
                        <a:t> must pay income minus monthly allowances</a:t>
                      </a:r>
                      <a:r>
                        <a:rPr lang="en-US" sz="1150" b="0" i="0" baseline="30000" dirty="0">
                          <a:latin typeface="+mn-lt"/>
                        </a:rPr>
                        <a:t>3</a:t>
                      </a:r>
                      <a:r>
                        <a:rPr lang="en-US" sz="1150" b="0" i="0" baseline="0" dirty="0">
                          <a:latin typeface="+mn-lt"/>
                        </a:rPr>
                        <a:t> toward nursing facility care.</a:t>
                      </a:r>
                      <a:endParaRPr lang="en-US" sz="1150" b="0" i="0" dirty="0">
                        <a:latin typeface="+mn-lt"/>
                      </a:endParaRPr>
                    </a:p>
                  </a:txBody>
                  <a:tcPr marT="91440" marB="91440">
                    <a:solidFill>
                      <a:srgbClr val="00A797">
                        <a:alpha val="50000"/>
                      </a:srgbClr>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A45328B6-5E15-4D8B-BA07-7B4D44A077BC}"/>
              </a:ext>
            </a:extLst>
          </p:cNvPr>
          <p:cNvSpPr/>
          <p:nvPr/>
        </p:nvSpPr>
        <p:spPr>
          <a:xfrm>
            <a:off x="457200" y="5383923"/>
            <a:ext cx="8220517" cy="1051570"/>
          </a:xfrm>
          <a:prstGeom prst="rect">
            <a:avLst/>
          </a:prstGeom>
        </p:spPr>
        <p:txBody>
          <a:bodyPr wrap="square" lIns="0" tIns="45720" rIns="0" bIns="45720" anchor="b" anchorCtr="0">
            <a:spAutoFit/>
          </a:bodyPr>
          <a:lstStyle/>
          <a:p>
            <a:pPr marL="58420" lvl="0" indent="-58420">
              <a:spcBef>
                <a:spcPts val="200"/>
              </a:spcBef>
            </a:pPr>
            <a:r>
              <a:rPr lang="en-US" sz="600" baseline="30000" dirty="0">
                <a:solidFill>
                  <a:srgbClr val="000000"/>
                </a:solidFill>
                <a:latin typeface="+mn-lt"/>
                <a:cs typeface="Arial"/>
              </a:rPr>
              <a:t>1</a:t>
            </a:r>
            <a:r>
              <a:rPr lang="en-US" sz="600" dirty="0">
                <a:solidFill>
                  <a:srgbClr val="000000"/>
                </a:solidFill>
                <a:latin typeface="+mn-lt"/>
                <a:cs typeface="Arial"/>
              </a:rPr>
              <a:t>	MassHealth eligibility includes nuances not included in this chart; for example, parents of minors and seniors who work have different eligibility requirements. MassHealth staff can help determine eligibility.</a:t>
            </a:r>
            <a:endParaRPr lang="en-US" sz="600" dirty="0">
              <a:solidFill>
                <a:srgbClr val="000000"/>
              </a:solidFill>
              <a:latin typeface="+mn-lt"/>
              <a:ea typeface="Source Sans Pro Light"/>
              <a:cs typeface="Arial"/>
            </a:endParaRPr>
          </a:p>
          <a:p>
            <a:pPr marL="58420" indent="-58420">
              <a:spcBef>
                <a:spcPts val="200"/>
              </a:spcBef>
            </a:pPr>
            <a:r>
              <a:rPr lang="en-US" sz="600" baseline="30000" dirty="0">
                <a:solidFill>
                  <a:srgbClr val="000000"/>
                </a:solidFill>
                <a:latin typeface="+mn-lt"/>
                <a:cs typeface="Arial"/>
              </a:rPr>
              <a:t>2</a:t>
            </a:r>
            <a:r>
              <a:rPr lang="en-US" sz="600" dirty="0">
                <a:solidFill>
                  <a:srgbClr val="000000"/>
                </a:solidFill>
                <a:latin typeface="+mn-lt"/>
                <a:cs typeface="Arial"/>
              </a:rPr>
              <a:t>	Certain assets are excluded from the asset test; these include principal home (in most cases), one vehicle, any loan or grant, life insurance cash-surrender value up to $1,500, and reserved funeral and burial funds </a:t>
            </a:r>
            <a:r>
              <a:rPr lang="en-US" sz="600" dirty="0">
                <a:latin typeface="+mn-lt"/>
                <a:cs typeface="Arial"/>
              </a:rPr>
              <a:t>up to $1,500. </a:t>
            </a:r>
            <a:r>
              <a:rPr lang="en-US" sz="600" dirty="0">
                <a:solidFill>
                  <a:srgbClr val="000000"/>
                </a:solidFill>
                <a:latin typeface="+mn-lt"/>
                <a:cs typeface="Arial"/>
              </a:rPr>
              <a:t>In certain cases, asset </a:t>
            </a:r>
            <a:r>
              <a:rPr lang="en-US" sz="600" dirty="0">
                <a:latin typeface="+mn-lt"/>
                <a:cs typeface="Arial"/>
              </a:rPr>
              <a:t>spend-down is available. Income and asset considerations are based in part on federal law.</a:t>
            </a:r>
            <a:endParaRPr lang="en-US" sz="600" dirty="0">
              <a:latin typeface="+mn-lt"/>
              <a:ea typeface="Source Sans Pro Light"/>
              <a:cs typeface="Arial"/>
            </a:endParaRPr>
          </a:p>
          <a:p>
            <a:pPr lvl="0">
              <a:spcBef>
                <a:spcPts val="200"/>
              </a:spcBef>
            </a:pPr>
            <a:r>
              <a:rPr lang="en-US" sz="600" baseline="30000" dirty="0">
                <a:latin typeface="+mn-lt"/>
                <a:cs typeface="Arial"/>
              </a:rPr>
              <a:t>3</a:t>
            </a:r>
            <a:r>
              <a:rPr lang="en-US" sz="600" dirty="0">
                <a:latin typeface="+mn-lt"/>
                <a:cs typeface="Arial"/>
              </a:rPr>
              <a:t> Allowances include personal need allowance and spousal maintenance allowance, among others.</a:t>
            </a:r>
          </a:p>
          <a:p>
            <a:pPr lvl="0">
              <a:spcBef>
                <a:spcPts val="200"/>
              </a:spcBef>
            </a:pPr>
            <a:r>
              <a:rPr lang="en-US" sz="600" baseline="30000" dirty="0">
                <a:latin typeface="+mn-lt"/>
                <a:ea typeface="Source Sans Pro Light"/>
                <a:cs typeface="Arial"/>
              </a:rPr>
              <a:t>4</a:t>
            </a:r>
            <a:r>
              <a:rPr lang="en-US" sz="600" dirty="0">
                <a:latin typeface="+mn-lt"/>
                <a:ea typeface="Source Sans Pro Light"/>
                <a:cs typeface="Arial"/>
              </a:rPr>
              <a:t> The SFY24 state budget eliminated an asset test that had previously applied to both MassHealth buy-in programs; this change will be effective following federal approval and issuance of state regulations. </a:t>
            </a:r>
          </a:p>
          <a:p>
            <a:pPr>
              <a:spcBef>
                <a:spcPts val="200"/>
              </a:spcBef>
            </a:pPr>
            <a:r>
              <a:rPr lang="en-US" sz="600" cap="small" dirty="0">
                <a:latin typeface="+mn-lt"/>
                <a:cs typeface="Arial"/>
              </a:rPr>
              <a:t>notes: </a:t>
            </a:r>
            <a:r>
              <a:rPr lang="en-US" sz="600" dirty="0">
                <a:latin typeface="+mn-lt"/>
                <a:cs typeface="Arial"/>
              </a:rPr>
              <a:t>Asset limits listed are for individuals; the amounts for couples are higher. Seniors (age 60 or older) can qualify for MassHealth through the Frail Elder Waiver with income up to 300% of the Supplemental Security Income (SSI) federal benefit rate (FBR) ($32,911 for an individual in 2023). Other Home- and Community-Based Services (HCBS) waivers are available as well. Seniors may also be eligible for </a:t>
            </a:r>
            <a:r>
              <a:rPr lang="en-US" sz="600" dirty="0" err="1">
                <a:latin typeface="+mn-lt"/>
                <a:cs typeface="Arial"/>
              </a:rPr>
              <a:t>ConnectorCare</a:t>
            </a:r>
            <a:r>
              <a:rPr lang="en-US" sz="600" dirty="0">
                <a:latin typeface="+mn-lt"/>
                <a:cs typeface="Arial"/>
              </a:rPr>
              <a:t> and Advance Premium Tax Credits for insurance purchased through the Health Connector. </a:t>
            </a:r>
            <a:endParaRPr lang="en-US" sz="600" dirty="0">
              <a:latin typeface="+mn-lt"/>
              <a:ea typeface="Source Sans Pro Light"/>
            </a:endParaRPr>
          </a:p>
          <a:p>
            <a:pPr lvl="0">
              <a:spcBef>
                <a:spcPts val="200"/>
              </a:spcBef>
            </a:pPr>
            <a:r>
              <a:rPr lang="en-US" sz="600" cap="small" dirty="0">
                <a:latin typeface="+mn-lt"/>
                <a:cs typeface="Arial"/>
              </a:rPr>
              <a:t>sources</a:t>
            </a:r>
            <a:r>
              <a:rPr lang="en-US" sz="600" dirty="0">
                <a:latin typeface="+mn-lt"/>
                <a:cs typeface="Arial"/>
              </a:rPr>
              <a:t>: 130 C.M.R. §519; MassHealth (2023). </a:t>
            </a:r>
            <a:r>
              <a:rPr lang="en-US" sz="600" dirty="0">
                <a:latin typeface="+mn-lt"/>
                <a:cs typeface="Arial"/>
                <a:hlinkClick r:id="rId3">
                  <a:extLst>
                    <a:ext uri="{A12FA001-AC4F-418D-AE19-62706E023703}">
                      <ahyp:hlinkClr xmlns:ahyp="http://schemas.microsoft.com/office/drawing/2018/hyperlinkcolor" val="tx"/>
                    </a:ext>
                  </a:extLst>
                </a:hlinkClick>
              </a:rPr>
              <a:t>Senior Guide to Health Care Coverage</a:t>
            </a:r>
            <a:r>
              <a:rPr lang="en-US" sz="600" dirty="0">
                <a:latin typeface="+mn-lt"/>
                <a:cs typeface="Arial"/>
              </a:rPr>
              <a:t>,</a:t>
            </a:r>
            <a:endParaRPr lang="en-US" sz="600" dirty="0">
              <a:latin typeface="+mn-lt"/>
              <a:ea typeface="Source Sans Pro Light"/>
              <a:cs typeface="Arial"/>
            </a:endParaRPr>
          </a:p>
        </p:txBody>
      </p:sp>
    </p:spTree>
    <p:extLst>
      <p:ext uri="{BB962C8B-B14F-4D97-AF65-F5344CB8AC3E}">
        <p14:creationId xmlns:p14="http://schemas.microsoft.com/office/powerpoint/2010/main" val="68724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THERE ARE MANY DOORS INTO MASSHEALTH</a:t>
            </a:r>
          </a:p>
        </p:txBody>
      </p:sp>
      <p:sp>
        <p:nvSpPr>
          <p:cNvPr id="13" name="Slide Number Placeholder 12"/>
          <p:cNvSpPr>
            <a:spLocks noGrp="1"/>
          </p:cNvSpPr>
          <p:nvPr>
            <p:ph type="sldNum" sz="quarter" idx="10"/>
          </p:nvPr>
        </p:nvSpPr>
        <p:spPr/>
        <p:txBody>
          <a:bodyPr/>
          <a:lstStyle/>
          <a:p>
            <a:fld id="{48CA152D-CF78-40EA-823E-8C57613EB728}" type="slidenum">
              <a:rPr lang="en-US" smtClean="0"/>
              <a:pPr/>
              <a:t>10</a:t>
            </a:fld>
            <a:endParaRPr lang="en-US"/>
          </a:p>
        </p:txBody>
      </p:sp>
      <p:sp>
        <p:nvSpPr>
          <p:cNvPr id="40964" name="TextBox 5"/>
          <p:cNvSpPr txBox="1">
            <a:spLocks noChangeArrowheads="1"/>
          </p:cNvSpPr>
          <p:nvPr/>
        </p:nvSpPr>
        <p:spPr bwMode="auto">
          <a:xfrm>
            <a:off x="457199" y="1437436"/>
            <a:ext cx="1965960" cy="164660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a:solidFill>
                  <a:schemeClr val="tx1"/>
                </a:solidFill>
              </a:rPr>
              <a:t>Individuals</a:t>
            </a:r>
            <a:r>
              <a:rPr lang="en-US" sz="950">
                <a:solidFill>
                  <a:schemeClr val="tx1"/>
                </a:solidFill>
              </a:rPr>
              <a:t> apply directly, by phone, on paper form, in person with assistance at a MassHealth Enrollment Center or Health Connector walk-in center, or through the </a:t>
            </a:r>
            <a:r>
              <a:rPr lang="en-US" sz="950">
                <a:solidFill>
                  <a:schemeClr val="tx1"/>
                </a:solidFill>
                <a:hlinkClick r:id="rId3">
                  <a:extLst>
                    <a:ext uri="{A12FA001-AC4F-418D-AE19-62706E023703}">
                      <ahyp:hlinkClr xmlns:ahyp="http://schemas.microsoft.com/office/drawing/2018/hyperlinkcolor" val="tx"/>
                    </a:ext>
                  </a:extLst>
                </a:hlinkClick>
              </a:rPr>
              <a:t>online application</a:t>
            </a:r>
            <a:r>
              <a:rPr lang="en-US" sz="950">
                <a:solidFill>
                  <a:schemeClr val="tx1"/>
                </a:solidFill>
              </a:rPr>
              <a:t>, an integrated eligibility system that allows users to shop and apply for MassHealth and other health insurance programs. </a:t>
            </a:r>
            <a:endParaRPr lang="en-US" sz="950" strike="sngStrike">
              <a:solidFill>
                <a:srgbClr val="FF0000"/>
              </a:solidFill>
            </a:endParaRPr>
          </a:p>
        </p:txBody>
      </p:sp>
      <p:sp>
        <p:nvSpPr>
          <p:cNvPr id="26628" name="TextBox 6"/>
          <p:cNvSpPr txBox="1">
            <a:spLocks noChangeArrowheads="1"/>
          </p:cNvSpPr>
          <p:nvPr/>
        </p:nvSpPr>
        <p:spPr bwMode="auto">
          <a:xfrm>
            <a:off x="2539796" y="1437436"/>
            <a:ext cx="1965960" cy="124937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a:solidFill>
                  <a:schemeClr val="tx1"/>
                </a:solidFill>
              </a:rPr>
              <a:t>Health care providers </a:t>
            </a:r>
            <a:r>
              <a:rPr lang="en-US" sz="950">
                <a:solidFill>
                  <a:schemeClr val="tx1"/>
                </a:solidFill>
              </a:rPr>
              <a:t>assist patients with applications.</a:t>
            </a:r>
          </a:p>
          <a:p>
            <a:r>
              <a:rPr lang="en-US" sz="950">
                <a:solidFill>
                  <a:schemeClr val="tx1"/>
                </a:solidFill>
              </a:rPr>
              <a:t>Hospitals</a:t>
            </a:r>
          </a:p>
          <a:p>
            <a:r>
              <a:rPr lang="en-US" sz="950">
                <a:solidFill>
                  <a:schemeClr val="tx1"/>
                </a:solidFill>
              </a:rPr>
              <a:t>Community health centers</a:t>
            </a:r>
          </a:p>
          <a:p>
            <a:r>
              <a:rPr lang="en-US" sz="950">
                <a:solidFill>
                  <a:schemeClr val="tx1"/>
                </a:solidFill>
              </a:rPr>
              <a:t>Nursing facilities</a:t>
            </a:r>
            <a:endParaRPr lang="en-US" sz="950" strike="sngStrike">
              <a:solidFill>
                <a:schemeClr val="tx1"/>
              </a:solidFill>
            </a:endParaRPr>
          </a:p>
          <a:p>
            <a:r>
              <a:rPr lang="en-US" sz="950">
                <a:solidFill>
                  <a:schemeClr val="tx1"/>
                </a:solidFill>
              </a:rPr>
              <a:t>Other providers</a:t>
            </a:r>
          </a:p>
        </p:txBody>
      </p:sp>
      <p:sp>
        <p:nvSpPr>
          <p:cNvPr id="26629" name="TextBox 7"/>
          <p:cNvSpPr txBox="1">
            <a:spLocks noChangeArrowheads="1"/>
          </p:cNvSpPr>
          <p:nvPr/>
        </p:nvSpPr>
        <p:spPr bwMode="auto">
          <a:xfrm>
            <a:off x="4622393" y="1437438"/>
            <a:ext cx="1965960" cy="216982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a:solidFill>
                  <a:schemeClr val="tx1"/>
                </a:solidFill>
                <a:latin typeface="+mn-lt"/>
              </a:rPr>
              <a:t>State agencies </a:t>
            </a:r>
            <a:r>
              <a:rPr lang="en-US" sz="950">
                <a:solidFill>
                  <a:schemeClr val="tx1"/>
                </a:solidFill>
                <a:latin typeface="+mn-lt"/>
              </a:rPr>
              <a:t>facilitate applications.</a:t>
            </a:r>
          </a:p>
          <a:p>
            <a:pPr marL="120650" indent="-120650">
              <a:buFont typeface="Arial" panose="020B0604020202020204" pitchFamily="34" charset="0"/>
              <a:buChar char="•"/>
            </a:pPr>
            <a:r>
              <a:rPr lang="en-US" sz="950">
                <a:solidFill>
                  <a:schemeClr val="tx1"/>
                </a:solidFill>
                <a:latin typeface="+mn-lt"/>
              </a:rPr>
              <a:t>Department of Developmental Services</a:t>
            </a:r>
          </a:p>
          <a:p>
            <a:pPr marL="120650" indent="-120650">
              <a:buFont typeface="Arial" panose="020B0604020202020204" pitchFamily="34" charset="0"/>
              <a:buChar char="•"/>
            </a:pPr>
            <a:r>
              <a:rPr lang="en-US" sz="950">
                <a:solidFill>
                  <a:schemeClr val="tx1"/>
                </a:solidFill>
                <a:latin typeface="+mn-lt"/>
              </a:rPr>
              <a:t>Department of Mental Health</a:t>
            </a:r>
          </a:p>
          <a:p>
            <a:pPr marL="120650" indent="-120650">
              <a:buFont typeface="Arial" panose="020B0604020202020204" pitchFamily="34" charset="0"/>
              <a:buChar char="•"/>
            </a:pPr>
            <a:r>
              <a:rPr lang="en-US" sz="950">
                <a:solidFill>
                  <a:schemeClr val="tx1"/>
                </a:solidFill>
                <a:latin typeface="+mn-lt"/>
              </a:rPr>
              <a:t>Massachusetts Rehabilitation Commission</a:t>
            </a:r>
          </a:p>
          <a:p>
            <a:pPr marL="120650" indent="-120650">
              <a:buFont typeface="Arial" panose="020B0604020202020204" pitchFamily="34" charset="0"/>
              <a:buChar char="•"/>
            </a:pPr>
            <a:r>
              <a:rPr lang="en-US" sz="950">
                <a:solidFill>
                  <a:schemeClr val="tx1"/>
                </a:solidFill>
                <a:latin typeface="+mn-lt"/>
              </a:rPr>
              <a:t>Department of Transitional Assistance</a:t>
            </a:r>
          </a:p>
          <a:p>
            <a:pPr marL="120650" indent="-120650">
              <a:buFont typeface="Arial" panose="020B0604020202020204" pitchFamily="34" charset="0"/>
              <a:buChar char="•"/>
            </a:pPr>
            <a:r>
              <a:rPr lang="en-US" sz="950">
                <a:solidFill>
                  <a:schemeClr val="tx1"/>
                </a:solidFill>
                <a:latin typeface="+mn-lt"/>
              </a:rPr>
              <a:t>Department of Children and Families</a:t>
            </a:r>
          </a:p>
          <a:p>
            <a:pPr marL="120650" indent="-120650">
              <a:buFont typeface="Arial" panose="020B0604020202020204" pitchFamily="34" charset="0"/>
              <a:buChar char="•"/>
            </a:pPr>
            <a:r>
              <a:rPr lang="en-US" sz="950">
                <a:solidFill>
                  <a:schemeClr val="tx1"/>
                </a:solidFill>
                <a:latin typeface="+mn-lt"/>
              </a:rPr>
              <a:t>Other agencies</a:t>
            </a:r>
          </a:p>
        </p:txBody>
      </p:sp>
      <p:sp>
        <p:nvSpPr>
          <p:cNvPr id="26630" name="TextBox 8"/>
          <p:cNvSpPr txBox="1">
            <a:spLocks noChangeArrowheads="1"/>
          </p:cNvSpPr>
          <p:nvPr/>
        </p:nvSpPr>
        <p:spPr bwMode="auto">
          <a:xfrm>
            <a:off x="6704990" y="1437436"/>
            <a:ext cx="1965960" cy="3193182"/>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a:solidFill>
                  <a:srgbClr val="000000"/>
                </a:solidFill>
                <a:latin typeface="+mn-lt"/>
              </a:rPr>
              <a:t>Community organizations and advocacy groups </a:t>
            </a:r>
            <a:r>
              <a:rPr lang="en-US" sz="950">
                <a:solidFill>
                  <a:srgbClr val="000000"/>
                </a:solidFill>
                <a:latin typeface="+mn-lt"/>
              </a:rPr>
              <a:t>provide health care referrals and access to MassHealth.</a:t>
            </a:r>
          </a:p>
          <a:p>
            <a:pPr marL="120650" indent="-120650">
              <a:buFont typeface="Arial" panose="020B0604020202020204" pitchFamily="34" charset="0"/>
              <a:buChar char="•"/>
            </a:pPr>
            <a:r>
              <a:rPr lang="en-US" sz="950">
                <a:solidFill>
                  <a:srgbClr val="000000"/>
                </a:solidFill>
                <a:latin typeface="+mn-lt"/>
                <a:hlinkClick r:id="rId4">
                  <a:extLst>
                    <a:ext uri="{A12FA001-AC4F-418D-AE19-62706E023703}">
                      <ahyp:hlinkClr xmlns:ahyp="http://schemas.microsoft.com/office/drawing/2018/hyperlinkcolor" val="tx"/>
                    </a:ext>
                  </a:extLst>
                </a:hlinkClick>
              </a:rPr>
              <a:t>My Ombudsman</a:t>
            </a:r>
            <a:r>
              <a:rPr lang="en-US" sz="950">
                <a:solidFill>
                  <a:srgbClr val="000000"/>
                </a:solidFill>
                <a:latin typeface="+mn-lt"/>
              </a:rPr>
              <a:t>. This nonprofit organization answers questions, provides information, and works with health plans and MassHealth to ensure members can access their benefits.</a:t>
            </a:r>
          </a:p>
          <a:p>
            <a:pPr marL="120650" indent="-120650">
              <a:buFont typeface="Arial" panose="020B0604020202020204" pitchFamily="34" charset="0"/>
              <a:buChar char="•"/>
            </a:pPr>
            <a:r>
              <a:rPr lang="en-US" sz="950">
                <a:solidFill>
                  <a:srgbClr val="000000"/>
                </a:solidFill>
                <a:latin typeface="+mn-lt"/>
              </a:rPr>
              <a:t>Community action programs </a:t>
            </a:r>
          </a:p>
          <a:p>
            <a:pPr marL="120650" indent="-120650">
              <a:buFont typeface="Arial" panose="020B0604020202020204" pitchFamily="34" charset="0"/>
              <a:buChar char="•"/>
            </a:pPr>
            <a:r>
              <a:rPr lang="en-US" sz="950">
                <a:solidFill>
                  <a:srgbClr val="000000"/>
                </a:solidFill>
                <a:latin typeface="+mn-lt"/>
              </a:rPr>
              <a:t>Community development corporations </a:t>
            </a:r>
          </a:p>
          <a:p>
            <a:pPr marL="120650" indent="-120650">
              <a:buFont typeface="Arial" panose="020B0604020202020204" pitchFamily="34" charset="0"/>
              <a:buChar char="•"/>
            </a:pPr>
            <a:r>
              <a:rPr lang="en-US" sz="950">
                <a:solidFill>
                  <a:srgbClr val="000000"/>
                </a:solidFill>
                <a:latin typeface="+mn-lt"/>
              </a:rPr>
              <a:t>Aging services access points </a:t>
            </a:r>
          </a:p>
          <a:p>
            <a:pPr marL="120650" indent="-120650">
              <a:buFont typeface="Arial" panose="020B0604020202020204" pitchFamily="34" charset="0"/>
              <a:buChar char="•"/>
            </a:pPr>
            <a:r>
              <a:rPr lang="en-US" sz="950">
                <a:solidFill>
                  <a:srgbClr val="000000"/>
                </a:solidFill>
                <a:latin typeface="+mn-lt"/>
                <a:hlinkClick r:id="rId5">
                  <a:extLst>
                    <a:ext uri="{A12FA001-AC4F-418D-AE19-62706E023703}">
                      <ahyp:hlinkClr xmlns:ahyp="http://schemas.microsoft.com/office/drawing/2018/hyperlinkcolor" val="tx"/>
                    </a:ext>
                  </a:extLst>
                </a:hlinkClick>
              </a:rPr>
              <a:t>Health Care For All</a:t>
            </a:r>
            <a:endParaRPr lang="en-US" sz="950">
              <a:solidFill>
                <a:srgbClr val="000000"/>
              </a:solidFill>
              <a:latin typeface="+mn-lt"/>
            </a:endParaRPr>
          </a:p>
          <a:p>
            <a:pPr marL="120650" indent="-120650">
              <a:buFont typeface="Arial" panose="020B0604020202020204" pitchFamily="34" charset="0"/>
              <a:buChar char="•"/>
            </a:pPr>
            <a:r>
              <a:rPr lang="en-US" sz="950">
                <a:solidFill>
                  <a:srgbClr val="000000"/>
                </a:solidFill>
                <a:latin typeface="+mn-lt"/>
              </a:rPr>
              <a:t>Other community organizations designated as </a:t>
            </a:r>
            <a:r>
              <a:rPr lang="en-US" sz="950">
                <a:solidFill>
                  <a:srgbClr val="000000"/>
                </a:solidFill>
                <a:latin typeface="+mn-lt"/>
                <a:hlinkClick r:id="rId6">
                  <a:extLst>
                    <a:ext uri="{A12FA001-AC4F-418D-AE19-62706E023703}">
                      <ahyp:hlinkClr xmlns:ahyp="http://schemas.microsoft.com/office/drawing/2018/hyperlinkcolor" val="tx"/>
                    </a:ext>
                  </a:extLst>
                </a:hlinkClick>
              </a:rPr>
              <a:t>Enrollment Assisters</a:t>
            </a:r>
            <a:endParaRPr lang="en-US" sz="950">
              <a:solidFill>
                <a:srgbClr val="000000"/>
              </a:solidFill>
              <a:latin typeface="+mn-lt"/>
            </a:endParaRPr>
          </a:p>
        </p:txBody>
      </p:sp>
      <p:cxnSp>
        <p:nvCxnSpPr>
          <p:cNvPr id="11" name="Straight Arrow Connector 10"/>
          <p:cNvCxnSpPr>
            <a:cxnSpLocks/>
          </p:cNvCxnSpPr>
          <p:nvPr/>
        </p:nvCxnSpPr>
        <p:spPr>
          <a:xfrm>
            <a:off x="2423159" y="2948911"/>
            <a:ext cx="461495" cy="519259"/>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6628" idx="2"/>
          </p:cNvCxnSpPr>
          <p:nvPr/>
        </p:nvCxnSpPr>
        <p:spPr>
          <a:xfrm flipH="1">
            <a:off x="3415107" y="2686807"/>
            <a:ext cx="107669" cy="85318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258780" y="2893340"/>
            <a:ext cx="363614" cy="57483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4678092" y="3888572"/>
            <a:ext cx="2026898" cy="17681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3154" y="4817354"/>
            <a:ext cx="7557692" cy="820642"/>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a:solidFill>
                  <a:schemeClr val="tx1"/>
                </a:solidFill>
                <a:latin typeface="+mn-lt"/>
              </a:rPr>
              <a:t>Appeals and Grievances</a:t>
            </a:r>
          </a:p>
          <a:p>
            <a:r>
              <a:rPr lang="en-US" sz="950">
                <a:solidFill>
                  <a:schemeClr val="tx1"/>
                </a:solidFill>
                <a:latin typeface="+mn-lt"/>
              </a:rPr>
              <a:t>Typically, if an applicant disagrees with MassHealth’s denial of coverage, the applicant can </a:t>
            </a:r>
            <a:r>
              <a:rPr lang="en-US" sz="950">
                <a:solidFill>
                  <a:schemeClr val="tx1"/>
                </a:solidFill>
                <a:latin typeface="+mn-lt"/>
                <a:hlinkClick r:id="rId7">
                  <a:extLst>
                    <a:ext uri="{A12FA001-AC4F-418D-AE19-62706E023703}">
                      <ahyp:hlinkClr xmlns:ahyp="http://schemas.microsoft.com/office/drawing/2018/hyperlinkcolor" val="tx"/>
                    </a:ext>
                  </a:extLst>
                </a:hlinkClick>
              </a:rPr>
              <a:t>appeal the decision</a:t>
            </a:r>
            <a:r>
              <a:rPr lang="en-US" sz="950">
                <a:solidFill>
                  <a:schemeClr val="tx1"/>
                </a:solidFill>
                <a:latin typeface="+mn-lt"/>
              </a:rPr>
              <a:t> within 30 days using the Fair Hearing Request Form. Applicants and members can also file grievances at any point for any type of problem, including issues with the quality of care, wait times, or customer service. </a:t>
            </a:r>
            <a:endParaRPr lang="en-US" sz="950" strike="sngStrike">
              <a:solidFill>
                <a:srgbClr val="FF0000"/>
              </a:solidFill>
              <a:latin typeface="+mn-lt"/>
            </a:endParaRPr>
          </a:p>
        </p:txBody>
      </p:sp>
      <p:cxnSp>
        <p:nvCxnSpPr>
          <p:cNvPr id="16" name="Straight Arrow Connector 15"/>
          <p:cNvCxnSpPr>
            <a:cxnSpLocks/>
          </p:cNvCxnSpPr>
          <p:nvPr/>
        </p:nvCxnSpPr>
        <p:spPr>
          <a:xfrm flipV="1">
            <a:off x="2353456" y="4196739"/>
            <a:ext cx="319017" cy="625097"/>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Image result for MASShealth logo">
            <a:extLst>
              <a:ext uri="{FF2B5EF4-FFF2-40B4-BE49-F238E27FC236}">
                <a16:creationId xmlns:a16="http://schemas.microsoft.com/office/drawing/2014/main" id="{188D8C54-C653-4FDC-B16F-BE9DB0ED7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843" y="3468170"/>
            <a:ext cx="2257349" cy="112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0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320"/>
            <a:ext cx="8229600" cy="822960"/>
          </a:xfrm>
        </p:spPr>
        <p:txBody>
          <a:bodyPr/>
          <a:lstStyle/>
          <a:p>
            <a:r>
              <a:rPr lang="en-US"/>
              <a:t>MASSHEALTH ENROLLMENT sharply INCREASED from SFY 2020 to 2022</a:t>
            </a:r>
            <a:r>
              <a:rPr lang="en-US">
                <a:solidFill>
                  <a:srgbClr val="FF0000"/>
                </a:solidFill>
              </a:rPr>
              <a:t> </a:t>
            </a:r>
            <a:r>
              <a:rPr lang="en-US"/>
              <a:t>but is projected to fall again after SFY 2023</a:t>
            </a:r>
            <a:endParaRPr lang="en-US">
              <a:ea typeface="Source Sans Pro Semibold"/>
            </a:endParaRPr>
          </a:p>
        </p:txBody>
      </p:sp>
      <p:sp>
        <p:nvSpPr>
          <p:cNvPr id="3" name="Slide Number Placeholder 2"/>
          <p:cNvSpPr>
            <a:spLocks noGrp="1"/>
          </p:cNvSpPr>
          <p:nvPr>
            <p:ph type="sldNum" sz="quarter" idx="10"/>
          </p:nvPr>
        </p:nvSpPr>
        <p:spPr/>
        <p:txBody>
          <a:bodyPr/>
          <a:lstStyle/>
          <a:p>
            <a:fld id="{09E3CC8C-D28F-4F0C-ADF4-E73B2433B836}" type="slidenum">
              <a:rPr lang="en-US"/>
              <a:pPr/>
              <a:t>11</a:t>
            </a:fld>
            <a:endParaRPr lang="en-US"/>
          </a:p>
        </p:txBody>
      </p:sp>
      <p:sp>
        <p:nvSpPr>
          <p:cNvPr id="11" name="Rectangle 8"/>
          <p:cNvSpPr>
            <a:spLocks noChangeArrowheads="1"/>
          </p:cNvSpPr>
          <p:nvPr/>
        </p:nvSpPr>
        <p:spPr bwMode="auto">
          <a:xfrm>
            <a:off x="455613" y="1899429"/>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a:solidFill>
                <a:prstClr val="black"/>
              </a:solidFill>
              <a:latin typeface="+mn-lt"/>
              <a:cs typeface="Arial"/>
            </a:endParaRPr>
          </a:p>
        </p:txBody>
      </p:sp>
      <p:graphicFrame>
        <p:nvGraphicFramePr>
          <p:cNvPr id="2" name="Chart 1"/>
          <p:cNvGraphicFramePr/>
          <p:nvPr>
            <p:extLst>
              <p:ext uri="{D42A27DB-BD31-4B8C-83A1-F6EECF244321}">
                <p14:modId xmlns:p14="http://schemas.microsoft.com/office/powerpoint/2010/main" val="802091061"/>
              </p:ext>
            </p:extLst>
          </p:nvPr>
        </p:nvGraphicFramePr>
        <p:xfrm>
          <a:off x="455613" y="1708077"/>
          <a:ext cx="5760720" cy="38474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7A043DC-9DB4-4997-BACF-D34F47B467F0}"/>
              </a:ext>
            </a:extLst>
          </p:cNvPr>
          <p:cNvSpPr/>
          <p:nvPr/>
        </p:nvSpPr>
        <p:spPr>
          <a:xfrm>
            <a:off x="455613" y="1317324"/>
            <a:ext cx="5370564" cy="246221"/>
          </a:xfrm>
          <a:prstGeom prst="rect">
            <a:avLst/>
          </a:prstGeom>
        </p:spPr>
        <p:txBody>
          <a:bodyPr wrap="square" lIns="0">
            <a:spAutoFit/>
          </a:bodyPr>
          <a:lstStyle/>
          <a:p>
            <a:r>
              <a:rPr lang="en-US" sz="1000" b="1">
                <a:latin typeface="+mn-lt"/>
              </a:rPr>
              <a:t>TRENDS IN MASSHEALTH ENROLLMENT, STATE FISCAL YEARS (SFY) 2007–2022</a:t>
            </a:r>
            <a:r>
              <a:rPr lang="en-US" sz="1000" b="1" baseline="30000">
                <a:latin typeface="+mn-lt"/>
              </a:rPr>
              <a:t>1</a:t>
            </a:r>
          </a:p>
        </p:txBody>
      </p:sp>
      <p:sp>
        <p:nvSpPr>
          <p:cNvPr id="13" name="Rectangle 12">
            <a:extLst>
              <a:ext uri="{FF2B5EF4-FFF2-40B4-BE49-F238E27FC236}">
                <a16:creationId xmlns:a16="http://schemas.microsoft.com/office/drawing/2014/main" id="{01162FAE-CB20-4AFF-816E-C7F61AA4101C}"/>
              </a:ext>
            </a:extLst>
          </p:cNvPr>
          <p:cNvSpPr/>
          <p:nvPr/>
        </p:nvSpPr>
        <p:spPr>
          <a:xfrm>
            <a:off x="455613" y="5913162"/>
            <a:ext cx="5723636" cy="548868"/>
          </a:xfrm>
          <a:prstGeom prst="rect">
            <a:avLst/>
          </a:prstGeom>
        </p:spPr>
        <p:txBody>
          <a:bodyPr wrap="square" lIns="0" tIns="45720" rIns="0" bIns="45720" anchor="b" anchorCtr="0">
            <a:spAutoFit/>
          </a:bodyPr>
          <a:lstStyle/>
          <a:p>
            <a:pPr marL="45720" indent="-45720">
              <a:spcBef>
                <a:spcPts val="200"/>
              </a:spcBef>
            </a:pPr>
            <a:r>
              <a:rPr lang="en-US" sz="600" baseline="30000" dirty="0">
                <a:solidFill>
                  <a:srgbClr val="000000"/>
                </a:solidFill>
                <a:latin typeface="+mn-lt"/>
                <a:cs typeface="Arial"/>
              </a:rPr>
              <a:t>1	</a:t>
            </a:r>
            <a:r>
              <a:rPr lang="en-US" sz="600" dirty="0">
                <a:solidFill>
                  <a:srgbClr val="000000"/>
                </a:solidFill>
                <a:latin typeface="+mn-lt"/>
                <a:cs typeface="Arial"/>
              </a:rPr>
              <a:t>The analysis </a:t>
            </a:r>
            <a:r>
              <a:rPr lang="en-US" sz="600" dirty="0">
                <a:latin typeface="+mn-lt"/>
                <a:cs typeface="Arial"/>
              </a:rPr>
              <a:t>throughout this report generally uses average enrollment by State Fiscal Year (SFY). The SFY data comes from </a:t>
            </a:r>
            <a:r>
              <a:rPr lang="en-US" sz="600" dirty="0">
                <a:latin typeface="+mn-lt"/>
              </a:rPr>
              <a:t>MassHealth Budget Office. This chart uses a combination of data sources. It uses SFY data from the MassHealth Budget Office for 2013-2022. For 2023, this chart uses point-in-time data from the MassHealth Enrollment Snapshot for June 30, 2023. For 2024, this chart uses the Healey Administration estimated projection of 300,000 losing coverage (Jessica Bartlett, “’It is going to be disruptive.’ MassHealth rolls set to shrink by 300,000, Healey Estimates.” </a:t>
            </a:r>
            <a:r>
              <a:rPr lang="en-US" sz="600" i="1" dirty="0">
                <a:latin typeface="+mn-lt"/>
              </a:rPr>
              <a:t>The Boston Globe,</a:t>
            </a:r>
            <a:r>
              <a:rPr lang="en-US" sz="600" dirty="0">
                <a:latin typeface="+mn-lt"/>
              </a:rPr>
              <a:t> March 1, 2023.)</a:t>
            </a:r>
            <a:endParaRPr lang="en-US" sz="600" dirty="0">
              <a:solidFill>
                <a:srgbClr val="000000"/>
              </a:solidFill>
              <a:latin typeface="+mn-lt"/>
            </a:endParaRPr>
          </a:p>
          <a:p>
            <a:pPr marL="45720" indent="-45720">
              <a:spcBef>
                <a:spcPts val="200"/>
              </a:spcBef>
            </a:pPr>
            <a:endParaRPr lang="en-US" sz="600" strike="sngStrike" baseline="30000" dirty="0">
              <a:latin typeface="+mn-lt"/>
            </a:endParaRPr>
          </a:p>
        </p:txBody>
      </p:sp>
      <p:sp>
        <p:nvSpPr>
          <p:cNvPr id="9" name="Text Box 11">
            <a:extLst>
              <a:ext uri="{FF2B5EF4-FFF2-40B4-BE49-F238E27FC236}">
                <a16:creationId xmlns:a16="http://schemas.microsoft.com/office/drawing/2014/main" id="{AE9980A0-F5DC-461F-84A7-D711EC6E809D}"/>
              </a:ext>
            </a:extLst>
          </p:cNvPr>
          <p:cNvSpPr txBox="1">
            <a:spLocks noChangeArrowheads="1"/>
          </p:cNvSpPr>
          <p:nvPr/>
        </p:nvSpPr>
        <p:spPr bwMode="auto">
          <a:xfrm>
            <a:off x="6179249" y="1205911"/>
            <a:ext cx="2507551"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lnSpc>
                <a:spcPct val="100000"/>
              </a:lnSpc>
              <a:spcBef>
                <a:spcPts val="1000"/>
              </a:spcBef>
            </a:pPr>
            <a:r>
              <a:rPr lang="en-US" sz="1000" dirty="0">
                <a:latin typeface="+mn-lt"/>
                <a:cs typeface="Arial"/>
              </a:rPr>
              <a:t>From SFY 2020 to 2022 enrollment grew over 20%, increasing to 2.17 million members in SFY 2022. </a:t>
            </a:r>
          </a:p>
          <a:p>
            <a:pPr>
              <a:lnSpc>
                <a:spcPct val="100000"/>
              </a:lnSpc>
              <a:spcBef>
                <a:spcPts val="1000"/>
              </a:spcBef>
            </a:pPr>
            <a:r>
              <a:rPr lang="en-US" sz="1000" dirty="0">
                <a:latin typeface="+mn-lt"/>
                <a:cs typeface="Arial"/>
              </a:rPr>
              <a:t>This enrollment was largely driven by a federal continuous coverage requirement ("Maintenance of Effort requirement“) in place during most of the federal COVID-19 Public Health Emergency. The “Maintenance of Effort” requirement protected most people enrolled in Medicaid from losing their coverage, even if they no longer qualified. Massachusetts (and all other states) received enhanced federal funding to support the requirement (see p. 26).</a:t>
            </a:r>
            <a:r>
              <a:rPr lang="en-US" sz="1000" baseline="30000" dirty="0">
                <a:latin typeface="+mn-lt"/>
                <a:ea typeface="Source Sans Pro Light"/>
                <a:cs typeface="Arial"/>
              </a:rPr>
              <a:t> </a:t>
            </a:r>
            <a:r>
              <a:rPr lang="en-US" sz="1000" dirty="0">
                <a:latin typeface="+mn-lt"/>
                <a:cs typeface="Arial"/>
              </a:rPr>
              <a:t>This helped maintain Massachusetts’ high overall coverage rate during the pandemic</a:t>
            </a:r>
            <a:r>
              <a:rPr lang="en-US" sz="1000" dirty="0">
                <a:solidFill>
                  <a:srgbClr val="FF0000"/>
                </a:solidFill>
                <a:latin typeface="+mn-lt"/>
                <a:cs typeface="Arial"/>
              </a:rPr>
              <a:t>.</a:t>
            </a:r>
            <a:endParaRPr lang="en-US" sz="1000" baseline="30000" dirty="0">
              <a:latin typeface="+mn-lt"/>
              <a:ea typeface="Source Sans Pro Light"/>
              <a:cs typeface="Arial"/>
            </a:endParaRPr>
          </a:p>
          <a:p>
            <a:pPr>
              <a:lnSpc>
                <a:spcPct val="100000"/>
              </a:lnSpc>
              <a:spcBef>
                <a:spcPts val="1000"/>
              </a:spcBef>
            </a:pPr>
            <a:r>
              <a:rPr lang="en-US" sz="1000" dirty="0">
                <a:latin typeface="+mn-lt"/>
                <a:cs typeface="Arial"/>
              </a:rPr>
              <a:t>These federal coverage protections expired on April 1, 2023. As a result, the Healey Administration estimates that enrollment will decrease by approximately 300,000 through SFY 2024. See slide 12 for more on the end of the coverage protections. </a:t>
            </a:r>
            <a:endParaRPr lang="en-US" sz="1000" baseline="30000" dirty="0">
              <a:latin typeface="+mn-lt"/>
              <a:cs typeface="Arial"/>
            </a:endParaRPr>
          </a:p>
          <a:p>
            <a:pPr algn="l">
              <a:lnSpc>
                <a:spcPct val="100000"/>
              </a:lnSpc>
              <a:spcBef>
                <a:spcPts val="1000"/>
              </a:spcBef>
            </a:pPr>
            <a:r>
              <a:rPr lang="en-US" sz="1000" dirty="0">
                <a:latin typeface="+mn-lt"/>
                <a:cs typeface="Arial"/>
              </a:rPr>
              <a:t>Prior to the pandemic, MassHealth enrollment was declining slightly, falling 6% from SFY 2015 to 2020, changing from 1.9 million members to just over 1.8 million members. </a:t>
            </a:r>
            <a:endParaRPr lang="en-US" sz="1000" dirty="0">
              <a:solidFill>
                <a:srgbClr val="FF0000"/>
              </a:solidFill>
              <a:latin typeface="+mn-lt"/>
              <a:ea typeface="Source Sans Pro Light"/>
              <a:cs typeface="Arial"/>
            </a:endParaRPr>
          </a:p>
        </p:txBody>
      </p:sp>
      <p:cxnSp>
        <p:nvCxnSpPr>
          <p:cNvPr id="5" name="Straight Arrow Connector 4">
            <a:extLst>
              <a:ext uri="{FF2B5EF4-FFF2-40B4-BE49-F238E27FC236}">
                <a16:creationId xmlns:a16="http://schemas.microsoft.com/office/drawing/2014/main" id="{9411E3B0-4B0E-D528-E9A5-351162DDF2BD}"/>
              </a:ext>
            </a:extLst>
          </p:cNvPr>
          <p:cNvCxnSpPr>
            <a:cxnSpLocks/>
          </p:cNvCxnSpPr>
          <p:nvPr/>
        </p:nvCxnSpPr>
        <p:spPr>
          <a:xfrm>
            <a:off x="5539666" y="2054526"/>
            <a:ext cx="353072" cy="355107"/>
          </a:xfrm>
          <a:prstGeom prst="straightConnector1">
            <a:avLst/>
          </a:prstGeom>
          <a:ln w="28575">
            <a:solidFill>
              <a:srgbClr val="FFC000"/>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71EC39F5-24AB-BFB7-DAC6-6A3BE9EE8936}"/>
              </a:ext>
            </a:extLst>
          </p:cNvPr>
          <p:cNvCxnSpPr>
            <a:cxnSpLocks/>
          </p:cNvCxnSpPr>
          <p:nvPr/>
        </p:nvCxnSpPr>
        <p:spPr>
          <a:xfrm flipV="1">
            <a:off x="5078027" y="2054526"/>
            <a:ext cx="337334" cy="198986"/>
          </a:xfrm>
          <a:prstGeom prst="straightConnector1">
            <a:avLst/>
          </a:prstGeom>
          <a:ln w="28575">
            <a:solidFill>
              <a:srgbClr val="FFC000"/>
            </a:solidFill>
            <a:prstDash val="sysDash"/>
            <a:tailEnd type="triangle"/>
          </a:ln>
        </p:spPr>
        <p:style>
          <a:lnRef idx="1">
            <a:schemeClr val="accent5"/>
          </a:lnRef>
          <a:fillRef idx="0">
            <a:schemeClr val="accent5"/>
          </a:fillRef>
          <a:effectRef idx="0">
            <a:schemeClr val="accent5"/>
          </a:effectRef>
          <a:fontRef idx="minor">
            <a:schemeClr val="tx1"/>
          </a:fontRef>
        </p:style>
      </p:cxnSp>
      <p:sp>
        <p:nvSpPr>
          <p:cNvPr id="22" name="Oval 21">
            <a:extLst>
              <a:ext uri="{FF2B5EF4-FFF2-40B4-BE49-F238E27FC236}">
                <a16:creationId xmlns:a16="http://schemas.microsoft.com/office/drawing/2014/main" id="{9F24CD11-F4CB-B8A2-6423-17C6C94268CC}"/>
              </a:ext>
            </a:extLst>
          </p:cNvPr>
          <p:cNvSpPr/>
          <p:nvPr/>
        </p:nvSpPr>
        <p:spPr>
          <a:xfrm>
            <a:off x="5892738" y="2409633"/>
            <a:ext cx="71022" cy="7519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TextBox 3">
            <a:extLst>
              <a:ext uri="{FF2B5EF4-FFF2-40B4-BE49-F238E27FC236}">
                <a16:creationId xmlns:a16="http://schemas.microsoft.com/office/drawing/2014/main" id="{F46B7A81-70C9-6D58-4CB7-FCBEB2D685EF}"/>
              </a:ext>
            </a:extLst>
          </p:cNvPr>
          <p:cNvSpPr txBox="1"/>
          <p:nvPr/>
        </p:nvSpPr>
        <p:spPr>
          <a:xfrm>
            <a:off x="5078027" y="1757993"/>
            <a:ext cx="814711" cy="246221"/>
          </a:xfrm>
          <a:prstGeom prst="rect">
            <a:avLst/>
          </a:prstGeom>
          <a:noFill/>
        </p:spPr>
        <p:txBody>
          <a:bodyPr wrap="square" rtlCol="0">
            <a:spAutoFit/>
          </a:bodyPr>
          <a:lstStyle/>
          <a:p>
            <a:pPr algn="ctr"/>
            <a:r>
              <a:rPr lang="en-US" sz="1000" cap="small">
                <a:latin typeface="+mn-lt"/>
              </a:rPr>
              <a:t>Current</a:t>
            </a:r>
          </a:p>
        </p:txBody>
      </p:sp>
      <p:sp>
        <p:nvSpPr>
          <p:cNvPr id="6" name="TextBox 5">
            <a:extLst>
              <a:ext uri="{FF2B5EF4-FFF2-40B4-BE49-F238E27FC236}">
                <a16:creationId xmlns:a16="http://schemas.microsoft.com/office/drawing/2014/main" id="{E81B009B-EC93-EF90-DD3A-0FF9493100BC}"/>
              </a:ext>
            </a:extLst>
          </p:cNvPr>
          <p:cNvSpPr txBox="1"/>
          <p:nvPr/>
        </p:nvSpPr>
        <p:spPr>
          <a:xfrm>
            <a:off x="5400393" y="2504695"/>
            <a:ext cx="814711" cy="246221"/>
          </a:xfrm>
          <a:prstGeom prst="rect">
            <a:avLst/>
          </a:prstGeom>
          <a:noFill/>
        </p:spPr>
        <p:txBody>
          <a:bodyPr wrap="square" rtlCol="0">
            <a:spAutoFit/>
          </a:bodyPr>
          <a:lstStyle/>
          <a:p>
            <a:pPr algn="ctr"/>
            <a:r>
              <a:rPr lang="en-US" sz="1000" cap="small" dirty="0">
                <a:latin typeface="+mn-lt"/>
              </a:rPr>
              <a:t>Projected</a:t>
            </a:r>
          </a:p>
        </p:txBody>
      </p:sp>
    </p:spTree>
    <p:extLst>
      <p:ext uri="{BB962C8B-B14F-4D97-AF65-F5344CB8AC3E}">
        <p14:creationId xmlns:p14="http://schemas.microsoft.com/office/powerpoint/2010/main" val="194417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03C5-3095-45AB-B856-F04A18776925}"/>
              </a:ext>
            </a:extLst>
          </p:cNvPr>
          <p:cNvSpPr>
            <a:spLocks noGrp="1"/>
          </p:cNvSpPr>
          <p:nvPr>
            <p:ph type="title"/>
          </p:nvPr>
        </p:nvSpPr>
        <p:spPr/>
        <p:txBody>
          <a:bodyPr/>
          <a:lstStyle/>
          <a:p>
            <a:r>
              <a:rPr lang="en-US" dirty="0"/>
              <a:t>MASSHEALTH RESUMED ELIGIBILITY REDETERMINATIONS IN APRIL 2023 IN RESPONSE TO THE END OF THE PUBLIC HEALTH EMERGENCY</a:t>
            </a:r>
          </a:p>
        </p:txBody>
      </p:sp>
      <p:sp>
        <p:nvSpPr>
          <p:cNvPr id="5" name="Slide Number Placeholder 2">
            <a:extLst>
              <a:ext uri="{FF2B5EF4-FFF2-40B4-BE49-F238E27FC236}">
                <a16:creationId xmlns:a16="http://schemas.microsoft.com/office/drawing/2014/main" id="{355F648A-9E07-8CDB-73CE-251AB2FADD43}"/>
              </a:ext>
            </a:extLst>
          </p:cNvPr>
          <p:cNvSpPr>
            <a:spLocks noGrp="1"/>
          </p:cNvSpPr>
          <p:nvPr>
            <p:ph type="sldNum" sz="quarter" idx="10"/>
          </p:nvPr>
        </p:nvSpPr>
        <p:spPr>
          <a:xfrm>
            <a:off x="8747124" y="6549869"/>
            <a:ext cx="396875" cy="29686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E3CC8C-D28F-4F0C-ADF4-E73B2433B836}" type="slidenum">
              <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endParaRPr>
          </a:p>
        </p:txBody>
      </p:sp>
      <p:sp>
        <p:nvSpPr>
          <p:cNvPr id="8" name="Rectangle 7">
            <a:extLst>
              <a:ext uri="{FF2B5EF4-FFF2-40B4-BE49-F238E27FC236}">
                <a16:creationId xmlns:a16="http://schemas.microsoft.com/office/drawing/2014/main" id="{6A6CC345-C19E-4968-B8E1-AD83D34A4D8C}"/>
              </a:ext>
            </a:extLst>
          </p:cNvPr>
          <p:cNvSpPr/>
          <p:nvPr/>
        </p:nvSpPr>
        <p:spPr>
          <a:xfrm>
            <a:off x="457548" y="5925200"/>
            <a:ext cx="8198958" cy="487313"/>
          </a:xfrm>
          <a:prstGeom prst="rect">
            <a:avLst/>
          </a:prstGeom>
        </p:spPr>
        <p:txBody>
          <a:bodyPr wrap="square" lIns="0" rIns="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SOURCES: MassHealth. MassHealth Eligibility Redeterminations(April 2023). </a:t>
            </a:r>
            <a:r>
              <a:rPr kumimoji="0" lang="en-US" sz="600" b="0" i="0" u="none" strike="noStrike" kern="1200" cap="none" spc="0" normalizeH="0" baseline="0" noProof="0" dirty="0">
                <a:ln>
                  <a:noFill/>
                </a:ln>
                <a:solidFill>
                  <a:srgbClr val="000000"/>
                </a:solidFill>
                <a:effectLst/>
                <a:uLnTx/>
                <a:uFillTx/>
                <a:latin typeface="Noto Sans VF"/>
                <a:ea typeface="+mn-ea"/>
                <a:cs typeface="Arial" charset="0"/>
                <a:hlinkClick r:id="rId3"/>
              </a:rPr>
              <a:t>MassHealth Redeterminations Resources</a:t>
            </a:r>
            <a:r>
              <a:rPr kumimoji="0" lang="en-US" sz="600" b="0" i="0" u="none" strike="noStrike" kern="1200" cap="none" spc="0" normalizeH="0" baseline="0" noProof="0" dirty="0">
                <a:ln>
                  <a:noFill/>
                </a:ln>
                <a:solidFill>
                  <a:srgbClr val="141414"/>
                </a:solidFill>
                <a:effectLst/>
                <a:uLnTx/>
                <a:uFillTx/>
                <a:latin typeface="Noto Sans VF"/>
                <a:ea typeface="+mn-ea"/>
                <a:cs typeface="Arial" charset="0"/>
              </a:rPr>
              <a:t>.</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 Redeterminations Outreach Toolkit: Phase 1. </a:t>
            </a:r>
            <a:r>
              <a:rPr kumimoji="0" lang="en-US" sz="600" b="0" i="0" u="none" strike="noStrike" kern="1200" cap="none" spc="0" normalizeH="0" baseline="0" noProof="0" dirty="0">
                <a:ln>
                  <a:noFill/>
                </a:ln>
                <a:solidFill>
                  <a:srgbClr val="000000"/>
                </a:solidFill>
                <a:effectLst/>
                <a:uLnTx/>
                <a:uFillTx/>
                <a:latin typeface="DM Sans"/>
                <a:ea typeface="+mn-ea"/>
                <a:cs typeface="Arial" charset="0"/>
                <a:hlinkClick r:id="rId4"/>
              </a:rPr>
              <a:t>https://www.mass.gov/info-details/masshealth-eligibility-redetermination-outreach-toolkit</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 Redeterminations Outreach Toolkit: Phase 2. </a:t>
            </a:r>
            <a:r>
              <a:rPr kumimoji="0" lang="en-US" sz="600" b="0" i="0" u="none" strike="noStrike" kern="1200" cap="none" spc="0" normalizeH="0" baseline="0" noProof="0" dirty="0">
                <a:ln>
                  <a:noFill/>
                </a:ln>
                <a:solidFill>
                  <a:srgbClr val="000000"/>
                </a:solidFill>
                <a:effectLst/>
                <a:uLnTx/>
                <a:uFillTx/>
                <a:latin typeface="DM Sans"/>
                <a:ea typeface="+mn-ea"/>
                <a:cs typeface="Arial" charset="0"/>
                <a:hlinkClick r:id="rId5"/>
              </a:rPr>
              <a:t>https://www.mass.gov/info-details/redeterminations-outreach-toolkit-phase-2</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MassHealth. MassHealth Redetermination Dashboard. </a:t>
            </a:r>
            <a:r>
              <a:rPr kumimoji="0" lang="en-US" sz="600" b="0" i="0" u="none" strike="noStrike" kern="1200" cap="none" spc="0" normalizeH="0" baseline="0" noProof="0" dirty="0">
                <a:ln>
                  <a:noFill/>
                </a:ln>
                <a:solidFill>
                  <a:srgbClr val="000000"/>
                </a:solidFill>
                <a:effectLst/>
                <a:uLnTx/>
                <a:uFillTx/>
                <a:latin typeface="DM Sans"/>
                <a:ea typeface="+mn-ea"/>
                <a:cs typeface="Arial" charset="0"/>
                <a:hlinkClick r:id="rId6"/>
              </a:rPr>
              <a:t>https://www.mass.gov/info-details/masshealth-redetermination-dashboard</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 </a:t>
            </a:r>
          </a:p>
          <a:p>
            <a:pPr marL="45720" marR="0" lvl="0" indent="-45720" algn="l" defTabSz="914400" rtl="0" eaLnBrk="1" fontAlgn="base" latinLnBrk="0" hangingPunct="1">
              <a:lnSpc>
                <a:spcPct val="100000"/>
              </a:lnSpc>
              <a:spcBef>
                <a:spcPts val="20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Health Care for All. MassHealth Redetermination Campaign. </a:t>
            </a:r>
            <a:r>
              <a:rPr kumimoji="0" lang="en-US" sz="600" b="0" i="0" u="none" strike="noStrike" kern="1200" cap="none" spc="0" normalizeH="0" baseline="0" noProof="0" dirty="0">
                <a:ln>
                  <a:noFill/>
                </a:ln>
                <a:solidFill>
                  <a:srgbClr val="000000"/>
                </a:solidFill>
                <a:effectLst/>
                <a:uLnTx/>
                <a:uFillTx/>
                <a:latin typeface="DM Sans"/>
                <a:ea typeface="+mn-ea"/>
                <a:cs typeface="Arial" charset="0"/>
                <a:hlinkClick r:id="rId7"/>
              </a:rPr>
              <a:t>https://hcfama.org/policy_campaigns/redeterminationcampaign/</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 </a:t>
            </a:r>
          </a:p>
        </p:txBody>
      </p:sp>
      <p:sp>
        <p:nvSpPr>
          <p:cNvPr id="10" name="Content Placeholder 8">
            <a:extLst>
              <a:ext uri="{FF2B5EF4-FFF2-40B4-BE49-F238E27FC236}">
                <a16:creationId xmlns:a16="http://schemas.microsoft.com/office/drawing/2014/main" id="{0E1711E7-89F4-45B7-826E-C8607A9821BE}"/>
              </a:ext>
            </a:extLst>
          </p:cNvPr>
          <p:cNvSpPr txBox="1">
            <a:spLocks/>
          </p:cNvSpPr>
          <p:nvPr/>
        </p:nvSpPr>
        <p:spPr bwMode="auto">
          <a:xfrm>
            <a:off x="467885" y="1128555"/>
            <a:ext cx="8279239" cy="66625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ts val="400"/>
              </a:spcBef>
              <a:spcAft>
                <a:spcPct val="0"/>
              </a:spcAft>
              <a:buClr>
                <a:srgbClr val="5A8F7C"/>
              </a:buClr>
              <a:buSzTx/>
              <a:buFont typeface="Wingdings" pitchFamily="2" charset="2"/>
              <a:buNone/>
              <a:tabLst/>
              <a:defRPr/>
            </a:pPr>
            <a:r>
              <a:rPr kumimoji="0" lang="en-US" sz="1000" b="0" i="0" u="none" strike="noStrike" kern="0" cap="none" spc="0" normalizeH="0" baseline="0" noProof="0" dirty="0">
                <a:ln>
                  <a:noFill/>
                </a:ln>
                <a:effectLst/>
                <a:uLnTx/>
                <a:uFillTx/>
                <a:ea typeface="+mn-ea"/>
                <a:cs typeface="+mn-cs"/>
              </a:rPr>
              <a:t>During the COVID-19 public health emergency (PHE), the federal government offered enhanced funding to support states’ Medicaid programs. As a condition of receiving these funds, states were required to provide continuous coverage to members. These federal coverage protections ended on April 1, 2023, and MassHealth is currently redetermining eligibility for all members. This process has the potential to result in coverage loss even for people who should still be eligible, and in response MassHealth has developed a robust strategy to try to minimize coverage disruption. </a:t>
            </a:r>
            <a:endParaRPr kumimoji="0" lang="en-US" sz="1000" b="0" i="0" u="none" strike="sngStrike" kern="0" cap="none" spc="0" normalizeH="0" baseline="30000" noProof="0" dirty="0">
              <a:ln>
                <a:noFill/>
              </a:ln>
              <a:effectLst/>
              <a:uLnTx/>
              <a:uFillTx/>
              <a:ea typeface="+mn-ea"/>
              <a:cs typeface="Arial" charset="0"/>
            </a:endParaRPr>
          </a:p>
        </p:txBody>
      </p:sp>
      <p:sp>
        <p:nvSpPr>
          <p:cNvPr id="17" name="Content Placeholder 8">
            <a:extLst>
              <a:ext uri="{FF2B5EF4-FFF2-40B4-BE49-F238E27FC236}">
                <a16:creationId xmlns:a16="http://schemas.microsoft.com/office/drawing/2014/main" id="{2775FEA7-011D-5C40-8431-47ECCBDA0BFC}"/>
              </a:ext>
            </a:extLst>
          </p:cNvPr>
          <p:cNvSpPr txBox="1">
            <a:spLocks/>
          </p:cNvSpPr>
          <p:nvPr/>
        </p:nvSpPr>
        <p:spPr bwMode="auto">
          <a:xfrm>
            <a:off x="4785374" y="2283474"/>
            <a:ext cx="3924008" cy="439420"/>
          </a:xfrm>
          <a:prstGeom prst="rect">
            <a:avLst/>
          </a:prstGeom>
          <a:solidFill>
            <a:srgbClr val="00A797"/>
          </a:solidFill>
          <a:ln w="9525">
            <a:noFill/>
            <a:miter lim="800000"/>
            <a:headEnd/>
            <a:tailEnd/>
          </a:ln>
        </p:spPr>
        <p:txBody>
          <a:bodyPr vert="horz" wrap="square" lIns="548640" tIns="45720" rIns="91440" bIns="45720" numCol="1" anchor="ctr" anchorCtr="0" compatLnSpc="1">
            <a:prstTxWarp prst="textNoShape">
              <a:avLst/>
            </a:prstTxWarp>
          </a:bodyPr>
          <a:lstStyle>
            <a:defPPr>
              <a:defRPr lang="en-US"/>
            </a:defPPr>
            <a:lvl1pPr marL="0" lvl="0" indent="0" eaLnBrk="1" hangingPunct="1">
              <a:spcBef>
                <a:spcPts val="800"/>
              </a:spcBef>
              <a:buClrTx/>
              <a:buFont typeface="Wingdings" pitchFamily="2" charset="2"/>
              <a:buNone/>
              <a:defRPr sz="1100" b="1" kern="0">
                <a:solidFill>
                  <a:schemeClr val="bg1"/>
                </a:solidFill>
                <a:latin typeface="+mn-lt"/>
              </a:defRPr>
            </a:lvl1pPr>
            <a:lvl2pPr marL="402336" indent="-173736" eaLnBrk="0" hangingPunct="0">
              <a:spcBef>
                <a:spcPct val="20000"/>
              </a:spcBef>
              <a:buClr>
                <a:schemeClr val="tx2"/>
              </a:buClr>
              <a:buChar char="–"/>
              <a:defRPr sz="1400">
                <a:latin typeface="+mn-lt"/>
                <a:cs typeface="+mn-cs"/>
              </a:defRPr>
            </a:lvl2pPr>
            <a:lvl3pPr marL="566928" indent="-109728" eaLnBrk="0" hangingPunct="0">
              <a:spcBef>
                <a:spcPct val="20000"/>
              </a:spcBef>
              <a:buClr>
                <a:schemeClr val="tx2"/>
              </a:buClr>
              <a:buChar char="•"/>
              <a:defRPr sz="1200">
                <a:latin typeface="+mn-lt"/>
                <a:cs typeface="+mn-cs"/>
              </a:defRPr>
            </a:lvl3pPr>
            <a:lvl4pPr marL="1600200" indent="-228600" eaLnBrk="0" hangingPunct="0">
              <a:spcBef>
                <a:spcPct val="20000"/>
              </a:spcBef>
              <a:buClr>
                <a:schemeClr val="tx2"/>
              </a:buClr>
              <a:buChar char="–"/>
              <a:defRPr sz="1100">
                <a:latin typeface="+mn-lt"/>
                <a:cs typeface="+mn-cs"/>
              </a:defRPr>
            </a:lvl4pPr>
            <a:lvl5pPr marL="2057400" indent="-228600" eaLnBrk="0" hangingPunct="0">
              <a:spcBef>
                <a:spcPct val="20000"/>
              </a:spcBef>
              <a:buClr>
                <a:schemeClr val="tx2"/>
              </a:buClr>
              <a:buChar char="»"/>
              <a:defRPr sz="1100">
                <a:latin typeface="+mn-lt"/>
                <a:cs typeface="+mn-cs"/>
              </a:defRPr>
            </a:lvl5pPr>
            <a:lvl6pPr marL="2514600" indent="-228600" fontAlgn="base">
              <a:spcBef>
                <a:spcPct val="20000"/>
              </a:spcBef>
              <a:spcAft>
                <a:spcPct val="0"/>
              </a:spcAft>
              <a:buChar char="»"/>
              <a:defRPr sz="1600">
                <a:latin typeface="+mn-lt"/>
                <a:cs typeface="+mn-cs"/>
              </a:defRPr>
            </a:lvl6pPr>
            <a:lvl7pPr marL="2971800" indent="-228600" fontAlgn="base">
              <a:spcBef>
                <a:spcPct val="20000"/>
              </a:spcBef>
              <a:spcAft>
                <a:spcPct val="0"/>
              </a:spcAft>
              <a:buChar char="»"/>
              <a:defRPr sz="1600">
                <a:latin typeface="+mn-lt"/>
                <a:cs typeface="+mn-cs"/>
              </a:defRPr>
            </a:lvl7pPr>
            <a:lvl8pPr marL="3429000" indent="-228600" fontAlgn="base">
              <a:spcBef>
                <a:spcPct val="20000"/>
              </a:spcBef>
              <a:spcAft>
                <a:spcPct val="0"/>
              </a:spcAft>
              <a:buChar char="»"/>
              <a:defRPr sz="1600">
                <a:latin typeface="+mn-lt"/>
                <a:cs typeface="+mn-cs"/>
              </a:defRPr>
            </a:lvl8pPr>
            <a:lvl9pPr marL="3886200" indent="-228600" fontAlgn="base">
              <a:spcBef>
                <a:spcPct val="20000"/>
              </a:spcBef>
              <a:spcAft>
                <a:spcPct val="0"/>
              </a:spcAft>
              <a:buChar char="»"/>
              <a:defRPr sz="1600">
                <a:latin typeface="+mn-lt"/>
                <a:cs typeface="+mn-cs"/>
              </a:defRPr>
            </a:lvl9pPr>
          </a:lstStyle>
          <a:p>
            <a:pPr marL="0" marR="0" lvl="0" indent="0" algn="l" defTabSz="914400" rtl="0" eaLnBrk="1" fontAlgn="base" latinLnBrk="0" hangingPunct="1">
              <a:lnSpc>
                <a:spcPct val="100000"/>
              </a:lnSpc>
              <a:spcBef>
                <a:spcPts val="800"/>
              </a:spcBef>
              <a:spcAft>
                <a:spcPct val="0"/>
              </a:spcAft>
              <a:buClrTx/>
              <a:buSzTx/>
              <a:buFont typeface="Wingdings" pitchFamily="2" charset="2"/>
              <a:buNone/>
              <a:tabLst/>
              <a:defRPr/>
            </a:pPr>
            <a:r>
              <a:rPr kumimoji="0" lang="en-US" sz="1000" b="1" i="0" u="none" strike="noStrike" kern="0" cap="none" spc="0" normalizeH="0" baseline="0" noProof="0">
                <a:ln>
                  <a:noFill/>
                </a:ln>
                <a:solidFill>
                  <a:srgbClr val="FFFFFF"/>
                </a:solidFill>
                <a:effectLst/>
                <a:uLnTx/>
                <a:uFillTx/>
                <a:latin typeface="DM Sans"/>
                <a:ea typeface="+mn-ea"/>
                <a:cs typeface="Arial" charset="0"/>
              </a:rPr>
              <a:t>  HEALTH EQUITY FOCUS</a:t>
            </a:r>
          </a:p>
        </p:txBody>
      </p:sp>
      <p:sp>
        <p:nvSpPr>
          <p:cNvPr id="19" name="Content Placeholder 8">
            <a:extLst>
              <a:ext uri="{FF2B5EF4-FFF2-40B4-BE49-F238E27FC236}">
                <a16:creationId xmlns:a16="http://schemas.microsoft.com/office/drawing/2014/main" id="{3F8B7BE7-BCCE-4048-B435-A74B604D8827}"/>
              </a:ext>
            </a:extLst>
          </p:cNvPr>
          <p:cNvSpPr txBox="1">
            <a:spLocks/>
          </p:cNvSpPr>
          <p:nvPr/>
        </p:nvSpPr>
        <p:spPr bwMode="auto">
          <a:xfrm>
            <a:off x="467885" y="2283474"/>
            <a:ext cx="3652788" cy="439420"/>
          </a:xfrm>
          <a:prstGeom prst="rect">
            <a:avLst/>
          </a:prstGeom>
          <a:solidFill>
            <a:srgbClr val="00A797"/>
          </a:solidFill>
          <a:ln w="9525">
            <a:noFill/>
            <a:miter lim="800000"/>
            <a:headEnd/>
            <a:tailEnd/>
          </a:ln>
        </p:spPr>
        <p:txBody>
          <a:bodyPr vert="horz" wrap="square" lIns="502920" tIns="45720" rIns="91440" bIns="45720" numCol="1" anchor="ctr"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defRPr/>
            </a:pPr>
            <a:r>
              <a:rPr kumimoji="0" lang="en-US" sz="1000" b="1" i="0" u="none" strike="noStrike" kern="0" cap="none" spc="0" normalizeH="0" baseline="0" noProof="0" dirty="0">
                <a:ln>
                  <a:noFill/>
                </a:ln>
                <a:solidFill>
                  <a:srgbClr val="FFFFFF"/>
                </a:solidFill>
                <a:effectLst/>
                <a:uLnTx/>
                <a:uFillTx/>
                <a:latin typeface="DM Sans"/>
                <a:ea typeface="+mn-ea"/>
                <a:cs typeface="Arial" charset="0"/>
              </a:rPr>
              <a:t>MASSHEALTH’S STRATEGIES FOR REDUCING COVERAGE LOSS</a:t>
            </a:r>
          </a:p>
        </p:txBody>
      </p:sp>
      <p:sp>
        <p:nvSpPr>
          <p:cNvPr id="22" name="Content Placeholder 8">
            <a:extLst>
              <a:ext uri="{FF2B5EF4-FFF2-40B4-BE49-F238E27FC236}">
                <a16:creationId xmlns:a16="http://schemas.microsoft.com/office/drawing/2014/main" id="{143086B1-6F9B-BB44-9136-930B07B768D0}"/>
              </a:ext>
            </a:extLst>
          </p:cNvPr>
          <p:cNvSpPr txBox="1">
            <a:spLocks/>
          </p:cNvSpPr>
          <p:nvPr/>
        </p:nvSpPr>
        <p:spPr bwMode="auto">
          <a:xfrm>
            <a:off x="4785374" y="2708987"/>
            <a:ext cx="3924006" cy="2902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0" fontAlgn="base" latinLnBrk="0" hangingPunct="0">
              <a:lnSpc>
                <a:spcPct val="100000"/>
              </a:lnSpc>
              <a:spcBef>
                <a:spcPts val="600"/>
              </a:spcBef>
              <a:spcAft>
                <a:spcPct val="0"/>
              </a:spcAft>
              <a:buClr>
                <a:srgbClr val="5A8F7C"/>
              </a:buClr>
              <a:buSzTx/>
              <a:buFont typeface="Wingdings" pitchFamily="2" charset="2"/>
              <a:buNone/>
              <a:tabLst/>
              <a:defRPr/>
            </a:pPr>
            <a:r>
              <a:rPr kumimoji="0" lang="en-US" sz="1000" b="0" i="0" u="none" strike="noStrike" kern="0" cap="none" spc="0" normalizeH="0" baseline="0" noProof="0" dirty="0">
                <a:ln>
                  <a:noFill/>
                </a:ln>
                <a:solidFill>
                  <a:srgbClr val="000000"/>
                </a:solidFill>
                <a:effectLst/>
                <a:uLnTx/>
                <a:uFillTx/>
                <a:latin typeface="DM Sans"/>
                <a:ea typeface="+mn-ea"/>
                <a:cs typeface="+mn-cs"/>
              </a:rPr>
              <a:t>Those with limited English proficiency and those with unstable housing are </a:t>
            </a:r>
            <a:r>
              <a:rPr kumimoji="0" lang="en-US" sz="1000" b="0" i="0" u="none" strike="noStrike" kern="0" cap="none" spc="0" normalizeH="0" baseline="0" noProof="0" dirty="0">
                <a:ln>
                  <a:noFill/>
                </a:ln>
                <a:effectLst/>
                <a:uLnTx/>
                <a:uFillTx/>
                <a:latin typeface="DM Sans"/>
                <a:ea typeface="+mn-ea"/>
                <a:cs typeface="+mn-cs"/>
              </a:rPr>
              <a:t>at increased risk of losing coverage during the renewal process. To help reach those at increased risk for coverage loss, MassHealth </a:t>
            </a:r>
            <a:r>
              <a:rPr kumimoji="0" lang="en-US" sz="1000" b="0" i="0" u="none" strike="noStrike" kern="0" cap="none" spc="0" normalizeH="0" baseline="0" noProof="0" dirty="0">
                <a:ln>
                  <a:noFill/>
                </a:ln>
                <a:solidFill>
                  <a:srgbClr val="000000"/>
                </a:solidFill>
                <a:effectLst/>
                <a:uLnTx/>
                <a:uFillTx/>
                <a:latin typeface="DM Sans"/>
                <a:ea typeface="+mn-ea"/>
                <a:cs typeface="+mn-cs"/>
              </a:rPr>
              <a:t>is partnering with </a:t>
            </a:r>
            <a:r>
              <a:rPr kumimoji="0" lang="en-US" sz="1000" b="0" i="0" u="none" strike="noStrike" kern="0" cap="none" spc="0" normalizeH="0" baseline="0" noProof="0" dirty="0">
                <a:ln>
                  <a:noFill/>
                </a:ln>
                <a:effectLst/>
                <a:uLnTx/>
                <a:uFillTx/>
                <a:latin typeface="DM Sans"/>
                <a:ea typeface="+mn-ea"/>
                <a:cs typeface="+mn-cs"/>
              </a:rPr>
              <a:t>Health Care </a:t>
            </a:r>
            <a:r>
              <a:rPr kumimoji="0" lang="en-US" sz="1000" b="0" i="0" u="none" kern="0" cap="none" spc="0" normalizeH="0" baseline="0" noProof="0" dirty="0">
                <a:ln>
                  <a:noFill/>
                </a:ln>
                <a:effectLst/>
                <a:uLnTx/>
                <a:uFillTx/>
                <a:latin typeface="DM Sans"/>
                <a:ea typeface="+mn-ea"/>
                <a:cs typeface="+mn-cs"/>
              </a:rPr>
              <a:t>F</a:t>
            </a:r>
            <a:r>
              <a:rPr kumimoji="0" lang="en-US" sz="1000" b="0" i="0" u="none" strike="noStrike" kern="0" cap="none" spc="0" normalizeH="0" baseline="0" noProof="0" dirty="0">
                <a:ln>
                  <a:noFill/>
                </a:ln>
                <a:effectLst/>
                <a:uLnTx/>
                <a:uFillTx/>
                <a:latin typeface="DM Sans"/>
                <a:ea typeface="+mn-ea"/>
                <a:cs typeface="+mn-cs"/>
              </a:rPr>
              <a:t>or All </a:t>
            </a:r>
            <a:r>
              <a:rPr kumimoji="0" lang="en-US" sz="1000" b="0" i="0" u="none" strike="noStrike" kern="0" cap="none" spc="0" normalizeH="0" baseline="0" noProof="0" dirty="0">
                <a:ln>
                  <a:noFill/>
                </a:ln>
                <a:solidFill>
                  <a:srgbClr val="000000"/>
                </a:solidFill>
                <a:effectLst/>
                <a:uLnTx/>
                <a:uFillTx/>
                <a:latin typeface="DM Sans"/>
                <a:ea typeface="+mn-ea"/>
                <a:cs typeface="+mn-cs"/>
              </a:rPr>
              <a:t>and the Health Connector on the </a:t>
            </a:r>
            <a:r>
              <a:rPr kumimoji="0" lang="en-US" sz="1000" b="1" i="0" u="none" strike="noStrike" kern="0" cap="none" spc="0" normalizeH="0" baseline="0" noProof="0" dirty="0">
                <a:ln>
                  <a:noFill/>
                </a:ln>
                <a:solidFill>
                  <a:srgbClr val="000000"/>
                </a:solidFill>
                <a:effectLst/>
                <a:uLnTx/>
                <a:uFillTx/>
                <a:latin typeface="DM Sans"/>
                <a:ea typeface="+mn-ea"/>
                <a:cs typeface="+mn-cs"/>
              </a:rPr>
              <a:t>“Your Family. Your Health” </a:t>
            </a:r>
            <a:r>
              <a:rPr kumimoji="0" lang="en-US" sz="1000" b="0" i="0" u="none" strike="noStrike" kern="0" cap="none" spc="0" normalizeH="0" baseline="0" noProof="0" dirty="0">
                <a:ln>
                  <a:noFill/>
                </a:ln>
                <a:solidFill>
                  <a:srgbClr val="000000"/>
                </a:solidFill>
                <a:effectLst/>
                <a:uLnTx/>
                <a:uFillTx/>
                <a:latin typeface="DM Sans"/>
                <a:ea typeface="+mn-ea"/>
                <a:cs typeface="+mn-cs"/>
              </a:rPr>
              <a:t>campaign. </a:t>
            </a:r>
          </a:p>
          <a:p>
            <a:pPr marL="0" marR="0" lvl="0" indent="0" algn="l" defTabSz="914400" rtl="0" eaLnBrk="0" fontAlgn="base" latinLnBrk="0" hangingPunct="0">
              <a:lnSpc>
                <a:spcPct val="100000"/>
              </a:lnSpc>
              <a:spcBef>
                <a:spcPts val="600"/>
              </a:spcBef>
              <a:spcAft>
                <a:spcPct val="0"/>
              </a:spcAft>
              <a:buClr>
                <a:srgbClr val="5A8F7C"/>
              </a:buClr>
              <a:buSzTx/>
              <a:buFont typeface="Wingdings" pitchFamily="2" charset="2"/>
              <a:buNone/>
              <a:tabLst/>
              <a:defRPr/>
            </a:pPr>
            <a:r>
              <a:rPr kumimoji="0" lang="en-US" sz="1000" b="0" i="0" u="none" strike="noStrike" kern="0" cap="none" spc="0" normalizeH="0" baseline="0" noProof="0" dirty="0">
                <a:ln>
                  <a:noFill/>
                </a:ln>
                <a:solidFill>
                  <a:srgbClr val="000000"/>
                </a:solidFill>
                <a:effectLst/>
                <a:uLnTx/>
                <a:uFillTx/>
                <a:latin typeface="DM Sans"/>
                <a:ea typeface="+mn-ea"/>
                <a:cs typeface="+mn-cs"/>
              </a:rPr>
              <a:t>The campaign is a collaboration with community-based organizations in 15 priority communities </a:t>
            </a:r>
            <a:r>
              <a:rPr kumimoji="0" lang="en-US" sz="1000" b="0" i="0" u="none" strike="noStrike" kern="0" cap="none" spc="0" normalizeH="0" baseline="0" noProof="0" dirty="0">
                <a:ln>
                  <a:noFill/>
                </a:ln>
                <a:effectLst/>
                <a:uLnTx/>
                <a:uFillTx/>
                <a:latin typeface="DM Sans"/>
                <a:ea typeface="+mn-ea"/>
                <a:cs typeface="+mn-cs"/>
              </a:rPr>
              <a:t>that have the highest overall populations of MassHealth members. These communities also </a:t>
            </a:r>
            <a:r>
              <a:rPr kumimoji="0" lang="en-US" sz="1000" b="0" i="0" u="none" strike="noStrike" kern="0" cap="none" spc="0" normalizeH="0" baseline="0" noProof="0" dirty="0">
                <a:ln>
                  <a:noFill/>
                </a:ln>
                <a:solidFill>
                  <a:srgbClr val="000000"/>
                </a:solidFill>
                <a:effectLst/>
                <a:uLnTx/>
                <a:uFillTx/>
                <a:latin typeface="DM Sans"/>
                <a:ea typeface="+mn-ea"/>
                <a:cs typeface="+mn-cs"/>
              </a:rPr>
              <a:t>have high concentrations of immigrants, refugees, and people of color. Strategies include:</a:t>
            </a:r>
          </a:p>
          <a:p>
            <a:pPr marL="114300" marR="0" lvl="0" indent="-114300" algn="l" defTabSz="914400" rtl="0" eaLnBrk="0" fontAlgn="base" latinLnBrk="0" hangingPunct="0">
              <a:lnSpc>
                <a:spcPct val="100000"/>
              </a:lnSpc>
              <a:spcBef>
                <a:spcPts val="600"/>
              </a:spcBef>
              <a:spcAft>
                <a:spcPct val="0"/>
              </a:spcAft>
              <a:buClr>
                <a:srgbClr val="5183BE"/>
              </a:buClr>
              <a:buSzTx/>
              <a:buFont typeface="Wingdings" pitchFamily="2" charset="2"/>
              <a:buChar char="§"/>
              <a:tabLst/>
              <a:defRPr/>
            </a:pPr>
            <a:r>
              <a:rPr kumimoji="0" lang="en-US" sz="1000" b="0" i="0" u="none" strike="noStrike" kern="0" cap="none" spc="0" normalizeH="0" baseline="0" noProof="0" dirty="0">
                <a:ln>
                  <a:noFill/>
                </a:ln>
                <a:solidFill>
                  <a:srgbClr val="000000"/>
                </a:solidFill>
                <a:effectLst/>
                <a:uLnTx/>
                <a:uFillTx/>
                <a:latin typeface="DM Sans"/>
                <a:ea typeface="+mn-ea"/>
                <a:cs typeface="+mn-cs"/>
              </a:rPr>
              <a:t>On-the-ground outreach (canvassing and providing information at local events and community spaces).</a:t>
            </a:r>
            <a:endParaRPr kumimoji="0" lang="en-US" sz="1000" b="0" i="0" u="none" strike="noStrike" kern="0" cap="none" spc="0" normalizeH="0" baseline="30000" noProof="0" dirty="0">
              <a:ln>
                <a:noFill/>
              </a:ln>
              <a:solidFill>
                <a:srgbClr val="000000"/>
              </a:solidFill>
              <a:effectLst/>
              <a:uLnTx/>
              <a:uFillTx/>
              <a:latin typeface="DM Sans"/>
              <a:ea typeface="+mn-ea"/>
              <a:cs typeface="+mn-cs"/>
            </a:endParaRPr>
          </a:p>
          <a:p>
            <a:pPr marL="114300" indent="-114300">
              <a:buClr>
                <a:srgbClr val="5183BE"/>
              </a:buClr>
            </a:pPr>
            <a:r>
              <a:rPr kumimoji="0" lang="en-US" sz="1000" b="0" i="0" u="none" strike="noStrike" kern="0" cap="none" spc="0" normalizeH="0" baseline="0" noProof="0" dirty="0">
                <a:ln>
                  <a:noFill/>
                </a:ln>
                <a:solidFill>
                  <a:srgbClr val="000000"/>
                </a:solidFill>
                <a:effectLst/>
                <a:uLnTx/>
                <a:uFillTx/>
                <a:latin typeface="DM Sans"/>
                <a:ea typeface="+mn-ea"/>
                <a:cs typeface="+mn-cs"/>
              </a:rPr>
              <a:t>A multilingual media campaign with messages in</a:t>
            </a:r>
            <a:r>
              <a:rPr kumimoji="0" lang="en-US" sz="1000" b="0" i="0" u="none" strike="noStrike" kern="0" cap="none" spc="0" normalizeH="0" baseline="0" noProof="0" dirty="0">
                <a:ln>
                  <a:noFill/>
                </a:ln>
                <a:effectLst/>
                <a:uLnTx/>
                <a:uFillTx/>
                <a:latin typeface="DM Sans"/>
                <a:ea typeface="+mn-ea"/>
                <a:cs typeface="+mn-cs"/>
              </a:rPr>
              <a:t> </a:t>
            </a:r>
            <a:r>
              <a:rPr kumimoji="0" lang="en-US" sz="1000" b="0" i="0" u="none" kern="0" cap="none" spc="0" normalizeH="0" baseline="0" noProof="0" dirty="0">
                <a:ln>
                  <a:noFill/>
                </a:ln>
                <a:effectLst/>
                <a:uLnTx/>
                <a:uFillTx/>
                <a:latin typeface="DM Sans"/>
                <a:ea typeface="+mn-ea"/>
                <a:cs typeface="+mn-cs"/>
              </a:rPr>
              <a:t>nine</a:t>
            </a:r>
            <a:r>
              <a:rPr kumimoji="0" lang="en-US" sz="1000" b="0" i="0" u="none" strike="noStrike" kern="0" cap="none" spc="0" normalizeH="0" baseline="0" noProof="0" dirty="0">
                <a:ln>
                  <a:noFill/>
                </a:ln>
                <a:solidFill>
                  <a:srgbClr val="000000"/>
                </a:solidFill>
                <a:effectLst/>
                <a:uLnTx/>
                <a:uFillTx/>
                <a:latin typeface="DM Sans"/>
                <a:ea typeface="+mn-ea"/>
                <a:cs typeface="+mn-cs"/>
              </a:rPr>
              <a:t> languages. </a:t>
            </a:r>
          </a:p>
          <a:p>
            <a:pPr marL="0" marR="0" lvl="0" indent="0" algn="l" defTabSz="914400" rtl="0" eaLnBrk="0" fontAlgn="base" latinLnBrk="0" hangingPunct="0">
              <a:lnSpc>
                <a:spcPct val="100000"/>
              </a:lnSpc>
              <a:spcBef>
                <a:spcPts val="600"/>
              </a:spcBef>
              <a:spcAft>
                <a:spcPct val="0"/>
              </a:spcAft>
              <a:buClr>
                <a:srgbClr val="5183BE"/>
              </a:buClr>
              <a:buSzTx/>
              <a:buFont typeface="Wingdings" pitchFamily="2" charset="2"/>
              <a:buNone/>
              <a:tabLst/>
              <a:defRPr/>
            </a:pPr>
            <a:endParaRPr kumimoji="0" lang="en-US" sz="900" b="0" i="0" u="none" strike="noStrike" kern="0" cap="none" spc="0" normalizeH="0" baseline="0" noProof="0" dirty="0">
              <a:ln>
                <a:noFill/>
              </a:ln>
              <a:solidFill>
                <a:srgbClr val="000000"/>
              </a:solidFill>
              <a:effectLst/>
              <a:uLnTx/>
              <a:uFillTx/>
              <a:latin typeface="DM Sans"/>
              <a:ea typeface="+mn-ea"/>
              <a:cs typeface="+mn-cs"/>
            </a:endParaRPr>
          </a:p>
        </p:txBody>
      </p:sp>
      <p:sp>
        <p:nvSpPr>
          <p:cNvPr id="23" name="Content Placeholder 8">
            <a:extLst>
              <a:ext uri="{FF2B5EF4-FFF2-40B4-BE49-F238E27FC236}">
                <a16:creationId xmlns:a16="http://schemas.microsoft.com/office/drawing/2014/main" id="{13878BC8-099F-6845-9E5C-AA01426F8AA1}"/>
              </a:ext>
            </a:extLst>
          </p:cNvPr>
          <p:cNvSpPr txBox="1">
            <a:spLocks/>
          </p:cNvSpPr>
          <p:nvPr/>
        </p:nvSpPr>
        <p:spPr bwMode="auto">
          <a:xfrm>
            <a:off x="467885" y="2707707"/>
            <a:ext cx="3652788" cy="1906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mn-cs"/>
              </a:rPr>
              <a:t>To reduce coverage loss among eligible members, MassHealth developed a multi-prong approach, which includes:</a:t>
            </a:r>
          </a:p>
          <a:p>
            <a:pPr marL="114300" marR="0" lvl="0" indent="-114300" algn="l" defTabSz="914400" rtl="0" eaLnBrk="0" fontAlgn="base" latinLnBrk="0" hangingPunct="0">
              <a:lnSpc>
                <a:spcPct val="100000"/>
              </a:lnSpc>
              <a:spcBef>
                <a:spcPts val="600"/>
              </a:spcBef>
              <a:spcAft>
                <a:spcPct val="0"/>
              </a:spcAft>
              <a:buClr>
                <a:srgbClr val="5183BE"/>
              </a:buClr>
              <a:buSzTx/>
              <a:buFont typeface="Wingdings" pitchFamily="2" charset="2"/>
              <a:buChar char="§"/>
              <a:tabLst/>
              <a:defRPr/>
            </a:pPr>
            <a:r>
              <a:rPr kumimoji="0" lang="en-US" sz="1000" b="0" i="0" u="none" strike="noStrike" kern="1200" cap="none" spc="0" normalizeH="0" baseline="0" noProof="0" dirty="0">
                <a:ln>
                  <a:noFill/>
                </a:ln>
                <a:effectLst/>
                <a:uLnTx/>
                <a:uFillTx/>
                <a:latin typeface="DM Sans"/>
                <a:ea typeface="+mn-ea"/>
                <a:cs typeface="+mn-cs"/>
              </a:rPr>
              <a:t>Taking the full amount of time allowed by the federal government (12 months) to process all pending redeterminations. This spreads out redeterminations to  ensure more availability of one-on-one support.</a:t>
            </a:r>
          </a:p>
          <a:p>
            <a:pPr marL="114300" marR="0" lvl="0" indent="-114300" algn="l" defTabSz="914400" rtl="0" eaLnBrk="0" fontAlgn="base" latinLnBrk="0" hangingPunct="0">
              <a:lnSpc>
                <a:spcPct val="100000"/>
              </a:lnSpc>
              <a:spcBef>
                <a:spcPts val="600"/>
              </a:spcBef>
              <a:spcAft>
                <a:spcPct val="0"/>
              </a:spcAft>
              <a:buClr>
                <a:srgbClr val="5183BE"/>
              </a:buClr>
              <a:buSzTx/>
              <a:buFont typeface="Wingdings" pitchFamily="2" charset="2"/>
              <a:buChar char="§"/>
              <a:tabLst/>
              <a:defRPr/>
            </a:pPr>
            <a:r>
              <a:rPr kumimoji="0" lang="en-US" sz="1000" b="0" i="0" u="none" strike="noStrike" kern="1200" cap="none" spc="0" normalizeH="0" baseline="0" noProof="0" dirty="0">
                <a:ln>
                  <a:noFill/>
                </a:ln>
                <a:effectLst/>
                <a:uLnTx/>
                <a:uFillTx/>
                <a:latin typeface="DM Sans"/>
                <a:ea typeface="+mn-ea"/>
                <a:cs typeface="+mn-cs"/>
              </a:rPr>
              <a:t>Increasing staff to support redetermination efforts, implementing system improvements, and collecting updated contact information to streamline the renewal process.</a:t>
            </a:r>
            <a:endParaRPr lang="en-US" sz="1000" b="0" i="0" u="none" strike="noStrike" kern="1200" cap="none" spc="0" normalizeH="0" baseline="0" noProof="0" dirty="0">
              <a:ln>
                <a:noFill/>
              </a:ln>
              <a:effectLst/>
              <a:uLnTx/>
              <a:uFillTx/>
              <a:latin typeface="DM Sans"/>
            </a:endParaRPr>
          </a:p>
          <a:p>
            <a:pPr marL="114300" marR="0" lvl="0" indent="-114300" algn="l" defTabSz="914400" rtl="0" eaLnBrk="0" fontAlgn="base" latinLnBrk="0" hangingPunct="0">
              <a:lnSpc>
                <a:spcPct val="100000"/>
              </a:lnSpc>
              <a:spcBef>
                <a:spcPts val="600"/>
              </a:spcBef>
              <a:spcAft>
                <a:spcPct val="0"/>
              </a:spcAft>
              <a:buClr>
                <a:srgbClr val="5183BE"/>
              </a:buClr>
              <a:buSzTx/>
              <a:buFont typeface="Wingdings" pitchFamily="2" charset="2"/>
              <a:buChar char="§"/>
              <a:tabLst/>
              <a:defRPr/>
            </a:pPr>
            <a:r>
              <a:rPr kumimoji="0" lang="en-US" sz="1000" b="0" i="0" u="none" strike="noStrike" kern="1200" cap="none" spc="0" normalizeH="0" baseline="0" noProof="0" dirty="0">
                <a:ln>
                  <a:noFill/>
                </a:ln>
                <a:effectLst/>
                <a:uLnTx/>
                <a:uFillTx/>
                <a:latin typeface="DM Sans"/>
                <a:ea typeface="+mn-ea"/>
                <a:cs typeface="+mn-cs"/>
              </a:rPr>
              <a:t>Creating an interactive public dashboard to track changes in member enrollment</a:t>
            </a:r>
            <a:r>
              <a:rPr kumimoji="0" lang="en-US" sz="1000" b="0" i="0" u="none" strike="noStrike" kern="1200" cap="none" spc="0" normalizeH="0" baseline="0" noProof="0" dirty="0">
                <a:ln>
                  <a:noFill/>
                </a:ln>
                <a:solidFill>
                  <a:srgbClr val="FF0000"/>
                </a:solidFill>
                <a:effectLst/>
                <a:uLnTx/>
                <a:uFillTx/>
                <a:latin typeface="DM Sans"/>
                <a:ea typeface="+mn-ea"/>
                <a:cs typeface="+mn-cs"/>
              </a:rPr>
              <a:t>.</a:t>
            </a:r>
            <a:endParaRPr kumimoji="0" lang="en-US" sz="1000" b="0" i="0" u="none" strike="noStrike" kern="0" cap="none" spc="0" normalizeH="0" baseline="0" noProof="0" dirty="0">
              <a:ln>
                <a:noFill/>
              </a:ln>
              <a:solidFill>
                <a:srgbClr val="FF0000"/>
              </a:solidFill>
              <a:effectLst/>
              <a:uLnTx/>
              <a:uFillTx/>
              <a:latin typeface="DM Sans"/>
              <a:ea typeface="+mn-ea"/>
              <a:cs typeface="+mn-cs"/>
            </a:endParaRPr>
          </a:p>
          <a:p>
            <a:pPr marL="114300" marR="0" lvl="0" indent="-114300" algn="l" defTabSz="914400" rtl="0" eaLnBrk="0" fontAlgn="base" latinLnBrk="0" hangingPunct="0">
              <a:lnSpc>
                <a:spcPct val="100000"/>
              </a:lnSpc>
              <a:spcBef>
                <a:spcPts val="600"/>
              </a:spcBef>
              <a:spcAft>
                <a:spcPct val="0"/>
              </a:spcAft>
              <a:buClr>
                <a:srgbClr val="5183BE"/>
              </a:buClr>
              <a:buSzTx/>
              <a:buFont typeface="Wingdings" pitchFamily="2" charset="2"/>
              <a:buChar char="§"/>
              <a:tabLst/>
              <a:defRPr/>
            </a:pPr>
            <a:r>
              <a:rPr kumimoji="0" lang="en-US" sz="1000" b="0" i="0" u="none" strike="noStrike" kern="1200" cap="none" spc="0" normalizeH="0" baseline="0" noProof="0" dirty="0">
                <a:ln>
                  <a:noFill/>
                </a:ln>
                <a:effectLst/>
                <a:uLnTx/>
                <a:uFillTx/>
                <a:latin typeface="DM Sans"/>
                <a:ea typeface="+mn-ea"/>
                <a:cs typeface="+mn-cs"/>
              </a:rPr>
              <a:t>Renewing coverage automatically for more members (no paperwork required) by verifying income using existing data sources.</a:t>
            </a:r>
            <a:endParaRPr lang="en-US" sz="1000" b="0" i="0" u="none" strike="noStrike" kern="1200" cap="none" spc="0" normalizeH="0" baseline="0" noProof="0" dirty="0">
              <a:ln>
                <a:noFill/>
              </a:ln>
              <a:effectLst/>
              <a:uLnTx/>
              <a:uFillTx/>
              <a:latin typeface="DM Sans"/>
            </a:endParaRPr>
          </a:p>
        </p:txBody>
      </p:sp>
      <p:grpSp>
        <p:nvGrpSpPr>
          <p:cNvPr id="12" name="Graphic 10" descr="Checklist with solid fill">
            <a:extLst>
              <a:ext uri="{FF2B5EF4-FFF2-40B4-BE49-F238E27FC236}">
                <a16:creationId xmlns:a16="http://schemas.microsoft.com/office/drawing/2014/main" id="{25CED9D7-C194-4AC1-A37A-A1D88592D387}"/>
              </a:ext>
            </a:extLst>
          </p:cNvPr>
          <p:cNvGrpSpPr>
            <a:grpSpLocks noChangeAspect="1"/>
          </p:cNvGrpSpPr>
          <p:nvPr/>
        </p:nvGrpSpPr>
        <p:grpSpPr>
          <a:xfrm>
            <a:off x="567016" y="2360240"/>
            <a:ext cx="210565" cy="274320"/>
            <a:chOff x="4211025" y="3388088"/>
            <a:chExt cx="350941" cy="452827"/>
          </a:xfrm>
          <a:solidFill>
            <a:schemeClr val="bg1"/>
          </a:solidFill>
        </p:grpSpPr>
        <p:sp>
          <p:nvSpPr>
            <p:cNvPr id="14" name="Freeform: Shape 13">
              <a:extLst>
                <a:ext uri="{FF2B5EF4-FFF2-40B4-BE49-F238E27FC236}">
                  <a16:creationId xmlns:a16="http://schemas.microsoft.com/office/drawing/2014/main" id="{67689406-0BBB-4B32-A69B-03A3B2EF7FC6}"/>
                </a:ext>
              </a:extLst>
            </p:cNvPr>
            <p:cNvSpPr/>
            <p:nvPr/>
          </p:nvSpPr>
          <p:spPr>
            <a:xfrm>
              <a:off x="4211025" y="3388088"/>
              <a:ext cx="350941" cy="452827"/>
            </a:xfrm>
            <a:custGeom>
              <a:avLst/>
              <a:gdLst>
                <a:gd name="connsiteX0" fmla="*/ 33962 w 350941"/>
                <a:gd name="connsiteY0" fmla="*/ 33962 h 452827"/>
                <a:gd name="connsiteX1" fmla="*/ 316979 w 350941"/>
                <a:gd name="connsiteY1" fmla="*/ 33962 h 452827"/>
                <a:gd name="connsiteX2" fmla="*/ 316979 w 350941"/>
                <a:gd name="connsiteY2" fmla="*/ 418865 h 452827"/>
                <a:gd name="connsiteX3" fmla="*/ 33962 w 350941"/>
                <a:gd name="connsiteY3" fmla="*/ 418865 h 452827"/>
                <a:gd name="connsiteX4" fmla="*/ 33962 w 350941"/>
                <a:gd name="connsiteY4" fmla="*/ 33962 h 452827"/>
                <a:gd name="connsiteX5" fmla="*/ 0 w 350941"/>
                <a:gd name="connsiteY5" fmla="*/ 452828 h 452827"/>
                <a:gd name="connsiteX6" fmla="*/ 350941 w 350941"/>
                <a:gd name="connsiteY6" fmla="*/ 452828 h 452827"/>
                <a:gd name="connsiteX7" fmla="*/ 350941 w 350941"/>
                <a:gd name="connsiteY7" fmla="*/ 0 h 452827"/>
                <a:gd name="connsiteX8" fmla="*/ 0 w 350941"/>
                <a:gd name="connsiteY8" fmla="*/ 0 h 452827"/>
                <a:gd name="connsiteX9" fmla="*/ 0 w 350941"/>
                <a:gd name="connsiteY9" fmla="*/ 452828 h 45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41" h="452827">
                  <a:moveTo>
                    <a:pt x="33962" y="33962"/>
                  </a:moveTo>
                  <a:lnTo>
                    <a:pt x="316979" y="33962"/>
                  </a:lnTo>
                  <a:lnTo>
                    <a:pt x="316979" y="418865"/>
                  </a:lnTo>
                  <a:lnTo>
                    <a:pt x="33962" y="418865"/>
                  </a:lnTo>
                  <a:lnTo>
                    <a:pt x="33962" y="33962"/>
                  </a:lnTo>
                  <a:close/>
                  <a:moveTo>
                    <a:pt x="0" y="452828"/>
                  </a:moveTo>
                  <a:lnTo>
                    <a:pt x="350941" y="452828"/>
                  </a:lnTo>
                  <a:lnTo>
                    <a:pt x="350941" y="0"/>
                  </a:lnTo>
                  <a:lnTo>
                    <a:pt x="0" y="0"/>
                  </a:lnTo>
                  <a:lnTo>
                    <a:pt x="0" y="452828"/>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5" name="Freeform: Shape 14">
              <a:extLst>
                <a:ext uri="{FF2B5EF4-FFF2-40B4-BE49-F238E27FC236}">
                  <a16:creationId xmlns:a16="http://schemas.microsoft.com/office/drawing/2014/main" id="{4A49A3E3-A4BD-42DD-BF2A-FD8678B0503B}"/>
                </a:ext>
              </a:extLst>
            </p:cNvPr>
            <p:cNvSpPr/>
            <p:nvPr/>
          </p:nvSpPr>
          <p:spPr>
            <a:xfrm>
              <a:off x="4397817" y="3472993"/>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6" name="Freeform: Shape 15">
              <a:extLst>
                <a:ext uri="{FF2B5EF4-FFF2-40B4-BE49-F238E27FC236}">
                  <a16:creationId xmlns:a16="http://schemas.microsoft.com/office/drawing/2014/main" id="{E2952FDC-55B0-4285-B8EA-AAC5883015A6}"/>
                </a:ext>
              </a:extLst>
            </p:cNvPr>
            <p:cNvSpPr/>
            <p:nvPr/>
          </p:nvSpPr>
          <p:spPr>
            <a:xfrm>
              <a:off x="4397817" y="3563559"/>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64" name="Freeform: Shape 63">
              <a:extLst>
                <a:ext uri="{FF2B5EF4-FFF2-40B4-BE49-F238E27FC236}">
                  <a16:creationId xmlns:a16="http://schemas.microsoft.com/office/drawing/2014/main" id="{6245A29A-F05B-4885-B33A-6CA100752952}"/>
                </a:ext>
              </a:extLst>
            </p:cNvPr>
            <p:cNvSpPr/>
            <p:nvPr/>
          </p:nvSpPr>
          <p:spPr>
            <a:xfrm>
              <a:off x="4397817" y="3744690"/>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66" name="Freeform: Shape 65">
              <a:extLst>
                <a:ext uri="{FF2B5EF4-FFF2-40B4-BE49-F238E27FC236}">
                  <a16:creationId xmlns:a16="http://schemas.microsoft.com/office/drawing/2014/main" id="{0ABAD345-A9B3-42E7-ADEC-E7053F8915C0}"/>
                </a:ext>
              </a:extLst>
            </p:cNvPr>
            <p:cNvSpPr/>
            <p:nvPr/>
          </p:nvSpPr>
          <p:spPr>
            <a:xfrm>
              <a:off x="4397817" y="3654124"/>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69" name="Freeform: Shape 68">
              <a:extLst>
                <a:ext uri="{FF2B5EF4-FFF2-40B4-BE49-F238E27FC236}">
                  <a16:creationId xmlns:a16="http://schemas.microsoft.com/office/drawing/2014/main" id="{B91C4249-767E-4DF1-86BE-A253EAD393DC}"/>
                </a:ext>
              </a:extLst>
            </p:cNvPr>
            <p:cNvSpPr/>
            <p:nvPr/>
          </p:nvSpPr>
          <p:spPr>
            <a:xfrm>
              <a:off x="4278949" y="3444692"/>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70" name="Freeform: Shape 69">
              <a:extLst>
                <a:ext uri="{FF2B5EF4-FFF2-40B4-BE49-F238E27FC236}">
                  <a16:creationId xmlns:a16="http://schemas.microsoft.com/office/drawing/2014/main" id="{92D22E55-6455-418A-88C2-2775EFFB154E}"/>
                </a:ext>
              </a:extLst>
            </p:cNvPr>
            <p:cNvSpPr/>
            <p:nvPr/>
          </p:nvSpPr>
          <p:spPr>
            <a:xfrm>
              <a:off x="4278949" y="3535257"/>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71" name="Freeform: Shape 70">
              <a:extLst>
                <a:ext uri="{FF2B5EF4-FFF2-40B4-BE49-F238E27FC236}">
                  <a16:creationId xmlns:a16="http://schemas.microsoft.com/office/drawing/2014/main" id="{5D400BC9-A06E-4592-AB8A-D8C020C3A3C7}"/>
                </a:ext>
              </a:extLst>
            </p:cNvPr>
            <p:cNvSpPr/>
            <p:nvPr/>
          </p:nvSpPr>
          <p:spPr>
            <a:xfrm>
              <a:off x="4278949" y="3625823"/>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72" name="Freeform: Shape 71">
              <a:extLst>
                <a:ext uri="{FF2B5EF4-FFF2-40B4-BE49-F238E27FC236}">
                  <a16:creationId xmlns:a16="http://schemas.microsoft.com/office/drawing/2014/main" id="{88A86E13-0615-47B5-8A92-32652A35C2FF}"/>
                </a:ext>
              </a:extLst>
            </p:cNvPr>
            <p:cNvSpPr/>
            <p:nvPr/>
          </p:nvSpPr>
          <p:spPr>
            <a:xfrm>
              <a:off x="4278949" y="3715256"/>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grpSp>
      <p:grpSp>
        <p:nvGrpSpPr>
          <p:cNvPr id="3" name="Group 2">
            <a:extLst>
              <a:ext uri="{FF2B5EF4-FFF2-40B4-BE49-F238E27FC236}">
                <a16:creationId xmlns:a16="http://schemas.microsoft.com/office/drawing/2014/main" id="{6C752612-42CC-C9A4-0D89-46CFA8430A4C}"/>
              </a:ext>
            </a:extLst>
          </p:cNvPr>
          <p:cNvGrpSpPr>
            <a:grpSpLocks noChangeAspect="1"/>
          </p:cNvGrpSpPr>
          <p:nvPr/>
        </p:nvGrpSpPr>
        <p:grpSpPr>
          <a:xfrm>
            <a:off x="4944141" y="2359932"/>
            <a:ext cx="347470" cy="295355"/>
            <a:chOff x="-2278632" y="3317952"/>
            <a:chExt cx="762000" cy="647708"/>
          </a:xfrm>
          <a:solidFill>
            <a:srgbClr val="FFFFFF"/>
          </a:solidFill>
        </p:grpSpPr>
        <p:sp>
          <p:nvSpPr>
            <p:cNvPr id="4" name="Freeform 90145">
              <a:extLst>
                <a:ext uri="{FF2B5EF4-FFF2-40B4-BE49-F238E27FC236}">
                  <a16:creationId xmlns:a16="http://schemas.microsoft.com/office/drawing/2014/main" id="{59A37811-AC66-A1EE-C544-296B18025EE7}"/>
                </a:ext>
              </a:extLst>
            </p:cNvPr>
            <p:cNvSpPr/>
            <p:nvPr/>
          </p:nvSpPr>
          <p:spPr>
            <a:xfrm>
              <a:off x="-2252914" y="3323905"/>
              <a:ext cx="707707" cy="641755"/>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6" name="Freeform 90146">
              <a:extLst>
                <a:ext uri="{FF2B5EF4-FFF2-40B4-BE49-F238E27FC236}">
                  <a16:creationId xmlns:a16="http://schemas.microsoft.com/office/drawing/2014/main" id="{C0C03229-997B-D9C4-DCD5-63505551F316}"/>
                </a:ext>
              </a:extLst>
            </p:cNvPr>
            <p:cNvSpPr/>
            <p:nvPr/>
          </p:nvSpPr>
          <p:spPr>
            <a:xfrm>
              <a:off x="-2278632" y="369004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7" name="Freeform 90147">
              <a:extLst>
                <a:ext uri="{FF2B5EF4-FFF2-40B4-BE49-F238E27FC236}">
                  <a16:creationId xmlns:a16="http://schemas.microsoft.com/office/drawing/2014/main" id="{195CD91B-8867-1EED-447D-3EBF2E914BDD}"/>
                </a:ext>
              </a:extLst>
            </p:cNvPr>
            <p:cNvSpPr/>
            <p:nvPr/>
          </p:nvSpPr>
          <p:spPr>
            <a:xfrm>
              <a:off x="-1745233" y="3690048"/>
              <a:ext cx="228601" cy="57149"/>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grpSp>
          <p:nvGrpSpPr>
            <p:cNvPr id="9" name="Group 8">
              <a:extLst>
                <a:ext uri="{FF2B5EF4-FFF2-40B4-BE49-F238E27FC236}">
                  <a16:creationId xmlns:a16="http://schemas.microsoft.com/office/drawing/2014/main" id="{B70B3B4A-D692-D279-F3BA-D67F460240BB}"/>
                </a:ext>
              </a:extLst>
            </p:cNvPr>
            <p:cNvGrpSpPr/>
            <p:nvPr/>
          </p:nvGrpSpPr>
          <p:grpSpPr>
            <a:xfrm>
              <a:off x="-2037919" y="3317952"/>
              <a:ext cx="277715" cy="277715"/>
              <a:chOff x="-1467680" y="1420389"/>
              <a:chExt cx="277715" cy="277715"/>
            </a:xfrm>
            <a:grpFill/>
          </p:grpSpPr>
          <p:sp>
            <p:nvSpPr>
              <p:cNvPr id="11" name="Oval 10">
                <a:extLst>
                  <a:ext uri="{FF2B5EF4-FFF2-40B4-BE49-F238E27FC236}">
                    <a16:creationId xmlns:a16="http://schemas.microsoft.com/office/drawing/2014/main" id="{25C73843-1133-0B38-FE01-E05B0FF0E00D}"/>
                  </a:ext>
                </a:extLst>
              </p:cNvPr>
              <p:cNvSpPr>
                <a:spLocks noChangeAspect="1"/>
              </p:cNvSpPr>
              <p:nvPr/>
            </p:nvSpPr>
            <p:spPr>
              <a:xfrm>
                <a:off x="-1465983" y="1422086"/>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13" name="Freeform 90149">
                <a:extLst>
                  <a:ext uri="{FF2B5EF4-FFF2-40B4-BE49-F238E27FC236}">
                    <a16:creationId xmlns:a16="http://schemas.microsoft.com/office/drawing/2014/main" id="{47DC64B3-B6B5-3CF2-B4EE-E58AE90D50C5}"/>
                  </a:ext>
                </a:extLst>
              </p:cNvPr>
              <p:cNvSpPr/>
              <p:nvPr/>
            </p:nvSpPr>
            <p:spPr>
              <a:xfrm>
                <a:off x="-1467680" y="1420389"/>
                <a:ext cx="277715" cy="277715"/>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grp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18" name="Freeform 90150">
                <a:extLst>
                  <a:ext uri="{FF2B5EF4-FFF2-40B4-BE49-F238E27FC236}">
                    <a16:creationId xmlns:a16="http://schemas.microsoft.com/office/drawing/2014/main" id="{DF6E50EC-4EA3-DBFD-A412-FF562A00F39C}"/>
                  </a:ext>
                </a:extLst>
              </p:cNvPr>
              <p:cNvSpPr/>
              <p:nvPr/>
            </p:nvSpPr>
            <p:spPr>
              <a:xfrm>
                <a:off x="-1416522" y="1471547"/>
                <a:ext cx="175399" cy="175399"/>
              </a:xfrm>
              <a:custGeom>
                <a:avLst/>
                <a:gdLst>
                  <a:gd name="connsiteX0" fmla="*/ 160782 w 175399"/>
                  <a:gd name="connsiteY0" fmla="*/ 58466 h 175399"/>
                  <a:gd name="connsiteX1" fmla="*/ 116933 w 175399"/>
                  <a:gd name="connsiteY1" fmla="*/ 58466 h 175399"/>
                  <a:gd name="connsiteX2" fmla="*/ 116933 w 175399"/>
                  <a:gd name="connsiteY2" fmla="*/ 14617 h 175399"/>
                  <a:gd name="connsiteX3" fmla="*/ 102316 w 175399"/>
                  <a:gd name="connsiteY3" fmla="*/ 0 h 175399"/>
                  <a:gd name="connsiteX4" fmla="*/ 73083 w 175399"/>
                  <a:gd name="connsiteY4" fmla="*/ 0 h 175399"/>
                  <a:gd name="connsiteX5" fmla="*/ 58466 w 175399"/>
                  <a:gd name="connsiteY5" fmla="*/ 14617 h 175399"/>
                  <a:gd name="connsiteX6" fmla="*/ 58466 w 175399"/>
                  <a:gd name="connsiteY6" fmla="*/ 58466 h 175399"/>
                  <a:gd name="connsiteX7" fmla="*/ 14617 w 175399"/>
                  <a:gd name="connsiteY7" fmla="*/ 58466 h 175399"/>
                  <a:gd name="connsiteX8" fmla="*/ 0 w 175399"/>
                  <a:gd name="connsiteY8" fmla="*/ 73083 h 175399"/>
                  <a:gd name="connsiteX9" fmla="*/ 0 w 175399"/>
                  <a:gd name="connsiteY9" fmla="*/ 102316 h 175399"/>
                  <a:gd name="connsiteX10" fmla="*/ 14617 w 175399"/>
                  <a:gd name="connsiteY10" fmla="*/ 116933 h 175399"/>
                  <a:gd name="connsiteX11" fmla="*/ 58466 w 175399"/>
                  <a:gd name="connsiteY11" fmla="*/ 116933 h 175399"/>
                  <a:gd name="connsiteX12" fmla="*/ 58466 w 175399"/>
                  <a:gd name="connsiteY12" fmla="*/ 160782 h 175399"/>
                  <a:gd name="connsiteX13" fmla="*/ 73083 w 175399"/>
                  <a:gd name="connsiteY13" fmla="*/ 175399 h 175399"/>
                  <a:gd name="connsiteX14" fmla="*/ 102316 w 175399"/>
                  <a:gd name="connsiteY14" fmla="*/ 175399 h 175399"/>
                  <a:gd name="connsiteX15" fmla="*/ 116933 w 175399"/>
                  <a:gd name="connsiteY15" fmla="*/ 160782 h 175399"/>
                  <a:gd name="connsiteX16" fmla="*/ 116933 w 175399"/>
                  <a:gd name="connsiteY16" fmla="*/ 116933 h 175399"/>
                  <a:gd name="connsiteX17" fmla="*/ 160782 w 175399"/>
                  <a:gd name="connsiteY17" fmla="*/ 116933 h 175399"/>
                  <a:gd name="connsiteX18" fmla="*/ 175399 w 175399"/>
                  <a:gd name="connsiteY18" fmla="*/ 102316 h 175399"/>
                  <a:gd name="connsiteX19" fmla="*/ 175399 w 175399"/>
                  <a:gd name="connsiteY19" fmla="*/ 73083 h 175399"/>
                  <a:gd name="connsiteX20" fmla="*/ 160782 w 175399"/>
                  <a:gd name="connsiteY20" fmla="*/ 58466 h 17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99" h="175399">
                    <a:moveTo>
                      <a:pt x="160782" y="58466"/>
                    </a:moveTo>
                    <a:lnTo>
                      <a:pt x="116933" y="58466"/>
                    </a:lnTo>
                    <a:lnTo>
                      <a:pt x="116933" y="14617"/>
                    </a:lnTo>
                    <a:cubicBezTo>
                      <a:pt x="116933" y="6577"/>
                      <a:pt x="110355" y="0"/>
                      <a:pt x="102316" y="0"/>
                    </a:cubicBezTo>
                    <a:lnTo>
                      <a:pt x="73083" y="0"/>
                    </a:lnTo>
                    <a:cubicBezTo>
                      <a:pt x="65044" y="0"/>
                      <a:pt x="58466" y="6577"/>
                      <a:pt x="58466" y="14617"/>
                    </a:cubicBezTo>
                    <a:lnTo>
                      <a:pt x="58466" y="58466"/>
                    </a:lnTo>
                    <a:lnTo>
                      <a:pt x="14617" y="58466"/>
                    </a:lnTo>
                    <a:cubicBezTo>
                      <a:pt x="6577" y="58466"/>
                      <a:pt x="0" y="65044"/>
                      <a:pt x="0" y="73083"/>
                    </a:cubicBezTo>
                    <a:lnTo>
                      <a:pt x="0" y="102316"/>
                    </a:lnTo>
                    <a:cubicBezTo>
                      <a:pt x="0" y="110355"/>
                      <a:pt x="6577" y="116933"/>
                      <a:pt x="14617" y="116933"/>
                    </a:cubicBezTo>
                    <a:lnTo>
                      <a:pt x="58466" y="116933"/>
                    </a:lnTo>
                    <a:lnTo>
                      <a:pt x="58466" y="160782"/>
                    </a:lnTo>
                    <a:cubicBezTo>
                      <a:pt x="58466" y="168822"/>
                      <a:pt x="65044" y="175399"/>
                      <a:pt x="73083" y="175399"/>
                    </a:cubicBezTo>
                    <a:lnTo>
                      <a:pt x="102316" y="175399"/>
                    </a:lnTo>
                    <a:cubicBezTo>
                      <a:pt x="110355" y="175399"/>
                      <a:pt x="116933" y="168822"/>
                      <a:pt x="116933" y="160782"/>
                    </a:cubicBezTo>
                    <a:lnTo>
                      <a:pt x="116933" y="116933"/>
                    </a:lnTo>
                    <a:lnTo>
                      <a:pt x="160782" y="116933"/>
                    </a:lnTo>
                    <a:cubicBezTo>
                      <a:pt x="168822" y="116933"/>
                      <a:pt x="175399" y="110355"/>
                      <a:pt x="175399" y="102316"/>
                    </a:cubicBezTo>
                    <a:lnTo>
                      <a:pt x="175399" y="73083"/>
                    </a:lnTo>
                    <a:cubicBezTo>
                      <a:pt x="175399" y="65044"/>
                      <a:pt x="168822" y="58466"/>
                      <a:pt x="160782" y="58466"/>
                    </a:cubicBezTo>
                    <a:close/>
                  </a:path>
                </a:pathLst>
              </a:custGeom>
              <a:solidFill>
                <a:schemeClr val="accent5"/>
              </a:solid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grpSp>
      </p:grpSp>
    </p:spTree>
    <p:extLst>
      <p:ext uri="{BB962C8B-B14F-4D97-AF65-F5344CB8AC3E}">
        <p14:creationId xmlns:p14="http://schemas.microsoft.com/office/powerpoint/2010/main" val="377709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320"/>
            <a:ext cx="8229600" cy="822960"/>
          </a:xfrm>
        </p:spPr>
        <p:txBody>
          <a:bodyPr/>
          <a:lstStyle/>
          <a:p>
            <a:r>
              <a:rPr lang="en-US"/>
              <a:t>CHILDREN, SENIORS, AND PEOPLE WITH DISABILITIES MAKE UP </a:t>
            </a:r>
            <a:br>
              <a:rPr lang="en-US"/>
            </a:br>
            <a:r>
              <a:rPr lang="en-US"/>
              <a:t>57% OF MASSHEALTH Members</a:t>
            </a:r>
            <a:endParaRPr lang="en-US" strike="sngStrike">
              <a:solidFill>
                <a:srgbClr val="00B0F0"/>
              </a:solidFill>
            </a:endParaRPr>
          </a:p>
        </p:txBody>
      </p:sp>
      <p:sp>
        <p:nvSpPr>
          <p:cNvPr id="3" name="Slide Number Placeholder 2"/>
          <p:cNvSpPr>
            <a:spLocks noGrp="1"/>
          </p:cNvSpPr>
          <p:nvPr>
            <p:ph type="sldNum" sz="quarter" idx="10"/>
          </p:nvPr>
        </p:nvSpPr>
        <p:spPr/>
        <p:txBody>
          <a:bodyPr/>
          <a:lstStyle/>
          <a:p>
            <a:fld id="{8BA7C236-6D5E-490B-80DD-CBD2BF0A1A2D}" type="slidenum">
              <a:rPr lang="en-US" smtClean="0"/>
              <a:pPr/>
              <a:t>13</a:t>
            </a:fld>
            <a:endParaRPr lang="en-US"/>
          </a:p>
        </p:txBody>
      </p:sp>
      <p:sp>
        <p:nvSpPr>
          <p:cNvPr id="15" name="Text Box 11">
            <a:extLst>
              <a:ext uri="{FF2B5EF4-FFF2-40B4-BE49-F238E27FC236}">
                <a16:creationId xmlns:a16="http://schemas.microsoft.com/office/drawing/2014/main" id="{E76136F8-0447-4A2B-8FB3-7278472EC9CE}"/>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MassHealth members range from the very young to the very old. Children comprise 35% of MassHealth members. Adults with disabilities (under age 65) and children with disabilities represent 14% of membership. Nearly one out of 10 MassHealth members is age 65 or over. Most of these seniors also have Medicare coverage, and most live in their communities (not in nursing facilities.)</a:t>
            </a:r>
            <a:endParaRPr lang="en-US" sz="1000" dirty="0">
              <a:latin typeface="+mn-lt"/>
              <a:ea typeface="Source Sans Pro Light"/>
              <a:cs typeface="Arial"/>
            </a:endParaRPr>
          </a:p>
          <a:p>
            <a:r>
              <a:rPr lang="en-US" sz="1000" dirty="0">
                <a:latin typeface="+mn-lt"/>
                <a:cs typeface="Arial"/>
              </a:rPr>
              <a:t>This chart includes MassHealth members (of all ages) who also have coverage through Medicare, an employer-sponsored plan, or student health insurance. In those cases, MassHealth acts as secondary coverage.</a:t>
            </a:r>
            <a:r>
              <a:rPr lang="en-US" sz="1000" baseline="30000" dirty="0">
                <a:latin typeface="+mn-lt"/>
                <a:cs typeface="Arial"/>
              </a:rPr>
              <a:t>2</a:t>
            </a:r>
            <a:r>
              <a:rPr lang="en-US" sz="1000" dirty="0">
                <a:latin typeface="+mn-lt"/>
                <a:cs typeface="Arial"/>
              </a:rPr>
              <a:t> In some circumstances, MassHealth also pays members’ premiums and cost sharing for their employer-sponsored insurance or Medicare coverage.</a:t>
            </a:r>
            <a:endParaRPr lang="en-US" sz="1000" dirty="0">
              <a:latin typeface="+mn-lt"/>
              <a:ea typeface="Source Sans Pro Light"/>
              <a:cs typeface="Arial"/>
            </a:endParaRPr>
          </a:p>
        </p:txBody>
      </p:sp>
      <p:graphicFrame>
        <p:nvGraphicFramePr>
          <p:cNvPr id="16" name="Chart 15">
            <a:extLst>
              <a:ext uri="{FF2B5EF4-FFF2-40B4-BE49-F238E27FC236}">
                <a16:creationId xmlns:a16="http://schemas.microsoft.com/office/drawing/2014/main" id="{2C6C584D-7B7C-4084-84A0-826FB7A73F73}"/>
              </a:ext>
            </a:extLst>
          </p:cNvPr>
          <p:cNvGraphicFramePr/>
          <p:nvPr>
            <p:extLst>
              <p:ext uri="{D42A27DB-BD31-4B8C-83A1-F6EECF244321}">
                <p14:modId xmlns:p14="http://schemas.microsoft.com/office/powerpoint/2010/main" val="1616848282"/>
              </p:ext>
            </p:extLst>
          </p:nvPr>
        </p:nvGraphicFramePr>
        <p:xfrm>
          <a:off x="986367" y="1965782"/>
          <a:ext cx="4545258" cy="336115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24D84313-43A3-415F-BB61-E47F7C1B849C}"/>
              </a:ext>
            </a:extLst>
          </p:cNvPr>
          <p:cNvGrpSpPr/>
          <p:nvPr/>
        </p:nvGrpSpPr>
        <p:grpSpPr>
          <a:xfrm>
            <a:off x="3572262" y="2027725"/>
            <a:ext cx="1458091" cy="350866"/>
            <a:chOff x="3900959" y="2299146"/>
            <a:chExt cx="1458091" cy="350866"/>
          </a:xfrm>
        </p:grpSpPr>
        <p:sp>
          <p:nvSpPr>
            <p:cNvPr id="18" name="Rectangle 17">
              <a:extLst>
                <a:ext uri="{FF2B5EF4-FFF2-40B4-BE49-F238E27FC236}">
                  <a16:creationId xmlns:a16="http://schemas.microsoft.com/office/drawing/2014/main" id="{FD8AF82B-86C1-49A1-9412-5C168460A5FD}"/>
                </a:ext>
              </a:extLst>
            </p:cNvPr>
            <p:cNvSpPr/>
            <p:nvPr/>
          </p:nvSpPr>
          <p:spPr>
            <a:xfrm>
              <a:off x="3900959" y="2299146"/>
              <a:ext cx="1458091"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SENIORS IN COMMUNITY</a:t>
              </a:r>
            </a:p>
          </p:txBody>
        </p:sp>
        <p:sp>
          <p:nvSpPr>
            <p:cNvPr id="19" name="TextBox 18">
              <a:extLst>
                <a:ext uri="{FF2B5EF4-FFF2-40B4-BE49-F238E27FC236}">
                  <a16:creationId xmlns:a16="http://schemas.microsoft.com/office/drawing/2014/main" id="{923069C3-E756-42E9-869A-0A5619AB0D57}"/>
                </a:ext>
              </a:extLst>
            </p:cNvPr>
            <p:cNvSpPr txBox="1"/>
            <p:nvPr/>
          </p:nvSpPr>
          <p:spPr>
            <a:xfrm>
              <a:off x="3900959" y="2474579"/>
              <a:ext cx="457818" cy="175433"/>
            </a:xfrm>
            <a:prstGeom prst="rect">
              <a:avLst/>
            </a:prstGeom>
            <a:noFill/>
          </p:spPr>
          <p:txBody>
            <a:bodyPr wrap="none" lIns="45720" tIns="18288" rIns="45720" bIns="18288" rtlCol="0">
              <a:spAutoFit/>
            </a:bodyPr>
            <a:lstStyle/>
            <a:p>
              <a:r>
                <a:rPr lang="en-US" sz="900" b="1">
                  <a:latin typeface="+mn-lt"/>
                </a:rPr>
                <a:t>188,161</a:t>
              </a:r>
            </a:p>
          </p:txBody>
        </p:sp>
      </p:grpSp>
      <p:grpSp>
        <p:nvGrpSpPr>
          <p:cNvPr id="20" name="Group 19">
            <a:extLst>
              <a:ext uri="{FF2B5EF4-FFF2-40B4-BE49-F238E27FC236}">
                <a16:creationId xmlns:a16="http://schemas.microsoft.com/office/drawing/2014/main" id="{D8E800B4-6C13-4D6D-8076-D31034678DDD}"/>
              </a:ext>
            </a:extLst>
          </p:cNvPr>
          <p:cNvGrpSpPr/>
          <p:nvPr/>
        </p:nvGrpSpPr>
        <p:grpSpPr>
          <a:xfrm>
            <a:off x="3995203" y="2388750"/>
            <a:ext cx="2181965" cy="356408"/>
            <a:chOff x="4456623" y="2788870"/>
            <a:chExt cx="2181965" cy="356408"/>
          </a:xfrm>
        </p:grpSpPr>
        <p:sp>
          <p:nvSpPr>
            <p:cNvPr id="21" name="Rectangle 20">
              <a:extLst>
                <a:ext uri="{FF2B5EF4-FFF2-40B4-BE49-F238E27FC236}">
                  <a16:creationId xmlns:a16="http://schemas.microsoft.com/office/drawing/2014/main" id="{CD2751DE-823A-45DF-8C34-65F9CD2969E3}"/>
                </a:ext>
              </a:extLst>
            </p:cNvPr>
            <p:cNvSpPr/>
            <p:nvPr/>
          </p:nvSpPr>
          <p:spPr>
            <a:xfrm>
              <a:off x="4771730" y="2800140"/>
              <a:ext cx="1866858" cy="175433"/>
            </a:xfrm>
            <a:prstGeom prst="rect">
              <a:avLst/>
            </a:prstGeom>
            <a:solidFill>
              <a:srgbClr val="C3D941">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tx1"/>
                  </a:solidFill>
                </a:rPr>
                <a:t>SENIORS IN NURSING FACILITIES</a:t>
              </a:r>
            </a:p>
          </p:txBody>
        </p:sp>
        <p:sp>
          <p:nvSpPr>
            <p:cNvPr id="22" name="TextBox 21">
              <a:extLst>
                <a:ext uri="{FF2B5EF4-FFF2-40B4-BE49-F238E27FC236}">
                  <a16:creationId xmlns:a16="http://schemas.microsoft.com/office/drawing/2014/main" id="{12BC4D26-F0BE-4C4F-80C1-F8765E1F8A58}"/>
                </a:ext>
              </a:extLst>
            </p:cNvPr>
            <p:cNvSpPr txBox="1"/>
            <p:nvPr/>
          </p:nvSpPr>
          <p:spPr>
            <a:xfrm>
              <a:off x="4771730" y="2969845"/>
              <a:ext cx="478657" cy="175433"/>
            </a:xfrm>
            <a:prstGeom prst="rect">
              <a:avLst/>
            </a:prstGeom>
            <a:noFill/>
          </p:spPr>
          <p:txBody>
            <a:bodyPr wrap="none" lIns="45720" tIns="18288" rIns="45720" bIns="18288" rtlCol="0">
              <a:spAutoFit/>
            </a:bodyPr>
            <a:lstStyle/>
            <a:p>
              <a:r>
                <a:rPr lang="en-US" sz="900" b="1">
                  <a:latin typeface="+mn-lt"/>
                </a:rPr>
                <a:t>20,824</a:t>
              </a:r>
            </a:p>
          </p:txBody>
        </p:sp>
        <p:sp>
          <p:nvSpPr>
            <p:cNvPr id="24" name="TextBox 23">
              <a:extLst>
                <a:ext uri="{FF2B5EF4-FFF2-40B4-BE49-F238E27FC236}">
                  <a16:creationId xmlns:a16="http://schemas.microsoft.com/office/drawing/2014/main" id="{CAEEE8A8-C406-456F-9C48-6897CB18C61E}"/>
                </a:ext>
              </a:extLst>
            </p:cNvPr>
            <p:cNvSpPr txBox="1"/>
            <p:nvPr/>
          </p:nvSpPr>
          <p:spPr>
            <a:xfrm>
              <a:off x="4456623" y="2788870"/>
              <a:ext cx="279885" cy="221599"/>
            </a:xfrm>
            <a:prstGeom prst="rect">
              <a:avLst/>
            </a:prstGeom>
            <a:noFill/>
          </p:spPr>
          <p:txBody>
            <a:bodyPr wrap="none" lIns="45720" tIns="18288" rIns="45720" bIns="18288" rtlCol="0">
              <a:spAutoFit/>
            </a:bodyPr>
            <a:lstStyle/>
            <a:p>
              <a:r>
                <a:rPr lang="en-US" sz="1200" b="1">
                  <a:latin typeface="+mn-lt"/>
                </a:rPr>
                <a:t>1%</a:t>
              </a:r>
              <a:endParaRPr lang="en-US" sz="900" b="1">
                <a:latin typeface="+mn-lt"/>
              </a:endParaRPr>
            </a:p>
          </p:txBody>
        </p:sp>
      </p:grpSp>
      <p:grpSp>
        <p:nvGrpSpPr>
          <p:cNvPr id="25" name="Group 24">
            <a:extLst>
              <a:ext uri="{FF2B5EF4-FFF2-40B4-BE49-F238E27FC236}">
                <a16:creationId xmlns:a16="http://schemas.microsoft.com/office/drawing/2014/main" id="{B03CEAC4-FEAD-4AED-BDE2-08F95839FA16}"/>
              </a:ext>
            </a:extLst>
          </p:cNvPr>
          <p:cNvGrpSpPr/>
          <p:nvPr/>
        </p:nvGrpSpPr>
        <p:grpSpPr>
          <a:xfrm>
            <a:off x="1232640" y="4955835"/>
            <a:ext cx="1709763" cy="345100"/>
            <a:chOff x="161142" y="2406757"/>
            <a:chExt cx="1709763" cy="345100"/>
          </a:xfrm>
        </p:grpSpPr>
        <p:sp>
          <p:nvSpPr>
            <p:cNvPr id="27" name="Rectangle 26">
              <a:extLst>
                <a:ext uri="{FF2B5EF4-FFF2-40B4-BE49-F238E27FC236}">
                  <a16:creationId xmlns:a16="http://schemas.microsoft.com/office/drawing/2014/main" id="{9680A3FC-869D-40B3-8B3A-03ADB452A13C}"/>
                </a:ext>
              </a:extLst>
            </p:cNvPr>
            <p:cNvSpPr/>
            <p:nvPr/>
          </p:nvSpPr>
          <p:spPr>
            <a:xfrm>
              <a:off x="161142" y="2406757"/>
              <a:ext cx="1581523" cy="175433"/>
            </a:xfrm>
            <a:prstGeom prst="rect">
              <a:avLst/>
            </a:prstGeom>
            <a:solidFill>
              <a:srgbClr val="4B63AE">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lgn="r">
                <a:defRPr/>
              </a:pPr>
              <a:r>
                <a:rPr lang="en-US" sz="900" b="1" dirty="0">
                  <a:solidFill>
                    <a:srgbClr val="1C1C1C"/>
                  </a:solidFill>
                </a:rPr>
                <a:t>ADULTS WITH DISABILITIES</a:t>
              </a:r>
            </a:p>
          </p:txBody>
        </p:sp>
        <p:sp>
          <p:nvSpPr>
            <p:cNvPr id="28" name="TextBox 27">
              <a:extLst>
                <a:ext uri="{FF2B5EF4-FFF2-40B4-BE49-F238E27FC236}">
                  <a16:creationId xmlns:a16="http://schemas.microsoft.com/office/drawing/2014/main" id="{9AA2AD7F-B4FC-410D-ADF8-C8D733C966C6}"/>
                </a:ext>
              </a:extLst>
            </p:cNvPr>
            <p:cNvSpPr txBox="1"/>
            <p:nvPr/>
          </p:nvSpPr>
          <p:spPr>
            <a:xfrm>
              <a:off x="1273626" y="2576424"/>
              <a:ext cx="597279" cy="175433"/>
            </a:xfrm>
            <a:prstGeom prst="rect">
              <a:avLst/>
            </a:prstGeom>
            <a:noFill/>
          </p:spPr>
          <p:txBody>
            <a:bodyPr wrap="none" lIns="45720" tIns="18288" rIns="45720" bIns="18288" rtlCol="0">
              <a:spAutoFit/>
            </a:bodyPr>
            <a:lstStyle/>
            <a:p>
              <a:r>
                <a:rPr lang="en-US" sz="900" b="1">
                  <a:latin typeface="+mn-lt"/>
                </a:rPr>
                <a:t> 260,873 </a:t>
              </a:r>
            </a:p>
          </p:txBody>
        </p:sp>
      </p:grpSp>
      <p:grpSp>
        <p:nvGrpSpPr>
          <p:cNvPr id="29" name="Group 28">
            <a:extLst>
              <a:ext uri="{FF2B5EF4-FFF2-40B4-BE49-F238E27FC236}">
                <a16:creationId xmlns:a16="http://schemas.microsoft.com/office/drawing/2014/main" id="{D1EAADB1-2263-4ACA-99F1-84B5FABF07D2}"/>
              </a:ext>
            </a:extLst>
          </p:cNvPr>
          <p:cNvGrpSpPr/>
          <p:nvPr/>
        </p:nvGrpSpPr>
        <p:grpSpPr>
          <a:xfrm>
            <a:off x="455612" y="3115671"/>
            <a:ext cx="1427635" cy="345138"/>
            <a:chOff x="4241061" y="4977170"/>
            <a:chExt cx="1427635" cy="345138"/>
          </a:xfrm>
        </p:grpSpPr>
        <p:sp>
          <p:nvSpPr>
            <p:cNvPr id="30" name="Rectangle 29">
              <a:extLst>
                <a:ext uri="{FF2B5EF4-FFF2-40B4-BE49-F238E27FC236}">
                  <a16:creationId xmlns:a16="http://schemas.microsoft.com/office/drawing/2014/main" id="{F10565FD-F475-4D93-B278-89A52B80B48C}"/>
                </a:ext>
              </a:extLst>
            </p:cNvPr>
            <p:cNvSpPr/>
            <p:nvPr/>
          </p:nvSpPr>
          <p:spPr>
            <a:xfrm>
              <a:off x="4241061" y="4977170"/>
              <a:ext cx="1427635" cy="175433"/>
            </a:xfrm>
            <a:prstGeom prst="rect">
              <a:avLst/>
            </a:prstGeom>
            <a:solidFill>
              <a:srgbClr val="4B63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spAutoFit/>
            </a:bodyPr>
            <a:lstStyle/>
            <a:p>
              <a:pPr algn="r">
                <a:defRPr/>
              </a:pPr>
              <a:r>
                <a:rPr lang="en-US" sz="900" b="1" dirty="0">
                  <a:solidFill>
                    <a:schemeClr val="bg1"/>
                  </a:solidFill>
                </a:rPr>
                <a:t>NON-DISABLED ADULTS</a:t>
              </a:r>
            </a:p>
          </p:txBody>
        </p:sp>
        <p:sp>
          <p:nvSpPr>
            <p:cNvPr id="31" name="TextBox 30">
              <a:extLst>
                <a:ext uri="{FF2B5EF4-FFF2-40B4-BE49-F238E27FC236}">
                  <a16:creationId xmlns:a16="http://schemas.microsoft.com/office/drawing/2014/main" id="{D3518BE1-AB05-4E0D-86D8-18F5DD780376}"/>
                </a:ext>
              </a:extLst>
            </p:cNvPr>
            <p:cNvSpPr txBox="1"/>
            <p:nvPr/>
          </p:nvSpPr>
          <p:spPr>
            <a:xfrm>
              <a:off x="5114697" y="5146875"/>
              <a:ext cx="553999" cy="175433"/>
            </a:xfrm>
            <a:prstGeom prst="rect">
              <a:avLst/>
            </a:prstGeom>
            <a:noFill/>
          </p:spPr>
          <p:txBody>
            <a:bodyPr wrap="none" lIns="45720" tIns="18288" rIns="45720" bIns="18288" rtlCol="0">
              <a:spAutoFit/>
            </a:bodyPr>
            <a:lstStyle/>
            <a:p>
              <a:pPr algn="r"/>
              <a:r>
                <a:rPr lang="en-US" sz="900" b="1">
                  <a:latin typeface="+mn-lt"/>
                </a:rPr>
                <a:t> 936,103</a:t>
              </a:r>
            </a:p>
          </p:txBody>
        </p:sp>
      </p:grpSp>
      <p:grpSp>
        <p:nvGrpSpPr>
          <p:cNvPr id="32" name="Group 31">
            <a:extLst>
              <a:ext uri="{FF2B5EF4-FFF2-40B4-BE49-F238E27FC236}">
                <a16:creationId xmlns:a16="http://schemas.microsoft.com/office/drawing/2014/main" id="{00B30B12-E125-400A-9CD4-0D5921E708E1}"/>
              </a:ext>
            </a:extLst>
          </p:cNvPr>
          <p:cNvGrpSpPr/>
          <p:nvPr/>
        </p:nvGrpSpPr>
        <p:grpSpPr>
          <a:xfrm>
            <a:off x="3995203" y="4923343"/>
            <a:ext cx="1745029" cy="350866"/>
            <a:chOff x="391167" y="5372938"/>
            <a:chExt cx="1745029" cy="350866"/>
          </a:xfrm>
        </p:grpSpPr>
        <p:sp>
          <p:nvSpPr>
            <p:cNvPr id="33" name="Rectangle 32">
              <a:extLst>
                <a:ext uri="{FF2B5EF4-FFF2-40B4-BE49-F238E27FC236}">
                  <a16:creationId xmlns:a16="http://schemas.microsoft.com/office/drawing/2014/main" id="{0F3A1226-B00C-41AC-974F-9A56DEB0FD0A}"/>
                </a:ext>
              </a:extLst>
            </p:cNvPr>
            <p:cNvSpPr/>
            <p:nvPr/>
          </p:nvSpPr>
          <p:spPr>
            <a:xfrm>
              <a:off x="391167" y="5372938"/>
              <a:ext cx="1745029" cy="175433"/>
            </a:xfrm>
            <a:prstGeom prst="rect">
              <a:avLst/>
            </a:prstGeom>
            <a:solidFill>
              <a:srgbClr val="F25C21">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rgbClr val="1C1C1C"/>
                  </a:solidFill>
                </a:rPr>
                <a:t>CHILDREN WITH DISABILITIES</a:t>
              </a:r>
              <a:r>
                <a:rPr lang="en-US" sz="900" b="1" baseline="30000" dirty="0">
                  <a:solidFill>
                    <a:srgbClr val="1C1C1C"/>
                  </a:solidFill>
                </a:rPr>
                <a:t>1</a:t>
              </a:r>
            </a:p>
          </p:txBody>
        </p:sp>
        <p:sp>
          <p:nvSpPr>
            <p:cNvPr id="35" name="TextBox 34">
              <a:extLst>
                <a:ext uri="{FF2B5EF4-FFF2-40B4-BE49-F238E27FC236}">
                  <a16:creationId xmlns:a16="http://schemas.microsoft.com/office/drawing/2014/main" id="{B3F29F56-307C-40E5-90B8-93946500BBDE}"/>
                </a:ext>
              </a:extLst>
            </p:cNvPr>
            <p:cNvSpPr txBox="1"/>
            <p:nvPr/>
          </p:nvSpPr>
          <p:spPr>
            <a:xfrm>
              <a:off x="391167" y="5548371"/>
              <a:ext cx="496290" cy="175433"/>
            </a:xfrm>
            <a:prstGeom prst="rect">
              <a:avLst/>
            </a:prstGeom>
            <a:noFill/>
          </p:spPr>
          <p:txBody>
            <a:bodyPr wrap="none" lIns="45720" tIns="18288" rIns="45720" bIns="18288" rtlCol="0">
              <a:spAutoFit/>
            </a:bodyPr>
            <a:lstStyle/>
            <a:p>
              <a:r>
                <a:rPr lang="en-US" sz="900" b="1">
                  <a:latin typeface="+mn-lt"/>
                </a:rPr>
                <a:t> 38,794</a:t>
              </a:r>
            </a:p>
          </p:txBody>
        </p:sp>
      </p:grpSp>
      <p:sp>
        <p:nvSpPr>
          <p:cNvPr id="38" name="Rectangle 37">
            <a:extLst>
              <a:ext uri="{FF2B5EF4-FFF2-40B4-BE49-F238E27FC236}">
                <a16:creationId xmlns:a16="http://schemas.microsoft.com/office/drawing/2014/main" id="{57808724-8D5F-4D73-A772-5CD561336F77}"/>
              </a:ext>
            </a:extLst>
          </p:cNvPr>
          <p:cNvSpPr/>
          <p:nvPr/>
        </p:nvSpPr>
        <p:spPr>
          <a:xfrm>
            <a:off x="4672402" y="3749398"/>
            <a:ext cx="1591141" cy="175433"/>
          </a:xfrm>
          <a:prstGeom prst="rect">
            <a:avLst/>
          </a:prstGeom>
          <a:solidFill>
            <a:srgbClr val="F25C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NON-DISABLED CHILDREN</a:t>
            </a:r>
            <a:r>
              <a:rPr lang="en-US" sz="900" b="1" baseline="30000" dirty="0">
                <a:solidFill>
                  <a:schemeClr val="bg1"/>
                </a:solidFill>
              </a:rPr>
              <a:t>1</a:t>
            </a:r>
          </a:p>
        </p:txBody>
      </p:sp>
      <p:sp>
        <p:nvSpPr>
          <p:cNvPr id="39" name="TextBox 38">
            <a:extLst>
              <a:ext uri="{FF2B5EF4-FFF2-40B4-BE49-F238E27FC236}">
                <a16:creationId xmlns:a16="http://schemas.microsoft.com/office/drawing/2014/main" id="{84DDF7A7-26F0-46E3-8E03-7337A57FDF7B}"/>
              </a:ext>
            </a:extLst>
          </p:cNvPr>
          <p:cNvSpPr txBox="1"/>
          <p:nvPr/>
        </p:nvSpPr>
        <p:spPr>
          <a:xfrm>
            <a:off x="4672403" y="3924831"/>
            <a:ext cx="550792" cy="175433"/>
          </a:xfrm>
          <a:prstGeom prst="rect">
            <a:avLst/>
          </a:prstGeom>
          <a:noFill/>
        </p:spPr>
        <p:txBody>
          <a:bodyPr wrap="none" lIns="45720" tIns="18288" rIns="45720" bIns="18288" rtlCol="0">
            <a:spAutoFit/>
          </a:bodyPr>
          <a:lstStyle/>
          <a:p>
            <a:r>
              <a:rPr lang="en-US" sz="900" b="1">
                <a:latin typeface="+mn-lt"/>
              </a:rPr>
              <a:t> 719,753 </a:t>
            </a:r>
          </a:p>
        </p:txBody>
      </p:sp>
      <p:sp>
        <p:nvSpPr>
          <p:cNvPr id="44" name="Rectangle 43">
            <a:extLst>
              <a:ext uri="{FF2B5EF4-FFF2-40B4-BE49-F238E27FC236}">
                <a16:creationId xmlns:a16="http://schemas.microsoft.com/office/drawing/2014/main" id="{6D86B98A-FA58-4F41-917F-5CF31388A2D8}"/>
              </a:ext>
            </a:extLst>
          </p:cNvPr>
          <p:cNvSpPr/>
          <p:nvPr/>
        </p:nvSpPr>
        <p:spPr>
          <a:xfrm>
            <a:off x="457200" y="5871784"/>
            <a:ext cx="5898133" cy="512961"/>
          </a:xfrm>
          <a:prstGeom prst="rect">
            <a:avLst/>
          </a:prstGeom>
        </p:spPr>
        <p:txBody>
          <a:bodyPr wrap="square" lIns="0" rIns="0" anchor="b" anchorCtr="0">
            <a:spAutoFit/>
          </a:bodyPr>
          <a:lstStyle/>
          <a:p>
            <a:pPr marL="45720" indent="-45720">
              <a:spcBef>
                <a:spcPts val="200"/>
              </a:spcBef>
            </a:pPr>
            <a:r>
              <a:rPr lang="en-US" sz="600" baseline="30000" dirty="0">
                <a:solidFill>
                  <a:srgbClr val="000000"/>
                </a:solidFill>
                <a:latin typeface="+mn-lt"/>
              </a:rPr>
              <a:t>1	</a:t>
            </a:r>
            <a:r>
              <a:rPr lang="en-US" sz="600" dirty="0">
                <a:solidFill>
                  <a:srgbClr val="000000"/>
                </a:solidFill>
                <a:latin typeface="+mn-lt"/>
              </a:rPr>
              <a:t>Children defined as under age 21. </a:t>
            </a:r>
          </a:p>
          <a:p>
            <a:pPr>
              <a:spcBef>
                <a:spcPts val="200"/>
              </a:spcBef>
              <a:tabLst>
                <a:tab pos="55563" algn="l"/>
              </a:tabLst>
            </a:pPr>
            <a:r>
              <a:rPr lang="en-US" sz="600" baseline="30000" dirty="0">
                <a:solidFill>
                  <a:srgbClr val="000000"/>
                </a:solidFill>
                <a:latin typeface="+mn-lt"/>
              </a:rPr>
              <a:t>2</a:t>
            </a:r>
            <a:r>
              <a:rPr lang="en-US" sz="600" dirty="0">
                <a:solidFill>
                  <a:srgbClr val="000000"/>
                </a:solidFill>
                <a:latin typeface="+mn-lt"/>
              </a:rPr>
              <a:t> MassHealth may provide additional or augmented covered services when a member has primary insurance that does not provide </a:t>
            </a:r>
            <a:r>
              <a:rPr lang="en-US" sz="600" dirty="0">
                <a:latin typeface="+mn-lt"/>
              </a:rPr>
              <a:t>coverage for certain n</a:t>
            </a:r>
            <a:r>
              <a:rPr lang="en-US" sz="600" dirty="0">
                <a:solidFill>
                  <a:srgbClr val="000000"/>
                </a:solidFill>
                <a:latin typeface="+mn-lt"/>
              </a:rPr>
              <a:t>eeded services.</a:t>
            </a:r>
          </a:p>
          <a:p>
            <a:pPr marL="58738" lvl="0" indent="-58738">
              <a:spcBef>
                <a:spcPts val="200"/>
              </a:spcBef>
            </a:pPr>
            <a:r>
              <a:rPr lang="en-US" sz="600" cap="small" dirty="0">
                <a:solidFill>
                  <a:srgbClr val="000000"/>
                </a:solidFill>
                <a:latin typeface="+mn-lt"/>
              </a:rPr>
              <a:t>source</a:t>
            </a:r>
            <a:r>
              <a:rPr lang="en-US" sz="600" dirty="0">
                <a:solidFill>
                  <a:srgbClr val="000000"/>
                </a:solidFill>
                <a:latin typeface="+mn-lt"/>
              </a:rPr>
              <a:t>: MassHealth Budget Office. </a:t>
            </a:r>
          </a:p>
        </p:txBody>
      </p:sp>
      <p:grpSp>
        <p:nvGrpSpPr>
          <p:cNvPr id="45" name="Group 44">
            <a:extLst>
              <a:ext uri="{FF2B5EF4-FFF2-40B4-BE49-F238E27FC236}">
                <a16:creationId xmlns:a16="http://schemas.microsoft.com/office/drawing/2014/main" id="{1169BA27-D3A9-43D9-B43E-7E76C9958D59}"/>
              </a:ext>
            </a:extLst>
          </p:cNvPr>
          <p:cNvGrpSpPr/>
          <p:nvPr/>
        </p:nvGrpSpPr>
        <p:grpSpPr>
          <a:xfrm>
            <a:off x="3044252" y="3365761"/>
            <a:ext cx="530063" cy="548640"/>
            <a:chOff x="2465832" y="1555886"/>
            <a:chExt cx="530063" cy="548640"/>
          </a:xfrm>
        </p:grpSpPr>
        <p:grpSp>
          <p:nvGrpSpPr>
            <p:cNvPr id="47" name="Content Placeholder 5" descr="User">
              <a:extLst>
                <a:ext uri="{FF2B5EF4-FFF2-40B4-BE49-F238E27FC236}">
                  <a16:creationId xmlns:a16="http://schemas.microsoft.com/office/drawing/2014/main" id="{E562A55D-55C9-4C66-8CA1-2C3AE35BE4BF}"/>
                </a:ext>
              </a:extLst>
            </p:cNvPr>
            <p:cNvGrpSpPr/>
            <p:nvPr/>
          </p:nvGrpSpPr>
          <p:grpSpPr>
            <a:xfrm>
              <a:off x="2465832" y="1555886"/>
              <a:ext cx="421972" cy="448345"/>
              <a:chOff x="3581400" y="2880487"/>
              <a:chExt cx="609600" cy="647700"/>
            </a:xfrm>
            <a:solidFill>
              <a:schemeClr val="accent5"/>
            </a:solidFill>
          </p:grpSpPr>
          <p:sp>
            <p:nvSpPr>
              <p:cNvPr id="52" name="Freeform: Shape 51">
                <a:extLst>
                  <a:ext uri="{FF2B5EF4-FFF2-40B4-BE49-F238E27FC236}">
                    <a16:creationId xmlns:a16="http://schemas.microsoft.com/office/drawing/2014/main" id="{C1C335FA-FAAD-41D3-B2CA-220B9E3B9510}"/>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4"/>
              </a:solidFill>
              <a:ln w="9525" cap="flat">
                <a:noFill/>
                <a:prstDash val="solid"/>
                <a:miter/>
              </a:ln>
            </p:spPr>
            <p:txBody>
              <a:bodyPr rtlCol="0" anchor="ctr"/>
              <a:lstStyle/>
              <a:p>
                <a:endParaRPr lang="en-US">
                  <a:latin typeface="+mn-lt"/>
                </a:endParaRPr>
              </a:p>
            </p:txBody>
          </p:sp>
          <p:sp>
            <p:nvSpPr>
              <p:cNvPr id="53" name="Freeform: Shape 52">
                <a:extLst>
                  <a:ext uri="{FF2B5EF4-FFF2-40B4-BE49-F238E27FC236}">
                    <a16:creationId xmlns:a16="http://schemas.microsoft.com/office/drawing/2014/main" id="{23909C69-5499-4C9E-979C-083901ACEF6E}"/>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4"/>
              </a:solidFill>
              <a:ln w="9525" cap="flat">
                <a:noFill/>
                <a:prstDash val="solid"/>
                <a:miter/>
              </a:ln>
            </p:spPr>
            <p:txBody>
              <a:bodyPr rtlCol="0" anchor="ctr"/>
              <a:lstStyle/>
              <a:p>
                <a:endParaRPr lang="en-US">
                  <a:latin typeface="+mn-lt"/>
                </a:endParaRPr>
              </a:p>
            </p:txBody>
          </p:sp>
        </p:grpSp>
        <p:sp>
          <p:nvSpPr>
            <p:cNvPr id="48" name="Oval 47">
              <a:extLst>
                <a:ext uri="{FF2B5EF4-FFF2-40B4-BE49-F238E27FC236}">
                  <a16:creationId xmlns:a16="http://schemas.microsoft.com/office/drawing/2014/main" id="{F023A029-9931-4B41-940E-7916010B638F}"/>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5606912-D416-4010-8BB7-EC7EB10BCB66}"/>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a:latin typeface="+mn-lt"/>
              </a:endParaRPr>
            </a:p>
          </p:txBody>
        </p:sp>
        <p:sp>
          <p:nvSpPr>
            <p:cNvPr id="51" name="Freeform: Shape 50">
              <a:extLst>
                <a:ext uri="{FF2B5EF4-FFF2-40B4-BE49-F238E27FC236}">
                  <a16:creationId xmlns:a16="http://schemas.microsoft.com/office/drawing/2014/main" id="{7C6844A8-8F2C-4529-ABD6-AA15D2247D4B}"/>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a:latin typeface="+mn-lt"/>
              </a:endParaRPr>
            </a:p>
          </p:txBody>
        </p:sp>
      </p:grpSp>
      <p:sp>
        <p:nvSpPr>
          <p:cNvPr id="34" name="Rectangle 33">
            <a:extLst>
              <a:ext uri="{FF2B5EF4-FFF2-40B4-BE49-F238E27FC236}">
                <a16:creationId xmlns:a16="http://schemas.microsoft.com/office/drawing/2014/main" id="{EB02AD02-DDAB-4928-BB85-34C7B71433AD}"/>
              </a:ext>
            </a:extLst>
          </p:cNvPr>
          <p:cNvSpPr/>
          <p:nvPr/>
        </p:nvSpPr>
        <p:spPr>
          <a:xfrm>
            <a:off x="455612" y="1207008"/>
            <a:ext cx="5779095" cy="246221"/>
          </a:xfrm>
          <a:prstGeom prst="rect">
            <a:avLst/>
          </a:prstGeom>
        </p:spPr>
        <p:txBody>
          <a:bodyPr wrap="square" lIns="0" tIns="45720" rIns="91440" bIns="45720" anchor="t">
            <a:spAutoFit/>
          </a:bodyPr>
          <a:lstStyle/>
          <a:p>
            <a:r>
              <a:rPr lang="en-US" sz="1000" b="1">
                <a:latin typeface="+mn-lt"/>
                <a:cs typeface="Arial"/>
              </a:rPr>
              <a:t>PERCENT OF TOTAL MASSHEALTH ENROLLMENT (2.17 MILLION), SFY 2022</a:t>
            </a:r>
            <a:r>
              <a:rPr lang="en-US" sz="1000">
                <a:latin typeface="+mn-lt"/>
                <a:cs typeface="Arial"/>
              </a:rPr>
              <a:t> </a:t>
            </a:r>
            <a:endParaRPr lang="en-US" sz="1000" b="1">
              <a:latin typeface="+mn-lt"/>
              <a:cs typeface="Arial"/>
            </a:endParaRPr>
          </a:p>
        </p:txBody>
      </p:sp>
      <p:sp>
        <p:nvSpPr>
          <p:cNvPr id="37" name="TextBox 36">
            <a:extLst>
              <a:ext uri="{FF2B5EF4-FFF2-40B4-BE49-F238E27FC236}">
                <a16:creationId xmlns:a16="http://schemas.microsoft.com/office/drawing/2014/main" id="{8F0B1F45-E168-47DD-BB2D-DDD9FDF4C4CA}"/>
              </a:ext>
            </a:extLst>
          </p:cNvPr>
          <p:cNvSpPr txBox="1"/>
          <p:nvPr/>
        </p:nvSpPr>
        <p:spPr>
          <a:xfrm>
            <a:off x="3388843" y="2587251"/>
            <a:ext cx="324769" cy="221599"/>
          </a:xfrm>
          <a:prstGeom prst="rect">
            <a:avLst/>
          </a:prstGeom>
          <a:noFill/>
        </p:spPr>
        <p:txBody>
          <a:bodyPr wrap="none" lIns="45720" tIns="18288" rIns="45720" bIns="18288" rtlCol="0">
            <a:spAutoFit/>
          </a:bodyPr>
          <a:lstStyle/>
          <a:p>
            <a:r>
              <a:rPr lang="en-US" sz="1200" b="1">
                <a:solidFill>
                  <a:schemeClr val="bg1"/>
                </a:solidFill>
                <a:latin typeface="+mn-lt"/>
              </a:rPr>
              <a:t>9%</a:t>
            </a:r>
            <a:endParaRPr lang="en-US" sz="900" b="1">
              <a:solidFill>
                <a:schemeClr val="bg1"/>
              </a:solidFill>
              <a:latin typeface="+mn-lt"/>
            </a:endParaRPr>
          </a:p>
        </p:txBody>
      </p:sp>
      <p:sp>
        <p:nvSpPr>
          <p:cNvPr id="40" name="TextBox 39">
            <a:extLst>
              <a:ext uri="{FF2B5EF4-FFF2-40B4-BE49-F238E27FC236}">
                <a16:creationId xmlns:a16="http://schemas.microsoft.com/office/drawing/2014/main" id="{8F85A4E8-E760-4E1F-81BF-532DE077A0D6}"/>
              </a:ext>
            </a:extLst>
          </p:cNvPr>
          <p:cNvSpPr txBox="1"/>
          <p:nvPr/>
        </p:nvSpPr>
        <p:spPr>
          <a:xfrm>
            <a:off x="3680052" y="4903903"/>
            <a:ext cx="315151" cy="221599"/>
          </a:xfrm>
          <a:prstGeom prst="rect">
            <a:avLst/>
          </a:prstGeom>
          <a:noFill/>
        </p:spPr>
        <p:txBody>
          <a:bodyPr wrap="none" lIns="45720" tIns="18288" rIns="45720" bIns="18288" rtlCol="0">
            <a:spAutoFit/>
          </a:bodyPr>
          <a:lstStyle/>
          <a:p>
            <a:r>
              <a:rPr lang="en-US" sz="1200" b="1">
                <a:latin typeface="+mn-lt"/>
              </a:rPr>
              <a:t>2%</a:t>
            </a:r>
            <a:endParaRPr lang="en-US" sz="900" b="1">
              <a:latin typeface="+mn-lt"/>
            </a:endParaRPr>
          </a:p>
        </p:txBody>
      </p:sp>
    </p:spTree>
    <p:extLst>
      <p:ext uri="{BB962C8B-B14F-4D97-AF65-F5344CB8AC3E}">
        <p14:creationId xmlns:p14="http://schemas.microsoft.com/office/powerpoint/2010/main" val="424477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74320"/>
            <a:ext cx="8229600" cy="822960"/>
          </a:xfrm>
        </p:spPr>
        <p:txBody>
          <a:bodyPr/>
          <a:lstStyle/>
          <a:p>
            <a:r>
              <a:rPr lang="en-US"/>
              <a:t>MASSHEALTH IS IMPORTANT TO MANY POPULATION GROUPS</a:t>
            </a:r>
          </a:p>
        </p:txBody>
      </p:sp>
      <p:sp>
        <p:nvSpPr>
          <p:cNvPr id="3" name="Slide Number Placeholder 2"/>
          <p:cNvSpPr>
            <a:spLocks noGrp="1"/>
          </p:cNvSpPr>
          <p:nvPr>
            <p:ph type="sldNum" sz="quarter" idx="10"/>
          </p:nvPr>
        </p:nvSpPr>
        <p:spPr/>
        <p:txBody>
          <a:bodyPr/>
          <a:lstStyle/>
          <a:p>
            <a:fld id="{FF269DB4-FF27-41A4-93CA-0BF15B7F4A14}" type="slidenum">
              <a:rPr lang="en-US" smtClean="0"/>
              <a:pPr/>
              <a:t>14</a:t>
            </a:fld>
            <a:endParaRPr lang="en-US"/>
          </a:p>
        </p:txBody>
      </p:sp>
      <p:graphicFrame>
        <p:nvGraphicFramePr>
          <p:cNvPr id="9" name="Chart 8"/>
          <p:cNvGraphicFramePr/>
          <p:nvPr>
            <p:extLst>
              <p:ext uri="{D42A27DB-BD31-4B8C-83A1-F6EECF244321}">
                <p14:modId xmlns:p14="http://schemas.microsoft.com/office/powerpoint/2010/main" val="1599621086"/>
              </p:ext>
            </p:extLst>
          </p:nvPr>
        </p:nvGraphicFramePr>
        <p:xfrm>
          <a:off x="-1551009" y="1716172"/>
          <a:ext cx="7785716"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C32884C0-DE7E-45DE-86C7-300BFC230951}"/>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Almost half of children in Massachusetts and almost one-third of adults under age 65 are MassHealth members. MassHealth is an especially important source of coverage for people with low incomes and people with disabilities. Almost four in ten births are covered by MassHealth.</a:t>
            </a:r>
          </a:p>
          <a:p>
            <a:r>
              <a:rPr lang="en-US" sz="1000" dirty="0">
                <a:latin typeface="+mn-lt"/>
                <a:cs typeface="Arial"/>
              </a:rPr>
              <a:t>Two-thirds of people with incomes below 133% of the federal poverty level (about $19,391 annually for a one-person household in 2023) and more than half of all Massachusetts residents with disabilities who need assistance with self-care (dressing, bathing, or getting around inside the home) receive coverage from MassHealth. Almost seven out of 10 nursing facility residents are MassHealth members.</a:t>
            </a:r>
            <a:endParaRPr lang="en-US" sz="1000" dirty="0">
              <a:latin typeface="+mn-lt"/>
              <a:ea typeface="Source Sans Pro Light"/>
              <a:cs typeface="Arial"/>
            </a:endParaRPr>
          </a:p>
        </p:txBody>
      </p:sp>
      <p:sp>
        <p:nvSpPr>
          <p:cNvPr id="11" name="Rectangle 10">
            <a:extLst>
              <a:ext uri="{FF2B5EF4-FFF2-40B4-BE49-F238E27FC236}">
                <a16:creationId xmlns:a16="http://schemas.microsoft.com/office/drawing/2014/main" id="{7EA06C51-5ACD-402D-80A3-58BCC3B1D6D9}"/>
              </a:ext>
            </a:extLst>
          </p:cNvPr>
          <p:cNvSpPr/>
          <p:nvPr/>
        </p:nvSpPr>
        <p:spPr>
          <a:xfrm>
            <a:off x="455612" y="1207008"/>
            <a:ext cx="5779095" cy="246221"/>
          </a:xfrm>
          <a:prstGeom prst="rect">
            <a:avLst/>
          </a:prstGeom>
        </p:spPr>
        <p:txBody>
          <a:bodyPr wrap="square" lIns="0">
            <a:spAutoFit/>
          </a:bodyPr>
          <a:lstStyle/>
          <a:p>
            <a:r>
              <a:rPr lang="en-US" sz="1000" b="1">
                <a:latin typeface="+mn-lt"/>
              </a:rPr>
              <a:t>PERCENT OF SELECT MASSACHUSETTS POPULATIONS COVERED BY MASSHEALTH </a:t>
            </a:r>
          </a:p>
        </p:txBody>
      </p:sp>
      <p:sp>
        <p:nvSpPr>
          <p:cNvPr id="12" name="Rectangle 11">
            <a:extLst>
              <a:ext uri="{FF2B5EF4-FFF2-40B4-BE49-F238E27FC236}">
                <a16:creationId xmlns:a16="http://schemas.microsoft.com/office/drawing/2014/main" id="{057A71D4-7D76-47BC-96F0-DC073676E361}"/>
              </a:ext>
            </a:extLst>
          </p:cNvPr>
          <p:cNvSpPr/>
          <p:nvPr/>
        </p:nvSpPr>
        <p:spPr>
          <a:xfrm>
            <a:off x="457201" y="5805099"/>
            <a:ext cx="5777506" cy="579646"/>
          </a:xfrm>
          <a:prstGeom prst="rect">
            <a:avLst/>
          </a:prstGeom>
        </p:spPr>
        <p:txBody>
          <a:bodyPr wrap="square" lIns="0" tIns="45720" rIns="0" bIns="45720" anchor="b" anchorCtr="0">
            <a:spAutoFit/>
          </a:bodyPr>
          <a:lstStyle/>
          <a:p>
            <a:pPr marL="58420" lvl="0" indent="-58420">
              <a:spcBef>
                <a:spcPts val="200"/>
              </a:spcBef>
            </a:pPr>
            <a:r>
              <a:rPr lang="en-US" sz="600" dirty="0">
                <a:solidFill>
                  <a:srgbClr val="000000"/>
                </a:solidFill>
                <a:latin typeface="+mn-lt"/>
                <a:cs typeface="Arial"/>
              </a:rPr>
              <a:t>*Deaf or serious difficulty hearing; blind or serious difficulty seeing; cognitive, ambulatory, self-care, or independent living difficulty.</a:t>
            </a:r>
          </a:p>
          <a:p>
            <a:pPr lvl="0">
              <a:spcBef>
                <a:spcPts val="200"/>
              </a:spcBef>
            </a:pPr>
            <a:r>
              <a:rPr lang="en-US" sz="600" cap="small" dirty="0">
                <a:solidFill>
                  <a:srgbClr val="000000"/>
                </a:solidFill>
                <a:latin typeface="+mn-lt"/>
                <a:cs typeface="Arial"/>
              </a:rPr>
              <a:t>sources</a:t>
            </a:r>
            <a:r>
              <a:rPr lang="en-US" sz="600" dirty="0">
                <a:solidFill>
                  <a:srgbClr val="000000"/>
                </a:solidFill>
                <a:latin typeface="+mn-lt"/>
                <a:cs typeface="Arial"/>
              </a:rPr>
              <a:t>: Authors’ calculations for “all children,” “all non-elderly adults,” and “all seniors” calculated </a:t>
            </a:r>
            <a:r>
              <a:rPr lang="en-US" sz="600" dirty="0">
                <a:latin typeface="+mn-lt"/>
                <a:cs typeface="Arial"/>
              </a:rPr>
              <a:t>using the 2017-2021 American </a:t>
            </a:r>
            <a:r>
              <a:rPr lang="en-US" sz="600" dirty="0">
                <a:solidFill>
                  <a:srgbClr val="000000"/>
                </a:solidFill>
                <a:latin typeface="+mn-lt"/>
                <a:cs typeface="Arial"/>
              </a:rPr>
              <a:t>Community Survey (ACS) 5-Year Estimates and data from MassHealth Budget Office. “Nursing Facility Residents” calculation uses Nursing facility data from Massachusetts Center for Health Information and Analysis. Baseline Report: Trends in the Massachusetts Nursing Facility Industry 2013–2017 November 2019), accessed at </a:t>
            </a:r>
            <a:r>
              <a:rPr lang="en-US" sz="600" dirty="0">
                <a:solidFill>
                  <a:srgbClr val="000000"/>
                </a:solidFill>
                <a:latin typeface="+mn-lt"/>
                <a:cs typeface="Arial"/>
                <a:hlinkClick r:id="rId4">
                  <a:extLst>
                    <a:ext uri="{A12FA001-AC4F-418D-AE19-62706E023703}">
                      <ahyp:hlinkClr xmlns:ahyp="http://schemas.microsoft.com/office/drawing/2018/hyperlinkcolor" val="tx"/>
                    </a:ext>
                  </a:extLst>
                </a:hlinkClick>
              </a:rPr>
              <a:t>Massachusetts Nursing Facilities (chiamass.gov)</a:t>
            </a:r>
            <a:endParaRPr lang="en-US" sz="600" dirty="0">
              <a:solidFill>
                <a:srgbClr val="000000"/>
              </a:solidFill>
              <a:latin typeface="+mn-lt"/>
              <a:ea typeface="Source Sans Pro Light"/>
              <a:cs typeface="Arial"/>
            </a:endParaRPr>
          </a:p>
        </p:txBody>
      </p:sp>
    </p:spTree>
    <p:extLst>
      <p:ext uri="{BB962C8B-B14F-4D97-AF65-F5344CB8AC3E}">
        <p14:creationId xmlns:p14="http://schemas.microsoft.com/office/powerpoint/2010/main" val="402883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anual Operation 40">
            <a:extLst>
              <a:ext uri="{FF2B5EF4-FFF2-40B4-BE49-F238E27FC236}">
                <a16:creationId xmlns:a16="http://schemas.microsoft.com/office/drawing/2014/main" id="{52436104-9D08-47F1-AF4E-CCC450D3BE4D}"/>
              </a:ext>
            </a:extLst>
          </p:cNvPr>
          <p:cNvSpPr/>
          <p:nvPr/>
        </p:nvSpPr>
        <p:spPr>
          <a:xfrm rot="5400000">
            <a:off x="1338766" y="2667961"/>
            <a:ext cx="2907976" cy="16344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674 w 10000"/>
              <a:gd name="connsiteY3" fmla="*/ 9949 h 10000"/>
              <a:gd name="connsiteX4" fmla="*/ 0 w 10000"/>
              <a:gd name="connsiteY4" fmla="*/ 0 h 10000"/>
              <a:gd name="connsiteX0" fmla="*/ 0 w 10000"/>
              <a:gd name="connsiteY0" fmla="*/ 0 h 9949"/>
              <a:gd name="connsiteX1" fmla="*/ 10000 w 10000"/>
              <a:gd name="connsiteY1" fmla="*/ 0 h 9949"/>
              <a:gd name="connsiteX2" fmla="*/ 8326 w 10000"/>
              <a:gd name="connsiteY2" fmla="*/ 9949 h 9949"/>
              <a:gd name="connsiteX3" fmla="*/ 1674 w 10000"/>
              <a:gd name="connsiteY3" fmla="*/ 9949 h 9949"/>
              <a:gd name="connsiteX4" fmla="*/ 0 w 10000"/>
              <a:gd name="connsiteY4" fmla="*/ 0 h 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49">
                <a:moveTo>
                  <a:pt x="0" y="0"/>
                </a:moveTo>
                <a:lnTo>
                  <a:pt x="10000" y="0"/>
                </a:lnTo>
                <a:lnTo>
                  <a:pt x="8326" y="9949"/>
                </a:lnTo>
                <a:lnTo>
                  <a:pt x="1674" y="9949"/>
                </a:lnTo>
                <a:lnTo>
                  <a:pt x="0" y="0"/>
                </a:lnTo>
                <a:close/>
              </a:path>
            </a:pathLst>
          </a:custGeom>
          <a:gradFill flip="none" rotWithShape="1">
            <a:gsLst>
              <a:gs pos="9000">
                <a:srgbClr val="00A797"/>
              </a:gs>
              <a:gs pos="91000">
                <a:schemeClr val="accent5">
                  <a:lumMod val="20000"/>
                  <a:lumOff val="8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5A2D22F-6724-4051-874E-D42EFFD8160F}"/>
              </a:ext>
            </a:extLst>
          </p:cNvPr>
          <p:cNvSpPr>
            <a:spLocks noChangeAspect="1"/>
          </p:cNvSpPr>
          <p:nvPr/>
        </p:nvSpPr>
        <p:spPr>
          <a:xfrm rot="18933737">
            <a:off x="1146964" y="2580791"/>
            <a:ext cx="1807838" cy="1807838"/>
          </a:xfrm>
          <a:prstGeom prst="ellipse">
            <a:avLst/>
          </a:prstGeom>
          <a:solidFill>
            <a:schemeClr val="bg1"/>
          </a:solidFill>
          <a:ln w="762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3FEE4375-C5CE-4792-8480-6C25E8C5E935}"/>
              </a:ext>
            </a:extLst>
          </p:cNvPr>
          <p:cNvSpPr/>
          <p:nvPr/>
        </p:nvSpPr>
        <p:spPr>
          <a:xfrm rot="18720000">
            <a:off x="1146964" y="2580791"/>
            <a:ext cx="1807838" cy="1807838"/>
          </a:xfrm>
          <a:prstGeom prst="arc">
            <a:avLst>
              <a:gd name="adj1" fmla="val 16580412"/>
              <a:gd name="adj2" fmla="val 10517076"/>
            </a:avLst>
          </a:prstGeom>
          <a:solidFill>
            <a:srgbClr val="C9ECE8"/>
          </a:solidFill>
          <a:ln w="127000" cap="rnd">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aphicFrame>
        <p:nvGraphicFramePr>
          <p:cNvPr id="3" name="Table 2">
            <a:extLst>
              <a:ext uri="{FF2B5EF4-FFF2-40B4-BE49-F238E27FC236}">
                <a16:creationId xmlns:a16="http://schemas.microsoft.com/office/drawing/2014/main" id="{D7A51460-93ED-4D01-BCD7-A958C332955F}"/>
              </a:ext>
            </a:extLst>
          </p:cNvPr>
          <p:cNvGraphicFramePr>
            <a:graphicFrameLocks noGrp="1"/>
          </p:cNvGraphicFramePr>
          <p:nvPr>
            <p:extLst>
              <p:ext uri="{D42A27DB-BD31-4B8C-83A1-F6EECF244321}">
                <p14:modId xmlns:p14="http://schemas.microsoft.com/office/powerpoint/2010/main" val="786781582"/>
              </p:ext>
            </p:extLst>
          </p:nvPr>
        </p:nvGraphicFramePr>
        <p:xfrm>
          <a:off x="3284614" y="1868308"/>
          <a:ext cx="5266426" cy="3657600"/>
        </p:xfrm>
        <a:graphic>
          <a:graphicData uri="http://schemas.openxmlformats.org/drawingml/2006/table">
            <a:tbl>
              <a:tblPr>
                <a:tableStyleId>{5C22544A-7EE6-4342-B048-85BDC9FD1C3A}</a:tableStyleId>
              </a:tblPr>
              <a:tblGrid>
                <a:gridCol w="5266426">
                  <a:extLst>
                    <a:ext uri="{9D8B030D-6E8A-4147-A177-3AD203B41FA5}">
                      <a16:colId xmlns:a16="http://schemas.microsoft.com/office/drawing/2014/main" val="794709220"/>
                    </a:ext>
                  </a:extLst>
                </a:gridCol>
              </a:tblGrid>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SALES</a:t>
                      </a:r>
                      <a:br>
                        <a:rPr lang="en-US" sz="1000" b="0" i="0" dirty="0">
                          <a:effectLst/>
                          <a:latin typeface="DM Sans" pitchFamily="2" charset="77"/>
                        </a:rPr>
                      </a:br>
                      <a:r>
                        <a:rPr lang="en-US" sz="800" b="0" i="0" dirty="0">
                          <a:effectLst/>
                          <a:latin typeface="DM Sans" pitchFamily="2" charset="77"/>
                        </a:rPr>
                        <a:t>(cashiers, retail salespeople, retail supervisors)</a:t>
                      </a:r>
                      <a:endParaRPr lang="en-US" sz="8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7634799"/>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TRANSPORTATION</a:t>
                      </a:r>
                      <a:br>
                        <a:rPr lang="en-US" sz="900" b="0" i="0" dirty="0">
                          <a:effectLst/>
                          <a:latin typeface="DM Sans" pitchFamily="2" charset="77"/>
                        </a:rPr>
                      </a:br>
                      <a:r>
                        <a:rPr lang="en-US" sz="800" b="0" i="0" dirty="0">
                          <a:effectLst/>
                          <a:latin typeface="DM Sans" pitchFamily="2" charset="77"/>
                        </a:rPr>
                        <a:t>(movers, drivers, stockers)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703830"/>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FOOD SERVICE</a:t>
                      </a:r>
                      <a:br>
                        <a:rPr lang="en-US" sz="900" b="0" i="0" dirty="0">
                          <a:effectLst/>
                          <a:latin typeface="DM Sans" pitchFamily="2" charset="77"/>
                        </a:rPr>
                      </a:br>
                      <a:r>
                        <a:rPr lang="en-US" sz="800" b="0" i="0" dirty="0">
                          <a:effectLst/>
                          <a:latin typeface="DM Sans" pitchFamily="2" charset="77"/>
                        </a:rPr>
                        <a:t>(fast food workers, cooks, waiters)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530393"/>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OFFICE AND ADMINISTRATIVE SUPPORT</a:t>
                      </a:r>
                      <a:br>
                        <a:rPr lang="en-US" sz="900" b="0" i="0" dirty="0">
                          <a:effectLst/>
                          <a:latin typeface="DM Sans" pitchFamily="2" charset="77"/>
                        </a:rPr>
                      </a:br>
                      <a:r>
                        <a:rPr lang="en-US" sz="800" b="0" i="0" dirty="0">
                          <a:effectLst/>
                          <a:latin typeface="DM Sans" pitchFamily="2" charset="77"/>
                        </a:rPr>
                        <a:t>(customer service representatives, secretaries, receptionists)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274936"/>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HEALTH CARE SUPPORT </a:t>
                      </a:r>
                      <a:br>
                        <a:rPr lang="en-US" sz="900" b="0" i="0" dirty="0">
                          <a:effectLst/>
                          <a:latin typeface="DM Sans" pitchFamily="2" charset="77"/>
                        </a:rPr>
                      </a:br>
                      <a:r>
                        <a:rPr lang="en-US" sz="800" b="0" i="0" dirty="0">
                          <a:effectLst/>
                          <a:latin typeface="DM Sans" pitchFamily="2" charset="77"/>
                        </a:rPr>
                        <a:t>(nursing assistants, personal care aides, home health aides)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268347"/>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CLEANING AND MAINTENANCE</a:t>
                      </a:r>
                      <a:br>
                        <a:rPr lang="en-US" sz="900" b="0" i="0" dirty="0">
                          <a:effectLst/>
                          <a:latin typeface="DM Sans" pitchFamily="2" charset="77"/>
                        </a:rPr>
                      </a:br>
                      <a:r>
                        <a:rPr lang="en-US" sz="800" b="0" i="0" dirty="0">
                          <a:effectLst/>
                          <a:latin typeface="DM Sans" pitchFamily="2" charset="77"/>
                        </a:rPr>
                        <a:t>(janitors, maids, landscapers)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674780"/>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CONSTRUCTION</a:t>
                      </a:r>
                      <a:br>
                        <a:rPr lang="en-US" sz="900" b="0" i="0" dirty="0">
                          <a:effectLst/>
                          <a:latin typeface="DM Sans" pitchFamily="2" charset="77"/>
                        </a:rPr>
                      </a:br>
                      <a:r>
                        <a:rPr lang="en-US" sz="800" b="0" i="0" dirty="0">
                          <a:effectLst/>
                          <a:latin typeface="DM Sans" pitchFamily="2" charset="77"/>
                        </a:rPr>
                        <a:t>(laborers, carpenters, painters)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3889683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A797"/>
                          </a:solidFill>
                          <a:effectLst/>
                          <a:uLnTx/>
                          <a:uFillTx/>
                          <a:latin typeface="DM Sans" pitchFamily="2" charset="77"/>
                          <a:ea typeface="+mn-ea"/>
                          <a:cs typeface="+mn-cs"/>
                        </a:rPr>
                        <a:t>PRODUCTION</a:t>
                      </a:r>
                      <a:br>
                        <a:rPr kumimoji="0" lang="en-US" sz="900" b="0" i="0" u="none" strike="noStrike" kern="1200" cap="none" spc="0" normalizeH="0" baseline="0" noProof="0" dirty="0">
                          <a:ln>
                            <a:noFill/>
                          </a:ln>
                          <a:solidFill>
                            <a:srgbClr val="000000"/>
                          </a:solidFill>
                          <a:effectLst/>
                          <a:uLnTx/>
                          <a:uFillTx/>
                          <a:latin typeface="DM Sans" pitchFamily="2" charset="77"/>
                          <a:ea typeface="+mn-ea"/>
                          <a:cs typeface="+mn-cs"/>
                        </a:rPr>
                      </a:br>
                      <a:r>
                        <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rPr>
                        <a:t>(butchers, laundry workers, tailors)</a:t>
                      </a: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4815026"/>
                  </a:ext>
                </a:extLst>
              </a:tr>
              <a:tr h="365760">
                <a:tc>
                  <a:txBody>
                    <a:bodyPr/>
                    <a:lstStyle/>
                    <a:p>
                      <a:pPr marL="0" marR="0">
                        <a:lnSpc>
                          <a:spcPct val="100000"/>
                        </a:lnSpc>
                        <a:spcBef>
                          <a:spcPts val="0"/>
                        </a:spcBef>
                        <a:spcAft>
                          <a:spcPts val="0"/>
                        </a:spcAft>
                      </a:pPr>
                      <a:r>
                        <a:rPr lang="en-US" sz="900" b="1" i="0" dirty="0">
                          <a:solidFill>
                            <a:srgbClr val="00A797"/>
                          </a:solidFill>
                          <a:effectLst/>
                          <a:latin typeface="DM Sans" pitchFamily="2" charset="77"/>
                        </a:rPr>
                        <a:t>MANAGERS</a:t>
                      </a:r>
                      <a:br>
                        <a:rPr lang="en-US" sz="900" b="0" i="0" dirty="0">
                          <a:effectLst/>
                          <a:latin typeface="DM Sans" pitchFamily="2" charset="77"/>
                        </a:rPr>
                      </a:br>
                      <a:r>
                        <a:rPr lang="en-US" sz="800" b="0" i="0" dirty="0">
                          <a:effectLst/>
                          <a:latin typeface="DM Sans" pitchFamily="2" charset="77"/>
                        </a:rPr>
                        <a:t>(managers in sales, retail, operations, food service)</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155813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A797"/>
                          </a:solidFill>
                          <a:effectLst/>
                          <a:uLnTx/>
                          <a:uFillTx/>
                          <a:latin typeface="DM Sans" pitchFamily="2" charset="77"/>
                          <a:ea typeface="+mn-ea"/>
                          <a:cs typeface="+mn-cs"/>
                        </a:rPr>
                        <a:t>PERSONAL CARE AND SERVICES</a:t>
                      </a:r>
                      <a:br>
                        <a:rPr kumimoji="0" lang="en-US" sz="1000" b="0" i="0" u="none" strike="noStrike" kern="1200" cap="none" spc="0" normalizeH="0" baseline="0" noProof="0" dirty="0">
                          <a:ln>
                            <a:noFill/>
                          </a:ln>
                          <a:solidFill>
                            <a:srgbClr val="000000"/>
                          </a:solidFill>
                          <a:effectLst/>
                          <a:uLnTx/>
                          <a:uFillTx/>
                          <a:latin typeface="DM Sans" pitchFamily="2" charset="77"/>
                          <a:ea typeface="+mn-ea"/>
                          <a:cs typeface="+mn-cs"/>
                        </a:rPr>
                      </a:br>
                      <a:r>
                        <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rPr>
                        <a:t>(childcare workers, nail technicians, hairstylists) </a:t>
                      </a: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0009739"/>
                  </a:ext>
                </a:extLst>
              </a:tr>
            </a:tbl>
          </a:graphicData>
        </a:graphic>
      </p:graphicFrame>
      <p:sp>
        <p:nvSpPr>
          <p:cNvPr id="25" name="Rectangle 24">
            <a:extLst>
              <a:ext uri="{FF2B5EF4-FFF2-40B4-BE49-F238E27FC236}">
                <a16:creationId xmlns:a16="http://schemas.microsoft.com/office/drawing/2014/main" id="{884B0254-FD79-41B9-A86D-9F43C23AF706}"/>
              </a:ext>
            </a:extLst>
          </p:cNvPr>
          <p:cNvSpPr/>
          <p:nvPr/>
        </p:nvSpPr>
        <p:spPr>
          <a:xfrm>
            <a:off x="457200" y="6076121"/>
            <a:ext cx="8229600" cy="302647"/>
          </a:xfrm>
          <a:prstGeom prst="rect">
            <a:avLst/>
          </a:prstGeom>
        </p:spPr>
        <p:txBody>
          <a:bodyPr wrap="square" lIns="0" rIns="0" anchor="b" anchorCtr="0">
            <a:spAutoFit/>
          </a:bodyPr>
          <a:lstStyle/>
          <a:p>
            <a:pPr lvl="0">
              <a:spcBef>
                <a:spcPts val="200"/>
              </a:spcBef>
            </a:pPr>
            <a:r>
              <a:rPr lang="en-US" sz="600" cap="small" dirty="0">
                <a:solidFill>
                  <a:srgbClr val="000000"/>
                </a:solidFill>
                <a:latin typeface="+mn-lt"/>
              </a:rPr>
              <a:t>sources</a:t>
            </a:r>
            <a:r>
              <a:rPr lang="en-US" sz="600" dirty="0">
                <a:solidFill>
                  <a:srgbClr val="000000"/>
                </a:solidFill>
                <a:latin typeface="+mn-lt"/>
              </a:rPr>
              <a:t>: Kaiser Family Foundation. Distribution of the Nonelderly with Medicaid by Family Work Status, 2021. Accessed at: </a:t>
            </a:r>
            <a:r>
              <a:rPr lang="en-US" sz="600" dirty="0">
                <a:solidFill>
                  <a:srgbClr val="000000"/>
                </a:solidFill>
                <a:latin typeface="+mn-lt"/>
                <a:hlinkClick r:id="rId3">
                  <a:extLst>
                    <a:ext uri="{A12FA001-AC4F-418D-AE19-62706E023703}">
                      <ahyp:hlinkClr xmlns:ahyp="http://schemas.microsoft.com/office/drawing/2018/hyperlinkcolor" val="tx"/>
                    </a:ext>
                  </a:extLst>
                </a:hlinkClick>
              </a:rPr>
              <a:t>Distribution of the Nonelderly with Medicaid by Family Work Status | KFF</a:t>
            </a:r>
            <a:r>
              <a:rPr lang="en-US" sz="600" dirty="0">
                <a:solidFill>
                  <a:srgbClr val="000000"/>
                </a:solidFill>
                <a:latin typeface="+mn-lt"/>
              </a:rPr>
              <a:t>.</a:t>
            </a:r>
          </a:p>
          <a:p>
            <a:pPr>
              <a:spcBef>
                <a:spcPts val="200"/>
              </a:spcBef>
            </a:pPr>
            <a:r>
              <a:rPr lang="en-US" sz="600" dirty="0">
                <a:solidFill>
                  <a:srgbClr val="000000"/>
                </a:solidFill>
                <a:latin typeface="+mn-lt"/>
              </a:rPr>
              <a:t>Authors’ industry calculations using the American Community Survey (ACS) 2022 1-Year Public Use Microdata Samples.   </a:t>
            </a:r>
          </a:p>
        </p:txBody>
      </p:sp>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a:t>MASSHEALTH PLAYS A KEY ROLE IN SUPPORTING THE LOW-INCOME WORKFORCE</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a:xfrm>
            <a:off x="8747125" y="6583613"/>
            <a:ext cx="396875" cy="296863"/>
          </a:xfrm>
        </p:spPr>
        <p:txBody>
          <a:bodyPr/>
          <a:lstStyle/>
          <a:p>
            <a:fld id="{602304DC-BD07-407C-970E-19B247DFBB9A}" type="slidenum">
              <a:rPr lang="en-US" smtClean="0"/>
              <a:pPr/>
              <a:t>15</a:t>
            </a:fld>
            <a:endParaRPr lang="en-US"/>
          </a:p>
        </p:txBody>
      </p:sp>
      <p:graphicFrame>
        <p:nvGraphicFramePr>
          <p:cNvPr id="12" name="Chart 11">
            <a:extLst>
              <a:ext uri="{FF2B5EF4-FFF2-40B4-BE49-F238E27FC236}">
                <a16:creationId xmlns:a16="http://schemas.microsoft.com/office/drawing/2014/main" id="{CF05B09E-49EA-4907-8DE8-FA9DBF8DE4D4}"/>
              </a:ext>
            </a:extLst>
          </p:cNvPr>
          <p:cNvGraphicFramePr/>
          <p:nvPr>
            <p:extLst>
              <p:ext uri="{D42A27DB-BD31-4B8C-83A1-F6EECF244321}">
                <p14:modId xmlns:p14="http://schemas.microsoft.com/office/powerpoint/2010/main" val="1178095250"/>
              </p:ext>
            </p:extLst>
          </p:nvPr>
        </p:nvGraphicFramePr>
        <p:xfrm>
          <a:off x="6148400" y="1777063"/>
          <a:ext cx="2524126" cy="4075611"/>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6">
            <a:extLst>
              <a:ext uri="{FF2B5EF4-FFF2-40B4-BE49-F238E27FC236}">
                <a16:creationId xmlns:a16="http://schemas.microsoft.com/office/drawing/2014/main" id="{C34EA70E-82E4-44AF-810A-3657796B756C}"/>
              </a:ext>
            </a:extLst>
          </p:cNvPr>
          <p:cNvSpPr txBox="1">
            <a:spLocks/>
          </p:cNvSpPr>
          <p:nvPr/>
        </p:nvSpPr>
        <p:spPr bwMode="auto">
          <a:xfrm>
            <a:off x="457201" y="1504471"/>
            <a:ext cx="2505074"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br>
              <a:rPr lang="en-US" sz="1400" kern="0" dirty="0"/>
            </a:br>
            <a:r>
              <a:rPr lang="en-US" sz="1400" kern="0" dirty="0"/>
              <a:t>Nearly </a:t>
            </a:r>
            <a:r>
              <a:rPr lang="en-US" sz="1400" b="1" kern="0" dirty="0">
                <a:solidFill>
                  <a:srgbClr val="00A797"/>
                </a:solidFill>
              </a:rPr>
              <a:t>three quarters </a:t>
            </a:r>
            <a:r>
              <a:rPr lang="en-US" sz="1400" kern="0" dirty="0"/>
              <a:t>of</a:t>
            </a:r>
            <a:br>
              <a:rPr lang="en-US" sz="1400" kern="0" dirty="0"/>
            </a:br>
            <a:r>
              <a:rPr lang="en-US" sz="1400" kern="0" dirty="0"/>
              <a:t>MassHealth members under the age of 65 live </a:t>
            </a:r>
            <a:br>
              <a:rPr lang="en-US" sz="1400" kern="0" dirty="0"/>
            </a:br>
            <a:r>
              <a:rPr lang="en-US" sz="1400" kern="0" dirty="0"/>
              <a:t>in working </a:t>
            </a:r>
            <a:br>
              <a:rPr lang="en-US" sz="1400" kern="0" dirty="0"/>
            </a:br>
            <a:r>
              <a:rPr lang="en-US" sz="1400" kern="0" dirty="0"/>
              <a:t>families. </a:t>
            </a:r>
          </a:p>
        </p:txBody>
      </p:sp>
      <p:sp>
        <p:nvSpPr>
          <p:cNvPr id="29" name="TextBox 28">
            <a:extLst>
              <a:ext uri="{FF2B5EF4-FFF2-40B4-BE49-F238E27FC236}">
                <a16:creationId xmlns:a16="http://schemas.microsoft.com/office/drawing/2014/main" id="{171034FB-50FA-4CF3-A9ED-702676CC62E7}"/>
              </a:ext>
            </a:extLst>
          </p:cNvPr>
          <p:cNvSpPr txBox="1"/>
          <p:nvPr/>
        </p:nvSpPr>
        <p:spPr>
          <a:xfrm>
            <a:off x="5766582" y="5714086"/>
            <a:ext cx="2784458" cy="215444"/>
          </a:xfrm>
          <a:prstGeom prst="rect">
            <a:avLst/>
          </a:prstGeom>
          <a:noFill/>
        </p:spPr>
        <p:txBody>
          <a:bodyPr wrap="square" rtlCol="0">
            <a:spAutoFit/>
          </a:bodyPr>
          <a:lstStyle/>
          <a:p>
            <a:pPr algn="ctr"/>
            <a:r>
              <a:rPr lang="en-US" sz="800" b="1">
                <a:latin typeface="+mn-lt"/>
              </a:rPr>
              <a:t>NUMBER OF WORKERS (THOUSANDS)</a:t>
            </a:r>
          </a:p>
        </p:txBody>
      </p:sp>
      <p:sp>
        <p:nvSpPr>
          <p:cNvPr id="18" name="Content Placeholder 6">
            <a:extLst>
              <a:ext uri="{FF2B5EF4-FFF2-40B4-BE49-F238E27FC236}">
                <a16:creationId xmlns:a16="http://schemas.microsoft.com/office/drawing/2014/main" id="{4ADC89C2-AEF3-4339-A8A2-67E9DB81F74B}"/>
              </a:ext>
            </a:extLst>
          </p:cNvPr>
          <p:cNvSpPr txBox="1">
            <a:spLocks/>
          </p:cNvSpPr>
          <p:nvPr/>
        </p:nvSpPr>
        <p:spPr bwMode="auto">
          <a:xfrm>
            <a:off x="3310766" y="1332060"/>
            <a:ext cx="4937760" cy="4756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MassHealth provides health insurance coverage to </a:t>
            </a:r>
            <a:br>
              <a:rPr lang="en-US" sz="1400" kern="0" dirty="0"/>
            </a:br>
            <a:r>
              <a:rPr lang="en-US" sz="1400" kern="0" dirty="0"/>
              <a:t>low-income workers across a </a:t>
            </a:r>
            <a:r>
              <a:rPr lang="en-US" sz="1400" b="1" kern="0" dirty="0">
                <a:solidFill>
                  <a:srgbClr val="00A797"/>
                </a:solidFill>
              </a:rPr>
              <a:t>wide range of industries</a:t>
            </a:r>
            <a:r>
              <a:rPr lang="en-US" sz="1400" kern="0" dirty="0">
                <a:solidFill>
                  <a:srgbClr val="00A797"/>
                </a:solidFill>
              </a:rPr>
              <a:t>:</a:t>
            </a:r>
          </a:p>
        </p:txBody>
      </p:sp>
      <p:grpSp>
        <p:nvGrpSpPr>
          <p:cNvPr id="42" name="Graphic 5" descr="Family with two children">
            <a:extLst>
              <a:ext uri="{FF2B5EF4-FFF2-40B4-BE49-F238E27FC236}">
                <a16:creationId xmlns:a16="http://schemas.microsoft.com/office/drawing/2014/main" id="{B120DD2D-140A-4645-89C3-496EF5482778}"/>
              </a:ext>
            </a:extLst>
          </p:cNvPr>
          <p:cNvGrpSpPr/>
          <p:nvPr/>
        </p:nvGrpSpPr>
        <p:grpSpPr>
          <a:xfrm>
            <a:off x="2221247" y="3222375"/>
            <a:ext cx="516431" cy="516431"/>
            <a:chOff x="946785" y="3850797"/>
            <a:chExt cx="914400" cy="914400"/>
          </a:xfrm>
          <a:solidFill>
            <a:srgbClr val="00A797"/>
          </a:solidFill>
        </p:grpSpPr>
        <p:sp>
          <p:nvSpPr>
            <p:cNvPr id="43" name="Freeform: Shape 42">
              <a:extLst>
                <a:ext uri="{FF2B5EF4-FFF2-40B4-BE49-F238E27FC236}">
                  <a16:creationId xmlns:a16="http://schemas.microsoft.com/office/drawing/2014/main" id="{5C5E3328-0E13-480A-B4D6-B95716807BA3}"/>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44" name="Freeform: Shape 43">
              <a:extLst>
                <a:ext uri="{FF2B5EF4-FFF2-40B4-BE49-F238E27FC236}">
                  <a16:creationId xmlns:a16="http://schemas.microsoft.com/office/drawing/2014/main" id="{6C0CE23C-0EE9-46C3-A9A1-EE2066ACA3AC}"/>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45" name="Freeform: Shape 44">
              <a:extLst>
                <a:ext uri="{FF2B5EF4-FFF2-40B4-BE49-F238E27FC236}">
                  <a16:creationId xmlns:a16="http://schemas.microsoft.com/office/drawing/2014/main" id="{2653505B-E083-465B-99A2-3CB3493E0326}"/>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46" name="Freeform: Shape 45">
              <a:extLst>
                <a:ext uri="{FF2B5EF4-FFF2-40B4-BE49-F238E27FC236}">
                  <a16:creationId xmlns:a16="http://schemas.microsoft.com/office/drawing/2014/main" id="{3B727FE1-F4E1-4888-8856-ADECC30F27CD}"/>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47" name="Freeform: Shape 46">
              <a:extLst>
                <a:ext uri="{FF2B5EF4-FFF2-40B4-BE49-F238E27FC236}">
                  <a16:creationId xmlns:a16="http://schemas.microsoft.com/office/drawing/2014/main" id="{F8C1301B-ABFA-467C-A815-EFABBDD639FB}"/>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54" name="Graphic 5" descr="Family with two children">
            <a:extLst>
              <a:ext uri="{FF2B5EF4-FFF2-40B4-BE49-F238E27FC236}">
                <a16:creationId xmlns:a16="http://schemas.microsoft.com/office/drawing/2014/main" id="{89D5F629-F34A-4682-99F7-DD17A92BA315}"/>
              </a:ext>
            </a:extLst>
          </p:cNvPr>
          <p:cNvGrpSpPr/>
          <p:nvPr/>
        </p:nvGrpSpPr>
        <p:grpSpPr>
          <a:xfrm>
            <a:off x="1302789" y="3222375"/>
            <a:ext cx="516431" cy="516431"/>
            <a:chOff x="946785" y="3850797"/>
            <a:chExt cx="914400" cy="914400"/>
          </a:xfrm>
          <a:solidFill>
            <a:schemeClr val="accent2">
              <a:lumMod val="60000"/>
              <a:lumOff val="40000"/>
            </a:schemeClr>
          </a:solidFill>
        </p:grpSpPr>
        <p:sp>
          <p:nvSpPr>
            <p:cNvPr id="55" name="Freeform: Shape 54">
              <a:extLst>
                <a:ext uri="{FF2B5EF4-FFF2-40B4-BE49-F238E27FC236}">
                  <a16:creationId xmlns:a16="http://schemas.microsoft.com/office/drawing/2014/main" id="{9DB34BD1-BCE9-40DB-A69A-4C45FA37621E}"/>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56" name="Freeform: Shape 55">
              <a:extLst>
                <a:ext uri="{FF2B5EF4-FFF2-40B4-BE49-F238E27FC236}">
                  <a16:creationId xmlns:a16="http://schemas.microsoft.com/office/drawing/2014/main" id="{0FBB7BF6-976E-41DA-86B5-0977EA6DE164}"/>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57" name="Freeform: Shape 56">
              <a:extLst>
                <a:ext uri="{FF2B5EF4-FFF2-40B4-BE49-F238E27FC236}">
                  <a16:creationId xmlns:a16="http://schemas.microsoft.com/office/drawing/2014/main" id="{1D04AB57-298D-4CE3-AB24-05D2DEABB5BE}"/>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58" name="Freeform: Shape 57">
              <a:extLst>
                <a:ext uri="{FF2B5EF4-FFF2-40B4-BE49-F238E27FC236}">
                  <a16:creationId xmlns:a16="http://schemas.microsoft.com/office/drawing/2014/main" id="{1EF46E9A-F041-493B-A62A-A44B38BCA2D3}"/>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59" name="Freeform: Shape 58">
              <a:extLst>
                <a:ext uri="{FF2B5EF4-FFF2-40B4-BE49-F238E27FC236}">
                  <a16:creationId xmlns:a16="http://schemas.microsoft.com/office/drawing/2014/main" id="{3AF95DCC-CDEA-457C-89AF-DB13B677FE86}"/>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62" name="Graphic 5" descr="Family with two children">
            <a:extLst>
              <a:ext uri="{FF2B5EF4-FFF2-40B4-BE49-F238E27FC236}">
                <a16:creationId xmlns:a16="http://schemas.microsoft.com/office/drawing/2014/main" id="{DFD74C82-85FD-44F5-B64C-82FB6C4D9948}"/>
              </a:ext>
            </a:extLst>
          </p:cNvPr>
          <p:cNvGrpSpPr/>
          <p:nvPr/>
        </p:nvGrpSpPr>
        <p:grpSpPr>
          <a:xfrm>
            <a:off x="1762018" y="3727200"/>
            <a:ext cx="516431" cy="516431"/>
            <a:chOff x="946785" y="3850797"/>
            <a:chExt cx="914400" cy="914400"/>
          </a:xfrm>
          <a:solidFill>
            <a:srgbClr val="00A797"/>
          </a:solidFill>
        </p:grpSpPr>
        <p:sp>
          <p:nvSpPr>
            <p:cNvPr id="63" name="Freeform: Shape 62">
              <a:extLst>
                <a:ext uri="{FF2B5EF4-FFF2-40B4-BE49-F238E27FC236}">
                  <a16:creationId xmlns:a16="http://schemas.microsoft.com/office/drawing/2014/main" id="{F1318F4C-C173-45D7-AA1F-988F6DACA0A9}"/>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64" name="Freeform: Shape 63">
              <a:extLst>
                <a:ext uri="{FF2B5EF4-FFF2-40B4-BE49-F238E27FC236}">
                  <a16:creationId xmlns:a16="http://schemas.microsoft.com/office/drawing/2014/main" id="{58422EA4-45CE-44F8-998D-87E16E8A233F}"/>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65" name="Freeform: Shape 64">
              <a:extLst>
                <a:ext uri="{FF2B5EF4-FFF2-40B4-BE49-F238E27FC236}">
                  <a16:creationId xmlns:a16="http://schemas.microsoft.com/office/drawing/2014/main" id="{51D0C9EC-836A-4391-A1C7-52E01B0BA9DC}"/>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66" name="Freeform: Shape 65">
              <a:extLst>
                <a:ext uri="{FF2B5EF4-FFF2-40B4-BE49-F238E27FC236}">
                  <a16:creationId xmlns:a16="http://schemas.microsoft.com/office/drawing/2014/main" id="{A56D3CBA-DE31-47AA-B476-B83D3A5E1F9E}"/>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67" name="Freeform: Shape 66">
              <a:extLst>
                <a:ext uri="{FF2B5EF4-FFF2-40B4-BE49-F238E27FC236}">
                  <a16:creationId xmlns:a16="http://schemas.microsoft.com/office/drawing/2014/main" id="{A845DF98-E4B3-467C-BDAB-6A55B0BBD96C}"/>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grpSp>
        <p:nvGrpSpPr>
          <p:cNvPr id="68" name="Graphic 5" descr="Family with two children">
            <a:extLst>
              <a:ext uri="{FF2B5EF4-FFF2-40B4-BE49-F238E27FC236}">
                <a16:creationId xmlns:a16="http://schemas.microsoft.com/office/drawing/2014/main" id="{7D2222DF-05CB-4EC2-97F9-F9CD2F4D3407}"/>
              </a:ext>
            </a:extLst>
          </p:cNvPr>
          <p:cNvGrpSpPr/>
          <p:nvPr/>
        </p:nvGrpSpPr>
        <p:grpSpPr>
          <a:xfrm>
            <a:off x="1762018" y="2727075"/>
            <a:ext cx="516431" cy="516431"/>
            <a:chOff x="946785" y="3850797"/>
            <a:chExt cx="914400" cy="914400"/>
          </a:xfrm>
          <a:solidFill>
            <a:srgbClr val="00A797"/>
          </a:solidFill>
        </p:grpSpPr>
        <p:sp>
          <p:nvSpPr>
            <p:cNvPr id="69" name="Freeform: Shape 68">
              <a:extLst>
                <a:ext uri="{FF2B5EF4-FFF2-40B4-BE49-F238E27FC236}">
                  <a16:creationId xmlns:a16="http://schemas.microsoft.com/office/drawing/2014/main" id="{0FE7451B-A292-496B-BF58-7481CB9C9F61}"/>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70" name="Freeform: Shape 69">
              <a:extLst>
                <a:ext uri="{FF2B5EF4-FFF2-40B4-BE49-F238E27FC236}">
                  <a16:creationId xmlns:a16="http://schemas.microsoft.com/office/drawing/2014/main" id="{C48F2B18-79E6-4C5E-A850-4724383B65CD}"/>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71" name="Freeform: Shape 70">
              <a:extLst>
                <a:ext uri="{FF2B5EF4-FFF2-40B4-BE49-F238E27FC236}">
                  <a16:creationId xmlns:a16="http://schemas.microsoft.com/office/drawing/2014/main" id="{16E347E6-1259-4E4F-86FF-E6837DB0C6FA}"/>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latin typeface="+mn-lt"/>
              </a:endParaRPr>
            </a:p>
          </p:txBody>
        </p:sp>
        <p:sp>
          <p:nvSpPr>
            <p:cNvPr id="72" name="Freeform: Shape 71">
              <a:extLst>
                <a:ext uri="{FF2B5EF4-FFF2-40B4-BE49-F238E27FC236}">
                  <a16:creationId xmlns:a16="http://schemas.microsoft.com/office/drawing/2014/main" id="{D760FCA4-A4DD-4587-9089-F3FD7CF556CA}"/>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latin typeface="+mn-lt"/>
              </a:endParaRPr>
            </a:p>
          </p:txBody>
        </p:sp>
        <p:sp>
          <p:nvSpPr>
            <p:cNvPr id="73" name="Freeform: Shape 72">
              <a:extLst>
                <a:ext uri="{FF2B5EF4-FFF2-40B4-BE49-F238E27FC236}">
                  <a16:creationId xmlns:a16="http://schemas.microsoft.com/office/drawing/2014/main" id="{F94BCCD9-113E-419C-B49D-27EA0B278993}"/>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latin typeface="+mn-lt"/>
              </a:endParaRPr>
            </a:p>
          </p:txBody>
        </p:sp>
      </p:grpSp>
    </p:spTree>
    <p:extLst>
      <p:ext uri="{BB962C8B-B14F-4D97-AF65-F5344CB8AC3E}">
        <p14:creationId xmlns:p14="http://schemas.microsoft.com/office/powerpoint/2010/main" val="122028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a:t>Benefits and Delivery systems</a:t>
            </a:r>
          </a:p>
        </p:txBody>
      </p:sp>
      <p:sp>
        <p:nvSpPr>
          <p:cNvPr id="3" name="Slide Number Placeholder 2">
            <a:extLst>
              <a:ext uri="{FF2B5EF4-FFF2-40B4-BE49-F238E27FC236}">
                <a16:creationId xmlns:a16="http://schemas.microsoft.com/office/drawing/2014/main" id="{15480748-FC10-0CCB-E2F0-15C4A6185907}"/>
              </a:ext>
            </a:extLst>
          </p:cNvPr>
          <p:cNvSpPr>
            <a:spLocks noGrp="1"/>
          </p:cNvSpPr>
          <p:nvPr>
            <p:ph type="sldNum" sz="quarter" idx="10"/>
          </p:nvPr>
        </p:nvSpPr>
        <p:spPr/>
        <p:txBody>
          <a:bodyPr/>
          <a:lstStyle/>
          <a:p>
            <a:fld id="{52FF2353-2A72-49B4-9122-A3EFF5B12DD2}" type="slidenum">
              <a:rPr lang="en-US" smtClean="0"/>
              <a:pPr/>
              <a:t>16</a:t>
            </a:fld>
            <a:endParaRPr lang="en-US"/>
          </a:p>
        </p:txBody>
      </p:sp>
    </p:spTree>
    <p:extLst>
      <p:ext uri="{BB962C8B-B14F-4D97-AF65-F5344CB8AC3E}">
        <p14:creationId xmlns:p14="http://schemas.microsoft.com/office/powerpoint/2010/main" val="319325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64630"/>
            <a:ext cx="8229600" cy="822960"/>
          </a:xfrm>
        </p:spPr>
        <p:txBody>
          <a:bodyPr/>
          <a:lstStyle/>
          <a:p>
            <a:r>
              <a:rPr lang="en-US" dirty="0"/>
              <a:t>MASSHEALTH PROVIDES COVERAGE SIMILAR TO COMMERCIAL INSURANCE, PLUS SOME ADDITIONAL BENEFITS</a:t>
            </a:r>
          </a:p>
        </p:txBody>
      </p:sp>
      <p:sp>
        <p:nvSpPr>
          <p:cNvPr id="2" name="Slide Number Placeholder 2">
            <a:extLst>
              <a:ext uri="{FF2B5EF4-FFF2-40B4-BE49-F238E27FC236}">
                <a16:creationId xmlns:a16="http://schemas.microsoft.com/office/drawing/2014/main" id="{1F701861-6C10-7B30-7364-68E7141434D7}"/>
              </a:ext>
            </a:extLst>
          </p:cNvPr>
          <p:cNvSpPr>
            <a:spLocks noGrp="1"/>
          </p:cNvSpPr>
          <p:nvPr>
            <p:ph type="sldNum" sz="quarter" idx="10"/>
          </p:nvPr>
        </p:nvSpPr>
        <p:spPr/>
        <p:txBody>
          <a:bodyPr/>
          <a:lstStyle/>
          <a:p>
            <a:fld id="{52FF2353-2A72-49B4-9122-A3EFF5B12DD2}" type="slidenum">
              <a:rPr lang="en-US" smtClean="0"/>
              <a:pPr/>
              <a:t>17</a:t>
            </a:fld>
            <a:endParaRPr lang="en-US"/>
          </a:p>
        </p:txBody>
      </p:sp>
      <p:sp>
        <p:nvSpPr>
          <p:cNvPr id="6" name="TextBox 5"/>
          <p:cNvSpPr txBox="1"/>
          <p:nvPr/>
        </p:nvSpPr>
        <p:spPr>
          <a:xfrm>
            <a:off x="6148344" y="3281243"/>
            <a:ext cx="490840" cy="769441"/>
          </a:xfrm>
          <a:prstGeom prst="rect">
            <a:avLst/>
          </a:prstGeom>
          <a:noFill/>
        </p:spPr>
        <p:txBody>
          <a:bodyPr wrap="none" rtlCol="0">
            <a:spAutoFit/>
          </a:bodyPr>
          <a:lstStyle/>
          <a:p>
            <a:pPr algn="ctr"/>
            <a:r>
              <a:rPr lang="en-US" sz="4400" b="1" dirty="0">
                <a:solidFill>
                  <a:srgbClr val="00A797"/>
                </a:solidFill>
                <a:latin typeface="DM Sans" pitchFamily="2" charset="0"/>
              </a:rPr>
              <a:t>=</a:t>
            </a:r>
          </a:p>
        </p:txBody>
      </p:sp>
      <p:sp>
        <p:nvSpPr>
          <p:cNvPr id="24" name="TextBox 23">
            <a:extLst>
              <a:ext uri="{FF2B5EF4-FFF2-40B4-BE49-F238E27FC236}">
                <a16:creationId xmlns:a16="http://schemas.microsoft.com/office/drawing/2014/main" id="{0A3EA35C-6BAF-4929-8185-60518F8DC4E4}"/>
              </a:ext>
            </a:extLst>
          </p:cNvPr>
          <p:cNvSpPr txBox="1"/>
          <p:nvPr/>
        </p:nvSpPr>
        <p:spPr>
          <a:xfrm>
            <a:off x="3024156" y="3281243"/>
            <a:ext cx="521297" cy="769441"/>
          </a:xfrm>
          <a:prstGeom prst="rect">
            <a:avLst/>
          </a:prstGeom>
          <a:noFill/>
        </p:spPr>
        <p:txBody>
          <a:bodyPr wrap="none" rtlCol="0">
            <a:spAutoFit/>
          </a:bodyPr>
          <a:lstStyle/>
          <a:p>
            <a:pPr algn="ctr"/>
            <a:r>
              <a:rPr lang="en-US" sz="4400" b="1" dirty="0">
                <a:solidFill>
                  <a:srgbClr val="00A797"/>
                </a:solidFill>
                <a:latin typeface="DM Sans" pitchFamily="2" charset="0"/>
              </a:rPr>
              <a:t>+</a:t>
            </a:r>
          </a:p>
        </p:txBody>
      </p:sp>
      <p:sp>
        <p:nvSpPr>
          <p:cNvPr id="15" name="Rectangle 14">
            <a:extLst>
              <a:ext uri="{FF2B5EF4-FFF2-40B4-BE49-F238E27FC236}">
                <a16:creationId xmlns:a16="http://schemas.microsoft.com/office/drawing/2014/main" id="{0E70F81F-26F1-4667-81EA-1D2D40C0B6F3}"/>
              </a:ext>
            </a:extLst>
          </p:cNvPr>
          <p:cNvSpPr/>
          <p:nvPr/>
        </p:nvSpPr>
        <p:spPr>
          <a:xfrm>
            <a:off x="457199" y="5989766"/>
            <a:ext cx="8229599" cy="394980"/>
          </a:xfrm>
          <a:prstGeom prst="rect">
            <a:avLst/>
          </a:prstGeom>
        </p:spPr>
        <p:txBody>
          <a:bodyPr wrap="square" lIns="0" rIns="0" anchor="b" anchorCtr="0">
            <a:spAutoFit/>
          </a:bodyPr>
          <a:lstStyle/>
          <a:p>
            <a:pPr marL="45720" lvl="0" indent="-45720" fontAlgn="auto">
              <a:spcBef>
                <a:spcPts val="200"/>
              </a:spcBef>
              <a:spcAft>
                <a:spcPts val="0"/>
              </a:spcAft>
            </a:pPr>
            <a:r>
              <a:rPr lang="en-US" sz="600" kern="0" baseline="30000" dirty="0">
                <a:solidFill>
                  <a:srgbClr val="000000"/>
                </a:solidFill>
                <a:latin typeface="+mn-lt"/>
                <a:cs typeface="Arial"/>
              </a:rPr>
              <a:t>1</a:t>
            </a:r>
            <a:r>
              <a:rPr lang="en-US" sz="600" kern="0" dirty="0">
                <a:solidFill>
                  <a:srgbClr val="000000"/>
                </a:solidFill>
                <a:latin typeface="+mn-lt"/>
                <a:cs typeface="Arial"/>
              </a:rPr>
              <a:t>	LTSS and transportation to medical appointments are available to most but not all MassHealth members. </a:t>
            </a:r>
          </a:p>
          <a:p>
            <a:pPr marL="45720" lvl="0" indent="-45720" fontAlgn="auto">
              <a:spcBef>
                <a:spcPts val="200"/>
              </a:spcBef>
              <a:spcAft>
                <a:spcPts val="0"/>
              </a:spcAft>
            </a:pPr>
            <a:r>
              <a:rPr lang="en-US" sz="600" kern="0" baseline="30000" dirty="0">
                <a:solidFill>
                  <a:srgbClr val="000000"/>
                </a:solidFill>
                <a:latin typeface="+mn-lt"/>
                <a:cs typeface="Arial"/>
              </a:rPr>
              <a:t>2	</a:t>
            </a:r>
            <a:r>
              <a:rPr lang="en-US" sz="600" kern="0" dirty="0">
                <a:solidFill>
                  <a:srgbClr val="000000"/>
                </a:solidFill>
                <a:latin typeface="+mn-lt"/>
                <a:cs typeface="Arial"/>
              </a:rPr>
              <a:t>See Massachusetts Division of Insurance, The Catalogue of Carrier Coverage of Inpatient, Outpatient and Community Behavioral Health Services (November 10, 2017), Excel sheet available at </a:t>
            </a:r>
            <a:r>
              <a:rPr lang="en-US" sz="600" dirty="0">
                <a:solidFill>
                  <a:srgbClr val="000000"/>
                </a:solidFill>
                <a:latin typeface="+mn-lt"/>
                <a:hlinkClick r:id="rId3">
                  <a:extLst>
                    <a:ext uri="{A12FA001-AC4F-418D-AE19-62706E023703}">
                      <ahyp:hlinkClr xmlns:ahyp="http://schemas.microsoft.com/office/drawing/2018/hyperlinkcolor" val="tx"/>
                    </a:ext>
                  </a:extLst>
                </a:hlinkClick>
              </a:rPr>
              <a:t>https://www.mass.gov/info-details/health-care-access-bureau</a:t>
            </a:r>
            <a:r>
              <a:rPr lang="en-US" sz="600" kern="0" dirty="0">
                <a:solidFill>
                  <a:srgbClr val="000000"/>
                </a:solidFill>
                <a:latin typeface="+mn-lt"/>
                <a:cs typeface="Arial"/>
              </a:rPr>
              <a:t>.</a:t>
            </a:r>
          </a:p>
        </p:txBody>
      </p:sp>
      <p:grpSp>
        <p:nvGrpSpPr>
          <p:cNvPr id="10" name="Group 9">
            <a:extLst>
              <a:ext uri="{FF2B5EF4-FFF2-40B4-BE49-F238E27FC236}">
                <a16:creationId xmlns:a16="http://schemas.microsoft.com/office/drawing/2014/main" id="{5ABD6F2F-C495-431C-8D72-10435BBEEA67}"/>
              </a:ext>
            </a:extLst>
          </p:cNvPr>
          <p:cNvGrpSpPr/>
          <p:nvPr/>
        </p:nvGrpSpPr>
        <p:grpSpPr>
          <a:xfrm>
            <a:off x="457200" y="1819402"/>
            <a:ext cx="2546250" cy="3693123"/>
            <a:chOff x="457200" y="1627814"/>
            <a:chExt cx="2546250" cy="3693123"/>
          </a:xfrm>
        </p:grpSpPr>
        <p:sp>
          <p:nvSpPr>
            <p:cNvPr id="8" name="Rounded Rectangle 7"/>
            <p:cNvSpPr/>
            <p:nvPr/>
          </p:nvSpPr>
          <p:spPr>
            <a:xfrm>
              <a:off x="457200" y="2377438"/>
              <a:ext cx="2546250" cy="2943499"/>
            </a:xfrm>
            <a:prstGeom prst="rect">
              <a:avLst/>
            </a:prstGeom>
            <a:gradFill flip="none" rotWithShape="1">
              <a:gsLst>
                <a:gs pos="0">
                  <a:srgbClr val="C9ECE8"/>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A797"/>
                </a:buClr>
                <a:buFont typeface="Arial" panose="020B0604020202020204" pitchFamily="34" charset="0"/>
                <a:buChar char="•"/>
              </a:pPr>
              <a:r>
                <a:rPr lang="en-US" sz="1400" dirty="0">
                  <a:solidFill>
                    <a:schemeClr val="tx1"/>
                  </a:solidFill>
                </a:rPr>
                <a:t>Hospital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Physician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Well child visits</a:t>
              </a:r>
            </a:p>
            <a:p>
              <a:pPr marL="120650" indent="-120650">
                <a:spcBef>
                  <a:spcPts val="300"/>
                </a:spcBef>
                <a:buClr>
                  <a:srgbClr val="00A797"/>
                </a:buClr>
                <a:buFont typeface="Arial" panose="020B0604020202020204" pitchFamily="34" charset="0"/>
                <a:buChar char="•"/>
              </a:pPr>
              <a:r>
                <a:rPr lang="en-US" sz="1400" dirty="0">
                  <a:solidFill>
                    <a:schemeClr val="tx1"/>
                  </a:solidFill>
                </a:rPr>
                <a:t>Ancillary services (lab tests, radiology, etc.)</a:t>
              </a:r>
            </a:p>
            <a:p>
              <a:pPr marL="120650" indent="-120650">
                <a:spcBef>
                  <a:spcPts val="300"/>
                </a:spcBef>
                <a:buClr>
                  <a:srgbClr val="00A797"/>
                </a:buClr>
                <a:buFont typeface="Arial" panose="020B0604020202020204" pitchFamily="34" charset="0"/>
                <a:buChar char="•"/>
              </a:pPr>
              <a:r>
                <a:rPr lang="en-US" sz="1400" dirty="0">
                  <a:solidFill>
                    <a:schemeClr val="tx1"/>
                  </a:solidFill>
                </a:rPr>
                <a:t>Prescription drugs</a:t>
              </a:r>
            </a:p>
            <a:p>
              <a:pPr marL="120650" indent="-120650">
                <a:spcBef>
                  <a:spcPts val="300"/>
                </a:spcBef>
                <a:buClr>
                  <a:srgbClr val="00A797"/>
                </a:buClr>
                <a:buFont typeface="Arial" panose="020B0604020202020204" pitchFamily="34" charset="0"/>
                <a:buChar char="•"/>
              </a:pPr>
              <a:r>
                <a:rPr lang="en-US" sz="1400" dirty="0">
                  <a:solidFill>
                    <a:schemeClr val="tx1"/>
                  </a:solidFill>
                </a:rPr>
                <a:t>Mental health/substance use disorder treatment</a:t>
              </a:r>
            </a:p>
            <a:p>
              <a:pPr marL="120650" indent="-120650">
                <a:spcBef>
                  <a:spcPts val="300"/>
                </a:spcBef>
                <a:buClr>
                  <a:srgbClr val="00A797"/>
                </a:buClr>
                <a:buFont typeface="Arial" panose="020B0604020202020204" pitchFamily="34" charset="0"/>
                <a:buChar char="•"/>
              </a:pPr>
              <a:r>
                <a:rPr lang="en-US" sz="1400" dirty="0">
                  <a:solidFill>
                    <a:schemeClr val="tx1"/>
                  </a:solidFill>
                </a:rPr>
                <a:t>Vision, hearing, medical equipment</a:t>
              </a:r>
            </a:p>
          </p:txBody>
        </p:sp>
        <p:sp>
          <p:nvSpPr>
            <p:cNvPr id="17" name="Rounded Rectangle 7">
              <a:extLst>
                <a:ext uri="{FF2B5EF4-FFF2-40B4-BE49-F238E27FC236}">
                  <a16:creationId xmlns:a16="http://schemas.microsoft.com/office/drawing/2014/main" id="{BD3F2DF0-1187-4B81-AB27-6579479E310A}"/>
                </a:ext>
              </a:extLst>
            </p:cNvPr>
            <p:cNvSpPr/>
            <p:nvPr/>
          </p:nvSpPr>
          <p:spPr>
            <a:xfrm>
              <a:off x="457200" y="1627814"/>
              <a:ext cx="2546250" cy="749626"/>
            </a:xfrm>
            <a:prstGeom prst="rect">
              <a:avLst/>
            </a:prstGeom>
            <a:solidFill>
              <a:srgbClr val="00A797"/>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buClr>
                  <a:srgbClr val="00A797"/>
                </a:buClr>
              </a:pPr>
              <a:r>
                <a:rPr lang="en-US" sz="1400" b="1" dirty="0">
                  <a:solidFill>
                    <a:schemeClr val="bg1"/>
                  </a:solidFill>
                  <a:latin typeface="+mj-lt"/>
                </a:rPr>
                <a:t>TYPICAL COMMERCIAL</a:t>
              </a:r>
              <a:br>
                <a:rPr lang="en-US" sz="1400" b="1" dirty="0">
                  <a:solidFill>
                    <a:schemeClr val="bg1"/>
                  </a:solidFill>
                  <a:latin typeface="+mj-lt"/>
                </a:rPr>
              </a:br>
              <a:r>
                <a:rPr lang="en-US" sz="1400" b="1" dirty="0">
                  <a:solidFill>
                    <a:schemeClr val="bg1"/>
                  </a:solidFill>
                  <a:latin typeface="+mj-lt"/>
                </a:rPr>
                <a:t>INSURANCE COVERAGE</a:t>
              </a:r>
              <a:endParaRPr lang="en-US" sz="1400" b="1" dirty="0">
                <a:solidFill>
                  <a:schemeClr val="tx1"/>
                </a:solidFill>
                <a:latin typeface="+mj-lt"/>
              </a:endParaRPr>
            </a:p>
          </p:txBody>
        </p:sp>
      </p:grpSp>
      <p:grpSp>
        <p:nvGrpSpPr>
          <p:cNvPr id="9" name="Group 8">
            <a:extLst>
              <a:ext uri="{FF2B5EF4-FFF2-40B4-BE49-F238E27FC236}">
                <a16:creationId xmlns:a16="http://schemas.microsoft.com/office/drawing/2014/main" id="{B83EE8DF-AF8D-43A5-BA5D-8EB3B9275C06}"/>
              </a:ext>
            </a:extLst>
          </p:cNvPr>
          <p:cNvGrpSpPr/>
          <p:nvPr/>
        </p:nvGrpSpPr>
        <p:grpSpPr>
          <a:xfrm>
            <a:off x="3566159" y="1819402"/>
            <a:ext cx="2546250" cy="3693123"/>
            <a:chOff x="3566159" y="1627814"/>
            <a:chExt cx="2546250" cy="3693123"/>
          </a:xfrm>
        </p:grpSpPr>
        <p:sp>
          <p:nvSpPr>
            <p:cNvPr id="21" name="Rounded Rectangle 7">
              <a:extLst>
                <a:ext uri="{FF2B5EF4-FFF2-40B4-BE49-F238E27FC236}">
                  <a16:creationId xmlns:a16="http://schemas.microsoft.com/office/drawing/2014/main" id="{E1F5416A-4BE9-4699-A3DE-A1878F8D0683}"/>
                </a:ext>
              </a:extLst>
            </p:cNvPr>
            <p:cNvSpPr/>
            <p:nvPr/>
          </p:nvSpPr>
          <p:spPr>
            <a:xfrm>
              <a:off x="3566159" y="2377438"/>
              <a:ext cx="2546250" cy="2943499"/>
            </a:xfrm>
            <a:prstGeom prst="rect">
              <a:avLst/>
            </a:prstGeom>
            <a:gradFill flip="none" rotWithShape="1">
              <a:gsLst>
                <a:gs pos="0">
                  <a:srgbClr val="C9ECE8"/>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20650" indent="-120650">
                <a:spcBef>
                  <a:spcPts val="300"/>
                </a:spcBef>
                <a:buClr>
                  <a:srgbClr val="00A797"/>
                </a:buClr>
                <a:buFont typeface="Arial" panose="020B0604020202020204" pitchFamily="34" charset="0"/>
                <a:buChar char="•"/>
              </a:pPr>
              <a:r>
                <a:rPr lang="en-US" sz="1400" dirty="0">
                  <a:solidFill>
                    <a:schemeClr val="tx1"/>
                  </a:solidFill>
                </a:rPr>
                <a:t>Long-term services and supports (community- and facility-based)</a:t>
              </a:r>
              <a:r>
                <a:rPr lang="en-US" sz="1400" baseline="30000" dirty="0">
                  <a:solidFill>
                    <a:schemeClr val="tx1"/>
                  </a:solidFill>
                </a:rPr>
                <a:t>1</a:t>
              </a:r>
            </a:p>
            <a:p>
              <a:pPr marL="120650" indent="-120650">
                <a:spcBef>
                  <a:spcPts val="300"/>
                </a:spcBef>
                <a:buClr>
                  <a:srgbClr val="00A797"/>
                </a:buClr>
                <a:buFont typeface="Arial" panose="020B0604020202020204" pitchFamily="34" charset="0"/>
                <a:buChar char="•"/>
              </a:pPr>
              <a:r>
                <a:rPr lang="en-US" sz="1400" dirty="0">
                  <a:solidFill>
                    <a:schemeClr val="tx1"/>
                  </a:solidFill>
                </a:rPr>
                <a:t>Diversionary behavioral health services (to avert hospitalization)</a:t>
              </a:r>
            </a:p>
            <a:p>
              <a:pPr marL="120650" indent="-120650">
                <a:spcBef>
                  <a:spcPts val="300"/>
                </a:spcBef>
                <a:buClr>
                  <a:srgbClr val="00A797"/>
                </a:buClr>
                <a:buFont typeface="Arial" panose="020B0604020202020204" pitchFamily="34" charset="0"/>
                <a:buChar char="•"/>
              </a:pPr>
              <a:r>
                <a:rPr lang="en-US" sz="1400" dirty="0">
                  <a:solidFill>
                    <a:schemeClr val="tx1"/>
                  </a:solidFill>
                </a:rPr>
                <a:t>Enhanced mental health/substance use disorder treatment</a:t>
              </a:r>
              <a:r>
                <a:rPr lang="en-US" sz="1400" baseline="30000" dirty="0">
                  <a:solidFill>
                    <a:schemeClr val="tx1"/>
                  </a:solidFill>
                </a:rPr>
                <a:t> 2</a:t>
              </a:r>
              <a:endParaRPr lang="en-US" sz="1400" dirty="0">
                <a:solidFill>
                  <a:schemeClr val="tx1"/>
                </a:solidFill>
              </a:endParaRPr>
            </a:p>
            <a:p>
              <a:pPr marL="120650" indent="-120650">
                <a:spcBef>
                  <a:spcPts val="300"/>
                </a:spcBef>
                <a:buClr>
                  <a:srgbClr val="00A797"/>
                </a:buClr>
                <a:buFont typeface="Arial" panose="020B0604020202020204" pitchFamily="34" charset="0"/>
                <a:buChar char="•"/>
              </a:pPr>
              <a:r>
                <a:rPr lang="en-US" sz="1400" dirty="0">
                  <a:solidFill>
                    <a:schemeClr val="tx1"/>
                  </a:solidFill>
                </a:rPr>
                <a:t>Dental services</a:t>
              </a:r>
            </a:p>
            <a:p>
              <a:pPr marL="120650" indent="-120650">
                <a:spcBef>
                  <a:spcPts val="300"/>
                </a:spcBef>
                <a:buClr>
                  <a:srgbClr val="00A797"/>
                </a:buClr>
                <a:buFont typeface="Arial" panose="020B0604020202020204" pitchFamily="34" charset="0"/>
                <a:buChar char="•"/>
              </a:pPr>
              <a:r>
                <a:rPr lang="en-US" sz="1400" dirty="0">
                  <a:solidFill>
                    <a:schemeClr val="tx1"/>
                  </a:solidFill>
                </a:rPr>
                <a:t>Transportation to medical appointments</a:t>
              </a:r>
              <a:r>
                <a:rPr lang="en-US" sz="1400" baseline="30000" dirty="0">
                  <a:solidFill>
                    <a:schemeClr val="tx1"/>
                  </a:solidFill>
                </a:rPr>
                <a:t>1</a:t>
              </a:r>
              <a:endParaRPr lang="en-US" sz="1400" dirty="0">
                <a:solidFill>
                  <a:schemeClr val="tx1"/>
                </a:solidFill>
              </a:endParaRPr>
            </a:p>
          </p:txBody>
        </p:sp>
        <p:sp>
          <p:nvSpPr>
            <p:cNvPr id="18" name="Rounded Rectangle 7">
              <a:extLst>
                <a:ext uri="{FF2B5EF4-FFF2-40B4-BE49-F238E27FC236}">
                  <a16:creationId xmlns:a16="http://schemas.microsoft.com/office/drawing/2014/main" id="{8E5B94A1-973E-4B9A-A7A5-5815F65F199A}"/>
                </a:ext>
              </a:extLst>
            </p:cNvPr>
            <p:cNvSpPr/>
            <p:nvPr/>
          </p:nvSpPr>
          <p:spPr>
            <a:xfrm>
              <a:off x="3566159" y="1627814"/>
              <a:ext cx="2546250" cy="749626"/>
            </a:xfrm>
            <a:prstGeom prst="rect">
              <a:avLst/>
            </a:prstGeom>
            <a:solidFill>
              <a:srgbClr val="00A797"/>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buClr>
                  <a:srgbClr val="00A797"/>
                </a:buClr>
              </a:pPr>
              <a:r>
                <a:rPr lang="en-US" sz="1400" b="1" dirty="0">
                  <a:solidFill>
                    <a:schemeClr val="bg1"/>
                  </a:solidFill>
                  <a:latin typeface="+mj-lt"/>
                </a:rPr>
                <a:t>ADDITIONAL</a:t>
              </a:r>
              <a:br>
                <a:rPr lang="en-US" sz="1400" b="1" dirty="0">
                  <a:solidFill>
                    <a:schemeClr val="bg1"/>
                  </a:solidFill>
                  <a:latin typeface="+mj-lt"/>
                </a:rPr>
              </a:br>
              <a:r>
                <a:rPr lang="en-US" sz="1400" b="1" dirty="0">
                  <a:solidFill>
                    <a:schemeClr val="bg1"/>
                  </a:solidFill>
                  <a:latin typeface="+mj-lt"/>
                </a:rPr>
                <a:t>BENEFITS</a:t>
              </a:r>
            </a:p>
          </p:txBody>
        </p:sp>
      </p:grpSp>
      <p:pic>
        <p:nvPicPr>
          <p:cNvPr id="1026" name="Picture 2" descr="Image result for MASShealth logo">
            <a:extLst>
              <a:ext uri="{FF2B5EF4-FFF2-40B4-BE49-F238E27FC236}">
                <a16:creationId xmlns:a16="http://schemas.microsoft.com/office/drawing/2014/main" id="{565B3B7D-32BF-41CC-9281-73CF95FF8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217" y="3300893"/>
            <a:ext cx="2011680" cy="10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dirty="0">
                <a:latin typeface="+mn-lt"/>
              </a:rPr>
              <a:t>Long-Term Services and Supports that keep people in their homes</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7153A-5758-40C4-8129-301D4A48CA78}" type="slidenum">
              <a:rPr kumimoji="0" lang="en-US" sz="800" b="0" i="0" u="none" strike="noStrike" kern="1200" cap="none" spc="0" normalizeH="0" baseline="0" noProof="0" smtClean="0">
                <a:ln>
                  <a:noFill/>
                </a:ln>
                <a:solidFill>
                  <a:srgbClr val="969696">
                    <a:lumMod val="50000"/>
                  </a:srgbClr>
                </a:solidFill>
                <a:effectLst/>
                <a:uLnTx/>
                <a:uFillTx/>
                <a:latin typeface="DM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endParaRPr>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182229467"/>
              </p:ext>
            </p:extLst>
          </p:nvPr>
        </p:nvGraphicFramePr>
        <p:xfrm>
          <a:off x="457200" y="1207010"/>
          <a:ext cx="8229600" cy="4498985"/>
        </p:xfrm>
        <a:graphic>
          <a:graphicData uri="http://schemas.openxmlformats.org/drawingml/2006/table">
            <a:tbl>
              <a:tblPr firstRow="1" bandRow="1">
                <a:tableStyleId>{5C22544A-7EE6-4342-B048-85BDC9FD1C3A}</a:tableStyleId>
              </a:tblPr>
              <a:tblGrid>
                <a:gridCol w="1602509">
                  <a:extLst>
                    <a:ext uri="{9D8B030D-6E8A-4147-A177-3AD203B41FA5}">
                      <a16:colId xmlns:a16="http://schemas.microsoft.com/office/drawing/2014/main" val="20000"/>
                    </a:ext>
                  </a:extLst>
                </a:gridCol>
                <a:gridCol w="6627091">
                  <a:extLst>
                    <a:ext uri="{9D8B030D-6E8A-4147-A177-3AD203B41FA5}">
                      <a16:colId xmlns:a16="http://schemas.microsoft.com/office/drawing/2014/main" val="20001"/>
                    </a:ext>
                  </a:extLst>
                </a:gridCol>
              </a:tblGrid>
              <a:tr h="1038575">
                <a:tc>
                  <a:txBody>
                    <a:bodyPr/>
                    <a:lstStyle/>
                    <a:p>
                      <a:pPr>
                        <a:spcBef>
                          <a:spcPts val="100"/>
                        </a:spcBef>
                        <a:spcAft>
                          <a:spcPts val="100"/>
                        </a:spcAft>
                      </a:pPr>
                      <a:r>
                        <a:rPr lang="en-US" sz="1000" b="1" i="0" cap="all" baseline="0" dirty="0">
                          <a:solidFill>
                            <a:schemeClr val="bg1"/>
                          </a:solidFill>
                          <a:latin typeface="+mn-lt"/>
                        </a:rPr>
                        <a:t>What is </a:t>
                      </a:r>
                      <a:r>
                        <a:rPr lang="en-US" sz="1000" b="1" i="0" cap="all" baseline="0" dirty="0" err="1">
                          <a:solidFill>
                            <a:schemeClr val="bg1"/>
                          </a:solidFill>
                          <a:latin typeface="+mn-lt"/>
                        </a:rPr>
                        <a:t>ltss</a:t>
                      </a:r>
                      <a:r>
                        <a:rPr lang="en-US" sz="1000" b="1" i="0" cap="all" baseline="0" dirty="0">
                          <a:solidFill>
                            <a:schemeClr val="bg1"/>
                          </a:solidFill>
                          <a:latin typeface="+mn-lt"/>
                        </a:rPr>
                        <a:t> and Who Uses it</a:t>
                      </a:r>
                    </a:p>
                  </a:txBody>
                  <a:tcPr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1" fontAlgn="auto" latinLnBrk="0" hangingPunct="1">
                        <a:lnSpc>
                          <a:spcPct val="95000"/>
                        </a:lnSpc>
                        <a:spcBef>
                          <a:spcPts val="100"/>
                        </a:spcBef>
                        <a:spcAft>
                          <a:spcPts val="100"/>
                        </a:spcAft>
                        <a:buClr>
                          <a:schemeClr val="tx2"/>
                        </a:buClr>
                        <a:buSzTx/>
                        <a:buFont typeface="Wingdings" pitchFamily="2" charset="2"/>
                        <a:buNone/>
                      </a:pPr>
                      <a:r>
                        <a:rPr kumimoji="0" lang="en-US" sz="1000" b="0" i="0" u="none" strike="noStrike" kern="0" cap="none" spc="0" normalizeH="0" baseline="0" dirty="0">
                          <a:ln>
                            <a:noFill/>
                          </a:ln>
                          <a:solidFill>
                            <a:schemeClr val="tx1"/>
                          </a:solidFill>
                          <a:effectLst/>
                          <a:uLnTx/>
                          <a:uFillTx/>
                          <a:latin typeface="+mn-lt"/>
                          <a:ea typeface="Source Sans Pro Light"/>
                          <a:cs typeface="+mn-cs"/>
                        </a:rPr>
                        <a:t>Seniors and people with disabilities of all ages can access LTSS. LTSS includes both facility-based services, such as nursing facilities, and home and community-based services (HCBS) such as personal care and in-home supports designed to help people to remain in their homes and communities.</a:t>
                      </a:r>
                      <a:r>
                        <a:rPr lang="en-US" sz="1000" b="0" i="0" u="none" strike="noStrike" kern="0" cap="none" spc="0" normalizeH="0" baseline="0" dirty="0">
                          <a:ln>
                            <a:noFill/>
                          </a:ln>
                          <a:solidFill>
                            <a:schemeClr val="tx1"/>
                          </a:solidFill>
                          <a:effectLst/>
                          <a:uLnTx/>
                          <a:uFillTx/>
                          <a:latin typeface="+mn-lt"/>
                          <a:ea typeface="Source Sans Pro Light"/>
                          <a:cs typeface="+mn-cs"/>
                        </a:rPr>
                        <a:t> </a:t>
                      </a:r>
                      <a:r>
                        <a:rPr kumimoji="0" lang="en-US" sz="1000" b="0" i="0" u="none" strike="noStrike" kern="0" cap="none" spc="0" normalizeH="0" baseline="0" dirty="0">
                          <a:ln>
                            <a:noFill/>
                          </a:ln>
                          <a:solidFill>
                            <a:schemeClr val="tx1"/>
                          </a:solidFill>
                          <a:effectLst/>
                          <a:uLnTx/>
                          <a:uFillTx/>
                          <a:latin typeface="+mn-lt"/>
                          <a:ea typeface="Source Sans Pro Light"/>
                          <a:cs typeface="+mn-cs"/>
                        </a:rPr>
                        <a:t> Given the complex needs of this population, MassHealth spends more to serve members who need LTSS, on average, than any other group. This is especially true for those who receive facility-based care.</a:t>
                      </a:r>
                      <a:r>
                        <a:rPr lang="en-US" sz="1000" b="0" i="0" u="none" strike="noStrike" kern="0" cap="none" spc="0" normalizeH="0" baseline="0" dirty="0">
                          <a:ln>
                            <a:noFill/>
                          </a:ln>
                          <a:solidFill>
                            <a:schemeClr val="tx1"/>
                          </a:solidFill>
                          <a:effectLst/>
                          <a:uLnTx/>
                          <a:uFillTx/>
                          <a:latin typeface="+mn-lt"/>
                          <a:ea typeface="Source Sans Pro Light"/>
                          <a:cs typeface="+mn-cs"/>
                        </a:rPr>
                        <a:t>  </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3950"/>
                  </a:ext>
                </a:extLst>
              </a:tr>
              <a:tr h="1125782">
                <a:tc>
                  <a:txBody>
                    <a:bodyPr/>
                    <a:lstStyle/>
                    <a:p>
                      <a:pPr>
                        <a:spcBef>
                          <a:spcPts val="100"/>
                        </a:spcBef>
                        <a:spcAft>
                          <a:spcPts val="100"/>
                        </a:spcAft>
                      </a:pPr>
                      <a:r>
                        <a:rPr lang="en-US" sz="1000" b="1" i="0" cap="all" baseline="0" dirty="0">
                          <a:solidFill>
                            <a:srgbClr val="FFFFFF"/>
                          </a:solidFill>
                          <a:latin typeface="+mn-lt"/>
                        </a:rPr>
                        <a:t>Benefits of REMAINING in the Community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8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Most seniors and people with disabilities greatly prefer remaining in their homes, with support, to institutional long-term care. They are less at risk of infectious disease, are able to maintain independence, and stay more connected with friends and family. In addition, with the high cost of nursing care, it is cost effective to provide the services people need to remain in their home. The tragic toll that the COVID-19 pandemic had on many nursing facilities across the country highlighted the continued importance of strengthening home- and community-based service options.</a:t>
                      </a: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30714">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What are Home and Community-Based LTSS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lang="en-US" sz="1000" b="0" i="0" dirty="0">
                          <a:solidFill>
                            <a:schemeClr val="tx1"/>
                          </a:solidFill>
                          <a:latin typeface="+mn-lt"/>
                          <a:ea typeface="Source Sans Pro Light"/>
                        </a:rPr>
                        <a:t>MassHealth HCBS is provided through several avenues. Community-based services available to all MassHealth members with disabilities who meet medical necessity criteria include personal care attendants (professionals who assists with performing day-to-day activities) and adult day health (services like supervision, recreation, social activities, meals, and varying levels of medical services provided at a day health facility). Massachusetts also provides services through 10</a:t>
                      </a:r>
                      <a:r>
                        <a:rPr lang="en-US" sz="1000" b="0" i="1" dirty="0">
                          <a:solidFill>
                            <a:schemeClr val="tx1"/>
                          </a:solidFill>
                          <a:latin typeface="+mn-lt"/>
                          <a:ea typeface="Source Sans Pro Light"/>
                        </a:rPr>
                        <a:t> Home and Community-based</a:t>
                      </a:r>
                      <a:r>
                        <a:rPr lang="en-US" sz="1000" b="0" i="0" dirty="0">
                          <a:solidFill>
                            <a:schemeClr val="tx1"/>
                          </a:solidFill>
                          <a:latin typeface="+mn-lt"/>
                          <a:ea typeface="Source Sans Pro Light"/>
                        </a:rPr>
                        <a:t> </a:t>
                      </a:r>
                      <a:r>
                        <a:rPr lang="en-US" sz="1000" b="0" i="1" dirty="0">
                          <a:solidFill>
                            <a:schemeClr val="tx1"/>
                          </a:solidFill>
                          <a:latin typeface="+mn-lt"/>
                          <a:ea typeface="Source Sans Pro Light"/>
                        </a:rPr>
                        <a:t>Services waivers </a:t>
                      </a:r>
                      <a:r>
                        <a:rPr lang="en-US" sz="1000" b="0" i="0" dirty="0">
                          <a:solidFill>
                            <a:schemeClr val="tx1"/>
                          </a:solidFill>
                          <a:latin typeface="+mn-lt"/>
                          <a:ea typeface="Source Sans Pro Light"/>
                        </a:rPr>
                        <a:t>for specific populations. Examples of HCBS waiver services include residential services, in-home supports such as personal care, home delivered meals, day and employment services, therapies, assistive technology and specialized medical equipment, home and vehicle modifications, and transportation services.</a:t>
                      </a:r>
                      <a:r>
                        <a:rPr lang="en-US" sz="1000" b="0" i="0" baseline="30000" dirty="0">
                          <a:solidFill>
                            <a:schemeClr val="tx1"/>
                          </a:solidFill>
                          <a:latin typeface="+mn-lt"/>
                          <a:ea typeface="Source Sans Pro Light"/>
                        </a:rPr>
                        <a:t>1</a:t>
                      </a:r>
                      <a:endParaRPr lang="en-US" sz="1000" b="0" i="0" strike="sngStrike" dirty="0">
                        <a:solidFill>
                          <a:srgbClr val="FF0000"/>
                        </a:solidFill>
                        <a:highlight>
                          <a:srgbClr val="FFFF00"/>
                        </a:highlight>
                        <a:latin typeface="+mn-lt"/>
                        <a:ea typeface="Source Sans Pro Light"/>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99157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Costs of community based LTSS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lang="en-US" sz="1000" b="0" i="0" dirty="0">
                          <a:solidFill>
                            <a:schemeClr val="tx1"/>
                          </a:solidFill>
                          <a:latin typeface="+mn-lt"/>
                          <a:ea typeface="Source Sans Pro Light"/>
                        </a:rPr>
                        <a:t>Massachusetts has one of the highest levels of HCBS use among states, as a proportion of its total Medicaid LTSS spending. </a:t>
                      </a:r>
                      <a:r>
                        <a:rPr kumimoji="0" lang="en-US" sz="1000" b="0" i="0" u="none" strike="noStrike" kern="0" cap="none" spc="0" normalizeH="0" baseline="0" dirty="0">
                          <a:ln>
                            <a:noFill/>
                          </a:ln>
                          <a:solidFill>
                            <a:schemeClr val="tx1"/>
                          </a:solidFill>
                          <a:effectLst/>
                          <a:uLnTx/>
                          <a:uFillTx/>
                          <a:latin typeface="+mn-lt"/>
                          <a:ea typeface="Source Sans Pro Light"/>
                          <a:cs typeface="+mn-cs"/>
                        </a:rPr>
                        <a:t>In 1980, nearly all of Massachusetts’ LTSS spending was for facility-based care. By 2010, about 50% of the spending was for community-based care</a:t>
                      </a:r>
                      <a:r>
                        <a:rPr kumimoji="0" lang="en-US" sz="1000" b="0" i="0" u="none" strike="noStrike" kern="0" cap="none" spc="0" normalizeH="0" baseline="30000" dirty="0">
                          <a:ln>
                            <a:noFill/>
                          </a:ln>
                          <a:solidFill>
                            <a:schemeClr val="tx1"/>
                          </a:solidFill>
                          <a:effectLst/>
                          <a:uLnTx/>
                          <a:uFillTx/>
                          <a:latin typeface="+mn-lt"/>
                          <a:ea typeface="Source Sans Pro Light"/>
                          <a:cs typeface="+mn-cs"/>
                        </a:rPr>
                        <a:t>2</a:t>
                      </a:r>
                      <a:r>
                        <a:rPr kumimoji="0" lang="en-US" sz="1000" b="0" i="0" u="none" strike="noStrike" kern="0" cap="none" spc="0" normalizeH="0" baseline="0" dirty="0">
                          <a:ln>
                            <a:noFill/>
                          </a:ln>
                          <a:solidFill>
                            <a:schemeClr val="tx1"/>
                          </a:solidFill>
                          <a:effectLst/>
                          <a:uLnTx/>
                          <a:uFillTx/>
                          <a:latin typeface="+mn-lt"/>
                          <a:ea typeface="Source Sans Pro Light"/>
                          <a:cs typeface="+mn-cs"/>
                        </a:rPr>
                        <a:t> and today, 61% of the spending is for community-based care ($2 billion out of the $3.4 billion total for Massachusetts’ LTSS spending.)</a:t>
                      </a:r>
                      <a:r>
                        <a:rPr kumimoji="0" lang="en-US" sz="1000" b="0" i="0" u="none" strike="noStrike" kern="0" cap="none" spc="0" normalizeH="0" baseline="30000" dirty="0">
                          <a:ln>
                            <a:noFill/>
                          </a:ln>
                          <a:solidFill>
                            <a:schemeClr val="tx1"/>
                          </a:solidFill>
                          <a:effectLst/>
                          <a:uLnTx/>
                          <a:uFillTx/>
                          <a:latin typeface="+mn-lt"/>
                          <a:ea typeface="Source Sans Pro Light"/>
                          <a:cs typeface="+mn-cs"/>
                        </a:rPr>
                        <a:t>3</a:t>
                      </a:r>
                    </a:p>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2379875"/>
                  </a:ext>
                </a:extLst>
              </a:tr>
            </a:tbl>
          </a:graphicData>
        </a:graphic>
      </p:graphicFrame>
      <p:sp>
        <p:nvSpPr>
          <p:cNvPr id="6" name="Rectangle 5">
            <a:extLst>
              <a:ext uri="{FF2B5EF4-FFF2-40B4-BE49-F238E27FC236}">
                <a16:creationId xmlns:a16="http://schemas.microsoft.com/office/drawing/2014/main" id="{33963F2E-1240-4120-96FA-0BE69C0F56E5}"/>
              </a:ext>
            </a:extLst>
          </p:cNvPr>
          <p:cNvSpPr/>
          <p:nvPr/>
        </p:nvSpPr>
        <p:spPr>
          <a:xfrm>
            <a:off x="457199" y="5861891"/>
            <a:ext cx="8229599" cy="420628"/>
          </a:xfrm>
          <a:prstGeom prst="rect">
            <a:avLst/>
          </a:prstGeom>
        </p:spPr>
        <p:txBody>
          <a:bodyPr wrap="square" lIns="0" tIns="45720" rIns="0" bIns="45720" anchor="b" anchorCtr="0">
            <a:spAutoFit/>
          </a:bodyPr>
          <a:lstStyle/>
          <a:p>
            <a:pPr>
              <a:spcBef>
                <a:spcPts val="200"/>
              </a:spcBef>
              <a:defRPr/>
            </a:pPr>
            <a:r>
              <a:rPr lang="en-US" sz="600" dirty="0">
                <a:effectLst/>
                <a:latin typeface="Segoe UI"/>
                <a:cs typeface="Arial"/>
              </a:rPr>
              <a:t>1 </a:t>
            </a:r>
            <a:r>
              <a:rPr lang="en-US" sz="600" dirty="0" err="1">
                <a:effectLst/>
                <a:latin typeface="Segoe UI"/>
                <a:cs typeface="Arial"/>
              </a:rPr>
              <a:t>Medicaid.gov</a:t>
            </a:r>
            <a:r>
              <a:rPr lang="en-US" sz="600" dirty="0">
                <a:effectLst/>
                <a:latin typeface="Segoe UI"/>
                <a:cs typeface="Arial"/>
              </a:rPr>
              <a:t>. Massachusetts Waiver Factsheet. (2023). </a:t>
            </a:r>
            <a:r>
              <a:rPr lang="en-US" sz="600" dirty="0">
                <a:effectLst/>
                <a:latin typeface="Segoe UI"/>
                <a:cs typeface="Arial"/>
                <a:hlinkClick r:id="rId3">
                  <a:extLst>
                    <a:ext uri="{A12FA001-AC4F-418D-AE19-62706E023703}">
                      <ahyp:hlinkClr xmlns:ahyp="http://schemas.microsoft.com/office/drawing/2018/hyperlinkcolor" val="tx"/>
                    </a:ext>
                  </a:extLst>
                </a:hlinkClick>
              </a:rPr>
              <a:t>https://www.medicaid.gov/medicaid/section-1115-demo/demonstration-and-waiver-list/Waiver-Descript-Factsheet/MA</a:t>
            </a:r>
            <a:r>
              <a:rPr lang="en-US" sz="600" dirty="0">
                <a:latin typeface="Segoe UI"/>
                <a:cs typeface="Arial"/>
              </a:rPr>
              <a:t> </a:t>
            </a:r>
            <a:endParaRPr lang="en-US" sz="600" b="0" i="0" u="none" strike="noStrike" kern="1200" cap="none" spc="0" normalizeH="0" baseline="0" noProof="0" dirty="0">
              <a:ln>
                <a:noFill/>
              </a:ln>
              <a:effectLst/>
              <a:uLnTx/>
              <a:uFillTx/>
              <a:latin typeface="DM Sans"/>
              <a:cs typeface="Arial" charset="0"/>
            </a:endParaRPr>
          </a:p>
          <a:p>
            <a:pPr>
              <a:spcBef>
                <a:spcPts val="200"/>
              </a:spcBef>
              <a:defRPr/>
            </a:pPr>
            <a:r>
              <a:rPr lang="en-US" sz="600" dirty="0">
                <a:solidFill>
                  <a:srgbClr val="000000"/>
                </a:solidFill>
                <a:latin typeface="DM Sans"/>
                <a:cs typeface="Arial"/>
                <a:hlinkClick r:id="rId4">
                  <a:extLst>
                    <a:ext uri="{A12FA001-AC4F-418D-AE19-62706E023703}">
                      <ahyp:hlinkClr xmlns:ahyp="http://schemas.microsoft.com/office/drawing/2018/hyperlinkcolor" val="tx"/>
                    </a:ext>
                  </a:extLst>
                </a:hlinkClick>
              </a:rPr>
              <a:t>2</a:t>
            </a:r>
            <a:r>
              <a:rPr lang="en-US" sz="600" dirty="0">
                <a:solidFill>
                  <a:srgbClr val="000000"/>
                </a:solidFill>
                <a:latin typeface="DM Sans"/>
                <a:cs typeface="Arial"/>
              </a:rPr>
              <a:t> </a:t>
            </a:r>
            <a:r>
              <a:rPr lang="en-US" sz="600" dirty="0">
                <a:solidFill>
                  <a:srgbClr val="000000"/>
                </a:solidFill>
                <a:latin typeface="+mn-lt"/>
              </a:rPr>
              <a:t> Blue Cross Blue Shield of Massachusetts Foundation. Massachusetts Medicaid 50th Anniversary Timeline. (2015). </a:t>
            </a:r>
            <a:r>
              <a:rPr kumimoji="0" lang="en-US" sz="600" b="0" i="0" u="none" strike="noStrike" kern="1200" cap="none" spc="0" normalizeH="0" baseline="0" noProof="0" dirty="0">
                <a:ln>
                  <a:noFill/>
                </a:ln>
                <a:solidFill>
                  <a:srgbClr val="000000"/>
                </a:solidFill>
                <a:effectLst/>
                <a:uLnTx/>
                <a:uFillTx/>
                <a:latin typeface="DM Sans"/>
                <a:cs typeface="Arial"/>
                <a:hlinkClick r:id="rId4">
                  <a:extLst>
                    <a:ext uri="{A12FA001-AC4F-418D-AE19-62706E023703}">
                      <ahyp:hlinkClr xmlns:ahyp="http://schemas.microsoft.com/office/drawing/2018/hyperlinkcolor" val="tx"/>
                    </a:ext>
                  </a:extLst>
                </a:hlinkClick>
              </a:rPr>
              <a:t>https://www.bluecrossmafoundation.org/publications/ma-medicaid-50th#</a:t>
            </a:r>
            <a:r>
              <a:rPr kumimoji="0" lang="en-US" sz="600" b="0" i="0" u="none" strike="noStrike" kern="1200" cap="none" spc="0" normalizeH="0" baseline="0" noProof="0" dirty="0">
                <a:ln>
                  <a:noFill/>
                </a:ln>
                <a:solidFill>
                  <a:srgbClr val="000000"/>
                </a:solidFill>
                <a:effectLst/>
                <a:uLnTx/>
                <a:uFillTx/>
                <a:latin typeface="DM Sans"/>
                <a:ea typeface="+mn-ea"/>
                <a:cs typeface="Arial"/>
              </a:rPr>
              <a:t>.</a:t>
            </a:r>
            <a:endParaRPr lang="en-US" sz="600" b="0" i="0" u="none" strike="noStrike" kern="1200" cap="none" spc="0" normalizeH="0" baseline="0" noProof="0" dirty="0">
              <a:ln>
                <a:noFill/>
              </a:ln>
              <a:solidFill>
                <a:srgbClr val="000000"/>
              </a:solidFill>
              <a:effectLst/>
              <a:uLnTx/>
              <a:uFillTx/>
              <a:latin typeface="DM Sans"/>
              <a:cs typeface="Arial"/>
            </a:endParaRPr>
          </a:p>
          <a:p>
            <a:pPr>
              <a:spcBef>
                <a:spcPts val="200"/>
              </a:spcBef>
              <a:defRPr/>
            </a:pPr>
            <a:r>
              <a:rPr lang="en-US" sz="600" dirty="0">
                <a:solidFill>
                  <a:srgbClr val="000000"/>
                </a:solidFill>
                <a:latin typeface="DM Sans"/>
                <a:cs typeface="Arial"/>
              </a:rPr>
              <a:t>3 </a:t>
            </a:r>
            <a:r>
              <a:rPr kumimoji="0" lang="en-US" sz="600" b="0" i="0" u="none" strike="noStrike" kern="1200" cap="none" spc="0" normalizeH="0" baseline="0" noProof="0" dirty="0">
                <a:ln>
                  <a:noFill/>
                </a:ln>
                <a:solidFill>
                  <a:srgbClr val="000000"/>
                </a:solidFill>
                <a:effectLst/>
                <a:uLnTx/>
                <a:uFillTx/>
                <a:latin typeface="DM Sans"/>
                <a:ea typeface="+mn-ea"/>
                <a:cs typeface="Arial"/>
              </a:rPr>
              <a:t> MassHealth Budget Office</a:t>
            </a:r>
            <a:r>
              <a:rPr lang="en-US" sz="600" dirty="0">
                <a:solidFill>
                  <a:srgbClr val="000000"/>
                </a:solidFill>
                <a:latin typeface="DM Sans"/>
                <a:cs typeface="Arial"/>
              </a:rPr>
              <a:t> </a:t>
            </a:r>
            <a:endParaRPr lang="en-US" sz="600" b="0" i="0" u="none" strike="noStrike" kern="1200" cap="none" spc="0" normalizeH="0" baseline="0" noProof="0" dirty="0">
              <a:ln>
                <a:noFill/>
              </a:ln>
              <a:solidFill>
                <a:srgbClr val="000000"/>
              </a:solidFill>
              <a:effectLst/>
              <a:uLnTx/>
              <a:uFillTx/>
              <a:latin typeface="DM Sans"/>
              <a:cs typeface="Arial" charset="0"/>
            </a:endParaRPr>
          </a:p>
        </p:txBody>
      </p:sp>
    </p:spTree>
    <p:extLst>
      <p:ext uri="{BB962C8B-B14F-4D97-AF65-F5344CB8AC3E}">
        <p14:creationId xmlns:p14="http://schemas.microsoft.com/office/powerpoint/2010/main" val="417112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TABLE OF CONTENTS</a:t>
            </a:r>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p:txBody>
          <a:bodyPr/>
          <a:lstStyle/>
          <a:p>
            <a:endParaRPr lang="en-US"/>
          </a:p>
          <a:p>
            <a:pPr>
              <a:tabLst>
                <a:tab pos="3775075" algn="r"/>
              </a:tabLst>
            </a:pPr>
            <a:r>
              <a:rPr lang="en-US"/>
              <a:t>GLOSSARY OF ACRONYMS	2</a:t>
            </a:r>
          </a:p>
          <a:p>
            <a:pPr>
              <a:tabLst>
                <a:tab pos="3775075" algn="r"/>
              </a:tabLst>
            </a:pPr>
            <a:endParaRPr lang="en-US">
              <a:solidFill>
                <a:srgbClr val="FF0000"/>
              </a:solidFill>
            </a:endParaRPr>
          </a:p>
          <a:p>
            <a:pPr>
              <a:tabLst>
                <a:tab pos="3775075" algn="r"/>
              </a:tabLst>
            </a:pPr>
            <a:r>
              <a:rPr lang="en-US"/>
              <a:t>INTRODUCTION	3</a:t>
            </a:r>
          </a:p>
          <a:p>
            <a:pPr>
              <a:tabLst>
                <a:tab pos="3775075" algn="r"/>
              </a:tabLst>
            </a:pPr>
            <a:endParaRPr lang="en-US">
              <a:solidFill>
                <a:srgbClr val="FF0000"/>
              </a:solidFill>
            </a:endParaRPr>
          </a:p>
          <a:p>
            <a:pPr>
              <a:tabLst>
                <a:tab pos="3775075" algn="r"/>
              </a:tabLst>
            </a:pPr>
            <a:r>
              <a:rPr lang="en-US"/>
              <a:t>ELIGIBILITY AND ENROLLMENT	7</a:t>
            </a:r>
          </a:p>
          <a:p>
            <a:pPr>
              <a:tabLst>
                <a:tab pos="3775075" algn="r"/>
              </a:tabLst>
            </a:pPr>
            <a:endParaRPr lang="en-US"/>
          </a:p>
          <a:p>
            <a:pPr>
              <a:tabLst>
                <a:tab pos="3775075" algn="r"/>
              </a:tabLst>
            </a:pPr>
            <a:r>
              <a:rPr lang="en-US"/>
              <a:t>BENEFITS AND DELIVERY SYSTEMS	16</a:t>
            </a:r>
          </a:p>
          <a:p>
            <a:pPr>
              <a:tabLst>
                <a:tab pos="3775075" algn="r"/>
              </a:tabLst>
            </a:pPr>
            <a:endParaRPr lang="en-US"/>
          </a:p>
          <a:p>
            <a:pPr>
              <a:tabLst>
                <a:tab pos="3775075" algn="r"/>
              </a:tabLst>
            </a:pPr>
            <a:r>
              <a:rPr lang="en-US"/>
              <a:t>SPENDING AND COST DRIVERS	25</a:t>
            </a:r>
          </a:p>
          <a:p>
            <a:pPr>
              <a:tabLst>
                <a:tab pos="3775075" algn="r"/>
              </a:tabLst>
            </a:pPr>
            <a:endParaRPr lang="en-US">
              <a:solidFill>
                <a:srgbClr val="FF0000"/>
              </a:solidFill>
            </a:endParaRPr>
          </a:p>
          <a:p>
            <a:pPr>
              <a:tabLst>
                <a:tab pos="3775075" algn="r"/>
              </a:tabLst>
            </a:pPr>
            <a:r>
              <a:rPr lang="en-US"/>
              <a:t>REFORMS	35</a:t>
            </a:r>
          </a:p>
          <a:p>
            <a:pPr>
              <a:tabLst>
                <a:tab pos="3775075" algn="r"/>
              </a:tabLst>
            </a:pPr>
            <a:endParaRPr lang="en-US">
              <a:solidFill>
                <a:srgbClr val="FF0000"/>
              </a:solidFill>
            </a:endParaRPr>
          </a:p>
          <a:p>
            <a:pPr>
              <a:tabLst>
                <a:tab pos="3775075" algn="r"/>
              </a:tabLst>
            </a:pPr>
            <a:r>
              <a:rPr lang="en-US"/>
              <a:t>CONCLUSION	39</a:t>
            </a:r>
          </a:p>
        </p:txBody>
      </p:sp>
      <p:sp>
        <p:nvSpPr>
          <p:cNvPr id="17" name="Rectangle 16">
            <a:extLst>
              <a:ext uri="{FF2B5EF4-FFF2-40B4-BE49-F238E27FC236}">
                <a16:creationId xmlns:a16="http://schemas.microsoft.com/office/drawing/2014/main" id="{34ED6CDE-1E4A-4C95-82C9-1206A30E79A0}"/>
              </a:ext>
            </a:extLst>
          </p:cNvPr>
          <p:cNvSpPr/>
          <p:nvPr/>
        </p:nvSpPr>
        <p:spPr>
          <a:xfrm>
            <a:off x="457200" y="6138524"/>
            <a:ext cx="8229600" cy="246221"/>
          </a:xfrm>
          <a:prstGeom prst="rect">
            <a:avLst/>
          </a:prstGeom>
        </p:spPr>
        <p:txBody>
          <a:bodyPr wrap="square" lIns="0" rIns="0" anchor="b" anchorCtr="0">
            <a:spAutoFit/>
          </a:bodyPr>
          <a:lstStyle/>
          <a:p>
            <a:pPr lvl="0" fontAlgn="auto">
              <a:spcBef>
                <a:spcPts val="0"/>
              </a:spcBef>
              <a:spcAft>
                <a:spcPts val="0"/>
              </a:spcAft>
            </a:pPr>
            <a:r>
              <a:rPr lang="en-US" sz="1000" kern="0" cap="small" dirty="0">
                <a:solidFill>
                  <a:srgbClr val="1C1C1C"/>
                </a:solidFill>
                <a:latin typeface="+mn-lt"/>
                <a:cs typeface="Arial"/>
              </a:rPr>
              <a:t>design</a:t>
            </a:r>
            <a:r>
              <a:rPr lang="en-US" sz="1000" kern="0" dirty="0">
                <a:solidFill>
                  <a:srgbClr val="1C1C1C"/>
                </a:solidFill>
                <a:latin typeface="+mn-lt"/>
                <a:cs typeface="Arial"/>
              </a:rPr>
              <a:t>: www.StudioADesign.com</a:t>
            </a:r>
            <a:endParaRPr lang="en-US" sz="1000" kern="0" dirty="0">
              <a:solidFill>
                <a:srgbClr val="FF0000"/>
              </a:solidFill>
              <a:latin typeface="+mn-lt"/>
              <a:cs typeface="Arial"/>
            </a:endParaRPr>
          </a:p>
        </p:txBody>
      </p:sp>
      <p:sp>
        <p:nvSpPr>
          <p:cNvPr id="2" name="Slide Number Placeholder 2">
            <a:extLst>
              <a:ext uri="{FF2B5EF4-FFF2-40B4-BE49-F238E27FC236}">
                <a16:creationId xmlns:a16="http://schemas.microsoft.com/office/drawing/2014/main" id="{E5D51528-23C5-93F8-1FE2-701C38DFEA17}"/>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1</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5A4B8D-39F1-EC10-BF38-DC3E658866BE}"/>
              </a:ext>
            </a:extLst>
          </p:cNvPr>
          <p:cNvSpPr>
            <a:spLocks noGrp="1"/>
          </p:cNvSpPr>
          <p:nvPr>
            <p:ph type="sldNum" sz="quarter" idx="10"/>
          </p:nvPr>
        </p:nvSpPr>
        <p:spPr/>
        <p:txBody>
          <a:bodyPr/>
          <a:lstStyle/>
          <a:p>
            <a:pPr>
              <a:defRPr/>
            </a:pPr>
            <a:fld id="{3909278F-C404-41BF-9C98-282AEB53CEB7}" type="slidenum">
              <a:rPr lang="en-US" smtClean="0"/>
              <a:pPr>
                <a:defRPr/>
              </a:pPr>
              <a:t>19</a:t>
            </a:fld>
            <a:endParaRPr lang="en-US"/>
          </a:p>
        </p:txBody>
      </p:sp>
      <p:sp>
        <p:nvSpPr>
          <p:cNvPr id="5" name="Rectangle: Rounded Corners 4">
            <a:extLst>
              <a:ext uri="{FF2B5EF4-FFF2-40B4-BE49-F238E27FC236}">
                <a16:creationId xmlns:a16="http://schemas.microsoft.com/office/drawing/2014/main" id="{17238223-ED80-894A-4DE6-3F56C837E4BC}"/>
              </a:ext>
            </a:extLst>
          </p:cNvPr>
          <p:cNvSpPr/>
          <p:nvPr/>
        </p:nvSpPr>
        <p:spPr>
          <a:xfrm>
            <a:off x="375413" y="1889560"/>
            <a:ext cx="2807855" cy="1364673"/>
          </a:xfrm>
          <a:prstGeom prst="roundRect">
            <a:avLst/>
          </a:prstGeom>
          <a:solidFill>
            <a:srgbClr val="C3D94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Mandatory</a:t>
            </a:r>
          </a:p>
          <a:p>
            <a:r>
              <a:rPr lang="en-US" sz="1600" dirty="0"/>
              <a:t>Managed </a:t>
            </a:r>
            <a:br>
              <a:rPr lang="en-US" sz="1600" dirty="0"/>
            </a:br>
            <a:r>
              <a:rPr lang="en-US" sz="1600" dirty="0"/>
              <a:t>Care</a:t>
            </a:r>
          </a:p>
        </p:txBody>
      </p:sp>
      <p:sp>
        <p:nvSpPr>
          <p:cNvPr id="8" name="Rectangle 7">
            <a:extLst>
              <a:ext uri="{FF2B5EF4-FFF2-40B4-BE49-F238E27FC236}">
                <a16:creationId xmlns:a16="http://schemas.microsoft.com/office/drawing/2014/main" id="{1C239E17-A902-1BB1-A003-1DA0EE7D438E}"/>
              </a:ext>
            </a:extLst>
          </p:cNvPr>
          <p:cNvSpPr/>
          <p:nvPr/>
        </p:nvSpPr>
        <p:spPr>
          <a:xfrm>
            <a:off x="1765485" y="1889560"/>
            <a:ext cx="1544639" cy="1364673"/>
          </a:xfrm>
          <a:prstGeom prst="rect">
            <a:avLst/>
          </a:prstGeom>
          <a:solidFill>
            <a:srgbClr val="C3D94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Under 65, no other insurance, living in community</a:t>
            </a:r>
          </a:p>
        </p:txBody>
      </p:sp>
      <p:sp>
        <p:nvSpPr>
          <p:cNvPr id="9" name="Rectangle: Rounded Corners 8">
            <a:extLst>
              <a:ext uri="{FF2B5EF4-FFF2-40B4-BE49-F238E27FC236}">
                <a16:creationId xmlns:a16="http://schemas.microsoft.com/office/drawing/2014/main" id="{FDB749D0-6A1A-9674-04B7-E648FCF90099}"/>
              </a:ext>
            </a:extLst>
          </p:cNvPr>
          <p:cNvSpPr/>
          <p:nvPr/>
        </p:nvSpPr>
        <p:spPr>
          <a:xfrm>
            <a:off x="375413" y="3403725"/>
            <a:ext cx="1655688" cy="1639460"/>
          </a:xfrm>
          <a:prstGeom prst="roundRect">
            <a:avLst/>
          </a:prstGeom>
          <a:solidFill>
            <a:schemeClr val="accent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Optional</a:t>
            </a:r>
          </a:p>
          <a:p>
            <a:r>
              <a:rPr lang="en-US" sz="1600" dirty="0">
                <a:solidFill>
                  <a:schemeClr val="tx1"/>
                </a:solidFill>
              </a:rPr>
              <a:t>Managed </a:t>
            </a:r>
            <a:br>
              <a:rPr lang="en-US" sz="1600" dirty="0">
                <a:solidFill>
                  <a:schemeClr val="tx1"/>
                </a:solidFill>
              </a:rPr>
            </a:br>
            <a:r>
              <a:rPr lang="en-US" sz="1600" dirty="0">
                <a:solidFill>
                  <a:schemeClr val="tx1"/>
                </a:solidFill>
              </a:rPr>
              <a:t>Care</a:t>
            </a:r>
          </a:p>
          <a:p>
            <a:r>
              <a:rPr lang="en-US" sz="900" dirty="0">
                <a:solidFill>
                  <a:schemeClr val="tx1"/>
                </a:solidFill>
              </a:rPr>
              <a:t>These plans all </a:t>
            </a:r>
            <a:br>
              <a:rPr lang="en-US" sz="900" dirty="0">
                <a:solidFill>
                  <a:schemeClr val="tx1"/>
                </a:solidFill>
              </a:rPr>
            </a:br>
            <a:r>
              <a:rPr lang="en-US" sz="900" dirty="0">
                <a:solidFill>
                  <a:schemeClr val="tx1"/>
                </a:solidFill>
              </a:rPr>
              <a:t>include robust care coordination with a </a:t>
            </a:r>
            <a:br>
              <a:rPr lang="en-US" sz="900" dirty="0">
                <a:solidFill>
                  <a:schemeClr val="tx1"/>
                </a:solidFill>
              </a:rPr>
            </a:br>
            <a:r>
              <a:rPr lang="en-US" sz="900" dirty="0">
                <a:solidFill>
                  <a:schemeClr val="tx1"/>
                </a:solidFill>
              </a:rPr>
              <a:t>care coordinator assigned to every member. </a:t>
            </a:r>
          </a:p>
        </p:txBody>
      </p:sp>
      <p:sp>
        <p:nvSpPr>
          <p:cNvPr id="10" name="Rectangle 9">
            <a:extLst>
              <a:ext uri="{FF2B5EF4-FFF2-40B4-BE49-F238E27FC236}">
                <a16:creationId xmlns:a16="http://schemas.microsoft.com/office/drawing/2014/main" id="{B0FFE6C4-B60E-C02F-D3D4-760D653B7535}"/>
              </a:ext>
            </a:extLst>
          </p:cNvPr>
          <p:cNvSpPr/>
          <p:nvPr/>
        </p:nvSpPr>
        <p:spPr>
          <a:xfrm>
            <a:off x="1765485" y="3403725"/>
            <a:ext cx="1544639" cy="1639455"/>
          </a:xfrm>
          <a:prstGeom prst="rect">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Older adult or Disabled, may have Medicare</a:t>
            </a:r>
          </a:p>
        </p:txBody>
      </p:sp>
      <p:sp>
        <p:nvSpPr>
          <p:cNvPr id="11" name="Rectangle: Rounded Corners 10">
            <a:extLst>
              <a:ext uri="{FF2B5EF4-FFF2-40B4-BE49-F238E27FC236}">
                <a16:creationId xmlns:a16="http://schemas.microsoft.com/office/drawing/2014/main" id="{5457D137-FE3A-1307-6D69-8A3E8043FACF}"/>
              </a:ext>
            </a:extLst>
          </p:cNvPr>
          <p:cNvSpPr/>
          <p:nvPr/>
        </p:nvSpPr>
        <p:spPr>
          <a:xfrm>
            <a:off x="375413" y="5196390"/>
            <a:ext cx="1544639" cy="633234"/>
          </a:xfrm>
          <a:prstGeom prst="roundRect">
            <a:avLst/>
          </a:prstGeom>
          <a:solidFill>
            <a:srgbClr val="4B63A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Original </a:t>
            </a:r>
            <a:r>
              <a:rPr lang="en-US" sz="1600" dirty="0">
                <a:solidFill>
                  <a:schemeClr val="bg1"/>
                </a:solidFill>
              </a:rPr>
              <a:t>FFS</a:t>
            </a:r>
            <a:r>
              <a:rPr lang="en-US" sz="1600" dirty="0"/>
              <a:t> </a:t>
            </a:r>
          </a:p>
          <a:p>
            <a:r>
              <a:rPr lang="en-US" sz="1600" dirty="0"/>
              <a:t>Medicaid</a:t>
            </a:r>
          </a:p>
        </p:txBody>
      </p:sp>
      <p:sp>
        <p:nvSpPr>
          <p:cNvPr id="12" name="Rectangle 11">
            <a:extLst>
              <a:ext uri="{FF2B5EF4-FFF2-40B4-BE49-F238E27FC236}">
                <a16:creationId xmlns:a16="http://schemas.microsoft.com/office/drawing/2014/main" id="{321D66B3-8BA9-65B5-E363-39C77136D6E2}"/>
              </a:ext>
            </a:extLst>
          </p:cNvPr>
          <p:cNvSpPr/>
          <p:nvPr/>
        </p:nvSpPr>
        <p:spPr>
          <a:xfrm>
            <a:off x="1765485" y="5196391"/>
            <a:ext cx="1544639" cy="633234"/>
          </a:xfrm>
          <a:prstGeom prst="rect">
            <a:avLst/>
          </a:prstGeom>
          <a:solidFill>
            <a:srgbClr val="6F83B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Those with other insurance or in institutions</a:t>
            </a:r>
          </a:p>
        </p:txBody>
      </p:sp>
      <p:sp>
        <p:nvSpPr>
          <p:cNvPr id="13" name="Rectangle: Rounded Corners 12">
            <a:extLst>
              <a:ext uri="{FF2B5EF4-FFF2-40B4-BE49-F238E27FC236}">
                <a16:creationId xmlns:a16="http://schemas.microsoft.com/office/drawing/2014/main" id="{87C62421-AD3F-45CC-1F01-1CE8759E1247}"/>
              </a:ext>
            </a:extLst>
          </p:cNvPr>
          <p:cNvSpPr/>
          <p:nvPr/>
        </p:nvSpPr>
        <p:spPr>
          <a:xfrm>
            <a:off x="3418984" y="1889560"/>
            <a:ext cx="1297524" cy="425651"/>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PCC Plan</a:t>
            </a:r>
          </a:p>
        </p:txBody>
      </p:sp>
      <p:sp>
        <p:nvSpPr>
          <p:cNvPr id="14" name="Rectangle: Rounded Corners 13">
            <a:extLst>
              <a:ext uri="{FF2B5EF4-FFF2-40B4-BE49-F238E27FC236}">
                <a16:creationId xmlns:a16="http://schemas.microsoft.com/office/drawing/2014/main" id="{9720565B-5978-70B6-CD35-CD28BA69EFE9}"/>
              </a:ext>
            </a:extLst>
          </p:cNvPr>
          <p:cNvSpPr/>
          <p:nvPr/>
        </p:nvSpPr>
        <p:spPr>
          <a:xfrm>
            <a:off x="3418984" y="2359804"/>
            <a:ext cx="1297524" cy="425651"/>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MCOs</a:t>
            </a:r>
          </a:p>
        </p:txBody>
      </p:sp>
      <p:sp>
        <p:nvSpPr>
          <p:cNvPr id="15" name="Rectangle: Rounded Corners 14">
            <a:extLst>
              <a:ext uri="{FF2B5EF4-FFF2-40B4-BE49-F238E27FC236}">
                <a16:creationId xmlns:a16="http://schemas.microsoft.com/office/drawing/2014/main" id="{1A449BAD-1EB9-D52F-A08F-1DAC01DCC1DC}"/>
              </a:ext>
            </a:extLst>
          </p:cNvPr>
          <p:cNvSpPr/>
          <p:nvPr/>
        </p:nvSpPr>
        <p:spPr>
          <a:xfrm>
            <a:off x="3418984" y="2830048"/>
            <a:ext cx="1297524" cy="425651"/>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ACOs</a:t>
            </a:r>
          </a:p>
        </p:txBody>
      </p:sp>
      <p:sp>
        <p:nvSpPr>
          <p:cNvPr id="16" name="Rectangle: Rounded Corners 15">
            <a:extLst>
              <a:ext uri="{FF2B5EF4-FFF2-40B4-BE49-F238E27FC236}">
                <a16:creationId xmlns:a16="http://schemas.microsoft.com/office/drawing/2014/main" id="{D0CA3C49-BAD8-3C8D-5612-19884DF7D17A}"/>
              </a:ext>
            </a:extLst>
          </p:cNvPr>
          <p:cNvSpPr/>
          <p:nvPr/>
        </p:nvSpPr>
        <p:spPr>
          <a:xfrm>
            <a:off x="3418984" y="3403725"/>
            <a:ext cx="1297524" cy="616094"/>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PACE</a:t>
            </a:r>
          </a:p>
        </p:txBody>
      </p:sp>
      <p:sp>
        <p:nvSpPr>
          <p:cNvPr id="17" name="Rectangle: Rounded Corners 16">
            <a:extLst>
              <a:ext uri="{FF2B5EF4-FFF2-40B4-BE49-F238E27FC236}">
                <a16:creationId xmlns:a16="http://schemas.microsoft.com/office/drawing/2014/main" id="{C9EEBCE9-93FA-AD69-C77B-3F739499C9A3}"/>
              </a:ext>
            </a:extLst>
          </p:cNvPr>
          <p:cNvSpPr/>
          <p:nvPr/>
        </p:nvSpPr>
        <p:spPr>
          <a:xfrm>
            <a:off x="3418984" y="4100187"/>
            <a:ext cx="1297524" cy="425651"/>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SCO</a:t>
            </a:r>
          </a:p>
        </p:txBody>
      </p:sp>
      <p:sp>
        <p:nvSpPr>
          <p:cNvPr id="18" name="Rectangle: Rounded Corners 17">
            <a:extLst>
              <a:ext uri="{FF2B5EF4-FFF2-40B4-BE49-F238E27FC236}">
                <a16:creationId xmlns:a16="http://schemas.microsoft.com/office/drawing/2014/main" id="{F7B80F1A-5637-A1C7-BE96-17921D090D0D}"/>
              </a:ext>
            </a:extLst>
          </p:cNvPr>
          <p:cNvSpPr/>
          <p:nvPr/>
        </p:nvSpPr>
        <p:spPr>
          <a:xfrm>
            <a:off x="3418984" y="4617528"/>
            <a:ext cx="1297524" cy="425651"/>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Care</a:t>
            </a:r>
          </a:p>
        </p:txBody>
      </p:sp>
      <p:sp>
        <p:nvSpPr>
          <p:cNvPr id="19" name="Rectangle: Rounded Corners 18">
            <a:extLst>
              <a:ext uri="{FF2B5EF4-FFF2-40B4-BE49-F238E27FC236}">
                <a16:creationId xmlns:a16="http://schemas.microsoft.com/office/drawing/2014/main" id="{E5205A1A-7AAA-D28E-EBE4-E02C6EC3F225}"/>
              </a:ext>
            </a:extLst>
          </p:cNvPr>
          <p:cNvSpPr/>
          <p:nvPr/>
        </p:nvSpPr>
        <p:spPr>
          <a:xfrm>
            <a:off x="4836014" y="1886704"/>
            <a:ext cx="3850779" cy="428508"/>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A primary care clinician coordinates medical care, behavioral health is provided through a </a:t>
            </a:r>
            <a:r>
              <a:rPr lang="en-US" sz="900" b="1" dirty="0">
                <a:solidFill>
                  <a:schemeClr val="tx1"/>
                </a:solidFill>
              </a:rPr>
              <a:t>managed BH Plan</a:t>
            </a:r>
            <a:r>
              <a:rPr lang="en-US" sz="900" dirty="0">
                <a:solidFill>
                  <a:schemeClr val="tx1"/>
                </a:solidFill>
              </a:rPr>
              <a:t>. Medical services are paid FFS. </a:t>
            </a:r>
            <a:r>
              <a:rPr lang="en-US" sz="900" baseline="30000" dirty="0">
                <a:solidFill>
                  <a:schemeClr val="tx1"/>
                </a:solidFill>
              </a:rPr>
              <a:t>1</a:t>
            </a:r>
          </a:p>
        </p:txBody>
      </p:sp>
      <p:sp>
        <p:nvSpPr>
          <p:cNvPr id="20" name="Rectangle: Rounded Corners 19">
            <a:extLst>
              <a:ext uri="{FF2B5EF4-FFF2-40B4-BE49-F238E27FC236}">
                <a16:creationId xmlns:a16="http://schemas.microsoft.com/office/drawing/2014/main" id="{C91589C4-06C3-844F-855C-1BB9531735F9}"/>
              </a:ext>
            </a:extLst>
          </p:cNvPr>
          <p:cNvSpPr/>
          <p:nvPr/>
        </p:nvSpPr>
        <p:spPr>
          <a:xfrm>
            <a:off x="4836015" y="2359805"/>
            <a:ext cx="3850780" cy="425651"/>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MCOs are paid a capitated</a:t>
            </a:r>
            <a:r>
              <a:rPr lang="en-US" sz="900" baseline="30000" dirty="0">
                <a:solidFill>
                  <a:schemeClr val="tx1"/>
                </a:solidFill>
              </a:rPr>
              <a:t>2</a:t>
            </a:r>
            <a:r>
              <a:rPr lang="en-US" sz="900" dirty="0">
                <a:solidFill>
                  <a:schemeClr val="tx1"/>
                </a:solidFill>
              </a:rPr>
              <a:t> rate to provide medical and behavioral health care, through </a:t>
            </a:r>
            <a:r>
              <a:rPr lang="en-US" sz="900" b="1" dirty="0">
                <a:solidFill>
                  <a:schemeClr val="tx1"/>
                </a:solidFill>
              </a:rPr>
              <a:t>their provider networks.</a:t>
            </a:r>
          </a:p>
        </p:txBody>
      </p:sp>
      <p:sp>
        <p:nvSpPr>
          <p:cNvPr id="21" name="Rectangle: Rounded Corners 20">
            <a:extLst>
              <a:ext uri="{FF2B5EF4-FFF2-40B4-BE49-F238E27FC236}">
                <a16:creationId xmlns:a16="http://schemas.microsoft.com/office/drawing/2014/main" id="{A9F28305-0306-2F25-89AC-004A8E4179FB}"/>
              </a:ext>
            </a:extLst>
          </p:cNvPr>
          <p:cNvSpPr/>
          <p:nvPr/>
        </p:nvSpPr>
        <p:spPr>
          <a:xfrm>
            <a:off x="4836014" y="2830048"/>
            <a:ext cx="3850781" cy="424185"/>
          </a:xfrm>
          <a:prstGeom prst="roundRect">
            <a:avLst/>
          </a:prstGeom>
          <a:solidFill>
            <a:srgbClr val="C3D941">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ACOs are </a:t>
            </a:r>
            <a:r>
              <a:rPr lang="en-US" sz="900" b="1" dirty="0">
                <a:solidFill>
                  <a:schemeClr val="tx1"/>
                </a:solidFill>
              </a:rPr>
              <a:t>based in provider systems </a:t>
            </a:r>
            <a:r>
              <a:rPr lang="en-US" sz="900" dirty="0">
                <a:solidFill>
                  <a:schemeClr val="tx1"/>
                </a:solidFill>
              </a:rPr>
              <a:t>and have enhanced care coordination (see slide 21).</a:t>
            </a:r>
          </a:p>
        </p:txBody>
      </p:sp>
      <p:sp>
        <p:nvSpPr>
          <p:cNvPr id="22" name="Rectangle: Rounded Corners 21">
            <a:extLst>
              <a:ext uri="{FF2B5EF4-FFF2-40B4-BE49-F238E27FC236}">
                <a16:creationId xmlns:a16="http://schemas.microsoft.com/office/drawing/2014/main" id="{05C2DFE3-A312-6F06-5156-9AA8AB57D7C4}"/>
              </a:ext>
            </a:extLst>
          </p:cNvPr>
          <p:cNvSpPr/>
          <p:nvPr/>
        </p:nvSpPr>
        <p:spPr>
          <a:xfrm>
            <a:off x="4836015" y="3403725"/>
            <a:ext cx="3850782" cy="607003"/>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A capitated inclusive plan with many services provided at PACE Centers (sites that offer adult day care services, a health clinic, physical and occupational therapy, and common room(s) for social and recreational activities). For </a:t>
            </a:r>
            <a:r>
              <a:rPr lang="en-US" sz="900" b="1" dirty="0">
                <a:solidFill>
                  <a:schemeClr val="tx1"/>
                </a:solidFill>
              </a:rPr>
              <a:t>people age 55+ with clinical need.</a:t>
            </a:r>
          </a:p>
        </p:txBody>
      </p:sp>
      <p:sp>
        <p:nvSpPr>
          <p:cNvPr id="23" name="Rectangle: Rounded Corners 22">
            <a:extLst>
              <a:ext uri="{FF2B5EF4-FFF2-40B4-BE49-F238E27FC236}">
                <a16:creationId xmlns:a16="http://schemas.microsoft.com/office/drawing/2014/main" id="{B3DEFFA8-AE3C-D031-3A25-69DEFFBB0B33}"/>
              </a:ext>
            </a:extLst>
          </p:cNvPr>
          <p:cNvSpPr/>
          <p:nvPr/>
        </p:nvSpPr>
        <p:spPr>
          <a:xfrm>
            <a:off x="4836014" y="4092562"/>
            <a:ext cx="3850783" cy="425649"/>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Like an MCO, but includes both Medicaid and Medicare services, including LTSS and dental. For </a:t>
            </a:r>
            <a:r>
              <a:rPr lang="en-US" sz="900" b="1" dirty="0">
                <a:solidFill>
                  <a:schemeClr val="tx1"/>
                </a:solidFill>
              </a:rPr>
              <a:t>people age 65+.</a:t>
            </a:r>
          </a:p>
        </p:txBody>
      </p:sp>
      <p:sp>
        <p:nvSpPr>
          <p:cNvPr id="24" name="Rectangle: Rounded Corners 23">
            <a:extLst>
              <a:ext uri="{FF2B5EF4-FFF2-40B4-BE49-F238E27FC236}">
                <a16:creationId xmlns:a16="http://schemas.microsoft.com/office/drawing/2014/main" id="{9AD60140-D8C8-86A6-25C2-2D141BEF1E9E}"/>
              </a:ext>
            </a:extLst>
          </p:cNvPr>
          <p:cNvSpPr/>
          <p:nvPr/>
        </p:nvSpPr>
        <p:spPr>
          <a:xfrm>
            <a:off x="4836015" y="4602276"/>
            <a:ext cx="3850784" cy="440904"/>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0" i="0" dirty="0">
                <a:solidFill>
                  <a:schemeClr val="tx1"/>
                </a:solidFill>
                <a:latin typeface="+mn-lt"/>
              </a:rPr>
              <a:t>Like a SCO for </a:t>
            </a:r>
            <a:r>
              <a:rPr lang="en-US" sz="900" b="1" i="0" dirty="0">
                <a:solidFill>
                  <a:schemeClr val="tx1"/>
                </a:solidFill>
                <a:latin typeface="+mn-lt"/>
              </a:rPr>
              <a:t>people with disabilities ages 21–64 </a:t>
            </a:r>
            <a:r>
              <a:rPr lang="en-US" sz="900" b="0" i="0" baseline="30000" dirty="0">
                <a:solidFill>
                  <a:schemeClr val="tx1"/>
                </a:solidFill>
                <a:latin typeface="+mn-lt"/>
              </a:rPr>
              <a:t>3</a:t>
            </a:r>
            <a:r>
              <a:rPr lang="en-US" sz="900" b="0" i="0" dirty="0">
                <a:solidFill>
                  <a:schemeClr val="tx1"/>
                </a:solidFill>
                <a:latin typeface="+mn-lt"/>
              </a:rPr>
              <a:t> with Medicare and Medicaid</a:t>
            </a:r>
            <a:r>
              <a:rPr lang="en-US" sz="900" dirty="0">
                <a:solidFill>
                  <a:schemeClr val="tx1"/>
                </a:solidFill>
              </a:rPr>
              <a:t>. </a:t>
            </a:r>
            <a:endParaRPr lang="en-US" sz="900" b="1" dirty="0">
              <a:solidFill>
                <a:schemeClr val="tx1"/>
              </a:solidFill>
            </a:endParaRPr>
          </a:p>
        </p:txBody>
      </p:sp>
      <p:sp>
        <p:nvSpPr>
          <p:cNvPr id="25" name="Rectangle: Rounded Corners 24">
            <a:extLst>
              <a:ext uri="{FF2B5EF4-FFF2-40B4-BE49-F238E27FC236}">
                <a16:creationId xmlns:a16="http://schemas.microsoft.com/office/drawing/2014/main" id="{EC7E8F48-B849-8DBC-1A75-24899D6828BE}"/>
              </a:ext>
            </a:extLst>
          </p:cNvPr>
          <p:cNvSpPr/>
          <p:nvPr/>
        </p:nvSpPr>
        <p:spPr>
          <a:xfrm>
            <a:off x="4836014" y="5198682"/>
            <a:ext cx="3850785" cy="644642"/>
          </a:xfrm>
          <a:prstGeom prst="roundRect">
            <a:avLst/>
          </a:prstGeom>
          <a:solidFill>
            <a:srgbClr val="4B63AE">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rPr>
              <a:t>No entity is charged with coordinating a member’s care. Most seniors and others with Medicare remain in FFS.  </a:t>
            </a:r>
          </a:p>
        </p:txBody>
      </p:sp>
      <p:sp>
        <p:nvSpPr>
          <p:cNvPr id="26" name="Rectangle: Rounded Corners 25">
            <a:extLst>
              <a:ext uri="{FF2B5EF4-FFF2-40B4-BE49-F238E27FC236}">
                <a16:creationId xmlns:a16="http://schemas.microsoft.com/office/drawing/2014/main" id="{1EE6FA56-0720-7FB4-9B61-598D8E3B69C2}"/>
              </a:ext>
            </a:extLst>
          </p:cNvPr>
          <p:cNvSpPr/>
          <p:nvPr/>
        </p:nvSpPr>
        <p:spPr>
          <a:xfrm>
            <a:off x="3418984" y="5196390"/>
            <a:ext cx="1297524" cy="633234"/>
          </a:xfrm>
          <a:prstGeom prst="roundRect">
            <a:avLst/>
          </a:prstGeom>
          <a:solidFill>
            <a:srgbClr val="4B63AE">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MassHealth FFS</a:t>
            </a:r>
          </a:p>
        </p:txBody>
      </p:sp>
      <p:cxnSp>
        <p:nvCxnSpPr>
          <p:cNvPr id="29" name="Straight Connector 28">
            <a:extLst>
              <a:ext uri="{FF2B5EF4-FFF2-40B4-BE49-F238E27FC236}">
                <a16:creationId xmlns:a16="http://schemas.microsoft.com/office/drawing/2014/main" id="{9C17716F-E1BF-5DB0-A1EC-B994BCE08C5B}"/>
              </a:ext>
            </a:extLst>
          </p:cNvPr>
          <p:cNvCxnSpPr>
            <a:cxnSpLocks/>
          </p:cNvCxnSpPr>
          <p:nvPr/>
        </p:nvCxnSpPr>
        <p:spPr>
          <a:xfrm>
            <a:off x="375414" y="3332042"/>
            <a:ext cx="83113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257AB5-09DA-2C1F-46E3-DA08A4370594}"/>
              </a:ext>
            </a:extLst>
          </p:cNvPr>
          <p:cNvCxnSpPr>
            <a:cxnSpLocks/>
          </p:cNvCxnSpPr>
          <p:nvPr/>
        </p:nvCxnSpPr>
        <p:spPr>
          <a:xfrm>
            <a:off x="375413" y="5124707"/>
            <a:ext cx="83113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4E83DCD-230C-53BC-EF5F-86040AEBA521}"/>
              </a:ext>
            </a:extLst>
          </p:cNvPr>
          <p:cNvSpPr txBox="1"/>
          <p:nvPr/>
        </p:nvSpPr>
        <p:spPr>
          <a:xfrm>
            <a:off x="375413" y="5886867"/>
            <a:ext cx="8393174" cy="461665"/>
          </a:xfrm>
          <a:prstGeom prst="rect">
            <a:avLst/>
          </a:prstGeom>
          <a:noFill/>
        </p:spPr>
        <p:txBody>
          <a:bodyPr wrap="square" rtlCol="0">
            <a:spAutoFit/>
          </a:bodyPr>
          <a:lstStyle/>
          <a:p>
            <a:pPr>
              <a:spcBef>
                <a:spcPts val="0"/>
              </a:spcBef>
            </a:pPr>
            <a:r>
              <a:rPr lang="en-US" sz="600" baseline="30000" dirty="0">
                <a:solidFill>
                  <a:srgbClr val="000000"/>
                </a:solidFill>
                <a:latin typeface="DM Sans" pitchFamily="2" charset="77"/>
                <a:cs typeface="Arial"/>
              </a:rPr>
              <a:t>1 </a:t>
            </a:r>
            <a:r>
              <a:rPr lang="en-US" sz="600" dirty="0">
                <a:solidFill>
                  <a:srgbClr val="000000"/>
                </a:solidFill>
                <a:latin typeface="DM Sans" pitchFamily="2" charset="77"/>
                <a:cs typeface="Arial"/>
              </a:rPr>
              <a:t>Fee-for-service (FFS) payment: A payment made to providers for each service delivered.</a:t>
            </a:r>
            <a:endParaRPr lang="en-US" sz="600" dirty="0">
              <a:solidFill>
                <a:srgbClr val="000000"/>
              </a:solidFill>
              <a:latin typeface="DM Sans" pitchFamily="2" charset="77"/>
              <a:ea typeface="Source Sans Pro Light"/>
              <a:cs typeface="Arial"/>
            </a:endParaRPr>
          </a:p>
          <a:p>
            <a:pPr marL="45720" indent="-45720">
              <a:spcBef>
                <a:spcPts val="0"/>
              </a:spcBef>
            </a:pPr>
            <a:r>
              <a:rPr lang="en-US" sz="600" baseline="30000" dirty="0">
                <a:solidFill>
                  <a:srgbClr val="000000"/>
                </a:solidFill>
                <a:latin typeface="DM Sans" pitchFamily="2" charset="77"/>
                <a:ea typeface="Source Sans Pro Light"/>
                <a:cs typeface="Arial"/>
              </a:rPr>
              <a:t>2 </a:t>
            </a:r>
            <a:r>
              <a:rPr lang="en-US" sz="600" dirty="0">
                <a:solidFill>
                  <a:srgbClr val="000000"/>
                </a:solidFill>
                <a:latin typeface="DM Sans" pitchFamily="2" charset="77"/>
                <a:ea typeface="Source Sans Pro Light"/>
                <a:cs typeface="Arial"/>
              </a:rPr>
              <a:t>a capitated rate is a monthly payment per member to cover all services</a:t>
            </a:r>
            <a:endParaRPr lang="en-US" sz="600" baseline="30000" dirty="0">
              <a:solidFill>
                <a:srgbClr val="000000"/>
              </a:solidFill>
              <a:latin typeface="DM Sans" pitchFamily="2" charset="77"/>
              <a:ea typeface="Source Sans Pro Light"/>
              <a:cs typeface="Arial"/>
            </a:endParaRPr>
          </a:p>
          <a:p>
            <a:pPr marL="45720" indent="-45720">
              <a:spcBef>
                <a:spcPts val="0"/>
              </a:spcBef>
            </a:pPr>
            <a:r>
              <a:rPr lang="en-US" sz="600" baseline="30000" dirty="0">
                <a:solidFill>
                  <a:srgbClr val="000000"/>
                </a:solidFill>
                <a:latin typeface="DM Sans" pitchFamily="2" charset="77"/>
                <a:ea typeface="Source Sans Pro Light"/>
                <a:cs typeface="Arial"/>
              </a:rPr>
              <a:t>3 </a:t>
            </a:r>
            <a:r>
              <a:rPr lang="en-US" sz="600" dirty="0">
                <a:solidFill>
                  <a:srgbClr val="000000"/>
                </a:solidFill>
                <a:latin typeface="DM Sans" pitchFamily="2" charset="77"/>
                <a:ea typeface="Source Sans Pro Light"/>
                <a:cs typeface="Arial"/>
              </a:rPr>
              <a:t>If a member enrolled in One Care turns 65 and is still eligible for One Care, they may elect to stay enrolled in One Care. </a:t>
            </a:r>
            <a:endParaRPr lang="en-US" sz="600" dirty="0">
              <a:solidFill>
                <a:srgbClr val="000000"/>
              </a:solidFill>
              <a:latin typeface="DM Sans" pitchFamily="2" charset="77"/>
              <a:cs typeface="Arial"/>
            </a:endParaRPr>
          </a:p>
          <a:p>
            <a:pPr>
              <a:spcBef>
                <a:spcPts val="0"/>
              </a:spcBef>
            </a:pPr>
            <a:r>
              <a:rPr lang="en-US" sz="600" cap="small" dirty="0">
                <a:solidFill>
                  <a:srgbClr val="000000"/>
                </a:solidFill>
                <a:latin typeface="DM Sans" pitchFamily="2" charset="77"/>
                <a:cs typeface="Arial"/>
              </a:rPr>
              <a:t>sources</a:t>
            </a:r>
            <a:r>
              <a:rPr lang="en-US" sz="600" dirty="0">
                <a:solidFill>
                  <a:srgbClr val="000000"/>
                </a:solidFill>
                <a:latin typeface="DM Sans" pitchFamily="2" charset="77"/>
                <a:cs typeface="Arial"/>
              </a:rPr>
              <a:t>: 130 C.M.R . §450; 130 C.M.R §508. </a:t>
            </a:r>
            <a:endParaRPr lang="en-US" sz="600" dirty="0">
              <a:solidFill>
                <a:srgbClr val="000000"/>
              </a:solidFill>
              <a:latin typeface="DM Sans" pitchFamily="2" charset="77"/>
              <a:ea typeface="Source Sans Pro Light"/>
            </a:endParaRPr>
          </a:p>
        </p:txBody>
      </p:sp>
      <p:sp>
        <p:nvSpPr>
          <p:cNvPr id="6" name="Title 5">
            <a:extLst>
              <a:ext uri="{FF2B5EF4-FFF2-40B4-BE49-F238E27FC236}">
                <a16:creationId xmlns:a16="http://schemas.microsoft.com/office/drawing/2014/main" id="{6121390E-CC78-44ED-1C34-CEA3B3FEB4AA}"/>
              </a:ext>
            </a:extLst>
          </p:cNvPr>
          <p:cNvSpPr>
            <a:spLocks noGrp="1"/>
          </p:cNvSpPr>
          <p:nvPr>
            <p:ph type="title"/>
          </p:nvPr>
        </p:nvSpPr>
        <p:spPr>
          <a:xfrm>
            <a:off x="457193" y="469685"/>
            <a:ext cx="8229600" cy="628573"/>
          </a:xfrm>
        </p:spPr>
        <p:txBody>
          <a:bodyPr/>
          <a:lstStyle/>
          <a:p>
            <a:r>
              <a:rPr lang="en-US" dirty="0"/>
              <a:t>MassHealth Delivery System Overview</a:t>
            </a:r>
          </a:p>
        </p:txBody>
      </p:sp>
      <p:sp>
        <p:nvSpPr>
          <p:cNvPr id="7" name="TextBox 6">
            <a:extLst>
              <a:ext uri="{FF2B5EF4-FFF2-40B4-BE49-F238E27FC236}">
                <a16:creationId xmlns:a16="http://schemas.microsoft.com/office/drawing/2014/main" id="{51700200-77A4-C39B-D564-0B841722CC08}"/>
              </a:ext>
            </a:extLst>
          </p:cNvPr>
          <p:cNvSpPr txBox="1"/>
          <p:nvPr/>
        </p:nvSpPr>
        <p:spPr>
          <a:xfrm>
            <a:off x="375413" y="1142404"/>
            <a:ext cx="8311380" cy="734432"/>
          </a:xfrm>
          <a:prstGeom prst="rect">
            <a:avLst/>
          </a:prstGeom>
          <a:noFill/>
        </p:spPr>
        <p:txBody>
          <a:bodyPr wrap="square" rtlCol="0">
            <a:spAutoFit/>
          </a:bodyPr>
          <a:lstStyle/>
          <a:p>
            <a:pPr>
              <a:lnSpc>
                <a:spcPts val="980"/>
              </a:lnSpc>
            </a:pPr>
            <a:r>
              <a:rPr lang="en-US" sz="900" dirty="0">
                <a:effectLst/>
                <a:latin typeface="+mn-lt"/>
              </a:rPr>
              <a:t>Originally payment for all Medicaid services was made directly to providers by MassHealth on a fee-for-service (FFS) basis. Over the years, Massachusetts has moved more members to </a:t>
            </a:r>
            <a:r>
              <a:rPr lang="en-US" sz="900" dirty="0">
                <a:effectLst/>
                <a:latin typeface="+mn-lt"/>
                <a:cs typeface="Segoe UI" panose="020B0502040204020203" pitchFamily="34" charset="0"/>
              </a:rPr>
              <a:t>managed care (</a:t>
            </a:r>
            <a:r>
              <a:rPr lang="en-US" sz="900" dirty="0">
                <a:latin typeface="+mn-lt"/>
                <a:cs typeface="Segoe UI" panose="020B0502040204020203" pitchFamily="34" charset="0"/>
              </a:rPr>
              <a:t>health care delivery systems organized to manage cost, utilization, and quality</a:t>
            </a:r>
            <a:r>
              <a:rPr lang="en-US" sz="900" b="0" i="0" dirty="0">
                <a:effectLst/>
                <a:latin typeface="+mn-lt"/>
              </a:rPr>
              <a:t>) </a:t>
            </a:r>
            <a:r>
              <a:rPr lang="en-US" sz="900" dirty="0">
                <a:effectLst/>
                <a:latin typeface="+mn-lt"/>
              </a:rPr>
              <a:t>to provide more coordinated and efficient care. Some MassHealth members are required to enroll in a managed care program, some are not eligible for managed care, and others can choose between managed care or the original Medicaid. The chart below provides more details on these different groups and the programs they can choose. </a:t>
            </a:r>
          </a:p>
        </p:txBody>
      </p:sp>
    </p:spTree>
    <p:extLst>
      <p:ext uri="{BB962C8B-B14F-4D97-AF65-F5344CB8AC3E}">
        <p14:creationId xmlns:p14="http://schemas.microsoft.com/office/powerpoint/2010/main" val="85329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DACF4184-5CC6-49E5-995B-62888EBF51E5}"/>
              </a:ext>
            </a:extLst>
          </p:cNvPr>
          <p:cNvSpPr/>
          <p:nvPr/>
        </p:nvSpPr>
        <p:spPr>
          <a:xfrm>
            <a:off x="1079861" y="3117312"/>
            <a:ext cx="4846320" cy="498321"/>
          </a:xfrm>
          <a:custGeom>
            <a:avLst/>
            <a:gdLst>
              <a:gd name="connsiteX0" fmla="*/ 0 w 4846320"/>
              <a:gd name="connsiteY0" fmla="*/ 488327 h 488327"/>
              <a:gd name="connsiteX1" fmla="*/ 2418107 w 4846320"/>
              <a:gd name="connsiteY1" fmla="*/ 0 h 488327"/>
              <a:gd name="connsiteX2" fmla="*/ 2428213 w 4846320"/>
              <a:gd name="connsiteY2" fmla="*/ 0 h 488327"/>
              <a:gd name="connsiteX3" fmla="*/ 4846320 w 4846320"/>
              <a:gd name="connsiteY3" fmla="*/ 488327 h 488327"/>
              <a:gd name="connsiteX4" fmla="*/ 0 w 4846320"/>
              <a:gd name="connsiteY4" fmla="*/ 488327 h 488327"/>
              <a:gd name="connsiteX0" fmla="*/ 0 w 4846320"/>
              <a:gd name="connsiteY0" fmla="*/ 488327 h 488327"/>
              <a:gd name="connsiteX1" fmla="*/ 1768270 w 4846320"/>
              <a:gd name="connsiteY1" fmla="*/ 130556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88327 h 488327"/>
              <a:gd name="connsiteX1" fmla="*/ 1903182 w 4846320"/>
              <a:gd name="connsiteY1" fmla="*/ 70595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98321 h 498321"/>
              <a:gd name="connsiteX1" fmla="*/ 1903182 w 4846320"/>
              <a:gd name="connsiteY1" fmla="*/ 80589 h 498321"/>
              <a:gd name="connsiteX2" fmla="*/ 2418107 w 4846320"/>
              <a:gd name="connsiteY2" fmla="*/ 9994 h 498321"/>
              <a:gd name="connsiteX3" fmla="*/ 2453197 w 4846320"/>
              <a:gd name="connsiteY3" fmla="*/ 0 h 498321"/>
              <a:gd name="connsiteX4" fmla="*/ 4846320 w 4846320"/>
              <a:gd name="connsiteY4" fmla="*/ 498321 h 498321"/>
              <a:gd name="connsiteX5" fmla="*/ 0 w 4846320"/>
              <a:gd name="connsiteY5" fmla="*/ 498321 h 4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320" h="498321">
                <a:moveTo>
                  <a:pt x="0" y="498321"/>
                </a:moveTo>
                <a:lnTo>
                  <a:pt x="1903182" y="80589"/>
                </a:lnTo>
                <a:lnTo>
                  <a:pt x="2418107" y="9994"/>
                </a:lnTo>
                <a:lnTo>
                  <a:pt x="2453197" y="0"/>
                </a:lnTo>
                <a:lnTo>
                  <a:pt x="4846320" y="498321"/>
                </a:lnTo>
                <a:lnTo>
                  <a:pt x="0" y="498321"/>
                </a:lnTo>
                <a:close/>
              </a:path>
            </a:pathLst>
          </a:custGeom>
          <a:gradFill flip="none" rotWithShape="1">
            <a:gsLst>
              <a:gs pos="33000">
                <a:schemeClr val="accent2">
                  <a:lumMod val="75000"/>
                </a:schemeClr>
              </a:gs>
              <a:gs pos="100000">
                <a:schemeClr val="accent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Title 1"/>
          <p:cNvSpPr>
            <a:spLocks noGrp="1"/>
          </p:cNvSpPr>
          <p:nvPr>
            <p:ph type="title"/>
          </p:nvPr>
        </p:nvSpPr>
        <p:spPr/>
        <p:txBody>
          <a:bodyPr/>
          <a:lstStyle/>
          <a:p>
            <a:r>
              <a:rPr lang="en-US" dirty="0"/>
              <a:t>Among MASSHEALTH members who are also enrolled in </a:t>
            </a:r>
            <a:r>
              <a:rPr lang="en-US" dirty="0" err="1"/>
              <a:t>medicare</a:t>
            </a:r>
            <a:r>
              <a:rPr lang="en-US" dirty="0"/>
              <a:t>, fewer than one third are enrolled in managed care plans</a:t>
            </a:r>
          </a:p>
        </p:txBody>
      </p:sp>
      <p:sp>
        <p:nvSpPr>
          <p:cNvPr id="3" name="Slide Number Placeholder 2"/>
          <p:cNvSpPr>
            <a:spLocks noGrp="1"/>
          </p:cNvSpPr>
          <p:nvPr>
            <p:ph type="sldNum" sz="quarter" idx="10"/>
          </p:nvPr>
        </p:nvSpPr>
        <p:spPr/>
        <p:txBody>
          <a:bodyPr/>
          <a:lstStyle/>
          <a:p>
            <a:fld id="{5DCEACFD-D5E8-4814-B0F8-EF4EA1641FDE}" type="slidenum">
              <a:rPr lang="en-US" smtClean="0"/>
              <a:pPr/>
              <a:t>20</a:t>
            </a:fld>
            <a:endParaRPr lang="en-US"/>
          </a:p>
        </p:txBody>
      </p:sp>
      <p:graphicFrame>
        <p:nvGraphicFramePr>
          <p:cNvPr id="14" name="Chart 13">
            <a:extLst>
              <a:ext uri="{FF2B5EF4-FFF2-40B4-BE49-F238E27FC236}">
                <a16:creationId xmlns:a16="http://schemas.microsoft.com/office/drawing/2014/main" id="{A7553E7F-9356-4D1B-8CB2-6BFB2E55B474}"/>
              </a:ext>
            </a:extLst>
          </p:cNvPr>
          <p:cNvGraphicFramePr/>
          <p:nvPr>
            <p:extLst>
              <p:ext uri="{D42A27DB-BD31-4B8C-83A1-F6EECF244321}">
                <p14:modId xmlns:p14="http://schemas.microsoft.com/office/powerpoint/2010/main" val="2269871533"/>
              </p:ext>
            </p:extLst>
          </p:nvPr>
        </p:nvGraphicFramePr>
        <p:xfrm>
          <a:off x="1079861" y="3614609"/>
          <a:ext cx="4846320" cy="17373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E98BA28-D4E5-4F1B-8378-3F59BB3A51AA}"/>
              </a:ext>
            </a:extLst>
          </p:cNvPr>
          <p:cNvSpPr txBox="1"/>
          <p:nvPr/>
        </p:nvSpPr>
        <p:spPr>
          <a:xfrm>
            <a:off x="1803866" y="3398136"/>
            <a:ext cx="3398312" cy="253916"/>
          </a:xfrm>
          <a:prstGeom prst="rect">
            <a:avLst/>
          </a:prstGeom>
        </p:spPr>
        <p:txBody>
          <a:bodyPr wrap="square" lIns="0">
            <a:spAutoFit/>
          </a:bodyPr>
          <a:lstStyle>
            <a:defPPr>
              <a:defRPr lang="en-US"/>
            </a:defPPr>
            <a:lvl1pPr lvl="0">
              <a:defRPr sz="1050" cap="all">
                <a:solidFill>
                  <a:srgbClr val="404040"/>
                </a:solidFill>
                <a:latin typeface="Source Sans Pro Semibold"/>
              </a:defRPr>
            </a:lvl1pPr>
          </a:lstStyle>
          <a:p>
            <a:pPr algn="ctr"/>
            <a:r>
              <a:rPr lang="en-US" sz="1000" b="1">
                <a:solidFill>
                  <a:schemeClr val="bg1"/>
                </a:solidFill>
                <a:latin typeface="+mn-lt"/>
              </a:rPr>
              <a:t>MassHealth members enrolled in Medicare</a:t>
            </a:r>
          </a:p>
        </p:txBody>
      </p:sp>
      <p:sp>
        <p:nvSpPr>
          <p:cNvPr id="29" name="TextBox 28">
            <a:extLst>
              <a:ext uri="{FF2B5EF4-FFF2-40B4-BE49-F238E27FC236}">
                <a16:creationId xmlns:a16="http://schemas.microsoft.com/office/drawing/2014/main" id="{B2688591-8A5B-406F-87CB-166EFBA127C1}"/>
              </a:ext>
            </a:extLst>
          </p:cNvPr>
          <p:cNvSpPr txBox="1"/>
          <p:nvPr/>
        </p:nvSpPr>
        <p:spPr>
          <a:xfrm>
            <a:off x="3881745" y="4373594"/>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solidFill>
                  <a:schemeClr val="tx1"/>
                </a:solidFill>
                <a:latin typeface="+mn-lt"/>
              </a:rPr>
              <a:t>19%</a:t>
            </a:r>
          </a:p>
        </p:txBody>
      </p:sp>
      <p:sp>
        <p:nvSpPr>
          <p:cNvPr id="31" name="Text Box 11">
            <a:extLst>
              <a:ext uri="{FF2B5EF4-FFF2-40B4-BE49-F238E27FC236}">
                <a16:creationId xmlns:a16="http://schemas.microsoft.com/office/drawing/2014/main" id="{0F2ECED1-6FDE-4A33-A929-942E3B4A6CC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a:spcBef>
                <a:spcPts val="300"/>
              </a:spcBef>
            </a:pPr>
            <a:r>
              <a:rPr lang="en-US" sz="1000" dirty="0"/>
              <a:t>Nearly one in five MassHealth members is also enrolled in Medicare. Most of these members have two insurance cards and must navigate two distinct enrollment processes, provider networks, and sets of covered services. These misalignments can cause confusion, suboptimal care, and poorer health outcomes.</a:t>
            </a:r>
          </a:p>
          <a:p>
            <a:pPr>
              <a:spcBef>
                <a:spcPts val="300"/>
              </a:spcBef>
            </a:pPr>
            <a:r>
              <a:rPr lang="en-US" sz="1000" dirty="0"/>
              <a:t>Massachusetts has developed three managed care options — One Care, PACE, and SCO (see slide 19 for more detail on these option) — to align Medicare and Medicaid services through a single program and provide coordinated care.</a:t>
            </a:r>
            <a:r>
              <a:rPr lang="en-US" sz="1000" dirty="0">
                <a:latin typeface="Times New Roman" panose="02020603050405020304" pitchFamily="18" charset="0"/>
                <a:cs typeface="Times New Roman" panose="02020603050405020304" pitchFamily="18" charset="0"/>
              </a:rPr>
              <a:t>¹</a:t>
            </a:r>
            <a:r>
              <a:rPr lang="en-US" sz="1000" dirty="0"/>
              <a:t> More than two-thirds of “dual eligible” people remain outside these plans. </a:t>
            </a:r>
          </a:p>
          <a:p>
            <a:pPr>
              <a:spcBef>
                <a:spcPts val="300"/>
              </a:spcBef>
            </a:pPr>
            <a:r>
              <a:rPr lang="en-US" sz="1000" dirty="0"/>
              <a:t>One Care is planning for change. The federal government has updated the rules under which the program operates, effective in 2026. MassHealth is engaging with stakeholders to ensure the required updates will maintain a program with robust service coordination and a consumer focus.</a:t>
            </a:r>
            <a:r>
              <a:rPr lang="en-US" sz="1000" dirty="0">
                <a:latin typeface="Times New Roman" panose="02020603050405020304" pitchFamily="18" charset="0"/>
                <a:cs typeface="Times New Roman" panose="02020603050405020304" pitchFamily="18" charset="0"/>
              </a:rPr>
              <a:t>²</a:t>
            </a:r>
            <a:endParaRPr lang="en-US" sz="1000" baseline="30000" dirty="0"/>
          </a:p>
        </p:txBody>
      </p:sp>
      <p:sp>
        <p:nvSpPr>
          <p:cNvPr id="32" name="Rectangle 31">
            <a:extLst>
              <a:ext uri="{FF2B5EF4-FFF2-40B4-BE49-F238E27FC236}">
                <a16:creationId xmlns:a16="http://schemas.microsoft.com/office/drawing/2014/main" id="{CF288BDB-33F4-4174-892E-B7D49F570C71}"/>
              </a:ext>
            </a:extLst>
          </p:cNvPr>
          <p:cNvSpPr/>
          <p:nvPr/>
        </p:nvSpPr>
        <p:spPr>
          <a:xfrm>
            <a:off x="457200" y="5661471"/>
            <a:ext cx="5887942" cy="723275"/>
          </a:xfrm>
          <a:prstGeom prst="rect">
            <a:avLst/>
          </a:prstGeom>
        </p:spPr>
        <p:txBody>
          <a:bodyPr wrap="square" lIns="0" rIns="0" anchor="b" anchorCtr="0">
            <a:spAutoFit/>
          </a:bodyPr>
          <a:lstStyle/>
          <a:p>
            <a:pPr lvl="0">
              <a:spcBef>
                <a:spcPts val="200"/>
              </a:spcBef>
            </a:pPr>
            <a:r>
              <a:rPr lang="en-US" sz="600" baseline="30000" dirty="0">
                <a:solidFill>
                  <a:srgbClr val="000000"/>
                </a:solidFill>
                <a:latin typeface="+mn-lt"/>
              </a:rPr>
              <a:t>1</a:t>
            </a:r>
            <a:r>
              <a:rPr lang="en-US" sz="600" dirty="0">
                <a:solidFill>
                  <a:srgbClr val="000000"/>
                </a:solidFill>
                <a:latin typeface="+mn-lt"/>
              </a:rPr>
              <a:t> Massachusetts Executive Office of Health and Human Services. (2023). </a:t>
            </a:r>
            <a:r>
              <a:rPr lang="en-US" sz="600" dirty="0">
                <a:solidFill>
                  <a:srgbClr val="000000"/>
                </a:solidFill>
                <a:latin typeface="+mn-lt"/>
                <a:hlinkClick r:id="rId4">
                  <a:extLst>
                    <a:ext uri="{A12FA001-AC4F-418D-AE19-62706E023703}">
                      <ahyp:hlinkClr xmlns:ahyp="http://schemas.microsoft.com/office/drawing/2018/hyperlinkcolor" val="tx"/>
                    </a:ext>
                  </a:extLst>
                </a:hlinkClick>
              </a:rPr>
              <a:t>One Care </a:t>
            </a:r>
            <a:r>
              <a:rPr lang="en-US" sz="600" u="sng" dirty="0">
                <a:solidFill>
                  <a:srgbClr val="000000"/>
                </a:solidFill>
                <a:latin typeface="+mn-lt"/>
              </a:rPr>
              <a:t>Homepage</a:t>
            </a:r>
            <a:r>
              <a:rPr lang="en-US" sz="600" dirty="0">
                <a:solidFill>
                  <a:srgbClr val="000000"/>
                </a:solidFill>
                <a:latin typeface="+mn-lt"/>
              </a:rPr>
              <a:t>. </a:t>
            </a:r>
          </a:p>
          <a:p>
            <a:pPr lvl="0">
              <a:spcBef>
                <a:spcPts val="200"/>
              </a:spcBef>
            </a:pPr>
            <a:r>
              <a:rPr lang="en-US" sz="600" baseline="30000" dirty="0">
                <a:solidFill>
                  <a:srgbClr val="000000"/>
                </a:solidFill>
                <a:latin typeface="+mn-lt"/>
              </a:rPr>
              <a:t>2</a:t>
            </a:r>
            <a:r>
              <a:rPr lang="en-US" sz="600" dirty="0">
                <a:solidFill>
                  <a:srgbClr val="000000"/>
                </a:solidFill>
                <a:latin typeface="+mn-lt"/>
              </a:rPr>
              <a:t> Massachusetts Executive Office of Health and Human Services. (2023). </a:t>
            </a:r>
            <a:r>
              <a:rPr lang="en-US" sz="600" dirty="0">
                <a:latin typeface="+mn-lt"/>
                <a:hlinkClick r:id="rId5">
                  <a:extLst>
                    <a:ext uri="{A12FA001-AC4F-418D-AE19-62706E023703}">
                      <ahyp:hlinkClr xmlns:ahyp="http://schemas.microsoft.com/office/drawing/2018/hyperlinkcolor" val="tx"/>
                    </a:ext>
                  </a:extLst>
                </a:hlinkClick>
              </a:rPr>
              <a:t>One Care Transition Planning</a:t>
            </a:r>
            <a:r>
              <a:rPr lang="en-US" sz="600" dirty="0">
                <a:latin typeface="+mn-lt"/>
              </a:rPr>
              <a:t>.</a:t>
            </a:r>
          </a:p>
          <a:p>
            <a:pPr lvl="0">
              <a:spcBef>
                <a:spcPts val="200"/>
              </a:spcBef>
            </a:pPr>
            <a:r>
              <a:rPr lang="en-US" sz="600" cap="small" dirty="0">
                <a:solidFill>
                  <a:srgbClr val="000000"/>
                </a:solidFill>
                <a:latin typeface="+mn-lt"/>
              </a:rPr>
              <a:t>notes</a:t>
            </a:r>
            <a:r>
              <a:rPr lang="en-US" sz="600" dirty="0">
                <a:solidFill>
                  <a:srgbClr val="000000"/>
                </a:solidFill>
                <a:latin typeface="+mn-lt"/>
              </a:rPr>
              <a:t>: The bottom pie chart only shows members who are enrolled in Medicare and Medicaid.  In addition, there are SCO and PACE enrollees who are not enrolled in both MassHealth and Medicare. The MassHealth buy-in covers Medicare premiums, co-pays, and deductibles, but does not cover other MassHealth Standard services. Eligibility for the buy-in program was expanded in January 2020, increasing  buy-in enrollment</a:t>
            </a:r>
            <a:endParaRPr lang="en-US" sz="600" dirty="0">
              <a:latin typeface="+mn-lt"/>
            </a:endParaRPr>
          </a:p>
          <a:p>
            <a:pPr lvl="0">
              <a:spcBef>
                <a:spcPts val="200"/>
              </a:spcBef>
            </a:pPr>
            <a:r>
              <a:rPr lang="en-US" sz="600" cap="small" dirty="0">
                <a:solidFill>
                  <a:srgbClr val="000000"/>
                </a:solidFill>
                <a:latin typeface="+mn-lt"/>
              </a:rPr>
              <a:t>source</a:t>
            </a:r>
            <a:r>
              <a:rPr lang="en-US" sz="600" dirty="0">
                <a:solidFill>
                  <a:srgbClr val="000000"/>
                </a:solidFill>
                <a:latin typeface="+mn-lt"/>
              </a:rPr>
              <a:t>: MassHealth Budget Office. </a:t>
            </a:r>
          </a:p>
        </p:txBody>
      </p:sp>
      <p:graphicFrame>
        <p:nvGraphicFramePr>
          <p:cNvPr id="34" name="Chart 33">
            <a:extLst>
              <a:ext uri="{FF2B5EF4-FFF2-40B4-BE49-F238E27FC236}">
                <a16:creationId xmlns:a16="http://schemas.microsoft.com/office/drawing/2014/main" id="{3F6FFDB1-44E1-4D63-B130-88A12623BE1C}"/>
              </a:ext>
            </a:extLst>
          </p:cNvPr>
          <p:cNvGraphicFramePr>
            <a:graphicFrameLocks noChangeAspect="1"/>
          </p:cNvGraphicFramePr>
          <p:nvPr>
            <p:extLst>
              <p:ext uri="{D42A27DB-BD31-4B8C-83A1-F6EECF244321}">
                <p14:modId xmlns:p14="http://schemas.microsoft.com/office/powerpoint/2010/main" val="2487397804"/>
              </p:ext>
            </p:extLst>
          </p:nvPr>
        </p:nvGraphicFramePr>
        <p:xfrm>
          <a:off x="1902821" y="1207008"/>
          <a:ext cx="3200400" cy="2369713"/>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D4E4174-CC1B-4DE8-A8C9-DF811A169621}"/>
              </a:ext>
            </a:extLst>
          </p:cNvPr>
          <p:cNvSpPr/>
          <p:nvPr/>
        </p:nvSpPr>
        <p:spPr>
          <a:xfrm>
            <a:off x="1821240" y="1268612"/>
            <a:ext cx="1770544" cy="738664"/>
          </a:xfrm>
          <a:prstGeom prst="rect">
            <a:avLst/>
          </a:prstGeom>
        </p:spPr>
        <p:txBody>
          <a:bodyPr wrap="square" lIns="0">
            <a:spAutoFit/>
          </a:bodyPr>
          <a:lstStyle/>
          <a:p>
            <a:pPr lvl="0"/>
            <a:r>
              <a:rPr lang="en-US" sz="1050" b="1" cap="all">
                <a:solidFill>
                  <a:srgbClr val="404040"/>
                </a:solidFill>
                <a:latin typeface="+mn-lt"/>
              </a:rPr>
              <a:t>MassHealth members not enrolled </a:t>
            </a:r>
            <a:br>
              <a:rPr lang="en-US" sz="1050" b="1" cap="all">
                <a:solidFill>
                  <a:srgbClr val="404040"/>
                </a:solidFill>
                <a:latin typeface="+mn-lt"/>
              </a:rPr>
            </a:br>
            <a:r>
              <a:rPr lang="en-US" sz="1050" b="1" cap="all">
                <a:solidFill>
                  <a:srgbClr val="404040"/>
                </a:solidFill>
                <a:latin typeface="+mn-lt"/>
              </a:rPr>
              <a:t>in Medicare </a:t>
            </a:r>
            <a:br>
              <a:rPr lang="en-US" sz="1050" b="1" cap="all">
                <a:solidFill>
                  <a:srgbClr val="404040"/>
                </a:solidFill>
                <a:latin typeface="+mn-lt"/>
              </a:rPr>
            </a:br>
            <a:endParaRPr lang="en-US" sz="1050" b="1" cap="all">
              <a:solidFill>
                <a:srgbClr val="404040"/>
              </a:solidFill>
              <a:latin typeface="+mn-lt"/>
            </a:endParaRPr>
          </a:p>
        </p:txBody>
      </p:sp>
      <p:sp>
        <p:nvSpPr>
          <p:cNvPr id="36" name="TextBox 1">
            <a:extLst>
              <a:ext uri="{FF2B5EF4-FFF2-40B4-BE49-F238E27FC236}">
                <a16:creationId xmlns:a16="http://schemas.microsoft.com/office/drawing/2014/main" id="{3D3A27E9-A7BF-46A8-B612-080614C48424}"/>
              </a:ext>
            </a:extLst>
          </p:cNvPr>
          <p:cNvSpPr txBox="1"/>
          <p:nvPr/>
        </p:nvSpPr>
        <p:spPr>
          <a:xfrm>
            <a:off x="2997916" y="1492784"/>
            <a:ext cx="1010213"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a:solidFill>
                  <a:schemeClr val="bg1"/>
                </a:solidFill>
              </a:rPr>
              <a:t>84%</a:t>
            </a:r>
          </a:p>
          <a:p>
            <a:pPr lvl="0" algn="ctr"/>
            <a:r>
              <a:rPr lang="en-US" sz="1400" b="1">
                <a:solidFill>
                  <a:schemeClr val="bg1"/>
                </a:solidFill>
              </a:rPr>
              <a:t> 1,825,827</a:t>
            </a:r>
          </a:p>
        </p:txBody>
      </p:sp>
      <p:sp>
        <p:nvSpPr>
          <p:cNvPr id="37" name="TextBox 1">
            <a:extLst>
              <a:ext uri="{FF2B5EF4-FFF2-40B4-BE49-F238E27FC236}">
                <a16:creationId xmlns:a16="http://schemas.microsoft.com/office/drawing/2014/main" id="{2873A496-8D23-4784-9589-80DC9670B3A2}"/>
              </a:ext>
            </a:extLst>
          </p:cNvPr>
          <p:cNvSpPr txBox="1"/>
          <p:nvPr/>
        </p:nvSpPr>
        <p:spPr>
          <a:xfrm>
            <a:off x="3056926" y="2795005"/>
            <a:ext cx="936475"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dirty="0">
                <a:solidFill>
                  <a:schemeClr val="bg1"/>
                </a:solidFill>
              </a:rPr>
              <a:t>16%</a:t>
            </a:r>
          </a:p>
          <a:p>
            <a:pPr lvl="0" algn="ctr"/>
            <a:r>
              <a:rPr lang="en-US" sz="1400" b="1" dirty="0">
                <a:solidFill>
                  <a:schemeClr val="bg1"/>
                </a:solidFill>
              </a:rPr>
              <a:t> 344,339</a:t>
            </a:r>
          </a:p>
        </p:txBody>
      </p:sp>
      <p:grpSp>
        <p:nvGrpSpPr>
          <p:cNvPr id="38" name="Group 37">
            <a:extLst>
              <a:ext uri="{FF2B5EF4-FFF2-40B4-BE49-F238E27FC236}">
                <a16:creationId xmlns:a16="http://schemas.microsoft.com/office/drawing/2014/main" id="{AEF32B90-8528-47B6-8C17-6E032A980936}"/>
              </a:ext>
            </a:extLst>
          </p:cNvPr>
          <p:cNvGrpSpPr/>
          <p:nvPr/>
        </p:nvGrpSpPr>
        <p:grpSpPr>
          <a:xfrm>
            <a:off x="4067108" y="4994655"/>
            <a:ext cx="1091021" cy="175433"/>
            <a:chOff x="4384067" y="4579535"/>
            <a:chExt cx="1091021" cy="175433"/>
          </a:xfrm>
        </p:grpSpPr>
        <p:sp>
          <p:nvSpPr>
            <p:cNvPr id="39" name="Rectangle 38">
              <a:extLst>
                <a:ext uri="{FF2B5EF4-FFF2-40B4-BE49-F238E27FC236}">
                  <a16:creationId xmlns:a16="http://schemas.microsoft.com/office/drawing/2014/main" id="{448F3E9F-F31A-4589-9553-690052974E67}"/>
                </a:ext>
              </a:extLst>
            </p:cNvPr>
            <p:cNvSpPr/>
            <p:nvPr/>
          </p:nvSpPr>
          <p:spPr>
            <a:xfrm>
              <a:off x="4384067" y="4579535"/>
              <a:ext cx="666208"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rPr>
                <a:t>ONE CARE</a:t>
              </a:r>
            </a:p>
          </p:txBody>
        </p:sp>
        <p:sp>
          <p:nvSpPr>
            <p:cNvPr id="40" name="Rectangle 39">
              <a:extLst>
                <a:ext uri="{FF2B5EF4-FFF2-40B4-BE49-F238E27FC236}">
                  <a16:creationId xmlns:a16="http://schemas.microsoft.com/office/drawing/2014/main" id="{273407E1-94D9-42C9-9170-C806D15D34C8}"/>
                </a:ext>
              </a:extLst>
            </p:cNvPr>
            <p:cNvSpPr/>
            <p:nvPr/>
          </p:nvSpPr>
          <p:spPr>
            <a:xfrm>
              <a:off x="5050933" y="4579535"/>
              <a:ext cx="424155"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cs typeface="Arial" charset="0"/>
                </a:rPr>
                <a:t>32,173</a:t>
              </a:r>
            </a:p>
          </p:txBody>
        </p:sp>
      </p:grpSp>
      <p:grpSp>
        <p:nvGrpSpPr>
          <p:cNvPr id="45" name="Group 44">
            <a:extLst>
              <a:ext uri="{FF2B5EF4-FFF2-40B4-BE49-F238E27FC236}">
                <a16:creationId xmlns:a16="http://schemas.microsoft.com/office/drawing/2014/main" id="{AB9E79BE-5336-4ADC-BA4E-ACBD40A01930}"/>
              </a:ext>
            </a:extLst>
          </p:cNvPr>
          <p:cNvGrpSpPr/>
          <p:nvPr/>
        </p:nvGrpSpPr>
        <p:grpSpPr>
          <a:xfrm>
            <a:off x="4285990" y="4424377"/>
            <a:ext cx="821698" cy="175433"/>
            <a:chOff x="3900959" y="2368396"/>
            <a:chExt cx="821698" cy="175433"/>
          </a:xfrm>
        </p:grpSpPr>
        <p:sp>
          <p:nvSpPr>
            <p:cNvPr id="46" name="Rectangle 45">
              <a:extLst>
                <a:ext uri="{FF2B5EF4-FFF2-40B4-BE49-F238E27FC236}">
                  <a16:creationId xmlns:a16="http://schemas.microsoft.com/office/drawing/2014/main" id="{DD00379A-6FD9-487E-BC19-C0E841E57052}"/>
                </a:ext>
              </a:extLst>
            </p:cNvPr>
            <p:cNvSpPr/>
            <p:nvPr/>
          </p:nvSpPr>
          <p:spPr>
            <a:xfrm>
              <a:off x="3900959" y="2368396"/>
              <a:ext cx="337593" cy="175433"/>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SCO</a:t>
              </a:r>
            </a:p>
          </p:txBody>
        </p:sp>
        <p:sp>
          <p:nvSpPr>
            <p:cNvPr id="47" name="TextBox 46">
              <a:extLst>
                <a:ext uri="{FF2B5EF4-FFF2-40B4-BE49-F238E27FC236}">
                  <a16:creationId xmlns:a16="http://schemas.microsoft.com/office/drawing/2014/main" id="{85E86733-3F4A-4369-95FF-D9EB872DFBE7}"/>
                </a:ext>
              </a:extLst>
            </p:cNvPr>
            <p:cNvSpPr txBox="1"/>
            <p:nvPr/>
          </p:nvSpPr>
          <p:spPr>
            <a:xfrm>
              <a:off x="4239191" y="2368396"/>
              <a:ext cx="483466" cy="175433"/>
            </a:xfrm>
            <a:prstGeom prst="rect">
              <a:avLst/>
            </a:prstGeom>
            <a:noFill/>
          </p:spPr>
          <p:txBody>
            <a:bodyPr wrap="none" lIns="45720" tIns="18288" rIns="45720" bIns="18288" rtlCol="0">
              <a:spAutoFit/>
            </a:bodyPr>
            <a:lstStyle/>
            <a:p>
              <a:r>
                <a:rPr lang="en-US" sz="900" b="1">
                  <a:latin typeface="+mn-lt"/>
                </a:rPr>
                <a:t>64,463</a:t>
              </a:r>
            </a:p>
          </p:txBody>
        </p:sp>
      </p:grpSp>
      <p:grpSp>
        <p:nvGrpSpPr>
          <p:cNvPr id="51" name="Group 50">
            <a:extLst>
              <a:ext uri="{FF2B5EF4-FFF2-40B4-BE49-F238E27FC236}">
                <a16:creationId xmlns:a16="http://schemas.microsoft.com/office/drawing/2014/main" id="{E036559C-052D-400C-B242-1BE59C5FC7FA}"/>
              </a:ext>
            </a:extLst>
          </p:cNvPr>
          <p:cNvGrpSpPr/>
          <p:nvPr/>
        </p:nvGrpSpPr>
        <p:grpSpPr>
          <a:xfrm>
            <a:off x="1474444" y="4388023"/>
            <a:ext cx="1232069" cy="496318"/>
            <a:chOff x="5588921" y="2229897"/>
            <a:chExt cx="1232069" cy="496318"/>
          </a:xfrm>
        </p:grpSpPr>
        <p:sp>
          <p:nvSpPr>
            <p:cNvPr id="52" name="Rectangle 51">
              <a:extLst>
                <a:ext uri="{FF2B5EF4-FFF2-40B4-BE49-F238E27FC236}">
                  <a16:creationId xmlns:a16="http://schemas.microsoft.com/office/drawing/2014/main" id="{70B45FA0-7819-4ACA-9CB6-A63EE4C1B041}"/>
                </a:ext>
              </a:extLst>
            </p:cNvPr>
            <p:cNvSpPr/>
            <p:nvPr/>
          </p:nvSpPr>
          <p:spPr>
            <a:xfrm>
              <a:off x="5588921" y="2229897"/>
              <a:ext cx="1232069" cy="313932"/>
            </a:xfrm>
            <a:prstGeom prst="rect">
              <a:avLst/>
            </a:prstGeom>
            <a:solidFill>
              <a:srgbClr val="4B63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cap="all" dirty="0">
                  <a:solidFill>
                    <a:schemeClr val="bg1"/>
                  </a:solidFill>
                </a:rPr>
                <a:t>Fee-for-service</a:t>
              </a:r>
              <a:br>
                <a:rPr lang="en-US" sz="900" b="1" cap="all" dirty="0">
                  <a:solidFill>
                    <a:schemeClr val="bg1"/>
                  </a:solidFill>
                </a:rPr>
              </a:br>
              <a:r>
                <a:rPr lang="en-US" sz="900" b="1" cap="all" dirty="0">
                  <a:solidFill>
                    <a:schemeClr val="bg1"/>
                  </a:solidFill>
                </a:rPr>
                <a:t>(excluding Buy In)</a:t>
              </a:r>
            </a:p>
          </p:txBody>
        </p:sp>
        <p:sp>
          <p:nvSpPr>
            <p:cNvPr id="53" name="TextBox 52">
              <a:extLst>
                <a:ext uri="{FF2B5EF4-FFF2-40B4-BE49-F238E27FC236}">
                  <a16:creationId xmlns:a16="http://schemas.microsoft.com/office/drawing/2014/main" id="{6E57EFC8-EC97-4096-9A6A-6241FAC4F820}"/>
                </a:ext>
              </a:extLst>
            </p:cNvPr>
            <p:cNvSpPr txBox="1"/>
            <p:nvPr/>
          </p:nvSpPr>
          <p:spPr>
            <a:xfrm>
              <a:off x="6250960" y="2550782"/>
              <a:ext cx="570029" cy="175433"/>
            </a:xfrm>
            <a:prstGeom prst="rect">
              <a:avLst/>
            </a:prstGeom>
            <a:noFill/>
          </p:spPr>
          <p:txBody>
            <a:bodyPr wrap="none" lIns="45720" tIns="18288" rIns="45720" bIns="18288" rtlCol="0">
              <a:spAutoFit/>
            </a:bodyPr>
            <a:lstStyle/>
            <a:p>
              <a:pPr algn="r"/>
              <a:r>
                <a:rPr lang="en-US" sz="900" b="1">
                  <a:latin typeface="+mn-lt"/>
                </a:rPr>
                <a:t>209,049</a:t>
              </a:r>
            </a:p>
          </p:txBody>
        </p:sp>
      </p:grpSp>
      <p:sp>
        <p:nvSpPr>
          <p:cNvPr id="54" name="TextBox 53">
            <a:extLst>
              <a:ext uri="{FF2B5EF4-FFF2-40B4-BE49-F238E27FC236}">
                <a16:creationId xmlns:a16="http://schemas.microsoft.com/office/drawing/2014/main" id="{64FE95FE-625C-4056-8B33-29532A7A5B5C}"/>
              </a:ext>
            </a:extLst>
          </p:cNvPr>
          <p:cNvSpPr txBox="1"/>
          <p:nvPr/>
        </p:nvSpPr>
        <p:spPr>
          <a:xfrm>
            <a:off x="2771672" y="4373593"/>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a:latin typeface="+mn-lt"/>
              </a:rPr>
              <a:t>61%</a:t>
            </a:r>
          </a:p>
        </p:txBody>
      </p:sp>
      <p:grpSp>
        <p:nvGrpSpPr>
          <p:cNvPr id="55" name="Group 54">
            <a:extLst>
              <a:ext uri="{FF2B5EF4-FFF2-40B4-BE49-F238E27FC236}">
                <a16:creationId xmlns:a16="http://schemas.microsoft.com/office/drawing/2014/main" id="{8E7EF167-6783-4D1C-A402-CD496993D54B}"/>
              </a:ext>
            </a:extLst>
          </p:cNvPr>
          <p:cNvGrpSpPr/>
          <p:nvPr/>
        </p:nvGrpSpPr>
        <p:grpSpPr>
          <a:xfrm>
            <a:off x="4160506" y="4003463"/>
            <a:ext cx="1102399" cy="221599"/>
            <a:chOff x="4090518" y="4556452"/>
            <a:chExt cx="1102399" cy="221599"/>
          </a:xfrm>
        </p:grpSpPr>
        <p:sp>
          <p:nvSpPr>
            <p:cNvPr id="56" name="Rectangle 55">
              <a:extLst>
                <a:ext uri="{FF2B5EF4-FFF2-40B4-BE49-F238E27FC236}">
                  <a16:creationId xmlns:a16="http://schemas.microsoft.com/office/drawing/2014/main" id="{2138534E-516A-416A-AF89-1E72C87BA878}"/>
                </a:ext>
              </a:extLst>
            </p:cNvPr>
            <p:cNvSpPr/>
            <p:nvPr/>
          </p:nvSpPr>
          <p:spPr>
            <a:xfrm>
              <a:off x="4384067" y="4579535"/>
              <a:ext cx="395301" cy="175433"/>
            </a:xfrm>
            <a:prstGeom prst="rect">
              <a:avLst/>
            </a:prstGeom>
            <a:solidFill>
              <a:srgbClr val="EDF5C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rPr>
                <a:t>PACE</a:t>
              </a:r>
            </a:p>
          </p:txBody>
        </p:sp>
        <p:sp>
          <p:nvSpPr>
            <p:cNvPr id="57" name="Rectangle 56">
              <a:extLst>
                <a:ext uri="{FF2B5EF4-FFF2-40B4-BE49-F238E27FC236}">
                  <a16:creationId xmlns:a16="http://schemas.microsoft.com/office/drawing/2014/main" id="{8DAE18E6-E932-4929-B486-A568F4BA8FB4}"/>
                </a:ext>
              </a:extLst>
            </p:cNvPr>
            <p:cNvSpPr/>
            <p:nvPr/>
          </p:nvSpPr>
          <p:spPr>
            <a:xfrm>
              <a:off x="4775174" y="4579535"/>
              <a:ext cx="417743"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a:solidFill>
                    <a:schemeClr val="tx1"/>
                  </a:solidFill>
                  <a:cs typeface="Arial" charset="0"/>
                </a:rPr>
                <a:t>4,603</a:t>
              </a:r>
            </a:p>
          </p:txBody>
        </p:sp>
        <p:sp>
          <p:nvSpPr>
            <p:cNvPr id="58" name="Rectangle 57">
              <a:extLst>
                <a:ext uri="{FF2B5EF4-FFF2-40B4-BE49-F238E27FC236}">
                  <a16:creationId xmlns:a16="http://schemas.microsoft.com/office/drawing/2014/main" id="{5A725E86-D27E-41C3-B1B2-F0A8C1663DCC}"/>
                </a:ext>
              </a:extLst>
            </p:cNvPr>
            <p:cNvSpPr/>
            <p:nvPr/>
          </p:nvSpPr>
          <p:spPr>
            <a:xfrm>
              <a:off x="4090518" y="4556452"/>
              <a:ext cx="279885"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b="1" dirty="0">
                  <a:solidFill>
                    <a:schemeClr val="tx1"/>
                  </a:solidFill>
                  <a:cs typeface="Arial" charset="0"/>
                </a:rPr>
                <a:t>1%</a:t>
              </a:r>
            </a:p>
          </p:txBody>
        </p:sp>
      </p:grpSp>
      <p:sp>
        <p:nvSpPr>
          <p:cNvPr id="59" name="TextBox 58">
            <a:extLst>
              <a:ext uri="{FF2B5EF4-FFF2-40B4-BE49-F238E27FC236}">
                <a16:creationId xmlns:a16="http://schemas.microsoft.com/office/drawing/2014/main" id="{D704F25D-3FD6-485D-A833-355DE17EBA5C}"/>
              </a:ext>
            </a:extLst>
          </p:cNvPr>
          <p:cNvSpPr txBox="1"/>
          <p:nvPr/>
        </p:nvSpPr>
        <p:spPr>
          <a:xfrm>
            <a:off x="3658311" y="4805372"/>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solidFill>
                  <a:schemeClr val="tx1"/>
                </a:solidFill>
                <a:latin typeface="+mn-lt"/>
              </a:rPr>
              <a:t>9%</a:t>
            </a:r>
          </a:p>
        </p:txBody>
      </p:sp>
      <p:sp>
        <p:nvSpPr>
          <p:cNvPr id="30" name="TextBox 29">
            <a:extLst>
              <a:ext uri="{FF2B5EF4-FFF2-40B4-BE49-F238E27FC236}">
                <a16:creationId xmlns:a16="http://schemas.microsoft.com/office/drawing/2014/main" id="{99EE7C36-97E5-E043-AAB2-C01E22F5C6AE}"/>
              </a:ext>
            </a:extLst>
          </p:cNvPr>
          <p:cNvSpPr txBox="1"/>
          <p:nvPr/>
        </p:nvSpPr>
        <p:spPr>
          <a:xfrm>
            <a:off x="3687960" y="3916840"/>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solidFill>
                  <a:schemeClr val="tx1"/>
                </a:solidFill>
                <a:latin typeface="+mn-lt"/>
              </a:rPr>
              <a:t>10%</a:t>
            </a:r>
          </a:p>
        </p:txBody>
      </p:sp>
      <p:sp>
        <p:nvSpPr>
          <p:cNvPr id="33" name="Rectangle 32">
            <a:extLst>
              <a:ext uri="{FF2B5EF4-FFF2-40B4-BE49-F238E27FC236}">
                <a16:creationId xmlns:a16="http://schemas.microsoft.com/office/drawing/2014/main" id="{16B1396D-9004-E144-8791-3730FEDE2D75}"/>
              </a:ext>
            </a:extLst>
          </p:cNvPr>
          <p:cNvSpPr/>
          <p:nvPr/>
        </p:nvSpPr>
        <p:spPr>
          <a:xfrm>
            <a:off x="4055160" y="3795445"/>
            <a:ext cx="456215"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rPr>
              <a:t>BUY IN</a:t>
            </a:r>
          </a:p>
        </p:txBody>
      </p:sp>
      <p:sp>
        <p:nvSpPr>
          <p:cNvPr id="41" name="Rectangle 40">
            <a:extLst>
              <a:ext uri="{FF2B5EF4-FFF2-40B4-BE49-F238E27FC236}">
                <a16:creationId xmlns:a16="http://schemas.microsoft.com/office/drawing/2014/main" id="{1254006C-EE4C-4C48-906F-F2C6E701B4E9}"/>
              </a:ext>
            </a:extLst>
          </p:cNvPr>
          <p:cNvSpPr/>
          <p:nvPr/>
        </p:nvSpPr>
        <p:spPr>
          <a:xfrm>
            <a:off x="4511620" y="3795445"/>
            <a:ext cx="546375"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t" anchorCtr="0">
            <a:spAutoFit/>
          </a:bodyPr>
          <a:lstStyle/>
          <a:p>
            <a:pPr>
              <a:defRPr/>
            </a:pPr>
            <a:r>
              <a:rPr lang="en-US" sz="900" b="1">
                <a:solidFill>
                  <a:schemeClr val="tx1"/>
                </a:solidFill>
                <a:cs typeface="Arial" charset="0"/>
              </a:rPr>
              <a:t> 34,050</a:t>
            </a:r>
          </a:p>
        </p:txBody>
      </p:sp>
      <p:sp>
        <p:nvSpPr>
          <p:cNvPr id="42" name="Rectangle 41">
            <a:extLst>
              <a:ext uri="{FF2B5EF4-FFF2-40B4-BE49-F238E27FC236}">
                <a16:creationId xmlns:a16="http://schemas.microsoft.com/office/drawing/2014/main" id="{C5F4D52A-EC0B-43B2-BEFB-5EE3D8F8DCB0}"/>
              </a:ext>
            </a:extLst>
          </p:cNvPr>
          <p:cNvSpPr/>
          <p:nvPr/>
        </p:nvSpPr>
        <p:spPr>
          <a:xfrm>
            <a:off x="487390" y="1287993"/>
            <a:ext cx="699667" cy="253916"/>
          </a:xfrm>
          <a:prstGeom prst="rect">
            <a:avLst/>
          </a:prstGeom>
        </p:spPr>
        <p:txBody>
          <a:bodyPr wrap="square" lIns="0">
            <a:spAutoFit/>
          </a:bodyPr>
          <a:lstStyle/>
          <a:p>
            <a:pPr lvl="0"/>
            <a:r>
              <a:rPr lang="en-US" sz="1050" b="1" cap="all">
                <a:solidFill>
                  <a:srgbClr val="404040"/>
                </a:solidFill>
                <a:latin typeface="+mn-lt"/>
              </a:rPr>
              <a:t>SFY 2022</a:t>
            </a:r>
          </a:p>
        </p:txBody>
      </p:sp>
    </p:spTree>
    <p:extLst>
      <p:ext uri="{BB962C8B-B14F-4D97-AF65-F5344CB8AC3E}">
        <p14:creationId xmlns:p14="http://schemas.microsoft.com/office/powerpoint/2010/main" val="385420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rc 99">
            <a:extLst>
              <a:ext uri="{FF2B5EF4-FFF2-40B4-BE49-F238E27FC236}">
                <a16:creationId xmlns:a16="http://schemas.microsoft.com/office/drawing/2014/main" id="{063FD4D2-F8CD-4E84-AAB1-08C34DADB7E0}"/>
              </a:ext>
            </a:extLst>
          </p:cNvPr>
          <p:cNvSpPr>
            <a:spLocks noChangeAspect="1"/>
          </p:cNvSpPr>
          <p:nvPr/>
        </p:nvSpPr>
        <p:spPr>
          <a:xfrm>
            <a:off x="2177799" y="2848836"/>
            <a:ext cx="1426464" cy="1426464"/>
          </a:xfrm>
          <a:prstGeom prst="arc">
            <a:avLst>
              <a:gd name="adj1" fmla="val 10818272"/>
              <a:gd name="adj2" fmla="val 4013176"/>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1" name="Title 1"/>
          <p:cNvSpPr>
            <a:spLocks noGrp="1"/>
          </p:cNvSpPr>
          <p:nvPr>
            <p:ph type="title"/>
          </p:nvPr>
        </p:nvSpPr>
        <p:spPr/>
        <p:txBody>
          <a:bodyPr/>
          <a:lstStyle/>
          <a:p>
            <a:r>
              <a:rPr lang="en-US" dirty="0"/>
              <a:t>AMONG ALL MASSHEALTH MEMBERS, 69% were ENROLLED IN MANAGED CARE in SFY 2022, WITH OVER HALF OF all MEMBERS IN ACO</a:t>
            </a:r>
            <a:r>
              <a:rPr lang="en-US" cap="none" dirty="0"/>
              <a:t>s</a:t>
            </a:r>
          </a:p>
        </p:txBody>
      </p:sp>
      <p:sp>
        <p:nvSpPr>
          <p:cNvPr id="3" name="Slide Number Placeholder 2"/>
          <p:cNvSpPr>
            <a:spLocks noGrp="1"/>
          </p:cNvSpPr>
          <p:nvPr>
            <p:ph type="sldNum" sz="quarter" idx="10"/>
          </p:nvPr>
        </p:nvSpPr>
        <p:spPr/>
        <p:txBody>
          <a:bodyPr/>
          <a:lstStyle/>
          <a:p>
            <a:fld id="{9E2FD372-2CE6-4C7B-90AE-F93F03DF2A84}" type="slidenum">
              <a:rPr lang="en-US" smtClean="0"/>
              <a:pPr/>
              <a:t>21</a:t>
            </a:fld>
            <a:endParaRPr lang="en-US"/>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a:latin typeface="+mn-lt"/>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5967416" y="1207007"/>
            <a:ext cx="269963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Most MassHealth Members are enrolled in some form of managed care, with more than half of members enrolled in an ACO. See Slide 19 for program descriptions.</a:t>
            </a:r>
            <a:endParaRPr lang="en-US" sz="1000" dirty="0">
              <a:ea typeface="Source Sans Pro Light"/>
              <a:cs typeface="Arial"/>
            </a:endParaRPr>
          </a:p>
        </p:txBody>
      </p:sp>
      <p:sp>
        <p:nvSpPr>
          <p:cNvPr id="42" name="Rectangle 41">
            <a:extLst>
              <a:ext uri="{FF2B5EF4-FFF2-40B4-BE49-F238E27FC236}">
                <a16:creationId xmlns:a16="http://schemas.microsoft.com/office/drawing/2014/main" id="{C4B08675-2C0A-4CC6-909D-1793CDDAB801}"/>
              </a:ext>
            </a:extLst>
          </p:cNvPr>
          <p:cNvSpPr/>
          <p:nvPr/>
        </p:nvSpPr>
        <p:spPr>
          <a:xfrm>
            <a:off x="457201" y="5989765"/>
            <a:ext cx="5066549" cy="394980"/>
          </a:xfrm>
          <a:prstGeom prst="rect">
            <a:avLst/>
          </a:prstGeom>
        </p:spPr>
        <p:txBody>
          <a:bodyPr wrap="square" lIns="0" tIns="45720" rIns="0" bIns="45720" anchor="b" anchorCtr="0">
            <a:spAutoFit/>
          </a:bodyPr>
          <a:lstStyle/>
          <a:p>
            <a:pPr marL="45720" indent="-45720">
              <a:spcBef>
                <a:spcPts val="200"/>
              </a:spcBef>
            </a:pPr>
            <a:r>
              <a:rPr lang="en-US" sz="600" baseline="30000" dirty="0">
                <a:latin typeface="+mn-lt"/>
                <a:cs typeface="Arial"/>
              </a:rPr>
              <a:t>1</a:t>
            </a:r>
            <a:r>
              <a:rPr lang="en-US" sz="600" dirty="0">
                <a:latin typeface="+mn-lt"/>
                <a:cs typeface="Arial"/>
              </a:rPr>
              <a:t>	Premium assistance includes</a:t>
            </a:r>
            <a:r>
              <a:rPr lang="en-US" sz="600" strike="sngStrike" dirty="0">
                <a:latin typeface="+mn-lt"/>
                <a:cs typeface="Arial"/>
              </a:rPr>
              <a:t> </a:t>
            </a:r>
            <a:r>
              <a:rPr lang="en-US" sz="600" dirty="0">
                <a:latin typeface="+mn-lt"/>
                <a:cs typeface="Arial"/>
              </a:rPr>
              <a:t>premium subsidies from MassHealth for employer-sponsored health insurance. MassHealth Limited provides coverage for emergency medical services for about 243,822 noncitizens (for SFY 2022). </a:t>
            </a:r>
            <a:endParaRPr lang="en-US" sz="600" dirty="0">
              <a:latin typeface="+mn-lt"/>
              <a:ea typeface="Source Sans Pro Light"/>
            </a:endParaRPr>
          </a:p>
          <a:p>
            <a:pPr marL="58420" lvl="0" indent="-58420">
              <a:spcBef>
                <a:spcPts val="200"/>
              </a:spcBef>
            </a:pPr>
            <a:r>
              <a:rPr lang="en-US" sz="600" cap="small" dirty="0">
                <a:latin typeface="+mn-lt"/>
                <a:cs typeface="Arial"/>
              </a:rPr>
              <a:t>source</a:t>
            </a:r>
            <a:r>
              <a:rPr lang="en-US" sz="600" dirty="0">
                <a:latin typeface="+mn-lt"/>
                <a:cs typeface="Arial"/>
              </a:rPr>
              <a:t>: MassHealth Budget Office.</a:t>
            </a:r>
            <a:endParaRPr lang="en-US" sz="600" dirty="0">
              <a:latin typeface="+mn-lt"/>
              <a:ea typeface="Source Sans Pro Light"/>
              <a:cs typeface="Arial"/>
            </a:endParaRPr>
          </a:p>
        </p:txBody>
      </p:sp>
      <p:sp>
        <p:nvSpPr>
          <p:cNvPr id="48" name="Rectangle 47">
            <a:extLst>
              <a:ext uri="{FF2B5EF4-FFF2-40B4-BE49-F238E27FC236}">
                <a16:creationId xmlns:a16="http://schemas.microsoft.com/office/drawing/2014/main" id="{7AC16999-652A-4452-8BE6-6494E3050C0B}"/>
              </a:ext>
            </a:extLst>
          </p:cNvPr>
          <p:cNvSpPr/>
          <p:nvPr/>
        </p:nvSpPr>
        <p:spPr>
          <a:xfrm>
            <a:off x="455613" y="1207008"/>
            <a:ext cx="4572000" cy="246221"/>
          </a:xfrm>
          <a:prstGeom prst="rect">
            <a:avLst/>
          </a:prstGeom>
        </p:spPr>
        <p:txBody>
          <a:bodyPr lIns="0" tIns="45720" rIns="91440" bIns="45720" anchor="t">
            <a:spAutoFit/>
          </a:bodyPr>
          <a:lstStyle/>
          <a:p>
            <a:r>
              <a:rPr lang="en-US" sz="1000" b="1">
                <a:latin typeface="+mn-lt"/>
                <a:cs typeface="Arial"/>
              </a:rPr>
              <a:t>MASSHEALTH ENROLLMENT BY PAYER TYPE, SFY 2022</a:t>
            </a:r>
            <a:endParaRPr lang="en-US" sz="1000" b="1">
              <a:latin typeface="+mn-lt"/>
              <a:ea typeface="Source Sans Pro Semibold"/>
              <a:cs typeface="Arial"/>
            </a:endParaRPr>
          </a:p>
        </p:txBody>
      </p:sp>
      <p:graphicFrame>
        <p:nvGraphicFramePr>
          <p:cNvPr id="50" name="Chart 49">
            <a:extLst>
              <a:ext uri="{FF2B5EF4-FFF2-40B4-BE49-F238E27FC236}">
                <a16:creationId xmlns:a16="http://schemas.microsoft.com/office/drawing/2014/main" id="{73A5A29C-3489-4700-A952-EEE42EEBD069}"/>
              </a:ext>
            </a:extLst>
          </p:cNvPr>
          <p:cNvGraphicFramePr/>
          <p:nvPr>
            <p:extLst>
              <p:ext uri="{D42A27DB-BD31-4B8C-83A1-F6EECF244321}">
                <p14:modId xmlns:p14="http://schemas.microsoft.com/office/powerpoint/2010/main" val="445827144"/>
              </p:ext>
            </p:extLst>
          </p:nvPr>
        </p:nvGraphicFramePr>
        <p:xfrm>
          <a:off x="618747" y="1729914"/>
          <a:ext cx="4544568" cy="3364992"/>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B121B22C-1E9C-4578-8E13-67DB48E85294}"/>
              </a:ext>
            </a:extLst>
          </p:cNvPr>
          <p:cNvGrpSpPr/>
          <p:nvPr/>
        </p:nvGrpSpPr>
        <p:grpSpPr>
          <a:xfrm>
            <a:off x="4317486" y="2718378"/>
            <a:ext cx="1208023" cy="427069"/>
            <a:chOff x="3900959" y="2299146"/>
            <a:chExt cx="1208023" cy="427069"/>
          </a:xfrm>
        </p:grpSpPr>
        <p:sp>
          <p:nvSpPr>
            <p:cNvPr id="52" name="Rectangle 51">
              <a:extLst>
                <a:ext uri="{FF2B5EF4-FFF2-40B4-BE49-F238E27FC236}">
                  <a16:creationId xmlns:a16="http://schemas.microsoft.com/office/drawing/2014/main" id="{CFEC34C2-4820-4E08-9F19-A111C1B500B2}"/>
                </a:ext>
              </a:extLst>
            </p:cNvPr>
            <p:cNvSpPr/>
            <p:nvPr/>
          </p:nvSpPr>
          <p:spPr>
            <a:xfrm>
              <a:off x="3900959" y="2299146"/>
              <a:ext cx="1208023"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tx1"/>
                  </a:solidFill>
                </a:rPr>
                <a:t>PRIMARY CARE ACO</a:t>
              </a:r>
            </a:p>
          </p:txBody>
        </p:sp>
        <p:sp>
          <p:nvSpPr>
            <p:cNvPr id="53" name="TextBox 52">
              <a:extLst>
                <a:ext uri="{FF2B5EF4-FFF2-40B4-BE49-F238E27FC236}">
                  <a16:creationId xmlns:a16="http://schemas.microsoft.com/office/drawing/2014/main" id="{2F151AEA-8F41-4971-9F94-41335970A9DD}"/>
                </a:ext>
              </a:extLst>
            </p:cNvPr>
            <p:cNvSpPr txBox="1"/>
            <p:nvPr/>
          </p:nvSpPr>
          <p:spPr>
            <a:xfrm>
              <a:off x="3900959" y="2550782"/>
              <a:ext cx="619721" cy="175433"/>
            </a:xfrm>
            <a:prstGeom prst="rect">
              <a:avLst/>
            </a:prstGeom>
            <a:noFill/>
          </p:spPr>
          <p:txBody>
            <a:bodyPr wrap="none" lIns="45720" tIns="18288" rIns="45720" bIns="18288" rtlCol="0">
              <a:spAutoFit/>
            </a:bodyPr>
            <a:lstStyle/>
            <a:p>
              <a:r>
                <a:rPr lang="en-US" sz="900" b="1">
                  <a:latin typeface="+mn-lt"/>
                </a:rPr>
                <a:t> 460,907 </a:t>
              </a:r>
            </a:p>
          </p:txBody>
        </p:sp>
      </p:grpSp>
      <p:grpSp>
        <p:nvGrpSpPr>
          <p:cNvPr id="73" name="Group 72">
            <a:extLst>
              <a:ext uri="{FF2B5EF4-FFF2-40B4-BE49-F238E27FC236}">
                <a16:creationId xmlns:a16="http://schemas.microsoft.com/office/drawing/2014/main" id="{C6859D8F-95D9-4370-86A6-EABCE06DDE33}"/>
              </a:ext>
            </a:extLst>
          </p:cNvPr>
          <p:cNvGrpSpPr/>
          <p:nvPr/>
        </p:nvGrpSpPr>
        <p:grpSpPr>
          <a:xfrm>
            <a:off x="642162" y="2045695"/>
            <a:ext cx="1280158" cy="493670"/>
            <a:chOff x="5618741" y="2225272"/>
            <a:chExt cx="1202248" cy="500943"/>
          </a:xfrm>
        </p:grpSpPr>
        <p:sp>
          <p:nvSpPr>
            <p:cNvPr id="74" name="Rectangle 73">
              <a:extLst>
                <a:ext uri="{FF2B5EF4-FFF2-40B4-BE49-F238E27FC236}">
                  <a16:creationId xmlns:a16="http://schemas.microsoft.com/office/drawing/2014/main" id="{65081CE4-79A7-487A-8996-335050F8B00A}"/>
                </a:ext>
              </a:extLst>
            </p:cNvPr>
            <p:cNvSpPr/>
            <p:nvPr/>
          </p:nvSpPr>
          <p:spPr>
            <a:xfrm>
              <a:off x="5618741" y="2225272"/>
              <a:ext cx="1202248" cy="318557"/>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dirty="0">
                  <a:solidFill>
                    <a:schemeClr val="tx1"/>
                  </a:solidFill>
                </a:rPr>
                <a:t>ACCOUNTABLE CARE</a:t>
              </a:r>
              <a:br>
                <a:rPr lang="en-US" sz="900" b="1" dirty="0">
                  <a:solidFill>
                    <a:schemeClr val="tx1"/>
                  </a:solidFill>
                </a:rPr>
              </a:br>
              <a:r>
                <a:rPr lang="en-US" sz="900" b="1" dirty="0">
                  <a:solidFill>
                    <a:schemeClr val="tx1"/>
                  </a:solidFill>
                </a:rPr>
                <a:t>PARTNERSHIP PLAN</a:t>
              </a:r>
            </a:p>
          </p:txBody>
        </p:sp>
        <p:sp>
          <p:nvSpPr>
            <p:cNvPr id="75" name="TextBox 74">
              <a:extLst>
                <a:ext uri="{FF2B5EF4-FFF2-40B4-BE49-F238E27FC236}">
                  <a16:creationId xmlns:a16="http://schemas.microsoft.com/office/drawing/2014/main" id="{0B3DFBB8-051E-4D9C-9A3C-771491AA142D}"/>
                </a:ext>
              </a:extLst>
            </p:cNvPr>
            <p:cNvSpPr txBox="1"/>
            <p:nvPr/>
          </p:nvSpPr>
          <p:spPr>
            <a:xfrm>
              <a:off x="6170811" y="2550782"/>
              <a:ext cx="650178" cy="175433"/>
            </a:xfrm>
            <a:prstGeom prst="rect">
              <a:avLst/>
            </a:prstGeom>
            <a:noFill/>
          </p:spPr>
          <p:txBody>
            <a:bodyPr wrap="none" lIns="45720" tIns="18288" rIns="45720" bIns="18288" rtlCol="0">
              <a:spAutoFit/>
            </a:bodyPr>
            <a:lstStyle/>
            <a:p>
              <a:pPr algn="r"/>
              <a:r>
                <a:rPr lang="en-US" sz="900" b="1">
                  <a:solidFill>
                    <a:srgbClr val="00B050"/>
                  </a:solidFill>
                  <a:latin typeface="+mn-lt"/>
                </a:rPr>
                <a:t>  </a:t>
              </a:r>
              <a:r>
                <a:rPr lang="en-US" sz="900" b="1">
                  <a:latin typeface="+mn-lt"/>
                </a:rPr>
                <a:t>676,662</a:t>
              </a:r>
              <a:r>
                <a:rPr lang="en-US" sz="900" b="1">
                  <a:solidFill>
                    <a:srgbClr val="00B050"/>
                  </a:solidFill>
                  <a:latin typeface="+mn-lt"/>
                </a:rPr>
                <a:t>  </a:t>
              </a:r>
            </a:p>
          </p:txBody>
        </p:sp>
      </p:grpSp>
      <p:sp>
        <p:nvSpPr>
          <p:cNvPr id="7" name="Arc 6">
            <a:extLst>
              <a:ext uri="{FF2B5EF4-FFF2-40B4-BE49-F238E27FC236}">
                <a16:creationId xmlns:a16="http://schemas.microsoft.com/office/drawing/2014/main" id="{DE64676A-25B9-42E0-A26D-95DAD6739A11}"/>
              </a:ext>
            </a:extLst>
          </p:cNvPr>
          <p:cNvSpPr>
            <a:spLocks noChangeAspect="1"/>
          </p:cNvSpPr>
          <p:nvPr/>
        </p:nvSpPr>
        <p:spPr>
          <a:xfrm>
            <a:off x="2008372" y="2649129"/>
            <a:ext cx="1745912" cy="1745912"/>
          </a:xfrm>
          <a:prstGeom prst="arc">
            <a:avLst>
              <a:gd name="adj1" fmla="val 10702997"/>
              <a:gd name="adj2" fmla="val 62124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864F962-F135-40DB-98CA-78EF91FB09C2}"/>
              </a:ext>
            </a:extLst>
          </p:cNvPr>
          <p:cNvGrpSpPr/>
          <p:nvPr/>
        </p:nvGrpSpPr>
        <p:grpSpPr>
          <a:xfrm>
            <a:off x="748470" y="4395533"/>
            <a:ext cx="872996" cy="634818"/>
            <a:chOff x="5947994" y="2091397"/>
            <a:chExt cx="872996" cy="634818"/>
          </a:xfrm>
        </p:grpSpPr>
        <p:sp>
          <p:nvSpPr>
            <p:cNvPr id="81" name="Rectangle 80">
              <a:extLst>
                <a:ext uri="{FF2B5EF4-FFF2-40B4-BE49-F238E27FC236}">
                  <a16:creationId xmlns:a16="http://schemas.microsoft.com/office/drawing/2014/main" id="{AE0C7F3D-BA2B-40FC-91A8-7C8A5BA27826}"/>
                </a:ext>
              </a:extLst>
            </p:cNvPr>
            <p:cNvSpPr/>
            <p:nvPr/>
          </p:nvSpPr>
          <p:spPr>
            <a:xfrm>
              <a:off x="5947994" y="2091397"/>
              <a:ext cx="872996" cy="452432"/>
            </a:xfrm>
            <a:prstGeom prst="rect">
              <a:avLst/>
            </a:prstGeom>
            <a:solidFill>
              <a:srgbClr val="6F83B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dirty="0">
                  <a:solidFill>
                    <a:schemeClr val="bg1"/>
                  </a:solidFill>
                </a:rPr>
                <a:t>FFS, PREMIUM</a:t>
              </a:r>
              <a:br>
                <a:rPr lang="en-US" sz="900" b="1" dirty="0">
                  <a:solidFill>
                    <a:schemeClr val="bg1"/>
                  </a:solidFill>
                </a:rPr>
              </a:br>
              <a:r>
                <a:rPr lang="en-US" sz="900" b="1" dirty="0">
                  <a:solidFill>
                    <a:schemeClr val="bg1"/>
                  </a:solidFill>
                </a:rPr>
                <a:t>ASSISTANCE,</a:t>
              </a:r>
              <a:br>
                <a:rPr lang="en-US" sz="900" b="1" dirty="0">
                  <a:solidFill>
                    <a:schemeClr val="bg1"/>
                  </a:solidFill>
                </a:rPr>
              </a:br>
              <a:r>
                <a:rPr lang="en-US" sz="900" b="1" dirty="0">
                  <a:solidFill>
                    <a:schemeClr val="bg1"/>
                  </a:solidFill>
                </a:rPr>
                <a:t>AND LIMITED</a:t>
              </a:r>
              <a:r>
                <a:rPr lang="en-US" sz="900" b="1" baseline="30000" dirty="0">
                  <a:solidFill>
                    <a:schemeClr val="bg1"/>
                  </a:solidFill>
                </a:rPr>
                <a:t>1</a:t>
              </a:r>
              <a:r>
                <a:rPr lang="en-US" sz="900" b="1" dirty="0">
                  <a:solidFill>
                    <a:schemeClr val="bg1"/>
                  </a:solidFill>
                </a:rPr>
                <a:t> </a:t>
              </a:r>
            </a:p>
          </p:txBody>
        </p:sp>
        <p:sp>
          <p:nvSpPr>
            <p:cNvPr id="82" name="TextBox 81">
              <a:extLst>
                <a:ext uri="{FF2B5EF4-FFF2-40B4-BE49-F238E27FC236}">
                  <a16:creationId xmlns:a16="http://schemas.microsoft.com/office/drawing/2014/main" id="{B135EED6-E18C-437E-B700-0DE5C5533565}"/>
                </a:ext>
              </a:extLst>
            </p:cNvPr>
            <p:cNvSpPr txBox="1"/>
            <p:nvPr/>
          </p:nvSpPr>
          <p:spPr>
            <a:xfrm>
              <a:off x="6263784" y="2550782"/>
              <a:ext cx="557205" cy="175433"/>
            </a:xfrm>
            <a:prstGeom prst="rect">
              <a:avLst/>
            </a:prstGeom>
            <a:noFill/>
          </p:spPr>
          <p:txBody>
            <a:bodyPr wrap="none" lIns="45720" tIns="18288" rIns="45720" bIns="18288" rtlCol="0">
              <a:spAutoFit/>
            </a:bodyPr>
            <a:lstStyle/>
            <a:p>
              <a:pPr algn="r"/>
              <a:r>
                <a:rPr lang="en-US" sz="900" b="1">
                  <a:latin typeface="+mn-lt"/>
                </a:rPr>
                <a:t> 673,795</a:t>
              </a:r>
            </a:p>
          </p:txBody>
        </p:sp>
      </p:grpSp>
      <p:sp>
        <p:nvSpPr>
          <p:cNvPr id="83" name="TextBox 1">
            <a:extLst>
              <a:ext uri="{FF2B5EF4-FFF2-40B4-BE49-F238E27FC236}">
                <a16:creationId xmlns:a16="http://schemas.microsoft.com/office/drawing/2014/main" id="{374FAF6D-1705-47A8-ADF2-2D7F353D57A2}"/>
              </a:ext>
            </a:extLst>
          </p:cNvPr>
          <p:cNvSpPr txBox="1"/>
          <p:nvPr/>
        </p:nvSpPr>
        <p:spPr>
          <a:xfrm>
            <a:off x="2307126" y="3619610"/>
            <a:ext cx="687753" cy="498598"/>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tx1"/>
                </a:solidFill>
              </a:rPr>
              <a:t>NON-</a:t>
            </a:r>
            <a:br>
              <a:rPr lang="en-US" sz="1000" b="1">
                <a:solidFill>
                  <a:schemeClr val="tx1"/>
                </a:solidFill>
              </a:rPr>
            </a:br>
            <a:r>
              <a:rPr lang="en-US" sz="1000" b="1">
                <a:solidFill>
                  <a:schemeClr val="tx1"/>
                </a:solidFill>
              </a:rPr>
              <a:t>MANAGED</a:t>
            </a:r>
            <a:br>
              <a:rPr lang="en-US" sz="1000" b="1">
                <a:solidFill>
                  <a:schemeClr val="tx1"/>
                </a:solidFill>
              </a:rPr>
            </a:br>
            <a:r>
              <a:rPr lang="en-US" sz="1000" b="1">
                <a:solidFill>
                  <a:schemeClr val="tx1"/>
                </a:solidFill>
              </a:rPr>
              <a:t>CARE</a:t>
            </a:r>
          </a:p>
        </p:txBody>
      </p:sp>
      <p:sp>
        <p:nvSpPr>
          <p:cNvPr id="84" name="TextBox 1">
            <a:extLst>
              <a:ext uri="{FF2B5EF4-FFF2-40B4-BE49-F238E27FC236}">
                <a16:creationId xmlns:a16="http://schemas.microsoft.com/office/drawing/2014/main" id="{7425B064-795E-4B7F-A136-D2E506E3D3D7}"/>
              </a:ext>
            </a:extLst>
          </p:cNvPr>
          <p:cNvSpPr txBox="1"/>
          <p:nvPr/>
        </p:nvSpPr>
        <p:spPr>
          <a:xfrm>
            <a:off x="3090715" y="2636718"/>
            <a:ext cx="354328" cy="175433"/>
          </a:xfrm>
          <a:prstGeom prst="rect">
            <a:avLst/>
          </a:prstGeom>
          <a:solidFill>
            <a:schemeClr val="bg1"/>
          </a:solidFill>
        </p:spPr>
        <p:txBody>
          <a:bodyPr wrap="none" lIns="18288" tIns="18288" rIns="18288" bIns="18288" rtlCol="0">
            <a:spAutoFit/>
          </a:bodyPr>
          <a:lstStyle>
            <a:defPPr>
              <a:defRPr lang="en-US"/>
            </a:defPPr>
            <a:lvl1pPr marL="0" indent="0" algn="ctr">
              <a:defRPr sz="900" i="1">
                <a:latin typeface="+mn-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i="0"/>
              <a:t>ACOs</a:t>
            </a:r>
          </a:p>
        </p:txBody>
      </p:sp>
      <p:grpSp>
        <p:nvGrpSpPr>
          <p:cNvPr id="85" name="Group 84">
            <a:extLst>
              <a:ext uri="{FF2B5EF4-FFF2-40B4-BE49-F238E27FC236}">
                <a16:creationId xmlns:a16="http://schemas.microsoft.com/office/drawing/2014/main" id="{5C97F18B-587E-4092-A3A7-0724B201D5F2}"/>
              </a:ext>
            </a:extLst>
          </p:cNvPr>
          <p:cNvGrpSpPr/>
          <p:nvPr/>
        </p:nvGrpSpPr>
        <p:grpSpPr>
          <a:xfrm>
            <a:off x="3604263" y="4919473"/>
            <a:ext cx="1123760" cy="175433"/>
            <a:chOff x="3900959" y="2368396"/>
            <a:chExt cx="1123760" cy="175433"/>
          </a:xfrm>
        </p:grpSpPr>
        <p:sp>
          <p:nvSpPr>
            <p:cNvPr id="86" name="Rectangle 85">
              <a:extLst>
                <a:ext uri="{FF2B5EF4-FFF2-40B4-BE49-F238E27FC236}">
                  <a16:creationId xmlns:a16="http://schemas.microsoft.com/office/drawing/2014/main" id="{22AD2B96-AE92-40B7-B378-2368019DC356}"/>
                </a:ext>
              </a:extLst>
            </p:cNvPr>
            <p:cNvSpPr/>
            <p:nvPr/>
          </p:nvSpPr>
          <p:spPr>
            <a:xfrm>
              <a:off x="3900959" y="2368396"/>
              <a:ext cx="658194" cy="175433"/>
            </a:xfrm>
            <a:prstGeom prst="rect">
              <a:avLst/>
            </a:prstGeom>
            <a:solidFill>
              <a:srgbClr val="EDF5C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PCC PLAN</a:t>
              </a:r>
            </a:p>
          </p:txBody>
        </p:sp>
        <p:sp>
          <p:nvSpPr>
            <p:cNvPr id="87" name="TextBox 86">
              <a:extLst>
                <a:ext uri="{FF2B5EF4-FFF2-40B4-BE49-F238E27FC236}">
                  <a16:creationId xmlns:a16="http://schemas.microsoft.com/office/drawing/2014/main" id="{51A38EA1-6D02-48E4-BA55-9734516A8D47}"/>
                </a:ext>
              </a:extLst>
            </p:cNvPr>
            <p:cNvSpPr txBox="1"/>
            <p:nvPr/>
          </p:nvSpPr>
          <p:spPr>
            <a:xfrm>
              <a:off x="4541253" y="2368396"/>
              <a:ext cx="483466" cy="175433"/>
            </a:xfrm>
            <a:prstGeom prst="rect">
              <a:avLst/>
            </a:prstGeom>
            <a:noFill/>
          </p:spPr>
          <p:txBody>
            <a:bodyPr wrap="none" lIns="45720" tIns="18288" rIns="45720" bIns="18288" rtlCol="0">
              <a:spAutoFit/>
            </a:bodyPr>
            <a:lstStyle/>
            <a:p>
              <a:r>
                <a:rPr lang="en-US" sz="900" b="1">
                  <a:latin typeface="+mn-lt"/>
                </a:rPr>
                <a:t>133,168</a:t>
              </a:r>
            </a:p>
          </p:txBody>
        </p:sp>
      </p:grpSp>
      <p:grpSp>
        <p:nvGrpSpPr>
          <p:cNvPr id="88" name="Group 87">
            <a:extLst>
              <a:ext uri="{FF2B5EF4-FFF2-40B4-BE49-F238E27FC236}">
                <a16:creationId xmlns:a16="http://schemas.microsoft.com/office/drawing/2014/main" id="{D1BB2946-584B-4DBB-A850-09E8C1D197EB}"/>
              </a:ext>
            </a:extLst>
          </p:cNvPr>
          <p:cNvGrpSpPr/>
          <p:nvPr/>
        </p:nvGrpSpPr>
        <p:grpSpPr>
          <a:xfrm>
            <a:off x="4066187" y="4523647"/>
            <a:ext cx="1744423" cy="313932"/>
            <a:chOff x="3900959" y="2365315"/>
            <a:chExt cx="1744423" cy="313932"/>
          </a:xfrm>
        </p:grpSpPr>
        <p:sp>
          <p:nvSpPr>
            <p:cNvPr id="89" name="Rectangle 88">
              <a:extLst>
                <a:ext uri="{FF2B5EF4-FFF2-40B4-BE49-F238E27FC236}">
                  <a16:creationId xmlns:a16="http://schemas.microsoft.com/office/drawing/2014/main" id="{55380C17-DF2B-4744-A7A2-841246B8AF78}"/>
                </a:ext>
              </a:extLst>
            </p:cNvPr>
            <p:cNvSpPr/>
            <p:nvPr/>
          </p:nvSpPr>
          <p:spPr>
            <a:xfrm>
              <a:off x="3900959" y="2368396"/>
              <a:ext cx="940322" cy="175433"/>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SCO AND PACE</a:t>
              </a:r>
            </a:p>
          </p:txBody>
        </p:sp>
        <p:sp>
          <p:nvSpPr>
            <p:cNvPr id="90" name="TextBox 89">
              <a:extLst>
                <a:ext uri="{FF2B5EF4-FFF2-40B4-BE49-F238E27FC236}">
                  <a16:creationId xmlns:a16="http://schemas.microsoft.com/office/drawing/2014/main" id="{AE48F8B9-6BC6-4B0E-9BDF-064934E59932}"/>
                </a:ext>
              </a:extLst>
            </p:cNvPr>
            <p:cNvSpPr txBox="1"/>
            <p:nvPr/>
          </p:nvSpPr>
          <p:spPr>
            <a:xfrm>
              <a:off x="4846124" y="2365315"/>
              <a:ext cx="799258" cy="313932"/>
            </a:xfrm>
            <a:prstGeom prst="rect">
              <a:avLst/>
            </a:prstGeom>
            <a:noFill/>
          </p:spPr>
          <p:txBody>
            <a:bodyPr wrap="none" lIns="45720" tIns="18288" rIns="45720" bIns="18288" rtlCol="0">
              <a:spAutoFit/>
            </a:bodyPr>
            <a:lstStyle/>
            <a:p>
              <a:r>
                <a:rPr lang="en-US" sz="900" b="1" dirty="0">
                  <a:latin typeface="+mn-lt"/>
                </a:rPr>
                <a:t>SCO: 69,988</a:t>
              </a:r>
            </a:p>
            <a:p>
              <a:r>
                <a:rPr lang="en-US" sz="900" b="1" dirty="0">
                  <a:latin typeface="+mn-lt"/>
                </a:rPr>
                <a:t>PACE:4,902 </a:t>
              </a:r>
            </a:p>
          </p:txBody>
        </p:sp>
      </p:grpSp>
      <p:grpSp>
        <p:nvGrpSpPr>
          <p:cNvPr id="92" name="Group 91">
            <a:extLst>
              <a:ext uri="{FF2B5EF4-FFF2-40B4-BE49-F238E27FC236}">
                <a16:creationId xmlns:a16="http://schemas.microsoft.com/office/drawing/2014/main" id="{264B1564-3419-43A4-BFB0-E681DE840886}"/>
              </a:ext>
            </a:extLst>
          </p:cNvPr>
          <p:cNvGrpSpPr/>
          <p:nvPr/>
        </p:nvGrpSpPr>
        <p:grpSpPr>
          <a:xfrm>
            <a:off x="4357994" y="3930225"/>
            <a:ext cx="969600" cy="180714"/>
            <a:chOff x="3900959" y="2363115"/>
            <a:chExt cx="969600" cy="180714"/>
          </a:xfrm>
        </p:grpSpPr>
        <p:sp>
          <p:nvSpPr>
            <p:cNvPr id="93" name="Rectangle 92">
              <a:extLst>
                <a:ext uri="{FF2B5EF4-FFF2-40B4-BE49-F238E27FC236}">
                  <a16:creationId xmlns:a16="http://schemas.microsoft.com/office/drawing/2014/main" id="{9829BDF3-158C-4A7D-8729-F66F1802B154}"/>
                </a:ext>
              </a:extLst>
            </p:cNvPr>
            <p:cNvSpPr/>
            <p:nvPr/>
          </p:nvSpPr>
          <p:spPr>
            <a:xfrm>
              <a:off x="3900959" y="2368396"/>
              <a:ext cx="432170" cy="175433"/>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MCOs</a:t>
              </a:r>
            </a:p>
          </p:txBody>
        </p:sp>
        <p:sp>
          <p:nvSpPr>
            <p:cNvPr id="94" name="TextBox 93">
              <a:extLst>
                <a:ext uri="{FF2B5EF4-FFF2-40B4-BE49-F238E27FC236}">
                  <a16:creationId xmlns:a16="http://schemas.microsoft.com/office/drawing/2014/main" id="{FDE07AE5-2D7C-48B2-A725-046802E5C14A}"/>
                </a:ext>
              </a:extLst>
            </p:cNvPr>
            <p:cNvSpPr txBox="1"/>
            <p:nvPr/>
          </p:nvSpPr>
          <p:spPr>
            <a:xfrm>
              <a:off x="4371063" y="2363115"/>
              <a:ext cx="499496" cy="175433"/>
            </a:xfrm>
            <a:prstGeom prst="rect">
              <a:avLst/>
            </a:prstGeom>
            <a:noFill/>
          </p:spPr>
          <p:txBody>
            <a:bodyPr wrap="none" lIns="45720" tIns="18288" rIns="45720" bIns="18288" rtlCol="0">
              <a:spAutoFit/>
            </a:bodyPr>
            <a:lstStyle/>
            <a:p>
              <a:r>
                <a:rPr lang="en-US" sz="900" b="1">
                  <a:latin typeface="+mn-lt"/>
                </a:rPr>
                <a:t> 112,876</a:t>
              </a:r>
            </a:p>
          </p:txBody>
        </p:sp>
      </p:grpSp>
      <p:sp>
        <p:nvSpPr>
          <p:cNvPr id="102" name="TextBox 1">
            <a:extLst>
              <a:ext uri="{FF2B5EF4-FFF2-40B4-BE49-F238E27FC236}">
                <a16:creationId xmlns:a16="http://schemas.microsoft.com/office/drawing/2014/main" id="{A60DD76C-7F6B-4554-9AE8-1B7ED986E4B4}"/>
              </a:ext>
            </a:extLst>
          </p:cNvPr>
          <p:cNvSpPr txBox="1"/>
          <p:nvPr/>
        </p:nvSpPr>
        <p:spPr>
          <a:xfrm>
            <a:off x="2727531" y="3139342"/>
            <a:ext cx="687753" cy="344710"/>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tx1"/>
                </a:solidFill>
              </a:rPr>
              <a:t>MANAGED</a:t>
            </a:r>
            <a:br>
              <a:rPr lang="en-US" sz="1000" b="1">
                <a:solidFill>
                  <a:schemeClr val="tx1"/>
                </a:solidFill>
              </a:rPr>
            </a:br>
            <a:r>
              <a:rPr lang="en-US" sz="1000" b="1">
                <a:solidFill>
                  <a:schemeClr val="tx1"/>
                </a:solidFill>
              </a:rPr>
              <a:t>CARE</a:t>
            </a:r>
          </a:p>
        </p:txBody>
      </p:sp>
      <p:sp>
        <p:nvSpPr>
          <p:cNvPr id="36" name="TextBox 1">
            <a:extLst>
              <a:ext uri="{FF2B5EF4-FFF2-40B4-BE49-F238E27FC236}">
                <a16:creationId xmlns:a16="http://schemas.microsoft.com/office/drawing/2014/main" id="{A9F67988-14D9-AC45-9833-0819F7756FBA}"/>
              </a:ext>
            </a:extLst>
          </p:cNvPr>
          <p:cNvSpPr txBox="1"/>
          <p:nvPr/>
        </p:nvSpPr>
        <p:spPr>
          <a:xfrm>
            <a:off x="2095464" y="2535353"/>
            <a:ext cx="27097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31%</a:t>
            </a:r>
          </a:p>
        </p:txBody>
      </p:sp>
      <p:sp>
        <p:nvSpPr>
          <p:cNvPr id="37" name="TextBox 1">
            <a:extLst>
              <a:ext uri="{FF2B5EF4-FFF2-40B4-BE49-F238E27FC236}">
                <a16:creationId xmlns:a16="http://schemas.microsoft.com/office/drawing/2014/main" id="{90030D0C-D4B9-9C46-A754-7E32B92F0F43}"/>
              </a:ext>
            </a:extLst>
          </p:cNvPr>
          <p:cNvSpPr txBox="1"/>
          <p:nvPr/>
        </p:nvSpPr>
        <p:spPr>
          <a:xfrm>
            <a:off x="3653228" y="2710684"/>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21%</a:t>
            </a:r>
          </a:p>
        </p:txBody>
      </p:sp>
      <p:sp>
        <p:nvSpPr>
          <p:cNvPr id="38" name="TextBox 1">
            <a:extLst>
              <a:ext uri="{FF2B5EF4-FFF2-40B4-BE49-F238E27FC236}">
                <a16:creationId xmlns:a16="http://schemas.microsoft.com/office/drawing/2014/main" id="{02E09B49-B5E5-844A-8B15-090B3C9D41F1}"/>
              </a:ext>
            </a:extLst>
          </p:cNvPr>
          <p:cNvSpPr txBox="1"/>
          <p:nvPr/>
        </p:nvSpPr>
        <p:spPr>
          <a:xfrm>
            <a:off x="3909431" y="3898809"/>
            <a:ext cx="229295"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5%</a:t>
            </a:r>
          </a:p>
        </p:txBody>
      </p:sp>
      <p:grpSp>
        <p:nvGrpSpPr>
          <p:cNvPr id="2" name="Group 1">
            <a:extLst>
              <a:ext uri="{FF2B5EF4-FFF2-40B4-BE49-F238E27FC236}">
                <a16:creationId xmlns:a16="http://schemas.microsoft.com/office/drawing/2014/main" id="{B09ACEFA-BAA2-5C48-BEE5-FDAC45FDFB6D}"/>
              </a:ext>
            </a:extLst>
          </p:cNvPr>
          <p:cNvGrpSpPr/>
          <p:nvPr/>
        </p:nvGrpSpPr>
        <p:grpSpPr>
          <a:xfrm>
            <a:off x="4147544" y="4182251"/>
            <a:ext cx="1408266" cy="313932"/>
            <a:chOff x="3954814" y="4115354"/>
            <a:chExt cx="1408266" cy="313932"/>
          </a:xfrm>
        </p:grpSpPr>
        <p:grpSp>
          <p:nvGrpSpPr>
            <p:cNvPr id="69" name="Group 68">
              <a:extLst>
                <a:ext uri="{FF2B5EF4-FFF2-40B4-BE49-F238E27FC236}">
                  <a16:creationId xmlns:a16="http://schemas.microsoft.com/office/drawing/2014/main" id="{57F7F131-D8ED-4C70-80A7-247716E35DF1}"/>
                </a:ext>
              </a:extLst>
            </p:cNvPr>
            <p:cNvGrpSpPr/>
            <p:nvPr/>
          </p:nvGrpSpPr>
          <p:grpSpPr>
            <a:xfrm>
              <a:off x="4051827" y="4115354"/>
              <a:ext cx="1311253" cy="313932"/>
              <a:chOff x="4278005" y="4486725"/>
              <a:chExt cx="1311253" cy="313932"/>
            </a:xfrm>
          </p:grpSpPr>
          <p:sp>
            <p:nvSpPr>
              <p:cNvPr id="70" name="Rectangle 69">
                <a:extLst>
                  <a:ext uri="{FF2B5EF4-FFF2-40B4-BE49-F238E27FC236}">
                    <a16:creationId xmlns:a16="http://schemas.microsoft.com/office/drawing/2014/main" id="{0341ABF1-546E-4EF2-B257-0CBC52EC232D}"/>
                  </a:ext>
                </a:extLst>
              </p:cNvPr>
              <p:cNvSpPr/>
              <p:nvPr/>
            </p:nvSpPr>
            <p:spPr>
              <a:xfrm>
                <a:off x="4384067" y="4579535"/>
                <a:ext cx="666208"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bg1"/>
                    </a:solidFill>
                  </a:rPr>
                  <a:t>ONE CARE</a:t>
                </a:r>
              </a:p>
            </p:txBody>
          </p:sp>
          <p:sp>
            <p:nvSpPr>
              <p:cNvPr id="71" name="Rectangle 70">
                <a:extLst>
                  <a:ext uri="{FF2B5EF4-FFF2-40B4-BE49-F238E27FC236}">
                    <a16:creationId xmlns:a16="http://schemas.microsoft.com/office/drawing/2014/main" id="{13EE546E-0D7C-43B8-ADAD-D6F71F0A29A1}"/>
                  </a:ext>
                </a:extLst>
              </p:cNvPr>
              <p:cNvSpPr/>
              <p:nvPr/>
            </p:nvSpPr>
            <p:spPr>
              <a:xfrm>
                <a:off x="4991979" y="4486725"/>
                <a:ext cx="597279"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a:solidFill>
                      <a:schemeClr val="tx1"/>
                    </a:solidFill>
                  </a:rPr>
                  <a:t> </a:t>
                </a:r>
                <a:r>
                  <a:rPr lang="en-US" sz="900" b="1">
                    <a:solidFill>
                      <a:schemeClr val="tx1"/>
                    </a:solidFill>
                  </a:rPr>
                  <a:t>32,209</a:t>
                </a:r>
                <a:r>
                  <a:rPr lang="en-US">
                    <a:solidFill>
                      <a:schemeClr val="tx1"/>
                    </a:solidFill>
                  </a:rPr>
                  <a:t> </a:t>
                </a:r>
                <a:endParaRPr lang="en-US" sz="900" b="1">
                  <a:solidFill>
                    <a:schemeClr val="tx1"/>
                  </a:solidFill>
                  <a:cs typeface="Arial" charset="0"/>
                </a:endParaRPr>
              </a:p>
            </p:txBody>
          </p:sp>
          <p:sp>
            <p:nvSpPr>
              <p:cNvPr id="91" name="Rectangle 90">
                <a:extLst>
                  <a:ext uri="{FF2B5EF4-FFF2-40B4-BE49-F238E27FC236}">
                    <a16:creationId xmlns:a16="http://schemas.microsoft.com/office/drawing/2014/main" id="{6AA74850-E2A4-4F31-A8DC-E1A2E8AE256D}"/>
                  </a:ext>
                </a:extLst>
              </p:cNvPr>
              <p:cNvSpPr/>
              <p:nvPr/>
            </p:nvSpPr>
            <p:spPr>
              <a:xfrm>
                <a:off x="4278005" y="4556452"/>
                <a:ext cx="92398"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endParaRPr lang="en-US" sz="1200" b="1">
                  <a:solidFill>
                    <a:srgbClr val="005F85"/>
                  </a:solidFill>
                  <a:cs typeface="Arial" charset="0"/>
                </a:endParaRPr>
              </a:p>
            </p:txBody>
          </p:sp>
        </p:grpSp>
        <p:sp>
          <p:nvSpPr>
            <p:cNvPr id="39" name="TextBox 1">
              <a:extLst>
                <a:ext uri="{FF2B5EF4-FFF2-40B4-BE49-F238E27FC236}">
                  <a16:creationId xmlns:a16="http://schemas.microsoft.com/office/drawing/2014/main" id="{AC0A8BFC-1391-A94C-8D8D-B794C9C118CE}"/>
                </a:ext>
              </a:extLst>
            </p:cNvPr>
            <p:cNvSpPr txBox="1"/>
            <p:nvPr/>
          </p:nvSpPr>
          <p:spPr>
            <a:xfrm>
              <a:off x="3954814" y="4197501"/>
              <a:ext cx="194027"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1%</a:t>
              </a:r>
            </a:p>
          </p:txBody>
        </p:sp>
      </p:grpSp>
      <p:sp>
        <p:nvSpPr>
          <p:cNvPr id="40" name="TextBox 1">
            <a:extLst>
              <a:ext uri="{FF2B5EF4-FFF2-40B4-BE49-F238E27FC236}">
                <a16:creationId xmlns:a16="http://schemas.microsoft.com/office/drawing/2014/main" id="{AB7D2B92-CCBA-FC44-9E9F-86D2C606EA8E}"/>
              </a:ext>
            </a:extLst>
          </p:cNvPr>
          <p:cNvSpPr txBox="1"/>
          <p:nvPr/>
        </p:nvSpPr>
        <p:spPr>
          <a:xfrm>
            <a:off x="3757528" y="4259673"/>
            <a:ext cx="230897" cy="190821"/>
          </a:xfrm>
          <a:prstGeom prst="rect">
            <a:avLst/>
          </a:prstGeom>
          <a:noFill/>
        </p:spPr>
        <p:txBody>
          <a:bodyPr wrap="squar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t>3%</a:t>
            </a:r>
          </a:p>
        </p:txBody>
      </p:sp>
      <p:sp>
        <p:nvSpPr>
          <p:cNvPr id="41" name="TextBox 1">
            <a:extLst>
              <a:ext uri="{FF2B5EF4-FFF2-40B4-BE49-F238E27FC236}">
                <a16:creationId xmlns:a16="http://schemas.microsoft.com/office/drawing/2014/main" id="{389547E0-DB18-544D-AA29-5F202DF76988}"/>
              </a:ext>
            </a:extLst>
          </p:cNvPr>
          <p:cNvSpPr txBox="1"/>
          <p:nvPr/>
        </p:nvSpPr>
        <p:spPr>
          <a:xfrm>
            <a:off x="3432751" y="4531021"/>
            <a:ext cx="230897"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6%</a:t>
            </a:r>
          </a:p>
        </p:txBody>
      </p:sp>
      <p:sp>
        <p:nvSpPr>
          <p:cNvPr id="43" name="TextBox 1">
            <a:extLst>
              <a:ext uri="{FF2B5EF4-FFF2-40B4-BE49-F238E27FC236}">
                <a16:creationId xmlns:a16="http://schemas.microsoft.com/office/drawing/2014/main" id="{DF378213-F216-EE4A-BD61-A2562456075E}"/>
              </a:ext>
            </a:extLst>
          </p:cNvPr>
          <p:cNvSpPr txBox="1"/>
          <p:nvPr/>
        </p:nvSpPr>
        <p:spPr>
          <a:xfrm>
            <a:off x="1918933" y="4320895"/>
            <a:ext cx="27097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chemeClr val="bg1"/>
                </a:solidFill>
              </a:rPr>
              <a:t>31%</a:t>
            </a:r>
          </a:p>
        </p:txBody>
      </p:sp>
    </p:spTree>
    <p:extLst>
      <p:ext uri="{BB962C8B-B14F-4D97-AF65-F5344CB8AC3E}">
        <p14:creationId xmlns:p14="http://schemas.microsoft.com/office/powerpoint/2010/main" val="132003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cxnSpLocks/>
          </p:cNvCxnSpPr>
          <p:nvPr/>
        </p:nvCxnSpPr>
        <p:spPr>
          <a:xfrm>
            <a:off x="3051075"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MassHealth accountable care organizations (ACOs)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22</a:t>
            </a:fld>
            <a:endParaRPr lang="en-US"/>
          </a:p>
        </p:txBody>
      </p:sp>
      <p:pic>
        <p:nvPicPr>
          <p:cNvPr id="47" name="Picture 2" descr="Image result for MASShealth logo">
            <a:extLst>
              <a:ext uri="{FF2B5EF4-FFF2-40B4-BE49-F238E27FC236}">
                <a16:creationId xmlns:a16="http://schemas.microsoft.com/office/drawing/2014/main" id="{FA85C152-0839-44E7-AAC4-678E08407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04"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1A6EEA2-2379-436A-824D-B9913E9E42E9}"/>
              </a:ext>
            </a:extLst>
          </p:cNvPr>
          <p:cNvSpPr txBox="1"/>
          <p:nvPr/>
        </p:nvSpPr>
        <p:spPr>
          <a:xfrm>
            <a:off x="1108300" y="2791031"/>
            <a:ext cx="1942775" cy="1095172"/>
          </a:xfrm>
          <a:prstGeom prst="rect">
            <a:avLst/>
          </a:prstGeom>
          <a:noFill/>
        </p:spPr>
        <p:txBody>
          <a:bodyPr wrap="square" lIns="0" tIns="45720" rIns="0" bIns="45720" rtlCol="0" anchor="t">
            <a:spAutoFit/>
          </a:bodyPr>
          <a:lstStyle/>
          <a:p>
            <a:pPr>
              <a:buClr>
                <a:srgbClr val="00A797"/>
              </a:buClr>
            </a:pPr>
            <a:r>
              <a:rPr lang="en-US" sz="900" b="1" dirty="0">
                <a:solidFill>
                  <a:srgbClr val="00A797"/>
                </a:solidFill>
                <a:latin typeface="+mn-lt"/>
                <a:cs typeface="Arial"/>
              </a:rPr>
              <a:t>Contract between MassHealth and Accountable Care Partnership Plan</a:t>
            </a:r>
            <a:endParaRPr lang="en-US" sz="900" b="1" dirty="0">
              <a:solidFill>
                <a:srgbClr val="00A797"/>
              </a:solidFill>
              <a:latin typeface="+mn-lt"/>
            </a:endParaRPr>
          </a:p>
          <a:p>
            <a:pPr marL="73152" indent="-73152">
              <a:spcBef>
                <a:spcPts val="200"/>
              </a:spcBef>
              <a:buClr>
                <a:srgbClr val="00A797"/>
              </a:buClr>
              <a:buFont typeface="Wingdings" panose="05000000000000000000" pitchFamily="2" charset="2"/>
              <a:buChar char="§"/>
            </a:pPr>
            <a:r>
              <a:rPr lang="en-US" sz="900" dirty="0">
                <a:latin typeface="+mn-lt"/>
                <a:cs typeface="Arial"/>
              </a:rPr>
              <a:t>Capitation payment</a:t>
            </a:r>
            <a:endParaRPr lang="en-US" sz="900" dirty="0">
              <a:latin typeface="+mn-lt"/>
              <a:ea typeface="Source Sans Pro Light"/>
              <a:cs typeface="Arial"/>
            </a:endParaRPr>
          </a:p>
          <a:p>
            <a:pPr>
              <a:spcBef>
                <a:spcPts val="600"/>
              </a:spcBef>
              <a:buClr>
                <a:srgbClr val="00A797"/>
              </a:buClr>
            </a:pPr>
            <a:r>
              <a:rPr lang="en-US" sz="1000" b="1" dirty="0">
                <a:solidFill>
                  <a:srgbClr val="00A797"/>
                </a:solidFill>
                <a:latin typeface="+mn-lt"/>
                <a:cs typeface="Arial"/>
              </a:rPr>
              <a:t>15 </a:t>
            </a:r>
            <a:r>
              <a:rPr lang="en-US" sz="900" b="1" dirty="0">
                <a:latin typeface="+mn-lt"/>
                <a:cs typeface="Arial"/>
              </a:rPr>
              <a:t>ACOs SELECTED BY THE STATE</a:t>
            </a:r>
            <a:endParaRPr lang="en-US" sz="900" b="1" dirty="0">
              <a:latin typeface="+mn-lt"/>
              <a:ea typeface="Source Sans Pro Semibold"/>
              <a:cs typeface="Arial"/>
            </a:endParaRPr>
          </a:p>
          <a:p>
            <a:pPr>
              <a:spcBef>
                <a:spcPts val="300"/>
              </a:spcBef>
              <a:buClr>
                <a:srgbClr val="00A797"/>
              </a:buClr>
            </a:pPr>
            <a:r>
              <a:rPr lang="en-US" sz="1000" b="1" dirty="0">
                <a:solidFill>
                  <a:srgbClr val="00A797"/>
                </a:solidFill>
                <a:latin typeface="+mn-lt"/>
                <a:cs typeface="Arial"/>
              </a:rPr>
              <a:t>~880,000 </a:t>
            </a:r>
            <a:r>
              <a:rPr lang="en-US" sz="900" b="1" dirty="0">
                <a:latin typeface="+mn-lt"/>
              </a:rPr>
              <a:t>MEMBERS ENROLLED </a:t>
            </a:r>
            <a:r>
              <a:rPr lang="en-US" sz="900" b="1" baseline="30000" dirty="0">
                <a:latin typeface="+mn-lt"/>
              </a:rPr>
              <a:t>1</a:t>
            </a:r>
            <a:endParaRPr lang="en-US" sz="900" b="1" baseline="30000" dirty="0">
              <a:solidFill>
                <a:srgbClr val="002060"/>
              </a:solidFill>
              <a:latin typeface="+mn-lt"/>
              <a:ea typeface="Source Sans Pro Semibold"/>
            </a:endParaRPr>
          </a:p>
        </p:txBody>
      </p:sp>
      <p:sp>
        <p:nvSpPr>
          <p:cNvPr id="25" name="TextBox 24">
            <a:extLst>
              <a:ext uri="{FF2B5EF4-FFF2-40B4-BE49-F238E27FC236}">
                <a16:creationId xmlns:a16="http://schemas.microsoft.com/office/drawing/2014/main" id="{386323A3-2EED-4F14-9DD5-CD7572A41199}"/>
              </a:ext>
            </a:extLst>
          </p:cNvPr>
          <p:cNvSpPr txBox="1"/>
          <p:nvPr/>
        </p:nvSpPr>
        <p:spPr>
          <a:xfrm>
            <a:off x="3234373" y="2773490"/>
            <a:ext cx="2024384" cy="956672"/>
          </a:xfrm>
          <a:prstGeom prst="rect">
            <a:avLst/>
          </a:prstGeom>
          <a:noFill/>
        </p:spPr>
        <p:txBody>
          <a:bodyPr wrap="square" lIns="0" tIns="45720" rIns="0" bIns="45720" rtlCol="0" anchor="t">
            <a:spAutoFit/>
          </a:bodyPr>
          <a:lstStyle/>
          <a:p>
            <a:pPr>
              <a:buClr>
                <a:srgbClr val="00A797"/>
              </a:buClr>
            </a:pPr>
            <a:r>
              <a:rPr lang="en-US" sz="900" b="1" dirty="0">
                <a:solidFill>
                  <a:srgbClr val="00A797"/>
                </a:solidFill>
                <a:latin typeface="+mn-lt"/>
                <a:cs typeface="Arial"/>
              </a:rPr>
              <a:t>Contract between MassHealth </a:t>
            </a:r>
            <a:br>
              <a:rPr lang="en-US" sz="900" b="1" dirty="0">
                <a:solidFill>
                  <a:srgbClr val="00A797"/>
                </a:solidFill>
                <a:latin typeface="+mn-lt"/>
                <a:cs typeface="Arial"/>
              </a:rPr>
            </a:br>
            <a:r>
              <a:rPr lang="en-US" sz="900" b="1" dirty="0">
                <a:solidFill>
                  <a:srgbClr val="00A797"/>
                </a:solidFill>
                <a:latin typeface="+mn-lt"/>
                <a:cs typeface="Arial"/>
              </a:rPr>
              <a:t>and ACO</a:t>
            </a:r>
          </a:p>
          <a:p>
            <a:pPr marL="73152" indent="-73152">
              <a:spcBef>
                <a:spcPts val="200"/>
              </a:spcBef>
              <a:buClr>
                <a:srgbClr val="00A797"/>
              </a:buClr>
              <a:buFont typeface="Wingdings" panose="05000000000000000000" pitchFamily="2" charset="2"/>
              <a:buChar char="§"/>
            </a:pPr>
            <a:r>
              <a:rPr lang="en-US" sz="900" dirty="0">
                <a:latin typeface="+mn-lt"/>
                <a:cs typeface="Arial"/>
              </a:rPr>
              <a:t>Shared savings and losses</a:t>
            </a:r>
            <a:endParaRPr lang="en-US" sz="900" dirty="0">
              <a:latin typeface="+mn-lt"/>
              <a:ea typeface="Source Sans Pro Light"/>
              <a:cs typeface="Arial"/>
            </a:endParaRPr>
          </a:p>
          <a:p>
            <a:pPr>
              <a:spcBef>
                <a:spcPts val="600"/>
              </a:spcBef>
              <a:buClr>
                <a:srgbClr val="00A797"/>
              </a:buClr>
            </a:pPr>
            <a:r>
              <a:rPr lang="en-US" sz="1000" b="1" dirty="0">
                <a:solidFill>
                  <a:srgbClr val="00A797"/>
                </a:solidFill>
                <a:latin typeface="+mn-lt"/>
                <a:cs typeface="Arial"/>
              </a:rPr>
              <a:t>2</a:t>
            </a:r>
            <a:r>
              <a:rPr lang="en-US" sz="900" b="1" dirty="0">
                <a:solidFill>
                  <a:srgbClr val="00A797"/>
                </a:solidFill>
                <a:latin typeface="+mn-lt"/>
                <a:cs typeface="Arial"/>
              </a:rPr>
              <a:t> </a:t>
            </a:r>
            <a:r>
              <a:rPr lang="en-US" sz="900" b="1" dirty="0">
                <a:latin typeface="+mn-lt"/>
                <a:cs typeface="Arial"/>
              </a:rPr>
              <a:t>ACOs SELECTED BY THE STATE</a:t>
            </a:r>
            <a:endParaRPr lang="en-US" sz="900" b="1" dirty="0">
              <a:latin typeface="+mn-lt"/>
              <a:ea typeface="Source Sans Pro Semibold"/>
              <a:cs typeface="Arial"/>
            </a:endParaRPr>
          </a:p>
          <a:p>
            <a:pPr>
              <a:spcBef>
                <a:spcPts val="300"/>
              </a:spcBef>
              <a:buClr>
                <a:srgbClr val="00A797"/>
              </a:buClr>
            </a:pPr>
            <a:r>
              <a:rPr lang="en-US" sz="1000" b="1" dirty="0">
                <a:solidFill>
                  <a:srgbClr val="00A797"/>
                </a:solidFill>
                <a:latin typeface="+mn-lt"/>
                <a:cs typeface="Arial"/>
              </a:rPr>
              <a:t>~350,000 </a:t>
            </a:r>
            <a:r>
              <a:rPr lang="en-US" sz="900" b="1" dirty="0">
                <a:latin typeface="+mn-lt"/>
              </a:rPr>
              <a:t>MEMBERS ENROLLED </a:t>
            </a:r>
            <a:r>
              <a:rPr lang="en-US" sz="900" b="1" baseline="30000" dirty="0">
                <a:latin typeface="+mn-lt"/>
              </a:rPr>
              <a:t>1</a:t>
            </a:r>
            <a:endParaRPr lang="en-US" sz="900" b="1" dirty="0">
              <a:solidFill>
                <a:srgbClr val="002060"/>
              </a:solidFill>
              <a:latin typeface="+mn-lt"/>
              <a:ea typeface="Source Sans Pro Semibold"/>
              <a:cs typeface="Arial"/>
            </a:endParaRPr>
          </a:p>
        </p:txBody>
      </p:sp>
      <p:sp>
        <p:nvSpPr>
          <p:cNvPr id="22" name="Rectangle 21">
            <a:extLst>
              <a:ext uri="{FF2B5EF4-FFF2-40B4-BE49-F238E27FC236}">
                <a16:creationId xmlns:a16="http://schemas.microsoft.com/office/drawing/2014/main" id="{A1E3ACB4-AEE2-47CE-A688-8FAA2A545D41}"/>
              </a:ext>
            </a:extLst>
          </p:cNvPr>
          <p:cNvSpPr/>
          <p:nvPr/>
        </p:nvSpPr>
        <p:spPr>
          <a:xfrm>
            <a:off x="457200" y="5419707"/>
            <a:ext cx="4946073" cy="907941"/>
          </a:xfrm>
          <a:prstGeom prst="rect">
            <a:avLst/>
          </a:prstGeom>
        </p:spPr>
        <p:txBody>
          <a:bodyPr wrap="square" lIns="0" rIns="0" anchor="b" anchorCtr="0">
            <a:spAutoFit/>
          </a:bodyPr>
          <a:lstStyle/>
          <a:p>
            <a:pPr>
              <a:spcBef>
                <a:spcPts val="200"/>
              </a:spcBef>
            </a:pPr>
            <a:r>
              <a:rPr kumimoji="0" lang="en-US" sz="600" u="none" strike="noStrike" kern="1200" cap="small" spc="0" normalizeH="0" baseline="30000" noProof="0" dirty="0">
                <a:ln>
                  <a:noFill/>
                </a:ln>
                <a:effectLst/>
                <a:uLnTx/>
                <a:uFillTx/>
                <a:latin typeface="+mn-lt"/>
              </a:rPr>
              <a:t>1</a:t>
            </a:r>
            <a:r>
              <a:rPr kumimoji="0" lang="en-US" sz="600" u="none" strike="noStrike" kern="1200" cap="small" spc="0" normalizeH="0" baseline="0" noProof="0" dirty="0">
                <a:ln>
                  <a:noFill/>
                </a:ln>
                <a:effectLst/>
                <a:uLnTx/>
                <a:uFillTx/>
                <a:latin typeface="+mn-lt"/>
              </a:rPr>
              <a:t> </a:t>
            </a:r>
            <a:r>
              <a:rPr lang="en-US" sz="600" dirty="0">
                <a:effectLst/>
                <a:latin typeface="+mn-lt"/>
              </a:rPr>
              <a:t>ACO enrollment has shifted from SFY 2022 (slide </a:t>
            </a:r>
            <a:r>
              <a:rPr lang="en-US" sz="600" dirty="0">
                <a:latin typeface="+mn-lt"/>
              </a:rPr>
              <a:t>21</a:t>
            </a:r>
            <a:r>
              <a:rPr lang="en-US" sz="600" dirty="0">
                <a:effectLst/>
                <a:latin typeface="+mn-lt"/>
              </a:rPr>
              <a:t>) to 2023 because there are two more Accountable Care Partnership Plans and one less Primary Care ACO than in SFY 2022. Members are assigned to ACOs based on the affiliation of their primary care provider. These numbers represent estimates as of April 2023</a:t>
            </a:r>
          </a:p>
          <a:p>
            <a:pPr>
              <a:spcBef>
                <a:spcPts val="200"/>
              </a:spcBef>
            </a:pPr>
            <a:r>
              <a:rPr kumimoji="0" lang="en-US" sz="600" u="none" strike="noStrike" kern="1200" cap="small" spc="0" normalizeH="0" baseline="0" noProof="0" dirty="0">
                <a:ln>
                  <a:noFill/>
                </a:ln>
                <a:uLnTx/>
                <a:uFillTx/>
                <a:latin typeface="+mn-lt"/>
              </a:rPr>
              <a:t>2 </a:t>
            </a:r>
            <a:r>
              <a:rPr lang="en-US" sz="600" dirty="0">
                <a:latin typeface="+mn-lt"/>
              </a:rPr>
              <a:t>MassHealth presentation on </a:t>
            </a:r>
            <a:r>
              <a:rPr lang="en-US" sz="600" dirty="0">
                <a:latin typeface="+mn-lt"/>
                <a:cs typeface="Segoe UI" panose="020B0502040204020203" pitchFamily="34" charset="0"/>
              </a:rPr>
              <a:t>ACO Relaunch for Advocates Meeting Presentation, February 2023</a:t>
            </a:r>
          </a:p>
          <a:p>
            <a:pPr>
              <a:spcBef>
                <a:spcPts val="200"/>
              </a:spcBef>
            </a:pPr>
            <a:r>
              <a:rPr kumimoji="0" lang="en-US" sz="600" u="none" strike="noStrike" kern="1200" cap="small" spc="0" normalizeH="0" baseline="0" noProof="0" dirty="0">
                <a:ln>
                  <a:noFill/>
                </a:ln>
                <a:effectLst/>
                <a:uLnTx/>
                <a:uFillTx/>
                <a:latin typeface="+mn-lt"/>
              </a:rPr>
              <a:t>sources</a:t>
            </a:r>
            <a:r>
              <a:rPr lang="en-US" sz="600" dirty="0">
                <a:latin typeface="+mn-lt"/>
              </a:rPr>
              <a:t>: Massachusetts Health Policy Commission. February 2023. Care Delivery Transformation meeting presentation. Available from:   </a:t>
            </a:r>
            <a:r>
              <a:rPr lang="en-US" sz="600" dirty="0">
                <a:latin typeface="+mn-lt"/>
                <a:hlinkClick r:id="rId4">
                  <a:extLst>
                    <a:ext uri="{A12FA001-AC4F-418D-AE19-62706E023703}">
                      <ahyp:hlinkClr xmlns:ahyp="http://schemas.microsoft.com/office/drawing/2018/hyperlinkcolor" val="tx"/>
                    </a:ext>
                  </a:extLst>
                </a:hlinkClick>
              </a:rPr>
              <a:t>https://www.mass.gov/doc/presentation-02152023-cdt-meeting</a:t>
            </a:r>
            <a:r>
              <a:rPr lang="en-US" sz="600" dirty="0">
                <a:latin typeface="+mn-lt"/>
              </a:rPr>
              <a:t> </a:t>
            </a:r>
          </a:p>
          <a:p>
            <a:pPr>
              <a:spcBef>
                <a:spcPts val="200"/>
              </a:spcBef>
            </a:pPr>
            <a:r>
              <a:rPr lang="en-US" sz="600" dirty="0">
                <a:latin typeface="+mn-lt"/>
              </a:rPr>
              <a:t>Executive Office of Health and Human Services. March 2023. All Provider Bulletin 363. Available from: </a:t>
            </a:r>
            <a:r>
              <a:rPr lang="en-US" sz="600" dirty="0">
                <a:latin typeface="+mn-lt"/>
                <a:hlinkClick r:id="rId5">
                  <a:extLst>
                    <a:ext uri="{A12FA001-AC4F-418D-AE19-62706E023703}">
                      <ahyp:hlinkClr xmlns:ahyp="http://schemas.microsoft.com/office/drawing/2018/hyperlinkcolor" val="tx"/>
                    </a:ext>
                  </a:extLst>
                </a:hlinkClick>
              </a:rPr>
              <a:t>https://www.mass.gov/doc/all-provider-bulletin-363-accountable-care-organization-program-updates-0</a:t>
            </a:r>
            <a:endParaRPr lang="en-US" sz="600" dirty="0">
              <a:latin typeface="+mn-lt"/>
            </a:endParaRPr>
          </a:p>
        </p:txBody>
      </p:sp>
      <p:sp>
        <p:nvSpPr>
          <p:cNvPr id="31" name="Text Box 11">
            <a:extLst>
              <a:ext uri="{FF2B5EF4-FFF2-40B4-BE49-F238E27FC236}">
                <a16:creationId xmlns:a16="http://schemas.microsoft.com/office/drawing/2014/main" id="{60E2F33F-EBE2-4F32-A76D-71966A1F9DB0}"/>
              </a:ext>
            </a:extLst>
          </p:cNvPr>
          <p:cNvSpPr txBox="1">
            <a:spLocks noChangeArrowheads="1"/>
          </p:cNvSpPr>
          <p:nvPr/>
        </p:nvSpPr>
        <p:spPr bwMode="auto">
          <a:xfrm>
            <a:off x="5725490" y="1184734"/>
            <a:ext cx="2941683"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a:lnSpc>
                <a:spcPct val="100000"/>
              </a:lnSpc>
            </a:pPr>
            <a:r>
              <a:rPr lang="en-US" sz="1000" dirty="0">
                <a:latin typeface="+mn-lt"/>
              </a:rPr>
              <a:t>Accountable Care Organizations (ACOs) are organized groups of doctors, hospitals and other health care providers held accountable for their member populations’ health and health care costs. There are two types of MassHealth ACOs, with different payment and contracting structures.</a:t>
            </a:r>
          </a:p>
          <a:p>
            <a:pPr>
              <a:lnSpc>
                <a:spcPct val="100000"/>
              </a:lnSpc>
            </a:pPr>
            <a:r>
              <a:rPr lang="en-US" sz="1000" dirty="0">
                <a:latin typeface="+mn-lt"/>
              </a:rPr>
              <a:t>For members enrolled in Accountable Care Partnership Plans, MassHealth makes capitation payments (a set amount per member per month.) Accountable Care Partnership Plans must use these payments to pay for comprehensive health services, including both physical and behavioral health, for their enrollees. </a:t>
            </a:r>
          </a:p>
          <a:p>
            <a:pPr>
              <a:lnSpc>
                <a:spcPct val="100000"/>
              </a:lnSpc>
            </a:pPr>
            <a:r>
              <a:rPr lang="en-US" sz="1000" dirty="0">
                <a:latin typeface="+mn-lt"/>
              </a:rPr>
              <a:t>For Primary Care ACOs MassHealth pays providers directly for most services. These costs are then compared to a spending target, and the ACO and MassHealth share in any savings or losses. </a:t>
            </a:r>
          </a:p>
          <a:p>
            <a:pPr>
              <a:lnSpc>
                <a:spcPct val="100000"/>
              </a:lnSpc>
            </a:pPr>
            <a:r>
              <a:rPr lang="en-US" sz="1000" dirty="0">
                <a:latin typeface="+mn-lt"/>
              </a:rPr>
              <a:t>MassHealth recently selected a new set of ACOs for a new five-year contract beginning April 1, 2023. The new lineup resulted in many members changing ACOs (most commonly because their primary care provider’s ACO affiliation changed.)</a:t>
            </a:r>
          </a:p>
          <a:p>
            <a:pPr>
              <a:lnSpc>
                <a:spcPct val="100000"/>
              </a:lnSpc>
            </a:pPr>
            <a:r>
              <a:rPr lang="en-US" sz="1000" dirty="0">
                <a:latin typeface="+mn-lt"/>
              </a:rPr>
              <a:t>Beginning in 2023, all ACOs will pay primary care providers via capitation rather than fee-for-service, to allow more flexibility and innovation in primary care.</a:t>
            </a:r>
          </a:p>
        </p:txBody>
      </p:sp>
      <p:sp>
        <p:nvSpPr>
          <p:cNvPr id="2" name="Rectangle: Rounded Corners 1">
            <a:extLst>
              <a:ext uri="{FF2B5EF4-FFF2-40B4-BE49-F238E27FC236}">
                <a16:creationId xmlns:a16="http://schemas.microsoft.com/office/drawing/2014/main" id="{D3589A62-59D5-AF27-1847-EDC32CA8E7B7}"/>
              </a:ext>
            </a:extLst>
          </p:cNvPr>
          <p:cNvSpPr/>
          <p:nvPr/>
        </p:nvSpPr>
        <p:spPr>
          <a:xfrm>
            <a:off x="618836" y="4435003"/>
            <a:ext cx="4784437" cy="778175"/>
          </a:xfrm>
          <a:prstGeom prst="roundRect">
            <a:avLst/>
          </a:prstGeom>
          <a:solidFill>
            <a:srgbClr val="00A79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chemeClr val="bg1"/>
                </a:solidFill>
              </a:rPr>
              <a:t>With the selection of new ACOs in April 2023, an estimated 525,000 members joined one of the new ACO plans.</a:t>
            </a:r>
            <a:r>
              <a:rPr lang="en-US" sz="1400" baseline="30000" dirty="0">
                <a:solidFill>
                  <a:schemeClr val="bg1"/>
                </a:solidFill>
              </a:rPr>
              <a:t>2</a:t>
            </a:r>
            <a:r>
              <a:rPr lang="en-US" sz="1400" dirty="0">
                <a:solidFill>
                  <a:schemeClr val="bg1"/>
                </a:solidFill>
              </a:rPr>
              <a:t> </a:t>
            </a:r>
          </a:p>
        </p:txBody>
      </p:sp>
      <p:cxnSp>
        <p:nvCxnSpPr>
          <p:cNvPr id="8" name="Straight Connector 7">
            <a:extLst>
              <a:ext uri="{FF2B5EF4-FFF2-40B4-BE49-F238E27FC236}">
                <a16:creationId xmlns:a16="http://schemas.microsoft.com/office/drawing/2014/main" id="{F40DBADE-51CA-B711-9D21-F744FFE8DC63}"/>
              </a:ext>
            </a:extLst>
          </p:cNvPr>
          <p:cNvCxnSpPr>
            <a:cxnSpLocks/>
          </p:cNvCxnSpPr>
          <p:nvPr/>
        </p:nvCxnSpPr>
        <p:spPr>
          <a:xfrm>
            <a:off x="2040740" y="2071380"/>
            <a:ext cx="2115589" cy="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A55867-FC7C-4F33-3E85-F1691DFF6F8A}"/>
              </a:ext>
            </a:extLst>
          </p:cNvPr>
          <p:cNvCxnSpPr>
            <a:cxnSpLocks/>
          </p:cNvCxnSpPr>
          <p:nvPr/>
        </p:nvCxnSpPr>
        <p:spPr>
          <a:xfrm>
            <a:off x="4156329" y="2071380"/>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6AE0BC-1054-8888-B481-8B5900088E0F}"/>
              </a:ext>
            </a:extLst>
          </p:cNvPr>
          <p:cNvCxnSpPr>
            <a:cxnSpLocks/>
          </p:cNvCxnSpPr>
          <p:nvPr/>
        </p:nvCxnSpPr>
        <p:spPr>
          <a:xfrm>
            <a:off x="2040740" y="2071380"/>
            <a:ext cx="0" cy="206555"/>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4373" y="2277935"/>
            <a:ext cx="1843913"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PRIMARY CARE </a:t>
            </a:r>
          </a:p>
          <a:p>
            <a:pPr algn="ctr"/>
            <a:r>
              <a:rPr lang="en-US" sz="900" b="1" dirty="0">
                <a:solidFill>
                  <a:schemeClr val="tx1"/>
                </a:solidFill>
              </a:rPr>
              <a:t>ACO</a:t>
            </a:r>
          </a:p>
        </p:txBody>
      </p:sp>
      <p:sp>
        <p:nvSpPr>
          <p:cNvPr id="7" name="Rectangle 6"/>
          <p:cNvSpPr/>
          <p:nvPr/>
        </p:nvSpPr>
        <p:spPr>
          <a:xfrm>
            <a:off x="1108301" y="2277935"/>
            <a:ext cx="1942774"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Tree>
    <p:extLst>
      <p:ext uri="{BB962C8B-B14F-4D97-AF65-F5344CB8AC3E}">
        <p14:creationId xmlns:p14="http://schemas.microsoft.com/office/powerpoint/2010/main" val="138237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442686C-4EBE-09EF-F34C-942865117432}"/>
              </a:ext>
            </a:extLst>
          </p:cNvPr>
          <p:cNvCxnSpPr>
            <a:cxnSpLocks/>
          </p:cNvCxnSpPr>
          <p:nvPr/>
        </p:nvCxnSpPr>
        <p:spPr>
          <a:xfrm>
            <a:off x="1455312" y="2704509"/>
            <a:ext cx="0" cy="120200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0F54CC-D5DC-04D3-6918-C6C66D4DF7E7}"/>
              </a:ext>
            </a:extLst>
          </p:cNvPr>
          <p:cNvCxnSpPr>
            <a:cxnSpLocks/>
          </p:cNvCxnSpPr>
          <p:nvPr/>
        </p:nvCxnSpPr>
        <p:spPr>
          <a:xfrm>
            <a:off x="2836437" y="2552109"/>
            <a:ext cx="0" cy="150680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E743F7-C483-4D42-A31A-F07496C1CB4F}"/>
              </a:ext>
            </a:extLst>
          </p:cNvPr>
          <p:cNvCxnSpPr>
            <a:cxnSpLocks/>
            <a:endCxn id="42" idx="0"/>
          </p:cNvCxnSpPr>
          <p:nvPr/>
        </p:nvCxnSpPr>
        <p:spPr>
          <a:xfrm>
            <a:off x="1426018"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3B13A1-0946-4516-B42A-ABFBB75A7C9D}"/>
              </a:ext>
            </a:extLst>
          </p:cNvPr>
          <p:cNvCxnSpPr>
            <a:cxnSpLocks/>
            <a:endCxn id="39" idx="0"/>
          </p:cNvCxnSpPr>
          <p:nvPr/>
        </p:nvCxnSpPr>
        <p:spPr>
          <a:xfrm>
            <a:off x="2837304"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35FC8D-A83C-4F02-9279-6E25D5FA85AF}"/>
              </a:ext>
            </a:extLst>
          </p:cNvPr>
          <p:cNvCxnSpPr>
            <a:cxnSpLocks/>
          </p:cNvCxnSpPr>
          <p:nvPr/>
        </p:nvCxnSpPr>
        <p:spPr>
          <a:xfrm>
            <a:off x="4227087" y="2399709"/>
            <a:ext cx="0" cy="150680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MassHealth Community partners (CP)</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23</a:t>
            </a:fld>
            <a:endParaRPr lang="en-US"/>
          </a:p>
        </p:txBody>
      </p:sp>
      <p:sp>
        <p:nvSpPr>
          <p:cNvPr id="43" name="TextBox 42">
            <a:extLst>
              <a:ext uri="{FF2B5EF4-FFF2-40B4-BE49-F238E27FC236}">
                <a16:creationId xmlns:a16="http://schemas.microsoft.com/office/drawing/2014/main" id="{9058EC22-429C-415D-A377-3ACA4DB7B45F}"/>
              </a:ext>
            </a:extLst>
          </p:cNvPr>
          <p:cNvSpPr txBox="1"/>
          <p:nvPr/>
        </p:nvSpPr>
        <p:spPr>
          <a:xfrm>
            <a:off x="944875" y="4175958"/>
            <a:ext cx="3742050" cy="559127"/>
          </a:xfrm>
          <a:prstGeom prst="rect">
            <a:avLst/>
          </a:prstGeom>
          <a:noFill/>
        </p:spPr>
        <p:txBody>
          <a:bodyPr wrap="square" lIns="0" tIns="45720" rIns="0" bIns="45720" rtlCol="0" anchor="t" anchorCtr="1">
            <a:spAutoFit/>
          </a:bodyPr>
          <a:lstStyle/>
          <a:p>
            <a:r>
              <a:rPr lang="en-US" sz="900" b="1" dirty="0">
                <a:solidFill>
                  <a:srgbClr val="00A797"/>
                </a:solidFill>
                <a:latin typeface="+mn-lt"/>
                <a:cs typeface="Arial"/>
              </a:rPr>
              <a:t>Agreements between ACOs/MCOs and Community Partners</a:t>
            </a:r>
            <a:endParaRPr lang="en-US" sz="900" b="1" dirty="0">
              <a:solidFill>
                <a:srgbClr val="00A797"/>
              </a:solidFill>
              <a:latin typeface="+mn-lt"/>
            </a:endParaRPr>
          </a:p>
          <a:p>
            <a:pPr marL="73152" indent="-73152">
              <a:spcBef>
                <a:spcPts val="200"/>
              </a:spcBef>
              <a:buClr>
                <a:srgbClr val="005F85"/>
              </a:buClr>
              <a:buFont typeface="Wingdings" panose="05000000000000000000" pitchFamily="2" charset="2"/>
              <a:buChar char="§"/>
            </a:pPr>
            <a:r>
              <a:rPr lang="en-US" sz="900" dirty="0">
                <a:latin typeface="+mn-lt"/>
              </a:rPr>
              <a:t>Per Member Per Month payment</a:t>
            </a:r>
            <a:endParaRPr lang="en-US" sz="900" dirty="0">
              <a:latin typeface="+mn-lt"/>
              <a:ea typeface="Source Sans Pro Light"/>
            </a:endParaRPr>
          </a:p>
          <a:p>
            <a:pPr marL="73152" indent="-73152">
              <a:spcBef>
                <a:spcPts val="200"/>
              </a:spcBef>
              <a:buClr>
                <a:srgbClr val="005F85"/>
              </a:buClr>
              <a:buFont typeface="Wingdings" panose="05000000000000000000" pitchFamily="2" charset="2"/>
              <a:buChar char="§"/>
            </a:pPr>
            <a:r>
              <a:rPr lang="en-US" sz="900" dirty="0">
                <a:latin typeface="+mn-lt"/>
              </a:rPr>
              <a:t>ACOs and MCOs pay CPs directly</a:t>
            </a:r>
            <a:endParaRPr lang="en-US" sz="900" dirty="0">
              <a:latin typeface="+mn-lt"/>
              <a:ea typeface="Source Sans Pro Light"/>
            </a:endParaRPr>
          </a:p>
        </p:txBody>
      </p:sp>
      <p:sp>
        <p:nvSpPr>
          <p:cNvPr id="44" name="TextBox 43">
            <a:extLst>
              <a:ext uri="{FF2B5EF4-FFF2-40B4-BE49-F238E27FC236}">
                <a16:creationId xmlns:a16="http://schemas.microsoft.com/office/drawing/2014/main" id="{0E9299AA-8425-4B09-8D1C-C1FDAF939699}"/>
              </a:ext>
            </a:extLst>
          </p:cNvPr>
          <p:cNvSpPr txBox="1"/>
          <p:nvPr/>
        </p:nvSpPr>
        <p:spPr>
          <a:xfrm>
            <a:off x="690600" y="5026414"/>
            <a:ext cx="2198107" cy="438582"/>
          </a:xfrm>
          <a:prstGeom prst="rect">
            <a:avLst/>
          </a:prstGeom>
          <a:noFill/>
        </p:spPr>
        <p:txBody>
          <a:bodyPr wrap="square" lIns="0" rIns="0" rtlCol="0">
            <a:spAutoFit/>
          </a:bodyPr>
          <a:lstStyle/>
          <a:p>
            <a:pPr>
              <a:spcBef>
                <a:spcPts val="600"/>
              </a:spcBef>
            </a:pPr>
            <a:r>
              <a:rPr lang="en-US" sz="1000" b="1" dirty="0">
                <a:solidFill>
                  <a:srgbClr val="00A797"/>
                </a:solidFill>
                <a:latin typeface="+mn-lt"/>
              </a:rPr>
              <a:t>12 </a:t>
            </a:r>
            <a:r>
              <a:rPr lang="en-US" sz="900" b="1" dirty="0">
                <a:latin typeface="+mn-lt"/>
              </a:rPr>
              <a:t>BH CPs SELECTED BY THE STATE</a:t>
            </a:r>
          </a:p>
          <a:p>
            <a:pPr>
              <a:spcBef>
                <a:spcPts val="300"/>
              </a:spcBef>
            </a:pPr>
            <a:r>
              <a:rPr lang="en-US" sz="1000" b="1" dirty="0">
                <a:solidFill>
                  <a:srgbClr val="00A797"/>
                </a:solidFill>
                <a:latin typeface="+mn-lt"/>
              </a:rPr>
              <a:t>~31,000 </a:t>
            </a:r>
            <a:r>
              <a:rPr lang="en-US" sz="900" b="1" dirty="0">
                <a:latin typeface="+mn-lt"/>
              </a:rPr>
              <a:t>TOTAL MEMBERS ENROLLED</a:t>
            </a:r>
          </a:p>
        </p:txBody>
      </p:sp>
      <p:sp>
        <p:nvSpPr>
          <p:cNvPr id="45" name="TextBox 44">
            <a:extLst>
              <a:ext uri="{FF2B5EF4-FFF2-40B4-BE49-F238E27FC236}">
                <a16:creationId xmlns:a16="http://schemas.microsoft.com/office/drawing/2014/main" id="{D38552DB-6441-4853-9F0A-8BAB7A5D060D}"/>
              </a:ext>
            </a:extLst>
          </p:cNvPr>
          <p:cNvSpPr txBox="1"/>
          <p:nvPr/>
        </p:nvSpPr>
        <p:spPr>
          <a:xfrm>
            <a:off x="2993780" y="5026414"/>
            <a:ext cx="2031393" cy="577081"/>
          </a:xfrm>
          <a:prstGeom prst="rect">
            <a:avLst/>
          </a:prstGeom>
          <a:noFill/>
        </p:spPr>
        <p:txBody>
          <a:bodyPr wrap="square" lIns="0" rIns="0" rtlCol="0">
            <a:spAutoFit/>
          </a:bodyPr>
          <a:lstStyle/>
          <a:p>
            <a:pPr>
              <a:spcBef>
                <a:spcPts val="600"/>
              </a:spcBef>
            </a:pPr>
            <a:r>
              <a:rPr lang="en-US" sz="1000" b="1" dirty="0">
                <a:solidFill>
                  <a:srgbClr val="00A797"/>
                </a:solidFill>
                <a:latin typeface="+mn-lt"/>
              </a:rPr>
              <a:t>8 </a:t>
            </a:r>
            <a:r>
              <a:rPr lang="en-US" sz="900" b="1" dirty="0">
                <a:latin typeface="+mn-lt"/>
              </a:rPr>
              <a:t>LTSS CPs SELECTED BY THE STATE</a:t>
            </a:r>
          </a:p>
          <a:p>
            <a:pPr>
              <a:spcBef>
                <a:spcPts val="300"/>
              </a:spcBef>
            </a:pPr>
            <a:r>
              <a:rPr lang="en-US" sz="1000" b="1" dirty="0">
                <a:solidFill>
                  <a:srgbClr val="00A797"/>
                </a:solidFill>
                <a:latin typeface="+mn-lt"/>
              </a:rPr>
              <a:t>~10,500 </a:t>
            </a:r>
            <a:r>
              <a:rPr lang="en-US" sz="900" b="1" dirty="0">
                <a:latin typeface="+mn-lt"/>
              </a:rPr>
              <a:t>TOTAL</a:t>
            </a:r>
            <a:r>
              <a:rPr lang="en-US" sz="900" b="1" dirty="0">
                <a:solidFill>
                  <a:schemeClr val="tx2">
                    <a:lumMod val="75000"/>
                  </a:schemeClr>
                </a:solidFill>
                <a:latin typeface="+mn-lt"/>
              </a:rPr>
              <a:t> </a:t>
            </a:r>
            <a:r>
              <a:rPr lang="en-US" sz="900" b="1" dirty="0">
                <a:latin typeface="+mn-lt"/>
              </a:rPr>
              <a:t>MEMBERS ENROLLED </a:t>
            </a:r>
          </a:p>
        </p:txBody>
      </p:sp>
      <p:sp>
        <p:nvSpPr>
          <p:cNvPr id="29" name="Rectangle 28">
            <a:extLst>
              <a:ext uri="{FF2B5EF4-FFF2-40B4-BE49-F238E27FC236}">
                <a16:creationId xmlns:a16="http://schemas.microsoft.com/office/drawing/2014/main" id="{E55B3E22-52B3-4D5F-8ADA-54E5730709F9}"/>
              </a:ext>
            </a:extLst>
          </p:cNvPr>
          <p:cNvSpPr/>
          <p:nvPr/>
        </p:nvSpPr>
        <p:spPr>
          <a:xfrm>
            <a:off x="457200" y="5897433"/>
            <a:ext cx="5478906" cy="487313"/>
          </a:xfrm>
          <a:prstGeom prst="rect">
            <a:avLst/>
          </a:prstGeom>
        </p:spPr>
        <p:txBody>
          <a:bodyPr wrap="square" lIns="0" rIns="0" anchor="b" anchorCtr="0">
            <a:spAutoFit/>
          </a:bodyPr>
          <a:lstStyle/>
          <a:p>
            <a:pPr lvl="0">
              <a:spcBef>
                <a:spcPts val="200"/>
              </a:spcBef>
            </a:pPr>
            <a:r>
              <a:rPr kumimoji="0" lang="en-US" sz="600" u="none" kern="1200" cap="small" spc="0" normalizeH="0" baseline="0" noProof="0" dirty="0">
                <a:ln>
                  <a:noFill/>
                </a:ln>
                <a:effectLst/>
                <a:uLnTx/>
                <a:uFillTx/>
                <a:latin typeface="+mn-lt"/>
              </a:rPr>
              <a:t>sources</a:t>
            </a:r>
            <a:r>
              <a:rPr lang="en-US" sz="600" dirty="0">
                <a:latin typeface="+mn-lt"/>
              </a:rPr>
              <a:t>: MassHealth. Payment and Care Delivery Innovation (PCDI) Initiative for Providers. Available: </a:t>
            </a:r>
            <a:r>
              <a:rPr lang="en-US" sz="600" dirty="0">
                <a:latin typeface="+mn-lt"/>
                <a:hlinkClick r:id="rId3">
                  <a:extLst>
                    <a:ext uri="{A12FA001-AC4F-418D-AE19-62706E023703}">
                      <ahyp:hlinkClr xmlns:ahyp="http://schemas.microsoft.com/office/drawing/2018/hyperlinkcolor" val="tx"/>
                    </a:ext>
                  </a:extLst>
                </a:hlinkClick>
              </a:rPr>
              <a:t>https://www.mass.gov/payment-care-delivery-innovation-pcdi-for-providers</a:t>
            </a:r>
            <a:endParaRPr lang="en-US" sz="600" dirty="0">
              <a:latin typeface="+mn-lt"/>
            </a:endParaRPr>
          </a:p>
          <a:p>
            <a:pPr>
              <a:spcBef>
                <a:spcPts val="200"/>
              </a:spcBef>
            </a:pPr>
            <a:r>
              <a:rPr lang="en-US" sz="600" dirty="0">
                <a:latin typeface="+mn-lt"/>
              </a:rPr>
              <a:t>Massachusetts Health Policy Commission. February 2023. Care Delivery Transformation meeting presentation. Available from:   </a:t>
            </a:r>
            <a:r>
              <a:rPr lang="en-US" sz="600" dirty="0">
                <a:hlinkClick r:id="rId4">
                  <a:extLst>
                    <a:ext uri="{A12FA001-AC4F-418D-AE19-62706E023703}">
                      <ahyp:hlinkClr xmlns:ahyp="http://schemas.microsoft.com/office/drawing/2018/hyperlinkcolor" val="tx"/>
                    </a:ext>
                  </a:extLst>
                </a:hlinkClick>
              </a:rPr>
              <a:t>https://www.mass.gov/doc/presentation-02152023-cdt-meeting</a:t>
            </a:r>
            <a:r>
              <a:rPr lang="en-US" sz="600" dirty="0"/>
              <a:t> </a:t>
            </a:r>
          </a:p>
        </p:txBody>
      </p:sp>
      <p:sp>
        <p:nvSpPr>
          <p:cNvPr id="30" name="Text Box 11">
            <a:extLst>
              <a:ext uri="{FF2B5EF4-FFF2-40B4-BE49-F238E27FC236}">
                <a16:creationId xmlns:a16="http://schemas.microsoft.com/office/drawing/2014/main" id="{66E0BD53-419F-43EE-B2FD-868020DD743D}"/>
              </a:ext>
            </a:extLst>
          </p:cNvPr>
          <p:cNvSpPr txBox="1">
            <a:spLocks noChangeArrowheads="1"/>
          </p:cNvSpPr>
          <p:nvPr/>
        </p:nvSpPr>
        <p:spPr bwMode="auto">
          <a:xfrm>
            <a:off x="5973574" y="1207007"/>
            <a:ext cx="2713226" cy="5039957"/>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solidFill>
                  <a:srgbClr val="1C1C1C"/>
                </a:solidFill>
                <a:latin typeface="+mn-lt"/>
                <a:cs typeface="Arial"/>
              </a:rPr>
              <a:t>MassHealth’s focus on accountable care includes an increased focus on care coordination for its most complex members. Each ACO and MCO contracts with community organizations to be MassHealth Community Partners (CPs). </a:t>
            </a:r>
            <a:r>
              <a:rPr lang="en-US" sz="1000" dirty="0">
                <a:latin typeface="+mn-lt"/>
                <a:cs typeface="Arial"/>
              </a:rPr>
              <a:t>CPs work with members with serious mental illness and addiction (Behavioral Health CPs), and adults and children with physical and developmental disabilities and brain injuries (Long-Term Services and Supports CPs). CPs promote the integration of care through outreach and engagement, person-centered treatment planning, service coordination, health and wellness coaching, and facilitation of access to social and community-based supports. </a:t>
            </a:r>
          </a:p>
          <a:p>
            <a:r>
              <a:rPr lang="en-US" sz="1000" dirty="0">
                <a:latin typeface="+mn-lt"/>
                <a:cs typeface="Arial"/>
              </a:rPr>
              <a:t>For a member involved with multiple health care providers, which members with complex needs frequently are, the CP is the lead care coordinator. A lead care coordinator ensures that all providers’ care plans are in alignment.</a:t>
            </a:r>
          </a:p>
          <a:p>
            <a:r>
              <a:rPr lang="en-US" sz="1000" dirty="0">
                <a:latin typeface="+mn-lt"/>
                <a:cs typeface="Arial"/>
              </a:rPr>
              <a:t>MassHealth recently selected a new lineup of CPs for a new five-year contract, beginning April 1, 2023. There are now 20 CPs providing </a:t>
            </a:r>
            <a:r>
              <a:rPr lang="en-US" sz="1000" dirty="0">
                <a:solidFill>
                  <a:srgbClr val="1C1C1C"/>
                </a:solidFill>
                <a:latin typeface="+mn-lt"/>
                <a:cs typeface="Arial"/>
              </a:rPr>
              <a:t>services to ACO and MCO members, down from 27 previously.</a:t>
            </a:r>
          </a:p>
        </p:txBody>
      </p:sp>
      <p:cxnSp>
        <p:nvCxnSpPr>
          <p:cNvPr id="32" name="Straight Connector 31">
            <a:extLst>
              <a:ext uri="{FF2B5EF4-FFF2-40B4-BE49-F238E27FC236}">
                <a16:creationId xmlns:a16="http://schemas.microsoft.com/office/drawing/2014/main" id="{111BE4DD-6E1D-4EB8-8A7A-F3CF695F3107}"/>
              </a:ext>
            </a:extLst>
          </p:cNvPr>
          <p:cNvCxnSpPr>
            <a:cxnSpLocks/>
          </p:cNvCxnSpPr>
          <p:nvPr/>
        </p:nvCxnSpPr>
        <p:spPr>
          <a:xfrm>
            <a:off x="2713323"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33" name="Picture 2" descr="Image result for MASShealth logo">
            <a:extLst>
              <a:ext uri="{FF2B5EF4-FFF2-40B4-BE49-F238E27FC236}">
                <a16:creationId xmlns:a16="http://schemas.microsoft.com/office/drawing/2014/main" id="{0FEFC100-382D-4C0E-8E4D-00D3BB22F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52"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5D0E03B9-EA2E-430F-B61B-C4BE0E3051D1}"/>
              </a:ext>
            </a:extLst>
          </p:cNvPr>
          <p:cNvCxnSpPr>
            <a:cxnSpLocks/>
          </p:cNvCxnSpPr>
          <p:nvPr/>
        </p:nvCxnSpPr>
        <p:spPr>
          <a:xfrm flipV="1">
            <a:off x="1426674" y="2070379"/>
            <a:ext cx="2800511" cy="11604"/>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E700996-9140-4958-963F-CA4358F682DA}"/>
              </a:ext>
            </a:extLst>
          </p:cNvPr>
          <p:cNvSpPr/>
          <p:nvPr/>
        </p:nvSpPr>
        <p:spPr>
          <a:xfrm>
            <a:off x="2266746" y="2282314"/>
            <a:ext cx="1141116"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PRIMARY CARE </a:t>
            </a:r>
          </a:p>
          <a:p>
            <a:pPr algn="ctr"/>
            <a:r>
              <a:rPr lang="en-US" sz="900" b="1" dirty="0">
                <a:solidFill>
                  <a:schemeClr val="tx1"/>
                </a:solidFill>
              </a:rPr>
              <a:t>ACO</a:t>
            </a:r>
          </a:p>
        </p:txBody>
      </p:sp>
      <p:sp>
        <p:nvSpPr>
          <p:cNvPr id="42" name="Rectangle 41">
            <a:extLst>
              <a:ext uri="{FF2B5EF4-FFF2-40B4-BE49-F238E27FC236}">
                <a16:creationId xmlns:a16="http://schemas.microsoft.com/office/drawing/2014/main" id="{735DBC98-CCF8-47D9-8EA3-A9492614D40F}"/>
              </a:ext>
            </a:extLst>
          </p:cNvPr>
          <p:cNvSpPr/>
          <p:nvPr/>
        </p:nvSpPr>
        <p:spPr>
          <a:xfrm>
            <a:off x="770549" y="2282314"/>
            <a:ext cx="1310937"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
        <p:nvSpPr>
          <p:cNvPr id="46" name="Rectangle 45">
            <a:extLst>
              <a:ext uri="{FF2B5EF4-FFF2-40B4-BE49-F238E27FC236}">
                <a16:creationId xmlns:a16="http://schemas.microsoft.com/office/drawing/2014/main" id="{A98B5DB7-72E9-4460-9ED9-C45F7BF5F041}"/>
              </a:ext>
            </a:extLst>
          </p:cNvPr>
          <p:cNvSpPr/>
          <p:nvPr/>
        </p:nvSpPr>
        <p:spPr>
          <a:xfrm>
            <a:off x="3593121" y="2282314"/>
            <a:ext cx="1268128" cy="435231"/>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a:solidFill>
                  <a:schemeClr val="tx1"/>
                </a:solidFill>
              </a:rPr>
              <a:t>MCO</a:t>
            </a:r>
          </a:p>
        </p:txBody>
      </p:sp>
      <p:cxnSp>
        <p:nvCxnSpPr>
          <p:cNvPr id="49" name="Straight Connector 48">
            <a:extLst>
              <a:ext uri="{FF2B5EF4-FFF2-40B4-BE49-F238E27FC236}">
                <a16:creationId xmlns:a16="http://schemas.microsoft.com/office/drawing/2014/main" id="{F2FDDAFF-F68B-49D5-9A82-FE07FAD4B86C}"/>
              </a:ext>
            </a:extLst>
          </p:cNvPr>
          <p:cNvCxnSpPr>
            <a:cxnSpLocks/>
            <a:endCxn id="46" idx="0"/>
          </p:cNvCxnSpPr>
          <p:nvPr/>
        </p:nvCxnSpPr>
        <p:spPr>
          <a:xfrm>
            <a:off x="4227185"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3002BF9-5D9E-413B-B1DD-BFD8A240EB6A}"/>
              </a:ext>
            </a:extLst>
          </p:cNvPr>
          <p:cNvSpPr/>
          <p:nvPr/>
        </p:nvSpPr>
        <p:spPr>
          <a:xfrm>
            <a:off x="770549" y="3702249"/>
            <a:ext cx="4090700" cy="395210"/>
          </a:xfrm>
          <a:prstGeom prst="rect">
            <a:avLst/>
          </a:prstGeom>
          <a:solidFill>
            <a:srgbClr val="00A79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Behavioral Health Community Partners and </a:t>
            </a:r>
          </a:p>
          <a:p>
            <a:pPr algn="ctr"/>
            <a:r>
              <a:rPr lang="en-US" sz="900" b="1" dirty="0">
                <a:solidFill>
                  <a:schemeClr val="bg1"/>
                </a:solidFill>
              </a:rPr>
              <a:t>Long Term Services and Supports Community Partners</a:t>
            </a:r>
          </a:p>
        </p:txBody>
      </p:sp>
    </p:spTree>
    <p:extLst>
      <p:ext uri="{BB962C8B-B14F-4D97-AF65-F5344CB8AC3E}">
        <p14:creationId xmlns:p14="http://schemas.microsoft.com/office/powerpoint/2010/main" val="123842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Flexible Services Program (FSP)</a:t>
            </a:r>
          </a:p>
        </p:txBody>
      </p:sp>
      <p:sp>
        <p:nvSpPr>
          <p:cNvPr id="4" name="Slide Number Placeholder 3"/>
          <p:cNvSpPr>
            <a:spLocks noGrp="1"/>
          </p:cNvSpPr>
          <p:nvPr>
            <p:ph type="sldNum" sz="quarter" idx="10"/>
          </p:nvPr>
        </p:nvSpPr>
        <p:spPr/>
        <p:txBody>
          <a:bodyPr/>
          <a:lstStyle/>
          <a:p>
            <a:fld id="{FE16FE05-51A1-41C7-A92E-97A082AD623A}" type="slidenum">
              <a:rPr lang="en-US" smtClean="0"/>
              <a:pPr/>
              <a:t>24</a:t>
            </a:fld>
            <a:endParaRPr lang="en-US"/>
          </a:p>
        </p:txBody>
      </p:sp>
      <p:sp>
        <p:nvSpPr>
          <p:cNvPr id="44" name="TextBox 43">
            <a:extLst>
              <a:ext uri="{FF2B5EF4-FFF2-40B4-BE49-F238E27FC236}">
                <a16:creationId xmlns:a16="http://schemas.microsoft.com/office/drawing/2014/main" id="{B0E9E145-D5D6-4274-ADBB-C4842FD7ED94}"/>
              </a:ext>
            </a:extLst>
          </p:cNvPr>
          <p:cNvSpPr txBox="1"/>
          <p:nvPr/>
        </p:nvSpPr>
        <p:spPr>
          <a:xfrm>
            <a:off x="597505" y="4555371"/>
            <a:ext cx="2511456" cy="1331134"/>
          </a:xfrm>
          <a:prstGeom prst="rect">
            <a:avLst/>
          </a:prstGeom>
          <a:noFill/>
        </p:spPr>
        <p:txBody>
          <a:bodyPr wrap="square" lIns="0" rIns="0" rtlCol="0">
            <a:spAutoFit/>
          </a:bodyPr>
          <a:lstStyle/>
          <a:p>
            <a:pPr>
              <a:spcBef>
                <a:spcPts val="600"/>
              </a:spcBef>
              <a:buClr>
                <a:srgbClr val="00A797"/>
              </a:buClr>
            </a:pPr>
            <a:r>
              <a:rPr lang="en-US" sz="1000" b="1" dirty="0">
                <a:solidFill>
                  <a:srgbClr val="00A797"/>
                </a:solidFill>
                <a:latin typeface="+mn-lt"/>
              </a:rPr>
              <a:t>82 </a:t>
            </a:r>
            <a:r>
              <a:rPr lang="en-US" sz="900" b="1" dirty="0">
                <a:latin typeface="+mn-lt"/>
              </a:rPr>
              <a:t>FSPs APPROVED BY THE STATE </a:t>
            </a:r>
            <a:r>
              <a:rPr lang="en-US" sz="900" b="1" baseline="30000" dirty="0">
                <a:latin typeface="+mn-lt"/>
              </a:rPr>
              <a:t>2</a:t>
            </a:r>
          </a:p>
          <a:p>
            <a:pPr marL="171450" indent="-117475">
              <a:spcBef>
                <a:spcPts val="600"/>
              </a:spcBef>
              <a:buClr>
                <a:srgbClr val="00A797"/>
              </a:buClr>
              <a:buFont typeface="Wingdings" panose="05000000000000000000" pitchFamily="2" charset="2"/>
              <a:buChar char="§"/>
            </a:pPr>
            <a:r>
              <a:rPr lang="en-US" sz="1000" b="1" dirty="0">
                <a:solidFill>
                  <a:srgbClr val="00A797"/>
                </a:solidFill>
                <a:latin typeface="+mn-lt"/>
              </a:rPr>
              <a:t>41 </a:t>
            </a:r>
            <a:r>
              <a:rPr lang="en-US" sz="900" b="1" dirty="0">
                <a:latin typeface="+mn-lt"/>
              </a:rPr>
              <a:t>NUTRITION FSPs</a:t>
            </a:r>
          </a:p>
          <a:p>
            <a:pPr marL="171450" indent="-117475">
              <a:spcBef>
                <a:spcPts val="600"/>
              </a:spcBef>
              <a:buClr>
                <a:srgbClr val="00A797"/>
              </a:buClr>
              <a:buFont typeface="Wingdings" panose="05000000000000000000" pitchFamily="2" charset="2"/>
              <a:buChar char="§"/>
            </a:pPr>
            <a:r>
              <a:rPr lang="en-US" sz="1000" b="1" dirty="0">
                <a:solidFill>
                  <a:srgbClr val="00A797"/>
                </a:solidFill>
                <a:latin typeface="+mn-lt"/>
              </a:rPr>
              <a:t>40</a:t>
            </a:r>
            <a:r>
              <a:rPr lang="en-US" sz="1000" b="1" dirty="0">
                <a:solidFill>
                  <a:srgbClr val="005F85"/>
                </a:solidFill>
                <a:latin typeface="+mn-lt"/>
              </a:rPr>
              <a:t> </a:t>
            </a:r>
            <a:r>
              <a:rPr lang="en-US" sz="900" b="1" dirty="0">
                <a:latin typeface="+mn-lt"/>
              </a:rPr>
              <a:t>HOUSING FSPs</a:t>
            </a:r>
          </a:p>
          <a:p>
            <a:pPr marL="171450" indent="-117475">
              <a:spcBef>
                <a:spcPts val="600"/>
              </a:spcBef>
              <a:buClr>
                <a:srgbClr val="00A797"/>
              </a:buClr>
              <a:buFont typeface="Wingdings" panose="05000000000000000000" pitchFamily="2" charset="2"/>
              <a:buChar char="§"/>
            </a:pPr>
            <a:r>
              <a:rPr lang="en-US" sz="1000" b="1" dirty="0">
                <a:solidFill>
                  <a:srgbClr val="00A797"/>
                </a:solidFill>
                <a:latin typeface="+mn-lt"/>
              </a:rPr>
              <a:t>1 </a:t>
            </a:r>
            <a:r>
              <a:rPr lang="en-US" sz="900" b="1" dirty="0">
                <a:latin typeface="+mn-lt"/>
              </a:rPr>
              <a:t>JOINT NUTRITION/HOUSING FSPs</a:t>
            </a:r>
          </a:p>
          <a:p>
            <a:pPr>
              <a:spcBef>
                <a:spcPts val="600"/>
              </a:spcBef>
              <a:buClr>
                <a:srgbClr val="00A797"/>
              </a:buClr>
            </a:pPr>
            <a:endParaRPr lang="en-US" sz="900" b="1" dirty="0">
              <a:latin typeface="+mn-lt"/>
            </a:endParaRPr>
          </a:p>
          <a:p>
            <a:pPr>
              <a:spcBef>
                <a:spcPts val="300"/>
              </a:spcBef>
              <a:buClr>
                <a:srgbClr val="00A797"/>
              </a:buClr>
            </a:pPr>
            <a:r>
              <a:rPr lang="en-US" sz="900" b="1" dirty="0">
                <a:latin typeface="+mn-lt"/>
              </a:rPr>
              <a:t> </a:t>
            </a:r>
          </a:p>
        </p:txBody>
      </p:sp>
      <p:sp>
        <p:nvSpPr>
          <p:cNvPr id="52" name="TextBox 51">
            <a:extLst>
              <a:ext uri="{FF2B5EF4-FFF2-40B4-BE49-F238E27FC236}">
                <a16:creationId xmlns:a16="http://schemas.microsoft.com/office/drawing/2014/main" id="{76349B8B-C13F-4886-B466-FEF03A34EF8A}"/>
              </a:ext>
            </a:extLst>
          </p:cNvPr>
          <p:cNvSpPr txBox="1"/>
          <p:nvPr/>
        </p:nvSpPr>
        <p:spPr>
          <a:xfrm>
            <a:off x="3015991" y="4555371"/>
            <a:ext cx="2511456" cy="1084912"/>
          </a:xfrm>
          <a:prstGeom prst="rect">
            <a:avLst/>
          </a:prstGeom>
          <a:noFill/>
        </p:spPr>
        <p:txBody>
          <a:bodyPr wrap="square" lIns="0" rIns="0" rtlCol="0">
            <a:spAutoFit/>
          </a:bodyPr>
          <a:lstStyle/>
          <a:p>
            <a:pPr>
              <a:spcBef>
                <a:spcPts val="600"/>
              </a:spcBef>
            </a:pPr>
            <a:r>
              <a:rPr lang="en-US" sz="1000" b="1" dirty="0">
                <a:solidFill>
                  <a:srgbClr val="00A797"/>
                </a:solidFill>
                <a:latin typeface="+mn-lt"/>
              </a:rPr>
              <a:t>ALL </a:t>
            </a:r>
            <a:r>
              <a:rPr lang="en-US" sz="900" b="1" dirty="0">
                <a:latin typeface="+mn-lt"/>
              </a:rPr>
              <a:t>ACOs HAVE AN APPROVED FSP</a:t>
            </a:r>
          </a:p>
          <a:p>
            <a:pPr>
              <a:spcBef>
                <a:spcPts val="600"/>
              </a:spcBef>
            </a:pPr>
            <a:r>
              <a:rPr lang="en-US" sz="900" b="1" cap="all" dirty="0">
                <a:latin typeface="+mn-lt"/>
              </a:rPr>
              <a:t>Since 2020, more than </a:t>
            </a:r>
            <a:r>
              <a:rPr lang="en-US" sz="1000" b="1" cap="all" dirty="0">
                <a:solidFill>
                  <a:srgbClr val="00A797"/>
                </a:solidFill>
                <a:latin typeface="+mn-lt"/>
              </a:rPr>
              <a:t>20,000</a:t>
            </a:r>
            <a:r>
              <a:rPr lang="en-US" sz="900" b="1" cap="all" dirty="0">
                <a:latin typeface="+mn-lt"/>
              </a:rPr>
              <a:t> ACO members have received approximately </a:t>
            </a:r>
            <a:r>
              <a:rPr lang="en-US" sz="1000" b="1" cap="all" dirty="0">
                <a:solidFill>
                  <a:srgbClr val="00A797"/>
                </a:solidFill>
                <a:latin typeface="+mn-lt"/>
              </a:rPr>
              <a:t>$50 </a:t>
            </a:r>
            <a:r>
              <a:rPr lang="en-US" sz="900" b="1" cap="all" dirty="0">
                <a:latin typeface="+mn-lt"/>
              </a:rPr>
              <a:t>Million in housing or nutrition supports</a:t>
            </a:r>
            <a:endParaRPr lang="en-US" sz="1000" b="1" cap="all" baseline="30000" dirty="0">
              <a:latin typeface="+mn-lt"/>
            </a:endParaRPr>
          </a:p>
          <a:p>
            <a:pPr>
              <a:spcBef>
                <a:spcPts val="300"/>
              </a:spcBef>
            </a:pPr>
            <a:r>
              <a:rPr lang="en-US" sz="900" b="1" dirty="0">
                <a:latin typeface="+mn-lt"/>
              </a:rPr>
              <a:t> </a:t>
            </a:r>
          </a:p>
        </p:txBody>
      </p:sp>
      <p:sp>
        <p:nvSpPr>
          <p:cNvPr id="26" name="Rectangle 25">
            <a:extLst>
              <a:ext uri="{FF2B5EF4-FFF2-40B4-BE49-F238E27FC236}">
                <a16:creationId xmlns:a16="http://schemas.microsoft.com/office/drawing/2014/main" id="{CD779A13-3BC6-4FD5-8369-1014B4BD91A5}"/>
              </a:ext>
            </a:extLst>
          </p:cNvPr>
          <p:cNvSpPr/>
          <p:nvPr/>
        </p:nvSpPr>
        <p:spPr>
          <a:xfrm>
            <a:off x="457200" y="5897433"/>
            <a:ext cx="5478906" cy="487313"/>
          </a:xfrm>
          <a:prstGeom prst="rect">
            <a:avLst/>
          </a:prstGeom>
        </p:spPr>
        <p:txBody>
          <a:bodyPr wrap="square" lIns="0" rIns="0" anchor="b" anchorCtr="0">
            <a:spAutoFit/>
          </a:bodyPr>
          <a:lstStyle/>
          <a:p>
            <a:pPr>
              <a:spcBef>
                <a:spcPts val="200"/>
              </a:spcBef>
            </a:pPr>
            <a:r>
              <a:rPr lang="en-US" sz="600" kern="0" baseline="30000" dirty="0">
                <a:solidFill>
                  <a:srgbClr val="000000"/>
                </a:solidFill>
                <a:latin typeface="+mn-lt"/>
                <a:cs typeface="Arial"/>
              </a:rPr>
              <a:t>1 </a:t>
            </a:r>
            <a:r>
              <a:rPr lang="en-US" sz="600" dirty="0">
                <a:latin typeface="+mj-lt"/>
              </a:rPr>
              <a:t>MassHealth Health Plan Contracts. ACPP Model Contract section 2.22 and PCACO Model Contract section 2.13. (2023). </a:t>
            </a:r>
            <a:r>
              <a:rPr lang="en-US" sz="600" dirty="0">
                <a:latin typeface="+mj-lt"/>
                <a:hlinkClick r:id="rId3">
                  <a:extLst>
                    <a:ext uri="{A12FA001-AC4F-418D-AE19-62706E023703}">
                      <ahyp:hlinkClr xmlns:ahyp="http://schemas.microsoft.com/office/drawing/2018/hyperlinkcolor" val="tx"/>
                    </a:ext>
                  </a:extLst>
                </a:hlinkClick>
              </a:rPr>
              <a:t>https://www.mass.gov/masshealth-health-plan-contracts</a:t>
            </a:r>
            <a:r>
              <a:rPr lang="en-US" sz="600" dirty="0">
                <a:latin typeface="+mj-lt"/>
              </a:rPr>
              <a:t>  </a:t>
            </a:r>
          </a:p>
          <a:p>
            <a:pPr>
              <a:spcBef>
                <a:spcPts val="200"/>
              </a:spcBef>
            </a:pPr>
            <a:r>
              <a:rPr kumimoji="0" lang="en-US" sz="600" u="none" strike="noStrike" kern="1200" cap="small" spc="0" normalizeH="0" baseline="0" noProof="0" dirty="0">
                <a:ln>
                  <a:noFill/>
                </a:ln>
                <a:effectLst/>
                <a:uLnTx/>
                <a:uFillTx/>
                <a:latin typeface="+mj-lt"/>
              </a:rPr>
              <a:t>sources</a:t>
            </a:r>
            <a:r>
              <a:rPr lang="en-US" sz="600" dirty="0">
                <a:latin typeface="+mj-lt"/>
              </a:rPr>
              <a:t>: Massachusetts Health Policy Commission. February 2023. Care Delivery Transformation meeting presentation. Available from:   </a:t>
            </a:r>
            <a:r>
              <a:rPr lang="en-US" sz="600" dirty="0">
                <a:latin typeface="+mj-lt"/>
                <a:hlinkClick r:id="rId4">
                  <a:extLst>
                    <a:ext uri="{A12FA001-AC4F-418D-AE19-62706E023703}">
                      <ahyp:hlinkClr xmlns:ahyp="http://schemas.microsoft.com/office/drawing/2018/hyperlinkcolor" val="tx"/>
                    </a:ext>
                  </a:extLst>
                </a:hlinkClick>
              </a:rPr>
              <a:t>https://www.mass.gov/doc/presentation-02152023-cdt-meeting</a:t>
            </a:r>
            <a:r>
              <a:rPr lang="en-US" sz="600" dirty="0">
                <a:latin typeface="+mj-lt"/>
              </a:rPr>
              <a:t> </a:t>
            </a:r>
          </a:p>
        </p:txBody>
      </p:sp>
      <p:sp>
        <p:nvSpPr>
          <p:cNvPr id="28" name="Text Box 11">
            <a:extLst>
              <a:ext uri="{FF2B5EF4-FFF2-40B4-BE49-F238E27FC236}">
                <a16:creationId xmlns:a16="http://schemas.microsoft.com/office/drawing/2014/main" id="{59A1A04C-29FD-4402-99A9-6AF082D8BABF}"/>
              </a:ext>
            </a:extLst>
          </p:cNvPr>
          <p:cNvSpPr txBox="1">
            <a:spLocks noChangeArrowheads="1"/>
          </p:cNvSpPr>
          <p:nvPr/>
        </p:nvSpPr>
        <p:spPr bwMode="auto">
          <a:xfrm>
            <a:off x="6035040" y="1207008"/>
            <a:ext cx="265176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solidFill>
                  <a:srgbClr val="1C1C1C"/>
                </a:solidFill>
                <a:latin typeface="+mn-lt"/>
                <a:cs typeface="Arial"/>
              </a:rPr>
              <a:t>The Flexible Services Program (FSP), launched in </a:t>
            </a:r>
            <a:r>
              <a:rPr lang="en-US" sz="1000" dirty="0">
                <a:latin typeface="+mn-lt"/>
                <a:cs typeface="Arial"/>
              </a:rPr>
              <a:t>2020, provides some ACO members with services not typically covered by MassHealth. FSP addresses members’ health-related social needs (HRSN) by providing nutrition and housing supports, aimed to improve members’ health and potentially reducing an ACO’s total cost of care. </a:t>
            </a:r>
          </a:p>
          <a:p>
            <a:r>
              <a:rPr lang="en-US" sz="1000" dirty="0">
                <a:latin typeface="+mn-lt"/>
                <a:ea typeface="Source Sans Pro Light"/>
                <a:cs typeface="Arial"/>
              </a:rPr>
              <a:t>Examples of housing supports include housing application assistance, and home modifications like air conditioners or grab bars in showers. Examples of nutrition assistance are medically-tailored and home-delivered meals and food vouchers. ACOs can partner with social service organizations to provide these services, or they can provide the services directly to their members. </a:t>
            </a:r>
          </a:p>
          <a:p>
            <a:r>
              <a:rPr lang="en-US" sz="1000" dirty="0">
                <a:solidFill>
                  <a:srgbClr val="1C1C1C"/>
                </a:solidFill>
                <a:latin typeface="+mn-lt"/>
                <a:cs typeface="Arial"/>
              </a:rPr>
              <a:t>A member may be eligible for FSP if they have 1) behavioral or complex physical health needs and 2) housing- or nutrition-related risk factors. Each ACO further defines the eligibility for their </a:t>
            </a:r>
            <a:r>
              <a:rPr lang="en-US" sz="1000" dirty="0">
                <a:latin typeface="+mn-lt"/>
                <a:cs typeface="Arial"/>
              </a:rPr>
              <a:t>FSP</a:t>
            </a:r>
            <a:r>
              <a:rPr lang="en-US" sz="1000" dirty="0">
                <a:solidFill>
                  <a:srgbClr val="1C1C1C"/>
                </a:solidFill>
                <a:latin typeface="+mn-lt"/>
                <a:cs typeface="Arial"/>
              </a:rPr>
              <a:t> programs. </a:t>
            </a:r>
          </a:p>
          <a:p>
            <a:r>
              <a:rPr lang="en-US" sz="1000" dirty="0">
                <a:latin typeface="+mn-lt"/>
                <a:ea typeface="Source Sans Pro Light"/>
                <a:cs typeface="Arial"/>
              </a:rPr>
              <a:t>As of April 2023, MassHealth requires ACOs to offer at least one nutrition and one housing program.  In addition, they must provide FSP services to a minimum numbers of members.</a:t>
            </a:r>
            <a:r>
              <a:rPr lang="en-US" sz="1000" dirty="0">
                <a:latin typeface="Times New Roman" panose="02020603050405020304" pitchFamily="18" charset="0"/>
                <a:cs typeface="Times New Roman" panose="02020603050405020304" pitchFamily="18" charset="0"/>
              </a:rPr>
              <a:t> </a:t>
            </a:r>
            <a:r>
              <a:rPr lang="en-US" sz="1000" baseline="30000" dirty="0">
                <a:latin typeface="+mj-lt"/>
                <a:cs typeface="Times New Roman" panose="02020603050405020304" pitchFamily="18" charset="0"/>
              </a:rPr>
              <a:t>1</a:t>
            </a:r>
            <a:r>
              <a:rPr lang="en-US" sz="800" dirty="0">
                <a:latin typeface="Times New Roman" panose="02020603050405020304" pitchFamily="18" charset="0"/>
                <a:cs typeface="Times New Roman" panose="02020603050405020304" pitchFamily="18" charset="0"/>
              </a:rPr>
              <a:t> </a:t>
            </a:r>
            <a:endParaRPr lang="en-US" sz="1000" baseline="30000" dirty="0">
              <a:latin typeface="+mn-lt"/>
              <a:cs typeface="Arial"/>
            </a:endParaRPr>
          </a:p>
          <a:p>
            <a:endParaRPr lang="en-US" sz="1000" dirty="0">
              <a:solidFill>
                <a:srgbClr val="FF0000"/>
              </a:solidFill>
              <a:latin typeface="+mn-lt"/>
              <a:ea typeface="Source Sans Pro Light"/>
              <a:cs typeface="Arial"/>
            </a:endParaRPr>
          </a:p>
        </p:txBody>
      </p:sp>
      <p:cxnSp>
        <p:nvCxnSpPr>
          <p:cNvPr id="30" name="Straight Connector 29">
            <a:extLst>
              <a:ext uri="{FF2B5EF4-FFF2-40B4-BE49-F238E27FC236}">
                <a16:creationId xmlns:a16="http://schemas.microsoft.com/office/drawing/2014/main" id="{D381D2D1-7BEA-47CA-A911-122FC13E8BCA}"/>
              </a:ext>
            </a:extLst>
          </p:cNvPr>
          <p:cNvCxnSpPr>
            <a:cxnSpLocks/>
            <a:endCxn id="46" idx="0"/>
          </p:cNvCxnSpPr>
          <p:nvPr/>
        </p:nvCxnSpPr>
        <p:spPr>
          <a:xfrm flipH="1">
            <a:off x="1426018"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719766-2197-4856-810E-030B8256E89B}"/>
              </a:ext>
            </a:extLst>
          </p:cNvPr>
          <p:cNvCxnSpPr>
            <a:cxnSpLocks/>
            <a:endCxn id="45" idx="0"/>
          </p:cNvCxnSpPr>
          <p:nvPr/>
        </p:nvCxnSpPr>
        <p:spPr>
          <a:xfrm>
            <a:off x="2837304"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D1C05D-07E7-4A3D-A22E-D2EACB529CCC}"/>
              </a:ext>
            </a:extLst>
          </p:cNvPr>
          <p:cNvSpPr txBox="1"/>
          <p:nvPr/>
        </p:nvSpPr>
        <p:spPr>
          <a:xfrm>
            <a:off x="635624" y="4175958"/>
            <a:ext cx="4360550" cy="230832"/>
          </a:xfrm>
          <a:prstGeom prst="rect">
            <a:avLst/>
          </a:prstGeom>
          <a:noFill/>
        </p:spPr>
        <p:txBody>
          <a:bodyPr wrap="square" lIns="0" tIns="45720" rIns="0" bIns="45720" rtlCol="0" anchor="t" anchorCtr="1">
            <a:spAutoFit/>
          </a:bodyPr>
          <a:lstStyle/>
          <a:p>
            <a:r>
              <a:rPr lang="en-US" sz="900" b="1" dirty="0">
                <a:solidFill>
                  <a:srgbClr val="00A797"/>
                </a:solidFill>
                <a:latin typeface="+mn-lt"/>
                <a:cs typeface="Arial"/>
              </a:rPr>
              <a:t>Partnerships between ACOs and Social Service Organizations to provide FSP</a:t>
            </a:r>
          </a:p>
        </p:txBody>
      </p:sp>
      <p:cxnSp>
        <p:nvCxnSpPr>
          <p:cNvPr id="35" name="Straight Connector 34">
            <a:extLst>
              <a:ext uri="{FF2B5EF4-FFF2-40B4-BE49-F238E27FC236}">
                <a16:creationId xmlns:a16="http://schemas.microsoft.com/office/drawing/2014/main" id="{B94A7494-961C-4978-9784-9D0E2163D68B}"/>
              </a:ext>
            </a:extLst>
          </p:cNvPr>
          <p:cNvCxnSpPr>
            <a:cxnSpLocks/>
          </p:cNvCxnSpPr>
          <p:nvPr/>
        </p:nvCxnSpPr>
        <p:spPr>
          <a:xfrm>
            <a:off x="2713323"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36" name="Picture 2" descr="Image result for MASShealth logo">
            <a:extLst>
              <a:ext uri="{FF2B5EF4-FFF2-40B4-BE49-F238E27FC236}">
                <a16:creationId xmlns:a16="http://schemas.microsoft.com/office/drawing/2014/main" id="{47CFF9C9-C683-4954-9719-483ABDAA14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52"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a:extLst>
              <a:ext uri="{FF2B5EF4-FFF2-40B4-BE49-F238E27FC236}">
                <a16:creationId xmlns:a16="http://schemas.microsoft.com/office/drawing/2014/main" id="{AD2CF517-9269-4500-8E78-F6D8965D9A49}"/>
              </a:ext>
            </a:extLst>
          </p:cNvPr>
          <p:cNvCxnSpPr>
            <a:cxnSpLocks/>
          </p:cNvCxnSpPr>
          <p:nvPr/>
        </p:nvCxnSpPr>
        <p:spPr>
          <a:xfrm flipV="1">
            <a:off x="1426674" y="2070379"/>
            <a:ext cx="2800511" cy="11604"/>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9F2B95A-E065-400C-ADB4-EF487774C0A9}"/>
              </a:ext>
            </a:extLst>
          </p:cNvPr>
          <p:cNvSpPr/>
          <p:nvPr/>
        </p:nvSpPr>
        <p:spPr>
          <a:xfrm>
            <a:off x="2266746" y="2295476"/>
            <a:ext cx="1141116" cy="437896"/>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PRIMARY CARE </a:t>
            </a:r>
          </a:p>
          <a:p>
            <a:pPr algn="ctr"/>
            <a:r>
              <a:rPr lang="en-US" sz="900" b="1" dirty="0">
                <a:solidFill>
                  <a:schemeClr val="tx1"/>
                </a:solidFill>
              </a:rPr>
              <a:t>ACO</a:t>
            </a:r>
          </a:p>
        </p:txBody>
      </p:sp>
      <p:sp>
        <p:nvSpPr>
          <p:cNvPr id="46" name="Rectangle 45">
            <a:extLst>
              <a:ext uri="{FF2B5EF4-FFF2-40B4-BE49-F238E27FC236}">
                <a16:creationId xmlns:a16="http://schemas.microsoft.com/office/drawing/2014/main" id="{AC678673-EBDA-43E4-8D30-61B461428107}"/>
              </a:ext>
            </a:extLst>
          </p:cNvPr>
          <p:cNvSpPr/>
          <p:nvPr/>
        </p:nvSpPr>
        <p:spPr>
          <a:xfrm>
            <a:off x="770549" y="2295476"/>
            <a:ext cx="1310937" cy="437896"/>
          </a:xfrm>
          <a:prstGeom prst="rect">
            <a:avLst/>
          </a:prstGeom>
          <a:solidFill>
            <a:srgbClr val="AFC43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
        <p:nvSpPr>
          <p:cNvPr id="49" name="Rectangle 48">
            <a:extLst>
              <a:ext uri="{FF2B5EF4-FFF2-40B4-BE49-F238E27FC236}">
                <a16:creationId xmlns:a16="http://schemas.microsoft.com/office/drawing/2014/main" id="{C0C32C7E-6005-42E4-9956-FD54B7FECAFD}"/>
              </a:ext>
            </a:extLst>
          </p:cNvPr>
          <p:cNvSpPr/>
          <p:nvPr/>
        </p:nvSpPr>
        <p:spPr>
          <a:xfrm>
            <a:off x="3593121" y="2282314"/>
            <a:ext cx="1268128" cy="451058"/>
          </a:xfrm>
          <a:prstGeom prst="rect">
            <a:avLst/>
          </a:prstGeom>
          <a:solidFill>
            <a:srgbClr val="D5E57D"/>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MCO</a:t>
            </a:r>
          </a:p>
        </p:txBody>
      </p:sp>
      <p:cxnSp>
        <p:nvCxnSpPr>
          <p:cNvPr id="53" name="Straight Connector 52">
            <a:extLst>
              <a:ext uri="{FF2B5EF4-FFF2-40B4-BE49-F238E27FC236}">
                <a16:creationId xmlns:a16="http://schemas.microsoft.com/office/drawing/2014/main" id="{46DC04D0-0CDF-425C-B0A5-2FE3A75AADAD}"/>
              </a:ext>
            </a:extLst>
          </p:cNvPr>
          <p:cNvCxnSpPr>
            <a:cxnSpLocks/>
            <a:endCxn id="49" idx="0"/>
          </p:cNvCxnSpPr>
          <p:nvPr/>
        </p:nvCxnSpPr>
        <p:spPr>
          <a:xfrm>
            <a:off x="4227185"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198D95D-8D29-469A-8817-9E583DA24B9F}"/>
              </a:ext>
            </a:extLst>
          </p:cNvPr>
          <p:cNvSpPr/>
          <p:nvPr/>
        </p:nvSpPr>
        <p:spPr>
          <a:xfrm>
            <a:off x="770549" y="3702249"/>
            <a:ext cx="4090700" cy="395210"/>
          </a:xfrm>
          <a:prstGeom prst="rect">
            <a:avLst/>
          </a:prstGeom>
          <a:solidFill>
            <a:srgbClr val="00A797"/>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Social Service Organizations</a:t>
            </a:r>
          </a:p>
        </p:txBody>
      </p:sp>
      <p:sp>
        <p:nvSpPr>
          <p:cNvPr id="3" name="TextBox 2">
            <a:extLst>
              <a:ext uri="{FF2B5EF4-FFF2-40B4-BE49-F238E27FC236}">
                <a16:creationId xmlns:a16="http://schemas.microsoft.com/office/drawing/2014/main" id="{FD5DE48C-382A-E908-9FA5-4582BDF9A29A}"/>
              </a:ext>
            </a:extLst>
          </p:cNvPr>
          <p:cNvSpPr txBox="1"/>
          <p:nvPr/>
        </p:nvSpPr>
        <p:spPr>
          <a:xfrm>
            <a:off x="3418511" y="2778162"/>
            <a:ext cx="1577655" cy="646331"/>
          </a:xfrm>
          <a:prstGeom prst="rect">
            <a:avLst/>
          </a:prstGeom>
          <a:noFill/>
        </p:spPr>
        <p:txBody>
          <a:bodyPr wrap="square" rtlCol="0">
            <a:spAutoFit/>
          </a:bodyPr>
          <a:lstStyle/>
          <a:p>
            <a:pPr algn="ctr"/>
            <a:r>
              <a:rPr lang="en-US" sz="1200" dirty="0">
                <a:latin typeface="+mj-lt"/>
              </a:rPr>
              <a:t>MCOs do not currently include Flexible Services </a:t>
            </a:r>
            <a:endParaRPr lang="en-US" sz="1200" baseline="30000" dirty="0">
              <a:latin typeface="+mj-lt"/>
            </a:endParaRPr>
          </a:p>
        </p:txBody>
      </p:sp>
    </p:spTree>
    <p:extLst>
      <p:ext uri="{BB962C8B-B14F-4D97-AF65-F5344CB8AC3E}">
        <p14:creationId xmlns:p14="http://schemas.microsoft.com/office/powerpoint/2010/main" val="313187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EE73-698C-412F-A498-4D0FB7D948EE}"/>
              </a:ext>
            </a:extLst>
          </p:cNvPr>
          <p:cNvSpPr>
            <a:spLocks noGrp="1"/>
          </p:cNvSpPr>
          <p:nvPr>
            <p:ph type="title"/>
          </p:nvPr>
        </p:nvSpPr>
        <p:spPr/>
        <p:txBody>
          <a:bodyPr/>
          <a:lstStyle/>
          <a:p>
            <a:r>
              <a:rPr lang="en-US"/>
              <a:t>Spending and cost drivers</a:t>
            </a:r>
          </a:p>
        </p:txBody>
      </p:sp>
      <p:sp>
        <p:nvSpPr>
          <p:cNvPr id="4" name="Slide Number Placeholder 3">
            <a:extLst>
              <a:ext uri="{FF2B5EF4-FFF2-40B4-BE49-F238E27FC236}">
                <a16:creationId xmlns:a16="http://schemas.microsoft.com/office/drawing/2014/main" id="{7F08CA3B-0717-4DC5-8B68-0D3437F47E10}"/>
              </a:ext>
            </a:extLst>
          </p:cNvPr>
          <p:cNvSpPr>
            <a:spLocks noGrp="1"/>
          </p:cNvSpPr>
          <p:nvPr>
            <p:ph type="sldNum" sz="quarter" idx="10"/>
          </p:nvPr>
        </p:nvSpPr>
        <p:spPr/>
        <p:txBody>
          <a:bodyPr/>
          <a:lstStyle/>
          <a:p>
            <a:pPr>
              <a:defRPr/>
            </a:pPr>
            <a:fld id="{7D579719-E722-45EB-91D0-9CD7761E7792}" type="slidenum">
              <a:rPr lang="en-US" smtClean="0"/>
              <a:pPr>
                <a:defRPr/>
              </a:pPr>
              <a:t>25</a:t>
            </a:fld>
            <a:endParaRPr lang="en-US"/>
          </a:p>
        </p:txBody>
      </p:sp>
    </p:spTree>
    <p:extLst>
      <p:ext uri="{BB962C8B-B14F-4D97-AF65-F5344CB8AC3E}">
        <p14:creationId xmlns:p14="http://schemas.microsoft.com/office/powerpoint/2010/main" val="376134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latin typeface="+mn-lt"/>
              </a:rPr>
              <a:t>NEARLY EVERY DOLLAR IN MASSHEALTH SPENDING IS Reimbursed by at least 50 cents IN FEDERAL REVENUE TO THE STATE </a:t>
            </a:r>
          </a:p>
        </p:txBody>
      </p:sp>
      <p:sp>
        <p:nvSpPr>
          <p:cNvPr id="3" name="Slide Number Placeholder 2"/>
          <p:cNvSpPr>
            <a:spLocks noGrp="1"/>
          </p:cNvSpPr>
          <p:nvPr>
            <p:ph type="sldNum" sz="quarter" idx="10"/>
          </p:nvPr>
        </p:nvSpPr>
        <p:spPr/>
        <p:txBody>
          <a:bodyPr/>
          <a:lstStyle/>
          <a:p>
            <a:fld id="{5DCEACFD-D5E8-4814-B0F8-EF4EA1641FDE}" type="slidenum">
              <a:rPr lang="en-US" smtClean="0"/>
              <a:pPr/>
              <a:t>26</a:t>
            </a:fld>
            <a:endParaRPr lang="en-US"/>
          </a:p>
        </p:txBody>
      </p:sp>
      <p:sp>
        <p:nvSpPr>
          <p:cNvPr id="14" name="Rectangle 13">
            <a:extLst>
              <a:ext uri="{FF2B5EF4-FFF2-40B4-BE49-F238E27FC236}">
                <a16:creationId xmlns:a16="http://schemas.microsoft.com/office/drawing/2014/main" id="{5EFFFF5D-CA31-434F-9B15-5FD08D2F0EF1}"/>
              </a:ext>
            </a:extLst>
          </p:cNvPr>
          <p:cNvSpPr/>
          <p:nvPr/>
        </p:nvSpPr>
        <p:spPr>
          <a:xfrm>
            <a:off x="457200" y="5897433"/>
            <a:ext cx="5433238" cy="487313"/>
          </a:xfrm>
          <a:prstGeom prst="rect">
            <a:avLst/>
          </a:prstGeom>
        </p:spPr>
        <p:txBody>
          <a:bodyPr wrap="square" lIns="0" rIns="0" anchor="b" anchorCtr="0">
            <a:spAutoFit/>
          </a:bodyPr>
          <a:lstStyle/>
          <a:p>
            <a:pPr marL="45720" indent="-45720" fontAlgn="auto">
              <a:spcBef>
                <a:spcPts val="200"/>
              </a:spcBef>
              <a:spcAft>
                <a:spcPts val="0"/>
              </a:spcAft>
            </a:pPr>
            <a:r>
              <a:rPr lang="en-US" sz="600" kern="0" baseline="30000" dirty="0">
                <a:solidFill>
                  <a:srgbClr val="000000"/>
                </a:solidFill>
                <a:latin typeface="+mn-lt"/>
                <a:cs typeface="Arial"/>
              </a:rPr>
              <a:t>1 </a:t>
            </a:r>
            <a:r>
              <a:rPr lang="en-US" sz="600" dirty="0">
                <a:solidFill>
                  <a:srgbClr val="000000"/>
                </a:solidFill>
                <a:latin typeface="+mn-lt"/>
                <a:cs typeface="Arial"/>
              </a:rPr>
              <a:t>Centers for Medicare and Medicaid Services. CMS Waivers, Flexibilities, and the Transition Forward from the COVID-19 Public Health Emergency. (February 2023). </a:t>
            </a:r>
            <a:r>
              <a:rPr lang="en-US" sz="600" kern="0" dirty="0">
                <a:solidFill>
                  <a:srgbClr val="3333CC"/>
                </a:solidFill>
                <a:latin typeface="+mn-lt"/>
                <a:cs typeface="Arial"/>
                <a:hlinkClick r:id="rId3">
                  <a:extLst>
                    <a:ext uri="{A12FA001-AC4F-418D-AE19-62706E023703}">
                      <ahyp:hlinkClr xmlns:ahyp="http://schemas.microsoft.com/office/drawing/2018/hyperlinkcolor" val="tx"/>
                    </a:ext>
                  </a:extLst>
                </a:hlinkClick>
              </a:rPr>
              <a:t>https</a:t>
            </a:r>
            <a:r>
              <a:rPr lang="en-US" sz="600" kern="0" dirty="0">
                <a:latin typeface="+mn-lt"/>
                <a:cs typeface="Arial"/>
                <a:hlinkClick r:id="rId3">
                  <a:extLst>
                    <a:ext uri="{A12FA001-AC4F-418D-AE19-62706E023703}">
                      <ahyp:hlinkClr xmlns:ahyp="http://schemas.microsoft.com/office/drawing/2018/hyperlinkcolor" val="tx"/>
                    </a:ext>
                  </a:extLst>
                </a:hlinkClick>
              </a:rPr>
              <a:t>://www.cms.gov/newsroom/fact-sheets/cms-waivers-flexibilities-and-transition-forward-covid-19-public-health-emergency</a:t>
            </a:r>
            <a:r>
              <a:rPr lang="en-US" sz="600" kern="0" dirty="0">
                <a:latin typeface="+mn-lt"/>
                <a:cs typeface="Arial"/>
              </a:rPr>
              <a:t>  </a:t>
            </a:r>
          </a:p>
          <a:p>
            <a:pPr marL="45720" indent="-45720" fontAlgn="auto">
              <a:spcBef>
                <a:spcPts val="200"/>
              </a:spcBef>
              <a:spcAft>
                <a:spcPts val="0"/>
              </a:spcAft>
            </a:pPr>
            <a:r>
              <a:rPr lang="en-US" sz="600" cap="small" dirty="0">
                <a:solidFill>
                  <a:srgbClr val="000000"/>
                </a:solidFill>
                <a:latin typeface="+mn-lt"/>
                <a:cs typeface="Arial"/>
              </a:rPr>
              <a:t>sources</a:t>
            </a:r>
            <a:r>
              <a:rPr lang="en-US" sz="600" dirty="0">
                <a:solidFill>
                  <a:srgbClr val="000000"/>
                </a:solidFill>
                <a:latin typeface="+mn-lt"/>
                <a:cs typeface="Arial"/>
              </a:rPr>
              <a:t>: Kaiser Family Foundation. State Health Facts, Enhanced Federal Medical Assistance Percentage (FMAP) for CHIP. Kaiser Family Foundation. State Health Facts, Federal Medical Assistance Percentage (FMAP) for Medicaid and Multiplier. </a:t>
            </a:r>
            <a:endParaRPr lang="en-US" sz="600" dirty="0">
              <a:solidFill>
                <a:srgbClr val="000000"/>
              </a:solidFill>
              <a:latin typeface="+mn-lt"/>
              <a:ea typeface="Source Sans Pro Ligh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154356" cy="246221"/>
          </a:xfrm>
          <a:prstGeom prst="rect">
            <a:avLst/>
          </a:prstGeom>
        </p:spPr>
        <p:txBody>
          <a:bodyPr wrap="square" lIns="0" anchor="t">
            <a:spAutoFit/>
          </a:bodyPr>
          <a:lstStyle/>
          <a:p>
            <a:r>
              <a:rPr lang="en-US" sz="1000" b="1">
                <a:solidFill>
                  <a:schemeClr val="tx1">
                    <a:lumMod val="95000"/>
                    <a:lumOff val="5000"/>
                  </a:schemeClr>
                </a:solidFill>
                <a:latin typeface="+mn-lt"/>
                <a:cs typeface="Arial"/>
              </a:rPr>
              <a:t>FEDERAL AND STATE SHARES OF MASSHEALTH </a:t>
            </a:r>
            <a:r>
              <a:rPr lang="en-US" sz="1000" b="1">
                <a:latin typeface="+mn-lt"/>
                <a:cs typeface="Arial"/>
              </a:rPr>
              <a:t>EXPENDITURES, TYPICAL LEVELS</a:t>
            </a:r>
          </a:p>
        </p:txBody>
      </p:sp>
      <p:grpSp>
        <p:nvGrpSpPr>
          <p:cNvPr id="19" name="Group 18">
            <a:extLst>
              <a:ext uri="{FF2B5EF4-FFF2-40B4-BE49-F238E27FC236}">
                <a16:creationId xmlns:a16="http://schemas.microsoft.com/office/drawing/2014/main" id="{4CB094CA-1A12-4DE2-B112-08AF189766B7}"/>
              </a:ext>
            </a:extLst>
          </p:cNvPr>
          <p:cNvGrpSpPr/>
          <p:nvPr/>
        </p:nvGrpSpPr>
        <p:grpSpPr>
          <a:xfrm>
            <a:off x="2276960" y="1693504"/>
            <a:ext cx="1895824" cy="2821696"/>
            <a:chOff x="2276960" y="1920580"/>
            <a:chExt cx="1895824" cy="2594620"/>
          </a:xfrm>
        </p:grpSpPr>
        <p:cxnSp>
          <p:nvCxnSpPr>
            <p:cNvPr id="35" name="Straight Connector 34">
              <a:extLst>
                <a:ext uri="{FF2B5EF4-FFF2-40B4-BE49-F238E27FC236}">
                  <a16:creationId xmlns:a16="http://schemas.microsoft.com/office/drawing/2014/main" id="{206367BE-D21A-4565-ABBC-B313E9FE295B}"/>
                </a:ext>
              </a:extLst>
            </p:cNvPr>
            <p:cNvCxnSpPr>
              <a:cxnSpLocks/>
            </p:cNvCxnSpPr>
            <p:nvPr/>
          </p:nvCxnSpPr>
          <p:spPr>
            <a:xfrm>
              <a:off x="4172784"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528152-35CE-453C-AA2E-6F5EABE2B651}"/>
                </a:ext>
              </a:extLst>
            </p:cNvPr>
            <p:cNvCxnSpPr>
              <a:cxnSpLocks/>
            </p:cNvCxnSpPr>
            <p:nvPr/>
          </p:nvCxnSpPr>
          <p:spPr>
            <a:xfrm>
              <a:off x="2276960"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Box 1">
            <a:extLst>
              <a:ext uri="{FF2B5EF4-FFF2-40B4-BE49-F238E27FC236}">
                <a16:creationId xmlns:a16="http://schemas.microsoft.com/office/drawing/2014/main" id="{85B488DE-7FEC-4C10-B89E-C2539CD39DA2}"/>
              </a:ext>
            </a:extLst>
          </p:cNvPr>
          <p:cNvSpPr txBox="1"/>
          <p:nvPr/>
        </p:nvSpPr>
        <p:spPr>
          <a:xfrm>
            <a:off x="2356192" y="1749083"/>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ACA EXPANSION POPULATION</a:t>
            </a:r>
          </a:p>
        </p:txBody>
      </p:sp>
      <p:sp>
        <p:nvSpPr>
          <p:cNvPr id="25" name="TextBox 1">
            <a:extLst>
              <a:ext uri="{FF2B5EF4-FFF2-40B4-BE49-F238E27FC236}">
                <a16:creationId xmlns:a16="http://schemas.microsoft.com/office/drawing/2014/main" id="{B548DFC1-DCB8-4B3F-9C0F-EAD81158E97B}"/>
              </a:ext>
            </a:extLst>
          </p:cNvPr>
          <p:cNvSpPr txBox="1"/>
          <p:nvPr/>
        </p:nvSpPr>
        <p:spPr>
          <a:xfrm>
            <a:off x="2356192" y="3571623"/>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b="1" dirty="0">
                <a:solidFill>
                  <a:srgbClr val="00A797"/>
                </a:solidFill>
                <a:cs typeface="Arial" charset="0"/>
              </a:rPr>
              <a:t>90%</a:t>
            </a:r>
            <a:br>
              <a:rPr lang="en-US" sz="1400" b="1" dirty="0">
                <a:solidFill>
                  <a:srgbClr val="000000"/>
                </a:solidFill>
                <a:cs typeface="Arial" charset="0"/>
              </a:rPr>
            </a:br>
            <a:r>
              <a:rPr lang="en-US" sz="1050" dirty="0">
                <a:solidFill>
                  <a:srgbClr val="000000"/>
                </a:solidFill>
                <a:cs typeface="Arial" charset="0"/>
              </a:rPr>
              <a:t>of Medicaid expansion</a:t>
            </a:r>
            <a:br>
              <a:rPr lang="en-US" sz="1050" dirty="0">
                <a:solidFill>
                  <a:srgbClr val="000000"/>
                </a:solidFill>
                <a:cs typeface="Arial" charset="0"/>
              </a:rPr>
            </a:br>
            <a:r>
              <a:rPr lang="en-US" sz="1050" dirty="0">
                <a:solidFill>
                  <a:srgbClr val="000000"/>
                </a:solidFill>
                <a:cs typeface="Arial" charset="0"/>
              </a:rPr>
              <a:t>expenditures.</a:t>
            </a:r>
          </a:p>
        </p:txBody>
      </p:sp>
      <p:sp>
        <p:nvSpPr>
          <p:cNvPr id="92" name="FEDERAL BG2">
            <a:extLst>
              <a:ext uri="{FF2B5EF4-FFF2-40B4-BE49-F238E27FC236}">
                <a16:creationId xmlns:a16="http://schemas.microsoft.com/office/drawing/2014/main" id="{D684C459-AE18-45A6-B131-04DBD6C1F695}"/>
              </a:ext>
            </a:extLst>
          </p:cNvPr>
          <p:cNvSpPr/>
          <p:nvPr/>
        </p:nvSpPr>
        <p:spPr>
          <a:xfrm>
            <a:off x="2663839" y="2175988"/>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STATE BG1">
            <a:extLst>
              <a:ext uri="{FF2B5EF4-FFF2-40B4-BE49-F238E27FC236}">
                <a16:creationId xmlns:a16="http://schemas.microsoft.com/office/drawing/2014/main" id="{A08BAF33-C54E-4356-BDF2-B9C9A4D2160D}"/>
              </a:ext>
            </a:extLst>
          </p:cNvPr>
          <p:cNvSpPr/>
          <p:nvPr/>
        </p:nvSpPr>
        <p:spPr>
          <a:xfrm>
            <a:off x="3226721" y="3235720"/>
            <a:ext cx="559186"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4" name="MONEY1">
            <a:extLst>
              <a:ext uri="{FF2B5EF4-FFF2-40B4-BE49-F238E27FC236}">
                <a16:creationId xmlns:a16="http://schemas.microsoft.com/office/drawing/2014/main" id="{731DE8F0-6EF0-421F-BC86-8B697CBAF6DB}"/>
              </a:ext>
            </a:extLst>
          </p:cNvPr>
          <p:cNvGrpSpPr/>
          <p:nvPr/>
        </p:nvGrpSpPr>
        <p:grpSpPr>
          <a:xfrm>
            <a:off x="2674018" y="2190882"/>
            <a:ext cx="1101712" cy="1294878"/>
            <a:chOff x="763159" y="2308685"/>
            <a:chExt cx="1292847" cy="1519525"/>
          </a:xfrm>
        </p:grpSpPr>
        <p:grpSp>
          <p:nvGrpSpPr>
            <p:cNvPr id="95" name="Graphic 11" descr="Money">
              <a:extLst>
                <a:ext uri="{FF2B5EF4-FFF2-40B4-BE49-F238E27FC236}">
                  <a16:creationId xmlns:a16="http://schemas.microsoft.com/office/drawing/2014/main" id="{A8CB2E05-6816-4682-8AAD-0C96DD2B3971}"/>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41" name="Freeform: Shape 140">
                <a:extLst>
                  <a:ext uri="{FF2B5EF4-FFF2-40B4-BE49-F238E27FC236}">
                    <a16:creationId xmlns:a16="http://schemas.microsoft.com/office/drawing/2014/main" id="{78FD1E2E-1CF0-4A3A-AF34-D06D38AADE5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42" name="Freeform: Shape 141">
                <a:extLst>
                  <a:ext uri="{FF2B5EF4-FFF2-40B4-BE49-F238E27FC236}">
                    <a16:creationId xmlns:a16="http://schemas.microsoft.com/office/drawing/2014/main" id="{D095734A-2FC2-4039-AAC9-A3A15789A90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43" name="Freeform: Shape 142">
                <a:extLst>
                  <a:ext uri="{FF2B5EF4-FFF2-40B4-BE49-F238E27FC236}">
                    <a16:creationId xmlns:a16="http://schemas.microsoft.com/office/drawing/2014/main" id="{EEC578B5-D906-40BC-A3FF-179130121F5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44" name="Freeform: Shape 143">
                <a:extLst>
                  <a:ext uri="{FF2B5EF4-FFF2-40B4-BE49-F238E27FC236}">
                    <a16:creationId xmlns:a16="http://schemas.microsoft.com/office/drawing/2014/main" id="{BB995AAA-2540-4529-ABC6-B019854A74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6" name="Graphic 11" descr="Money">
              <a:extLst>
                <a:ext uri="{FF2B5EF4-FFF2-40B4-BE49-F238E27FC236}">
                  <a16:creationId xmlns:a16="http://schemas.microsoft.com/office/drawing/2014/main" id="{4F30B549-E71D-41B5-AA09-B692A5BF6705}"/>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37" name="Freeform: Shape 136">
                <a:extLst>
                  <a:ext uri="{FF2B5EF4-FFF2-40B4-BE49-F238E27FC236}">
                    <a16:creationId xmlns:a16="http://schemas.microsoft.com/office/drawing/2014/main" id="{77FABCC6-1034-4390-9F74-81EA924A62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8" name="Freeform: Shape 137">
                <a:extLst>
                  <a:ext uri="{FF2B5EF4-FFF2-40B4-BE49-F238E27FC236}">
                    <a16:creationId xmlns:a16="http://schemas.microsoft.com/office/drawing/2014/main" id="{775A65E8-A163-4D66-9118-5C583B0E0EB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9" name="Freeform: Shape 138">
                <a:extLst>
                  <a:ext uri="{FF2B5EF4-FFF2-40B4-BE49-F238E27FC236}">
                    <a16:creationId xmlns:a16="http://schemas.microsoft.com/office/drawing/2014/main" id="{03D863C6-1863-4180-ACE0-E2D018411795}"/>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40" name="Freeform: Shape 139">
                <a:extLst>
                  <a:ext uri="{FF2B5EF4-FFF2-40B4-BE49-F238E27FC236}">
                    <a16:creationId xmlns:a16="http://schemas.microsoft.com/office/drawing/2014/main" id="{6668E963-5F0D-433B-840D-7FDF74D7669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7" name="Graphic 11" descr="Money">
              <a:extLst>
                <a:ext uri="{FF2B5EF4-FFF2-40B4-BE49-F238E27FC236}">
                  <a16:creationId xmlns:a16="http://schemas.microsoft.com/office/drawing/2014/main" id="{68B93E6A-A36D-4B1C-ADFC-25055587382A}"/>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33" name="Freeform: Shape 132">
                <a:extLst>
                  <a:ext uri="{FF2B5EF4-FFF2-40B4-BE49-F238E27FC236}">
                    <a16:creationId xmlns:a16="http://schemas.microsoft.com/office/drawing/2014/main" id="{94B802A6-18C9-4F5E-BEFB-50B3770CF7C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4" name="Freeform: Shape 133">
                <a:extLst>
                  <a:ext uri="{FF2B5EF4-FFF2-40B4-BE49-F238E27FC236}">
                    <a16:creationId xmlns:a16="http://schemas.microsoft.com/office/drawing/2014/main" id="{7D0CD0F1-FF2E-406A-B251-7E772268371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5" name="Freeform: Shape 134">
                <a:extLst>
                  <a:ext uri="{FF2B5EF4-FFF2-40B4-BE49-F238E27FC236}">
                    <a16:creationId xmlns:a16="http://schemas.microsoft.com/office/drawing/2014/main" id="{322848ED-6072-4D86-8A93-8FCA089B6BC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36" name="Freeform: Shape 135">
                <a:extLst>
                  <a:ext uri="{FF2B5EF4-FFF2-40B4-BE49-F238E27FC236}">
                    <a16:creationId xmlns:a16="http://schemas.microsoft.com/office/drawing/2014/main" id="{15F4921F-F8C1-4BBF-B565-9CBC037A49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8" name="Graphic 11" descr="Money">
              <a:extLst>
                <a:ext uri="{FF2B5EF4-FFF2-40B4-BE49-F238E27FC236}">
                  <a16:creationId xmlns:a16="http://schemas.microsoft.com/office/drawing/2014/main" id="{457EB7F7-7877-4946-82D4-445A65F6A64D}"/>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29" name="Freeform: Shape 128">
                <a:extLst>
                  <a:ext uri="{FF2B5EF4-FFF2-40B4-BE49-F238E27FC236}">
                    <a16:creationId xmlns:a16="http://schemas.microsoft.com/office/drawing/2014/main" id="{490DFA91-BC44-41AF-9D23-8384DD040D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30" name="Freeform: Shape 129">
                <a:extLst>
                  <a:ext uri="{FF2B5EF4-FFF2-40B4-BE49-F238E27FC236}">
                    <a16:creationId xmlns:a16="http://schemas.microsoft.com/office/drawing/2014/main" id="{A63FF986-E17B-4676-9228-A8429A722DA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31" name="Freeform: Shape 130">
                <a:extLst>
                  <a:ext uri="{FF2B5EF4-FFF2-40B4-BE49-F238E27FC236}">
                    <a16:creationId xmlns:a16="http://schemas.microsoft.com/office/drawing/2014/main" id="{CE4628B2-8F3A-4DEC-985D-297442556F0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32" name="Freeform: Shape 131">
                <a:extLst>
                  <a:ext uri="{FF2B5EF4-FFF2-40B4-BE49-F238E27FC236}">
                    <a16:creationId xmlns:a16="http://schemas.microsoft.com/office/drawing/2014/main" id="{8BA12977-C3B0-4485-84D0-BB1CF697F13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99" name="Graphic 11" descr="Money">
              <a:extLst>
                <a:ext uri="{FF2B5EF4-FFF2-40B4-BE49-F238E27FC236}">
                  <a16:creationId xmlns:a16="http://schemas.microsoft.com/office/drawing/2014/main" id="{EA599702-A6B0-4256-8C20-29E22A2D6D85}"/>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25" name="Freeform: Shape 124">
                <a:extLst>
                  <a:ext uri="{FF2B5EF4-FFF2-40B4-BE49-F238E27FC236}">
                    <a16:creationId xmlns:a16="http://schemas.microsoft.com/office/drawing/2014/main" id="{6FAB634A-0690-4580-8A13-9B0597350AE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26" name="Freeform: Shape 125">
                <a:extLst>
                  <a:ext uri="{FF2B5EF4-FFF2-40B4-BE49-F238E27FC236}">
                    <a16:creationId xmlns:a16="http://schemas.microsoft.com/office/drawing/2014/main" id="{1CE15DD9-0AA2-4A9C-8E07-44325793E2B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27" name="Freeform: Shape 126">
                <a:extLst>
                  <a:ext uri="{FF2B5EF4-FFF2-40B4-BE49-F238E27FC236}">
                    <a16:creationId xmlns:a16="http://schemas.microsoft.com/office/drawing/2014/main" id="{1183C670-2033-41D0-86A3-2CF1486764B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8" name="Freeform: Shape 127">
                <a:extLst>
                  <a:ext uri="{FF2B5EF4-FFF2-40B4-BE49-F238E27FC236}">
                    <a16:creationId xmlns:a16="http://schemas.microsoft.com/office/drawing/2014/main" id="{F1A12F68-E819-4454-99F6-C202A973F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0" name="Graphic 11" descr="Money">
              <a:extLst>
                <a:ext uri="{FF2B5EF4-FFF2-40B4-BE49-F238E27FC236}">
                  <a16:creationId xmlns:a16="http://schemas.microsoft.com/office/drawing/2014/main" id="{8B3D8D76-897D-4E8D-8542-46F931F36284}"/>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21" name="Freeform: Shape 120">
                <a:extLst>
                  <a:ext uri="{FF2B5EF4-FFF2-40B4-BE49-F238E27FC236}">
                    <a16:creationId xmlns:a16="http://schemas.microsoft.com/office/drawing/2014/main" id="{3AC5B5AD-18A5-4A0F-B67F-7F56E9481A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22" name="Freeform: Shape 121">
                <a:extLst>
                  <a:ext uri="{FF2B5EF4-FFF2-40B4-BE49-F238E27FC236}">
                    <a16:creationId xmlns:a16="http://schemas.microsoft.com/office/drawing/2014/main" id="{5D46BF6C-0A6A-4C82-AD1B-528951C7F20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23" name="Freeform: Shape 122">
                <a:extLst>
                  <a:ext uri="{FF2B5EF4-FFF2-40B4-BE49-F238E27FC236}">
                    <a16:creationId xmlns:a16="http://schemas.microsoft.com/office/drawing/2014/main" id="{2879AB59-561C-473D-BBB1-DBA662BC18D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4" name="Freeform: Shape 123">
                <a:extLst>
                  <a:ext uri="{FF2B5EF4-FFF2-40B4-BE49-F238E27FC236}">
                    <a16:creationId xmlns:a16="http://schemas.microsoft.com/office/drawing/2014/main" id="{14671BB9-9BAA-4CDF-98EC-54B4304D5F5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1" name="Graphic 11" descr="Money">
              <a:extLst>
                <a:ext uri="{FF2B5EF4-FFF2-40B4-BE49-F238E27FC236}">
                  <a16:creationId xmlns:a16="http://schemas.microsoft.com/office/drawing/2014/main" id="{2EE156E0-E47E-4F26-97EA-AC5603CB3CC4}"/>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17" name="Freeform: Shape 116">
                <a:extLst>
                  <a:ext uri="{FF2B5EF4-FFF2-40B4-BE49-F238E27FC236}">
                    <a16:creationId xmlns:a16="http://schemas.microsoft.com/office/drawing/2014/main" id="{8BB466C9-391D-4F5F-AA6E-F51703B6DF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8" name="Freeform: Shape 117">
                <a:extLst>
                  <a:ext uri="{FF2B5EF4-FFF2-40B4-BE49-F238E27FC236}">
                    <a16:creationId xmlns:a16="http://schemas.microsoft.com/office/drawing/2014/main" id="{67C684D3-44FA-46D4-9E5D-F4013E80B8E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9" name="Freeform: Shape 118">
                <a:extLst>
                  <a:ext uri="{FF2B5EF4-FFF2-40B4-BE49-F238E27FC236}">
                    <a16:creationId xmlns:a16="http://schemas.microsoft.com/office/drawing/2014/main" id="{F971B6FE-5C67-472B-B57E-83A38DDA747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20" name="Freeform: Shape 119">
                <a:extLst>
                  <a:ext uri="{FF2B5EF4-FFF2-40B4-BE49-F238E27FC236}">
                    <a16:creationId xmlns:a16="http://schemas.microsoft.com/office/drawing/2014/main" id="{F1946DF0-59F0-459E-BFBC-C32EA98A430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2" name="Graphic 11" descr="Money">
              <a:extLst>
                <a:ext uri="{FF2B5EF4-FFF2-40B4-BE49-F238E27FC236}">
                  <a16:creationId xmlns:a16="http://schemas.microsoft.com/office/drawing/2014/main" id="{D8588FD1-50FB-48F3-976E-C4AF8B935D50}"/>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13" name="Freeform: Shape 112">
                <a:extLst>
                  <a:ext uri="{FF2B5EF4-FFF2-40B4-BE49-F238E27FC236}">
                    <a16:creationId xmlns:a16="http://schemas.microsoft.com/office/drawing/2014/main" id="{300CA4CF-BC14-47D4-80BD-422CB6DBA3E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4" name="Freeform: Shape 113">
                <a:extLst>
                  <a:ext uri="{FF2B5EF4-FFF2-40B4-BE49-F238E27FC236}">
                    <a16:creationId xmlns:a16="http://schemas.microsoft.com/office/drawing/2014/main" id="{67093564-6805-48BB-9F5C-CD49FD75C2E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5" name="Freeform: Shape 114">
                <a:extLst>
                  <a:ext uri="{FF2B5EF4-FFF2-40B4-BE49-F238E27FC236}">
                    <a16:creationId xmlns:a16="http://schemas.microsoft.com/office/drawing/2014/main" id="{F1BE4088-1531-46E5-A39C-70BA021FA37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16" name="Freeform: Shape 115">
                <a:extLst>
                  <a:ext uri="{FF2B5EF4-FFF2-40B4-BE49-F238E27FC236}">
                    <a16:creationId xmlns:a16="http://schemas.microsoft.com/office/drawing/2014/main" id="{16C7E1BE-BDA5-4F84-B321-04D76DB1E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3" name="Graphic 11" descr="Money">
              <a:extLst>
                <a:ext uri="{FF2B5EF4-FFF2-40B4-BE49-F238E27FC236}">
                  <a16:creationId xmlns:a16="http://schemas.microsoft.com/office/drawing/2014/main" id="{01FB00F1-D2B0-402A-BD12-48238AF193ED}"/>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09" name="Freeform: Shape 108">
                <a:extLst>
                  <a:ext uri="{FF2B5EF4-FFF2-40B4-BE49-F238E27FC236}">
                    <a16:creationId xmlns:a16="http://schemas.microsoft.com/office/drawing/2014/main" id="{1C75A1CB-639A-4E54-B20C-5330447B5EDC}"/>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10" name="Freeform: Shape 109">
                <a:extLst>
                  <a:ext uri="{FF2B5EF4-FFF2-40B4-BE49-F238E27FC236}">
                    <a16:creationId xmlns:a16="http://schemas.microsoft.com/office/drawing/2014/main" id="{04B1BF5B-C9AD-46C2-867C-E672A701DD7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11" name="Freeform: Shape 110">
                <a:extLst>
                  <a:ext uri="{FF2B5EF4-FFF2-40B4-BE49-F238E27FC236}">
                    <a16:creationId xmlns:a16="http://schemas.microsoft.com/office/drawing/2014/main" id="{FB2B35F0-B162-4D39-AE8B-6D578EBBB1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12" name="Freeform: Shape 111">
                <a:extLst>
                  <a:ext uri="{FF2B5EF4-FFF2-40B4-BE49-F238E27FC236}">
                    <a16:creationId xmlns:a16="http://schemas.microsoft.com/office/drawing/2014/main" id="{A72A46C3-6AEA-411C-86D5-E99E4139F9C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04" name="Graphic 11" descr="Money">
              <a:extLst>
                <a:ext uri="{FF2B5EF4-FFF2-40B4-BE49-F238E27FC236}">
                  <a16:creationId xmlns:a16="http://schemas.microsoft.com/office/drawing/2014/main" id="{206AA663-495C-48BD-BEFC-88EE2CDDB3EB}"/>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05" name="Freeform: Shape 104">
                <a:extLst>
                  <a:ext uri="{FF2B5EF4-FFF2-40B4-BE49-F238E27FC236}">
                    <a16:creationId xmlns:a16="http://schemas.microsoft.com/office/drawing/2014/main" id="{5245F302-1857-4DB6-B382-2AD0784836B4}"/>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06" name="Freeform: Shape 105">
                <a:extLst>
                  <a:ext uri="{FF2B5EF4-FFF2-40B4-BE49-F238E27FC236}">
                    <a16:creationId xmlns:a16="http://schemas.microsoft.com/office/drawing/2014/main" id="{9B7548AB-8232-4347-A2C8-53F01D88309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07" name="Freeform: Shape 106">
                <a:extLst>
                  <a:ext uri="{FF2B5EF4-FFF2-40B4-BE49-F238E27FC236}">
                    <a16:creationId xmlns:a16="http://schemas.microsoft.com/office/drawing/2014/main" id="{0FCE7FF2-27DA-440F-A1B4-0F02659E1B1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08" name="Freeform: Shape 107">
                <a:extLst>
                  <a:ext uri="{FF2B5EF4-FFF2-40B4-BE49-F238E27FC236}">
                    <a16:creationId xmlns:a16="http://schemas.microsoft.com/office/drawing/2014/main" id="{E02E3E55-ED46-4EE6-9FF5-75D47313290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sp>
        <p:nvSpPr>
          <p:cNvPr id="23" name="TextBox 1">
            <a:extLst>
              <a:ext uri="{FF2B5EF4-FFF2-40B4-BE49-F238E27FC236}">
                <a16:creationId xmlns:a16="http://schemas.microsoft.com/office/drawing/2014/main" id="{D7080E68-BC40-4BEE-9E4D-485F76DD15D2}"/>
              </a:ext>
            </a:extLst>
          </p:cNvPr>
          <p:cNvSpPr txBox="1"/>
          <p:nvPr/>
        </p:nvSpPr>
        <p:spPr>
          <a:xfrm>
            <a:off x="4252017" y="1749083"/>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MOST OTHER MASSHEALTH SERVICE EXPENDITURES</a:t>
            </a:r>
          </a:p>
        </p:txBody>
      </p:sp>
      <p:sp>
        <p:nvSpPr>
          <p:cNvPr id="27" name="TextBox 1">
            <a:extLst>
              <a:ext uri="{FF2B5EF4-FFF2-40B4-BE49-F238E27FC236}">
                <a16:creationId xmlns:a16="http://schemas.microsoft.com/office/drawing/2014/main" id="{8E7A142B-1C8A-4875-A668-FFE5A6CBF708}"/>
              </a:ext>
            </a:extLst>
          </p:cNvPr>
          <p:cNvSpPr txBox="1"/>
          <p:nvPr/>
        </p:nvSpPr>
        <p:spPr>
          <a:xfrm>
            <a:off x="4252017" y="3571623"/>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b="1" dirty="0">
                <a:solidFill>
                  <a:srgbClr val="00A797"/>
                </a:solidFill>
                <a:cs typeface="Arial" charset="0"/>
              </a:rPr>
              <a:t>50%</a:t>
            </a:r>
            <a:br>
              <a:rPr lang="en-US" sz="1400" b="1" dirty="0">
                <a:solidFill>
                  <a:srgbClr val="000000"/>
                </a:solidFill>
                <a:cs typeface="Arial" charset="0"/>
              </a:rPr>
            </a:br>
            <a:r>
              <a:rPr lang="en-US" sz="1050" dirty="0">
                <a:solidFill>
                  <a:srgbClr val="000000"/>
                </a:solidFill>
                <a:cs typeface="Arial" charset="0"/>
              </a:rPr>
              <a:t>of most other MassHealth</a:t>
            </a:r>
            <a:br>
              <a:rPr lang="en-US" sz="1050" dirty="0">
                <a:solidFill>
                  <a:srgbClr val="000000"/>
                </a:solidFill>
                <a:cs typeface="Arial" charset="0"/>
              </a:rPr>
            </a:br>
            <a:r>
              <a:rPr lang="en-US" sz="1050" dirty="0">
                <a:cs typeface="Arial" charset="0"/>
              </a:rPr>
              <a:t>service expenditures</a:t>
            </a:r>
            <a:r>
              <a:rPr lang="en-US" sz="1050" dirty="0">
                <a:solidFill>
                  <a:srgbClr val="000000"/>
                </a:solidFill>
                <a:cs typeface="Arial" charset="0"/>
              </a:rPr>
              <a:t>.</a:t>
            </a:r>
          </a:p>
        </p:txBody>
      </p:sp>
      <p:sp>
        <p:nvSpPr>
          <p:cNvPr id="146" name="FEDERAL BG2">
            <a:extLst>
              <a:ext uri="{FF2B5EF4-FFF2-40B4-BE49-F238E27FC236}">
                <a16:creationId xmlns:a16="http://schemas.microsoft.com/office/drawing/2014/main" id="{1B774FB0-8F63-4698-8A1A-2408ACE7FF86}"/>
              </a:ext>
            </a:extLst>
          </p:cNvPr>
          <p:cNvSpPr/>
          <p:nvPr/>
        </p:nvSpPr>
        <p:spPr>
          <a:xfrm>
            <a:off x="4559663" y="2175988"/>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STATE BG1">
            <a:extLst>
              <a:ext uri="{FF2B5EF4-FFF2-40B4-BE49-F238E27FC236}">
                <a16:creationId xmlns:a16="http://schemas.microsoft.com/office/drawing/2014/main" id="{E902AE45-7168-418D-8184-ACAF2D9EE6C9}"/>
              </a:ext>
            </a:extLst>
          </p:cNvPr>
          <p:cNvSpPr/>
          <p:nvPr/>
        </p:nvSpPr>
        <p:spPr>
          <a:xfrm>
            <a:off x="5118851" y="2175226"/>
            <a:ext cx="562881" cy="13254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2A5F9FF5-7DFE-42BD-878B-1798B1C29DFE}"/>
              </a:ext>
            </a:extLst>
          </p:cNvPr>
          <p:cNvGrpSpPr/>
          <p:nvPr/>
        </p:nvGrpSpPr>
        <p:grpSpPr>
          <a:xfrm>
            <a:off x="4569837" y="2190885"/>
            <a:ext cx="1101711" cy="1294880"/>
            <a:chOff x="4960823" y="2250234"/>
            <a:chExt cx="1292847" cy="1519525"/>
          </a:xfrm>
        </p:grpSpPr>
        <p:grpSp>
          <p:nvGrpSpPr>
            <p:cNvPr id="149" name="Graphic 11" descr="Money">
              <a:extLst>
                <a:ext uri="{FF2B5EF4-FFF2-40B4-BE49-F238E27FC236}">
                  <a16:creationId xmlns:a16="http://schemas.microsoft.com/office/drawing/2014/main" id="{3A8BD29B-2C1F-4285-BFB3-5264C4372946}"/>
                </a:ext>
              </a:extLst>
            </p:cNvPr>
            <p:cNvGrpSpPr>
              <a:grpSpLocks noChangeAspect="1"/>
            </p:cNvGrpSpPr>
            <p:nvPr/>
          </p:nvGrpSpPr>
          <p:grpSpPr>
            <a:xfrm>
              <a:off x="4960823" y="2250234"/>
              <a:ext cx="640080" cy="290945"/>
              <a:chOff x="4004844" y="3277896"/>
              <a:chExt cx="838200" cy="381000"/>
            </a:xfrm>
            <a:solidFill>
              <a:srgbClr val="FFFFFF">
                <a:alpha val="50196"/>
              </a:srgbClr>
            </a:solidFill>
          </p:grpSpPr>
          <p:sp>
            <p:nvSpPr>
              <p:cNvPr id="195" name="Freeform: Shape 194">
                <a:extLst>
                  <a:ext uri="{FF2B5EF4-FFF2-40B4-BE49-F238E27FC236}">
                    <a16:creationId xmlns:a16="http://schemas.microsoft.com/office/drawing/2014/main" id="{3D3AFB03-02F1-4034-B0BB-0F1DE6EB956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96" name="Freeform: Shape 195">
                <a:extLst>
                  <a:ext uri="{FF2B5EF4-FFF2-40B4-BE49-F238E27FC236}">
                    <a16:creationId xmlns:a16="http://schemas.microsoft.com/office/drawing/2014/main" id="{95054315-8EF5-4033-8A37-0525FB85088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97" name="Freeform: Shape 196">
                <a:extLst>
                  <a:ext uri="{FF2B5EF4-FFF2-40B4-BE49-F238E27FC236}">
                    <a16:creationId xmlns:a16="http://schemas.microsoft.com/office/drawing/2014/main" id="{C5626735-47CF-4C1B-A6B7-D2BFF150166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8" name="Freeform: Shape 197">
                <a:extLst>
                  <a:ext uri="{FF2B5EF4-FFF2-40B4-BE49-F238E27FC236}">
                    <a16:creationId xmlns:a16="http://schemas.microsoft.com/office/drawing/2014/main" id="{7981013E-1631-4C55-8E83-90BF9BED1BE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0" name="Graphic 11" descr="Money">
              <a:extLst>
                <a:ext uri="{FF2B5EF4-FFF2-40B4-BE49-F238E27FC236}">
                  <a16:creationId xmlns:a16="http://schemas.microsoft.com/office/drawing/2014/main" id="{66B1877E-9916-41FE-92F9-11D89EA61C96}"/>
                </a:ext>
              </a:extLst>
            </p:cNvPr>
            <p:cNvGrpSpPr>
              <a:grpSpLocks noChangeAspect="1"/>
            </p:cNvGrpSpPr>
            <p:nvPr/>
          </p:nvGrpSpPr>
          <p:grpSpPr>
            <a:xfrm>
              <a:off x="4960823" y="2557379"/>
              <a:ext cx="640080" cy="290945"/>
              <a:chOff x="4004844" y="3277896"/>
              <a:chExt cx="838200" cy="381000"/>
            </a:xfrm>
            <a:solidFill>
              <a:srgbClr val="FFFFFF">
                <a:alpha val="50196"/>
              </a:srgbClr>
            </a:solidFill>
          </p:grpSpPr>
          <p:sp>
            <p:nvSpPr>
              <p:cNvPr id="191" name="Freeform: Shape 190">
                <a:extLst>
                  <a:ext uri="{FF2B5EF4-FFF2-40B4-BE49-F238E27FC236}">
                    <a16:creationId xmlns:a16="http://schemas.microsoft.com/office/drawing/2014/main" id="{4832FE88-3452-4622-BE90-4E35296313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92" name="Freeform: Shape 191">
                <a:extLst>
                  <a:ext uri="{FF2B5EF4-FFF2-40B4-BE49-F238E27FC236}">
                    <a16:creationId xmlns:a16="http://schemas.microsoft.com/office/drawing/2014/main" id="{CC2838EE-1716-4E4F-99F3-27BA55B7A86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93" name="Freeform: Shape 192">
                <a:extLst>
                  <a:ext uri="{FF2B5EF4-FFF2-40B4-BE49-F238E27FC236}">
                    <a16:creationId xmlns:a16="http://schemas.microsoft.com/office/drawing/2014/main" id="{6DD422A9-3FDA-4E9D-9B60-9A8323391D8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4" name="Freeform: Shape 193">
                <a:extLst>
                  <a:ext uri="{FF2B5EF4-FFF2-40B4-BE49-F238E27FC236}">
                    <a16:creationId xmlns:a16="http://schemas.microsoft.com/office/drawing/2014/main" id="{E5BEAD79-AEEE-4F91-93D3-81A3D2D7264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1" name="Graphic 11" descr="Money">
              <a:extLst>
                <a:ext uri="{FF2B5EF4-FFF2-40B4-BE49-F238E27FC236}">
                  <a16:creationId xmlns:a16="http://schemas.microsoft.com/office/drawing/2014/main" id="{044BD9B7-46C2-48C8-AF3C-BFA9B857F479}"/>
                </a:ext>
              </a:extLst>
            </p:cNvPr>
            <p:cNvGrpSpPr>
              <a:grpSpLocks noChangeAspect="1"/>
            </p:cNvGrpSpPr>
            <p:nvPr/>
          </p:nvGrpSpPr>
          <p:grpSpPr>
            <a:xfrm>
              <a:off x="4960823" y="2864524"/>
              <a:ext cx="640080" cy="290945"/>
              <a:chOff x="4004844" y="3277896"/>
              <a:chExt cx="838200" cy="381000"/>
            </a:xfrm>
            <a:solidFill>
              <a:srgbClr val="FFFFFF">
                <a:alpha val="50196"/>
              </a:srgbClr>
            </a:solidFill>
          </p:grpSpPr>
          <p:sp>
            <p:nvSpPr>
              <p:cNvPr id="187" name="Freeform: Shape 186">
                <a:extLst>
                  <a:ext uri="{FF2B5EF4-FFF2-40B4-BE49-F238E27FC236}">
                    <a16:creationId xmlns:a16="http://schemas.microsoft.com/office/drawing/2014/main" id="{BC33FC3D-0052-4B16-915B-2D75BED449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8" name="Freeform: Shape 187">
                <a:extLst>
                  <a:ext uri="{FF2B5EF4-FFF2-40B4-BE49-F238E27FC236}">
                    <a16:creationId xmlns:a16="http://schemas.microsoft.com/office/drawing/2014/main" id="{E5481684-A412-4A56-93BB-688FE5B6CE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9" name="Freeform: Shape 188">
                <a:extLst>
                  <a:ext uri="{FF2B5EF4-FFF2-40B4-BE49-F238E27FC236}">
                    <a16:creationId xmlns:a16="http://schemas.microsoft.com/office/drawing/2014/main" id="{A5A00A13-8443-428F-B322-33E55DE1EE9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90" name="Freeform: Shape 189">
                <a:extLst>
                  <a:ext uri="{FF2B5EF4-FFF2-40B4-BE49-F238E27FC236}">
                    <a16:creationId xmlns:a16="http://schemas.microsoft.com/office/drawing/2014/main" id="{751A3F41-6ACA-498B-9862-5FCFDAA629F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2" name="Graphic 11" descr="Money">
              <a:extLst>
                <a:ext uri="{FF2B5EF4-FFF2-40B4-BE49-F238E27FC236}">
                  <a16:creationId xmlns:a16="http://schemas.microsoft.com/office/drawing/2014/main" id="{7A529D46-799C-4AF1-BAB3-57FB03BC96F6}"/>
                </a:ext>
              </a:extLst>
            </p:cNvPr>
            <p:cNvGrpSpPr>
              <a:grpSpLocks noChangeAspect="1"/>
            </p:cNvGrpSpPr>
            <p:nvPr/>
          </p:nvGrpSpPr>
          <p:grpSpPr>
            <a:xfrm>
              <a:off x="4960823" y="3171669"/>
              <a:ext cx="640080" cy="290945"/>
              <a:chOff x="4004844" y="3277896"/>
              <a:chExt cx="838200" cy="381000"/>
            </a:xfrm>
            <a:solidFill>
              <a:srgbClr val="FFFFFF">
                <a:alpha val="50196"/>
              </a:srgbClr>
            </a:solidFill>
          </p:grpSpPr>
          <p:sp>
            <p:nvSpPr>
              <p:cNvPr id="183" name="Freeform: Shape 182">
                <a:extLst>
                  <a:ext uri="{FF2B5EF4-FFF2-40B4-BE49-F238E27FC236}">
                    <a16:creationId xmlns:a16="http://schemas.microsoft.com/office/drawing/2014/main" id="{21C2AA27-5FF6-411B-815A-24EC6880D24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4" name="Freeform: Shape 183">
                <a:extLst>
                  <a:ext uri="{FF2B5EF4-FFF2-40B4-BE49-F238E27FC236}">
                    <a16:creationId xmlns:a16="http://schemas.microsoft.com/office/drawing/2014/main" id="{186B5B64-23B6-4316-AA72-8873D42A155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5" name="Freeform: Shape 184">
                <a:extLst>
                  <a:ext uri="{FF2B5EF4-FFF2-40B4-BE49-F238E27FC236}">
                    <a16:creationId xmlns:a16="http://schemas.microsoft.com/office/drawing/2014/main" id="{2E601872-027A-488C-B2AD-EC172C25C2B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86" name="Freeform: Shape 185">
                <a:extLst>
                  <a:ext uri="{FF2B5EF4-FFF2-40B4-BE49-F238E27FC236}">
                    <a16:creationId xmlns:a16="http://schemas.microsoft.com/office/drawing/2014/main" id="{FA767AFB-0B45-47DF-8804-D3AF067BE08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3" name="Graphic 11" descr="Money">
              <a:extLst>
                <a:ext uri="{FF2B5EF4-FFF2-40B4-BE49-F238E27FC236}">
                  <a16:creationId xmlns:a16="http://schemas.microsoft.com/office/drawing/2014/main" id="{88CDE390-3B60-4ACE-A5F1-D55A3CB044C1}"/>
                </a:ext>
              </a:extLst>
            </p:cNvPr>
            <p:cNvGrpSpPr>
              <a:grpSpLocks noChangeAspect="1"/>
            </p:cNvGrpSpPr>
            <p:nvPr/>
          </p:nvGrpSpPr>
          <p:grpSpPr>
            <a:xfrm>
              <a:off x="4960823" y="3478814"/>
              <a:ext cx="640080" cy="290945"/>
              <a:chOff x="4004844" y="3277896"/>
              <a:chExt cx="838200" cy="381000"/>
            </a:xfrm>
            <a:solidFill>
              <a:srgbClr val="FFFFFF">
                <a:alpha val="50196"/>
              </a:srgbClr>
            </a:solidFill>
          </p:grpSpPr>
          <p:sp>
            <p:nvSpPr>
              <p:cNvPr id="179" name="Freeform: Shape 178">
                <a:extLst>
                  <a:ext uri="{FF2B5EF4-FFF2-40B4-BE49-F238E27FC236}">
                    <a16:creationId xmlns:a16="http://schemas.microsoft.com/office/drawing/2014/main" id="{970DC27B-0393-4186-B722-580949FC13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80" name="Freeform: Shape 179">
                <a:extLst>
                  <a:ext uri="{FF2B5EF4-FFF2-40B4-BE49-F238E27FC236}">
                    <a16:creationId xmlns:a16="http://schemas.microsoft.com/office/drawing/2014/main" id="{2CF78549-C9B9-4B82-B5AA-D675A3334B2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81" name="Freeform: Shape 180">
                <a:extLst>
                  <a:ext uri="{FF2B5EF4-FFF2-40B4-BE49-F238E27FC236}">
                    <a16:creationId xmlns:a16="http://schemas.microsoft.com/office/drawing/2014/main" id="{A3A9CFBE-6CE6-4293-A8F6-DDD21736CD3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82" name="Freeform: Shape 181">
                <a:extLst>
                  <a:ext uri="{FF2B5EF4-FFF2-40B4-BE49-F238E27FC236}">
                    <a16:creationId xmlns:a16="http://schemas.microsoft.com/office/drawing/2014/main" id="{EC2A651F-7670-4B36-BBAD-651323572396}"/>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4" name="Graphic 11" descr="Money">
              <a:extLst>
                <a:ext uri="{FF2B5EF4-FFF2-40B4-BE49-F238E27FC236}">
                  <a16:creationId xmlns:a16="http://schemas.microsoft.com/office/drawing/2014/main" id="{263CE566-5E7E-4A1F-962B-B58105225282}"/>
                </a:ext>
              </a:extLst>
            </p:cNvPr>
            <p:cNvGrpSpPr>
              <a:grpSpLocks noChangeAspect="1"/>
            </p:cNvGrpSpPr>
            <p:nvPr/>
          </p:nvGrpSpPr>
          <p:grpSpPr>
            <a:xfrm>
              <a:off x="5613590" y="2250234"/>
              <a:ext cx="640080" cy="290945"/>
              <a:chOff x="4004844" y="3277896"/>
              <a:chExt cx="838200" cy="381000"/>
            </a:xfrm>
            <a:solidFill>
              <a:srgbClr val="FFFFFF">
                <a:alpha val="50196"/>
              </a:srgbClr>
            </a:solidFill>
          </p:grpSpPr>
          <p:sp>
            <p:nvSpPr>
              <p:cNvPr id="175" name="Freeform: Shape 174">
                <a:extLst>
                  <a:ext uri="{FF2B5EF4-FFF2-40B4-BE49-F238E27FC236}">
                    <a16:creationId xmlns:a16="http://schemas.microsoft.com/office/drawing/2014/main" id="{0894187A-0B23-48A5-B49C-AA417D5484E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76" name="Freeform: Shape 175">
                <a:extLst>
                  <a:ext uri="{FF2B5EF4-FFF2-40B4-BE49-F238E27FC236}">
                    <a16:creationId xmlns:a16="http://schemas.microsoft.com/office/drawing/2014/main" id="{B09499C1-E7D8-4C29-BBE9-CB823D1D63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77" name="Freeform: Shape 176">
                <a:extLst>
                  <a:ext uri="{FF2B5EF4-FFF2-40B4-BE49-F238E27FC236}">
                    <a16:creationId xmlns:a16="http://schemas.microsoft.com/office/drawing/2014/main" id="{06FB7B39-17F3-4A3E-AFE0-41F612B83E7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8" name="Freeform: Shape 177">
                <a:extLst>
                  <a:ext uri="{FF2B5EF4-FFF2-40B4-BE49-F238E27FC236}">
                    <a16:creationId xmlns:a16="http://schemas.microsoft.com/office/drawing/2014/main" id="{3F914ACE-61ED-463A-929D-D20F3E5295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5" name="Graphic 11" descr="Money">
              <a:extLst>
                <a:ext uri="{FF2B5EF4-FFF2-40B4-BE49-F238E27FC236}">
                  <a16:creationId xmlns:a16="http://schemas.microsoft.com/office/drawing/2014/main" id="{82A8E77F-9ACC-45C6-892D-1A75089EC348}"/>
                </a:ext>
              </a:extLst>
            </p:cNvPr>
            <p:cNvGrpSpPr>
              <a:grpSpLocks noChangeAspect="1"/>
            </p:cNvGrpSpPr>
            <p:nvPr/>
          </p:nvGrpSpPr>
          <p:grpSpPr>
            <a:xfrm>
              <a:off x="5613590" y="2557379"/>
              <a:ext cx="640080" cy="290945"/>
              <a:chOff x="4004844" y="3277896"/>
              <a:chExt cx="838200" cy="381000"/>
            </a:xfrm>
            <a:solidFill>
              <a:srgbClr val="FFFFFF">
                <a:alpha val="50196"/>
              </a:srgbClr>
            </a:solidFill>
          </p:grpSpPr>
          <p:sp>
            <p:nvSpPr>
              <p:cNvPr id="171" name="Freeform: Shape 170">
                <a:extLst>
                  <a:ext uri="{FF2B5EF4-FFF2-40B4-BE49-F238E27FC236}">
                    <a16:creationId xmlns:a16="http://schemas.microsoft.com/office/drawing/2014/main" id="{934A5418-1F4B-4B27-9CB5-81782DABF0D0}"/>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72" name="Freeform: Shape 171">
                <a:extLst>
                  <a:ext uri="{FF2B5EF4-FFF2-40B4-BE49-F238E27FC236}">
                    <a16:creationId xmlns:a16="http://schemas.microsoft.com/office/drawing/2014/main" id="{8067B356-632A-48CB-8750-D4A3EB60490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73" name="Freeform: Shape 172">
                <a:extLst>
                  <a:ext uri="{FF2B5EF4-FFF2-40B4-BE49-F238E27FC236}">
                    <a16:creationId xmlns:a16="http://schemas.microsoft.com/office/drawing/2014/main" id="{C0E4B82E-CC01-4D5E-A12C-F75490F2158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4" name="Freeform: Shape 173">
                <a:extLst>
                  <a:ext uri="{FF2B5EF4-FFF2-40B4-BE49-F238E27FC236}">
                    <a16:creationId xmlns:a16="http://schemas.microsoft.com/office/drawing/2014/main" id="{03E5082E-E7E8-4451-930D-3A01481A55A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6" name="Graphic 11" descr="Money">
              <a:extLst>
                <a:ext uri="{FF2B5EF4-FFF2-40B4-BE49-F238E27FC236}">
                  <a16:creationId xmlns:a16="http://schemas.microsoft.com/office/drawing/2014/main" id="{E6233F13-F062-4682-B2BE-E9102C7778A7}"/>
                </a:ext>
              </a:extLst>
            </p:cNvPr>
            <p:cNvGrpSpPr>
              <a:grpSpLocks noChangeAspect="1"/>
            </p:cNvGrpSpPr>
            <p:nvPr/>
          </p:nvGrpSpPr>
          <p:grpSpPr>
            <a:xfrm>
              <a:off x="5613590" y="2864524"/>
              <a:ext cx="640080" cy="290945"/>
              <a:chOff x="4004844" y="3277896"/>
              <a:chExt cx="838200" cy="381000"/>
            </a:xfrm>
            <a:solidFill>
              <a:srgbClr val="FFFFFF">
                <a:alpha val="50196"/>
              </a:srgbClr>
            </a:solidFill>
          </p:grpSpPr>
          <p:sp>
            <p:nvSpPr>
              <p:cNvPr id="167" name="Freeform: Shape 166">
                <a:extLst>
                  <a:ext uri="{FF2B5EF4-FFF2-40B4-BE49-F238E27FC236}">
                    <a16:creationId xmlns:a16="http://schemas.microsoft.com/office/drawing/2014/main" id="{3B8BD6D9-673D-471E-920F-5971BEDC50E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8" name="Freeform: Shape 167">
                <a:extLst>
                  <a:ext uri="{FF2B5EF4-FFF2-40B4-BE49-F238E27FC236}">
                    <a16:creationId xmlns:a16="http://schemas.microsoft.com/office/drawing/2014/main" id="{63EAF8FC-FB54-4AFE-9999-FA60402F29F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9" name="Freeform: Shape 168">
                <a:extLst>
                  <a:ext uri="{FF2B5EF4-FFF2-40B4-BE49-F238E27FC236}">
                    <a16:creationId xmlns:a16="http://schemas.microsoft.com/office/drawing/2014/main" id="{BB85F405-0760-4132-95A5-BCFC2B5A1F6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70" name="Freeform: Shape 169">
                <a:extLst>
                  <a:ext uri="{FF2B5EF4-FFF2-40B4-BE49-F238E27FC236}">
                    <a16:creationId xmlns:a16="http://schemas.microsoft.com/office/drawing/2014/main" id="{8A36E61E-3892-45CC-80AE-C9576B61626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7" name="Graphic 11" descr="Money">
              <a:extLst>
                <a:ext uri="{FF2B5EF4-FFF2-40B4-BE49-F238E27FC236}">
                  <a16:creationId xmlns:a16="http://schemas.microsoft.com/office/drawing/2014/main" id="{EE64A6C9-622F-4FB8-9DAB-2C999C811A71}"/>
                </a:ext>
              </a:extLst>
            </p:cNvPr>
            <p:cNvGrpSpPr>
              <a:grpSpLocks noChangeAspect="1"/>
            </p:cNvGrpSpPr>
            <p:nvPr/>
          </p:nvGrpSpPr>
          <p:grpSpPr>
            <a:xfrm>
              <a:off x="5613590" y="3171669"/>
              <a:ext cx="640080" cy="290945"/>
              <a:chOff x="4004844" y="3277896"/>
              <a:chExt cx="838200" cy="381000"/>
            </a:xfrm>
            <a:solidFill>
              <a:srgbClr val="FFFFFF">
                <a:alpha val="50196"/>
              </a:srgbClr>
            </a:solidFill>
          </p:grpSpPr>
          <p:sp>
            <p:nvSpPr>
              <p:cNvPr id="163" name="Freeform: Shape 162">
                <a:extLst>
                  <a:ext uri="{FF2B5EF4-FFF2-40B4-BE49-F238E27FC236}">
                    <a16:creationId xmlns:a16="http://schemas.microsoft.com/office/drawing/2014/main" id="{566922B3-FC84-4D5C-8458-D9A959DE743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4" name="Freeform: Shape 163">
                <a:extLst>
                  <a:ext uri="{FF2B5EF4-FFF2-40B4-BE49-F238E27FC236}">
                    <a16:creationId xmlns:a16="http://schemas.microsoft.com/office/drawing/2014/main" id="{92E50EA1-EABA-42D4-8D5C-09C909C472F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5" name="Freeform: Shape 164">
                <a:extLst>
                  <a:ext uri="{FF2B5EF4-FFF2-40B4-BE49-F238E27FC236}">
                    <a16:creationId xmlns:a16="http://schemas.microsoft.com/office/drawing/2014/main" id="{738A201F-9025-49EE-9F5A-6F311DD41E0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66" name="Freeform: Shape 165">
                <a:extLst>
                  <a:ext uri="{FF2B5EF4-FFF2-40B4-BE49-F238E27FC236}">
                    <a16:creationId xmlns:a16="http://schemas.microsoft.com/office/drawing/2014/main" id="{EB8D0A8D-AFA2-414D-A1A8-F1E4BA9E783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158" name="Graphic 11" descr="Money">
              <a:extLst>
                <a:ext uri="{FF2B5EF4-FFF2-40B4-BE49-F238E27FC236}">
                  <a16:creationId xmlns:a16="http://schemas.microsoft.com/office/drawing/2014/main" id="{82D0164D-7F66-4246-A27E-7CFB1D80FFD4}"/>
                </a:ext>
              </a:extLst>
            </p:cNvPr>
            <p:cNvGrpSpPr>
              <a:grpSpLocks noChangeAspect="1"/>
            </p:cNvGrpSpPr>
            <p:nvPr/>
          </p:nvGrpSpPr>
          <p:grpSpPr>
            <a:xfrm>
              <a:off x="5613590" y="3478814"/>
              <a:ext cx="640080" cy="290945"/>
              <a:chOff x="4004844" y="3277896"/>
              <a:chExt cx="838200" cy="381000"/>
            </a:xfrm>
            <a:solidFill>
              <a:srgbClr val="FFFFFF">
                <a:alpha val="50196"/>
              </a:srgbClr>
            </a:solidFill>
          </p:grpSpPr>
          <p:sp>
            <p:nvSpPr>
              <p:cNvPr id="159" name="Freeform: Shape 158">
                <a:extLst>
                  <a:ext uri="{FF2B5EF4-FFF2-40B4-BE49-F238E27FC236}">
                    <a16:creationId xmlns:a16="http://schemas.microsoft.com/office/drawing/2014/main" id="{937C8DE7-1FAA-40EE-940B-AA4196F36DC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160" name="Freeform: Shape 159">
                <a:extLst>
                  <a:ext uri="{FF2B5EF4-FFF2-40B4-BE49-F238E27FC236}">
                    <a16:creationId xmlns:a16="http://schemas.microsoft.com/office/drawing/2014/main" id="{E62C5346-1C52-4E6B-96E2-36859381F50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161" name="Freeform: Shape 160">
                <a:extLst>
                  <a:ext uri="{FF2B5EF4-FFF2-40B4-BE49-F238E27FC236}">
                    <a16:creationId xmlns:a16="http://schemas.microsoft.com/office/drawing/2014/main" id="{D4FE36EF-8393-4B4A-88D6-D4B7BF6B83E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162" name="Freeform: Shape 161">
                <a:extLst>
                  <a:ext uri="{FF2B5EF4-FFF2-40B4-BE49-F238E27FC236}">
                    <a16:creationId xmlns:a16="http://schemas.microsoft.com/office/drawing/2014/main" id="{D4F5D65D-F79B-4FA0-9A28-F0D29FDCBE6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sp>
        <p:nvSpPr>
          <p:cNvPr id="21" name="TextBox 1">
            <a:extLst>
              <a:ext uri="{FF2B5EF4-FFF2-40B4-BE49-F238E27FC236}">
                <a16:creationId xmlns:a16="http://schemas.microsoft.com/office/drawing/2014/main" id="{97186879-7797-4396-A186-B2FAB4E5891E}"/>
              </a:ext>
            </a:extLst>
          </p:cNvPr>
          <p:cNvSpPr txBox="1"/>
          <p:nvPr/>
        </p:nvSpPr>
        <p:spPr>
          <a:xfrm>
            <a:off x="460368" y="1749083"/>
            <a:ext cx="1737360" cy="222933"/>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cs typeface="Arial" charset="0"/>
              </a:rPr>
              <a:t>CHIP</a:t>
            </a:r>
          </a:p>
        </p:txBody>
      </p:sp>
      <p:sp>
        <p:nvSpPr>
          <p:cNvPr id="24" name="TextBox 1">
            <a:extLst>
              <a:ext uri="{FF2B5EF4-FFF2-40B4-BE49-F238E27FC236}">
                <a16:creationId xmlns:a16="http://schemas.microsoft.com/office/drawing/2014/main" id="{9B88F020-EA92-44A1-9C9A-A9F7CCEA9FC6}"/>
              </a:ext>
            </a:extLst>
          </p:cNvPr>
          <p:cNvSpPr txBox="1"/>
          <p:nvPr/>
        </p:nvSpPr>
        <p:spPr>
          <a:xfrm>
            <a:off x="460368" y="3571623"/>
            <a:ext cx="1737360" cy="70814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tx1">
                    <a:lumMod val="95000"/>
                    <a:lumOff val="5000"/>
                  </a:schemeClr>
                </a:solidFill>
                <a:cs typeface="Arial" charset="0"/>
              </a:rPr>
              <a:t>Federal funds pay</a:t>
            </a:r>
            <a:br>
              <a:rPr lang="en-US" sz="1050" dirty="0">
                <a:solidFill>
                  <a:schemeClr val="tx1">
                    <a:lumMod val="95000"/>
                    <a:lumOff val="5000"/>
                  </a:schemeClr>
                </a:solidFill>
                <a:cs typeface="Arial" charset="0"/>
              </a:rPr>
            </a:br>
            <a:r>
              <a:rPr lang="en-US" sz="1400" b="1" dirty="0">
                <a:solidFill>
                  <a:srgbClr val="00A797"/>
                </a:solidFill>
                <a:cs typeface="Arial" charset="0"/>
              </a:rPr>
              <a:t>65%</a:t>
            </a:r>
            <a:br>
              <a:rPr lang="en-US" sz="1400" b="1" dirty="0">
                <a:solidFill>
                  <a:schemeClr val="tx1">
                    <a:lumMod val="95000"/>
                    <a:lumOff val="5000"/>
                  </a:schemeClr>
                </a:solidFill>
                <a:cs typeface="Arial" charset="0"/>
              </a:rPr>
            </a:br>
            <a:r>
              <a:rPr lang="en-US" sz="1050" dirty="0">
                <a:solidFill>
                  <a:schemeClr val="tx1">
                    <a:lumMod val="95000"/>
                    <a:lumOff val="5000"/>
                  </a:schemeClr>
                </a:solidFill>
                <a:cs typeface="Arial" charset="0"/>
              </a:rPr>
              <a:t>of CHIP expenditures.</a:t>
            </a:r>
          </a:p>
        </p:txBody>
      </p:sp>
      <p:sp>
        <p:nvSpPr>
          <p:cNvPr id="206" name="Text Box 11">
            <a:extLst>
              <a:ext uri="{FF2B5EF4-FFF2-40B4-BE49-F238E27FC236}">
                <a16:creationId xmlns:a16="http://schemas.microsoft.com/office/drawing/2014/main" id="{BF18F07B-5A93-4D99-AB60-042BA195F82A}"/>
              </a:ext>
            </a:extLst>
          </p:cNvPr>
          <p:cNvSpPr txBox="1">
            <a:spLocks noChangeArrowheads="1"/>
          </p:cNvSpPr>
          <p:nvPr/>
        </p:nvSpPr>
        <p:spPr bwMode="auto">
          <a:xfrm>
            <a:off x="6217920" y="1207007"/>
            <a:ext cx="2468880" cy="5087467"/>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The federal government reimburses Massachusetts for a portion of MassHealth spending. During the pandemic, the federal government increased Medicaid expenditure reimbursements by 6.2 percentage points, and CHIP expenditure reimbursements by 4.3 percentage points. With the end of the public health emergency, this enhanced federal reimbursement is being phased out between April and December of 2023. By January 1, 2024, the federal reimbursement levels will have returned to the typical levels shown in the chart.</a:t>
            </a:r>
            <a:r>
              <a:rPr lang="en-US" sz="1000" baseline="30000" dirty="0">
                <a:cs typeface="Arial"/>
              </a:rPr>
              <a:t>1</a:t>
            </a:r>
          </a:p>
          <a:p>
            <a:r>
              <a:rPr lang="en-US" sz="1000" dirty="0">
                <a:cs typeface="Arial"/>
              </a:rPr>
              <a:t>The CHIP federal matching assistance percentage was 69.34% in SFY22 and is returning to 65%.</a:t>
            </a:r>
            <a:endParaRPr lang="en-US" sz="1000" dirty="0">
              <a:solidFill>
                <a:srgbClr val="FF0000"/>
              </a:solidFill>
              <a:cs typeface="Arial"/>
            </a:endParaRPr>
          </a:p>
          <a:p>
            <a:r>
              <a:rPr lang="en-US" sz="1000" dirty="0">
                <a:cs typeface="Arial"/>
              </a:rPr>
              <a:t>The federal match for the Affordable Care Act (ACA) expansion population is 90%, which did not increase during the public health emergency. </a:t>
            </a:r>
          </a:p>
          <a:p>
            <a:r>
              <a:rPr lang="en-US" sz="1000" dirty="0">
                <a:cs typeface="Arial"/>
              </a:rPr>
              <a:t>Most other MassHealth service expenditures had their federal match increased to 56.2% during the public health emergency, and this is returning to 50%.</a:t>
            </a:r>
          </a:p>
          <a:p>
            <a:endParaRPr lang="en-US" sz="1000" dirty="0">
              <a:cs typeface="Arial"/>
            </a:endParaRPr>
          </a:p>
          <a:p>
            <a:endParaRPr lang="en-US" sz="1000" dirty="0">
              <a:ea typeface="Source Sans Pro Light"/>
              <a:cs typeface="Arial"/>
            </a:endParaRPr>
          </a:p>
        </p:txBody>
      </p:sp>
      <p:sp>
        <p:nvSpPr>
          <p:cNvPr id="8" name="STATE BG1">
            <a:extLst>
              <a:ext uri="{FF2B5EF4-FFF2-40B4-BE49-F238E27FC236}">
                <a16:creationId xmlns:a16="http://schemas.microsoft.com/office/drawing/2014/main" id="{1B5BDEAA-BF6A-CEFB-580C-361C4E3737F3}"/>
              </a:ext>
            </a:extLst>
          </p:cNvPr>
          <p:cNvSpPr/>
          <p:nvPr/>
        </p:nvSpPr>
        <p:spPr>
          <a:xfrm>
            <a:off x="771642" y="3127043"/>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Freeform: Shape 109">
            <a:extLst>
              <a:ext uri="{FF2B5EF4-FFF2-40B4-BE49-F238E27FC236}">
                <a16:creationId xmlns:a16="http://schemas.microsoft.com/office/drawing/2014/main" id="{B9C73781-D5F2-2ED9-380A-EFC9C4EBE0CE}"/>
              </a:ext>
            </a:extLst>
          </p:cNvPr>
          <p:cNvSpPr/>
          <p:nvPr/>
        </p:nvSpPr>
        <p:spPr>
          <a:xfrm>
            <a:off x="1005593" y="3190026"/>
            <a:ext cx="99173" cy="123966"/>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solidFill>
            <a:srgbClr val="FFFFFF">
              <a:alpha val="50196"/>
            </a:srgbClr>
          </a:solidFill>
          <a:ln w="9525" cap="flat">
            <a:noFill/>
            <a:prstDash val="solid"/>
            <a:miter/>
          </a:ln>
        </p:spPr>
        <p:txBody>
          <a:bodyPr rtlCol="0" anchor="ctr"/>
          <a:lstStyle/>
          <a:p>
            <a:endParaRPr lang="en-US" sz="1200">
              <a:latin typeface="+mn-lt"/>
            </a:endParaRPr>
          </a:p>
        </p:txBody>
      </p:sp>
      <p:sp>
        <p:nvSpPr>
          <p:cNvPr id="11" name="Freeform: Shape 111">
            <a:extLst>
              <a:ext uri="{FF2B5EF4-FFF2-40B4-BE49-F238E27FC236}">
                <a16:creationId xmlns:a16="http://schemas.microsoft.com/office/drawing/2014/main" id="{77A032E4-51D9-4F5F-51F9-FF08D6F8CDDE}"/>
              </a:ext>
            </a:extLst>
          </p:cNvPr>
          <p:cNvSpPr/>
          <p:nvPr/>
        </p:nvSpPr>
        <p:spPr>
          <a:xfrm>
            <a:off x="1191541" y="3233414"/>
            <a:ext cx="37190" cy="3719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rgbClr val="FFFFFF">
              <a:alpha val="50196"/>
            </a:srgbClr>
          </a:solidFill>
          <a:ln w="9525" cap="flat">
            <a:noFill/>
            <a:prstDash val="solid"/>
            <a:miter/>
          </a:ln>
        </p:spPr>
        <p:txBody>
          <a:bodyPr rtlCol="0" anchor="ctr"/>
          <a:lstStyle/>
          <a:p>
            <a:endParaRPr lang="en-US" sz="1200">
              <a:latin typeface="+mn-lt"/>
            </a:endParaRPr>
          </a:p>
        </p:txBody>
      </p:sp>
      <p:sp>
        <p:nvSpPr>
          <p:cNvPr id="281" name="FEDERAL BG2">
            <a:extLst>
              <a:ext uri="{FF2B5EF4-FFF2-40B4-BE49-F238E27FC236}">
                <a16:creationId xmlns:a16="http://schemas.microsoft.com/office/drawing/2014/main" id="{3F6D48C5-03EB-F348-984F-0FCEDD1406FC}"/>
              </a:ext>
            </a:extLst>
          </p:cNvPr>
          <p:cNvSpPr/>
          <p:nvPr/>
        </p:nvSpPr>
        <p:spPr>
          <a:xfrm>
            <a:off x="768014" y="2175988"/>
            <a:ext cx="1122069" cy="1324665"/>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STATE BG1">
            <a:extLst>
              <a:ext uri="{FF2B5EF4-FFF2-40B4-BE49-F238E27FC236}">
                <a16:creationId xmlns:a16="http://schemas.microsoft.com/office/drawing/2014/main" id="{B68BBB18-E22C-5A40-B9BD-8EACFA3A879E}"/>
              </a:ext>
            </a:extLst>
          </p:cNvPr>
          <p:cNvSpPr/>
          <p:nvPr/>
        </p:nvSpPr>
        <p:spPr>
          <a:xfrm>
            <a:off x="768013" y="3235720"/>
            <a:ext cx="112206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4" name="Graphic 11" descr="Money">
            <a:extLst>
              <a:ext uri="{FF2B5EF4-FFF2-40B4-BE49-F238E27FC236}">
                <a16:creationId xmlns:a16="http://schemas.microsoft.com/office/drawing/2014/main" id="{5E27134E-668B-4047-BD03-C924EA32CFBD}"/>
              </a:ext>
            </a:extLst>
          </p:cNvPr>
          <p:cNvGrpSpPr>
            <a:grpSpLocks noChangeAspect="1"/>
          </p:cNvGrpSpPr>
          <p:nvPr/>
        </p:nvGrpSpPr>
        <p:grpSpPr>
          <a:xfrm>
            <a:off x="778193" y="2190882"/>
            <a:ext cx="545450" cy="247932"/>
            <a:chOff x="4004844" y="3277896"/>
            <a:chExt cx="838200" cy="381000"/>
          </a:xfrm>
          <a:solidFill>
            <a:srgbClr val="FFFFFF">
              <a:alpha val="50196"/>
            </a:srgbClr>
          </a:solidFill>
        </p:grpSpPr>
        <p:sp>
          <p:nvSpPr>
            <p:cNvPr id="330" name="Freeform: Shape 140">
              <a:extLst>
                <a:ext uri="{FF2B5EF4-FFF2-40B4-BE49-F238E27FC236}">
                  <a16:creationId xmlns:a16="http://schemas.microsoft.com/office/drawing/2014/main" id="{5A58016F-ED26-6E4E-A85F-A8A7C35B1477}"/>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31" name="Freeform: Shape 141">
              <a:extLst>
                <a:ext uri="{FF2B5EF4-FFF2-40B4-BE49-F238E27FC236}">
                  <a16:creationId xmlns:a16="http://schemas.microsoft.com/office/drawing/2014/main" id="{5A065675-17EB-3D43-AB2B-CB11C61B757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32" name="Freeform: Shape 142">
              <a:extLst>
                <a:ext uri="{FF2B5EF4-FFF2-40B4-BE49-F238E27FC236}">
                  <a16:creationId xmlns:a16="http://schemas.microsoft.com/office/drawing/2014/main" id="{B12D3107-8D7F-FC41-A8AA-4781907DC16A}"/>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33" name="Freeform: Shape 143">
              <a:extLst>
                <a:ext uri="{FF2B5EF4-FFF2-40B4-BE49-F238E27FC236}">
                  <a16:creationId xmlns:a16="http://schemas.microsoft.com/office/drawing/2014/main" id="{7F4D6920-D720-A74F-A63C-94FFC4CF79A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5" name="Graphic 11" descr="Money">
            <a:extLst>
              <a:ext uri="{FF2B5EF4-FFF2-40B4-BE49-F238E27FC236}">
                <a16:creationId xmlns:a16="http://schemas.microsoft.com/office/drawing/2014/main" id="{83A8001E-797A-EB4A-9AA3-094DC6278591}"/>
              </a:ext>
            </a:extLst>
          </p:cNvPr>
          <p:cNvGrpSpPr>
            <a:grpSpLocks noChangeAspect="1"/>
          </p:cNvGrpSpPr>
          <p:nvPr/>
        </p:nvGrpSpPr>
        <p:grpSpPr>
          <a:xfrm>
            <a:off x="778193" y="2452619"/>
            <a:ext cx="545450" cy="247932"/>
            <a:chOff x="4004844" y="3277896"/>
            <a:chExt cx="838200" cy="381000"/>
          </a:xfrm>
          <a:solidFill>
            <a:srgbClr val="FFFFFF">
              <a:alpha val="50196"/>
            </a:srgbClr>
          </a:solidFill>
        </p:grpSpPr>
        <p:sp>
          <p:nvSpPr>
            <p:cNvPr id="326" name="Freeform: Shape 136">
              <a:extLst>
                <a:ext uri="{FF2B5EF4-FFF2-40B4-BE49-F238E27FC236}">
                  <a16:creationId xmlns:a16="http://schemas.microsoft.com/office/drawing/2014/main" id="{73EE5A01-6BF6-4748-9796-D9DDD1320FA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27" name="Freeform: Shape 137">
              <a:extLst>
                <a:ext uri="{FF2B5EF4-FFF2-40B4-BE49-F238E27FC236}">
                  <a16:creationId xmlns:a16="http://schemas.microsoft.com/office/drawing/2014/main" id="{A285341D-A2CB-D34F-B027-2EF2AF22DD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8" name="Freeform: Shape 138">
              <a:extLst>
                <a:ext uri="{FF2B5EF4-FFF2-40B4-BE49-F238E27FC236}">
                  <a16:creationId xmlns:a16="http://schemas.microsoft.com/office/drawing/2014/main" id="{E03A8A54-FE1F-FA45-85B5-BCCFFB53483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9" name="Freeform: Shape 139">
              <a:extLst>
                <a:ext uri="{FF2B5EF4-FFF2-40B4-BE49-F238E27FC236}">
                  <a16:creationId xmlns:a16="http://schemas.microsoft.com/office/drawing/2014/main" id="{0623E66D-FB0B-D84E-AD21-58F8D308D0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6" name="Graphic 11" descr="Money">
            <a:extLst>
              <a:ext uri="{FF2B5EF4-FFF2-40B4-BE49-F238E27FC236}">
                <a16:creationId xmlns:a16="http://schemas.microsoft.com/office/drawing/2014/main" id="{2BDACE36-4B94-864E-84B5-3F61EF52A7D3}"/>
              </a:ext>
            </a:extLst>
          </p:cNvPr>
          <p:cNvGrpSpPr>
            <a:grpSpLocks noChangeAspect="1"/>
          </p:cNvGrpSpPr>
          <p:nvPr/>
        </p:nvGrpSpPr>
        <p:grpSpPr>
          <a:xfrm>
            <a:off x="778193" y="2714355"/>
            <a:ext cx="545450" cy="247932"/>
            <a:chOff x="4004844" y="3277896"/>
            <a:chExt cx="838200" cy="381000"/>
          </a:xfrm>
          <a:solidFill>
            <a:srgbClr val="FFFFFF">
              <a:alpha val="50196"/>
            </a:srgbClr>
          </a:solidFill>
        </p:grpSpPr>
        <p:sp>
          <p:nvSpPr>
            <p:cNvPr id="322" name="Freeform: Shape 132">
              <a:extLst>
                <a:ext uri="{FF2B5EF4-FFF2-40B4-BE49-F238E27FC236}">
                  <a16:creationId xmlns:a16="http://schemas.microsoft.com/office/drawing/2014/main" id="{EB2CAC5D-B8CA-B745-A01C-41B128370C3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23" name="Freeform: Shape 133">
              <a:extLst>
                <a:ext uri="{FF2B5EF4-FFF2-40B4-BE49-F238E27FC236}">
                  <a16:creationId xmlns:a16="http://schemas.microsoft.com/office/drawing/2014/main" id="{CD22DF84-9FAC-4B4F-8CF9-CFA077D625D4}"/>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4" name="Freeform: Shape 134">
              <a:extLst>
                <a:ext uri="{FF2B5EF4-FFF2-40B4-BE49-F238E27FC236}">
                  <a16:creationId xmlns:a16="http://schemas.microsoft.com/office/drawing/2014/main" id="{8C182155-E85C-2540-9AAE-A34ABA152A01}"/>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5" name="Freeform: Shape 135">
              <a:extLst>
                <a:ext uri="{FF2B5EF4-FFF2-40B4-BE49-F238E27FC236}">
                  <a16:creationId xmlns:a16="http://schemas.microsoft.com/office/drawing/2014/main" id="{D23975BB-5273-7E4F-AF5B-7896240A291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7" name="Graphic 11" descr="Money">
            <a:extLst>
              <a:ext uri="{FF2B5EF4-FFF2-40B4-BE49-F238E27FC236}">
                <a16:creationId xmlns:a16="http://schemas.microsoft.com/office/drawing/2014/main" id="{94ADD116-CA97-2742-AC65-2D752CCBEBEB}"/>
              </a:ext>
            </a:extLst>
          </p:cNvPr>
          <p:cNvGrpSpPr>
            <a:grpSpLocks noChangeAspect="1"/>
          </p:cNvGrpSpPr>
          <p:nvPr/>
        </p:nvGrpSpPr>
        <p:grpSpPr>
          <a:xfrm>
            <a:off x="778193" y="2976092"/>
            <a:ext cx="545450" cy="247932"/>
            <a:chOff x="4004844" y="3277896"/>
            <a:chExt cx="838200" cy="381000"/>
          </a:xfrm>
          <a:solidFill>
            <a:srgbClr val="FFFFFF">
              <a:alpha val="50196"/>
            </a:srgbClr>
          </a:solidFill>
        </p:grpSpPr>
        <p:sp>
          <p:nvSpPr>
            <p:cNvPr id="318" name="Freeform: Shape 128">
              <a:extLst>
                <a:ext uri="{FF2B5EF4-FFF2-40B4-BE49-F238E27FC236}">
                  <a16:creationId xmlns:a16="http://schemas.microsoft.com/office/drawing/2014/main" id="{9F61BA1D-CE82-4941-BE78-E363E241663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19" name="Freeform: Shape 129">
              <a:extLst>
                <a:ext uri="{FF2B5EF4-FFF2-40B4-BE49-F238E27FC236}">
                  <a16:creationId xmlns:a16="http://schemas.microsoft.com/office/drawing/2014/main" id="{76EEA6A1-A33F-CC40-B8C0-02FF2632E67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20" name="Freeform: Shape 130">
              <a:extLst>
                <a:ext uri="{FF2B5EF4-FFF2-40B4-BE49-F238E27FC236}">
                  <a16:creationId xmlns:a16="http://schemas.microsoft.com/office/drawing/2014/main" id="{29CAFE92-6441-FB46-A96D-012F8AE5ADD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21" name="Freeform: Shape 131">
              <a:extLst>
                <a:ext uri="{FF2B5EF4-FFF2-40B4-BE49-F238E27FC236}">
                  <a16:creationId xmlns:a16="http://schemas.microsoft.com/office/drawing/2014/main" id="{CA1E631A-FB14-5341-A820-7F3D1D1D4CB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88" name="Graphic 11" descr="Money">
            <a:extLst>
              <a:ext uri="{FF2B5EF4-FFF2-40B4-BE49-F238E27FC236}">
                <a16:creationId xmlns:a16="http://schemas.microsoft.com/office/drawing/2014/main" id="{D09FDBBB-6B3C-6241-9A27-6054434ED37B}"/>
              </a:ext>
            </a:extLst>
          </p:cNvPr>
          <p:cNvGrpSpPr>
            <a:grpSpLocks noChangeAspect="1"/>
          </p:cNvGrpSpPr>
          <p:nvPr/>
        </p:nvGrpSpPr>
        <p:grpSpPr>
          <a:xfrm>
            <a:off x="778193" y="3237828"/>
            <a:ext cx="545450" cy="247932"/>
            <a:chOff x="4004844" y="3277896"/>
            <a:chExt cx="838200" cy="381000"/>
          </a:xfrm>
          <a:solidFill>
            <a:srgbClr val="FFFFFF">
              <a:alpha val="50196"/>
            </a:srgbClr>
          </a:solidFill>
        </p:grpSpPr>
        <p:sp>
          <p:nvSpPr>
            <p:cNvPr id="315" name="Freeform: Shape 125">
              <a:extLst>
                <a:ext uri="{FF2B5EF4-FFF2-40B4-BE49-F238E27FC236}">
                  <a16:creationId xmlns:a16="http://schemas.microsoft.com/office/drawing/2014/main" id="{1FE4DD93-0285-5F4E-BCB7-8DE2B425D98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16" name="Freeform: Shape 126">
              <a:extLst>
                <a:ext uri="{FF2B5EF4-FFF2-40B4-BE49-F238E27FC236}">
                  <a16:creationId xmlns:a16="http://schemas.microsoft.com/office/drawing/2014/main" id="{212F0868-9C9D-3B45-97C3-0F98E6F7238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7" name="Freeform: Shape 127">
              <a:extLst>
                <a:ext uri="{FF2B5EF4-FFF2-40B4-BE49-F238E27FC236}">
                  <a16:creationId xmlns:a16="http://schemas.microsoft.com/office/drawing/2014/main" id="{6CDCF3B4-F403-DA40-86F5-B4CD61DA8F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4" name="Freeform: Shape 124">
              <a:extLst>
                <a:ext uri="{FF2B5EF4-FFF2-40B4-BE49-F238E27FC236}">
                  <a16:creationId xmlns:a16="http://schemas.microsoft.com/office/drawing/2014/main" id="{9F36B830-2B70-EA48-9D68-094A0AE5219F}"/>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grpSp>
      <p:grpSp>
        <p:nvGrpSpPr>
          <p:cNvPr id="289" name="Graphic 11" descr="Money">
            <a:extLst>
              <a:ext uri="{FF2B5EF4-FFF2-40B4-BE49-F238E27FC236}">
                <a16:creationId xmlns:a16="http://schemas.microsoft.com/office/drawing/2014/main" id="{0DCAB781-CF52-604B-8F19-701AF2F51042}"/>
              </a:ext>
            </a:extLst>
          </p:cNvPr>
          <p:cNvGrpSpPr>
            <a:grpSpLocks noChangeAspect="1"/>
          </p:cNvGrpSpPr>
          <p:nvPr/>
        </p:nvGrpSpPr>
        <p:grpSpPr>
          <a:xfrm>
            <a:off x="1334455" y="2190882"/>
            <a:ext cx="545450" cy="247932"/>
            <a:chOff x="4004844" y="3277896"/>
            <a:chExt cx="838200" cy="381000"/>
          </a:xfrm>
          <a:solidFill>
            <a:srgbClr val="FFFFFF">
              <a:alpha val="50196"/>
            </a:srgbClr>
          </a:solidFill>
        </p:grpSpPr>
        <p:sp>
          <p:nvSpPr>
            <p:cNvPr id="310" name="Freeform: Shape 120">
              <a:extLst>
                <a:ext uri="{FF2B5EF4-FFF2-40B4-BE49-F238E27FC236}">
                  <a16:creationId xmlns:a16="http://schemas.microsoft.com/office/drawing/2014/main" id="{07AAC89A-574E-AB46-AB34-351AA168C37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11" name="Freeform: Shape 121">
              <a:extLst>
                <a:ext uri="{FF2B5EF4-FFF2-40B4-BE49-F238E27FC236}">
                  <a16:creationId xmlns:a16="http://schemas.microsoft.com/office/drawing/2014/main" id="{DCF90B4B-9FE9-8545-AB00-7EB717DC6ED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12" name="Freeform: Shape 122">
              <a:extLst>
                <a:ext uri="{FF2B5EF4-FFF2-40B4-BE49-F238E27FC236}">
                  <a16:creationId xmlns:a16="http://schemas.microsoft.com/office/drawing/2014/main" id="{A93DBF73-1542-FB4B-828F-AB5A18E6CF0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13" name="Freeform: Shape 123">
              <a:extLst>
                <a:ext uri="{FF2B5EF4-FFF2-40B4-BE49-F238E27FC236}">
                  <a16:creationId xmlns:a16="http://schemas.microsoft.com/office/drawing/2014/main" id="{5A479A35-705A-5C41-AB66-6CBCB6F6645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0" name="Graphic 11" descr="Money">
            <a:extLst>
              <a:ext uri="{FF2B5EF4-FFF2-40B4-BE49-F238E27FC236}">
                <a16:creationId xmlns:a16="http://schemas.microsoft.com/office/drawing/2014/main" id="{EC9F8D67-F18C-7F48-8D4C-B549A97A5255}"/>
              </a:ext>
            </a:extLst>
          </p:cNvPr>
          <p:cNvGrpSpPr>
            <a:grpSpLocks noChangeAspect="1"/>
          </p:cNvGrpSpPr>
          <p:nvPr/>
        </p:nvGrpSpPr>
        <p:grpSpPr>
          <a:xfrm>
            <a:off x="1334455" y="2452619"/>
            <a:ext cx="545450" cy="247932"/>
            <a:chOff x="4004844" y="3277896"/>
            <a:chExt cx="838200" cy="381000"/>
          </a:xfrm>
          <a:solidFill>
            <a:srgbClr val="FFFFFF">
              <a:alpha val="50196"/>
            </a:srgbClr>
          </a:solidFill>
        </p:grpSpPr>
        <p:sp>
          <p:nvSpPr>
            <p:cNvPr id="306" name="Freeform: Shape 116">
              <a:extLst>
                <a:ext uri="{FF2B5EF4-FFF2-40B4-BE49-F238E27FC236}">
                  <a16:creationId xmlns:a16="http://schemas.microsoft.com/office/drawing/2014/main" id="{97FAE9DD-CE7F-C347-8C18-77EC3BA322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07" name="Freeform: Shape 117">
              <a:extLst>
                <a:ext uri="{FF2B5EF4-FFF2-40B4-BE49-F238E27FC236}">
                  <a16:creationId xmlns:a16="http://schemas.microsoft.com/office/drawing/2014/main" id="{63803A52-2DD5-BD49-A3F9-14A5E1EB54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8" name="Freeform: Shape 118">
              <a:extLst>
                <a:ext uri="{FF2B5EF4-FFF2-40B4-BE49-F238E27FC236}">
                  <a16:creationId xmlns:a16="http://schemas.microsoft.com/office/drawing/2014/main" id="{33F443D5-4634-8847-98EA-2C07C2B00EB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9" name="Freeform: Shape 119">
              <a:extLst>
                <a:ext uri="{FF2B5EF4-FFF2-40B4-BE49-F238E27FC236}">
                  <a16:creationId xmlns:a16="http://schemas.microsoft.com/office/drawing/2014/main" id="{8949D3D4-A57E-7D42-AAFA-3E9B6ACBDC3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1" name="Graphic 11" descr="Money">
            <a:extLst>
              <a:ext uri="{FF2B5EF4-FFF2-40B4-BE49-F238E27FC236}">
                <a16:creationId xmlns:a16="http://schemas.microsoft.com/office/drawing/2014/main" id="{96264CCE-1DCA-1D43-A2AD-083161592044}"/>
              </a:ext>
            </a:extLst>
          </p:cNvPr>
          <p:cNvGrpSpPr>
            <a:grpSpLocks noChangeAspect="1"/>
          </p:cNvGrpSpPr>
          <p:nvPr/>
        </p:nvGrpSpPr>
        <p:grpSpPr>
          <a:xfrm>
            <a:off x="1334455" y="2714355"/>
            <a:ext cx="545450" cy="247932"/>
            <a:chOff x="4004844" y="3277896"/>
            <a:chExt cx="838200" cy="381000"/>
          </a:xfrm>
          <a:solidFill>
            <a:srgbClr val="FFFFFF">
              <a:alpha val="50196"/>
            </a:srgbClr>
          </a:solidFill>
        </p:grpSpPr>
        <p:sp>
          <p:nvSpPr>
            <p:cNvPr id="302" name="Freeform: Shape 112">
              <a:extLst>
                <a:ext uri="{FF2B5EF4-FFF2-40B4-BE49-F238E27FC236}">
                  <a16:creationId xmlns:a16="http://schemas.microsoft.com/office/drawing/2014/main" id="{A8F08FF4-109F-A74F-8F8A-349B2DDF7F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303" name="Freeform: Shape 113">
              <a:extLst>
                <a:ext uri="{FF2B5EF4-FFF2-40B4-BE49-F238E27FC236}">
                  <a16:creationId xmlns:a16="http://schemas.microsoft.com/office/drawing/2014/main" id="{D95CFDF5-C3B7-4542-B49B-3B22EB8155A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4" name="Freeform: Shape 114">
              <a:extLst>
                <a:ext uri="{FF2B5EF4-FFF2-40B4-BE49-F238E27FC236}">
                  <a16:creationId xmlns:a16="http://schemas.microsoft.com/office/drawing/2014/main" id="{9F2B801B-8BC9-6840-8ACF-30FE80F0C4A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5" name="Freeform: Shape 115">
              <a:extLst>
                <a:ext uri="{FF2B5EF4-FFF2-40B4-BE49-F238E27FC236}">
                  <a16:creationId xmlns:a16="http://schemas.microsoft.com/office/drawing/2014/main" id="{E8269178-BB3F-584B-85AE-27314BA1A74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sp>
        <p:nvSpPr>
          <p:cNvPr id="334" name="STATE BG1">
            <a:extLst>
              <a:ext uri="{FF2B5EF4-FFF2-40B4-BE49-F238E27FC236}">
                <a16:creationId xmlns:a16="http://schemas.microsoft.com/office/drawing/2014/main" id="{831B20EF-019D-3041-9E8E-74250757A835}"/>
              </a:ext>
            </a:extLst>
          </p:cNvPr>
          <p:cNvSpPr/>
          <p:nvPr/>
        </p:nvSpPr>
        <p:spPr>
          <a:xfrm>
            <a:off x="1323643" y="2975092"/>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2" name="Graphic 11" descr="Money">
            <a:extLst>
              <a:ext uri="{FF2B5EF4-FFF2-40B4-BE49-F238E27FC236}">
                <a16:creationId xmlns:a16="http://schemas.microsoft.com/office/drawing/2014/main" id="{E9C86D9A-5084-904E-A5D0-9934E44D78D5}"/>
              </a:ext>
            </a:extLst>
          </p:cNvPr>
          <p:cNvGrpSpPr>
            <a:grpSpLocks noChangeAspect="1"/>
          </p:cNvGrpSpPr>
          <p:nvPr/>
        </p:nvGrpSpPr>
        <p:grpSpPr>
          <a:xfrm>
            <a:off x="1334455" y="2976092"/>
            <a:ext cx="545450" cy="247932"/>
            <a:chOff x="4004844" y="3277896"/>
            <a:chExt cx="838200" cy="381000"/>
          </a:xfrm>
          <a:solidFill>
            <a:srgbClr val="FFFFFF">
              <a:alpha val="50196"/>
            </a:srgbClr>
          </a:solidFill>
        </p:grpSpPr>
        <p:sp>
          <p:nvSpPr>
            <p:cNvPr id="298" name="Freeform: Shape 108">
              <a:extLst>
                <a:ext uri="{FF2B5EF4-FFF2-40B4-BE49-F238E27FC236}">
                  <a16:creationId xmlns:a16="http://schemas.microsoft.com/office/drawing/2014/main" id="{33EB3DE2-2EAE-B541-9276-4D6E8A5A2B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299" name="Freeform: Shape 109">
              <a:extLst>
                <a:ext uri="{FF2B5EF4-FFF2-40B4-BE49-F238E27FC236}">
                  <a16:creationId xmlns:a16="http://schemas.microsoft.com/office/drawing/2014/main" id="{CA318467-B0B5-8B43-97F1-1F35C2B1CF4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300" name="Freeform: Shape 110">
              <a:extLst>
                <a:ext uri="{FF2B5EF4-FFF2-40B4-BE49-F238E27FC236}">
                  <a16:creationId xmlns:a16="http://schemas.microsoft.com/office/drawing/2014/main" id="{83B3E18B-7CB5-6B44-BCAA-4641990F9A6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301" name="Freeform: Shape 111">
              <a:extLst>
                <a:ext uri="{FF2B5EF4-FFF2-40B4-BE49-F238E27FC236}">
                  <a16:creationId xmlns:a16="http://schemas.microsoft.com/office/drawing/2014/main" id="{35E5B0B9-232A-6A46-9343-6F3F0BE472B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grpSp>
        <p:nvGrpSpPr>
          <p:cNvPr id="293" name="Graphic 11" descr="Money">
            <a:extLst>
              <a:ext uri="{FF2B5EF4-FFF2-40B4-BE49-F238E27FC236}">
                <a16:creationId xmlns:a16="http://schemas.microsoft.com/office/drawing/2014/main" id="{88A42FF4-7478-E24D-A747-A3AEA64588E2}"/>
              </a:ext>
            </a:extLst>
          </p:cNvPr>
          <p:cNvGrpSpPr>
            <a:grpSpLocks noChangeAspect="1"/>
          </p:cNvGrpSpPr>
          <p:nvPr/>
        </p:nvGrpSpPr>
        <p:grpSpPr>
          <a:xfrm>
            <a:off x="1334455" y="3237828"/>
            <a:ext cx="545450" cy="247932"/>
            <a:chOff x="4004844" y="3277896"/>
            <a:chExt cx="838200" cy="381000"/>
          </a:xfrm>
          <a:solidFill>
            <a:srgbClr val="FFFFFF">
              <a:alpha val="50196"/>
            </a:srgbClr>
          </a:solidFill>
        </p:grpSpPr>
        <p:sp>
          <p:nvSpPr>
            <p:cNvPr id="294" name="Freeform: Shape 104">
              <a:extLst>
                <a:ext uri="{FF2B5EF4-FFF2-40B4-BE49-F238E27FC236}">
                  <a16:creationId xmlns:a16="http://schemas.microsoft.com/office/drawing/2014/main" id="{C1384ADA-0036-C841-9485-065985315F9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a:latin typeface="+mn-lt"/>
              </a:endParaRPr>
            </a:p>
          </p:txBody>
        </p:sp>
        <p:sp>
          <p:nvSpPr>
            <p:cNvPr id="295" name="Freeform: Shape 105">
              <a:extLst>
                <a:ext uri="{FF2B5EF4-FFF2-40B4-BE49-F238E27FC236}">
                  <a16:creationId xmlns:a16="http://schemas.microsoft.com/office/drawing/2014/main" id="{BD3CA829-78C3-6441-B33F-8DD6784F83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a:latin typeface="+mn-lt"/>
              </a:endParaRPr>
            </a:p>
          </p:txBody>
        </p:sp>
        <p:sp>
          <p:nvSpPr>
            <p:cNvPr id="296" name="Freeform: Shape 106">
              <a:extLst>
                <a:ext uri="{FF2B5EF4-FFF2-40B4-BE49-F238E27FC236}">
                  <a16:creationId xmlns:a16="http://schemas.microsoft.com/office/drawing/2014/main" id="{E3149BA2-023F-4943-BA6A-D647FEA53C0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sp>
          <p:nvSpPr>
            <p:cNvPr id="297" name="Freeform: Shape 107">
              <a:extLst>
                <a:ext uri="{FF2B5EF4-FFF2-40B4-BE49-F238E27FC236}">
                  <a16:creationId xmlns:a16="http://schemas.microsoft.com/office/drawing/2014/main" id="{30C1862D-D78D-5C4B-AA42-3787EB9D33F0}"/>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a:latin typeface="+mn-lt"/>
              </a:endParaRPr>
            </a:p>
          </p:txBody>
        </p:sp>
      </p:grpSp>
      <p:sp>
        <p:nvSpPr>
          <p:cNvPr id="6" name="Rectangle 5">
            <a:extLst>
              <a:ext uri="{FF2B5EF4-FFF2-40B4-BE49-F238E27FC236}">
                <a16:creationId xmlns:a16="http://schemas.microsoft.com/office/drawing/2014/main" id="{78D20597-D0EE-46F2-BC42-81EFF87B041E}"/>
              </a:ext>
            </a:extLst>
          </p:cNvPr>
          <p:cNvSpPr/>
          <p:nvPr/>
        </p:nvSpPr>
        <p:spPr>
          <a:xfrm>
            <a:off x="844715" y="4727010"/>
            <a:ext cx="4758188" cy="49459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9" name="TextBox 57348">
            <a:extLst>
              <a:ext uri="{FF2B5EF4-FFF2-40B4-BE49-F238E27FC236}">
                <a16:creationId xmlns:a16="http://schemas.microsoft.com/office/drawing/2014/main" id="{7945B720-090F-4ABE-BBE8-1B030B844E9E}"/>
              </a:ext>
            </a:extLst>
          </p:cNvPr>
          <p:cNvSpPr txBox="1"/>
          <p:nvPr/>
        </p:nvSpPr>
        <p:spPr>
          <a:xfrm>
            <a:off x="1603081" y="4858890"/>
            <a:ext cx="247184" cy="230832"/>
          </a:xfrm>
          <a:prstGeom prst="rect">
            <a:avLst/>
          </a:prstGeom>
          <a:noFill/>
        </p:spPr>
        <p:txBody>
          <a:bodyPr wrap="none" rtlCol="0">
            <a:spAutoFit/>
          </a:bodyPr>
          <a:lstStyle/>
          <a:p>
            <a:r>
              <a:rPr lang="en-US" sz="900" b="1">
                <a:latin typeface="+mn-lt"/>
              </a:rPr>
              <a:t>=</a:t>
            </a:r>
          </a:p>
        </p:txBody>
      </p:sp>
      <p:sp>
        <p:nvSpPr>
          <p:cNvPr id="203" name="TextBox 202">
            <a:extLst>
              <a:ext uri="{FF2B5EF4-FFF2-40B4-BE49-F238E27FC236}">
                <a16:creationId xmlns:a16="http://schemas.microsoft.com/office/drawing/2014/main" id="{A295ED0C-813F-4190-AC1E-BDFB47B82010}"/>
              </a:ext>
            </a:extLst>
          </p:cNvPr>
          <p:cNvSpPr txBox="1"/>
          <p:nvPr/>
        </p:nvSpPr>
        <p:spPr>
          <a:xfrm>
            <a:off x="2061822" y="4858890"/>
            <a:ext cx="1112805" cy="230832"/>
          </a:xfrm>
          <a:prstGeom prst="rect">
            <a:avLst/>
          </a:prstGeom>
          <a:noFill/>
        </p:spPr>
        <p:txBody>
          <a:bodyPr wrap="none" rtlCol="0">
            <a:spAutoFit/>
          </a:bodyPr>
          <a:lstStyle/>
          <a:p>
            <a:r>
              <a:rPr lang="en-US" sz="900" b="1" cap="all">
                <a:latin typeface="+mn-lt"/>
              </a:rPr>
              <a:t>Federal funds </a:t>
            </a:r>
          </a:p>
        </p:txBody>
      </p:sp>
      <p:sp>
        <p:nvSpPr>
          <p:cNvPr id="205" name="FEDERAL BG2">
            <a:extLst>
              <a:ext uri="{FF2B5EF4-FFF2-40B4-BE49-F238E27FC236}">
                <a16:creationId xmlns:a16="http://schemas.microsoft.com/office/drawing/2014/main" id="{3950E595-6898-4E0E-B0E3-4FD143330A82}"/>
              </a:ext>
            </a:extLst>
          </p:cNvPr>
          <p:cNvSpPr/>
          <p:nvPr/>
        </p:nvSpPr>
        <p:spPr>
          <a:xfrm>
            <a:off x="946692" y="4819646"/>
            <a:ext cx="667512" cy="309321"/>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8" name="Graphic 11" descr="Money">
            <a:extLst>
              <a:ext uri="{FF2B5EF4-FFF2-40B4-BE49-F238E27FC236}">
                <a16:creationId xmlns:a16="http://schemas.microsoft.com/office/drawing/2014/main" id="{22288A91-F544-4EE3-94BC-FF943F6FB657}"/>
              </a:ext>
            </a:extLst>
          </p:cNvPr>
          <p:cNvGrpSpPr>
            <a:grpSpLocks noChangeAspect="1"/>
          </p:cNvGrpSpPr>
          <p:nvPr/>
        </p:nvGrpSpPr>
        <p:grpSpPr>
          <a:xfrm>
            <a:off x="960408" y="4828834"/>
            <a:ext cx="640080" cy="290945"/>
            <a:chOff x="4004844" y="3277896"/>
            <a:chExt cx="838200" cy="381000"/>
          </a:xfrm>
          <a:solidFill>
            <a:srgbClr val="FFFFFF">
              <a:alpha val="50196"/>
            </a:srgbClr>
          </a:solidFill>
        </p:grpSpPr>
        <p:sp>
          <p:nvSpPr>
            <p:cNvPr id="254" name="Freeform: Shape 253">
              <a:extLst>
                <a:ext uri="{FF2B5EF4-FFF2-40B4-BE49-F238E27FC236}">
                  <a16:creationId xmlns:a16="http://schemas.microsoft.com/office/drawing/2014/main" id="{B0AEEB17-07F1-411E-99BD-129F214DEC6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a:latin typeface="+mn-lt"/>
              </a:endParaRPr>
            </a:p>
          </p:txBody>
        </p:sp>
        <p:sp>
          <p:nvSpPr>
            <p:cNvPr id="255" name="Freeform: Shape 254">
              <a:extLst>
                <a:ext uri="{FF2B5EF4-FFF2-40B4-BE49-F238E27FC236}">
                  <a16:creationId xmlns:a16="http://schemas.microsoft.com/office/drawing/2014/main" id="{418003EC-5C15-429D-8664-161EF75DBA8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a:latin typeface="+mn-lt"/>
              </a:endParaRPr>
            </a:p>
          </p:txBody>
        </p:sp>
        <p:sp>
          <p:nvSpPr>
            <p:cNvPr id="256" name="Freeform: Shape 255">
              <a:extLst>
                <a:ext uri="{FF2B5EF4-FFF2-40B4-BE49-F238E27FC236}">
                  <a16:creationId xmlns:a16="http://schemas.microsoft.com/office/drawing/2014/main" id="{4443413B-3D0C-4178-8BA0-2A958491061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sp>
          <p:nvSpPr>
            <p:cNvPr id="257" name="Freeform: Shape 256">
              <a:extLst>
                <a:ext uri="{FF2B5EF4-FFF2-40B4-BE49-F238E27FC236}">
                  <a16:creationId xmlns:a16="http://schemas.microsoft.com/office/drawing/2014/main" id="{5F284873-D1BF-4EB9-B9FB-6F9A097E5D6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grpSp>
      <p:grpSp>
        <p:nvGrpSpPr>
          <p:cNvPr id="57353" name="Group 57352">
            <a:extLst>
              <a:ext uri="{FF2B5EF4-FFF2-40B4-BE49-F238E27FC236}">
                <a16:creationId xmlns:a16="http://schemas.microsoft.com/office/drawing/2014/main" id="{E3B2EA96-5592-4204-A767-679B72017D10}"/>
              </a:ext>
            </a:extLst>
          </p:cNvPr>
          <p:cNvGrpSpPr/>
          <p:nvPr/>
        </p:nvGrpSpPr>
        <p:grpSpPr>
          <a:xfrm>
            <a:off x="3329680" y="4819646"/>
            <a:ext cx="2260365" cy="309321"/>
            <a:chOff x="4839450" y="5201622"/>
            <a:chExt cx="2260365" cy="309321"/>
          </a:xfrm>
        </p:grpSpPr>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5717803" y="5235866"/>
              <a:ext cx="459262" cy="24083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C0C0C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260" name="TextBox 259">
              <a:extLst>
                <a:ext uri="{FF2B5EF4-FFF2-40B4-BE49-F238E27FC236}">
                  <a16:creationId xmlns:a16="http://schemas.microsoft.com/office/drawing/2014/main" id="{44E43DB5-6B8C-485E-A75A-83C7793F703B}"/>
                </a:ext>
              </a:extLst>
            </p:cNvPr>
            <p:cNvSpPr txBox="1"/>
            <p:nvPr/>
          </p:nvSpPr>
          <p:spPr>
            <a:xfrm>
              <a:off x="5495839" y="5217783"/>
              <a:ext cx="247184" cy="230832"/>
            </a:xfrm>
            <a:prstGeom prst="rect">
              <a:avLst/>
            </a:prstGeom>
            <a:noFill/>
          </p:spPr>
          <p:txBody>
            <a:bodyPr wrap="none" rtlCol="0">
              <a:spAutoFit/>
            </a:bodyPr>
            <a:lstStyle/>
            <a:p>
              <a:r>
                <a:rPr lang="en-US" sz="900" b="1">
                  <a:latin typeface="+mn-lt"/>
                </a:rPr>
                <a:t>=</a:t>
              </a:r>
            </a:p>
          </p:txBody>
        </p:sp>
        <p:sp>
          <p:nvSpPr>
            <p:cNvPr id="261" name="TextBox 260">
              <a:extLst>
                <a:ext uri="{FF2B5EF4-FFF2-40B4-BE49-F238E27FC236}">
                  <a16:creationId xmlns:a16="http://schemas.microsoft.com/office/drawing/2014/main" id="{734B1B92-AC2B-49F5-9E6B-669861D5481A}"/>
                </a:ext>
              </a:extLst>
            </p:cNvPr>
            <p:cNvSpPr txBox="1"/>
            <p:nvPr/>
          </p:nvSpPr>
          <p:spPr>
            <a:xfrm>
              <a:off x="6129678" y="5233172"/>
              <a:ext cx="970137" cy="230832"/>
            </a:xfrm>
            <a:prstGeom prst="rect">
              <a:avLst/>
            </a:prstGeom>
            <a:noFill/>
          </p:spPr>
          <p:txBody>
            <a:bodyPr wrap="none" rtlCol="0">
              <a:spAutoFit/>
            </a:bodyPr>
            <a:lstStyle/>
            <a:p>
              <a:r>
                <a:rPr lang="en-US" sz="900" b="1" cap="all">
                  <a:latin typeface="+mn-lt"/>
                </a:rPr>
                <a:t>State funds </a:t>
              </a:r>
            </a:p>
          </p:txBody>
        </p:sp>
        <p:grpSp>
          <p:nvGrpSpPr>
            <p:cNvPr id="262" name="Group 261">
              <a:extLst>
                <a:ext uri="{FF2B5EF4-FFF2-40B4-BE49-F238E27FC236}">
                  <a16:creationId xmlns:a16="http://schemas.microsoft.com/office/drawing/2014/main" id="{D2F7840D-C985-4A2C-8899-35C97EB21B92}"/>
                </a:ext>
              </a:extLst>
            </p:cNvPr>
            <p:cNvGrpSpPr/>
            <p:nvPr/>
          </p:nvGrpSpPr>
          <p:grpSpPr>
            <a:xfrm>
              <a:off x="4839450" y="5201622"/>
              <a:ext cx="667512" cy="309321"/>
              <a:chOff x="-1035767" y="3523377"/>
              <a:chExt cx="667512" cy="309321"/>
            </a:xfrm>
          </p:grpSpPr>
          <p:sp>
            <p:nvSpPr>
              <p:cNvPr id="263" name="FEDERAL BG2">
                <a:extLst>
                  <a:ext uri="{FF2B5EF4-FFF2-40B4-BE49-F238E27FC236}">
                    <a16:creationId xmlns:a16="http://schemas.microsoft.com/office/drawing/2014/main" id="{90D30F38-78FB-4CFC-A350-849F85C7F32F}"/>
                  </a:ext>
                </a:extLst>
              </p:cNvPr>
              <p:cNvSpPr/>
              <p:nvPr/>
            </p:nvSpPr>
            <p:spPr>
              <a:xfrm>
                <a:off x="-1035767" y="3523377"/>
                <a:ext cx="667512" cy="30932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4" name="Graphic 11" descr="Money">
                <a:extLst>
                  <a:ext uri="{FF2B5EF4-FFF2-40B4-BE49-F238E27FC236}">
                    <a16:creationId xmlns:a16="http://schemas.microsoft.com/office/drawing/2014/main" id="{DAC34BEC-CB84-4F6A-8E24-D9A5C937A60D}"/>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65" name="Freeform: Shape 264">
                  <a:extLst>
                    <a:ext uri="{FF2B5EF4-FFF2-40B4-BE49-F238E27FC236}">
                      <a16:creationId xmlns:a16="http://schemas.microsoft.com/office/drawing/2014/main" id="{3CBDEA2C-A755-41E1-BE88-C993881BC30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a:latin typeface="+mn-lt"/>
                  </a:endParaRPr>
                </a:p>
              </p:txBody>
            </p:sp>
            <p:sp>
              <p:nvSpPr>
                <p:cNvPr id="266" name="Freeform: Shape 265">
                  <a:extLst>
                    <a:ext uri="{FF2B5EF4-FFF2-40B4-BE49-F238E27FC236}">
                      <a16:creationId xmlns:a16="http://schemas.microsoft.com/office/drawing/2014/main" id="{C4491DBE-4B37-443A-967E-064F48FF447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a:latin typeface="+mn-lt"/>
                  </a:endParaRPr>
                </a:p>
              </p:txBody>
            </p:sp>
            <p:sp>
              <p:nvSpPr>
                <p:cNvPr id="267" name="Freeform: Shape 266">
                  <a:extLst>
                    <a:ext uri="{FF2B5EF4-FFF2-40B4-BE49-F238E27FC236}">
                      <a16:creationId xmlns:a16="http://schemas.microsoft.com/office/drawing/2014/main" id="{0BAAA182-8792-4E86-A7E6-40AD7E84B61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sp>
              <p:nvSpPr>
                <p:cNvPr id="268" name="Freeform: Shape 267">
                  <a:extLst>
                    <a:ext uri="{FF2B5EF4-FFF2-40B4-BE49-F238E27FC236}">
                      <a16:creationId xmlns:a16="http://schemas.microsoft.com/office/drawing/2014/main" id="{771BBF65-05F0-4690-BEC9-E419A1D6FCA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a:latin typeface="+mn-lt"/>
                  </a:endParaRPr>
                </a:p>
              </p:txBody>
            </p:sp>
          </p:grpSp>
        </p:grpSp>
      </p:grpSp>
      <p:grpSp>
        <p:nvGrpSpPr>
          <p:cNvPr id="209" name="Group 208">
            <a:extLst>
              <a:ext uri="{FF2B5EF4-FFF2-40B4-BE49-F238E27FC236}">
                <a16:creationId xmlns:a16="http://schemas.microsoft.com/office/drawing/2014/main" id="{EFE745F3-266D-4D9E-AC95-3ED22D6776AF}"/>
              </a:ext>
            </a:extLst>
          </p:cNvPr>
          <p:cNvGrpSpPr/>
          <p:nvPr/>
        </p:nvGrpSpPr>
        <p:grpSpPr>
          <a:xfrm>
            <a:off x="1813871" y="4787238"/>
            <a:ext cx="300865" cy="374136"/>
            <a:chOff x="-1913105" y="1000896"/>
            <a:chExt cx="640080" cy="795960"/>
          </a:xfrm>
          <a:solidFill>
            <a:srgbClr val="00A797"/>
          </a:solidFill>
        </p:grpSpPr>
        <p:grpSp>
          <p:nvGrpSpPr>
            <p:cNvPr id="210" name="Group 209">
              <a:extLst>
                <a:ext uri="{FF2B5EF4-FFF2-40B4-BE49-F238E27FC236}">
                  <a16:creationId xmlns:a16="http://schemas.microsoft.com/office/drawing/2014/main" id="{B55833E6-61AB-4AC4-A14E-5AA6DCA30E3B}"/>
                </a:ext>
              </a:extLst>
            </p:cNvPr>
            <p:cNvGrpSpPr/>
            <p:nvPr/>
          </p:nvGrpSpPr>
          <p:grpSpPr>
            <a:xfrm>
              <a:off x="-1598699" y="1000896"/>
              <a:ext cx="124976" cy="178983"/>
              <a:chOff x="-1604667" y="2565474"/>
              <a:chExt cx="533400" cy="763904"/>
            </a:xfrm>
            <a:grpFill/>
          </p:grpSpPr>
          <p:sp>
            <p:nvSpPr>
              <p:cNvPr id="221" name="Freeform 44">
                <a:extLst>
                  <a:ext uri="{FF2B5EF4-FFF2-40B4-BE49-F238E27FC236}">
                    <a16:creationId xmlns:a16="http://schemas.microsoft.com/office/drawing/2014/main" id="{A52174E9-5E9A-4F73-B6EE-B3CC759F4DD8}"/>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a:latin typeface="+mn-lt"/>
                </a:endParaRPr>
              </a:p>
            </p:txBody>
          </p:sp>
          <p:sp>
            <p:nvSpPr>
              <p:cNvPr id="222" name="Freeform 46">
                <a:extLst>
                  <a:ext uri="{FF2B5EF4-FFF2-40B4-BE49-F238E27FC236}">
                    <a16:creationId xmlns:a16="http://schemas.microsoft.com/office/drawing/2014/main" id="{AFE5E327-BB34-46E8-8914-C1669F80CBB7}"/>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a:latin typeface="+mn-lt"/>
                </a:endParaRPr>
              </a:p>
            </p:txBody>
          </p:sp>
        </p:grpSp>
        <p:sp>
          <p:nvSpPr>
            <p:cNvPr id="211" name="Arc 210">
              <a:extLst>
                <a:ext uri="{FF2B5EF4-FFF2-40B4-BE49-F238E27FC236}">
                  <a16:creationId xmlns:a16="http://schemas.microsoft.com/office/drawing/2014/main" id="{6F9D8762-ADFE-4872-8A39-19D25BED0FBA}"/>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Rounded Rectangle 53">
              <a:extLst>
                <a:ext uri="{FF2B5EF4-FFF2-40B4-BE49-F238E27FC236}">
                  <a16:creationId xmlns:a16="http://schemas.microsoft.com/office/drawing/2014/main" id="{6B6F25CE-9155-4E41-B097-B93F8DE60D6E}"/>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13" name="Group 212">
              <a:extLst>
                <a:ext uri="{FF2B5EF4-FFF2-40B4-BE49-F238E27FC236}">
                  <a16:creationId xmlns:a16="http://schemas.microsoft.com/office/drawing/2014/main" id="{BCF5DE63-6066-4096-B059-20A78DCE0192}"/>
                </a:ext>
              </a:extLst>
            </p:cNvPr>
            <p:cNvGrpSpPr/>
            <p:nvPr/>
          </p:nvGrpSpPr>
          <p:grpSpPr>
            <a:xfrm>
              <a:off x="-1836729" y="1422735"/>
              <a:ext cx="487328" cy="283221"/>
              <a:chOff x="-1842363" y="1422735"/>
              <a:chExt cx="487328" cy="283221"/>
            </a:xfrm>
            <a:grpFill/>
          </p:grpSpPr>
          <p:sp>
            <p:nvSpPr>
              <p:cNvPr id="216" name="Rectangle 215">
                <a:extLst>
                  <a:ext uri="{FF2B5EF4-FFF2-40B4-BE49-F238E27FC236}">
                    <a16:creationId xmlns:a16="http://schemas.microsoft.com/office/drawing/2014/main" id="{915B61D9-A400-4321-BD95-E67360EF9827}"/>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7" name="Rectangle 216">
                <a:extLst>
                  <a:ext uri="{FF2B5EF4-FFF2-40B4-BE49-F238E27FC236}">
                    <a16:creationId xmlns:a16="http://schemas.microsoft.com/office/drawing/2014/main" id="{DEA9A521-CACE-4EEE-B15A-02A3D87FB006}"/>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8" name="Rectangle 217">
                <a:extLst>
                  <a:ext uri="{FF2B5EF4-FFF2-40B4-BE49-F238E27FC236}">
                    <a16:creationId xmlns:a16="http://schemas.microsoft.com/office/drawing/2014/main" id="{2DCB536E-7CE8-44F0-80A1-EA8928752316}"/>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Rectangle 218">
                <a:extLst>
                  <a:ext uri="{FF2B5EF4-FFF2-40B4-BE49-F238E27FC236}">
                    <a16:creationId xmlns:a16="http://schemas.microsoft.com/office/drawing/2014/main" id="{55EA0C9F-7FB6-49F2-8B4B-A4DD9093100B}"/>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0" name="Rectangle 219">
                <a:extLst>
                  <a:ext uri="{FF2B5EF4-FFF2-40B4-BE49-F238E27FC236}">
                    <a16:creationId xmlns:a16="http://schemas.microsoft.com/office/drawing/2014/main" id="{49ADA62C-9CF5-4D87-B961-20D2250DE8FF}"/>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4" name="Rounded Rectangle 62">
              <a:extLst>
                <a:ext uri="{FF2B5EF4-FFF2-40B4-BE49-F238E27FC236}">
                  <a16:creationId xmlns:a16="http://schemas.microsoft.com/office/drawing/2014/main" id="{F1F66106-0931-42E9-9C34-25788F7705FF}"/>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5" name="Rounded Rectangle 90114">
              <a:extLst>
                <a:ext uri="{FF2B5EF4-FFF2-40B4-BE49-F238E27FC236}">
                  <a16:creationId xmlns:a16="http://schemas.microsoft.com/office/drawing/2014/main" id="{BED8E2F9-EC35-47C2-98C9-2C4A41B6DB33}"/>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18" name="Rectangle 17">
            <a:extLst>
              <a:ext uri="{FF2B5EF4-FFF2-40B4-BE49-F238E27FC236}">
                <a16:creationId xmlns:a16="http://schemas.microsoft.com/office/drawing/2014/main" id="{D361D77C-346B-32C3-B0D0-70124DE696CD}"/>
              </a:ext>
            </a:extLst>
          </p:cNvPr>
          <p:cNvSpPr/>
          <p:nvPr/>
        </p:nvSpPr>
        <p:spPr>
          <a:xfrm>
            <a:off x="768013" y="3109763"/>
            <a:ext cx="559187" cy="130262"/>
          </a:xfrm>
          <a:prstGeom prst="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A4DC338-5746-C272-8FF1-A93BABC08297}"/>
              </a:ext>
            </a:extLst>
          </p:cNvPr>
          <p:cNvSpPr/>
          <p:nvPr/>
        </p:nvSpPr>
        <p:spPr>
          <a:xfrm>
            <a:off x="805588" y="3124249"/>
            <a:ext cx="514495" cy="588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11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4830B30A-6B1F-4541-AC38-CE9DACAD91CA}"/>
              </a:ext>
            </a:extLst>
          </p:cNvPr>
          <p:cNvSpPr>
            <a:spLocks noChangeAspect="1"/>
          </p:cNvSpPr>
          <p:nvPr/>
        </p:nvSpPr>
        <p:spPr>
          <a:xfrm>
            <a:off x="-551813" y="629654"/>
            <a:ext cx="6408186" cy="5607129"/>
          </a:xfrm>
          <a:prstGeom prst="arc">
            <a:avLst>
              <a:gd name="adj1" fmla="val 19002581"/>
              <a:gd name="adj2" fmla="val 3072237"/>
            </a:avLst>
          </a:prstGeom>
          <a:gradFill flip="none" rotWithShape="1">
            <a:gsLst>
              <a:gs pos="1000">
                <a:srgbClr val="00A797"/>
              </a:gs>
              <a:gs pos="100000">
                <a:schemeClr val="accent5">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3286394061"/>
              </p:ext>
            </p:extLst>
          </p:nvPr>
        </p:nvGraphicFramePr>
        <p:xfrm>
          <a:off x="27736" y="1460687"/>
          <a:ext cx="5249088" cy="3886648"/>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a:t>THE MAIN SOURCE OF FEDERAL REVENUES TO MASSACHUSETTS IS MASSHEALTH</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27</a:t>
            </a:fld>
            <a:endParaRPr lang="en-US">
              <a:solidFill>
                <a:srgbClr val="969696">
                  <a:lumMod val="50000"/>
                </a:srgbClr>
              </a:solidFill>
            </a:endParaRPr>
          </a:p>
        </p:txBody>
      </p:sp>
      <p:sp>
        <p:nvSpPr>
          <p:cNvPr id="17" name="TextBox 16">
            <a:extLst>
              <a:ext uri="{FF2B5EF4-FFF2-40B4-BE49-F238E27FC236}">
                <a16:creationId xmlns:a16="http://schemas.microsoft.com/office/drawing/2014/main" id="{02685B4F-EAB6-46F3-8BCA-8B0CCBE0E640}"/>
              </a:ext>
            </a:extLst>
          </p:cNvPr>
          <p:cNvSpPr txBox="1"/>
          <p:nvPr/>
        </p:nvSpPr>
        <p:spPr>
          <a:xfrm>
            <a:off x="4126358" y="2573797"/>
            <a:ext cx="1710935" cy="1815882"/>
          </a:xfrm>
          <a:prstGeom prst="rect">
            <a:avLst/>
          </a:prstGeom>
          <a:noFill/>
          <a:ln w="38100">
            <a:noFill/>
          </a:ln>
        </p:spPr>
        <p:txBody>
          <a:bodyPr wrap="square" rtlCol="0">
            <a:spAutoFit/>
          </a:bodyPr>
          <a:lstStyle/>
          <a:p>
            <a:pPr algn="ctr">
              <a:defRPr sz="1862" b="0" i="0" u="none" strike="noStrike" kern="1200" spc="0" baseline="0">
                <a:solidFill>
                  <a:srgbClr val="1C1C1C">
                    <a:lumMod val="65000"/>
                    <a:lumOff val="35000"/>
                  </a:srgbClr>
                </a:solidFill>
                <a:latin typeface="+mn-lt"/>
                <a:ea typeface="+mn-ea"/>
                <a:cs typeface="+mn-cs"/>
              </a:defRPr>
            </a:pPr>
            <a:r>
              <a:rPr lang="en-US" sz="1400" dirty="0">
                <a:solidFill>
                  <a:srgbClr val="000000"/>
                </a:solidFill>
                <a:latin typeface="+mn-lt"/>
              </a:rPr>
              <a:t>Approximately</a:t>
            </a:r>
            <a:br>
              <a:rPr lang="en-US" sz="1400" b="1" dirty="0">
                <a:solidFill>
                  <a:srgbClr val="000000"/>
                </a:solidFill>
                <a:latin typeface="+mn-lt"/>
              </a:rPr>
            </a:br>
            <a:r>
              <a:rPr lang="en-US" sz="1400" b="1" dirty="0">
                <a:solidFill>
                  <a:srgbClr val="00A797"/>
                </a:solidFill>
                <a:latin typeface="+mn-lt"/>
              </a:rPr>
              <a:t>$12.5 billion</a:t>
            </a:r>
            <a:r>
              <a:rPr lang="en-US" sz="1400" b="1" dirty="0">
                <a:latin typeface="+mn-lt"/>
              </a:rPr>
              <a:t>,</a:t>
            </a:r>
            <a:br>
              <a:rPr lang="en-US" sz="1400" b="1" dirty="0">
                <a:solidFill>
                  <a:srgbClr val="00A797"/>
                </a:solidFill>
                <a:latin typeface="+mn-lt"/>
              </a:rPr>
            </a:br>
            <a:r>
              <a:rPr lang="en-US" sz="1400" dirty="0">
                <a:solidFill>
                  <a:srgbClr val="000000"/>
                </a:solidFill>
                <a:latin typeface="+mn-lt"/>
              </a:rPr>
              <a:t>or </a:t>
            </a:r>
            <a:r>
              <a:rPr lang="en-US" sz="1400" b="1" dirty="0">
                <a:solidFill>
                  <a:srgbClr val="00A797"/>
                </a:solidFill>
                <a:latin typeface="+mn-lt"/>
                <a:cs typeface="+mn-cs"/>
              </a:rPr>
              <a:t>89%</a:t>
            </a:r>
            <a:r>
              <a:rPr lang="en-US" sz="1400" dirty="0">
                <a:latin typeface="+mn-lt"/>
                <a:cs typeface="+mn-cs"/>
              </a:rPr>
              <a:t>,</a:t>
            </a:r>
            <a:r>
              <a:rPr lang="en-US" sz="1400" b="1" dirty="0">
                <a:solidFill>
                  <a:srgbClr val="00A797"/>
                </a:solidFill>
                <a:latin typeface="+mn-lt"/>
                <a:cs typeface="+mn-cs"/>
              </a:rPr>
              <a:t> </a:t>
            </a:r>
            <a:r>
              <a:rPr lang="en-US" sz="1400" dirty="0">
                <a:solidFill>
                  <a:srgbClr val="000000"/>
                </a:solidFill>
                <a:latin typeface="+mn-lt"/>
              </a:rPr>
              <a:t>of all</a:t>
            </a:r>
            <a:br>
              <a:rPr lang="en-US" sz="1400" dirty="0">
                <a:solidFill>
                  <a:srgbClr val="000000"/>
                </a:solidFill>
                <a:latin typeface="+mn-lt"/>
              </a:rPr>
            </a:br>
            <a:r>
              <a:rPr lang="en-US" sz="1400" dirty="0">
                <a:solidFill>
                  <a:srgbClr val="000000"/>
                </a:solidFill>
                <a:latin typeface="+mn-lt"/>
              </a:rPr>
              <a:t>federal revenue</a:t>
            </a:r>
            <a:br>
              <a:rPr lang="en-US" sz="1400" dirty="0">
                <a:solidFill>
                  <a:srgbClr val="000000"/>
                </a:solidFill>
                <a:latin typeface="+mn-lt"/>
              </a:rPr>
            </a:br>
            <a:r>
              <a:rPr lang="en-US" sz="1400" dirty="0">
                <a:solidFill>
                  <a:srgbClr val="000000"/>
                </a:solidFill>
                <a:latin typeface="+mn-lt"/>
              </a:rPr>
              <a:t>in SFY22 budget</a:t>
            </a:r>
            <a:br>
              <a:rPr lang="en-US" sz="1400" dirty="0">
                <a:solidFill>
                  <a:srgbClr val="000000"/>
                </a:solidFill>
                <a:latin typeface="+mn-lt"/>
              </a:rPr>
            </a:br>
            <a:r>
              <a:rPr lang="en-US" sz="1400" dirty="0">
                <a:solidFill>
                  <a:srgbClr val="000000"/>
                </a:solidFill>
                <a:latin typeface="+mn-lt"/>
              </a:rPr>
              <a:t>is generated by </a:t>
            </a:r>
            <a:br>
              <a:rPr lang="en-US" sz="1400" b="1" dirty="0">
                <a:solidFill>
                  <a:srgbClr val="000000"/>
                </a:solidFill>
                <a:latin typeface="+mn-lt"/>
              </a:rPr>
            </a:br>
            <a:r>
              <a:rPr lang="en-US" sz="1400" b="1" dirty="0">
                <a:solidFill>
                  <a:srgbClr val="00A797"/>
                </a:solidFill>
                <a:latin typeface="+mn-lt"/>
                <a:cs typeface="+mn-cs"/>
              </a:rPr>
              <a:t>Medicaid/CHIP/</a:t>
            </a:r>
            <a:br>
              <a:rPr lang="en-US" sz="1400" b="1" dirty="0">
                <a:solidFill>
                  <a:srgbClr val="00A797"/>
                </a:solidFill>
                <a:latin typeface="+mn-lt"/>
                <a:cs typeface="+mn-cs"/>
              </a:rPr>
            </a:br>
            <a:r>
              <a:rPr lang="en-US" sz="1400" b="1" dirty="0" err="1">
                <a:solidFill>
                  <a:srgbClr val="00A797"/>
                </a:solidFill>
                <a:latin typeface="+mn-lt"/>
                <a:cs typeface="+mn-cs"/>
              </a:rPr>
              <a:t>ConnectorCare</a:t>
            </a:r>
            <a:endParaRPr lang="en-US" sz="1400" b="1" dirty="0">
              <a:solidFill>
                <a:srgbClr val="00A797"/>
              </a:solidFill>
              <a:latin typeface="+mn-lt"/>
              <a:cs typeface="+mn-cs"/>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7"/>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latin typeface="+mn-lt"/>
              </a:rPr>
              <a:t>Federal revenues supply about one-quarter of the funding for the state budget, and about 89% of that revenue is generated by Medicaid, CHIP, and </a:t>
            </a:r>
            <a:r>
              <a:rPr lang="en-US" sz="1000" dirty="0" err="1">
                <a:latin typeface="+mn-lt"/>
              </a:rPr>
              <a:t>ConnectorCare</a:t>
            </a:r>
            <a:r>
              <a:rPr lang="en-US" sz="1000" dirty="0">
                <a:latin typeface="+mn-lt"/>
              </a:rPr>
              <a:t> expenditures.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897432"/>
            <a:ext cx="5857683" cy="487313"/>
          </a:xfrm>
          <a:prstGeom prst="rect">
            <a:avLst/>
          </a:prstGeom>
        </p:spPr>
        <p:txBody>
          <a:bodyPr wrap="square" lIns="0" rIns="0" anchor="b" anchorCtr="0">
            <a:spAutoFit/>
          </a:bodyPr>
          <a:lstStyle/>
          <a:p>
            <a:pPr lvl="0">
              <a:spcBef>
                <a:spcPts val="200"/>
              </a:spcBef>
            </a:pPr>
            <a:r>
              <a:rPr lang="en-US" sz="600" cap="small" dirty="0">
                <a:solidFill>
                  <a:srgbClr val="000000"/>
                </a:solidFill>
                <a:latin typeface="+mn-lt"/>
              </a:rPr>
              <a:t>note</a:t>
            </a:r>
            <a:r>
              <a:rPr lang="en-US" sz="600" dirty="0">
                <a:solidFill>
                  <a:srgbClr val="000000"/>
                </a:solidFill>
                <a:latin typeface="+mn-lt"/>
              </a:rPr>
              <a:t>: Medicaid in this context includes MassHealth, Commonwealth Care (prior to 2014), and </a:t>
            </a:r>
            <a:r>
              <a:rPr lang="en-US" sz="600" dirty="0" err="1">
                <a:solidFill>
                  <a:srgbClr val="000000"/>
                </a:solidFill>
                <a:latin typeface="+mn-lt"/>
              </a:rPr>
              <a:t>ConnectorCare</a:t>
            </a:r>
            <a:r>
              <a:rPr lang="en-US" sz="600" dirty="0">
                <a:solidFill>
                  <a:srgbClr val="000000"/>
                </a:solidFill>
                <a:latin typeface="+mn-lt"/>
              </a:rPr>
              <a:t> premium and cost-sharing subsidies (post-2014); additional MassHealth 1115 waiver spending; and spending on some programs and facilities that serve people eligible for MassHealth and are administered by the Departments of Developmental Services, Mental Health, and Public Health, and the Massachusetts Rehabilitation Commission.</a:t>
            </a:r>
          </a:p>
          <a:p>
            <a:pPr lvl="0">
              <a:spcBef>
                <a:spcPts val="200"/>
              </a:spcBef>
            </a:pPr>
            <a:r>
              <a:rPr lang="en-US" sz="600" cap="small" dirty="0">
                <a:solidFill>
                  <a:srgbClr val="000000"/>
                </a:solidFill>
                <a:latin typeface="+mn-lt"/>
              </a:rPr>
              <a:t>source</a:t>
            </a:r>
            <a:r>
              <a:rPr lang="en-US" sz="600" dirty="0">
                <a:solidFill>
                  <a:srgbClr val="000000"/>
                </a:solidFill>
                <a:latin typeface="+mn-lt"/>
              </a:rPr>
              <a:t>: Massachusetts Budget and Policy Center.</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207008"/>
            <a:ext cx="4572000" cy="246221"/>
          </a:xfrm>
          <a:prstGeom prst="rect">
            <a:avLst/>
          </a:prstGeom>
        </p:spPr>
        <p:txBody>
          <a:bodyPr lIns="0">
            <a:spAutoFit/>
          </a:bodyPr>
          <a:lstStyle/>
          <a:p>
            <a:r>
              <a:rPr lang="en-US" sz="1000" b="1">
                <a:solidFill>
                  <a:schemeClr val="tx1">
                    <a:lumMod val="95000"/>
                    <a:lumOff val="5000"/>
                  </a:schemeClr>
                </a:solidFill>
                <a:latin typeface="+mn-lt"/>
              </a:rPr>
              <a:t>MASSACHUSETTS STATE </a:t>
            </a:r>
            <a:r>
              <a:rPr lang="en-US" sz="1000" b="1">
                <a:latin typeface="+mn-lt"/>
              </a:rPr>
              <a:t>BUDGET ($53.9 BILLION), SFY 2022 </a:t>
            </a:r>
          </a:p>
        </p:txBody>
      </p:sp>
      <p:sp>
        <p:nvSpPr>
          <p:cNvPr id="20" name="Arc 19">
            <a:extLst>
              <a:ext uri="{FF2B5EF4-FFF2-40B4-BE49-F238E27FC236}">
                <a16:creationId xmlns:a16="http://schemas.microsoft.com/office/drawing/2014/main" id="{860A192D-3FDD-4873-AA48-E6EEC6A9C14C}"/>
              </a:ext>
            </a:extLst>
          </p:cNvPr>
          <p:cNvSpPr>
            <a:spLocks noChangeAspect="1"/>
          </p:cNvSpPr>
          <p:nvPr/>
        </p:nvSpPr>
        <p:spPr>
          <a:xfrm>
            <a:off x="1406009" y="2481498"/>
            <a:ext cx="1991170" cy="1852036"/>
          </a:xfrm>
          <a:prstGeom prst="arc">
            <a:avLst>
              <a:gd name="adj1" fmla="val 19503724"/>
              <a:gd name="adj2" fmla="val 25588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
            <a:extLst>
              <a:ext uri="{FF2B5EF4-FFF2-40B4-BE49-F238E27FC236}">
                <a16:creationId xmlns:a16="http://schemas.microsoft.com/office/drawing/2014/main" id="{30FDC84C-EE37-4E95-8FB6-D070FE16FF66}"/>
              </a:ext>
            </a:extLst>
          </p:cNvPr>
          <p:cNvSpPr txBox="1"/>
          <p:nvPr/>
        </p:nvSpPr>
        <p:spPr>
          <a:xfrm>
            <a:off x="3295745" y="2765705"/>
            <a:ext cx="814647" cy="399276"/>
          </a:xfrm>
          <a:prstGeom prst="rect">
            <a:avLst/>
          </a:prstGeom>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b="1">
                <a:solidFill>
                  <a:schemeClr val="bg1"/>
                </a:solidFill>
              </a:rPr>
              <a:t>FEDERAL</a:t>
            </a:r>
          </a:p>
          <a:p>
            <a:pPr algn="ctr">
              <a:lnSpc>
                <a:spcPct val="90000"/>
              </a:lnSpc>
            </a:pPr>
            <a:r>
              <a:rPr lang="en-US" b="1">
                <a:solidFill>
                  <a:schemeClr val="bg1"/>
                </a:solidFill>
              </a:rPr>
              <a:t>REVENUE</a:t>
            </a:r>
          </a:p>
        </p:txBody>
      </p:sp>
      <p:sp>
        <p:nvSpPr>
          <p:cNvPr id="26" name="TextBox 1">
            <a:extLst>
              <a:ext uri="{FF2B5EF4-FFF2-40B4-BE49-F238E27FC236}">
                <a16:creationId xmlns:a16="http://schemas.microsoft.com/office/drawing/2014/main" id="{91FA077C-6065-43F3-B9E3-576AA43D7999}"/>
              </a:ext>
            </a:extLst>
          </p:cNvPr>
          <p:cNvSpPr txBox="1"/>
          <p:nvPr/>
        </p:nvSpPr>
        <p:spPr>
          <a:xfrm>
            <a:off x="3408845" y="3374000"/>
            <a:ext cx="758541" cy="52014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a:solidFill>
                  <a:schemeClr val="bg1"/>
                </a:solidFill>
              </a:rPr>
              <a:t>$14.1B</a:t>
            </a:r>
          </a:p>
          <a:p>
            <a:pPr lvl="0" algn="ctr">
              <a:lnSpc>
                <a:spcPct val="85000"/>
              </a:lnSpc>
            </a:pPr>
            <a:r>
              <a:rPr lang="en-US" sz="1600" b="1">
                <a:solidFill>
                  <a:srgbClr val="FFFFFF"/>
                </a:solidFill>
                <a:cs typeface="Arial" charset="0"/>
              </a:rPr>
              <a:t> 26%</a:t>
            </a:r>
          </a:p>
        </p:txBody>
      </p:sp>
      <p:sp>
        <p:nvSpPr>
          <p:cNvPr id="18" name="Freeform 5">
            <a:extLst>
              <a:ext uri="{FF2B5EF4-FFF2-40B4-BE49-F238E27FC236}">
                <a16:creationId xmlns:a16="http://schemas.microsoft.com/office/drawing/2014/main" id="{EFFEA6EF-B681-486E-8724-B2639C88B06C}"/>
              </a:ext>
            </a:extLst>
          </p:cNvPr>
          <p:cNvSpPr>
            <a:spLocks noChangeAspect="1"/>
          </p:cNvSpPr>
          <p:nvPr/>
        </p:nvSpPr>
        <p:spPr bwMode="auto">
          <a:xfrm>
            <a:off x="1860409" y="3259591"/>
            <a:ext cx="542050" cy="284246"/>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71717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solidFill>
                <a:srgbClr val="000000"/>
              </a:solidFill>
              <a:latin typeface="+mn-lt"/>
            </a:endParaRPr>
          </a:p>
        </p:txBody>
      </p:sp>
      <p:grpSp>
        <p:nvGrpSpPr>
          <p:cNvPr id="21" name="Group 20">
            <a:extLst>
              <a:ext uri="{FF2B5EF4-FFF2-40B4-BE49-F238E27FC236}">
                <a16:creationId xmlns:a16="http://schemas.microsoft.com/office/drawing/2014/main" id="{33769D15-4461-467C-A84F-7FEF3E83BE6B}"/>
              </a:ext>
            </a:extLst>
          </p:cNvPr>
          <p:cNvGrpSpPr/>
          <p:nvPr/>
        </p:nvGrpSpPr>
        <p:grpSpPr>
          <a:xfrm>
            <a:off x="2920777" y="3196202"/>
            <a:ext cx="330530" cy="411025"/>
            <a:chOff x="-1913105" y="1000896"/>
            <a:chExt cx="640080" cy="795960"/>
          </a:xfrm>
          <a:solidFill>
            <a:srgbClr val="00A797"/>
          </a:solidFill>
        </p:grpSpPr>
        <p:grpSp>
          <p:nvGrpSpPr>
            <p:cNvPr id="22" name="Group 21">
              <a:extLst>
                <a:ext uri="{FF2B5EF4-FFF2-40B4-BE49-F238E27FC236}">
                  <a16:creationId xmlns:a16="http://schemas.microsoft.com/office/drawing/2014/main" id="{8FDE6863-1D48-478B-BD4E-77CFFDC637DA}"/>
                </a:ext>
              </a:extLst>
            </p:cNvPr>
            <p:cNvGrpSpPr/>
            <p:nvPr/>
          </p:nvGrpSpPr>
          <p:grpSpPr>
            <a:xfrm>
              <a:off x="-1598699" y="1000896"/>
              <a:ext cx="124976" cy="178983"/>
              <a:chOff x="-1604667" y="2565474"/>
              <a:chExt cx="533400" cy="763904"/>
            </a:xfrm>
            <a:grpFill/>
          </p:grpSpPr>
          <p:sp>
            <p:nvSpPr>
              <p:cNvPr id="36" name="Freeform 44">
                <a:extLst>
                  <a:ext uri="{FF2B5EF4-FFF2-40B4-BE49-F238E27FC236}">
                    <a16:creationId xmlns:a16="http://schemas.microsoft.com/office/drawing/2014/main" id="{15EBF2C0-0229-4FC5-8701-AFDD35950734}"/>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a:latin typeface="+mn-lt"/>
                </a:endParaRPr>
              </a:p>
            </p:txBody>
          </p:sp>
          <p:sp>
            <p:nvSpPr>
              <p:cNvPr id="37" name="Freeform 46">
                <a:extLst>
                  <a:ext uri="{FF2B5EF4-FFF2-40B4-BE49-F238E27FC236}">
                    <a16:creationId xmlns:a16="http://schemas.microsoft.com/office/drawing/2014/main" id="{826E5097-F9C5-4B13-965E-69A38BC6D4B6}"/>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a:latin typeface="+mn-lt"/>
                </a:endParaRPr>
              </a:p>
            </p:txBody>
          </p:sp>
        </p:grpSp>
        <p:sp>
          <p:nvSpPr>
            <p:cNvPr id="23" name="Arc 22">
              <a:extLst>
                <a:ext uri="{FF2B5EF4-FFF2-40B4-BE49-F238E27FC236}">
                  <a16:creationId xmlns:a16="http://schemas.microsoft.com/office/drawing/2014/main" id="{2F9A4BCA-433D-48F7-AC48-85B9861C2655}"/>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53">
              <a:extLst>
                <a:ext uri="{FF2B5EF4-FFF2-40B4-BE49-F238E27FC236}">
                  <a16:creationId xmlns:a16="http://schemas.microsoft.com/office/drawing/2014/main" id="{210EFFB0-C310-4F82-9D62-F2FDC693321B}"/>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3ADCA3DE-695B-4A51-9646-F9DF895EA579}"/>
                </a:ext>
              </a:extLst>
            </p:cNvPr>
            <p:cNvGrpSpPr/>
            <p:nvPr/>
          </p:nvGrpSpPr>
          <p:grpSpPr>
            <a:xfrm>
              <a:off x="-1836729" y="1422735"/>
              <a:ext cx="487328" cy="283221"/>
              <a:chOff x="-1842363" y="1422735"/>
              <a:chExt cx="487328" cy="283221"/>
            </a:xfrm>
            <a:grpFill/>
          </p:grpSpPr>
          <p:sp>
            <p:nvSpPr>
              <p:cNvPr id="29" name="Rectangle 28">
                <a:extLst>
                  <a:ext uri="{FF2B5EF4-FFF2-40B4-BE49-F238E27FC236}">
                    <a16:creationId xmlns:a16="http://schemas.microsoft.com/office/drawing/2014/main" id="{DC0AB488-1C79-4425-BD53-D28C7D9E30C0}"/>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CFB523F-D61E-47C1-9F13-C3B6368D95BE}"/>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AA2759E2-2732-4AD5-ADD1-4F65A6E50610}"/>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38E421D4-D1E7-49F0-8EA6-A383394457B8}"/>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35E42B02-C8D9-4BB8-BD4D-DD24B16798C1}"/>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7" name="Rounded Rectangle 62">
              <a:extLst>
                <a:ext uri="{FF2B5EF4-FFF2-40B4-BE49-F238E27FC236}">
                  <a16:creationId xmlns:a16="http://schemas.microsoft.com/office/drawing/2014/main" id="{AA7CA33A-7D4B-4F86-91C7-8CD839877BFC}"/>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 name="Rounded Rectangle 90114">
              <a:extLst>
                <a:ext uri="{FF2B5EF4-FFF2-40B4-BE49-F238E27FC236}">
                  <a16:creationId xmlns:a16="http://schemas.microsoft.com/office/drawing/2014/main" id="{18B5BC01-5507-4360-82D8-0103A6A0E2C9}"/>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11" name="TextBox 1">
            <a:extLst>
              <a:ext uri="{FF2B5EF4-FFF2-40B4-BE49-F238E27FC236}">
                <a16:creationId xmlns:a16="http://schemas.microsoft.com/office/drawing/2014/main" id="{7ABBBF2C-E459-4BB9-B1FD-A45C978754B7}"/>
              </a:ext>
            </a:extLst>
          </p:cNvPr>
          <p:cNvSpPr txBox="1"/>
          <p:nvPr/>
        </p:nvSpPr>
        <p:spPr>
          <a:xfrm>
            <a:off x="977940" y="2918054"/>
            <a:ext cx="837089" cy="39927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a:latin typeface="+mn-lt"/>
              </a:rPr>
              <a:t>STATE</a:t>
            </a:r>
            <a:br>
              <a:rPr lang="en-US" b="1">
                <a:latin typeface="+mn-lt"/>
              </a:rPr>
            </a:br>
            <a:r>
              <a:rPr lang="en-US" b="1">
                <a:latin typeface="+mn-lt"/>
              </a:rPr>
              <a:t>PORTION </a:t>
            </a:r>
          </a:p>
        </p:txBody>
      </p:sp>
      <p:sp>
        <p:nvSpPr>
          <p:cNvPr id="13" name="TextBox 1">
            <a:extLst>
              <a:ext uri="{FF2B5EF4-FFF2-40B4-BE49-F238E27FC236}">
                <a16:creationId xmlns:a16="http://schemas.microsoft.com/office/drawing/2014/main" id="{466EB2D4-86DA-42A7-94B5-4821047B2743}"/>
              </a:ext>
            </a:extLst>
          </p:cNvPr>
          <p:cNvSpPr txBox="1"/>
          <p:nvPr/>
        </p:nvSpPr>
        <p:spPr>
          <a:xfrm>
            <a:off x="931642" y="3374000"/>
            <a:ext cx="867546" cy="52014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a:solidFill>
                  <a:schemeClr val="bg1"/>
                </a:solidFill>
              </a:rPr>
              <a:t>$39.8B</a:t>
            </a:r>
          </a:p>
          <a:p>
            <a:pPr lvl="0" algn="ctr">
              <a:lnSpc>
                <a:spcPct val="85000"/>
              </a:lnSpc>
            </a:pPr>
            <a:r>
              <a:rPr lang="en-US" sz="1600" b="1">
                <a:solidFill>
                  <a:srgbClr val="FFFFFF"/>
                </a:solidFill>
                <a:cs typeface="Arial" charset="0"/>
              </a:rPr>
              <a:t>74%</a:t>
            </a:r>
          </a:p>
        </p:txBody>
      </p:sp>
    </p:spTree>
    <p:extLst>
      <p:ext uri="{BB962C8B-B14F-4D97-AF65-F5344CB8AC3E}">
        <p14:creationId xmlns:p14="http://schemas.microsoft.com/office/powerpoint/2010/main" val="313022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1372763922"/>
              </p:ext>
            </p:extLst>
          </p:nvPr>
        </p:nvGraphicFramePr>
        <p:xfrm>
          <a:off x="452380" y="1456690"/>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dirty="0" err="1"/>
              <a:t>Masshealth</a:t>
            </a:r>
            <a:r>
              <a:rPr lang="en-US" dirty="0"/>
              <a:t> accounts for approximately 22% of the state budget, net of federal revenues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28</a:t>
            </a:fld>
            <a:endParaRPr lang="en-US" noProof="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rPr>
              <a:t>Massachusetts’s SFY 2022 budget was approximately $53.9 billion, of which about one-quarter was supplied by federal revenues. Medicaid/CHIP/</a:t>
            </a:r>
            <a:r>
              <a:rPr lang="en-US" sz="1000" dirty="0" err="1">
                <a:latin typeface="+mn-lt"/>
              </a:rPr>
              <a:t>ConnectorCare</a:t>
            </a:r>
            <a:r>
              <a:rPr lang="en-US" sz="1000" dirty="0">
                <a:latin typeface="+mn-lt"/>
              </a:rPr>
              <a:t> spending generated the vast majority (89%) of those federal revenues (see slide 27). To understand the true cost of MassHealth to the state, it is instructive to look at the expected state spending net of those federal revenues; this net state budget totaled $39 billion in SFY 2022. The state’s share of MassHealth costs is approximately 22% ($8.5 billion) of the state budget net of federal revenues.</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969247"/>
            <a:ext cx="5857683" cy="415498"/>
          </a:xfrm>
          <a:prstGeom prst="rect">
            <a:avLst/>
          </a:prstGeom>
        </p:spPr>
        <p:txBody>
          <a:bodyPr wrap="square" lIns="0" rIns="0" anchor="b" anchorCtr="0">
            <a:spAutoFit/>
          </a:bodyPr>
          <a:lstStyle/>
          <a:p>
            <a:pPr lvl="0">
              <a:spcBef>
                <a:spcPts val="200"/>
              </a:spcBef>
            </a:pPr>
            <a:r>
              <a:rPr kumimoji="0" lang="en-US" sz="700" u="none" strike="noStrike" kern="1200" cap="small" spc="0" normalizeH="0" baseline="0" noProof="0">
                <a:ln>
                  <a:noFill/>
                </a:ln>
                <a:solidFill>
                  <a:srgbClr val="000000"/>
                </a:solidFill>
                <a:effectLst/>
                <a:uLnTx/>
                <a:uFillTx/>
                <a:latin typeface="+mn-lt"/>
              </a:rPr>
              <a:t>sources</a:t>
            </a:r>
            <a:r>
              <a:rPr kumimoji="0" lang="en-US" sz="700" u="none" strike="noStrike" kern="1200" cap="none" spc="0" normalizeH="0" baseline="0" noProof="0">
                <a:ln>
                  <a:noFill/>
                </a:ln>
                <a:solidFill>
                  <a:srgbClr val="000000"/>
                </a:solidFill>
                <a:effectLst/>
                <a:uLnTx/>
                <a:uFillTx/>
                <a:latin typeface="+mn-lt"/>
              </a:rPr>
              <a:t>: </a:t>
            </a:r>
            <a:r>
              <a:rPr lang="en-US" sz="700">
                <a:solidFill>
                  <a:srgbClr val="000000"/>
                </a:solidFill>
                <a:latin typeface="+mn-lt"/>
              </a:rPr>
              <a:t>Massachusetts Budget and Policy Center (2022). </a:t>
            </a:r>
            <a:r>
              <a:rPr lang="en-US" sz="700">
                <a:solidFill>
                  <a:srgbClr val="000000"/>
                </a:solidFill>
                <a:latin typeface="+mn-lt"/>
                <a:hlinkClick r:id="rId4">
                  <a:extLst>
                    <a:ext uri="{A12FA001-AC4F-418D-AE19-62706E023703}">
                      <ahyp:hlinkClr xmlns:ahyp="http://schemas.microsoft.com/office/drawing/2018/hyperlinkcolor" val="tx"/>
                    </a:ext>
                  </a:extLst>
                </a:hlinkClick>
              </a:rPr>
              <a:t>What is the Actual State Cost of MassHealth in State Fiscal Year 2022?</a:t>
            </a:r>
            <a:r>
              <a:rPr lang="en-US" sz="700">
                <a:solidFill>
                  <a:srgbClr val="000000"/>
                </a:solidFill>
                <a:latin typeface="+mn-lt"/>
              </a:rPr>
              <a:t> Blue Cross Blue Shield of Massachusetts Foundation. See also: Massachusetts Budget and Policy Center (2019). </a:t>
            </a:r>
            <a:r>
              <a:rPr lang="en-US" sz="700">
                <a:solidFill>
                  <a:srgbClr val="000000"/>
                </a:solidFill>
                <a:latin typeface="+mn-lt"/>
                <a:hlinkClick r:id="rId5">
                  <a:extLst>
                    <a:ext uri="{A12FA001-AC4F-418D-AE19-62706E023703}">
                      <ahyp:hlinkClr xmlns:ahyp="http://schemas.microsoft.com/office/drawing/2018/hyperlinkcolor" val="tx"/>
                    </a:ext>
                  </a:extLst>
                </a:hlinkClick>
              </a:rPr>
              <a:t>What is the Actual State Cost of MassHealth in 2019?</a:t>
            </a:r>
            <a:r>
              <a:rPr lang="en-US" sz="700">
                <a:solidFill>
                  <a:srgbClr val="000000"/>
                </a:solidFill>
                <a:latin typeface="+mn-lt"/>
              </a:rPr>
              <a:t> Blue Cross Blue Shield of Massachusetts Foundation. </a:t>
            </a:r>
            <a:endParaRPr kumimoji="0" lang="en-US" sz="700" u="none" strike="noStrike" kern="1200" cap="none" spc="0" normalizeH="0" baseline="0" noProof="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498704" cy="400110"/>
          </a:xfrm>
          <a:prstGeom prst="rect">
            <a:avLst/>
          </a:prstGeom>
        </p:spPr>
        <p:txBody>
          <a:bodyPr wrap="square" lIns="0">
            <a:spAutoFit/>
          </a:bodyPr>
          <a:lstStyle/>
          <a:p>
            <a:pPr lvl="0"/>
            <a:r>
              <a:rPr lang="en-US" sz="1000" b="1">
                <a:latin typeface="+mn-lt"/>
              </a:rPr>
              <a:t>MASSACHUSETTS TOTAL STATE SPENDING NET OF FEDERAL REVENUES ($39 BILLION), SFY 2022</a:t>
            </a:r>
            <a:endParaRPr kumimoji="0" lang="en-US" sz="1000" b="1" u="none" strike="noStrike" kern="1200" cap="none" spc="0" normalizeH="0" baseline="0" noProof="0">
              <a:ln>
                <a:noFill/>
              </a:ln>
              <a:effectLst/>
              <a:uLnTx/>
              <a:uFillTx/>
              <a:latin typeface="+mn-lt"/>
            </a:endParaRPr>
          </a:p>
        </p:txBody>
      </p:sp>
      <p:sp>
        <p:nvSpPr>
          <p:cNvPr id="11" name="TextBox 1">
            <a:extLst>
              <a:ext uri="{FF2B5EF4-FFF2-40B4-BE49-F238E27FC236}">
                <a16:creationId xmlns:a16="http://schemas.microsoft.com/office/drawing/2014/main" id="{7ABBBF2C-E459-4BB9-B1FD-A45C978754B7}"/>
              </a:ext>
            </a:extLst>
          </p:cNvPr>
          <p:cNvSpPr txBox="1"/>
          <p:nvPr/>
        </p:nvSpPr>
        <p:spPr>
          <a:xfrm>
            <a:off x="2231073" y="4427474"/>
            <a:ext cx="1311578" cy="55162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lvl="0"/>
            <a:r>
              <a:rPr lang="en-US" b="1">
                <a:solidFill>
                  <a:srgbClr val="FFFFFF"/>
                </a:solidFill>
                <a:latin typeface="+mn-lt"/>
              </a:rPr>
              <a:t>OTHER</a:t>
            </a:r>
            <a:br>
              <a:rPr lang="en-US" b="1">
                <a:solidFill>
                  <a:srgbClr val="FFFFFF"/>
                </a:solidFill>
                <a:latin typeface="+mn-lt"/>
              </a:rPr>
            </a:br>
            <a:r>
              <a:rPr lang="en-US">
                <a:solidFill>
                  <a:srgbClr val="FFFFFF"/>
                </a:solidFill>
                <a:latin typeface="+mn-lt"/>
              </a:rPr>
              <a:t>(non-MassHealth</a:t>
            </a:r>
            <a:br>
              <a:rPr lang="en-US">
                <a:solidFill>
                  <a:srgbClr val="FFFFFF"/>
                </a:solidFill>
                <a:latin typeface="+mn-lt"/>
              </a:rPr>
            </a:br>
            <a:r>
              <a:rPr lang="en-US">
                <a:solidFill>
                  <a:srgbClr val="FFFFFF"/>
                </a:solidFill>
                <a:latin typeface="+mn-lt"/>
              </a:rPr>
              <a:t>budget items)</a:t>
            </a:r>
          </a:p>
        </p:txBody>
      </p:sp>
      <p:sp>
        <p:nvSpPr>
          <p:cNvPr id="13" name="TextBox 1">
            <a:extLst>
              <a:ext uri="{FF2B5EF4-FFF2-40B4-BE49-F238E27FC236}">
                <a16:creationId xmlns:a16="http://schemas.microsoft.com/office/drawing/2014/main" id="{466EB2D4-86DA-42A7-94B5-4821047B2743}"/>
              </a:ext>
            </a:extLst>
          </p:cNvPr>
          <p:cNvSpPr txBox="1"/>
          <p:nvPr/>
        </p:nvSpPr>
        <p:spPr>
          <a:xfrm>
            <a:off x="3354626" y="4437209"/>
            <a:ext cx="880370"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FFFFFF"/>
                </a:solidFill>
                <a:effectLst/>
                <a:uLnTx/>
                <a:uFillTx/>
                <a:ea typeface="+mn-ea"/>
              </a:rPr>
              <a:t>$30.5B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FFFFFF"/>
                </a:solidFill>
                <a:effectLst/>
                <a:uLnTx/>
                <a:uFillTx/>
                <a:ea typeface="+mn-ea"/>
                <a:cs typeface="Arial" charset="0"/>
              </a:rPr>
              <a:t>78%</a:t>
            </a:r>
          </a:p>
        </p:txBody>
      </p:sp>
      <p:sp>
        <p:nvSpPr>
          <p:cNvPr id="26" name="TextBox 1">
            <a:extLst>
              <a:ext uri="{FF2B5EF4-FFF2-40B4-BE49-F238E27FC236}">
                <a16:creationId xmlns:a16="http://schemas.microsoft.com/office/drawing/2014/main" id="{91FA077C-6065-43F3-B9E3-576AA43D7999}"/>
              </a:ext>
            </a:extLst>
          </p:cNvPr>
          <p:cNvSpPr txBox="1"/>
          <p:nvPr/>
        </p:nvSpPr>
        <p:spPr>
          <a:xfrm>
            <a:off x="3369451" y="2241418"/>
            <a:ext cx="742512"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5F85"/>
                </a:solidFill>
                <a:effectLst/>
                <a:uLnTx/>
                <a:uFillTx/>
                <a:ea typeface="+mn-ea"/>
              </a:rPr>
              <a:t>$8.5B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5F85"/>
                </a:solidFill>
                <a:effectLst/>
                <a:uLnTx/>
                <a:uFillTx/>
                <a:ea typeface="+mn-ea"/>
                <a:cs typeface="Arial" charset="0"/>
              </a:rPr>
              <a:t> 22%</a:t>
            </a:r>
          </a:p>
        </p:txBody>
      </p:sp>
      <p:pic>
        <p:nvPicPr>
          <p:cNvPr id="21" name="Picture 2" descr="Image result for MASShealth logo">
            <a:extLst>
              <a:ext uri="{FF2B5EF4-FFF2-40B4-BE49-F238E27FC236}">
                <a16:creationId xmlns:a16="http://schemas.microsoft.com/office/drawing/2014/main" id="{8A04BC5B-DE12-41DB-965B-B9F852FA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020" y="2298622"/>
            <a:ext cx="992505" cy="4953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aphic 11" descr="Money">
            <a:extLst>
              <a:ext uri="{FF2B5EF4-FFF2-40B4-BE49-F238E27FC236}">
                <a16:creationId xmlns:a16="http://schemas.microsoft.com/office/drawing/2014/main" id="{901B46F0-DC29-4CB8-A38A-74BFAF9049CB}"/>
              </a:ext>
            </a:extLst>
          </p:cNvPr>
          <p:cNvGrpSpPr>
            <a:grpSpLocks noChangeAspect="1"/>
          </p:cNvGrpSpPr>
          <p:nvPr/>
        </p:nvGrpSpPr>
        <p:grpSpPr>
          <a:xfrm>
            <a:off x="2897505" y="3216665"/>
            <a:ext cx="822960" cy="822960"/>
            <a:chOff x="3966744" y="2896896"/>
            <a:chExt cx="914400" cy="914400"/>
          </a:xfrm>
          <a:solidFill>
            <a:srgbClr val="C3D941"/>
          </a:solidFill>
        </p:grpSpPr>
        <p:sp>
          <p:nvSpPr>
            <p:cNvPr id="23" name="Freeform: Shape 22">
              <a:extLst>
                <a:ext uri="{FF2B5EF4-FFF2-40B4-BE49-F238E27FC236}">
                  <a16:creationId xmlns:a16="http://schemas.microsoft.com/office/drawing/2014/main" id="{904C81A5-E7D7-409F-B142-F2AFE5757F7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mn-lt"/>
              </a:endParaRPr>
            </a:p>
          </p:txBody>
        </p:sp>
        <p:sp>
          <p:nvSpPr>
            <p:cNvPr id="24" name="Freeform: Shape 23">
              <a:extLst>
                <a:ext uri="{FF2B5EF4-FFF2-40B4-BE49-F238E27FC236}">
                  <a16:creationId xmlns:a16="http://schemas.microsoft.com/office/drawing/2014/main" id="{40D81462-E5E8-4153-8CB8-21C1BE4E3C1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a:latin typeface="+mn-lt"/>
              </a:endParaRPr>
            </a:p>
          </p:txBody>
        </p:sp>
        <p:sp>
          <p:nvSpPr>
            <p:cNvPr id="25" name="Freeform: Shape 24">
              <a:extLst>
                <a:ext uri="{FF2B5EF4-FFF2-40B4-BE49-F238E27FC236}">
                  <a16:creationId xmlns:a16="http://schemas.microsoft.com/office/drawing/2014/main" id="{24AAF7F5-1F5D-476A-B623-8E5CF9E079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27" name="Freeform: Shape 26">
              <a:extLst>
                <a:ext uri="{FF2B5EF4-FFF2-40B4-BE49-F238E27FC236}">
                  <a16:creationId xmlns:a16="http://schemas.microsoft.com/office/drawing/2014/main" id="{69DB24CA-ABEB-4C2F-A029-25ECD8EACDE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0" name="Freeform: Shape 29">
              <a:extLst>
                <a:ext uri="{FF2B5EF4-FFF2-40B4-BE49-F238E27FC236}">
                  <a16:creationId xmlns:a16="http://schemas.microsoft.com/office/drawing/2014/main" id="{7A7017CF-570D-4F4C-9685-CEF67DE699F9}"/>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a:latin typeface="+mn-lt"/>
              </a:endParaRPr>
            </a:p>
          </p:txBody>
        </p:sp>
        <p:sp>
          <p:nvSpPr>
            <p:cNvPr id="31" name="Freeform: Shape 30">
              <a:extLst>
                <a:ext uri="{FF2B5EF4-FFF2-40B4-BE49-F238E27FC236}">
                  <a16:creationId xmlns:a16="http://schemas.microsoft.com/office/drawing/2014/main" id="{234FAED1-6B8E-431A-A440-D2D4EFF061B3}"/>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a:latin typeface="+mn-lt"/>
              </a:endParaRPr>
            </a:p>
          </p:txBody>
        </p:sp>
      </p:grpSp>
    </p:spTree>
    <p:extLst>
      <p:ext uri="{BB962C8B-B14F-4D97-AF65-F5344CB8AC3E}">
        <p14:creationId xmlns:p14="http://schemas.microsoft.com/office/powerpoint/2010/main" val="168127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Glossary of Acronyms</a:t>
            </a:r>
          </a:p>
        </p:txBody>
      </p:sp>
      <p:graphicFrame>
        <p:nvGraphicFramePr>
          <p:cNvPr id="3" name="Table 2">
            <a:extLst>
              <a:ext uri="{FF2B5EF4-FFF2-40B4-BE49-F238E27FC236}">
                <a16:creationId xmlns:a16="http://schemas.microsoft.com/office/drawing/2014/main" id="{8F1D57D6-2DB2-C80B-F2FF-420873A9DE47}"/>
              </a:ext>
            </a:extLst>
          </p:cNvPr>
          <p:cNvGraphicFramePr>
            <a:graphicFrameLocks noGrp="1"/>
          </p:cNvGraphicFramePr>
          <p:nvPr>
            <p:extLst>
              <p:ext uri="{D42A27DB-BD31-4B8C-83A1-F6EECF244321}">
                <p14:modId xmlns:p14="http://schemas.microsoft.com/office/powerpoint/2010/main" val="1018376875"/>
              </p:ext>
            </p:extLst>
          </p:nvPr>
        </p:nvGraphicFramePr>
        <p:xfrm>
          <a:off x="4669206" y="1485900"/>
          <a:ext cx="3773795" cy="3604172"/>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137072">
                <a:tc>
                  <a:txBody>
                    <a:bodyPr/>
                    <a:lstStyle/>
                    <a:p>
                      <a:pPr marL="0" marR="0">
                        <a:spcBef>
                          <a:spcPts val="0"/>
                        </a:spcBef>
                        <a:spcAft>
                          <a:spcPts val="0"/>
                        </a:spcAft>
                      </a:pPr>
                      <a:r>
                        <a:rPr lang="en-US" sz="1100" b="1" i="0">
                          <a:effectLst/>
                          <a:latin typeface="+mn-lt"/>
                        </a:rPr>
                        <a:t>FSP</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Flexible Services Program</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8541222"/>
                  </a:ext>
                </a:extLst>
              </a:tr>
              <a:tr h="327572">
                <a:tc>
                  <a:txBody>
                    <a:bodyPr/>
                    <a:lstStyle/>
                    <a:p>
                      <a:pPr marL="0" marR="0">
                        <a:spcBef>
                          <a:spcPts val="0"/>
                        </a:spcBef>
                        <a:spcAft>
                          <a:spcPts val="0"/>
                        </a:spcAft>
                      </a:pPr>
                      <a:r>
                        <a:rPr lang="en-US" sz="1100" b="1" i="0">
                          <a:effectLst/>
                          <a:latin typeface="+mn-lt"/>
                        </a:rPr>
                        <a:t>HCBS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Home- and Community-Based Services</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0737"/>
                  </a:ext>
                </a:extLst>
              </a:tr>
              <a:tr h="137072">
                <a:tc>
                  <a:txBody>
                    <a:bodyPr/>
                    <a:lstStyle/>
                    <a:p>
                      <a:pPr marL="0" marR="0">
                        <a:spcBef>
                          <a:spcPts val="0"/>
                        </a:spcBef>
                        <a:spcAft>
                          <a:spcPts val="0"/>
                        </a:spcAft>
                      </a:pPr>
                      <a:r>
                        <a:rPr lang="en-US" sz="1100" b="1" i="0">
                          <a:effectLst/>
                          <a:latin typeface="+mn-lt"/>
                        </a:rPr>
                        <a:t>LTSS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Long-Term Services and Supports</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86141998"/>
                  </a:ext>
                </a:extLst>
              </a:tr>
              <a:tr h="137072">
                <a:tc>
                  <a:txBody>
                    <a:bodyPr/>
                    <a:lstStyle/>
                    <a:p>
                      <a:pPr marL="0" marR="0">
                        <a:spcBef>
                          <a:spcPts val="0"/>
                        </a:spcBef>
                        <a:spcAft>
                          <a:spcPts val="0"/>
                        </a:spcAft>
                      </a:pPr>
                      <a:r>
                        <a:rPr lang="en-US" sz="1100" b="1" i="0">
                          <a:effectLst/>
                          <a:latin typeface="+mn-lt"/>
                        </a:rPr>
                        <a:t>MCO</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Managed Care Organization</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4554001"/>
                  </a:ext>
                </a:extLst>
              </a:tr>
              <a:tr h="137072">
                <a:tc>
                  <a:txBody>
                    <a:bodyPr/>
                    <a:lstStyle/>
                    <a:p>
                      <a:pPr marL="0" marR="0">
                        <a:spcBef>
                          <a:spcPts val="0"/>
                        </a:spcBef>
                        <a:spcAft>
                          <a:spcPts val="0"/>
                        </a:spcAft>
                      </a:pPr>
                      <a:r>
                        <a:rPr lang="en-US" sz="1100" b="1" i="0">
                          <a:effectLst/>
                          <a:latin typeface="+mn-lt"/>
                        </a:rPr>
                        <a:t>PACE</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Program of All-Inclusive Care for the Elderly</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18018144"/>
                  </a:ext>
                </a:extLst>
              </a:tr>
              <a:tr h="137072">
                <a:tc>
                  <a:txBody>
                    <a:bodyPr/>
                    <a:lstStyle/>
                    <a:p>
                      <a:pPr marL="0" marR="0">
                        <a:spcBef>
                          <a:spcPts val="0"/>
                        </a:spcBef>
                        <a:spcAft>
                          <a:spcPts val="0"/>
                        </a:spcAft>
                      </a:pPr>
                      <a:r>
                        <a:rPr lang="en-US" sz="1100" b="1" i="0">
                          <a:effectLst/>
                          <a:latin typeface="+mn-lt"/>
                        </a:rPr>
                        <a:t>PCC</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Primary Care Clinician Plan</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837053"/>
                  </a:ext>
                </a:extLst>
              </a:tr>
              <a:tr h="137072">
                <a:tc>
                  <a:txBody>
                    <a:bodyPr/>
                    <a:lstStyle/>
                    <a:p>
                      <a:pPr marL="0" marR="0">
                        <a:spcBef>
                          <a:spcPts val="0"/>
                        </a:spcBef>
                        <a:spcAft>
                          <a:spcPts val="0"/>
                        </a:spcAft>
                      </a:pPr>
                      <a:r>
                        <a:rPr lang="en-US" sz="1100" b="1" i="0">
                          <a:effectLst/>
                          <a:latin typeface="+mn-lt"/>
                        </a:rPr>
                        <a:t>PMPM</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Per Member Per Month</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92976150"/>
                  </a:ext>
                </a:extLst>
              </a:tr>
              <a:tr h="137072">
                <a:tc>
                  <a:txBody>
                    <a:bodyPr/>
                    <a:lstStyle/>
                    <a:p>
                      <a:pPr marL="0" marR="0">
                        <a:spcBef>
                          <a:spcPts val="0"/>
                        </a:spcBef>
                        <a:spcAft>
                          <a:spcPts val="0"/>
                        </a:spcAft>
                      </a:pPr>
                      <a:r>
                        <a:rPr lang="en-US" sz="1100" b="1" i="0">
                          <a:effectLst/>
                          <a:latin typeface="+mn-lt"/>
                        </a:rPr>
                        <a:t>SCO</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Senior Care Options</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2429213"/>
                  </a:ext>
                </a:extLst>
              </a:tr>
              <a:tr h="274145">
                <a:tc>
                  <a:txBody>
                    <a:bodyPr/>
                    <a:lstStyle/>
                    <a:p>
                      <a:pPr marL="0" marR="0">
                        <a:spcBef>
                          <a:spcPts val="0"/>
                        </a:spcBef>
                        <a:spcAft>
                          <a:spcPts val="0"/>
                        </a:spcAft>
                      </a:pPr>
                      <a:r>
                        <a:rPr lang="en-US" sz="1100" b="1" i="0">
                          <a:effectLst/>
                          <a:latin typeface="+mn-lt"/>
                        </a:rPr>
                        <a:t>SFY</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State Fiscal Year (July 1–June 30; for example, SFY22 runs from July 1, 2021–June 30, 2022)</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73938390"/>
                  </a:ext>
                </a:extLst>
              </a:tr>
              <a:tr h="137072">
                <a:tc>
                  <a:txBody>
                    <a:bodyPr/>
                    <a:lstStyle/>
                    <a:p>
                      <a:pPr marL="0" marR="0">
                        <a:spcBef>
                          <a:spcPts val="0"/>
                        </a:spcBef>
                        <a:spcAft>
                          <a:spcPts val="0"/>
                        </a:spcAft>
                      </a:pPr>
                      <a:r>
                        <a:rPr lang="en-US" sz="1100" b="1" i="0" dirty="0">
                          <a:effectLst/>
                          <a:latin typeface="+mn-lt"/>
                          <a:ea typeface="Calibri" panose="020F0502020204030204" pitchFamily="34" charset="0"/>
                          <a:cs typeface="Times New Roman" panose="02020603050405020304" pitchFamily="18" charset="0"/>
                        </a:rPr>
                        <a:t>STPHH</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100" b="0" i="0" u="none" strike="noStrike" kern="0" cap="none" spc="0" normalizeH="0" baseline="0" dirty="0">
                          <a:ln>
                            <a:noFill/>
                          </a:ln>
                          <a:solidFill>
                            <a:schemeClr val="tx1"/>
                          </a:solidFill>
                          <a:effectLst/>
                          <a:uLnTx/>
                          <a:uFillTx/>
                          <a:latin typeface="+mn-lt"/>
                          <a:ea typeface="+mn-ea"/>
                          <a:cs typeface="+mn-cs"/>
                        </a:rPr>
                        <a:t>Short-Term Post-Hospitalization Housing </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989423"/>
                  </a:ext>
                </a:extLst>
              </a:tr>
              <a:tr h="137072">
                <a:tc>
                  <a:txBody>
                    <a:bodyPr/>
                    <a:lstStyle/>
                    <a:p>
                      <a:pPr marL="0" marR="0">
                        <a:spcBef>
                          <a:spcPts val="0"/>
                        </a:spcBef>
                        <a:spcAft>
                          <a:spcPts val="0"/>
                        </a:spcAft>
                      </a:pPr>
                      <a:r>
                        <a:rPr lang="en-US" sz="1100" b="1" i="0" dirty="0">
                          <a:effectLst/>
                          <a:latin typeface="+mn-lt"/>
                        </a:rPr>
                        <a:t>SNAP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marR="0">
                        <a:spcBef>
                          <a:spcPts val="0"/>
                        </a:spcBef>
                        <a:spcAft>
                          <a:spcPts val="0"/>
                        </a:spcAft>
                      </a:pPr>
                      <a:r>
                        <a:rPr lang="en-US" sz="1100" b="0" i="0" dirty="0">
                          <a:effectLst/>
                          <a:latin typeface="+mn-lt"/>
                        </a:rPr>
                        <a:t>Supplemental Nutrition Assistance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280256827"/>
                  </a:ext>
                </a:extLst>
              </a:tr>
              <a:tr h="137072">
                <a:tc>
                  <a:txBody>
                    <a:bodyPr/>
                    <a:lstStyle/>
                    <a:p>
                      <a:pPr marL="0" marR="0">
                        <a:spcBef>
                          <a:spcPts val="0"/>
                        </a:spcBef>
                        <a:spcAft>
                          <a:spcPts val="0"/>
                        </a:spcAft>
                      </a:pPr>
                      <a:r>
                        <a:rPr lang="en-US" sz="1100" b="1" i="0" dirty="0">
                          <a:effectLst/>
                          <a:latin typeface="+mn-lt"/>
                        </a:rPr>
                        <a:t>SSI</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Supplemental Security Income</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824962"/>
                  </a:ext>
                </a:extLst>
              </a:tr>
              <a:tr h="137072">
                <a:tc>
                  <a:txBody>
                    <a:bodyPr/>
                    <a:lstStyle/>
                    <a:p>
                      <a:pPr marL="0" marR="0">
                        <a:spcBef>
                          <a:spcPts val="0"/>
                        </a:spcBef>
                        <a:spcAft>
                          <a:spcPts val="0"/>
                        </a:spcAft>
                      </a:pP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981685"/>
                  </a:ext>
                </a:extLst>
              </a:tr>
            </a:tbl>
          </a:graphicData>
        </a:graphic>
      </p:graphicFrame>
      <p:graphicFrame>
        <p:nvGraphicFramePr>
          <p:cNvPr id="22" name="Table 21">
            <a:extLst>
              <a:ext uri="{FF2B5EF4-FFF2-40B4-BE49-F238E27FC236}">
                <a16:creationId xmlns:a16="http://schemas.microsoft.com/office/drawing/2014/main" id="{9E8EC8C2-C758-CFBC-7B70-E8B8B27F5CDB}"/>
              </a:ext>
            </a:extLst>
          </p:cNvPr>
          <p:cNvGraphicFramePr>
            <a:graphicFrameLocks noGrp="1"/>
          </p:cNvGraphicFramePr>
          <p:nvPr>
            <p:extLst>
              <p:ext uri="{D42A27DB-BD31-4B8C-83A1-F6EECF244321}">
                <p14:modId xmlns:p14="http://schemas.microsoft.com/office/powerpoint/2010/main" val="3138990000"/>
              </p:ext>
            </p:extLst>
          </p:nvPr>
        </p:nvGraphicFramePr>
        <p:xfrm>
          <a:off x="637954" y="1485900"/>
          <a:ext cx="3773795" cy="3108960"/>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0">
                <a:tc>
                  <a:txBody>
                    <a:bodyPr/>
                    <a:lstStyle/>
                    <a:p>
                      <a:pPr marL="0" marR="0">
                        <a:spcBef>
                          <a:spcPts val="0"/>
                        </a:spcBef>
                        <a:spcAft>
                          <a:spcPts val="0"/>
                        </a:spcAft>
                      </a:pPr>
                      <a:r>
                        <a:rPr lang="en-US" sz="1100" b="1" i="0" dirty="0">
                          <a:effectLst/>
                          <a:latin typeface="+mn-lt"/>
                        </a:rPr>
                        <a:t>ACA</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Affordable Care Act</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3853505"/>
                  </a:ext>
                </a:extLst>
              </a:tr>
              <a:tr h="137072">
                <a:tc>
                  <a:txBody>
                    <a:bodyPr/>
                    <a:lstStyle/>
                    <a:p>
                      <a:pPr marL="0" marR="0">
                        <a:spcBef>
                          <a:spcPts val="0"/>
                        </a:spcBef>
                        <a:spcAft>
                          <a:spcPts val="0"/>
                        </a:spcAft>
                      </a:pPr>
                      <a:r>
                        <a:rPr lang="en-US" sz="1100" b="1" i="0">
                          <a:effectLst/>
                          <a:latin typeface="+mn-lt"/>
                        </a:rPr>
                        <a:t>ACS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American Community Survey</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8265808"/>
                  </a:ext>
                </a:extLst>
              </a:tr>
              <a:tr h="137072">
                <a:tc>
                  <a:txBody>
                    <a:bodyPr/>
                    <a:lstStyle/>
                    <a:p>
                      <a:pPr marL="0" marR="0">
                        <a:spcBef>
                          <a:spcPts val="0"/>
                        </a:spcBef>
                        <a:spcAft>
                          <a:spcPts val="0"/>
                        </a:spcAft>
                      </a:pPr>
                      <a:r>
                        <a:rPr lang="en-US" sz="1100" b="1" i="0">
                          <a:effectLst/>
                          <a:latin typeface="+mn-lt"/>
                        </a:rPr>
                        <a:t>ACO</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Accountable Care Organization</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49817536"/>
                  </a:ext>
                </a:extLst>
              </a:tr>
              <a:tr h="137072">
                <a:tc>
                  <a:txBody>
                    <a:bodyPr/>
                    <a:lstStyle/>
                    <a:p>
                      <a:pPr marL="0" marR="0" algn="l" defTabSz="914400" rtl="0" eaLnBrk="1" latinLnBrk="0" hangingPunct="1">
                        <a:spcBef>
                          <a:spcPts val="0"/>
                        </a:spcBef>
                        <a:spcAft>
                          <a:spcPts val="0"/>
                        </a:spcAft>
                      </a:pPr>
                      <a:r>
                        <a:rPr lang="en-US" sz="1100" b="1" i="0" kern="1200">
                          <a:solidFill>
                            <a:schemeClr val="dk1"/>
                          </a:solidFill>
                          <a:effectLst/>
                          <a:latin typeface="+mn-lt"/>
                          <a:ea typeface="+mn-ea"/>
                          <a:cs typeface="+mn-cs"/>
                        </a:rPr>
                        <a:t>CHIP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100" b="0" i="0" kern="1200">
                          <a:solidFill>
                            <a:schemeClr val="dk1"/>
                          </a:solidFill>
                          <a:effectLst/>
                          <a:latin typeface="+mn-lt"/>
                          <a:ea typeface="+mn-ea"/>
                          <a:cs typeface="+mn-cs"/>
                        </a:rPr>
                        <a:t>Children’s Health Insurance Program</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900161"/>
                  </a:ext>
                </a:extLst>
              </a:tr>
              <a:tr h="137072">
                <a:tc>
                  <a:txBody>
                    <a:bodyPr/>
                    <a:lstStyle/>
                    <a:p>
                      <a:pPr marL="0" marR="0">
                        <a:spcBef>
                          <a:spcPts val="0"/>
                        </a:spcBef>
                        <a:spcAft>
                          <a:spcPts val="0"/>
                        </a:spcAft>
                      </a:pPr>
                      <a:r>
                        <a:rPr lang="en-US" sz="1100" b="1" i="0">
                          <a:effectLst/>
                          <a:latin typeface="+mn-lt"/>
                        </a:rPr>
                        <a:t>CMS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Centers for Medicare and Medicaid Services </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34058011"/>
                  </a:ext>
                </a:extLst>
              </a:tr>
              <a:tr h="137072">
                <a:tc>
                  <a:txBody>
                    <a:bodyPr/>
                    <a:lstStyle/>
                    <a:p>
                      <a:pPr marL="0" marR="0">
                        <a:spcBef>
                          <a:spcPts val="0"/>
                        </a:spcBef>
                        <a:spcAft>
                          <a:spcPts val="0"/>
                        </a:spcAft>
                      </a:pPr>
                      <a:r>
                        <a:rPr lang="en-US" sz="1100" b="1" i="0">
                          <a:effectLst/>
                          <a:latin typeface="+mn-lt"/>
                        </a:rPr>
                        <a:t>CBHC</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Community Behavioral Health Center</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716325"/>
                  </a:ext>
                </a:extLst>
              </a:tr>
              <a:tr h="137072">
                <a:tc>
                  <a:txBody>
                    <a:bodyPr/>
                    <a:lstStyle/>
                    <a:p>
                      <a:pPr marL="0" marR="0">
                        <a:spcBef>
                          <a:spcPts val="0"/>
                        </a:spcBef>
                        <a:spcAft>
                          <a:spcPts val="0"/>
                        </a:spcAft>
                      </a:pPr>
                      <a:r>
                        <a:rPr lang="en-US" sz="1100" b="1" i="0">
                          <a:effectLst/>
                          <a:latin typeface="+mn-lt"/>
                        </a:rPr>
                        <a:t>CP </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ea typeface="Calibri" panose="020F0502020204030204" pitchFamily="34" charset="0"/>
                          <a:cs typeface="Times New Roman" panose="02020603050405020304" pitchFamily="18" charset="0"/>
                        </a:rPr>
                        <a:t>Community Partner</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59338568"/>
                  </a:ext>
                </a:extLst>
              </a:tr>
              <a:tr h="137072">
                <a:tc>
                  <a:txBody>
                    <a:bodyPr/>
                    <a:lstStyle/>
                    <a:p>
                      <a:pPr marL="0" marR="0">
                        <a:spcBef>
                          <a:spcPts val="0"/>
                        </a:spcBef>
                        <a:spcAft>
                          <a:spcPts val="0"/>
                        </a:spcAft>
                      </a:pPr>
                      <a:r>
                        <a:rPr lang="en-US" sz="1100" b="1" i="0">
                          <a:effectLst/>
                          <a:latin typeface="+mn-lt"/>
                          <a:ea typeface="Calibri" panose="020F0502020204030204" pitchFamily="34" charset="0"/>
                          <a:cs typeface="Times New Roman" panose="02020603050405020304" pitchFamily="18" charset="0"/>
                        </a:rPr>
                        <a:t>CSP</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ea typeface="Calibri" panose="020F0502020204030204" pitchFamily="34" charset="0"/>
                          <a:cs typeface="Times New Roman" panose="02020603050405020304" pitchFamily="18" charset="0"/>
                        </a:rPr>
                        <a:t>Community Support Program</a:t>
                      </a: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9282294"/>
                  </a:ext>
                </a:extLst>
              </a:tr>
              <a:tr h="137072">
                <a:tc>
                  <a:txBody>
                    <a:bodyPr/>
                    <a:lstStyle/>
                    <a:p>
                      <a:pPr marL="0" marR="0">
                        <a:spcBef>
                          <a:spcPts val="0"/>
                        </a:spcBef>
                        <a:spcAft>
                          <a:spcPts val="0"/>
                        </a:spcAft>
                      </a:pPr>
                      <a:r>
                        <a:rPr lang="en-US" sz="1100" b="1" i="0">
                          <a:effectLst/>
                          <a:latin typeface="+mn-lt"/>
                        </a:rPr>
                        <a:t>FBR</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Federal Benefit Rate</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09140628"/>
                  </a:ext>
                </a:extLst>
              </a:tr>
              <a:tr h="137072">
                <a:tc>
                  <a:txBody>
                    <a:bodyPr/>
                    <a:lstStyle/>
                    <a:p>
                      <a:pPr marL="0" marR="0">
                        <a:spcBef>
                          <a:spcPts val="0"/>
                        </a:spcBef>
                        <a:spcAft>
                          <a:spcPts val="0"/>
                        </a:spcAft>
                      </a:pPr>
                      <a:r>
                        <a:rPr lang="en-US" sz="1100" b="1" i="0">
                          <a:effectLst/>
                          <a:latin typeface="+mn-lt"/>
                        </a:rPr>
                        <a:t>FFS</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a:effectLst/>
                          <a:latin typeface="+mn-lt"/>
                        </a:rPr>
                        <a:t>Fee-For-Service</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473768"/>
                  </a:ext>
                </a:extLst>
              </a:tr>
              <a:tr h="137072">
                <a:tc>
                  <a:txBody>
                    <a:bodyPr/>
                    <a:lstStyle/>
                    <a:p>
                      <a:pPr marL="0" marR="0">
                        <a:spcBef>
                          <a:spcPts val="0"/>
                        </a:spcBef>
                        <a:spcAft>
                          <a:spcPts val="0"/>
                        </a:spcAft>
                      </a:pPr>
                      <a:r>
                        <a:rPr lang="en-US" sz="1100" b="1" i="0">
                          <a:effectLst/>
                          <a:latin typeface="+mn-lt"/>
                        </a:rPr>
                        <a:t>FMAP</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a:effectLst/>
                          <a:latin typeface="+mn-lt"/>
                        </a:rPr>
                        <a:t>Federal Medical Assistance Percentage</a:t>
                      </a:r>
                      <a:endParaRPr lang="en-US" sz="1100" b="0"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90390576"/>
                  </a:ext>
                </a:extLst>
              </a:tr>
              <a:tr h="137072">
                <a:tc>
                  <a:txBody>
                    <a:bodyPr/>
                    <a:lstStyle/>
                    <a:p>
                      <a:pPr marL="0" marR="0">
                        <a:spcBef>
                          <a:spcPts val="0"/>
                        </a:spcBef>
                        <a:spcAft>
                          <a:spcPts val="0"/>
                        </a:spcAft>
                      </a:pPr>
                      <a:r>
                        <a:rPr lang="en-US" sz="1100" b="1" i="0">
                          <a:effectLst/>
                          <a:latin typeface="+mn-lt"/>
                        </a:rPr>
                        <a:t>FPL</a:t>
                      </a:r>
                      <a:endParaRPr lang="en-US" sz="1100" b="1" i="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Federal Poverty Level</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7782259"/>
                  </a:ext>
                </a:extLst>
              </a:tr>
            </a:tbl>
          </a:graphicData>
        </a:graphic>
      </p:graphicFrame>
      <p:sp>
        <p:nvSpPr>
          <p:cNvPr id="2" name="Slide Number Placeholder 2">
            <a:extLst>
              <a:ext uri="{FF2B5EF4-FFF2-40B4-BE49-F238E27FC236}">
                <a16:creationId xmlns:a16="http://schemas.microsoft.com/office/drawing/2014/main" id="{24C47BA1-1465-0C14-E29B-B73DC69F6A2C}"/>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2</a:t>
            </a:fld>
            <a:endParaRPr lang="en-US"/>
          </a:p>
        </p:txBody>
      </p:sp>
    </p:spTree>
    <p:extLst>
      <p:ext uri="{BB962C8B-B14F-4D97-AF65-F5344CB8AC3E}">
        <p14:creationId xmlns:p14="http://schemas.microsoft.com/office/powerpoint/2010/main" val="370445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t>Total </a:t>
            </a:r>
            <a:r>
              <a:rPr lang="en-US" err="1"/>
              <a:t>masshealth</a:t>
            </a:r>
            <a:r>
              <a:rPr lang="en-US"/>
              <a:t> spending has risen since the beginning of the pandemic, driven largely by enrollment</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29</a:t>
            </a:fld>
            <a:endParaRPr lang="en-US"/>
          </a:p>
        </p:txBody>
      </p:sp>
      <p:graphicFrame>
        <p:nvGraphicFramePr>
          <p:cNvPr id="14" name="Chart 9"/>
          <p:cNvGraphicFramePr>
            <a:graphicFrameLocks/>
          </p:cNvGraphicFramePr>
          <p:nvPr>
            <p:extLst>
              <p:ext uri="{D42A27DB-BD31-4B8C-83A1-F6EECF244321}">
                <p14:modId xmlns:p14="http://schemas.microsoft.com/office/powerpoint/2010/main" val="2431119460"/>
              </p:ext>
            </p:extLst>
          </p:nvPr>
        </p:nvGraphicFramePr>
        <p:xfrm>
          <a:off x="466344" y="1562957"/>
          <a:ext cx="5157216" cy="3292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a:extLst>
              <a:ext uri="{FF2B5EF4-FFF2-40B4-BE49-F238E27FC236}">
                <a16:creationId xmlns:a16="http://schemas.microsoft.com/office/drawing/2014/main" id="{65F910BB-0C22-48D6-86A9-DB2C98DF4F5F}"/>
              </a:ext>
            </a:extLst>
          </p:cNvPr>
          <p:cNvSpPr txBox="1">
            <a:spLocks noChangeArrowheads="1"/>
          </p:cNvSpPr>
          <p:nvPr/>
        </p:nvSpPr>
        <p:spPr bwMode="auto">
          <a:xfrm>
            <a:off x="5751226" y="1207007"/>
            <a:ext cx="2935574" cy="5120640"/>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t>Total MassHealth program spending has nearly doubled in 10 years, from $10.8 billion in SFY 2013 to $19.85 billion in SFY 2022. When adjusted for medical cost inflation,</a:t>
            </a:r>
            <a:r>
              <a:rPr lang="en-US" sz="1000" baseline="30000" dirty="0"/>
              <a:t>1</a:t>
            </a:r>
            <a:r>
              <a:rPr lang="en-US" sz="1000" dirty="0"/>
              <a:t> the average annual increase from SFY 2013 to SFY 2022 was less than 4.5%. The average inflation-adjusted increase was particularly low in the years between  SFY 2016 and SFY 2020, with growth averaging 2%.</a:t>
            </a:r>
          </a:p>
          <a:p>
            <a:pPr>
              <a:buClr>
                <a:srgbClr val="5A8F7C"/>
              </a:buClr>
            </a:pPr>
            <a:r>
              <a:rPr lang="en-US" sz="1000" dirty="0"/>
              <a:t>Since the start of the pandemic in 2020 inflation-adjusted spending has increased, by 6.8% in SFY 2021 and 4.2% in SFY 2022. This growth was largely driven by increases in enrollment related to the COVID-19 Public Health Emergency (see slide 12). With the resumption of eligibility redeterminations in April 2023, it is expected that spending growth will slow in SFY 2024, in line with projected enrollment changes. </a:t>
            </a:r>
          </a:p>
          <a:p>
            <a:pPr>
              <a:buClr>
                <a:srgbClr val="5A8F7C"/>
              </a:buClr>
            </a:pPr>
            <a:r>
              <a:rPr lang="en-US" sz="1000" dirty="0"/>
              <a:t>The increased spending in SFY 2021 and SFY 2022 was offset by the enhanced federal match during the pandemic, reducing the impact on the state budget.</a:t>
            </a:r>
            <a:r>
              <a:rPr lang="en-US" sz="1000" baseline="30000" dirty="0"/>
              <a:t>3 </a:t>
            </a:r>
          </a:p>
          <a:p>
            <a:pPr>
              <a:buClr>
                <a:srgbClr val="5A8F7C"/>
              </a:buClr>
            </a:pPr>
            <a:r>
              <a:rPr lang="en-US" sz="1000" dirty="0"/>
              <a:t>Prior to the COVID-19 pandemic, the most significant annual increases in spending occurred from SFY 2013 to SFY 2015. Most of that growth is attributable to enrollment increases resulting from the ACA expansion. </a:t>
            </a:r>
          </a:p>
        </p:txBody>
      </p:sp>
      <p:sp>
        <p:nvSpPr>
          <p:cNvPr id="12" name="Rectangle 11">
            <a:extLst>
              <a:ext uri="{FF2B5EF4-FFF2-40B4-BE49-F238E27FC236}">
                <a16:creationId xmlns:a16="http://schemas.microsoft.com/office/drawing/2014/main" id="{07D18599-D75D-40B4-BE9A-5393B3107BC6}"/>
              </a:ext>
            </a:extLst>
          </p:cNvPr>
          <p:cNvSpPr/>
          <p:nvPr/>
        </p:nvSpPr>
        <p:spPr>
          <a:xfrm>
            <a:off x="457199" y="5266491"/>
            <a:ext cx="5166360" cy="1118255"/>
          </a:xfrm>
          <a:prstGeom prst="rect">
            <a:avLst/>
          </a:prstGeom>
        </p:spPr>
        <p:txBody>
          <a:bodyPr wrap="square" lIns="0" rIns="0" anchor="b" anchorCtr="0">
            <a:spAutoFit/>
          </a:bodyPr>
          <a:lstStyle/>
          <a:p>
            <a:pPr marL="45720" indent="-45720">
              <a:spcBef>
                <a:spcPts val="200"/>
              </a:spcBef>
            </a:pPr>
            <a:r>
              <a:rPr lang="en-US" sz="600" dirty="0">
                <a:solidFill>
                  <a:srgbClr val="000000"/>
                </a:solidFill>
                <a:latin typeface="+mn-lt"/>
              </a:rPr>
              <a:t>NOTE: This analysis reflects gross spending amounts, which includes both state and federal shares. The spending amounts include claim and capitation payments for medical benefits provided by MassHealth, and do not include the cost of Medicare or commercial premiums, Medicaid-reimbursable services from other state agencies, administrative spending, or risk corridor payments to managed care plans, or supplemental payments to providers. Note that this slide contains actual programmatic spending data while the previous slide contains budgeted state spending net of federal revenues.</a:t>
            </a:r>
          </a:p>
          <a:p>
            <a:pPr marL="45720" indent="-45720">
              <a:spcBef>
                <a:spcPts val="200"/>
              </a:spcBef>
            </a:pPr>
            <a:r>
              <a:rPr kumimoji="0" lang="en-US" sz="600" u="none" strike="noStrike" kern="1200" cap="none" spc="0" normalizeH="0" baseline="30000" noProof="0" dirty="0">
                <a:ln>
                  <a:noFill/>
                </a:ln>
                <a:solidFill>
                  <a:srgbClr val="000000"/>
                </a:solidFill>
                <a:effectLst/>
                <a:uLnTx/>
                <a:uFillTx/>
                <a:latin typeface="+mn-lt"/>
              </a:rPr>
              <a:t>1	</a:t>
            </a:r>
            <a:r>
              <a:rPr lang="en-US" sz="600" dirty="0">
                <a:solidFill>
                  <a:srgbClr val="000000"/>
                </a:solidFill>
                <a:latin typeface="+mn-lt"/>
              </a:rPr>
              <a:t>Medical cost inflation is based on the consumer price index specifically for medical care.  </a:t>
            </a:r>
          </a:p>
          <a:p>
            <a:pPr marL="45720" indent="-45720">
              <a:spcBef>
                <a:spcPts val="200"/>
              </a:spcBef>
            </a:pPr>
            <a:r>
              <a:rPr lang="en-US" sz="600" baseline="30000" dirty="0">
                <a:solidFill>
                  <a:srgbClr val="000000"/>
                </a:solidFill>
                <a:latin typeface="+mn-lt"/>
              </a:rPr>
              <a:t>2 </a:t>
            </a:r>
            <a:r>
              <a:rPr lang="en-US" sz="600" dirty="0">
                <a:solidFill>
                  <a:srgbClr val="000000"/>
                </a:solidFill>
                <a:latin typeface="+mn-lt"/>
              </a:rPr>
              <a:t>Inflation adjustment uses the Medical Consumer Price Index for the Boston area, from the U.S. Bureau of Labor Statistics. </a:t>
            </a:r>
          </a:p>
          <a:p>
            <a:pPr marL="45720" lvl="0" indent="-45720">
              <a:spcBef>
                <a:spcPts val="200"/>
              </a:spcBef>
            </a:pPr>
            <a:r>
              <a:rPr lang="en-US" sz="600" baseline="30000" dirty="0">
                <a:solidFill>
                  <a:srgbClr val="000000"/>
                </a:solidFill>
                <a:latin typeface="+mn-lt"/>
              </a:rPr>
              <a:t>3 </a:t>
            </a:r>
            <a:r>
              <a:rPr lang="en-US" sz="600" dirty="0">
                <a:solidFill>
                  <a:srgbClr val="000000"/>
                </a:solidFill>
                <a:latin typeface="+mn-lt"/>
              </a:rPr>
              <a:t>Massachusetts Budget and Policy Center (2022) </a:t>
            </a:r>
            <a:r>
              <a:rPr lang="en-US" sz="600" dirty="0">
                <a:solidFill>
                  <a:srgbClr val="000000"/>
                </a:solidFill>
                <a:latin typeface="+mn-lt"/>
                <a:hlinkClick r:id="rId4">
                  <a:extLst>
                    <a:ext uri="{A12FA001-AC4F-418D-AE19-62706E023703}">
                      <ahyp:hlinkClr xmlns:ahyp="http://schemas.microsoft.com/office/drawing/2018/hyperlinkcolor" val="tx"/>
                    </a:ext>
                  </a:extLst>
                </a:hlinkClick>
              </a:rPr>
              <a:t>What is the Actual State Cost of MassHealth in 2022? </a:t>
            </a:r>
            <a:r>
              <a:rPr lang="en-US" sz="600" dirty="0">
                <a:solidFill>
                  <a:srgbClr val="000000"/>
                </a:solidFill>
                <a:latin typeface="+mn-lt"/>
              </a:rPr>
              <a:t>Blue Cross Blue Shield of Massachusetts Foundation </a:t>
            </a:r>
          </a:p>
          <a:p>
            <a:pPr>
              <a:spcBef>
                <a:spcPts val="200"/>
              </a:spcBef>
            </a:pPr>
            <a:r>
              <a:rPr kumimoji="0" lang="en-US" sz="600" u="none" strike="noStrike" kern="1200" cap="small" spc="0" normalizeH="0" noProof="0" dirty="0">
                <a:ln>
                  <a:noFill/>
                </a:ln>
                <a:solidFill>
                  <a:srgbClr val="000000"/>
                </a:solidFill>
                <a:effectLst/>
                <a:uLnTx/>
                <a:uFillTx/>
                <a:latin typeface="+mn-lt"/>
              </a:rPr>
              <a:t>sources</a:t>
            </a:r>
            <a:r>
              <a:rPr kumimoji="0" lang="en-US" sz="600" u="none" strike="noStrike" kern="1200" cap="none" spc="0" normalizeH="0" baseline="0" noProof="0" dirty="0">
                <a:ln>
                  <a:noFill/>
                </a:ln>
                <a:solidFill>
                  <a:srgbClr val="000000"/>
                </a:solidFill>
                <a:effectLst/>
                <a:uLnTx/>
                <a:uFillTx/>
                <a:latin typeface="+mn-lt"/>
              </a:rPr>
              <a:t>: MassHealth Budget Office and authors’ calculations.</a:t>
            </a:r>
            <a:endParaRPr kumimoji="0" lang="en-US" sz="600" u="none" strike="noStrike" kern="1200" cap="none" spc="0" normalizeH="0" baseline="30000" noProof="0" dirty="0">
              <a:ln>
                <a:noFill/>
              </a:ln>
              <a:solidFill>
                <a:srgbClr val="000000"/>
              </a:solidFill>
              <a:effectLst/>
              <a:uLnTx/>
              <a:uFillTx/>
              <a:latin typeface="+mn-lt"/>
            </a:endParaRPr>
          </a:p>
        </p:txBody>
      </p:sp>
      <p:sp>
        <p:nvSpPr>
          <p:cNvPr id="15" name="Rectangle 14">
            <a:extLst>
              <a:ext uri="{FF2B5EF4-FFF2-40B4-BE49-F238E27FC236}">
                <a16:creationId xmlns:a16="http://schemas.microsoft.com/office/drawing/2014/main" id="{DC205FDD-09B3-4862-8811-DA044699E0BA}"/>
              </a:ext>
            </a:extLst>
          </p:cNvPr>
          <p:cNvSpPr/>
          <p:nvPr/>
        </p:nvSpPr>
        <p:spPr>
          <a:xfrm>
            <a:off x="455612" y="1207008"/>
            <a:ext cx="5016039" cy="246221"/>
          </a:xfrm>
          <a:prstGeom prst="rect">
            <a:avLst/>
          </a:prstGeom>
        </p:spPr>
        <p:txBody>
          <a:bodyPr wrap="square" lIns="0" tIns="45720" rIns="91440" bIns="45720" anchor="t">
            <a:spAutoFit/>
          </a:bodyPr>
          <a:lstStyle/>
          <a:p>
            <a:r>
              <a:rPr lang="en-US" sz="1000" b="1">
                <a:solidFill>
                  <a:srgbClr val="1C1C1C"/>
                </a:solidFill>
                <a:latin typeface="+mn-lt"/>
                <a:cs typeface="Arial"/>
              </a:rPr>
              <a:t>MASSHEALTH TOTAL PROGRAMMATIC SPENDING, SFY </a:t>
            </a:r>
            <a:r>
              <a:rPr lang="en-US" sz="1000" b="1">
                <a:latin typeface="+mn-lt"/>
                <a:cs typeface="Arial"/>
              </a:rPr>
              <a:t>2013–2022</a:t>
            </a:r>
            <a:endParaRPr lang="en-US" sz="1000">
              <a:latin typeface="+mn-lt"/>
              <a:ea typeface="Source Sans Pro Light"/>
            </a:endParaRPr>
          </a:p>
        </p:txBody>
      </p:sp>
      <p:sp>
        <p:nvSpPr>
          <p:cNvPr id="16" name="Rectangle 15">
            <a:extLst>
              <a:ext uri="{FF2B5EF4-FFF2-40B4-BE49-F238E27FC236}">
                <a16:creationId xmlns:a16="http://schemas.microsoft.com/office/drawing/2014/main" id="{0A7FEC11-E33C-412A-8F52-38CD01175320}"/>
              </a:ext>
            </a:extLst>
          </p:cNvPr>
          <p:cNvSpPr/>
          <p:nvPr/>
        </p:nvSpPr>
        <p:spPr>
          <a:xfrm>
            <a:off x="652527" y="1494711"/>
            <a:ext cx="1329210" cy="215444"/>
          </a:xfrm>
          <a:prstGeom prst="rect">
            <a:avLst/>
          </a:prstGeom>
        </p:spPr>
        <p:txBody>
          <a:bodyPr wrap="none">
            <a:spAutoFit/>
          </a:bodyPr>
          <a:lstStyle/>
          <a:p>
            <a:r>
              <a:rPr lang="en-US" sz="800">
                <a:solidFill>
                  <a:srgbClr val="1C1C1C"/>
                </a:solidFill>
                <a:latin typeface="+mn-lt"/>
              </a:rPr>
              <a:t>(BILLIONS OF DOLLARS)</a:t>
            </a:r>
            <a:endParaRPr lang="en-US" sz="1400">
              <a:latin typeface="+mn-lt"/>
            </a:endParaRPr>
          </a:p>
        </p:txBody>
      </p:sp>
      <p:sp>
        <p:nvSpPr>
          <p:cNvPr id="18" name="TextBox 1">
            <a:extLst>
              <a:ext uri="{FF2B5EF4-FFF2-40B4-BE49-F238E27FC236}">
                <a16:creationId xmlns:a16="http://schemas.microsoft.com/office/drawing/2014/main" id="{E2A1A729-E1E6-4468-9AD9-4B329762667A}"/>
              </a:ext>
            </a:extLst>
          </p:cNvPr>
          <p:cNvSpPr txBox="1"/>
          <p:nvPr/>
        </p:nvSpPr>
        <p:spPr>
          <a:xfrm>
            <a:off x="3374442" y="1765668"/>
            <a:ext cx="1169552" cy="193899"/>
          </a:xfrm>
          <a:prstGeom prst="rect">
            <a:avLst/>
          </a:prstGeom>
          <a:solidFill>
            <a:srgbClr val="00A797"/>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a:solidFill>
                  <a:schemeClr val="bg1"/>
                </a:solidFill>
              </a:rPr>
              <a:t>CURRENT DOLLARS</a:t>
            </a:r>
          </a:p>
        </p:txBody>
      </p:sp>
      <p:sp>
        <p:nvSpPr>
          <p:cNvPr id="19" name="TextBox 2">
            <a:extLst>
              <a:ext uri="{FF2B5EF4-FFF2-40B4-BE49-F238E27FC236}">
                <a16:creationId xmlns:a16="http://schemas.microsoft.com/office/drawing/2014/main" id="{3162F5C7-8834-4189-904E-383A02A3CCD8}"/>
              </a:ext>
            </a:extLst>
          </p:cNvPr>
          <p:cNvSpPr txBox="1"/>
          <p:nvPr/>
        </p:nvSpPr>
        <p:spPr>
          <a:xfrm>
            <a:off x="3580108" y="3332050"/>
            <a:ext cx="1927772" cy="193899"/>
          </a:xfrm>
          <a:prstGeom prst="rect">
            <a:avLst/>
          </a:prstGeom>
          <a:solidFill>
            <a:srgbClr val="6F83BF"/>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dirty="0">
                <a:solidFill>
                  <a:schemeClr val="bg1"/>
                </a:solidFill>
              </a:rPr>
              <a:t>INFLATION-ADJUSTED DOLLARS</a:t>
            </a:r>
            <a:r>
              <a:rPr lang="en-US" sz="900" b="1" baseline="30000" dirty="0">
                <a:solidFill>
                  <a:schemeClr val="bg1"/>
                </a:solidFill>
              </a:rPr>
              <a:t>2</a:t>
            </a:r>
            <a:endParaRPr lang="en-US" sz="900" b="1" kern="1200" baseline="30000" dirty="0">
              <a:solidFill>
                <a:schemeClr val="bg1"/>
              </a:solidFill>
            </a:endParaRPr>
          </a:p>
        </p:txBody>
      </p:sp>
      <p:sp>
        <p:nvSpPr>
          <p:cNvPr id="20" name="Rectangle 19">
            <a:extLst>
              <a:ext uri="{FF2B5EF4-FFF2-40B4-BE49-F238E27FC236}">
                <a16:creationId xmlns:a16="http://schemas.microsoft.com/office/drawing/2014/main" id="{BF6ED341-22AD-4E10-B57A-BFB0C69A3CBE}"/>
              </a:ext>
            </a:extLst>
          </p:cNvPr>
          <p:cNvSpPr/>
          <p:nvPr/>
        </p:nvSpPr>
        <p:spPr>
          <a:xfrm>
            <a:off x="445618" y="4569609"/>
            <a:ext cx="365806" cy="215444"/>
          </a:xfrm>
          <a:prstGeom prst="rect">
            <a:avLst/>
          </a:prstGeom>
        </p:spPr>
        <p:txBody>
          <a:bodyPr wrap="none">
            <a:spAutoFit/>
          </a:bodyPr>
          <a:lstStyle/>
          <a:p>
            <a:r>
              <a:rPr lang="en-US" sz="800" b="1">
                <a:solidFill>
                  <a:srgbClr val="1C1C1C"/>
                </a:solidFill>
                <a:latin typeface="+mn-lt"/>
              </a:rPr>
              <a:t>SFY</a:t>
            </a:r>
            <a:endParaRPr lang="en-US" sz="1400">
              <a:latin typeface="+mn-lt"/>
            </a:endParaRPr>
          </a:p>
        </p:txBody>
      </p:sp>
    </p:spTree>
    <p:extLst>
      <p:ext uri="{BB962C8B-B14F-4D97-AF65-F5344CB8AC3E}">
        <p14:creationId xmlns:p14="http://schemas.microsoft.com/office/powerpoint/2010/main" val="386125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A04D35E-F87D-4821-88E8-D3BEC75B959D}"/>
              </a:ext>
            </a:extLst>
          </p:cNvPr>
          <p:cNvGraphicFramePr/>
          <p:nvPr>
            <p:extLst>
              <p:ext uri="{D42A27DB-BD31-4B8C-83A1-F6EECF244321}">
                <p14:modId xmlns:p14="http://schemas.microsoft.com/office/powerpoint/2010/main" val="706786724"/>
              </p:ext>
            </p:extLst>
          </p:nvPr>
        </p:nvGraphicFramePr>
        <p:xfrm>
          <a:off x="430446" y="1794235"/>
          <a:ext cx="5686242" cy="3674792"/>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a:t>While ENROLLMENT and overall program spending increased during sfy 2021-2022, spending per member REMAINED STEADY</a:t>
            </a:r>
          </a:p>
        </p:txBody>
      </p:sp>
      <p:sp>
        <p:nvSpPr>
          <p:cNvPr id="3" name="Slide Number Placeholder 2"/>
          <p:cNvSpPr>
            <a:spLocks noGrp="1"/>
          </p:cNvSpPr>
          <p:nvPr>
            <p:ph type="sldNum" sz="quarter" idx="10"/>
          </p:nvPr>
        </p:nvSpPr>
        <p:spPr/>
        <p:txBody>
          <a:bodyPr/>
          <a:lstStyle/>
          <a:p>
            <a:pPr lvl="0"/>
            <a:fld id="{9E2FD372-2CE6-4C7B-90AE-F93F03DF2A84}" type="slidenum">
              <a:rPr lang="en-US" noProof="0" smtClean="0"/>
              <a:pPr lvl="0"/>
              <a:t>30</a:t>
            </a:fld>
            <a:endParaRPr lang="en-US" noProof="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u="none" strike="noStrike" kern="1200" cap="none" spc="0" normalizeH="0" baseline="0" noProof="0">
              <a:ln>
                <a:noFill/>
              </a:ln>
              <a:solidFill>
                <a:srgbClr val="1C1C1C"/>
              </a:solidFill>
              <a:effectLst/>
              <a:uLnTx/>
              <a:uFillTx/>
              <a:latin typeface="+mn-lt"/>
              <a:ea typeface="+mn-ea"/>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6095177" y="1207008"/>
            <a:ext cx="2651948"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cs typeface="Arial"/>
              </a:rPr>
              <a:t>Total MassHealth spending typically tracks with enrollment - when enrollment increases (such as during the pandemic or when the ACA expanded eligibility for the program), spending typically increases at a faster than average rate. From SFY 2021 to 2022, member enrollment increased by 9.8%, driving the increase in total spending, while spending per member (PMPM) was unchanged.</a:t>
            </a:r>
          </a:p>
          <a:p>
            <a:pPr>
              <a:buClr>
                <a:srgbClr val="5A8F7C"/>
              </a:buClr>
            </a:pPr>
            <a:r>
              <a:rPr lang="en-US" sz="1000" dirty="0">
                <a:cs typeface="Arial"/>
              </a:rPr>
              <a:t>Since SFY 2013, PMPM spending increased 19%, with a dip from SFY 2013 to 2015</a:t>
            </a:r>
            <a:r>
              <a:rPr lang="en-US" sz="1000" baseline="30000" dirty="0">
                <a:cs typeface="Arial"/>
              </a:rPr>
              <a:t>1</a:t>
            </a:r>
            <a:r>
              <a:rPr lang="en-US" sz="1000" dirty="0">
                <a:cs typeface="Arial"/>
              </a:rPr>
              <a:t>, and a rapid increase between SFY 2017 and 2020. </a:t>
            </a:r>
          </a:p>
          <a:p>
            <a:pPr>
              <a:buClr>
                <a:srgbClr val="5A8F7C"/>
              </a:buClr>
            </a:pPr>
            <a:r>
              <a:rPr lang="en-US" sz="1000" dirty="0">
                <a:cs typeface="Arial"/>
              </a:rPr>
              <a:t>PMPM spending is determined by two factors: rates paid to providers and utilization of services by members.  The increase in PMPM spending from SFY 2017 to 2020 is largely driven by provider and capitation rate increases during this time frame. </a:t>
            </a:r>
          </a:p>
          <a:p>
            <a:pPr>
              <a:buClr>
                <a:srgbClr val="5A8F7C"/>
              </a:buClr>
            </a:pPr>
            <a:r>
              <a:rPr lang="en-US" sz="1000" dirty="0">
                <a:cs typeface="Arial"/>
              </a:rPr>
              <a:t>PMPM spending leveled off during the pandemic</a:t>
            </a:r>
            <a:r>
              <a:rPr lang="en-US" sz="1000">
                <a:cs typeface="Arial"/>
              </a:rPr>
              <a:t>, from SFY </a:t>
            </a:r>
            <a:r>
              <a:rPr lang="en-US" sz="1000" dirty="0">
                <a:cs typeface="Arial"/>
              </a:rPr>
              <a:t>2020 to 2022, coincident with rapid enrollment growth. This is because most of this enrollment growth occurred among non-disabled children and adults, whose relatively low service utilization had little effect on overall per member spending. </a:t>
            </a:r>
          </a:p>
        </p:txBody>
      </p:sp>
      <p:sp>
        <p:nvSpPr>
          <p:cNvPr id="42" name="Rectangle 41">
            <a:extLst>
              <a:ext uri="{FF2B5EF4-FFF2-40B4-BE49-F238E27FC236}">
                <a16:creationId xmlns:a16="http://schemas.microsoft.com/office/drawing/2014/main" id="{C4B08675-2C0A-4CC6-909D-1793CDDAB801}"/>
              </a:ext>
            </a:extLst>
          </p:cNvPr>
          <p:cNvSpPr/>
          <p:nvPr/>
        </p:nvSpPr>
        <p:spPr>
          <a:xfrm>
            <a:off x="457199" y="5871784"/>
            <a:ext cx="5684655" cy="512961"/>
          </a:xfrm>
          <a:prstGeom prst="rect">
            <a:avLst/>
          </a:prstGeom>
        </p:spPr>
        <p:txBody>
          <a:bodyPr wrap="square" lIns="0" rIns="0" anchor="b" anchorCtr="0">
            <a:spAutoFit/>
          </a:bodyPr>
          <a:lstStyle/>
          <a:p>
            <a:pPr marL="45720" lvl="0" indent="-45720">
              <a:spcBef>
                <a:spcPts val="200"/>
              </a:spcBef>
            </a:pPr>
            <a:r>
              <a:rPr lang="en-US" sz="600" cap="small" baseline="30000" dirty="0">
                <a:solidFill>
                  <a:srgbClr val="000000"/>
                </a:solidFill>
                <a:latin typeface="+mn-lt"/>
              </a:rPr>
              <a:t>1</a:t>
            </a:r>
            <a:r>
              <a:rPr lang="en-US" sz="600" baseline="30000" dirty="0">
                <a:solidFill>
                  <a:srgbClr val="000000"/>
                </a:solidFill>
                <a:latin typeface="+mn-lt"/>
              </a:rPr>
              <a:t>	</a:t>
            </a:r>
            <a:r>
              <a:rPr lang="en-US" sz="600" dirty="0">
                <a:solidFill>
                  <a:srgbClr val="000000"/>
                </a:solidFill>
                <a:latin typeface="+mn-lt"/>
              </a:rPr>
              <a:t>This PMPM drop was a result of temporary Medicaid coverage that was initiated in 2014 at the start of the ACA expansion. The temporary members caused some of the spike in enrollment, as well as the declining PMPM, as these members used fewer health care services.</a:t>
            </a:r>
          </a:p>
          <a:p>
            <a:pPr marL="45720" indent="-45720">
              <a:spcBef>
                <a:spcPts val="200"/>
              </a:spcBef>
            </a:pPr>
            <a:r>
              <a:rPr lang="en-US" sz="600" baseline="30000" dirty="0">
                <a:solidFill>
                  <a:srgbClr val="000000"/>
                </a:solidFill>
                <a:latin typeface="+mn-lt"/>
              </a:rPr>
              <a:t>2</a:t>
            </a:r>
            <a:r>
              <a:rPr kumimoji="0" lang="en-US" sz="600" strike="noStrike" kern="1200" cap="none" spc="0" normalizeH="0" baseline="0" noProof="0" dirty="0">
                <a:ln>
                  <a:noFill/>
                </a:ln>
                <a:solidFill>
                  <a:srgbClr val="000000"/>
                </a:solidFill>
                <a:effectLst/>
                <a:uLnTx/>
                <a:uFillTx/>
                <a:latin typeface="+mn-lt"/>
              </a:rPr>
              <a:t> </a:t>
            </a:r>
            <a:r>
              <a:rPr lang="en-US" sz="600" dirty="0">
                <a:solidFill>
                  <a:srgbClr val="000000"/>
                </a:solidFill>
                <a:latin typeface="+mn-lt"/>
              </a:rPr>
              <a:t>Blue Cross Blue Shield of Massachusetts Foundation. (2021). </a:t>
            </a:r>
            <a:r>
              <a:rPr lang="en-US" sz="600" dirty="0">
                <a:solidFill>
                  <a:srgbClr val="000000"/>
                </a:solidFill>
                <a:latin typeface="+mn-lt"/>
                <a:hlinkClick r:id="rId4">
                  <a:extLst>
                    <a:ext uri="{A12FA001-AC4F-418D-AE19-62706E023703}">
                      <ahyp:hlinkClr xmlns:ahyp="http://schemas.microsoft.com/office/drawing/2018/hyperlinkcolor" val="tx"/>
                    </a:ext>
                  </a:extLst>
                </a:hlinkClick>
              </a:rPr>
              <a:t>SFY2021 Budget for MassHealth and Other Health Reform Programs</a:t>
            </a:r>
            <a:r>
              <a:rPr lang="en-US" sz="600" dirty="0">
                <a:solidFill>
                  <a:srgbClr val="000000"/>
                </a:solidFill>
                <a:latin typeface="+mn-lt"/>
              </a:rPr>
              <a:t>.</a:t>
            </a:r>
          </a:p>
          <a:p>
            <a:pPr>
              <a:spcBef>
                <a:spcPts val="200"/>
              </a:spcBef>
            </a:pPr>
            <a:r>
              <a:rPr kumimoji="0" lang="en-US" sz="600" u="none" strike="noStrike" kern="1200" cap="small" spc="0" normalizeH="0" baseline="0" noProof="0" dirty="0">
                <a:ln>
                  <a:noFill/>
                </a:ln>
                <a:solidFill>
                  <a:srgbClr val="000000"/>
                </a:solidFill>
                <a:effectLst/>
                <a:uLnTx/>
                <a:uFillTx/>
                <a:latin typeface="+mn-lt"/>
              </a:rPr>
              <a:t>sources</a:t>
            </a:r>
            <a:r>
              <a:rPr lang="en-US" sz="600" dirty="0">
                <a:solidFill>
                  <a:srgbClr val="000000"/>
                </a:solidFill>
                <a:latin typeface="+mn-lt"/>
              </a:rPr>
              <a:t>: MassHealth Budget Office (total date of service spending and enrollment) and authors’ calculations.</a:t>
            </a:r>
          </a:p>
        </p:txBody>
      </p:sp>
      <p:sp>
        <p:nvSpPr>
          <p:cNvPr id="48" name="Rectangle 47">
            <a:extLst>
              <a:ext uri="{FF2B5EF4-FFF2-40B4-BE49-F238E27FC236}">
                <a16:creationId xmlns:a16="http://schemas.microsoft.com/office/drawing/2014/main" id="{7AC16999-652A-4452-8BE6-6494E3050C0B}"/>
              </a:ext>
            </a:extLst>
          </p:cNvPr>
          <p:cNvSpPr/>
          <p:nvPr/>
        </p:nvSpPr>
        <p:spPr>
          <a:xfrm>
            <a:off x="455612" y="1207008"/>
            <a:ext cx="5259387" cy="400110"/>
          </a:xfrm>
          <a:prstGeom prst="rect">
            <a:avLst/>
          </a:prstGeom>
        </p:spPr>
        <p:txBody>
          <a:bodyPr wrap="square" lIns="0">
            <a:spAutoFit/>
          </a:bodyPr>
          <a:lstStyle/>
          <a:p>
            <a:pPr lvl="0"/>
            <a:r>
              <a:rPr lang="en-US" sz="1000" b="1">
                <a:solidFill>
                  <a:srgbClr val="1C1C1C"/>
                </a:solidFill>
                <a:latin typeface="+mn-lt"/>
              </a:rPr>
              <a:t>GROWTH IN MASSHEALTH TOTAL SPENDING, ENROLLMENT, AND PER MEMBER PER MONTH (PMPM) COSTS</a:t>
            </a:r>
            <a:r>
              <a:rPr lang="en-US" sz="1000" b="1" baseline="30000">
                <a:solidFill>
                  <a:srgbClr val="1C1C1C"/>
                </a:solidFill>
                <a:latin typeface="+mn-lt"/>
              </a:rPr>
              <a:t>1</a:t>
            </a:r>
            <a:r>
              <a:rPr lang="en-US" sz="1000" b="1">
                <a:solidFill>
                  <a:srgbClr val="1C1C1C"/>
                </a:solidFill>
                <a:latin typeface="+mn-lt"/>
              </a:rPr>
              <a:t> AS </a:t>
            </a:r>
            <a:r>
              <a:rPr lang="en-US" sz="1000" b="1">
                <a:latin typeface="+mn-lt"/>
              </a:rPr>
              <a:t>COMPARED TO SFY 2013 (SFY 2013 = 100%)</a:t>
            </a:r>
          </a:p>
        </p:txBody>
      </p:sp>
      <p:sp>
        <p:nvSpPr>
          <p:cNvPr id="12" name="TextBox 11">
            <a:extLst>
              <a:ext uri="{FF2B5EF4-FFF2-40B4-BE49-F238E27FC236}">
                <a16:creationId xmlns:a16="http://schemas.microsoft.com/office/drawing/2014/main" id="{D2F1E140-73F2-46E2-B2C6-5EEF399EF7D9}"/>
              </a:ext>
            </a:extLst>
          </p:cNvPr>
          <p:cNvSpPr txBox="1"/>
          <p:nvPr/>
        </p:nvSpPr>
        <p:spPr>
          <a:xfrm>
            <a:off x="4542360" y="2259771"/>
            <a:ext cx="667812" cy="328295"/>
          </a:xfrm>
          <a:prstGeom prst="rect">
            <a:avLst/>
          </a:prstGeom>
          <a:solidFill>
            <a:schemeClr val="accent2"/>
          </a:solidFill>
        </p:spPr>
        <p:txBody>
          <a:bodyPr wrap="none" lIns="45720" tIns="25400" rIns="45720" bIns="25400" rtlCol="0">
            <a:spAutoFit/>
          </a:bodyPr>
          <a:lstStyle/>
          <a:p>
            <a:pPr algn="ctr"/>
            <a:r>
              <a:rPr lang="en-US" sz="900" b="1">
                <a:solidFill>
                  <a:schemeClr val="bg1"/>
                </a:solidFill>
                <a:latin typeface="+mn-lt"/>
                <a:cs typeface="+mn-cs"/>
              </a:rPr>
              <a:t>TOTAL </a:t>
            </a:r>
            <a:br>
              <a:rPr lang="en-US" sz="900" b="1">
                <a:solidFill>
                  <a:schemeClr val="bg1"/>
                </a:solidFill>
                <a:latin typeface="+mn-lt"/>
                <a:cs typeface="+mn-cs"/>
              </a:rPr>
            </a:br>
            <a:r>
              <a:rPr lang="en-US" sz="900" b="1">
                <a:solidFill>
                  <a:schemeClr val="bg1"/>
                </a:solidFill>
                <a:latin typeface="+mn-lt"/>
                <a:cs typeface="+mn-cs"/>
              </a:rPr>
              <a:t>SPENDING</a:t>
            </a:r>
          </a:p>
        </p:txBody>
      </p:sp>
      <p:sp>
        <p:nvSpPr>
          <p:cNvPr id="13" name="TextBox 12">
            <a:extLst>
              <a:ext uri="{FF2B5EF4-FFF2-40B4-BE49-F238E27FC236}">
                <a16:creationId xmlns:a16="http://schemas.microsoft.com/office/drawing/2014/main" id="{86A8E502-03B6-4FA7-94B4-5BE6A942280A}"/>
              </a:ext>
            </a:extLst>
          </p:cNvPr>
          <p:cNvSpPr txBox="1"/>
          <p:nvPr/>
        </p:nvSpPr>
        <p:spPr>
          <a:xfrm>
            <a:off x="4928241" y="3179537"/>
            <a:ext cx="856966" cy="189796"/>
          </a:xfrm>
          <a:prstGeom prst="rect">
            <a:avLst/>
          </a:prstGeom>
          <a:solidFill>
            <a:srgbClr val="6F83BF"/>
          </a:solidFill>
        </p:spPr>
        <p:txBody>
          <a:bodyPr wrap="none" lIns="45720" tIns="25400" rIns="45720" bIns="25400" rtlCol="0">
            <a:spAutoFit/>
          </a:bodyPr>
          <a:lstStyle/>
          <a:p>
            <a:r>
              <a:rPr lang="en-US" sz="900" b="1" dirty="0">
                <a:solidFill>
                  <a:schemeClr val="bg1"/>
                </a:solidFill>
                <a:latin typeface="+mn-lt"/>
                <a:cs typeface="+mn-cs"/>
              </a:rPr>
              <a:t>ENROLLMENT</a:t>
            </a:r>
          </a:p>
        </p:txBody>
      </p:sp>
      <p:sp>
        <p:nvSpPr>
          <p:cNvPr id="14" name="TextBox 13">
            <a:extLst>
              <a:ext uri="{FF2B5EF4-FFF2-40B4-BE49-F238E27FC236}">
                <a16:creationId xmlns:a16="http://schemas.microsoft.com/office/drawing/2014/main" id="{BA1B3B7A-6939-4A59-8204-F2CDD9803E14}"/>
              </a:ext>
            </a:extLst>
          </p:cNvPr>
          <p:cNvSpPr txBox="1"/>
          <p:nvPr/>
        </p:nvSpPr>
        <p:spPr>
          <a:xfrm>
            <a:off x="4594335" y="4115716"/>
            <a:ext cx="667812" cy="328295"/>
          </a:xfrm>
          <a:prstGeom prst="rect">
            <a:avLst/>
          </a:prstGeom>
          <a:solidFill>
            <a:srgbClr val="00A797"/>
          </a:solidFill>
        </p:spPr>
        <p:txBody>
          <a:bodyPr wrap="none" lIns="45720" tIns="25400" rIns="45720" bIns="25400" rtlCol="0">
            <a:spAutoFit/>
          </a:bodyPr>
          <a:lstStyle/>
          <a:p>
            <a:pPr algn="ctr"/>
            <a:r>
              <a:rPr lang="en-US" sz="900" b="1" dirty="0">
                <a:solidFill>
                  <a:schemeClr val="bg1"/>
                </a:solidFill>
                <a:latin typeface="+mn-lt"/>
                <a:cs typeface="+mn-cs"/>
              </a:rPr>
              <a:t>PMPM </a:t>
            </a:r>
          </a:p>
          <a:p>
            <a:pPr algn="ctr"/>
            <a:r>
              <a:rPr lang="en-US" sz="900" b="1" dirty="0">
                <a:solidFill>
                  <a:schemeClr val="bg1"/>
                </a:solidFill>
                <a:latin typeface="+mn-lt"/>
                <a:cs typeface="+mn-cs"/>
              </a:rPr>
              <a:t>SPENDING</a:t>
            </a:r>
          </a:p>
        </p:txBody>
      </p:sp>
      <p:sp>
        <p:nvSpPr>
          <p:cNvPr id="2" name="Rectangle 1">
            <a:extLst>
              <a:ext uri="{FF2B5EF4-FFF2-40B4-BE49-F238E27FC236}">
                <a16:creationId xmlns:a16="http://schemas.microsoft.com/office/drawing/2014/main" id="{22EEACFB-D15D-4347-AD30-7A9A38170CF9}"/>
              </a:ext>
            </a:extLst>
          </p:cNvPr>
          <p:cNvSpPr/>
          <p:nvPr/>
        </p:nvSpPr>
        <p:spPr>
          <a:xfrm>
            <a:off x="835791" y="1716846"/>
            <a:ext cx="1632178" cy="215444"/>
          </a:xfrm>
          <a:prstGeom prst="rect">
            <a:avLst/>
          </a:prstGeom>
        </p:spPr>
        <p:txBody>
          <a:bodyPr wrap="none">
            <a:spAutoFit/>
          </a:bodyPr>
          <a:lstStyle/>
          <a:p>
            <a:r>
              <a:rPr lang="en-US" sz="800">
                <a:solidFill>
                  <a:srgbClr val="1C1C1C"/>
                </a:solidFill>
                <a:latin typeface="+mn-lt"/>
              </a:rPr>
              <a:t>(PERCENTAGE OF </a:t>
            </a:r>
            <a:r>
              <a:rPr lang="en-US" sz="800">
                <a:latin typeface="+mn-lt"/>
              </a:rPr>
              <a:t>2013 LEVEL</a:t>
            </a:r>
            <a:r>
              <a:rPr lang="en-US" sz="800">
                <a:solidFill>
                  <a:srgbClr val="1C1C1C"/>
                </a:solidFill>
                <a:latin typeface="+mn-lt"/>
              </a:rPr>
              <a:t>)</a:t>
            </a:r>
            <a:endParaRPr lang="en-US" sz="1400">
              <a:latin typeface="+mn-lt"/>
            </a:endParaRPr>
          </a:p>
        </p:txBody>
      </p:sp>
      <p:sp>
        <p:nvSpPr>
          <p:cNvPr id="16" name="Rectangle 8">
            <a:extLst>
              <a:ext uri="{FF2B5EF4-FFF2-40B4-BE49-F238E27FC236}">
                <a16:creationId xmlns:a16="http://schemas.microsoft.com/office/drawing/2014/main" id="{95183CD9-1BF7-4222-9AF0-5C7D8644B7F8}"/>
              </a:ext>
            </a:extLst>
          </p:cNvPr>
          <p:cNvSpPr>
            <a:spLocks noChangeArrowheads="1"/>
          </p:cNvSpPr>
          <p:nvPr/>
        </p:nvSpPr>
        <p:spPr bwMode="auto">
          <a:xfrm>
            <a:off x="559750" y="5130807"/>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b="1">
                <a:solidFill>
                  <a:prstClr val="black"/>
                </a:solidFill>
                <a:latin typeface="+mn-lt"/>
                <a:cs typeface="+mn-cs"/>
              </a:rPr>
              <a:t>SFY</a:t>
            </a:r>
          </a:p>
        </p:txBody>
      </p:sp>
    </p:spTree>
    <p:extLst>
      <p:ext uri="{BB962C8B-B14F-4D97-AF65-F5344CB8AC3E}">
        <p14:creationId xmlns:p14="http://schemas.microsoft.com/office/powerpoint/2010/main" val="342135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AB488D16-3C72-4AB9-8E24-FB974738912D}"/>
              </a:ext>
            </a:extLst>
          </p:cNvPr>
          <p:cNvGraphicFramePr/>
          <p:nvPr>
            <p:extLst>
              <p:ext uri="{D42A27DB-BD31-4B8C-83A1-F6EECF244321}">
                <p14:modId xmlns:p14="http://schemas.microsoft.com/office/powerpoint/2010/main" val="2061627803"/>
              </p:ext>
            </p:extLst>
          </p:nvPr>
        </p:nvGraphicFramePr>
        <p:xfrm>
          <a:off x="465202" y="1764734"/>
          <a:ext cx="5902807" cy="424293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close up of a logo&#10;&#10;Description automatically generated">
            <a:extLst>
              <a:ext uri="{FF2B5EF4-FFF2-40B4-BE49-F238E27FC236}">
                <a16:creationId xmlns:a16="http://schemas.microsoft.com/office/drawing/2014/main" id="{E435E24B-8FCB-40D8-8038-AB5CA27A3237}"/>
              </a:ext>
            </a:extLst>
          </p:cNvPr>
          <p:cNvPicPr>
            <a:picLocks noChangeAspect="1"/>
          </p:cNvPicPr>
          <p:nvPr/>
        </p:nvPicPr>
        <p:blipFill>
          <a:blip r:embed="rId4">
            <a:alphaModFix amt="25000"/>
          </a:blip>
          <a:stretch>
            <a:fillRect/>
          </a:stretch>
        </p:blipFill>
        <p:spPr>
          <a:xfrm>
            <a:off x="3141076" y="1812645"/>
            <a:ext cx="1261981" cy="3944454"/>
          </a:xfrm>
          <a:prstGeom prst="rect">
            <a:avLst/>
          </a:prstGeom>
        </p:spPr>
      </p:pic>
      <p:sp>
        <p:nvSpPr>
          <p:cNvPr id="73736" name="Title 1"/>
          <p:cNvSpPr>
            <a:spLocks noGrp="1"/>
          </p:cNvSpPr>
          <p:nvPr>
            <p:ph type="title"/>
          </p:nvPr>
        </p:nvSpPr>
        <p:spPr/>
        <p:txBody>
          <a:bodyPr/>
          <a:lstStyle/>
          <a:p>
            <a:r>
              <a:rPr lang="en-US" dirty="0"/>
              <a:t>MOST MASSHEALTH DOLLARS ARE SPENT ON SERVICES </a:t>
            </a:r>
            <a:br>
              <a:rPr lang="en-US" dirty="0"/>
            </a:br>
            <a:r>
              <a:rPr lang="en-US" dirty="0"/>
              <a:t>FOR A MINORITY OF MEMBERS</a:t>
            </a:r>
          </a:p>
        </p:txBody>
      </p:sp>
      <p:sp>
        <p:nvSpPr>
          <p:cNvPr id="3" name="Slide Number Placeholder 2"/>
          <p:cNvSpPr>
            <a:spLocks noGrp="1"/>
          </p:cNvSpPr>
          <p:nvPr>
            <p:ph type="sldNum" sz="quarter" idx="10"/>
          </p:nvPr>
        </p:nvSpPr>
        <p:spPr/>
        <p:txBody>
          <a:bodyPr/>
          <a:lstStyle/>
          <a:p>
            <a:fld id="{4C061E46-8A3E-4864-8390-8B5E308E0B13}" type="slidenum">
              <a:rPr lang="en-US" smtClean="0"/>
              <a:pPr/>
              <a:t>31</a:t>
            </a:fld>
            <a:endParaRPr lang="en-US"/>
          </a:p>
        </p:txBody>
      </p:sp>
      <p:sp>
        <p:nvSpPr>
          <p:cNvPr id="9" name="Rectangle 8"/>
          <p:cNvSpPr/>
          <p:nvPr/>
        </p:nvSpPr>
        <p:spPr>
          <a:xfrm>
            <a:off x="4464571" y="4395018"/>
            <a:ext cx="1581461" cy="175433"/>
          </a:xfrm>
          <a:prstGeom prst="rect">
            <a:avLst/>
          </a:prstGeom>
          <a:solidFill>
            <a:srgbClr val="6F83B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dirty="0">
                <a:solidFill>
                  <a:schemeClr val="bg1"/>
                </a:solidFill>
              </a:rPr>
              <a:t>NON-DISABLED ADULTS</a:t>
            </a:r>
          </a:p>
        </p:txBody>
      </p:sp>
      <p:sp>
        <p:nvSpPr>
          <p:cNvPr id="10" name="Rectangle 9"/>
          <p:cNvSpPr/>
          <p:nvPr/>
        </p:nvSpPr>
        <p:spPr>
          <a:xfrm>
            <a:off x="4464571" y="5219260"/>
            <a:ext cx="1581461" cy="175433"/>
          </a:xfrm>
          <a:prstGeom prst="rect">
            <a:avLst/>
          </a:prstGeom>
          <a:solidFill>
            <a:srgbClr val="C3D94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dirty="0">
                <a:solidFill>
                  <a:schemeClr val="bg1"/>
                </a:solidFill>
              </a:rPr>
              <a:t>NON-DISABLED CHILDREN</a:t>
            </a:r>
          </a:p>
        </p:txBody>
      </p:sp>
      <p:sp>
        <p:nvSpPr>
          <p:cNvPr id="12" name="Rectangle 11"/>
          <p:cNvSpPr/>
          <p:nvPr/>
        </p:nvSpPr>
        <p:spPr>
          <a:xfrm>
            <a:off x="4464571" y="2228349"/>
            <a:ext cx="1581461" cy="171495"/>
          </a:xfrm>
          <a:prstGeom prst="rect">
            <a:avLst/>
          </a:prstGeom>
          <a:solidFill>
            <a:srgbClr val="F25C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a:solidFill>
                  <a:schemeClr val="bg1"/>
                </a:solidFill>
              </a:rPr>
              <a:t>SENIORS</a:t>
            </a:r>
          </a:p>
        </p:txBody>
      </p:sp>
      <p:sp>
        <p:nvSpPr>
          <p:cNvPr id="13" name="Rectangle 12"/>
          <p:cNvSpPr/>
          <p:nvPr/>
        </p:nvSpPr>
        <p:spPr>
          <a:xfrm>
            <a:off x="4464571" y="3173441"/>
            <a:ext cx="1581461" cy="313932"/>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a:solidFill>
                  <a:schemeClr val="tx1"/>
                </a:solidFill>
              </a:rPr>
              <a:t>ADULTS AND CHILDREN WITH DISABILITIES</a:t>
            </a:r>
          </a:p>
        </p:txBody>
      </p:sp>
      <p:sp>
        <p:nvSpPr>
          <p:cNvPr id="14" name="Text Box 11">
            <a:extLst>
              <a:ext uri="{FF2B5EF4-FFF2-40B4-BE49-F238E27FC236}">
                <a16:creationId xmlns:a16="http://schemas.microsoft.com/office/drawing/2014/main" id="{2490F052-C429-492F-B970-F23B91F04356}"/>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cs typeface="Arial"/>
              </a:rPr>
              <a:t>MassHealth spending is not spread evenly across the various categories of members. More than half (55%) of spending in SFY 2022 was for services to people with disabilities and seniors. These groups make up only a quarter (24%) of the MassHealth membership.</a:t>
            </a:r>
          </a:p>
        </p:txBody>
      </p:sp>
      <p:sp>
        <p:nvSpPr>
          <p:cNvPr id="15" name="Rectangle 14">
            <a:extLst>
              <a:ext uri="{FF2B5EF4-FFF2-40B4-BE49-F238E27FC236}">
                <a16:creationId xmlns:a16="http://schemas.microsoft.com/office/drawing/2014/main" id="{A0B87441-69A2-4A69-BB47-C777852EED23}"/>
              </a:ext>
            </a:extLst>
          </p:cNvPr>
          <p:cNvSpPr/>
          <p:nvPr/>
        </p:nvSpPr>
        <p:spPr>
          <a:xfrm>
            <a:off x="457200" y="6200079"/>
            <a:ext cx="5857683" cy="184666"/>
          </a:xfrm>
          <a:prstGeom prst="rect">
            <a:avLst/>
          </a:prstGeom>
        </p:spPr>
        <p:txBody>
          <a:bodyPr wrap="square" lIns="0" rIns="0" anchor="b" anchorCtr="0">
            <a:spAutoFit/>
          </a:bodyPr>
          <a:lstStyle/>
          <a:p>
            <a:pPr lvl="0">
              <a:spcBef>
                <a:spcPts val="200"/>
              </a:spcBef>
            </a:pPr>
            <a:r>
              <a:rPr kumimoji="0" lang="en-US" sz="600" u="none" strike="noStrike" kern="1200" cap="small" spc="0" normalizeH="0" baseline="0" noProof="0" dirty="0">
                <a:ln>
                  <a:noFill/>
                </a:ln>
                <a:solidFill>
                  <a:srgbClr val="000000"/>
                </a:solidFill>
                <a:effectLst/>
                <a:uLnTx/>
                <a:uFillTx/>
                <a:latin typeface="+mn-lt"/>
              </a:rPr>
              <a:t>source</a:t>
            </a:r>
            <a:r>
              <a:rPr kumimoji="0" lang="en-US" sz="600" u="none" strike="noStrike" kern="1200" cap="none" spc="0" normalizeH="0" baseline="0" noProof="0" dirty="0">
                <a:ln>
                  <a:noFill/>
                </a:ln>
                <a:solidFill>
                  <a:srgbClr val="000000"/>
                </a:solidFill>
                <a:effectLst/>
                <a:uLnTx/>
                <a:uFillTx/>
                <a:latin typeface="+mn-lt"/>
              </a:rPr>
              <a:t>: </a:t>
            </a:r>
            <a:r>
              <a:rPr lang="en-US" sz="600" dirty="0">
                <a:solidFill>
                  <a:srgbClr val="000000"/>
                </a:solidFill>
                <a:latin typeface="+mn-lt"/>
              </a:rPr>
              <a:t>MassHealth Budget Office.</a:t>
            </a:r>
            <a:endParaRPr kumimoji="0" lang="en-US" sz="600" u="none" strike="noStrike" kern="1200" cap="none" spc="0" normalizeH="0" baseline="0" noProof="0" dirty="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43D3BC1F-19FA-4303-B9E8-E59577170964}"/>
              </a:ext>
            </a:extLst>
          </p:cNvPr>
          <p:cNvSpPr/>
          <p:nvPr/>
        </p:nvSpPr>
        <p:spPr>
          <a:xfrm>
            <a:off x="455612" y="1207008"/>
            <a:ext cx="5707063" cy="400110"/>
          </a:xfrm>
          <a:prstGeom prst="rect">
            <a:avLst/>
          </a:prstGeom>
        </p:spPr>
        <p:txBody>
          <a:bodyPr wrap="square" lIns="0" tIns="45720" rIns="91440" bIns="45720" anchor="t">
            <a:spAutoFit/>
          </a:bodyPr>
          <a:lstStyle/>
          <a:p>
            <a:pPr lvl="0"/>
            <a:r>
              <a:rPr lang="en-US" sz="1000" b="1">
                <a:latin typeface="+mn-lt"/>
                <a:cs typeface="Arial"/>
              </a:rPr>
              <a:t>DISTRIBUTION OF MASSHEALTH ENROLLMENT AND SPENDING BY VARIOUS POPULATIONS, SFY 2022</a:t>
            </a:r>
            <a:endParaRPr lang="en-US" sz="1000" b="1">
              <a:latin typeface="+mn-lt"/>
              <a:ea typeface="Source Sans Pro Semibold"/>
              <a:cs typeface="Arial"/>
            </a:endParaRPr>
          </a:p>
        </p:txBody>
      </p:sp>
    </p:spTree>
    <p:extLst>
      <p:ext uri="{BB962C8B-B14F-4D97-AF65-F5344CB8AC3E}">
        <p14:creationId xmlns:p14="http://schemas.microsoft.com/office/powerpoint/2010/main" val="97277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BF44F-7143-CE15-876C-F5CBDB91B3BD}"/>
              </a:ext>
            </a:extLst>
          </p:cNvPr>
          <p:cNvSpPr/>
          <p:nvPr/>
        </p:nvSpPr>
        <p:spPr>
          <a:xfrm>
            <a:off x="1100948" y="3657600"/>
            <a:ext cx="812911" cy="1993392"/>
          </a:xfrm>
          <a:prstGeom prst="rect">
            <a:avLst/>
          </a:prstGeom>
          <a:solidFill>
            <a:srgbClr val="F25C2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7" name="Title 1"/>
          <p:cNvSpPr>
            <a:spLocks noGrp="1"/>
          </p:cNvSpPr>
          <p:nvPr>
            <p:ph type="title"/>
          </p:nvPr>
        </p:nvSpPr>
        <p:spPr/>
        <p:txBody>
          <a:bodyPr/>
          <a:lstStyle/>
          <a:p>
            <a:r>
              <a:rPr lang="en-US"/>
              <a:t>TRENDS IN MASSHEALTH SPENDING per member Varied across SUB-groups IN RECENT YEARS</a:t>
            </a:r>
          </a:p>
        </p:txBody>
      </p:sp>
      <p:sp>
        <p:nvSpPr>
          <p:cNvPr id="3" name="Slide Number Placeholder 2"/>
          <p:cNvSpPr>
            <a:spLocks noGrp="1"/>
          </p:cNvSpPr>
          <p:nvPr>
            <p:ph type="sldNum" sz="quarter" idx="10"/>
          </p:nvPr>
        </p:nvSpPr>
        <p:spPr/>
        <p:txBody>
          <a:bodyPr/>
          <a:lstStyle/>
          <a:p>
            <a:fld id="{D2E9F9DB-790B-47B4-BD6A-ADAF4F6AC5DF}" type="slidenum">
              <a:rPr lang="en-US" smtClean="0"/>
              <a:pPr/>
              <a:t>32</a:t>
            </a:fld>
            <a:endParaRPr lang="en-US"/>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a:solidFill>
                <a:prstClr val="black"/>
              </a:solidFill>
              <a:latin typeface="DM Sans" pitchFamily="2" charset="77"/>
              <a:cs typeface="+mn-cs"/>
            </a:endParaRPr>
          </a:p>
        </p:txBody>
      </p:sp>
      <p:graphicFrame>
        <p:nvGraphicFramePr>
          <p:cNvPr id="2" name="Chart 1"/>
          <p:cNvGraphicFramePr/>
          <p:nvPr>
            <p:extLst>
              <p:ext uri="{D42A27DB-BD31-4B8C-83A1-F6EECF244321}">
                <p14:modId xmlns:p14="http://schemas.microsoft.com/office/powerpoint/2010/main" val="3804434353"/>
              </p:ext>
            </p:extLst>
          </p:nvPr>
        </p:nvGraphicFramePr>
        <p:xfrm>
          <a:off x="455613" y="1554014"/>
          <a:ext cx="5814558" cy="41670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1">
            <a:extLst>
              <a:ext uri="{FF2B5EF4-FFF2-40B4-BE49-F238E27FC236}">
                <a16:creationId xmlns:a16="http://schemas.microsoft.com/office/drawing/2014/main" id="{AA561D97-FAD5-4D3D-B8FC-E812862119DF}"/>
              </a:ext>
            </a:extLst>
          </p:cNvPr>
          <p:cNvSpPr txBox="1">
            <a:spLocks noChangeArrowheads="1"/>
          </p:cNvSpPr>
          <p:nvPr/>
        </p:nvSpPr>
        <p:spPr bwMode="auto">
          <a:xfrm>
            <a:off x="6379633" y="1207008"/>
            <a:ext cx="2307167"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DM Sans" pitchFamily="2" charset="77"/>
                <a:cs typeface="Arial"/>
              </a:rPr>
              <a:t>Over a three-year period from SFY 2020 to SFY 2022 per member spending, unadjusted for inflation, remained flat for the MassHealth population as a whole. Per member spending over this period, however, increased for all population groups except seniors. These increases can be </a:t>
            </a:r>
            <a:r>
              <a:rPr lang="en-US" sz="1000" dirty="0">
                <a:highlight>
                  <a:srgbClr val="FFFFFF"/>
                </a:highlight>
                <a:latin typeface="DM Sans" pitchFamily="2" charset="77"/>
                <a:cs typeface="Arial"/>
              </a:rPr>
              <a:t>explained by several factors:  1) a significant increase in capitation rates paid by MassHealth beginning midway through SFY 2020; 2) significant workforce investments in services utilized by people with disabilities and seniors; and 3) rebounding utilization in SFY 2022, following a drop during the early phase of the COVID-19 pandemic.</a:t>
            </a:r>
          </a:p>
          <a:p>
            <a:pPr>
              <a:buClr>
                <a:srgbClr val="5A8F7C"/>
              </a:buClr>
              <a:tabLst>
                <a:tab pos="512763" algn="l"/>
              </a:tabLst>
            </a:pPr>
            <a:r>
              <a:rPr lang="en-US" sz="1000" dirty="0">
                <a:highlight>
                  <a:srgbClr val="FFFFFF"/>
                </a:highlight>
                <a:latin typeface="DM Sans" pitchFamily="2" charset="77"/>
                <a:cs typeface="Arial"/>
              </a:rPr>
              <a:t>Per member spending for seniors declined 7% from SFY 2020 to 2021, owing in large part to a reduction in service utilization early in the pandemic. The spending per member for seniors increased </a:t>
            </a:r>
            <a:r>
              <a:rPr lang="en-US" sz="1000" dirty="0">
                <a:latin typeface="DM Sans" pitchFamily="2" charset="77"/>
                <a:cs typeface="Arial"/>
              </a:rPr>
              <a:t>in SFY 2022 as utilization recovered, resulting in a net 4% reduction over the three-year period. </a:t>
            </a:r>
          </a:p>
          <a:p>
            <a:pPr>
              <a:buClr>
                <a:srgbClr val="5A8F7C"/>
              </a:buClr>
            </a:pPr>
            <a:endParaRPr lang="en-US" sz="1000" dirty="0">
              <a:latin typeface="DM Sans" pitchFamily="2" charset="77"/>
              <a:cs typeface="Arial"/>
            </a:endParaRPr>
          </a:p>
          <a:p>
            <a:pPr>
              <a:buClr>
                <a:srgbClr val="5A8F7C"/>
              </a:buClr>
            </a:pPr>
            <a:endParaRPr lang="en-US" sz="1000" dirty="0">
              <a:latin typeface="DM Sans" pitchFamily="2" charset="77"/>
              <a:cs typeface="Arial"/>
            </a:endParaRPr>
          </a:p>
        </p:txBody>
      </p:sp>
      <p:sp>
        <p:nvSpPr>
          <p:cNvPr id="15" name="Rectangle 14">
            <a:extLst>
              <a:ext uri="{FF2B5EF4-FFF2-40B4-BE49-F238E27FC236}">
                <a16:creationId xmlns:a16="http://schemas.microsoft.com/office/drawing/2014/main" id="{9AFCAF84-0399-4DEB-B0C9-551E5D1B50CA}"/>
              </a:ext>
            </a:extLst>
          </p:cNvPr>
          <p:cNvSpPr/>
          <p:nvPr/>
        </p:nvSpPr>
        <p:spPr>
          <a:xfrm>
            <a:off x="457200" y="6107746"/>
            <a:ext cx="5857683" cy="276999"/>
          </a:xfrm>
          <a:prstGeom prst="rect">
            <a:avLst/>
          </a:prstGeom>
        </p:spPr>
        <p:txBody>
          <a:bodyPr wrap="square" lIns="0" rIns="0" anchor="b" anchorCtr="0">
            <a:spAutoFit/>
          </a:bodyPr>
          <a:lstStyle/>
          <a:p>
            <a:pPr marR="0" lvl="0" algn="l" defTabSz="914400" rtl="0" eaLnBrk="1" fontAlgn="base" latinLnBrk="0" hangingPunct="1">
              <a:lnSpc>
                <a:spcPct val="100000"/>
              </a:lnSpc>
              <a:spcBef>
                <a:spcPts val="200"/>
              </a:spcBef>
              <a:spcAft>
                <a:spcPct val="0"/>
              </a:spcAft>
              <a:buClrTx/>
              <a:buSzTx/>
              <a:tabLst/>
              <a:defRPr/>
            </a:pPr>
            <a:r>
              <a:rPr kumimoji="0" lang="en-US" sz="600" u="none" strike="noStrike" kern="1200" cap="small" spc="0" normalizeH="0" baseline="0" noProof="0" dirty="0">
                <a:ln>
                  <a:noFill/>
                </a:ln>
                <a:solidFill>
                  <a:srgbClr val="1C1C1C"/>
                </a:solidFill>
                <a:effectLst/>
                <a:uLnTx/>
                <a:uFillTx/>
                <a:latin typeface="DM Sans" pitchFamily="2" charset="77"/>
                <a:ea typeface="+mn-ea"/>
              </a:rPr>
              <a:t>source</a:t>
            </a:r>
            <a:r>
              <a:rPr kumimoji="0" lang="en-US" sz="600" u="none" strike="noStrike" kern="1200" cap="none" spc="0" normalizeH="0" baseline="0" noProof="0" dirty="0">
                <a:ln>
                  <a:noFill/>
                </a:ln>
                <a:solidFill>
                  <a:srgbClr val="1C1C1C"/>
                </a:solidFill>
                <a:effectLst/>
                <a:uLnTx/>
                <a:uFillTx/>
                <a:latin typeface="DM Sans" pitchFamily="2" charset="77"/>
                <a:ea typeface="+mn-ea"/>
              </a:rPr>
              <a:t>: </a:t>
            </a:r>
            <a:r>
              <a:rPr lang="en-US" sz="600" dirty="0">
                <a:solidFill>
                  <a:srgbClr val="1C1C1C"/>
                </a:solidFill>
                <a:latin typeface="DM Sans" pitchFamily="2" charset="77"/>
              </a:rPr>
              <a:t>Calculations based on total spending and member months from the MassHealth Budget Office. </a:t>
            </a:r>
            <a:br>
              <a:rPr lang="en-US" sz="600" dirty="0">
                <a:solidFill>
                  <a:srgbClr val="1C1C1C"/>
                </a:solidFill>
                <a:latin typeface="DM Sans" pitchFamily="2" charset="77"/>
              </a:rPr>
            </a:br>
            <a:r>
              <a:rPr lang="en-US" sz="600" dirty="0">
                <a:solidFill>
                  <a:srgbClr val="1C1C1C"/>
                </a:solidFill>
                <a:latin typeface="DM Sans" pitchFamily="2" charset="77"/>
              </a:rPr>
              <a:t>Based on date of service spending. </a:t>
            </a:r>
            <a:r>
              <a:rPr lang="en-US" sz="600" dirty="0">
                <a:latin typeface="DM Sans" pitchFamily="2" charset="77"/>
              </a:rPr>
              <a:t>Excludes spending and enrollment for the Temporary Medicaid category</a:t>
            </a:r>
            <a:r>
              <a:rPr kumimoji="0" lang="en-US" sz="600" u="none" kern="1200" cap="none" spc="0" normalizeH="0" baseline="0" noProof="0" dirty="0">
                <a:ln>
                  <a:noFill/>
                </a:ln>
                <a:effectLst/>
                <a:uLnTx/>
                <a:uFillTx/>
                <a:latin typeface="DM Sans" pitchFamily="2" charset="77"/>
                <a:ea typeface="+mn-ea"/>
              </a:rPr>
              <a:t>.</a:t>
            </a:r>
          </a:p>
        </p:txBody>
      </p:sp>
      <p:sp>
        <p:nvSpPr>
          <p:cNvPr id="16" name="Rectangle 15">
            <a:extLst>
              <a:ext uri="{FF2B5EF4-FFF2-40B4-BE49-F238E27FC236}">
                <a16:creationId xmlns:a16="http://schemas.microsoft.com/office/drawing/2014/main" id="{DF18356F-877C-4969-969C-16385B6CBF80}"/>
              </a:ext>
            </a:extLst>
          </p:cNvPr>
          <p:cNvSpPr/>
          <p:nvPr/>
        </p:nvSpPr>
        <p:spPr>
          <a:xfrm>
            <a:off x="455612" y="1207008"/>
            <a:ext cx="5067363" cy="246221"/>
          </a:xfrm>
          <a:prstGeom prst="rect">
            <a:avLst/>
          </a:prstGeom>
        </p:spPr>
        <p:txBody>
          <a:bodyPr wrap="square" lIns="0">
            <a:spAutoFit/>
          </a:bodyPr>
          <a:lstStyle/>
          <a:p>
            <a:pPr lvl="0"/>
            <a:r>
              <a:rPr lang="en-US" sz="1000" b="1">
                <a:latin typeface="DM Sans" pitchFamily="2" charset="77"/>
              </a:rPr>
              <a:t>MASSHEALTH PAYMENTS PER MEMBER PER YEAR, SFY 2020-2022</a:t>
            </a:r>
            <a:endParaRPr lang="en-US" sz="1000" b="1" strike="sngStrike" baseline="30000">
              <a:latin typeface="DM Sans" pitchFamily="2" charset="77"/>
            </a:endParaRPr>
          </a:p>
        </p:txBody>
      </p:sp>
      <p:grpSp>
        <p:nvGrpSpPr>
          <p:cNvPr id="9" name="Group 8">
            <a:extLst>
              <a:ext uri="{FF2B5EF4-FFF2-40B4-BE49-F238E27FC236}">
                <a16:creationId xmlns:a16="http://schemas.microsoft.com/office/drawing/2014/main" id="{EE1EEBAF-E633-45AC-BA93-FDC5AF1278A9}"/>
              </a:ext>
            </a:extLst>
          </p:cNvPr>
          <p:cNvGrpSpPr/>
          <p:nvPr/>
        </p:nvGrpSpPr>
        <p:grpSpPr>
          <a:xfrm>
            <a:off x="1076140" y="1733652"/>
            <a:ext cx="621792" cy="597487"/>
            <a:chOff x="5237593" y="4698549"/>
            <a:chExt cx="621792" cy="597487"/>
          </a:xfrm>
        </p:grpSpPr>
        <p:sp>
          <p:nvSpPr>
            <p:cNvPr id="20" name="TextBox 19">
              <a:extLst>
                <a:ext uri="{FF2B5EF4-FFF2-40B4-BE49-F238E27FC236}">
                  <a16:creationId xmlns:a16="http://schemas.microsoft.com/office/drawing/2014/main" id="{4F324DB5-F10A-4CFF-918D-67B860D4E739}"/>
                </a:ext>
              </a:extLst>
            </p:cNvPr>
            <p:cNvSpPr txBox="1"/>
            <p:nvPr/>
          </p:nvSpPr>
          <p:spPr>
            <a:xfrm>
              <a:off x="5237593" y="5120603"/>
              <a:ext cx="621792" cy="175433"/>
            </a:xfrm>
            <a:prstGeom prst="rect">
              <a:avLst/>
            </a:prstGeom>
            <a:solidFill>
              <a:srgbClr val="6F83BF"/>
            </a:solidFill>
          </p:spPr>
          <p:txBody>
            <a:bodyPr wrap="none" lIns="45720" tIns="18288" rIns="45720" bIns="18288" rtlCol="0">
              <a:noAutofit/>
            </a:bodyPr>
            <a:lstStyle/>
            <a:p>
              <a:r>
                <a:rPr lang="en-US" sz="900" b="1" dirty="0">
                  <a:solidFill>
                    <a:schemeClr val="bg1"/>
                  </a:solidFill>
                  <a:latin typeface="DM Sans" pitchFamily="2" charset="77"/>
                </a:rPr>
                <a:t>SFY 2022</a:t>
              </a:r>
            </a:p>
          </p:txBody>
        </p:sp>
        <p:sp>
          <p:nvSpPr>
            <p:cNvPr id="21" name="TextBox 20">
              <a:extLst>
                <a:ext uri="{FF2B5EF4-FFF2-40B4-BE49-F238E27FC236}">
                  <a16:creationId xmlns:a16="http://schemas.microsoft.com/office/drawing/2014/main" id="{D02D27AA-3C1D-47B4-BD25-024AAB53A61F}"/>
                </a:ext>
              </a:extLst>
            </p:cNvPr>
            <p:cNvSpPr txBox="1"/>
            <p:nvPr/>
          </p:nvSpPr>
          <p:spPr>
            <a:xfrm>
              <a:off x="5237593" y="4910170"/>
              <a:ext cx="621792" cy="175433"/>
            </a:xfrm>
            <a:prstGeom prst="rect">
              <a:avLst/>
            </a:prstGeom>
            <a:solidFill>
              <a:schemeClr val="accent4"/>
            </a:solidFill>
          </p:spPr>
          <p:txBody>
            <a:bodyPr wrap="none" lIns="45720" tIns="18288" rIns="45720" bIns="18288" rtlCol="0">
              <a:noAutofit/>
            </a:bodyPr>
            <a:lstStyle/>
            <a:p>
              <a:r>
                <a:rPr lang="en-US" sz="900" b="1" dirty="0">
                  <a:solidFill>
                    <a:schemeClr val="bg1"/>
                  </a:solidFill>
                  <a:latin typeface="DM Sans" pitchFamily="2" charset="77"/>
                </a:rPr>
                <a:t>SFY 2021</a:t>
              </a:r>
            </a:p>
          </p:txBody>
        </p:sp>
        <p:sp>
          <p:nvSpPr>
            <p:cNvPr id="22" name="TextBox 21">
              <a:extLst>
                <a:ext uri="{FF2B5EF4-FFF2-40B4-BE49-F238E27FC236}">
                  <a16:creationId xmlns:a16="http://schemas.microsoft.com/office/drawing/2014/main" id="{17730D00-E0E9-4899-9ED5-49BA60437BE1}"/>
                </a:ext>
              </a:extLst>
            </p:cNvPr>
            <p:cNvSpPr txBox="1"/>
            <p:nvPr/>
          </p:nvSpPr>
          <p:spPr>
            <a:xfrm>
              <a:off x="5237593" y="4698549"/>
              <a:ext cx="621792" cy="175433"/>
            </a:xfrm>
            <a:prstGeom prst="rect">
              <a:avLst/>
            </a:prstGeom>
            <a:solidFill>
              <a:srgbClr val="C3D941"/>
            </a:solidFill>
          </p:spPr>
          <p:txBody>
            <a:bodyPr wrap="none" lIns="45720" tIns="18288" rIns="45720" bIns="18288" rtlCol="0">
              <a:noAutofit/>
            </a:bodyPr>
            <a:lstStyle/>
            <a:p>
              <a:r>
                <a:rPr lang="en-US" sz="900" b="1" dirty="0">
                  <a:solidFill>
                    <a:schemeClr val="bg1"/>
                  </a:solidFill>
                  <a:latin typeface="DM Sans" pitchFamily="2" charset="77"/>
                </a:rPr>
                <a:t>SFY 2020</a:t>
              </a:r>
            </a:p>
          </p:txBody>
        </p:sp>
      </p:grpSp>
    </p:spTree>
    <p:extLst>
      <p:ext uri="{BB962C8B-B14F-4D97-AF65-F5344CB8AC3E}">
        <p14:creationId xmlns:p14="http://schemas.microsoft.com/office/powerpoint/2010/main" val="1686107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253FCAAC-AE7D-48EE-9816-2F01BA93A28B}"/>
              </a:ext>
            </a:extLst>
          </p:cNvPr>
          <p:cNvSpPr/>
          <p:nvPr/>
        </p:nvSpPr>
        <p:spPr>
          <a:xfrm flipH="1">
            <a:off x="499244" y="1888056"/>
            <a:ext cx="2907792"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 name="connsiteX0" fmla="*/ 82296 w 2907792"/>
              <a:gd name="connsiteY0" fmla="*/ 0 h 3127248"/>
              <a:gd name="connsiteX1" fmla="*/ 2907792 w 2907792"/>
              <a:gd name="connsiteY1" fmla="*/ 0 h 3127248"/>
              <a:gd name="connsiteX2" fmla="*/ 2907792 w 2907792"/>
              <a:gd name="connsiteY2" fmla="*/ 3108960 h 3127248"/>
              <a:gd name="connsiteX3" fmla="*/ 0 w 2907792"/>
              <a:gd name="connsiteY3" fmla="*/ 3127248 h 3127248"/>
              <a:gd name="connsiteX4" fmla="*/ 82296 w 2907792"/>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792" h="3127248">
                <a:moveTo>
                  <a:pt x="82296" y="0"/>
                </a:moveTo>
                <a:lnTo>
                  <a:pt x="2907792" y="0"/>
                </a:lnTo>
                <a:lnTo>
                  <a:pt x="2907792" y="3108960"/>
                </a:lnTo>
                <a:lnTo>
                  <a:pt x="0" y="3127248"/>
                </a:lnTo>
                <a:lnTo>
                  <a:pt x="82296"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BED9EB-EF63-458C-BDF8-39B4253F4282}"/>
              </a:ext>
            </a:extLst>
          </p:cNvPr>
          <p:cNvSpPr/>
          <p:nvPr/>
        </p:nvSpPr>
        <p:spPr>
          <a:xfrm>
            <a:off x="3322934" y="1888056"/>
            <a:ext cx="2895346"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96" h="3127248">
                <a:moveTo>
                  <a:pt x="0" y="0"/>
                </a:moveTo>
                <a:lnTo>
                  <a:pt x="2825496" y="0"/>
                </a:lnTo>
                <a:lnTo>
                  <a:pt x="2825496" y="3108960"/>
                </a:lnTo>
                <a:lnTo>
                  <a:pt x="82296" y="3127248"/>
                </a:lnTo>
                <a:lnTo>
                  <a:pt x="0" y="0"/>
                </a:lnTo>
                <a:close/>
              </a:path>
            </a:pathLst>
          </a:custGeom>
          <a:solidFill>
            <a:srgbClr val="6F83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05670C-9732-4C3A-96F9-FB4DD08FFACB}"/>
              </a:ext>
            </a:extLst>
          </p:cNvPr>
          <p:cNvSpPr/>
          <p:nvPr/>
        </p:nvSpPr>
        <p:spPr>
          <a:xfrm>
            <a:off x="2435352" y="2620427"/>
            <a:ext cx="1792224" cy="1682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7345" name="Title 1"/>
          <p:cNvSpPr>
            <a:spLocks noGrp="1"/>
          </p:cNvSpPr>
          <p:nvPr>
            <p:ph type="title"/>
          </p:nvPr>
        </p:nvSpPr>
        <p:spPr/>
        <p:txBody>
          <a:bodyPr/>
          <a:lstStyle/>
          <a:p>
            <a:r>
              <a:rPr lang="en-US"/>
              <a:t>Over HALF OF MASSHEALTH SPENDING IN SFY 2022 WAS ON CAPITATION PAYMENTS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u="none" strike="noStrike" kern="1200" cap="none" spc="0" normalizeH="0" baseline="0" noProof="0" smtClean="0">
                <a:ln>
                  <a:noFill/>
                </a:ln>
                <a:solidFill>
                  <a:srgbClr val="969696">
                    <a:lumMod val="50000"/>
                  </a:srgbClr>
                </a:solidFill>
                <a:effectLst/>
                <a:uLnTx/>
                <a:uFillTx/>
                <a:ea typeface="+mn-ea"/>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900" u="none" strike="noStrike" kern="1200" cap="none" spc="0" normalizeH="0" baseline="0" noProof="0">
              <a:ln>
                <a:noFill/>
              </a:ln>
              <a:solidFill>
                <a:srgbClr val="969696">
                  <a:lumMod val="50000"/>
                </a:srgbClr>
              </a:solidFill>
              <a:effectLst/>
              <a:uLnTx/>
              <a:uFillTx/>
              <a:ea typeface="+mn-ea"/>
            </a:endParaRPr>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2929736399"/>
              </p:ext>
            </p:extLst>
          </p:nvPr>
        </p:nvGraphicFramePr>
        <p:xfrm>
          <a:off x="584677" y="1207008"/>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mn-lt"/>
                <a:cs typeface="Arial"/>
              </a:rPr>
              <a:t>MassHealth spent $17.54 billion </a:t>
            </a:r>
            <a:r>
              <a:rPr lang="en-US" sz="1000" baseline="30000" dirty="0">
                <a:latin typeface="+mn-lt"/>
                <a:cs typeface="Arial"/>
              </a:rPr>
              <a:t>2</a:t>
            </a:r>
            <a:r>
              <a:rPr lang="en-US" sz="1000" dirty="0">
                <a:latin typeface="+mn-lt"/>
                <a:cs typeface="Arial"/>
              </a:rPr>
              <a:t> on services for its members in SFY 2022. Over half of that spending ($9.23 billion) was capitation payments to ACOs, MCOs, the PCC plan’s behavioral health carve-out vendor, SCO plans, One Care plans, and PACE providers. With the focus on accountable, integrated, and coordinated care, an increasing portion of MassHealth enrollees are members of an ACO and other types of managed care. In SFY 2022, approximately 69% of MassHealth members were enrolled in one of these managed care arrangements.</a:t>
            </a:r>
            <a:r>
              <a:rPr lang="en-US" sz="1000" strike="sngStrike" dirty="0">
                <a:latin typeface="+mn-lt"/>
                <a:cs typeface="Arial"/>
              </a:rPr>
              <a:t> </a:t>
            </a:r>
          </a:p>
          <a:p>
            <a:pPr>
              <a:buClr>
                <a:srgbClr val="5A8F7C"/>
              </a:buClr>
            </a:pPr>
            <a:r>
              <a:rPr lang="en-US" sz="1000" dirty="0">
                <a:latin typeface="+mn-lt"/>
                <a:cs typeface="Arial"/>
              </a:rPr>
              <a:t>For members enrolled in ACOs and MCOs, some services are paid for under fee-for-service arrangements, including the majority of LTSS provided to managed care members. As a result, forty-two percent of all MassHealth fee-for-service payments went </a:t>
            </a:r>
            <a:r>
              <a:rPr lang="en-US" sz="1000" dirty="0">
                <a:solidFill>
                  <a:schemeClr val="tx1">
                    <a:lumMod val="95000"/>
                    <a:lumOff val="5000"/>
                  </a:schemeClr>
                </a:solidFill>
                <a:latin typeface="+mn-lt"/>
                <a:cs typeface="Arial"/>
              </a:rPr>
              <a:t>to Community and Institutional LTSS (data not shown in chart.)</a:t>
            </a:r>
            <a:r>
              <a:rPr lang="en-US" sz="1000" dirty="0">
                <a:solidFill>
                  <a:schemeClr val="tx1">
                    <a:lumMod val="95000"/>
                    <a:lumOff val="5000"/>
                  </a:schemeClr>
                </a:solidFill>
                <a:latin typeface="+mn-lt"/>
                <a:cs typeface="Times New Roman" panose="02020603050405020304" pitchFamily="18" charset="0"/>
              </a:rPr>
              <a:t>³</a:t>
            </a:r>
            <a:r>
              <a:rPr lang="en-US" sz="1000" dirty="0">
                <a:solidFill>
                  <a:schemeClr val="tx1">
                    <a:lumMod val="95000"/>
                    <a:lumOff val="5000"/>
                  </a:schemeClr>
                </a:solidFill>
                <a:latin typeface="+mn-lt"/>
                <a:cs typeface="Arial"/>
              </a:rPr>
              <a:t> </a:t>
            </a:r>
            <a:endParaRPr lang="en-US" sz="1000" dirty="0">
              <a:solidFill>
                <a:schemeClr val="tx1">
                  <a:lumMod val="95000"/>
                  <a:lumOff val="5000"/>
                </a:schemeClr>
              </a:solidFill>
              <a:latin typeface="+mn-lt"/>
              <a:ea typeface="Source Sans Pro Light"/>
            </a:endParaRPr>
          </a:p>
        </p:txBody>
      </p:sp>
      <p:sp>
        <p:nvSpPr>
          <p:cNvPr id="14" name="Rectangle 13">
            <a:extLst>
              <a:ext uri="{FF2B5EF4-FFF2-40B4-BE49-F238E27FC236}">
                <a16:creationId xmlns:a16="http://schemas.microsoft.com/office/drawing/2014/main" id="{5EFFFF5D-CA31-434F-9B15-5FD08D2F0EF1}"/>
              </a:ext>
            </a:extLst>
          </p:cNvPr>
          <p:cNvSpPr/>
          <p:nvPr/>
        </p:nvSpPr>
        <p:spPr>
          <a:xfrm>
            <a:off x="457201" y="5661470"/>
            <a:ext cx="5761080" cy="723275"/>
          </a:xfrm>
          <a:prstGeom prst="rect">
            <a:avLst/>
          </a:prstGeom>
        </p:spPr>
        <p:txBody>
          <a:bodyPr wrap="square" lIns="0" rIns="0" anchor="b" anchorCtr="0">
            <a:spAutoFit/>
          </a:bodyPr>
          <a:lstStyle/>
          <a:p>
            <a:pPr marL="45720" indent="-45720">
              <a:spcBef>
                <a:spcPts val="200"/>
              </a:spcBef>
            </a:pPr>
            <a:r>
              <a:rPr lang="en-US" sz="600" baseline="30000" dirty="0">
                <a:solidFill>
                  <a:srgbClr val="000000"/>
                </a:solidFill>
                <a:latin typeface="+mn-lt"/>
              </a:rPr>
              <a:t>1	</a:t>
            </a:r>
            <a:r>
              <a:rPr lang="en-US" sz="600" dirty="0">
                <a:solidFill>
                  <a:srgbClr val="000000"/>
                </a:solidFill>
                <a:latin typeface="+mn-lt"/>
              </a:rPr>
              <a:t>Primary Care ACO administrative payments are made on a per enrollee, per month basis.  Primary Care ACOs are primarily paid on a shared savings / shared loss model that is not considered to be a capitated payment. </a:t>
            </a:r>
            <a:endParaRPr lang="en-US" sz="600" baseline="30000" dirty="0">
              <a:solidFill>
                <a:srgbClr val="000000"/>
              </a:solidFill>
              <a:latin typeface="+mn-lt"/>
            </a:endParaRPr>
          </a:p>
          <a:p>
            <a:pPr marL="45720" lvl="0" indent="-45720">
              <a:spcBef>
                <a:spcPts val="200"/>
              </a:spcBef>
            </a:pPr>
            <a:r>
              <a:rPr lang="en-US" sz="600" baseline="30000" dirty="0">
                <a:solidFill>
                  <a:srgbClr val="000000"/>
                </a:solidFill>
                <a:latin typeface="+mn-lt"/>
              </a:rPr>
              <a:t>2	</a:t>
            </a:r>
            <a:r>
              <a:rPr lang="en-US" sz="600" dirty="0">
                <a:solidFill>
                  <a:srgbClr val="000000"/>
                </a:solidFill>
                <a:latin typeface="+mn-lt"/>
              </a:rPr>
              <a:t>This total does not include spending on Medicare premiums. The figures also do not include Medicaid-reimbursable services from other state agencies, administrative spending, or supplemental payments to hospitals</a:t>
            </a:r>
            <a:r>
              <a:rPr kumimoji="0" lang="en-US" sz="600" u="none" strike="noStrike" kern="1200" cap="none" spc="0" normalizeH="0" noProof="0" dirty="0">
                <a:ln>
                  <a:noFill/>
                </a:ln>
                <a:solidFill>
                  <a:srgbClr val="000000"/>
                </a:solidFill>
                <a:effectLst/>
                <a:uLnTx/>
                <a:uFillTx/>
                <a:latin typeface="+mn-lt"/>
              </a:rPr>
              <a:t>.</a:t>
            </a:r>
          </a:p>
          <a:p>
            <a:pPr marL="45720" indent="-45720">
              <a:spcBef>
                <a:spcPts val="200"/>
              </a:spcBef>
            </a:pPr>
            <a:r>
              <a:rPr lang="en-US" sz="600" baseline="30000" dirty="0">
                <a:solidFill>
                  <a:srgbClr val="000000"/>
                </a:solidFill>
                <a:latin typeface="+mn-lt"/>
                <a:cs typeface="Times New Roman" panose="02020603050405020304" pitchFamily="18" charset="0"/>
              </a:rPr>
              <a:t>3	</a:t>
            </a:r>
            <a:r>
              <a:rPr lang="en-US" sz="600" dirty="0">
                <a:solidFill>
                  <a:srgbClr val="000000"/>
                </a:solidFill>
                <a:latin typeface="+mn-lt"/>
              </a:rPr>
              <a:t>MassHealth Budget Office.</a:t>
            </a:r>
            <a:endParaRPr lang="en-US" sz="600" strike="sngStrike" dirty="0">
              <a:solidFill>
                <a:srgbClr val="000000"/>
              </a:solidFill>
              <a:latin typeface="+mn-lt"/>
            </a:endParaRPr>
          </a:p>
          <a:p>
            <a:pPr lvl="0">
              <a:spcBef>
                <a:spcPts val="200"/>
              </a:spcBef>
            </a:pPr>
            <a:r>
              <a:rPr kumimoji="0" lang="en-US" sz="600" u="none" strike="noStrike" kern="1200" cap="small" spc="0" normalizeH="0" baseline="0" noProof="0" dirty="0">
                <a:ln>
                  <a:noFill/>
                </a:ln>
                <a:solidFill>
                  <a:srgbClr val="000000"/>
                </a:solidFill>
                <a:effectLst/>
                <a:uLnTx/>
                <a:uFillTx/>
                <a:latin typeface="+mn-lt"/>
              </a:rPr>
              <a:t>source</a:t>
            </a:r>
            <a:r>
              <a:rPr kumimoji="0" lang="en-US" sz="600" u="none" strike="noStrike" kern="1200" cap="none" spc="0" normalizeH="0" baseline="0" noProof="0" dirty="0">
                <a:ln>
                  <a:noFill/>
                </a:ln>
                <a:solidFill>
                  <a:srgbClr val="000000"/>
                </a:solidFill>
                <a:effectLst/>
                <a:uLnTx/>
                <a:uFillTx/>
                <a:latin typeface="+mn-lt"/>
              </a:rPr>
              <a:t>: </a:t>
            </a:r>
            <a:r>
              <a:rPr lang="en-US" sz="600" dirty="0">
                <a:solidFill>
                  <a:srgbClr val="000000"/>
                </a:solidFill>
                <a:latin typeface="+mn-lt"/>
              </a:rPr>
              <a:t>MassHealth Budget Office.</a:t>
            </a:r>
            <a:endParaRPr kumimoji="0" lang="en-US" sz="600" u="none" strike="noStrike" kern="1200" cap="none" spc="0" normalizeH="0" baseline="0" noProof="0" dirty="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067363" cy="246221"/>
          </a:xfrm>
          <a:prstGeom prst="rect">
            <a:avLst/>
          </a:prstGeom>
        </p:spPr>
        <p:txBody>
          <a:bodyPr wrap="square" lIns="0" tIns="45720" rIns="91440" bIns="45720" anchor="t">
            <a:spAutoFit/>
          </a:bodyPr>
          <a:lstStyle/>
          <a:p>
            <a:pPr lvl="0"/>
            <a:r>
              <a:rPr lang="en-US" sz="1000" b="1">
                <a:latin typeface="+mn-lt"/>
                <a:cs typeface="Arial"/>
              </a:rPr>
              <a:t>TOTAL MASSHEALTH SPENDING = $17.54 BILLION, SFY 2022</a:t>
            </a:r>
            <a:endParaRPr lang="en-US" sz="1000" b="1">
              <a:latin typeface="+mn-lt"/>
              <a:ea typeface="Source Sans Pro Semibold"/>
              <a:cs typeface="Arial"/>
            </a:endParaRPr>
          </a:p>
        </p:txBody>
      </p:sp>
      <p:sp>
        <p:nvSpPr>
          <p:cNvPr id="23" name="Rectangle 22">
            <a:extLst>
              <a:ext uri="{FF2B5EF4-FFF2-40B4-BE49-F238E27FC236}">
                <a16:creationId xmlns:a16="http://schemas.microsoft.com/office/drawing/2014/main" id="{65F426E3-EE15-4FE9-BDF3-7B0A65593B50}"/>
              </a:ext>
            </a:extLst>
          </p:cNvPr>
          <p:cNvSpPr/>
          <p:nvPr/>
        </p:nvSpPr>
        <p:spPr>
          <a:xfrm>
            <a:off x="5039220" y="2733022"/>
            <a:ext cx="1151567" cy="14373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a:spcBef>
                <a:spcPts val="300"/>
              </a:spcBef>
              <a:buClr>
                <a:schemeClr val="accent3"/>
              </a:buClr>
              <a:defRPr/>
            </a:pPr>
            <a:r>
              <a:rPr lang="en-US" sz="900" b="1">
                <a:solidFill>
                  <a:schemeClr val="tx1"/>
                </a:solidFill>
              </a:rPr>
              <a:t>OTHER PAYMENTS</a:t>
            </a:r>
          </a:p>
          <a:p>
            <a:pPr>
              <a:spcBef>
                <a:spcPts val="300"/>
              </a:spcBef>
              <a:buClr>
                <a:schemeClr val="accent3"/>
              </a:buClr>
              <a:defRPr/>
            </a:pPr>
            <a:r>
              <a:rPr lang="en-US" sz="900" b="1">
                <a:solidFill>
                  <a:schemeClr val="tx1"/>
                </a:solidFill>
              </a:rPr>
              <a:t>including</a:t>
            </a:r>
          </a:p>
          <a:p>
            <a:pPr marL="55563" indent="-55563">
              <a:spcBef>
                <a:spcPts val="300"/>
              </a:spcBef>
              <a:buClr>
                <a:schemeClr val="accent3"/>
              </a:buClr>
              <a:buFont typeface="Arial" panose="020B0604020202020204" pitchFamily="34" charset="0"/>
              <a:buChar char="•"/>
              <a:defRPr/>
            </a:pPr>
            <a:r>
              <a:rPr lang="en-US" sz="900" b="1">
                <a:solidFill>
                  <a:schemeClr val="tx1"/>
                </a:solidFill>
              </a:rPr>
              <a:t>PCC plan payments;</a:t>
            </a:r>
          </a:p>
          <a:p>
            <a:pPr marL="55563" indent="-55563">
              <a:spcBef>
                <a:spcPts val="300"/>
              </a:spcBef>
              <a:buClr>
                <a:schemeClr val="accent3"/>
              </a:buClr>
              <a:buFont typeface="Arial" panose="020B0604020202020204" pitchFamily="34" charset="0"/>
              <a:buChar char="•"/>
              <a:defRPr/>
            </a:pPr>
            <a:r>
              <a:rPr lang="en-US" sz="900" b="1">
                <a:solidFill>
                  <a:schemeClr val="tx1"/>
                </a:solidFill>
              </a:rPr>
              <a:t>Primary Care ACO payments; and</a:t>
            </a:r>
          </a:p>
          <a:p>
            <a:pPr marL="55563" indent="-55563">
              <a:spcBef>
                <a:spcPts val="300"/>
              </a:spcBef>
              <a:buClr>
                <a:schemeClr val="accent3"/>
              </a:buClr>
              <a:buFont typeface="Arial" panose="020B0604020202020204" pitchFamily="34" charset="0"/>
              <a:buChar char="•"/>
              <a:defRPr/>
            </a:pPr>
            <a:r>
              <a:rPr lang="en-US" sz="900" b="1">
                <a:solidFill>
                  <a:schemeClr val="tx1"/>
                </a:solidFill>
              </a:rPr>
              <a:t>Fee-for-service payments</a:t>
            </a:r>
          </a:p>
        </p:txBody>
      </p:sp>
      <p:sp>
        <p:nvSpPr>
          <p:cNvPr id="13" name="TextBox 1">
            <a:extLst>
              <a:ext uri="{FF2B5EF4-FFF2-40B4-BE49-F238E27FC236}">
                <a16:creationId xmlns:a16="http://schemas.microsoft.com/office/drawing/2014/main" id="{466EB2D4-86DA-42A7-94B5-4821047B2743}"/>
              </a:ext>
            </a:extLst>
          </p:cNvPr>
          <p:cNvSpPr txBox="1"/>
          <p:nvPr/>
        </p:nvSpPr>
        <p:spPr>
          <a:xfrm>
            <a:off x="1810356" y="3274364"/>
            <a:ext cx="854721"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0000"/>
                </a:solidFill>
                <a:effectLst/>
                <a:uLnTx/>
                <a:uFillTx/>
              </a:rPr>
              <a:t>$</a:t>
            </a:r>
            <a:r>
              <a:rPr kumimoji="0" lang="en-US" sz="1600" b="1" u="none" strike="noStrike" kern="1200" cap="none" spc="0" normalizeH="0" baseline="0" noProof="0">
                <a:ln>
                  <a:noFill/>
                </a:ln>
                <a:effectLst/>
                <a:uLnTx/>
                <a:uFillTx/>
              </a:rPr>
              <a:t>9.23B</a:t>
            </a:r>
            <a:endParaRPr lang="en-US" sz="1600" b="0" i="0" u="none" strike="noStrike" kern="1200" cap="none" spc="0" normalizeH="0" baseline="0" noProof="0">
              <a:ln>
                <a:noFill/>
              </a:ln>
              <a:effectLst/>
              <a:uLnTx/>
              <a:uFillTx/>
            </a:endParaRPr>
          </a:p>
        </p:txBody>
      </p:sp>
      <p:sp>
        <p:nvSpPr>
          <p:cNvPr id="26" name="TextBox 1">
            <a:extLst>
              <a:ext uri="{FF2B5EF4-FFF2-40B4-BE49-F238E27FC236}">
                <a16:creationId xmlns:a16="http://schemas.microsoft.com/office/drawing/2014/main" id="{91FA077C-6065-43F3-B9E3-576AA43D7999}"/>
              </a:ext>
            </a:extLst>
          </p:cNvPr>
          <p:cNvSpPr txBox="1"/>
          <p:nvPr/>
        </p:nvSpPr>
        <p:spPr>
          <a:xfrm>
            <a:off x="4196713" y="3274364"/>
            <a:ext cx="808235"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0000"/>
                </a:solidFill>
                <a:effectLst/>
                <a:uLnTx/>
                <a:uFillTx/>
              </a:rPr>
              <a:t>$</a:t>
            </a:r>
            <a:r>
              <a:rPr kumimoji="0" lang="en-US" sz="1600" b="1" u="none" strike="noStrike" kern="1200" cap="none" spc="0" normalizeH="0" baseline="0" noProof="0">
                <a:ln>
                  <a:noFill/>
                </a:ln>
                <a:effectLst/>
                <a:uLnTx/>
                <a:uFillTx/>
              </a:rPr>
              <a:t>8.31B</a:t>
            </a:r>
            <a:endParaRPr lang="en-US" sz="1600" b="1" u="none" strike="noStrike" kern="1200" cap="none" spc="0" normalizeH="0" baseline="0" noProof="0">
              <a:ln>
                <a:noFill/>
              </a:ln>
              <a:effectLst/>
              <a:uLnTx/>
              <a:uFillTx/>
              <a:ea typeface="Source Sans Pro Semibold"/>
              <a:cs typeface="Arial" charset="0"/>
            </a:endParaRPr>
          </a:p>
        </p:txBody>
      </p:sp>
      <p:sp>
        <p:nvSpPr>
          <p:cNvPr id="18" name="Rectangle 17">
            <a:extLst>
              <a:ext uri="{FF2B5EF4-FFF2-40B4-BE49-F238E27FC236}">
                <a16:creationId xmlns:a16="http://schemas.microsoft.com/office/drawing/2014/main" id="{8B0B2AD3-5DEA-4446-97D2-2442DC23EBC1}"/>
              </a:ext>
            </a:extLst>
          </p:cNvPr>
          <p:cNvSpPr/>
          <p:nvPr/>
        </p:nvSpPr>
        <p:spPr>
          <a:xfrm>
            <a:off x="584677" y="2259816"/>
            <a:ext cx="1350829" cy="23837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18288" rIns="0" bIns="18288" anchor="ctr">
            <a:spAutoFit/>
          </a:bodyPr>
          <a:lstStyle/>
          <a:p>
            <a:pPr>
              <a:defRPr/>
            </a:pPr>
            <a:r>
              <a:rPr lang="en-US" sz="900" b="1" dirty="0">
                <a:solidFill>
                  <a:schemeClr val="tx1">
                    <a:lumMod val="95000"/>
                    <a:lumOff val="5000"/>
                  </a:schemeClr>
                </a:solidFill>
              </a:rPr>
              <a:t>CAPITATION PAYMENTS,</a:t>
            </a:r>
            <a:br>
              <a:rPr lang="en-US" sz="900" b="1" dirty="0">
                <a:solidFill>
                  <a:schemeClr val="tx1">
                    <a:lumMod val="95000"/>
                    <a:lumOff val="5000"/>
                  </a:schemeClr>
                </a:solidFill>
              </a:rPr>
            </a:br>
            <a:r>
              <a:rPr lang="en-US" sz="900" b="1" dirty="0">
                <a:solidFill>
                  <a:schemeClr val="tx1">
                    <a:lumMod val="95000"/>
                    <a:lumOff val="5000"/>
                  </a:schemeClr>
                </a:solidFill>
              </a:rPr>
              <a:t>including payments to</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Accountable Care Partnership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Primary Care </a:t>
            </a:r>
            <a:br>
              <a:rPr lang="en-US" sz="900" b="1" dirty="0">
                <a:solidFill>
                  <a:schemeClr val="tx1"/>
                </a:solidFill>
              </a:rPr>
            </a:br>
            <a:r>
              <a:rPr lang="en-US" sz="900" b="1" dirty="0">
                <a:solidFill>
                  <a:schemeClr val="tx1"/>
                </a:solidFill>
              </a:rPr>
              <a:t>ACOs’ administrative payments </a:t>
            </a:r>
            <a:r>
              <a:rPr lang="en-US" sz="900" b="1" baseline="30000" dirty="0">
                <a:solidFill>
                  <a:schemeClr val="tx1"/>
                </a:solidFill>
              </a:rPr>
              <a:t>1</a:t>
            </a:r>
            <a:endParaRPr lang="en-US" sz="900" b="1" dirty="0">
              <a:solidFill>
                <a:schemeClr val="tx1"/>
              </a:solidFill>
            </a:endParaRP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MCOs;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SCO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One Care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PACE organizations; </a:t>
            </a:r>
            <a:br>
              <a:rPr lang="en-US" sz="900" b="1" dirty="0">
                <a:solidFill>
                  <a:schemeClr val="tx1"/>
                </a:solidFill>
              </a:rPr>
            </a:br>
            <a:r>
              <a:rPr lang="en-US" sz="900" b="1" dirty="0">
                <a:solidFill>
                  <a:schemeClr val="tx1"/>
                </a:solidFill>
              </a:rPr>
              <a:t>and</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The PCC plan’s behavioral health carve-out vendor</a:t>
            </a:r>
            <a:endParaRPr lang="en-US" sz="900" b="1" strike="sngStrike" dirty="0">
              <a:solidFill>
                <a:schemeClr val="tx1"/>
              </a:solidFill>
              <a:ea typeface="Source Sans Pro Semibold"/>
            </a:endParaRPr>
          </a:p>
        </p:txBody>
      </p:sp>
      <p:pic>
        <p:nvPicPr>
          <p:cNvPr id="24" name="Picture 2" descr="Image result for MASShealth logo">
            <a:extLst>
              <a:ext uri="{FF2B5EF4-FFF2-40B4-BE49-F238E27FC236}">
                <a16:creationId xmlns:a16="http://schemas.microsoft.com/office/drawing/2014/main" id="{E7361678-6753-4D27-8746-C3CA466F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764" y="2956255"/>
            <a:ext cx="1097280" cy="54768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11" descr="Money">
            <a:extLst>
              <a:ext uri="{FF2B5EF4-FFF2-40B4-BE49-F238E27FC236}">
                <a16:creationId xmlns:a16="http://schemas.microsoft.com/office/drawing/2014/main" id="{E0C91C70-8197-4319-8FFA-36E310F155EC}"/>
              </a:ext>
            </a:extLst>
          </p:cNvPr>
          <p:cNvGrpSpPr>
            <a:grpSpLocks noChangeAspect="1"/>
          </p:cNvGrpSpPr>
          <p:nvPr/>
        </p:nvGrpSpPr>
        <p:grpSpPr>
          <a:xfrm>
            <a:off x="3087314" y="3451387"/>
            <a:ext cx="678180" cy="678180"/>
            <a:chOff x="3966744" y="2896896"/>
            <a:chExt cx="914400" cy="914400"/>
          </a:xfrm>
          <a:solidFill>
            <a:srgbClr val="C3D941"/>
          </a:solidFill>
        </p:grpSpPr>
        <p:sp>
          <p:nvSpPr>
            <p:cNvPr id="27" name="Freeform: Shape 26">
              <a:extLst>
                <a:ext uri="{FF2B5EF4-FFF2-40B4-BE49-F238E27FC236}">
                  <a16:creationId xmlns:a16="http://schemas.microsoft.com/office/drawing/2014/main" id="{9C01CB16-42C6-404F-A249-32AAD9BC58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a:latin typeface="+mn-lt"/>
              </a:endParaRPr>
            </a:p>
          </p:txBody>
        </p:sp>
        <p:sp>
          <p:nvSpPr>
            <p:cNvPr id="29" name="Freeform: Shape 28">
              <a:extLst>
                <a:ext uri="{FF2B5EF4-FFF2-40B4-BE49-F238E27FC236}">
                  <a16:creationId xmlns:a16="http://schemas.microsoft.com/office/drawing/2014/main" id="{9303C463-A12A-449F-8E48-72345321147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a:latin typeface="+mn-lt"/>
              </a:endParaRPr>
            </a:p>
          </p:txBody>
        </p:sp>
        <p:sp>
          <p:nvSpPr>
            <p:cNvPr id="30" name="Freeform: Shape 29">
              <a:extLst>
                <a:ext uri="{FF2B5EF4-FFF2-40B4-BE49-F238E27FC236}">
                  <a16:creationId xmlns:a16="http://schemas.microsoft.com/office/drawing/2014/main" id="{A52A8A83-37AD-4A06-A946-40E98D75C14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1" name="Freeform: Shape 30">
              <a:extLst>
                <a:ext uri="{FF2B5EF4-FFF2-40B4-BE49-F238E27FC236}">
                  <a16:creationId xmlns:a16="http://schemas.microsoft.com/office/drawing/2014/main" id="{995E58B1-AD7D-404E-880F-F753B5D5A96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a:latin typeface="+mn-lt"/>
              </a:endParaRPr>
            </a:p>
          </p:txBody>
        </p:sp>
        <p:sp>
          <p:nvSpPr>
            <p:cNvPr id="32" name="Freeform: Shape 31">
              <a:extLst>
                <a:ext uri="{FF2B5EF4-FFF2-40B4-BE49-F238E27FC236}">
                  <a16:creationId xmlns:a16="http://schemas.microsoft.com/office/drawing/2014/main" id="{E76FC8F3-27F8-416B-A0DA-C4D11A4B29FA}"/>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a:latin typeface="+mn-lt"/>
              </a:endParaRPr>
            </a:p>
          </p:txBody>
        </p:sp>
        <p:sp>
          <p:nvSpPr>
            <p:cNvPr id="33" name="Freeform: Shape 32">
              <a:extLst>
                <a:ext uri="{FF2B5EF4-FFF2-40B4-BE49-F238E27FC236}">
                  <a16:creationId xmlns:a16="http://schemas.microsoft.com/office/drawing/2014/main" id="{EB3F92B0-DB98-4D5E-B00F-50E0955202FF}"/>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a:latin typeface="+mn-lt"/>
              </a:endParaRPr>
            </a:p>
          </p:txBody>
        </p:sp>
      </p:grpSp>
    </p:spTree>
    <p:extLst>
      <p:ext uri="{BB962C8B-B14F-4D97-AF65-F5344CB8AC3E}">
        <p14:creationId xmlns:p14="http://schemas.microsoft.com/office/powerpoint/2010/main" val="1182615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62296051-952F-4E06-A45C-2C331CF29F6D}"/>
              </a:ext>
            </a:extLst>
          </p:cNvPr>
          <p:cNvGraphicFramePr>
            <a:graphicFrameLocks/>
          </p:cNvGraphicFramePr>
          <p:nvPr>
            <p:extLst>
              <p:ext uri="{D42A27DB-BD31-4B8C-83A1-F6EECF244321}">
                <p14:modId xmlns:p14="http://schemas.microsoft.com/office/powerpoint/2010/main" val="3413179731"/>
              </p:ext>
            </p:extLst>
          </p:nvPr>
        </p:nvGraphicFramePr>
        <p:xfrm>
          <a:off x="4445229" y="3486894"/>
          <a:ext cx="1828800" cy="146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06A8F2C3-671E-483A-B151-6BDEF0FB6833}"/>
              </a:ext>
            </a:extLst>
          </p:cNvPr>
          <p:cNvGraphicFramePr>
            <a:graphicFrameLocks/>
          </p:cNvGraphicFramePr>
          <p:nvPr>
            <p:extLst>
              <p:ext uri="{D42A27DB-BD31-4B8C-83A1-F6EECF244321}">
                <p14:modId xmlns:p14="http://schemas.microsoft.com/office/powerpoint/2010/main" val="2158170826"/>
              </p:ext>
            </p:extLst>
          </p:nvPr>
        </p:nvGraphicFramePr>
        <p:xfrm>
          <a:off x="470332" y="3449557"/>
          <a:ext cx="1828800" cy="146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02306BF1-4635-4327-A55E-7745B5671900}"/>
              </a:ext>
            </a:extLst>
          </p:cNvPr>
          <p:cNvGraphicFramePr>
            <a:graphicFrameLocks/>
          </p:cNvGraphicFramePr>
          <p:nvPr>
            <p:extLst>
              <p:ext uri="{D42A27DB-BD31-4B8C-83A1-F6EECF244321}">
                <p14:modId xmlns:p14="http://schemas.microsoft.com/office/powerpoint/2010/main" val="2666431310"/>
              </p:ext>
            </p:extLst>
          </p:nvPr>
        </p:nvGraphicFramePr>
        <p:xfrm>
          <a:off x="2466737" y="3461054"/>
          <a:ext cx="1828800" cy="1463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3472EF72-C25A-4809-B6C8-BB174F865206}"/>
              </a:ext>
            </a:extLst>
          </p:cNvPr>
          <p:cNvGraphicFramePr>
            <a:graphicFrameLocks/>
          </p:cNvGraphicFramePr>
          <p:nvPr>
            <p:extLst>
              <p:ext uri="{D42A27DB-BD31-4B8C-83A1-F6EECF244321}">
                <p14:modId xmlns:p14="http://schemas.microsoft.com/office/powerpoint/2010/main" val="1210958718"/>
              </p:ext>
            </p:extLst>
          </p:nvPr>
        </p:nvGraphicFramePr>
        <p:xfrm>
          <a:off x="1477601" y="1787806"/>
          <a:ext cx="1828800" cy="1463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a:extLst>
              <a:ext uri="{FF2B5EF4-FFF2-40B4-BE49-F238E27FC236}">
                <a16:creationId xmlns:a16="http://schemas.microsoft.com/office/drawing/2014/main" id="{C3578DFA-14B8-409E-AC95-9B230113A423}"/>
              </a:ext>
            </a:extLst>
          </p:cNvPr>
          <p:cNvGraphicFramePr>
            <a:graphicFrameLocks/>
          </p:cNvGraphicFramePr>
          <p:nvPr>
            <p:extLst>
              <p:ext uri="{D42A27DB-BD31-4B8C-83A1-F6EECF244321}">
                <p14:modId xmlns:p14="http://schemas.microsoft.com/office/powerpoint/2010/main" val="1904954952"/>
              </p:ext>
            </p:extLst>
          </p:nvPr>
        </p:nvGraphicFramePr>
        <p:xfrm>
          <a:off x="3466199" y="1815611"/>
          <a:ext cx="1828800" cy="1463040"/>
        </p:xfrm>
        <a:graphic>
          <a:graphicData uri="http://schemas.openxmlformats.org/drawingml/2006/chart">
            <c:chart xmlns:c="http://schemas.openxmlformats.org/drawingml/2006/chart" xmlns:r="http://schemas.openxmlformats.org/officeDocument/2006/relationships" r:id="rId7"/>
          </a:graphicData>
        </a:graphic>
      </p:graphicFrame>
      <p:sp>
        <p:nvSpPr>
          <p:cNvPr id="57345" name="Title 1"/>
          <p:cNvSpPr>
            <a:spLocks noGrp="1"/>
          </p:cNvSpPr>
          <p:nvPr>
            <p:ph type="title"/>
          </p:nvPr>
        </p:nvSpPr>
        <p:spPr/>
        <p:txBody>
          <a:bodyPr/>
          <a:lstStyle/>
          <a:p>
            <a:r>
              <a:rPr lang="en-US"/>
              <a:t>MASSHEALTH SPENDING IS IMPORTANT TO MANY TYPES OF PROVIDERS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34</a:t>
            </a:fld>
            <a:endParaRPr lang="en-US" noProof="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solidFill>
                  <a:srgbClr val="1C1C1C"/>
                </a:solidFill>
                <a:latin typeface="+mn-lt"/>
              </a:rPr>
              <a:t>MassHealth represents a significant portion of health care providers’ revenues. This is especially the case for nursing </a:t>
            </a:r>
            <a:r>
              <a:rPr lang="en-US" sz="1000" dirty="0">
                <a:latin typeface="+mn-lt"/>
              </a:rPr>
              <a:t>facilities, community LTSS providers,</a:t>
            </a:r>
            <a:r>
              <a:rPr lang="en-US" sz="1000" dirty="0">
                <a:solidFill>
                  <a:srgbClr val="FF0000"/>
                </a:solidFill>
                <a:latin typeface="+mn-lt"/>
              </a:rPr>
              <a:t> </a:t>
            </a:r>
            <a:r>
              <a:rPr lang="en-US" sz="1000" dirty="0">
                <a:solidFill>
                  <a:srgbClr val="1C1C1C"/>
                </a:solidFill>
                <a:latin typeface="+mn-lt"/>
              </a:rPr>
              <a:t>and community health centers, which on average receive more than forty-five percent of their total patient revenues from MassHealth. </a:t>
            </a:r>
          </a:p>
          <a:p>
            <a:pPr lvl="0">
              <a:buClr>
                <a:srgbClr val="5A8F7C"/>
              </a:buClr>
            </a:pPr>
            <a:r>
              <a:rPr lang="en-US" sz="1000" dirty="0">
                <a:solidFill>
                  <a:srgbClr val="1C1C1C"/>
                </a:solidFill>
                <a:latin typeface="+mn-lt"/>
              </a:rPr>
              <a:t>MassHealth covers the prenatal care for more than a third of all births in Massachusetts. Prenatal care is delivered by a mix of providers.</a:t>
            </a:r>
          </a:p>
          <a:p>
            <a:pPr lvl="0">
              <a:buClr>
                <a:srgbClr val="5A8F7C"/>
              </a:buClr>
            </a:pPr>
            <a:endParaRPr lang="en-US" sz="1000" b="1" dirty="0">
              <a:solidFill>
                <a:srgbClr val="1C1C1C"/>
              </a:solidFill>
              <a:latin typeface="+mn-lt"/>
            </a:endParaRPr>
          </a:p>
        </p:txBody>
      </p:sp>
      <p:sp>
        <p:nvSpPr>
          <p:cNvPr id="19" name="Rectangle 18">
            <a:extLst>
              <a:ext uri="{FF2B5EF4-FFF2-40B4-BE49-F238E27FC236}">
                <a16:creationId xmlns:a16="http://schemas.microsoft.com/office/drawing/2014/main" id="{68FB213F-7637-4338-B4F9-073F39D32A02}"/>
              </a:ext>
            </a:extLst>
          </p:cNvPr>
          <p:cNvSpPr/>
          <p:nvPr/>
        </p:nvSpPr>
        <p:spPr>
          <a:xfrm>
            <a:off x="457201" y="5528100"/>
            <a:ext cx="5769751" cy="856645"/>
          </a:xfrm>
          <a:prstGeom prst="rect">
            <a:avLst/>
          </a:prstGeom>
        </p:spPr>
        <p:txBody>
          <a:bodyPr wrap="square" lIns="0" tIns="45720" rIns="0" bIns="45720" anchor="b" anchorCtr="0">
            <a:spAutoFit/>
          </a:bodyPr>
          <a:lstStyle/>
          <a:p>
            <a:pPr marL="45720" indent="-45720">
              <a:spcBef>
                <a:spcPts val="100"/>
              </a:spcBef>
            </a:pPr>
            <a:r>
              <a:rPr lang="en-US" sz="600" baseline="30000" dirty="0">
                <a:solidFill>
                  <a:srgbClr val="000000"/>
                </a:solidFill>
                <a:latin typeface="+mn-lt"/>
                <a:cs typeface="Arial"/>
              </a:rPr>
              <a:t>1	</a:t>
            </a:r>
            <a:r>
              <a:rPr lang="en-US" sz="600" dirty="0">
                <a:solidFill>
                  <a:srgbClr val="000000"/>
                </a:solidFill>
                <a:latin typeface="+mn-lt"/>
                <a:cs typeface="Arial"/>
              </a:rPr>
              <a:t>Includes spending for private sector establishments primarily engaged in providing skilled nursing services in the home along with a range of the following: personal care services; homemaker and companion services; physical therapy; medical social services; medications; medical equipment and supplies; counseling; 24-hour home care; occupation and vocational therapy; dietary and nutritional services; speech therapy; audiology; and high-tech care, such as intravenous therapy.</a:t>
            </a:r>
            <a:endParaRPr lang="en-US" sz="600" dirty="0">
              <a:solidFill>
                <a:srgbClr val="000000"/>
              </a:solidFill>
              <a:latin typeface="+mn-lt"/>
              <a:ea typeface="Source Sans Pro Light"/>
              <a:cs typeface="Arial"/>
            </a:endParaRPr>
          </a:p>
          <a:p>
            <a:pPr marL="45720" indent="-45720">
              <a:spcBef>
                <a:spcPts val="100"/>
              </a:spcBef>
            </a:pPr>
            <a:r>
              <a:rPr lang="en-US" sz="600" baseline="30000" dirty="0">
                <a:solidFill>
                  <a:srgbClr val="000000"/>
                </a:solidFill>
                <a:latin typeface="+mn-lt"/>
                <a:cs typeface="Arial"/>
              </a:rPr>
              <a:t>2	</a:t>
            </a:r>
            <a:r>
              <a:rPr lang="en-US" sz="600" dirty="0">
                <a:solidFill>
                  <a:srgbClr val="000000"/>
                </a:solidFill>
                <a:latin typeface="+mn-lt"/>
                <a:cs typeface="Arial"/>
              </a:rPr>
              <a:t>Percentage of births whose prenatal care was paid for by MassHealth</a:t>
            </a:r>
            <a:endParaRPr lang="en-US" sz="600" dirty="0">
              <a:solidFill>
                <a:srgbClr val="000000"/>
              </a:solidFill>
              <a:latin typeface="+mn-lt"/>
              <a:ea typeface="Source Sans Pro Light"/>
            </a:endParaRPr>
          </a:p>
          <a:p>
            <a:pPr lvl="0">
              <a:spcBef>
                <a:spcPts val="100"/>
              </a:spcBef>
            </a:pPr>
            <a:r>
              <a:rPr lang="en-US" sz="600" cap="small" dirty="0">
                <a:solidFill>
                  <a:srgbClr val="000000"/>
                </a:solidFill>
                <a:latin typeface="+mn-lt"/>
                <a:cs typeface="Arial"/>
              </a:rPr>
              <a:t>sources</a:t>
            </a:r>
            <a:r>
              <a:rPr lang="en-US" sz="600" dirty="0">
                <a:solidFill>
                  <a:srgbClr val="000000"/>
                </a:solidFill>
                <a:latin typeface="+mn-lt"/>
                <a:cs typeface="Arial"/>
              </a:rPr>
              <a:t>: Center for Health Information and Analysis (CHIA) (2021), Massachusetts Hospital Profiles (SFY 2021 data); CHIA Cost Reports (Nursing Facilities — Calendar Year 2019); Health Resources and Services Administration, Bureau of Primary Health Care, Uniform Data System Report (CHCs — federal FY 2021 data) (limited to HRSA-funded CHCs); CMS National and State Health Expenditure Accounts (LTSS); MA DPH; Massachusetts Births 2019, Table 1. Trends in Birth Characteristics. </a:t>
            </a:r>
            <a:endParaRPr lang="en-US" sz="600" dirty="0">
              <a:solidFill>
                <a:srgbClr val="000000"/>
              </a:solidFill>
              <a:latin typeface="+mn-lt"/>
              <a:ea typeface="Source Sans Pro Light"/>
              <a:cs typeface="Arial"/>
            </a:endParaRPr>
          </a:p>
        </p:txBody>
      </p:sp>
      <p:sp>
        <p:nvSpPr>
          <p:cNvPr id="20" name="Rectangle 19">
            <a:extLst>
              <a:ext uri="{FF2B5EF4-FFF2-40B4-BE49-F238E27FC236}">
                <a16:creationId xmlns:a16="http://schemas.microsoft.com/office/drawing/2014/main" id="{CF8BFA28-2F4A-40B0-BFDF-083BF7CD68C2}"/>
              </a:ext>
            </a:extLst>
          </p:cNvPr>
          <p:cNvSpPr/>
          <p:nvPr/>
        </p:nvSpPr>
        <p:spPr>
          <a:xfrm>
            <a:off x="1459288" y="1577598"/>
            <a:ext cx="1920240" cy="369332"/>
          </a:xfrm>
          <a:prstGeom prst="rect">
            <a:avLst/>
          </a:prstGeom>
        </p:spPr>
        <p:txBody>
          <a:bodyPr wrap="square" lIns="0">
            <a:spAutoFit/>
          </a:bodyPr>
          <a:lstStyle/>
          <a:p>
            <a:pPr lvl="0" algn="ctr"/>
            <a:r>
              <a:rPr lang="en-US" sz="900" b="1" cap="all">
                <a:solidFill>
                  <a:srgbClr val="1C1C1C"/>
                </a:solidFill>
                <a:latin typeface="+mn-lt"/>
              </a:rPr>
              <a:t>NURSING FACILITIES</a:t>
            </a:r>
            <a:br>
              <a:rPr lang="en-US" sz="900" b="1" cap="all">
                <a:solidFill>
                  <a:srgbClr val="1C1C1C"/>
                </a:solidFill>
                <a:latin typeface="+mn-lt"/>
              </a:rPr>
            </a:br>
            <a:r>
              <a:rPr lang="en-US" sz="900" b="1" cap="all">
                <a:solidFill>
                  <a:srgbClr val="1C1C1C"/>
                </a:solidFill>
                <a:latin typeface="+mn-lt"/>
              </a:rPr>
              <a:t>(2019)</a:t>
            </a:r>
          </a:p>
        </p:txBody>
      </p:sp>
      <p:sp>
        <p:nvSpPr>
          <p:cNvPr id="28" name="Rectangle 27">
            <a:extLst>
              <a:ext uri="{FF2B5EF4-FFF2-40B4-BE49-F238E27FC236}">
                <a16:creationId xmlns:a16="http://schemas.microsoft.com/office/drawing/2014/main" id="{7B5208C7-C34C-48A2-BEA3-1603BA82ED8E}"/>
              </a:ext>
            </a:extLst>
          </p:cNvPr>
          <p:cNvSpPr/>
          <p:nvPr/>
        </p:nvSpPr>
        <p:spPr>
          <a:xfrm>
            <a:off x="3420479" y="1577598"/>
            <a:ext cx="1920240" cy="369332"/>
          </a:xfrm>
          <a:prstGeom prst="rect">
            <a:avLst/>
          </a:prstGeom>
        </p:spPr>
        <p:txBody>
          <a:bodyPr wrap="square" lIns="0" tIns="45720" rIns="91440" bIns="45720" anchor="t">
            <a:spAutoFit/>
          </a:bodyPr>
          <a:lstStyle/>
          <a:p>
            <a:pPr lvl="0" algn="ctr"/>
            <a:r>
              <a:rPr lang="en-US" sz="900" b="1" cap="all">
                <a:latin typeface="+mn-lt"/>
                <a:cs typeface="Arial"/>
              </a:rPr>
              <a:t>Community Health Centers </a:t>
            </a:r>
            <a:br>
              <a:rPr lang="en-US" sz="900" b="1" cap="all">
                <a:latin typeface="+mn-lt"/>
              </a:rPr>
            </a:br>
            <a:r>
              <a:rPr lang="en-US" sz="900" b="1" cap="all">
                <a:latin typeface="+mn-lt"/>
                <a:cs typeface="Arial"/>
              </a:rPr>
              <a:t>(2021)</a:t>
            </a:r>
            <a:endParaRPr lang="en-US" sz="900" b="1" cap="all">
              <a:latin typeface="+mn-lt"/>
              <a:ea typeface="Source Sans Pro Semibold"/>
              <a:cs typeface="Arial"/>
            </a:endParaRPr>
          </a:p>
        </p:txBody>
      </p:sp>
      <p:sp>
        <p:nvSpPr>
          <p:cNvPr id="29" name="Rectangle 28">
            <a:extLst>
              <a:ext uri="{FF2B5EF4-FFF2-40B4-BE49-F238E27FC236}">
                <a16:creationId xmlns:a16="http://schemas.microsoft.com/office/drawing/2014/main" id="{D6520CAB-13B6-4A0E-87FE-A6DF8FE4FBC6}"/>
              </a:ext>
            </a:extLst>
          </p:cNvPr>
          <p:cNvSpPr/>
          <p:nvPr/>
        </p:nvSpPr>
        <p:spPr>
          <a:xfrm>
            <a:off x="458216" y="3224254"/>
            <a:ext cx="1920240" cy="369332"/>
          </a:xfrm>
          <a:prstGeom prst="rect">
            <a:avLst/>
          </a:prstGeom>
        </p:spPr>
        <p:txBody>
          <a:bodyPr wrap="square" lIns="0">
            <a:spAutoFit/>
          </a:bodyPr>
          <a:lstStyle/>
          <a:p>
            <a:pPr lvl="0" algn="ctr"/>
            <a:r>
              <a:rPr lang="en-US" sz="900" b="1" cap="all">
                <a:latin typeface="+mn-lt"/>
              </a:rPr>
              <a:t>LTSS</a:t>
            </a:r>
            <a:r>
              <a:rPr lang="en-US" sz="900" b="1" cap="all" baseline="30000">
                <a:latin typeface="+mn-lt"/>
              </a:rPr>
              <a:t>1</a:t>
            </a:r>
            <a:br>
              <a:rPr lang="en-US" sz="900" b="1" cap="all">
                <a:latin typeface="+mn-lt"/>
              </a:rPr>
            </a:br>
            <a:r>
              <a:rPr lang="en-US" sz="900" b="1" cap="all">
                <a:latin typeface="+mn-lt"/>
              </a:rPr>
              <a:t>(2020)</a:t>
            </a:r>
          </a:p>
        </p:txBody>
      </p:sp>
      <p:sp>
        <p:nvSpPr>
          <p:cNvPr id="32" name="Rectangle 31">
            <a:extLst>
              <a:ext uri="{FF2B5EF4-FFF2-40B4-BE49-F238E27FC236}">
                <a16:creationId xmlns:a16="http://schemas.microsoft.com/office/drawing/2014/main" id="{B43688D0-D613-4515-9339-E7FE050CB126}"/>
              </a:ext>
            </a:extLst>
          </p:cNvPr>
          <p:cNvSpPr/>
          <p:nvPr/>
        </p:nvSpPr>
        <p:spPr>
          <a:xfrm>
            <a:off x="2460359" y="3224254"/>
            <a:ext cx="1920240" cy="369332"/>
          </a:xfrm>
          <a:prstGeom prst="rect">
            <a:avLst/>
          </a:prstGeom>
        </p:spPr>
        <p:txBody>
          <a:bodyPr wrap="square" lIns="0">
            <a:spAutoFit/>
          </a:bodyPr>
          <a:lstStyle/>
          <a:p>
            <a:pPr lvl="0" algn="ctr"/>
            <a:r>
              <a:rPr lang="en-US" sz="900" b="1" cap="all">
                <a:solidFill>
                  <a:srgbClr val="1C1C1C"/>
                </a:solidFill>
                <a:latin typeface="+mn-lt"/>
              </a:rPr>
              <a:t>Prenatal Care</a:t>
            </a:r>
            <a:r>
              <a:rPr lang="en-US" sz="900" b="1" cap="all" baseline="30000">
                <a:solidFill>
                  <a:srgbClr val="1C1C1C"/>
                </a:solidFill>
                <a:latin typeface="+mn-lt"/>
              </a:rPr>
              <a:t>2</a:t>
            </a:r>
            <a:br>
              <a:rPr lang="en-US" sz="900" b="1" cap="all">
                <a:solidFill>
                  <a:srgbClr val="1C1C1C"/>
                </a:solidFill>
                <a:latin typeface="+mn-lt"/>
              </a:rPr>
            </a:br>
            <a:r>
              <a:rPr lang="en-US" sz="900" b="1" cap="all">
                <a:solidFill>
                  <a:srgbClr val="1C1C1C"/>
                </a:solidFill>
                <a:latin typeface="+mn-lt"/>
              </a:rPr>
              <a:t>(</a:t>
            </a:r>
            <a:r>
              <a:rPr lang="en-US" sz="900" b="1" cap="all">
                <a:latin typeface="+mn-lt"/>
              </a:rPr>
              <a:t>2019</a:t>
            </a:r>
            <a:r>
              <a:rPr lang="en-US" sz="900" b="1" cap="all">
                <a:solidFill>
                  <a:srgbClr val="1C1C1C"/>
                </a:solidFill>
                <a:latin typeface="+mn-lt"/>
              </a:rPr>
              <a:t>)</a:t>
            </a:r>
          </a:p>
        </p:txBody>
      </p:sp>
      <p:sp>
        <p:nvSpPr>
          <p:cNvPr id="33" name="Rectangle 32">
            <a:extLst>
              <a:ext uri="{FF2B5EF4-FFF2-40B4-BE49-F238E27FC236}">
                <a16:creationId xmlns:a16="http://schemas.microsoft.com/office/drawing/2014/main" id="{738B8FB2-61C5-40D2-A655-D5B3FA5E3FD2}"/>
              </a:ext>
            </a:extLst>
          </p:cNvPr>
          <p:cNvSpPr/>
          <p:nvPr/>
        </p:nvSpPr>
        <p:spPr>
          <a:xfrm>
            <a:off x="4462502" y="3224254"/>
            <a:ext cx="1920240" cy="369332"/>
          </a:xfrm>
          <a:prstGeom prst="rect">
            <a:avLst/>
          </a:prstGeom>
        </p:spPr>
        <p:txBody>
          <a:bodyPr wrap="square" lIns="0">
            <a:spAutoFit/>
          </a:bodyPr>
          <a:lstStyle/>
          <a:p>
            <a:pPr lvl="0" algn="ctr"/>
            <a:r>
              <a:rPr lang="en-US" sz="900" b="1" cap="all">
                <a:solidFill>
                  <a:srgbClr val="1C1C1C"/>
                </a:solidFill>
                <a:latin typeface="+mn-lt"/>
              </a:rPr>
              <a:t>HOSPITALS</a:t>
            </a:r>
            <a:br>
              <a:rPr lang="en-US" sz="900" b="1" cap="all">
                <a:solidFill>
                  <a:srgbClr val="1C1C1C"/>
                </a:solidFill>
                <a:latin typeface="+mn-lt"/>
              </a:rPr>
            </a:br>
            <a:r>
              <a:rPr lang="en-US" sz="900" b="1" cap="all">
                <a:solidFill>
                  <a:srgbClr val="1C1C1C"/>
                </a:solidFill>
                <a:latin typeface="+mn-lt"/>
              </a:rPr>
              <a:t>(</a:t>
            </a:r>
            <a:r>
              <a:rPr lang="en-US" sz="900" b="1" cap="all">
                <a:latin typeface="+mn-lt"/>
              </a:rPr>
              <a:t>2021</a:t>
            </a:r>
            <a:r>
              <a:rPr lang="en-US" sz="900" b="1" cap="all">
                <a:solidFill>
                  <a:srgbClr val="1C1C1C"/>
                </a:solidFill>
                <a:latin typeface="+mn-lt"/>
              </a:rPr>
              <a:t>)</a:t>
            </a:r>
          </a:p>
        </p:txBody>
      </p:sp>
      <p:sp>
        <p:nvSpPr>
          <p:cNvPr id="34" name="TextBox 1">
            <a:extLst>
              <a:ext uri="{FF2B5EF4-FFF2-40B4-BE49-F238E27FC236}">
                <a16:creationId xmlns:a16="http://schemas.microsoft.com/office/drawing/2014/main" id="{B6D3AA72-E98C-42FE-B222-FFE2286825E6}"/>
              </a:ext>
            </a:extLst>
          </p:cNvPr>
          <p:cNvSpPr txBox="1"/>
          <p:nvPr/>
        </p:nvSpPr>
        <p:spPr>
          <a:xfrm>
            <a:off x="2087794" y="2346704"/>
            <a:ext cx="622286"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A797"/>
                </a:solidFill>
                <a:effectLst/>
                <a:uLnTx/>
                <a:uFillTx/>
                <a:ea typeface="+mn-ea"/>
              </a:rPr>
              <a:t>54%</a:t>
            </a:r>
            <a:endParaRPr kumimoji="0" lang="en-US" sz="1600" b="1" u="none" strike="noStrike" kern="1200" cap="none" spc="0" normalizeH="0" baseline="0" noProof="0">
              <a:ln>
                <a:noFill/>
              </a:ln>
              <a:solidFill>
                <a:srgbClr val="00A797"/>
              </a:solidFill>
              <a:effectLst/>
              <a:uLnTx/>
              <a:uFillTx/>
              <a:ea typeface="+mn-ea"/>
              <a:cs typeface="Arial" charset="0"/>
            </a:endParaRPr>
          </a:p>
        </p:txBody>
      </p:sp>
      <p:sp>
        <p:nvSpPr>
          <p:cNvPr id="35" name="TextBox 1">
            <a:extLst>
              <a:ext uri="{FF2B5EF4-FFF2-40B4-BE49-F238E27FC236}">
                <a16:creationId xmlns:a16="http://schemas.microsoft.com/office/drawing/2014/main" id="{000367B3-0F22-4628-AE1E-5E73D5236B00}"/>
              </a:ext>
            </a:extLst>
          </p:cNvPr>
          <p:cNvSpPr txBox="1"/>
          <p:nvPr/>
        </p:nvSpPr>
        <p:spPr>
          <a:xfrm>
            <a:off x="4089936" y="2346704"/>
            <a:ext cx="622286"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A797"/>
                </a:solidFill>
              </a:rPr>
              <a:t>45</a:t>
            </a:r>
            <a:r>
              <a:rPr kumimoji="0" lang="en-US" sz="1600" b="1" u="none" strike="noStrike" kern="1200" cap="none" spc="0" normalizeH="0" baseline="0" noProof="0" dirty="0">
                <a:ln>
                  <a:noFill/>
                </a:ln>
                <a:solidFill>
                  <a:srgbClr val="00A797"/>
                </a:solidFill>
                <a:effectLst/>
                <a:uLnTx/>
                <a:uFillTx/>
              </a:rPr>
              <a:t>%</a:t>
            </a:r>
            <a:endParaRPr kumimoji="0" lang="en-US" sz="1600" b="1" u="none" strike="noStrike" kern="1200" cap="none" spc="0" normalizeH="0" baseline="0" noProof="0" dirty="0">
              <a:ln>
                <a:noFill/>
              </a:ln>
              <a:solidFill>
                <a:srgbClr val="00A797"/>
              </a:solidFill>
              <a:effectLst/>
              <a:uLnTx/>
              <a:uFillTx/>
              <a:cs typeface="Arial" charset="0"/>
            </a:endParaRPr>
          </a:p>
        </p:txBody>
      </p:sp>
      <p:sp>
        <p:nvSpPr>
          <p:cNvPr id="36" name="TextBox 1">
            <a:extLst>
              <a:ext uri="{FF2B5EF4-FFF2-40B4-BE49-F238E27FC236}">
                <a16:creationId xmlns:a16="http://schemas.microsoft.com/office/drawing/2014/main" id="{3528D81D-8B43-42E3-B577-E9B5713774FB}"/>
              </a:ext>
            </a:extLst>
          </p:cNvPr>
          <p:cNvSpPr txBox="1"/>
          <p:nvPr/>
        </p:nvSpPr>
        <p:spPr>
          <a:xfrm>
            <a:off x="1085119" y="4011800"/>
            <a:ext cx="625492"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A797"/>
                </a:solidFill>
                <a:effectLst/>
                <a:uLnTx/>
                <a:uFillTx/>
                <a:ea typeface="+mn-ea"/>
              </a:rPr>
              <a:t>46%</a:t>
            </a:r>
            <a:endParaRPr kumimoji="0" lang="en-US" sz="1600" b="1" u="none" strike="noStrike" kern="1200" cap="none" spc="0" normalizeH="0" baseline="0" noProof="0" dirty="0">
              <a:ln>
                <a:noFill/>
              </a:ln>
              <a:solidFill>
                <a:srgbClr val="00A797"/>
              </a:solidFill>
              <a:effectLst/>
              <a:uLnTx/>
              <a:uFillTx/>
              <a:ea typeface="+mn-ea"/>
              <a:cs typeface="Arial" charset="0"/>
            </a:endParaRPr>
          </a:p>
        </p:txBody>
      </p:sp>
      <p:sp>
        <p:nvSpPr>
          <p:cNvPr id="37" name="TextBox 1">
            <a:extLst>
              <a:ext uri="{FF2B5EF4-FFF2-40B4-BE49-F238E27FC236}">
                <a16:creationId xmlns:a16="http://schemas.microsoft.com/office/drawing/2014/main" id="{2DD254DE-D537-407F-8814-0DDEA68893CF}"/>
              </a:ext>
            </a:extLst>
          </p:cNvPr>
          <p:cNvSpPr txBox="1"/>
          <p:nvPr/>
        </p:nvSpPr>
        <p:spPr>
          <a:xfrm>
            <a:off x="3092071" y="4011800"/>
            <a:ext cx="615874"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a:ln>
                  <a:noFill/>
                </a:ln>
                <a:solidFill>
                  <a:srgbClr val="00A797"/>
                </a:solidFill>
                <a:effectLst/>
                <a:uLnTx/>
                <a:uFillTx/>
                <a:ea typeface="+mn-ea"/>
              </a:rPr>
              <a:t>38%</a:t>
            </a:r>
            <a:endParaRPr kumimoji="0" lang="en-US" sz="1600" b="1" u="none" strike="noStrike" kern="1200" cap="none" spc="0" normalizeH="0" baseline="0" noProof="0">
              <a:ln>
                <a:noFill/>
              </a:ln>
              <a:solidFill>
                <a:srgbClr val="00A797"/>
              </a:solidFill>
              <a:effectLst/>
              <a:uLnTx/>
              <a:uFillTx/>
              <a:ea typeface="+mn-ea"/>
              <a:cs typeface="Arial" charset="0"/>
            </a:endParaRPr>
          </a:p>
        </p:txBody>
      </p:sp>
      <p:sp>
        <p:nvSpPr>
          <p:cNvPr id="38" name="TextBox 1">
            <a:extLst>
              <a:ext uri="{FF2B5EF4-FFF2-40B4-BE49-F238E27FC236}">
                <a16:creationId xmlns:a16="http://schemas.microsoft.com/office/drawing/2014/main" id="{41B0581E-2E50-4766-8788-CCA60BF9A47B}"/>
              </a:ext>
            </a:extLst>
          </p:cNvPr>
          <p:cNvSpPr txBox="1"/>
          <p:nvPr/>
        </p:nvSpPr>
        <p:spPr>
          <a:xfrm>
            <a:off x="5130281" y="4011800"/>
            <a:ext cx="543739"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A797"/>
                </a:solidFill>
                <a:effectLst/>
                <a:uLnTx/>
                <a:uFillTx/>
                <a:ea typeface="+mn-ea"/>
              </a:rPr>
              <a:t>17%</a:t>
            </a:r>
            <a:endParaRPr kumimoji="0" lang="en-US" sz="1600" b="1" u="none" strike="noStrike" kern="1200" cap="none" spc="0" normalizeH="0" baseline="0" noProof="0" dirty="0">
              <a:ln>
                <a:noFill/>
              </a:ln>
              <a:solidFill>
                <a:srgbClr val="00A797"/>
              </a:solidFill>
              <a:effectLst/>
              <a:uLnTx/>
              <a:uFillTx/>
              <a:ea typeface="+mn-ea"/>
              <a:cs typeface="Arial" charset="0"/>
            </a:endParaRPr>
          </a:p>
        </p:txBody>
      </p:sp>
      <p:grpSp>
        <p:nvGrpSpPr>
          <p:cNvPr id="7" name="Group 6">
            <a:extLst>
              <a:ext uri="{FF2B5EF4-FFF2-40B4-BE49-F238E27FC236}">
                <a16:creationId xmlns:a16="http://schemas.microsoft.com/office/drawing/2014/main" id="{7BFAC700-69BE-45E8-89DA-2DAFC2B7F7AA}"/>
              </a:ext>
            </a:extLst>
          </p:cNvPr>
          <p:cNvGrpSpPr/>
          <p:nvPr/>
        </p:nvGrpSpPr>
        <p:grpSpPr>
          <a:xfrm>
            <a:off x="2734170" y="4925958"/>
            <a:ext cx="1502620" cy="230832"/>
            <a:chOff x="476655" y="2418546"/>
            <a:chExt cx="1502620" cy="230832"/>
          </a:xfrm>
        </p:grpSpPr>
        <p:sp>
          <p:nvSpPr>
            <p:cNvPr id="43" name="Rectangle 42">
              <a:extLst>
                <a:ext uri="{FF2B5EF4-FFF2-40B4-BE49-F238E27FC236}">
                  <a16:creationId xmlns:a16="http://schemas.microsoft.com/office/drawing/2014/main" id="{4C98BB36-B1AF-4D05-9385-B16FC52A6525}"/>
                </a:ext>
              </a:extLst>
            </p:cNvPr>
            <p:cNvSpPr>
              <a:spLocks noChangeAspect="1"/>
            </p:cNvSpPr>
            <p:nvPr/>
          </p:nvSpPr>
          <p:spPr>
            <a:xfrm>
              <a:off x="476655" y="2442522"/>
              <a:ext cx="182880" cy="182880"/>
            </a:xfrm>
            <a:prstGeom prst="rect">
              <a:avLst/>
            </a:prstGeom>
            <a:solidFill>
              <a:srgbClr val="00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p>
          </p:txBody>
        </p:sp>
        <p:sp>
          <p:nvSpPr>
            <p:cNvPr id="44" name="Rectangle 43">
              <a:extLst>
                <a:ext uri="{FF2B5EF4-FFF2-40B4-BE49-F238E27FC236}">
                  <a16:creationId xmlns:a16="http://schemas.microsoft.com/office/drawing/2014/main" id="{8EF8F9B2-409B-4817-8BF5-C48122651A66}"/>
                </a:ext>
              </a:extLst>
            </p:cNvPr>
            <p:cNvSpPr/>
            <p:nvPr/>
          </p:nvSpPr>
          <p:spPr>
            <a:xfrm>
              <a:off x="729574" y="2418546"/>
              <a:ext cx="1249701" cy="230832"/>
            </a:xfrm>
            <a:prstGeom prst="rect">
              <a:avLst/>
            </a:prstGeom>
          </p:spPr>
          <p:txBody>
            <a:bodyPr wrap="none" lIns="0">
              <a:spAutoFit/>
            </a:bodyPr>
            <a:lstStyle/>
            <a:p>
              <a:pPr lvl="0"/>
              <a:r>
                <a:rPr lang="en-US" sz="900" b="1">
                  <a:solidFill>
                    <a:srgbClr val="1C1C1C"/>
                  </a:solidFill>
                  <a:latin typeface="+mn-lt"/>
                </a:rPr>
                <a:t>= MassHealth dollars</a:t>
              </a:r>
            </a:p>
          </p:txBody>
        </p:sp>
      </p:grpSp>
      <p:sp>
        <p:nvSpPr>
          <p:cNvPr id="24" name="Rectangle 23">
            <a:extLst>
              <a:ext uri="{FF2B5EF4-FFF2-40B4-BE49-F238E27FC236}">
                <a16:creationId xmlns:a16="http://schemas.microsoft.com/office/drawing/2014/main" id="{46692157-D839-4967-B3A0-20AA1BD720FB}"/>
              </a:ext>
            </a:extLst>
          </p:cNvPr>
          <p:cNvSpPr/>
          <p:nvPr/>
        </p:nvSpPr>
        <p:spPr>
          <a:xfrm>
            <a:off x="455612" y="1207008"/>
            <a:ext cx="5818417" cy="246221"/>
          </a:xfrm>
          <a:prstGeom prst="rect">
            <a:avLst/>
          </a:prstGeom>
        </p:spPr>
        <p:txBody>
          <a:bodyPr wrap="square" lIns="0">
            <a:spAutoFit/>
          </a:bodyPr>
          <a:lstStyle/>
          <a:p>
            <a:pPr lvl="0"/>
            <a:r>
              <a:rPr lang="en-US" sz="1000" b="1">
                <a:solidFill>
                  <a:srgbClr val="1C1C1C"/>
                </a:solidFill>
                <a:latin typeface="+mn-lt"/>
              </a:rPr>
              <a:t>MASSHEALTH REVENUE AS A PERCENTAGE OF PROVIDERS’ TOTAL PATIENT REVENUES</a:t>
            </a:r>
          </a:p>
        </p:txBody>
      </p:sp>
    </p:spTree>
    <p:extLst>
      <p:ext uri="{BB962C8B-B14F-4D97-AF65-F5344CB8AC3E}">
        <p14:creationId xmlns:p14="http://schemas.microsoft.com/office/powerpoint/2010/main" val="785668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63D3-487D-4286-87E0-006689FBA026}"/>
              </a:ext>
            </a:extLst>
          </p:cNvPr>
          <p:cNvSpPr>
            <a:spLocks noGrp="1"/>
          </p:cNvSpPr>
          <p:nvPr>
            <p:ph type="title"/>
          </p:nvPr>
        </p:nvSpPr>
        <p:spPr/>
        <p:txBody>
          <a:bodyPr/>
          <a:lstStyle/>
          <a:p>
            <a:r>
              <a:rPr lang="en-US"/>
              <a:t>reforms</a:t>
            </a:r>
          </a:p>
        </p:txBody>
      </p:sp>
      <p:sp>
        <p:nvSpPr>
          <p:cNvPr id="4" name="Slide Number Placeholder 3">
            <a:extLst>
              <a:ext uri="{FF2B5EF4-FFF2-40B4-BE49-F238E27FC236}">
                <a16:creationId xmlns:a16="http://schemas.microsoft.com/office/drawing/2014/main" id="{5C773CCF-A944-4BFC-A4FF-E1F361244B0B}"/>
              </a:ext>
            </a:extLst>
          </p:cNvPr>
          <p:cNvSpPr>
            <a:spLocks noGrp="1"/>
          </p:cNvSpPr>
          <p:nvPr>
            <p:ph type="sldNum" sz="quarter" idx="10"/>
          </p:nvPr>
        </p:nvSpPr>
        <p:spPr/>
        <p:txBody>
          <a:bodyPr/>
          <a:lstStyle/>
          <a:p>
            <a:fld id="{FE16FE05-51A1-41C7-A92E-97A082AD623A}" type="slidenum">
              <a:rPr lang="en-US" smtClean="0"/>
              <a:pPr/>
              <a:t>35</a:t>
            </a:fld>
            <a:endParaRPr lang="en-US"/>
          </a:p>
        </p:txBody>
      </p:sp>
    </p:spTree>
    <p:extLst>
      <p:ext uri="{BB962C8B-B14F-4D97-AF65-F5344CB8AC3E}">
        <p14:creationId xmlns:p14="http://schemas.microsoft.com/office/powerpoint/2010/main" val="357187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90531"/>
            <a:ext cx="8229600" cy="822960"/>
          </a:xfrm>
        </p:spPr>
        <p:txBody>
          <a:bodyPr/>
          <a:lstStyle/>
          <a:p>
            <a:r>
              <a:rPr lang="en-US" dirty="0"/>
              <a:t>MASSACHUSETTS ADMINISTERS MOST OF MASSHEALTH</a:t>
            </a:r>
            <a:br>
              <a:rPr lang="en-US" dirty="0"/>
            </a:br>
            <a:r>
              <a:rPr lang="en-US" dirty="0"/>
              <a:t>THROUGH WAIVERS </a:t>
            </a:r>
            <a:r>
              <a:rPr lang="en-US" dirty="0">
                <a:solidFill>
                  <a:srgbClr val="FF0000"/>
                </a:solidFill>
              </a:rPr>
              <a:t> </a:t>
            </a:r>
          </a:p>
        </p:txBody>
      </p:sp>
      <p:sp>
        <p:nvSpPr>
          <p:cNvPr id="4" name="Slide Number Placeholder 3"/>
          <p:cNvSpPr>
            <a:spLocks noGrp="1"/>
          </p:cNvSpPr>
          <p:nvPr>
            <p:ph type="sldNum" sz="quarter" idx="10"/>
          </p:nvPr>
        </p:nvSpPr>
        <p:spPr/>
        <p:txBody>
          <a:bodyPr/>
          <a:lstStyle/>
          <a:p>
            <a:fld id="{9BD7153A-5758-40C4-8129-301D4A48CA78}" type="slidenum">
              <a:rPr lang="en-US" smtClean="0"/>
              <a:pPr/>
              <a:t>36</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418555656"/>
              </p:ext>
            </p:extLst>
          </p:nvPr>
        </p:nvGraphicFramePr>
        <p:xfrm>
          <a:off x="457200" y="1445950"/>
          <a:ext cx="8229600" cy="39661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6949440">
                  <a:extLst>
                    <a:ext uri="{9D8B030D-6E8A-4147-A177-3AD203B41FA5}">
                      <a16:colId xmlns:a16="http://schemas.microsoft.com/office/drawing/2014/main" val="20001"/>
                    </a:ext>
                  </a:extLst>
                </a:gridCol>
              </a:tblGrid>
              <a:tr h="625976">
                <a:tc>
                  <a:txBody>
                    <a:bodyPr/>
                    <a:lstStyle/>
                    <a:p>
                      <a:pPr>
                        <a:spcBef>
                          <a:spcPts val="100"/>
                        </a:spcBef>
                        <a:spcAft>
                          <a:spcPts val="100"/>
                        </a:spcAft>
                      </a:pPr>
                      <a:r>
                        <a:rPr lang="en-US" sz="1000" b="1" i="0" dirty="0">
                          <a:solidFill>
                            <a:srgbClr val="FFFFFF"/>
                          </a:solidFill>
                          <a:latin typeface="+mn-lt"/>
                        </a:rPr>
                        <a:t>WHAT IS A STATE PLAN? </a:t>
                      </a:r>
                    </a:p>
                  </a:txBody>
                  <a:tcPr marL="45720" marR="0"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0" fontAlgn="base" latinLnBrk="0" hangingPunct="0">
                        <a:lnSpc>
                          <a:spcPct val="95000"/>
                        </a:lnSpc>
                        <a:spcBef>
                          <a:spcPts val="100"/>
                        </a:spcBef>
                        <a:spcAft>
                          <a:spcPts val="100"/>
                        </a:spcAft>
                        <a:buClr>
                          <a:schemeClr val="tx2"/>
                        </a:buClr>
                        <a:buSzTx/>
                        <a:buFont typeface="Wingdings" pitchFamily="2" charset="2"/>
                        <a:buNone/>
                      </a:pPr>
                      <a:r>
                        <a:rPr kumimoji="0" lang="en-US" sz="1200" b="0" i="0" u="none" strike="noStrike" kern="0" cap="none" spc="0" normalizeH="0" baseline="0" noProof="0" dirty="0">
                          <a:ln>
                            <a:noFill/>
                          </a:ln>
                          <a:solidFill>
                            <a:schemeClr val="tx1"/>
                          </a:solidFill>
                          <a:effectLst/>
                          <a:uLnTx/>
                          <a:uFillTx/>
                          <a:latin typeface="+mn-lt"/>
                          <a:ea typeface="+mn-ea"/>
                          <a:cs typeface="+mn-cs"/>
                        </a:rPr>
                        <a:t>Medicaid state plans reflect an agreement between a state and the federal government regarding how the state Medicaid program will operate. Amendments to Medicaid state plans are frequent and may be large or small. </a:t>
                      </a:r>
                      <a:endParaRPr kumimoji="0" lang="en-US" sz="1200" b="0" i="0" u="none" strike="sng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943078">
                <a:tc>
                  <a:txBody>
                    <a:bodyPr/>
                    <a:lstStyle/>
                    <a:p>
                      <a:pPr>
                        <a:spcBef>
                          <a:spcPts val="100"/>
                        </a:spcBef>
                        <a:spcAft>
                          <a:spcPts val="100"/>
                        </a:spcAft>
                      </a:pPr>
                      <a:r>
                        <a:rPr lang="en-US" sz="1000" b="1" i="0" dirty="0">
                          <a:solidFill>
                            <a:srgbClr val="FFFFFF"/>
                          </a:solidFill>
                          <a:latin typeface="+mn-lt"/>
                        </a:rPr>
                        <a:t>WHAT IS A </a:t>
                      </a:r>
                      <a:br>
                        <a:rPr lang="en-US" sz="1000" b="1" i="0" dirty="0">
                          <a:solidFill>
                            <a:srgbClr val="FFFFFF"/>
                          </a:solidFill>
                          <a:latin typeface="+mn-lt"/>
                        </a:rPr>
                      </a:br>
                      <a:r>
                        <a:rPr lang="en-US" sz="1000" b="1" i="0" dirty="0">
                          <a:solidFill>
                            <a:srgbClr val="FFFFFF"/>
                          </a:solidFill>
                          <a:latin typeface="+mn-lt"/>
                        </a:rPr>
                        <a:t>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0" fontAlgn="base" latinLnBrk="0" hangingPunct="0">
                        <a:lnSpc>
                          <a:spcPct val="95000"/>
                        </a:lnSpc>
                        <a:spcBef>
                          <a:spcPts val="100"/>
                        </a:spcBef>
                        <a:spcAft>
                          <a:spcPts val="100"/>
                        </a:spcAft>
                        <a:buClr>
                          <a:schemeClr val="tx2"/>
                        </a:buClr>
                        <a:buSzTx/>
                        <a:buFont typeface="Wingdings"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States may request approval from the federal government to waive certain parts of federal Medicaid law to test program innovations or gain more flexibility than state plans allow in how they deliver and pay for Medicaid services. An important condition of 1115 demonstration waivers is that they be “budget neutral,” meaning the federal government will contribute no more to a waiver program than it would to a Medicaid program operating under standard rules. </a:t>
                      </a: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67303">
                <a:tc>
                  <a:txBody>
                    <a:bodyPr/>
                    <a:lstStyle/>
                    <a:p>
                      <a:pPr>
                        <a:spcBef>
                          <a:spcPts val="100"/>
                        </a:spcBef>
                        <a:spcAft>
                          <a:spcPts val="100"/>
                        </a:spcAft>
                      </a:pPr>
                      <a:r>
                        <a:rPr lang="en-US" sz="1000" b="1" i="0" kern="1200" dirty="0">
                          <a:solidFill>
                            <a:srgbClr val="FFFFFF"/>
                          </a:solidFill>
                          <a:latin typeface="+mn-lt"/>
                          <a:ea typeface="+mn-ea"/>
                          <a:cs typeface="+mn-cs"/>
                        </a:rPr>
                        <a:t>MASSHEALTH’S 1115 DEMONSTRATION 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rtl="0" eaLnBrk="0" fontAlgn="base" latinLnBrk="0" hangingPunct="0">
                        <a:lnSpc>
                          <a:spcPct val="95000"/>
                        </a:lnSpc>
                        <a:spcBef>
                          <a:spcPts val="100"/>
                        </a:spcBef>
                        <a:spcAft>
                          <a:spcPts val="100"/>
                        </a:spcAft>
                        <a:buClr>
                          <a:srgbClr val="5A8F7C"/>
                        </a:buClr>
                        <a:buSzTx/>
                        <a:buFont typeface="Wingdings" pitchFamily="2" charset="2"/>
                        <a:buNone/>
                      </a:pPr>
                      <a:r>
                        <a:rPr kumimoji="0" lang="en-US" sz="1200" b="0" i="0" u="none" strike="noStrike" kern="0" cap="none" spc="0" normalizeH="0" baseline="0" noProof="0" dirty="0">
                          <a:ln>
                            <a:noFill/>
                          </a:ln>
                          <a:solidFill>
                            <a:schemeClr val="tx1"/>
                          </a:solidFill>
                          <a:effectLst/>
                          <a:uLnTx/>
                          <a:uFillTx/>
                          <a:latin typeface="+mn-lt"/>
                          <a:ea typeface="+mn-ea"/>
                          <a:cs typeface="+mn-cs"/>
                        </a:rPr>
                        <a:t>MassHealth operates under the authority of an 1115 demonstration waiver for almost all members. The waiver took effect in 1997 and has evolved through seven extensions to expand coverage, support the safety net, and provide incentives for delivery system innovations. In the 2017-2022 extension, MassHealth introduced Accountable Care Organizations (ACOs) and new models of addressing member needs using Community Partners and flexible services.</a:t>
                      </a:r>
                      <a:r>
                        <a:rPr lang="en-US" sz="1200" b="0" i="0" u="none" strike="noStrike" kern="0" cap="none" spc="0" normalizeH="0" baseline="0" noProof="0" dirty="0">
                          <a:ln>
                            <a:noFill/>
                          </a:ln>
                          <a:solidFill>
                            <a:schemeClr val="tx1"/>
                          </a:solidFill>
                          <a:effectLst/>
                          <a:uLnTx/>
                          <a:uFillTx/>
                          <a:latin typeface="+mn-lt"/>
                          <a:ea typeface="+mn-ea"/>
                          <a:cs typeface="+mn-cs"/>
                        </a:rPr>
                        <a:t> The latest extension, approved in September 2022 and effective through December 31, 2027, builds on past demonstrations and adds a sharper focus on health equity (see slide 37 for more information).</a:t>
                      </a:r>
                      <a:endParaRPr kumimoji="0" lang="en-US" sz="1200" b="0" i="0" u="none" strike="no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5903">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dirty="0">
                          <a:solidFill>
                            <a:srgbClr val="FFFFFF"/>
                          </a:solidFill>
                          <a:latin typeface="+mn-lt"/>
                          <a:ea typeface="+mn-ea"/>
                          <a:cs typeface="+mn-cs"/>
                        </a:rPr>
                        <a:t>HOME- </a:t>
                      </a:r>
                      <a:br>
                        <a:rPr lang="en-US" sz="1000" b="1" i="0" kern="1200" dirty="0">
                          <a:solidFill>
                            <a:srgbClr val="FFFFFF"/>
                          </a:solidFill>
                          <a:latin typeface="+mn-lt"/>
                          <a:ea typeface="+mn-ea"/>
                          <a:cs typeface="+mn-cs"/>
                        </a:rPr>
                      </a:br>
                      <a:r>
                        <a:rPr lang="en-US" sz="1000" b="1" i="0" kern="1200" dirty="0">
                          <a:solidFill>
                            <a:srgbClr val="FFFFFF"/>
                          </a:solidFill>
                          <a:latin typeface="+mn-lt"/>
                          <a:ea typeface="+mn-ea"/>
                          <a:cs typeface="+mn-cs"/>
                        </a:rPr>
                        <a:t>AND COMMUNITY-BASED SERVICES WAIVERS</a:t>
                      </a:r>
                    </a:p>
                  </a:txBody>
                  <a:tcPr marL="45720" marR="0" marT="101600" marB="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200" b="0" i="0" u="none" strike="noStrike" kern="0" cap="none" spc="0" normalizeH="0" baseline="0" dirty="0">
                          <a:ln>
                            <a:noFill/>
                          </a:ln>
                          <a:solidFill>
                            <a:schemeClr val="tx1"/>
                          </a:solidFill>
                          <a:effectLst/>
                          <a:uLnTx/>
                          <a:uFillTx/>
                          <a:latin typeface="+mn-lt"/>
                          <a:ea typeface="+mn-ea"/>
                          <a:cs typeface="+mn-cs"/>
                        </a:rPr>
                        <a:t>MassHealth has other waivers to permit the state to provide LTSS in a home or community setting to members whose disabilities qualify them for an institutional level of care. See slide 18 for more details.</a:t>
                      </a:r>
                      <a:endParaRPr kumimoji="0" lang="en-US" sz="1200" b="0" i="0" u="none" strike="noStrike" kern="0" cap="none" spc="0" normalizeH="0" baseline="0" noProof="0" dirty="0">
                        <a:ln>
                          <a:noFill/>
                        </a:ln>
                        <a:solidFill>
                          <a:schemeClr val="tx1"/>
                        </a:solidFill>
                        <a:effectLst/>
                        <a:uLnTx/>
                        <a:uFillTx/>
                        <a:latin typeface="+mn-lt"/>
                        <a:ea typeface="+mn-ea"/>
                        <a:cs typeface="+mn-cs"/>
                      </a:endParaRPr>
                    </a:p>
                  </a:txBody>
                  <a:tcPr marR="0" marT="82296" marB="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3" name="Rectangle 12">
            <a:extLst>
              <a:ext uri="{FF2B5EF4-FFF2-40B4-BE49-F238E27FC236}">
                <a16:creationId xmlns:a16="http://schemas.microsoft.com/office/drawing/2014/main" id="{3ADA7176-944F-4A56-B644-973B0F0C9ED1}"/>
              </a:ext>
            </a:extLst>
          </p:cNvPr>
          <p:cNvSpPr/>
          <p:nvPr/>
        </p:nvSpPr>
        <p:spPr>
          <a:xfrm>
            <a:off x="457199" y="6200080"/>
            <a:ext cx="8210550" cy="184666"/>
          </a:xfrm>
          <a:prstGeom prst="rect">
            <a:avLst/>
          </a:prstGeom>
        </p:spPr>
        <p:txBody>
          <a:bodyPr wrap="square" lIns="0" tIns="45720" rIns="0" bIns="45720" anchor="b" anchorCtr="0">
            <a:spAutoFit/>
          </a:bodyPr>
          <a:lstStyle/>
          <a:p>
            <a:pPr>
              <a:spcBef>
                <a:spcPts val="200"/>
              </a:spcBef>
            </a:pPr>
            <a:r>
              <a:rPr kumimoji="0" lang="en-US" sz="600" u="none" strike="noStrike" kern="1200" cap="small" spc="0" normalizeH="0" baseline="0" noProof="0" dirty="0">
                <a:ln>
                  <a:noFill/>
                </a:ln>
                <a:solidFill>
                  <a:srgbClr val="000000"/>
                </a:solidFill>
                <a:effectLst/>
                <a:uLnTx/>
                <a:uFillTx/>
                <a:latin typeface="+mn-lt"/>
                <a:ea typeface="+mn-ea"/>
                <a:cs typeface="Arial"/>
              </a:rPr>
              <a:t>sources</a:t>
            </a:r>
            <a:r>
              <a:rPr kumimoji="0" lang="en-US" sz="600" u="none" strike="noStrike" kern="1200" cap="none" spc="0" normalizeH="0" baseline="0" noProof="0" dirty="0">
                <a:ln>
                  <a:noFill/>
                </a:ln>
                <a:solidFill>
                  <a:srgbClr val="000000"/>
                </a:solidFill>
                <a:effectLst/>
                <a:uLnTx/>
                <a:uFillTx/>
                <a:latin typeface="+mn-lt"/>
                <a:ea typeface="+mn-ea"/>
                <a:cs typeface="Arial"/>
              </a:rPr>
              <a:t>: </a:t>
            </a:r>
            <a:r>
              <a:rPr lang="en-US" sz="600" dirty="0">
                <a:solidFill>
                  <a:srgbClr val="000000"/>
                </a:solidFill>
                <a:latin typeface="+mn-lt"/>
                <a:cs typeface="Arial"/>
              </a:rPr>
              <a:t>130 C.M.R. §519.007; </a:t>
            </a:r>
            <a:r>
              <a:rPr lang="en-US" sz="600" dirty="0">
                <a:solidFill>
                  <a:srgbClr val="000000"/>
                </a:solidFill>
                <a:latin typeface="+mn-lt"/>
                <a:cs typeface="Arial"/>
                <a:hlinkClick r:id="rId3">
                  <a:extLst>
                    <a:ext uri="{A12FA001-AC4F-418D-AE19-62706E023703}">
                      <ahyp:hlinkClr xmlns:ahyp="http://schemas.microsoft.com/office/drawing/2018/hyperlinkcolor" val="tx"/>
                    </a:ext>
                  </a:extLst>
                </a:hlinkClick>
              </a:rPr>
              <a:t>1915(c) waiver approval documents</a:t>
            </a:r>
            <a:r>
              <a:rPr lang="en-US" sz="600" dirty="0">
                <a:solidFill>
                  <a:srgbClr val="000000"/>
                </a:solidFill>
                <a:latin typeface="+mn-lt"/>
                <a:cs typeface="Arial"/>
              </a:rPr>
              <a:t>; Gershon, R. (2019) </a:t>
            </a:r>
            <a:r>
              <a:rPr lang="en-US" sz="600" dirty="0">
                <a:solidFill>
                  <a:srgbClr val="000000"/>
                </a:solidFill>
                <a:latin typeface="+mn-lt"/>
                <a:cs typeface="Arial"/>
                <a:hlinkClick r:id="rId4">
                  <a:extLst>
                    <a:ext uri="{A12FA001-AC4F-418D-AE19-62706E023703}">
                      <ahyp:hlinkClr xmlns:ahyp="http://schemas.microsoft.com/office/drawing/2018/hyperlinkcolor" val="tx"/>
                    </a:ext>
                  </a:extLst>
                </a:hlinkClick>
              </a:rPr>
              <a:t>Deciphering State Medicaid Programs</a:t>
            </a:r>
            <a:r>
              <a:rPr lang="en-US" sz="600" dirty="0">
                <a:solidFill>
                  <a:srgbClr val="000000"/>
                </a:solidFill>
                <a:latin typeface="+mn-lt"/>
                <a:cs typeface="Arial"/>
              </a:rPr>
              <a:t>. </a:t>
            </a:r>
            <a:r>
              <a:rPr lang="en-US" sz="600" dirty="0" err="1">
                <a:solidFill>
                  <a:srgbClr val="000000"/>
                </a:solidFill>
                <a:latin typeface="+mn-lt"/>
                <a:cs typeface="Arial"/>
              </a:rPr>
              <a:t>ForHealth</a:t>
            </a:r>
            <a:r>
              <a:rPr lang="en-US" sz="600" dirty="0">
                <a:solidFill>
                  <a:srgbClr val="000000"/>
                </a:solidFill>
                <a:latin typeface="+mn-lt"/>
                <a:cs typeface="Arial"/>
              </a:rPr>
              <a:t> Consulting Publications. </a:t>
            </a:r>
            <a:r>
              <a:rPr lang="en-US" sz="600" dirty="0">
                <a:solidFill>
                  <a:srgbClr val="000000"/>
                </a:solidFill>
                <a:effectLst/>
                <a:latin typeface="+mn-lt"/>
                <a:hlinkClick r:id="rId5">
                  <a:extLst>
                    <a:ext uri="{A12FA001-AC4F-418D-AE19-62706E023703}">
                      <ahyp:hlinkClr xmlns:ahyp="http://schemas.microsoft.com/office/drawing/2018/hyperlinkcolor" val="tx"/>
                    </a:ext>
                  </a:extLst>
                </a:hlinkClick>
              </a:rPr>
              <a:t>1115 </a:t>
            </a:r>
            <a:r>
              <a:rPr lang="en-US" sz="600" dirty="0">
                <a:effectLst/>
                <a:latin typeface="+mn-lt"/>
                <a:hlinkClick r:id="rId5">
                  <a:extLst>
                    <a:ext uri="{A12FA001-AC4F-418D-AE19-62706E023703}">
                      <ahyp:hlinkClr xmlns:ahyp="http://schemas.microsoft.com/office/drawing/2018/hyperlinkcolor" val="tx"/>
                    </a:ext>
                  </a:extLst>
                </a:hlinkClick>
              </a:rPr>
              <a:t>MassHealth Demonstration ("Waiver") Approval</a:t>
            </a:r>
            <a:r>
              <a:rPr lang="en-US" sz="600" dirty="0">
                <a:effectLst/>
                <a:latin typeface="+mn-lt"/>
              </a:rPr>
              <a:t>.</a:t>
            </a:r>
            <a:r>
              <a:rPr lang="en-US" sz="600" dirty="0">
                <a:solidFill>
                  <a:srgbClr val="000000"/>
                </a:solidFill>
                <a:latin typeface="+mn-lt"/>
              </a:rPr>
              <a:t> </a:t>
            </a:r>
            <a:endParaRPr lang="en-US" sz="600" u="none" strike="noStrike" kern="1200" cap="none" spc="0" normalizeH="0" baseline="0" noProof="0" dirty="0">
              <a:ln>
                <a:noFill/>
              </a:ln>
              <a:solidFill>
                <a:srgbClr val="000000"/>
              </a:solidFill>
              <a:effectLst/>
              <a:uLnTx/>
              <a:uFillTx/>
              <a:latin typeface="+mn-lt"/>
              <a:ea typeface="Source Sans Pro Light"/>
            </a:endParaRPr>
          </a:p>
        </p:txBody>
      </p:sp>
    </p:spTree>
    <p:extLst>
      <p:ext uri="{BB962C8B-B14F-4D97-AF65-F5344CB8AC3E}">
        <p14:creationId xmlns:p14="http://schemas.microsoft.com/office/powerpoint/2010/main" val="62886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a:t>LATEST EXTENSION OF </a:t>
            </a:r>
            <a:r>
              <a:rPr lang="en-US" err="1"/>
              <a:t>masshealth’s</a:t>
            </a:r>
            <a:r>
              <a:rPr lang="en-US"/>
              <a:t> 1115 DEMONSTRATION waiver ADVANCES REFORMS, FOCUSES ON EQUITY </a:t>
            </a:r>
            <a:endParaRPr lang="en-US">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37</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4060190804"/>
              </p:ext>
            </p:extLst>
          </p:nvPr>
        </p:nvGraphicFramePr>
        <p:xfrm>
          <a:off x="457199" y="1616681"/>
          <a:ext cx="8112108" cy="4167632"/>
        </p:xfrm>
        <a:graphic>
          <a:graphicData uri="http://schemas.openxmlformats.org/drawingml/2006/table">
            <a:tbl>
              <a:tblPr firstRow="1" bandRow="1">
                <a:tableStyleId>{5C22544A-7EE6-4342-B048-85BDC9FD1C3A}</a:tableStyleId>
              </a:tblPr>
              <a:tblGrid>
                <a:gridCol w="1436988">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Improve delivery system reforms </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1000" b="0" i="0" u="none" strike="noStrike" kern="0" cap="none" spc="0" normalizeH="0" baseline="0" dirty="0">
                          <a:ln>
                            <a:noFill/>
                          </a:ln>
                          <a:solidFill>
                            <a:schemeClr val="tx1"/>
                          </a:solidFill>
                          <a:effectLst/>
                          <a:uLnTx/>
                          <a:uFillTx/>
                          <a:latin typeface="+mn-lt"/>
                          <a:ea typeface="+mn-ea"/>
                          <a:cs typeface="+mn-cs"/>
                        </a:rPr>
                        <a:t>Continue and build on the ACO, Community Partners (CP), and Flexible Services (FSP) programs.</a:t>
                      </a:r>
                      <a:r>
                        <a:rPr lang="en-US" sz="1000" b="0" i="0" u="none" strike="noStrike" kern="0" cap="none" spc="0" normalizeH="0" baseline="0" dirty="0">
                          <a:ln>
                            <a:noFill/>
                          </a:ln>
                          <a:solidFill>
                            <a:schemeClr val="tx1"/>
                          </a:solidFill>
                          <a:effectLst/>
                          <a:uLnTx/>
                          <a:uFillTx/>
                          <a:latin typeface="+mn-lt"/>
                          <a:ea typeface="+mn-ea"/>
                          <a:cs typeface="+mn-cs"/>
                        </a:rPr>
                        <a:t> </a:t>
                      </a:r>
                      <a:endParaRPr kumimoji="0" lang="en-US" sz="1000" b="0" i="0" u="none" strike="noStrike" kern="0" cap="none" spc="0" normalizeH="0" baseline="0" dirty="0">
                        <a:ln>
                          <a:noFill/>
                        </a:ln>
                        <a:solidFill>
                          <a:schemeClr val="tx1"/>
                        </a:solidFill>
                        <a:effectLst/>
                        <a:uLnTx/>
                        <a:uFillTx/>
                        <a:latin typeface="+mn-lt"/>
                        <a:ea typeface="+mn-ea"/>
                        <a:cs typeface="+mn-cs"/>
                      </a:endParaRP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Enhance care coordination and support members’ health-related social needs (HRSN).</a:t>
                      </a:r>
                    </a:p>
                  </a:txBody>
                  <a:tcPr marT="64008" marB="64008">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Update eligibility policies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Extend CommonHealth eligibility (for people with disabilities) to maintain coverage for older adults and people with unsteady or less than full-time employment.</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Make coverage retroactive to three months prior to </a:t>
                      </a:r>
                      <a:r>
                        <a:rPr lang="en-US" sz="1000" b="0" i="0" u="none" strike="noStrike" kern="0" cap="none" spc="0" normalizeH="0" baseline="0" dirty="0">
                          <a:ln>
                            <a:noFill/>
                          </a:ln>
                          <a:solidFill>
                            <a:schemeClr val="tx1"/>
                          </a:solidFill>
                          <a:effectLst/>
                          <a:uLnTx/>
                          <a:uFillTx/>
                          <a:latin typeface="+mn-lt"/>
                          <a:ea typeface="+mn-ea"/>
                          <a:cs typeface="+mn-cs"/>
                        </a:rPr>
                        <a:t>application</a:t>
                      </a:r>
                      <a:r>
                        <a:rPr kumimoji="0" lang="en-US" sz="1000" b="0" i="0" u="none" strike="noStrike" kern="0" cap="none" spc="0" normalizeH="0" baseline="0" dirty="0">
                          <a:ln>
                            <a:noFill/>
                          </a:ln>
                          <a:solidFill>
                            <a:schemeClr val="tx1"/>
                          </a:solidFill>
                          <a:effectLst/>
                          <a:uLnTx/>
                          <a:uFillTx/>
                          <a:latin typeface="+mn-lt"/>
                          <a:ea typeface="+mn-ea"/>
                          <a:cs typeface="+mn-cs"/>
                        </a:rPr>
                        <a:t> for pregnant people and children</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Guarantee continuous coverage for people experiencing homelessness (for 24 months) and for people transitioning from incarceration back to the community (12 months).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269">
                <a:tc>
                  <a:txBody>
                    <a:bodyPr/>
                    <a:lstStyle/>
                    <a:p>
                      <a:pPr>
                        <a:lnSpc>
                          <a:spcPct val="100000"/>
                        </a:lnSpc>
                        <a:spcBef>
                          <a:spcPts val="200"/>
                        </a:spcBef>
                        <a:spcAft>
                          <a:spcPts val="100"/>
                        </a:spcAft>
                        <a:buClr>
                          <a:srgbClr val="00A797"/>
                        </a:buClr>
                      </a:pPr>
                      <a:r>
                        <a:rPr lang="en-US" sz="1000" b="1" i="0" kern="1200" cap="all" baseline="0" dirty="0">
                          <a:solidFill>
                            <a:srgbClr val="FFFFFF"/>
                          </a:solidFill>
                          <a:latin typeface="+mn-lt"/>
                          <a:ea typeface="+mn-ea"/>
                          <a:cs typeface="+mn-cs"/>
                        </a:rPr>
                        <a:t>Advance health equity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Address HRSN for people experiencing homelessness, transitioning from incarceration to the community, or at risk of eviction because of a disability caused by substance use disorder or mental illness.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Expand FSP to include household-level nutrition supports if qualifying member is a child or pregnant person.</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Introduce payment incentives for hospitals to collect social risk factor data, to implement interventions that improve quality and reduce inequities, and to improve workforce capacity and collaborations to reduce inequities.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269">
                <a:tc>
                  <a:txBody>
                    <a:bodyPr/>
                    <a:lstStyle/>
                    <a:p>
                      <a:pPr>
                        <a:lnSpc>
                          <a:spcPct val="100000"/>
                        </a:lnSpc>
                        <a:spcBef>
                          <a:spcPts val="200"/>
                        </a:spcBef>
                        <a:spcAft>
                          <a:spcPts val="100"/>
                        </a:spcAft>
                        <a:buClr>
                          <a:srgbClr val="00A797"/>
                        </a:buClr>
                      </a:pPr>
                      <a:r>
                        <a:rPr lang="en-US" sz="1000" b="1" i="0" kern="1200" cap="all" baseline="0" dirty="0">
                          <a:solidFill>
                            <a:srgbClr val="FFFFFF"/>
                          </a:solidFill>
                          <a:latin typeface="+mn-lt"/>
                          <a:ea typeface="+mn-ea"/>
                          <a:cs typeface="+mn-cs"/>
                        </a:rPr>
                        <a:t>INVEST IN PRIMARY CARE AND BEHAVIORAL HEALTH</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Implement a value-based capitation payment for ACO-affiliated primary care practices, to provide practices with flexibility and promote care coordination and integration of behavioral health care.</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Make workforce investments, including loan repayment programs for primary care and behavioral health  providers and a family nurse practitioner residency program in community health centers.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8111157"/>
                  </a:ext>
                </a:extLst>
              </a:tr>
              <a:tr h="360269">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dirty="0">
                          <a:solidFill>
                            <a:srgbClr val="FFFFFF"/>
                          </a:solidFill>
                          <a:latin typeface="+mn-lt"/>
                          <a:ea typeface="+mn-ea"/>
                          <a:cs typeface="+mn-cs"/>
                        </a:rPr>
                        <a:t>Continue to support safety net care hospitals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Continue the Safety Net Care Pool, a key source of funding for hospitals and other facilities that treat populations with limited access to care.</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9" name="Rectangle 8">
            <a:extLst>
              <a:ext uri="{FF2B5EF4-FFF2-40B4-BE49-F238E27FC236}">
                <a16:creationId xmlns:a16="http://schemas.microsoft.com/office/drawing/2014/main" id="{76A507C1-B3D1-4769-B224-78980F07DFB0}"/>
              </a:ext>
            </a:extLst>
          </p:cNvPr>
          <p:cNvSpPr/>
          <p:nvPr/>
        </p:nvSpPr>
        <p:spPr>
          <a:xfrm>
            <a:off x="457199" y="6004650"/>
            <a:ext cx="8220517" cy="369332"/>
          </a:xfrm>
          <a:prstGeom prst="rect">
            <a:avLst/>
          </a:prstGeom>
        </p:spPr>
        <p:txBody>
          <a:bodyPr wrap="square" lIns="0" tIns="45720" rIns="0" bIns="45720" anchor="b" anchorCtr="0">
            <a:spAutoFit/>
          </a:bodyPr>
          <a:lstStyle/>
          <a:p>
            <a:r>
              <a:rPr lang="en-US" sz="600" cap="small" dirty="0">
                <a:latin typeface="+mn-lt"/>
                <a:cs typeface="Arial"/>
              </a:rPr>
              <a:t>sources</a:t>
            </a:r>
            <a:r>
              <a:rPr lang="en-US" sz="600" dirty="0">
                <a:latin typeface="+mn-lt"/>
                <a:cs typeface="Arial"/>
              </a:rPr>
              <a:t>: </a:t>
            </a:r>
            <a:r>
              <a:rPr lang="en-US" sz="600" dirty="0">
                <a:latin typeface="+mn-lt"/>
              </a:rPr>
              <a:t>Massachusetts Executive Office of Health and Human Services. (2023). 1115 MassHealth Demonstration ("Waiver"). </a:t>
            </a:r>
            <a:r>
              <a:rPr lang="en-US" sz="600" dirty="0">
                <a:latin typeface="+mn-lt"/>
                <a:hlinkClick r:id="rId3">
                  <a:extLst>
                    <a:ext uri="{A12FA001-AC4F-418D-AE19-62706E023703}">
                      <ahyp:hlinkClr xmlns:ahyp="http://schemas.microsoft.com/office/drawing/2018/hyperlinkcolor" val="tx"/>
                    </a:ext>
                  </a:extLst>
                </a:hlinkClick>
              </a:rPr>
              <a:t>https://www.mass.gov/service-details/1115-masshealth-demonstration-waiver</a:t>
            </a:r>
            <a:r>
              <a:rPr lang="en-US" sz="600" dirty="0">
                <a:latin typeface="+mn-lt"/>
              </a:rPr>
              <a:t>. </a:t>
            </a:r>
            <a:r>
              <a:rPr lang="en-US" sz="600" dirty="0">
                <a:effectLst/>
                <a:latin typeface="+mn-lt"/>
              </a:rPr>
              <a:t> Blue Cross Blue Shield of Massachusetts Foundation. (2023). </a:t>
            </a:r>
            <a:r>
              <a:rPr lang="en-US" sz="600" dirty="0">
                <a:latin typeface="+mn-lt"/>
              </a:rPr>
              <a:t>The MassHealth Demonstration Extension 2022–2027: Building on Success, Focusing on Equity. </a:t>
            </a:r>
            <a:r>
              <a:rPr lang="en-US" sz="600" u="sng" dirty="0">
                <a:latin typeface="+mn-lt"/>
                <a:hlinkClick r:id="rId4">
                  <a:extLst>
                    <a:ext uri="{A12FA001-AC4F-418D-AE19-62706E023703}">
                      <ahyp:hlinkClr xmlns:ahyp="http://schemas.microsoft.com/office/drawing/2018/hyperlinkcolor" val="tx"/>
                    </a:ext>
                  </a:extLst>
                </a:hlinkClick>
              </a:rPr>
              <a:t>https://www.bluecrossmafoundation.org/publication/masshealth-demonstration-extension-2022-2027-building-success-focusing-equity</a:t>
            </a:r>
            <a:r>
              <a:rPr lang="en-US" sz="600" u="sng" dirty="0">
                <a:latin typeface="+mn-lt"/>
              </a:rPr>
              <a:t>. </a:t>
            </a:r>
          </a:p>
        </p:txBody>
      </p:sp>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57200" y="1188720"/>
            <a:ext cx="8229600" cy="5601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On September 28, 2022, CMS approved Massachusetts’ request for a five-year extension of its MassHealth Section 1115 Demonstration waiver. This new waiver will be in effect from </a:t>
            </a:r>
            <a:r>
              <a:rPr lang="en-US" sz="1000" dirty="0"/>
              <a:t>October 1, 2022 through December 31, 2027, and includes features that:</a:t>
            </a:r>
          </a:p>
          <a:p>
            <a:pPr marL="0" indent="0">
              <a:buFont typeface="Wingdings" pitchFamily="2" charset="2"/>
              <a:buNone/>
            </a:pPr>
            <a:endParaRPr lang="en-US" sz="1000" kern="0" dirty="0"/>
          </a:p>
        </p:txBody>
      </p:sp>
    </p:spTree>
    <p:extLst>
      <p:ext uri="{BB962C8B-B14F-4D97-AF65-F5344CB8AC3E}">
        <p14:creationId xmlns:p14="http://schemas.microsoft.com/office/powerpoint/2010/main" val="1560963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dirty="0" err="1"/>
              <a:t>Masshealth</a:t>
            </a:r>
            <a:r>
              <a:rPr lang="en-US" dirty="0"/>
              <a:t> HAS proposed additional coverage and service expansions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38</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1181668376"/>
              </p:ext>
            </p:extLst>
          </p:nvPr>
        </p:nvGraphicFramePr>
        <p:xfrm>
          <a:off x="457198" y="1560634"/>
          <a:ext cx="8428184" cy="4423664"/>
        </p:xfrm>
        <a:graphic>
          <a:graphicData uri="http://schemas.openxmlformats.org/drawingml/2006/table">
            <a:tbl>
              <a:tblPr firstRow="1" bandRow="1">
                <a:tableStyleId>{5C22544A-7EE6-4342-B048-85BDC9FD1C3A}</a:tableStyleId>
              </a:tblPr>
              <a:tblGrid>
                <a:gridCol w="1492978">
                  <a:extLst>
                    <a:ext uri="{9D8B030D-6E8A-4147-A177-3AD203B41FA5}">
                      <a16:colId xmlns:a16="http://schemas.microsoft.com/office/drawing/2014/main" val="20000"/>
                    </a:ext>
                  </a:extLst>
                </a:gridCol>
                <a:gridCol w="6935206">
                  <a:extLst>
                    <a:ext uri="{9D8B030D-6E8A-4147-A177-3AD203B41FA5}">
                      <a16:colId xmlns:a16="http://schemas.microsoft.com/office/drawing/2014/main" val="20001"/>
                    </a:ext>
                  </a:extLst>
                </a:gridCol>
              </a:tblGrid>
              <a:tr h="703725">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MASSHEALTH SERVICES FOR PEOPLE who are incarcerated</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rtl="0" eaLnBrk="1" fontAlgn="auto" latinLnBrk="0" hangingPunct="1">
                        <a:lnSpc>
                          <a:spcPct val="100000"/>
                        </a:lnSpc>
                        <a:spcBef>
                          <a:spcPts val="200"/>
                        </a:spcBef>
                        <a:spcAft>
                          <a:spcPts val="0"/>
                        </a:spcAft>
                        <a:buClr>
                          <a:srgbClr val="00A797"/>
                        </a:buClr>
                        <a:buSzTx/>
                        <a:buFont typeface="Wingdings" panose="05000000000000000000" pitchFamily="2" charset="2"/>
                        <a:buChar char="§"/>
                      </a:pPr>
                      <a:r>
                        <a:rPr kumimoji="0" lang="en-US" sz="1000" b="0" i="0" u="none" strike="noStrike" kern="0" cap="none" spc="0" normalizeH="0" baseline="0" dirty="0">
                          <a:ln>
                            <a:noFill/>
                          </a:ln>
                          <a:solidFill>
                            <a:schemeClr val="tx1"/>
                          </a:solidFill>
                          <a:effectLst/>
                          <a:uLnTx/>
                          <a:uFillTx/>
                          <a:latin typeface="+mn-lt"/>
                          <a:ea typeface="+mn-ea"/>
                          <a:cs typeface="+mn-cs"/>
                        </a:rPr>
                        <a:t>Federal law generally prohibits states from using federal Medicaid dollars to cover people who are incarcerated in jails or prisons or residing in public institutions. To address health inequities experienced by justice-involved populations, MassHealth has requested to cover certain MassHealth services for 90 days before release for all Medicaid-eligible people in County Correctional Facilities and state Department of Corrections facilities and for Medicaid-eligible youth committed to the care and custody of the state Department of Youth Services.</a:t>
                      </a:r>
                    </a:p>
                  </a:txBody>
                  <a:tcPr marT="64008" marB="64008">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875921">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Coverage continuity for additional </a:t>
                      </a:r>
                      <a:r>
                        <a:rPr lang="en-US" sz="1000" b="1" i="0" cap="all" baseline="0" dirty="0" err="1">
                          <a:solidFill>
                            <a:srgbClr val="FFFFFF"/>
                          </a:solidFill>
                          <a:latin typeface="+mn-lt"/>
                        </a:rPr>
                        <a:t>masshealth</a:t>
                      </a:r>
                      <a:r>
                        <a:rPr lang="en-US" sz="1000" b="1" i="0" cap="all" baseline="0" dirty="0">
                          <a:solidFill>
                            <a:srgbClr val="FFFFFF"/>
                          </a:solidFill>
                          <a:latin typeface="+mn-lt"/>
                        </a:rPr>
                        <a:t> members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Under MassHealth’s proposed waiver amendment, once an adult (age 21+, inclusive of seniors) is established eligible for MassHealth, their eligibility would stay in place for 12 months, regardless of changes in circumstances that may occur in the interim. This policy makes retention of eligibility easier by reducing the chance of disenrollment because of a failure to comply with an administrative request.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Federal law already requires all states to implement 12-month continuous eligibility for children beginning in 2024, and members who are experiencing homelessness are already provided 24-months of continuous eligibility in MassHealth.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17481">
                <a:tc>
                  <a:txBody>
                    <a:bodyPr/>
                    <a:lstStyle/>
                    <a:p>
                      <a:pPr>
                        <a:lnSpc>
                          <a:spcPct val="100000"/>
                        </a:lnSpc>
                        <a:spcBef>
                          <a:spcPts val="200"/>
                        </a:spcBef>
                        <a:spcAft>
                          <a:spcPts val="100"/>
                        </a:spcAft>
                        <a:buClr>
                          <a:srgbClr val="00A797"/>
                        </a:buClr>
                      </a:pPr>
                      <a:r>
                        <a:rPr lang="en-US" sz="1000" b="1" i="0" kern="1200" cap="all" baseline="0" dirty="0">
                          <a:solidFill>
                            <a:srgbClr val="FFFFFF"/>
                          </a:solidFill>
                          <a:latin typeface="+mn-lt"/>
                          <a:ea typeface="+mn-ea"/>
                          <a:cs typeface="+mn-cs"/>
                        </a:rPr>
                        <a:t>COVERAGE that extends backwards in time, prior to application date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Federal law requires states to extend most Medicaid coverage backwards in time, to three months prior to the application date. However, for many years MassHealth has had a waiver to limit retroactive eligibility to ten days.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As part of its most recent waiver renewal, Massachusetts eliminated the waiver of retroactive eligibility for pregnant people and children, thus extending eligibility for these members to three months prior to the date of application if they would have met eligibility requirements during that period.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Under MassHealth’s proposed waiver amendment, MassHealth would restore 3-month retroactivity for everyone on MassHealth – not just pregnant people and children.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70557">
                <a:tc>
                  <a:txBody>
                    <a:bodyPr/>
                    <a:lstStyle/>
                    <a:p>
                      <a:pPr>
                        <a:lnSpc>
                          <a:spcPct val="100000"/>
                        </a:lnSpc>
                        <a:spcBef>
                          <a:spcPts val="200"/>
                        </a:spcBef>
                        <a:spcAft>
                          <a:spcPts val="100"/>
                        </a:spcAft>
                        <a:buClr>
                          <a:srgbClr val="00A797"/>
                        </a:buClr>
                      </a:pPr>
                      <a:r>
                        <a:rPr lang="en-US" sz="1000" b="1" i="0" kern="1200" cap="all" baseline="0" dirty="0">
                          <a:solidFill>
                            <a:srgbClr val="FFFFFF"/>
                          </a:solidFill>
                          <a:latin typeface="+mn-lt"/>
                          <a:ea typeface="+mn-ea"/>
                          <a:cs typeface="+mn-cs"/>
                        </a:rPr>
                        <a:t>Coverage for post-hospitalization housing</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To ensure that MassHealth members experiencing homelessness are discharged from hospitals to a safe space, MassHealth’s proposed waiver amendment would cover up to six months of Short-Term Post-Hospitalization Housing (or STPHH, also known as medical respite) for certain MassHealth members who meet certain risk-based and clinical criteria.</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STPHH would also include medical services such as monitoring of vital signs, assessments, wound care, medication monitoring and reminders, and 24-hour on-call medical support.</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8111157"/>
                  </a:ext>
                </a:extLst>
              </a:tr>
            </a:tbl>
          </a:graphicData>
        </a:graphic>
      </p:graphicFrame>
      <p:sp>
        <p:nvSpPr>
          <p:cNvPr id="9" name="Rectangle 8">
            <a:extLst>
              <a:ext uri="{FF2B5EF4-FFF2-40B4-BE49-F238E27FC236}">
                <a16:creationId xmlns:a16="http://schemas.microsoft.com/office/drawing/2014/main" id="{76A507C1-B3D1-4769-B224-78980F07DFB0}"/>
              </a:ext>
            </a:extLst>
          </p:cNvPr>
          <p:cNvSpPr/>
          <p:nvPr/>
        </p:nvSpPr>
        <p:spPr>
          <a:xfrm>
            <a:off x="457198" y="6090018"/>
            <a:ext cx="8220517" cy="276999"/>
          </a:xfrm>
          <a:prstGeom prst="rect">
            <a:avLst/>
          </a:prstGeom>
        </p:spPr>
        <p:txBody>
          <a:bodyPr wrap="square" lIns="0" tIns="45720" rIns="0" bIns="45720" anchor="b" anchorCtr="0">
            <a:spAutoFit/>
          </a:bodyPr>
          <a:lstStyle/>
          <a:p>
            <a:r>
              <a:rPr lang="en-US" sz="600" cap="small" dirty="0">
                <a:latin typeface="+mn-lt"/>
                <a:cs typeface="Arial"/>
              </a:rPr>
              <a:t>source</a:t>
            </a:r>
            <a:r>
              <a:rPr lang="en-US" sz="600" dirty="0">
                <a:latin typeface="+mn-lt"/>
                <a:cs typeface="Arial"/>
              </a:rPr>
              <a:t>: </a:t>
            </a:r>
            <a:r>
              <a:rPr lang="en-US" sz="600" dirty="0">
                <a:latin typeface="+mn-lt"/>
              </a:rPr>
              <a:t>Massachusetts Executive Office of Health and Human Services. (2023). </a:t>
            </a:r>
            <a:r>
              <a:rPr lang="en-US" sz="600" b="0" i="0" dirty="0">
                <a:solidFill>
                  <a:srgbClr val="141414"/>
                </a:solidFill>
                <a:effectLst/>
                <a:latin typeface="Noto Sans VF"/>
              </a:rPr>
              <a:t>Amendment Request of 1115 MassHealth Demonstration ("Waiver").</a:t>
            </a:r>
            <a:r>
              <a:rPr lang="en-US" sz="600" dirty="0">
                <a:latin typeface="+mn-lt"/>
              </a:rPr>
              <a:t> </a:t>
            </a:r>
            <a:r>
              <a:rPr lang="en-US" sz="600" dirty="0">
                <a:latin typeface="+mn-lt"/>
                <a:hlinkClick r:id="rId3"/>
              </a:rPr>
              <a:t>https://www.mass.gov/doc/masshealth-section-1115-demonstration-amendment-request-2/download</a:t>
            </a:r>
            <a:r>
              <a:rPr lang="en-US" sz="600" dirty="0">
                <a:latin typeface="+mn-lt"/>
              </a:rPr>
              <a:t> </a:t>
            </a:r>
            <a:endParaRPr lang="en-US" sz="600" u="sng" dirty="0">
              <a:latin typeface="+mn-lt"/>
            </a:endParaRPr>
          </a:p>
        </p:txBody>
      </p:sp>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57200" y="1119665"/>
            <a:ext cx="8229600" cy="41325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On October 16, 2023, MassHealth proposed a waiver amendment to CMS to advance health equity by expanding coverage and further addressing members’ health-related social needs. The proposed waiver includes the following provisions: </a:t>
            </a:r>
            <a:endParaRPr lang="en-US" sz="1000" dirty="0"/>
          </a:p>
        </p:txBody>
      </p:sp>
    </p:spTree>
    <p:extLst>
      <p:ext uri="{BB962C8B-B14F-4D97-AF65-F5344CB8AC3E}">
        <p14:creationId xmlns:p14="http://schemas.microsoft.com/office/powerpoint/2010/main" val="33868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53EC12-6C21-440A-14C0-9848229A9229}"/>
              </a:ext>
            </a:extLst>
          </p:cNvPr>
          <p:cNvSpPr>
            <a:spLocks noGrp="1"/>
          </p:cNvSpPr>
          <p:nvPr>
            <p:ph type="sldNum" sz="quarter" idx="10"/>
          </p:nvPr>
        </p:nvSpPr>
        <p:spPr/>
        <p:txBody>
          <a:bodyPr/>
          <a:lstStyle/>
          <a:p>
            <a:fld id="{52FF2353-2A72-49B4-9122-A3EFF5B12DD2}" type="slidenum">
              <a:rPr lang="en-US" smtClean="0"/>
              <a:pPr/>
              <a:t>3</a:t>
            </a:fld>
            <a:endParaRPr lang="en-US"/>
          </a:p>
        </p:txBody>
      </p:sp>
      <p:sp>
        <p:nvSpPr>
          <p:cNvPr id="2" name="Title 1">
            <a:extLst>
              <a:ext uri="{FF2B5EF4-FFF2-40B4-BE49-F238E27FC236}">
                <a16:creationId xmlns:a16="http://schemas.microsoft.com/office/drawing/2014/main" id="{733E87F6-2CD9-4FFE-A9AD-68ECEDA6F8E3}"/>
              </a:ext>
            </a:extLst>
          </p:cNvPr>
          <p:cNvSpPr>
            <a:spLocks noGrp="1"/>
          </p:cNvSpPr>
          <p:nvPr>
            <p:ph type="title" idx="4294967295"/>
          </p:nvPr>
        </p:nvSpPr>
        <p:spPr>
          <a:xfrm>
            <a:off x="510363" y="2273300"/>
            <a:ext cx="8633637" cy="1362075"/>
          </a:xfrm>
        </p:spPr>
        <p:txBody>
          <a:bodyPr/>
          <a:lstStyle/>
          <a:p>
            <a:r>
              <a:rPr lang="en-US" sz="3600" dirty="0">
                <a:solidFill>
                  <a:srgbClr val="00A797"/>
                </a:solidFill>
                <a:ea typeface="Source Sans Pro Semibold"/>
              </a:rPr>
              <a:t>Introduction</a:t>
            </a:r>
            <a:endParaRPr lang="en-US" sz="3600" dirty="0">
              <a:solidFill>
                <a:srgbClr val="00A797"/>
              </a:solidFill>
            </a:endParaRPr>
          </a:p>
        </p:txBody>
      </p:sp>
    </p:spTree>
    <p:extLst>
      <p:ext uri="{BB962C8B-B14F-4D97-AF65-F5344CB8AC3E}">
        <p14:creationId xmlns:p14="http://schemas.microsoft.com/office/powerpoint/2010/main" val="1800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a:t>MassHealth has enhanced its behavioral health benefits</a:t>
            </a:r>
            <a:endParaRPr lang="en-US">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39</a:t>
            </a:fld>
            <a:endParaRPr lang="en-US"/>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682582692"/>
              </p:ext>
            </p:extLst>
          </p:nvPr>
        </p:nvGraphicFramePr>
        <p:xfrm>
          <a:off x="457200" y="1829991"/>
          <a:ext cx="8112108" cy="3305048"/>
        </p:xfrm>
        <a:graphic>
          <a:graphicData uri="http://schemas.openxmlformats.org/drawingml/2006/table">
            <a:tbl>
              <a:tblPr firstRow="1" bandRow="1">
                <a:tableStyleId>{5C22544A-7EE6-4342-B048-85BDC9FD1C3A}</a:tableStyleId>
              </a:tblPr>
              <a:tblGrid>
                <a:gridCol w="1515857">
                  <a:extLst>
                    <a:ext uri="{9D8B030D-6E8A-4147-A177-3AD203B41FA5}">
                      <a16:colId xmlns:a16="http://schemas.microsoft.com/office/drawing/2014/main" val="20000"/>
                    </a:ext>
                  </a:extLst>
                </a:gridCol>
                <a:gridCol w="6596251">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Community Behavioral Health Centers (CBHC)</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CBHCs are a new type of provider, with integrated mental health and substance use care, available on a same day basis for urgent needs or for ongoing care using evidence-based practices.</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They provide Mobile Crisis Intervention for both adults and children in the community, which is designed to reduce the reliance on emergency departments for behavioral health crises.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reimburses CBHCs using bundled service payments, and more robust payments support previously non-reimbursable services such as care coordination. </a:t>
                      </a:r>
                    </a:p>
                  </a:txBody>
                  <a:tcPr marT="64008" marB="64008">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buClr>
                          <a:srgbClr val="00A797"/>
                        </a:buClr>
                      </a:pPr>
                      <a:r>
                        <a:rPr lang="en-US" sz="1000" b="1" i="0" cap="all" baseline="0" dirty="0">
                          <a:solidFill>
                            <a:srgbClr val="FFFFFF"/>
                          </a:solidFill>
                          <a:latin typeface="+mn-lt"/>
                        </a:rPr>
                        <a:t>Expanded Provider types in FFS program</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Massachusetts updated provider regulations to add coverage for Licensed Independent Social Workers in the FFS system, previously only covered in managed care. </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expanded its scope of service regulations for psychologists to include psychotherapy.</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added Community Support Programs</a:t>
                      </a:r>
                      <a:r>
                        <a:rPr kumimoji="0" lang="en-US" sz="1000" b="0" i="0" u="none" strike="noStrike" kern="0" cap="none" spc="0" normalizeH="0" baseline="30000" dirty="0">
                          <a:ln>
                            <a:noFill/>
                          </a:ln>
                          <a:solidFill>
                            <a:schemeClr val="tx1"/>
                          </a:solidFill>
                          <a:effectLst/>
                          <a:uLnTx/>
                          <a:uFillTx/>
                          <a:latin typeface="+mn-lt"/>
                          <a:ea typeface="+mn-ea"/>
                          <a:cs typeface="+mn-cs"/>
                        </a:rPr>
                        <a:t>1 </a:t>
                      </a:r>
                      <a:r>
                        <a:rPr kumimoji="0" lang="en-US" sz="1000" b="0" i="0" u="none" strike="noStrike" kern="0" cap="none" spc="0" normalizeH="0" baseline="0" dirty="0">
                          <a:ln>
                            <a:noFill/>
                          </a:ln>
                          <a:solidFill>
                            <a:schemeClr val="tx1"/>
                          </a:solidFill>
                          <a:effectLst/>
                          <a:uLnTx/>
                          <a:uFillTx/>
                          <a:latin typeface="+mn-lt"/>
                          <a:ea typeface="+mn-ea"/>
                          <a:cs typeface="+mn-cs"/>
                        </a:rPr>
                        <a:t>services, to the FFS system, as well as Certified Peer Specialists</a:t>
                      </a:r>
                      <a:r>
                        <a:rPr kumimoji="0" lang="en-US" sz="1000" b="0" i="0" u="none" strike="sngStrike" kern="0" cap="none" spc="0" normalizeH="0" baseline="0" dirty="0">
                          <a:ln>
                            <a:noFill/>
                          </a:ln>
                          <a:solidFill>
                            <a:srgbClr val="00B0F0"/>
                          </a:solidFill>
                          <a:effectLst/>
                          <a:uLnTx/>
                          <a:uFillTx/>
                          <a:latin typeface="+mn-lt"/>
                          <a:ea typeface="+mn-ea"/>
                          <a:cs typeface="+mn-cs"/>
                        </a:rPr>
                        <a:t>, </a:t>
                      </a:r>
                      <a:r>
                        <a:rPr kumimoji="0" lang="en-US" sz="1000" b="0" i="0" u="none" strike="noStrike" kern="0" cap="none" spc="0" normalizeH="0" baseline="0" dirty="0">
                          <a:ln>
                            <a:noFill/>
                          </a:ln>
                          <a:solidFill>
                            <a:schemeClr val="tx1"/>
                          </a:solidFill>
                          <a:effectLst/>
                          <a:uLnTx/>
                          <a:uFillTx/>
                          <a:latin typeface="+mn-lt"/>
                          <a:ea typeface="+mn-ea"/>
                          <a:cs typeface="+mn-cs"/>
                        </a:rPr>
                        <a:t>services, Recovery Coaches, and Recovery Support Navigators.</a:t>
                      </a:r>
                      <a:r>
                        <a:rPr kumimoji="0" lang="en-US" sz="1000" b="0" i="0" u="none" strike="noStrike" kern="0" cap="none" spc="0" normalizeH="0" baseline="30000" dirty="0">
                          <a:ln>
                            <a:noFill/>
                          </a:ln>
                          <a:solidFill>
                            <a:schemeClr val="tx1"/>
                          </a:solidFill>
                          <a:effectLst/>
                          <a:uLnTx/>
                          <a:uFillTx/>
                          <a:latin typeface="+mn-lt"/>
                          <a:ea typeface="+mn-ea"/>
                          <a:cs typeface="+mn-cs"/>
                        </a:rPr>
                        <a:t>2</a:t>
                      </a:r>
                      <a:endParaRPr kumimoji="0" lang="en-US" sz="1000" b="0" i="0" u="none" strike="noStrike" kern="0" cap="none" spc="0" normalizeH="0" baseline="30000" dirty="0">
                        <a:ln>
                          <a:noFill/>
                        </a:ln>
                        <a:solidFill>
                          <a:srgbClr val="FF0000"/>
                        </a:solidFill>
                        <a:effectLst/>
                        <a:uLnTx/>
                        <a:uFillTx/>
                        <a:latin typeface="+mn-lt"/>
                        <a:ea typeface="+mn-ea"/>
                        <a:cs typeface="+mn-cs"/>
                      </a:endParaRP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nSpc>
                          <a:spcPct val="100000"/>
                        </a:lnSpc>
                        <a:spcBef>
                          <a:spcPts val="200"/>
                        </a:spcBef>
                        <a:spcAft>
                          <a:spcPts val="100"/>
                        </a:spcAft>
                        <a:buClr>
                          <a:srgbClr val="00A797"/>
                        </a:buClr>
                      </a:pPr>
                      <a:r>
                        <a:rPr lang="en-US" sz="1000" b="1" i="0" kern="1200" cap="all" baseline="0" dirty="0">
                          <a:solidFill>
                            <a:srgbClr val="FFFFFF"/>
                          </a:solidFill>
                          <a:latin typeface="+mn-lt"/>
                          <a:ea typeface="+mn-ea"/>
                          <a:cs typeface="+mn-cs"/>
                        </a:rPr>
                        <a:t>Behavioral health Urgent Care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 offers higher rates of payment to mental health centers that can provide access to urgent behavioral health care on the same or next day, to incentivize them to build this capacity into their clinics.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9584">
                <a:tc>
                  <a:txBody>
                    <a:bodyPr/>
                    <a:lstStyle/>
                    <a:p>
                      <a:pPr marL="0" marR="0" lvl="0" indent="0" algn="l" defTabSz="914400" rtl="0" eaLnBrk="1" fontAlgn="auto" latinLnBrk="0" hangingPunct="1">
                        <a:lnSpc>
                          <a:spcPct val="100000"/>
                        </a:lnSpc>
                        <a:spcBef>
                          <a:spcPts val="200"/>
                        </a:spcBef>
                        <a:spcAft>
                          <a:spcPts val="100"/>
                        </a:spcAft>
                        <a:buClr>
                          <a:srgbClr val="00A797"/>
                        </a:buClr>
                        <a:buSzTx/>
                        <a:buFontTx/>
                        <a:buNone/>
                        <a:tabLst/>
                        <a:defRPr/>
                      </a:pPr>
                      <a:r>
                        <a:rPr lang="en-US" sz="1000" b="1" i="0" kern="1200" cap="all" baseline="0" dirty="0">
                          <a:solidFill>
                            <a:srgbClr val="FFFFFF"/>
                          </a:solidFill>
                          <a:latin typeface="+mn-lt"/>
                          <a:ea typeface="+mn-ea"/>
                          <a:cs typeface="+mn-cs"/>
                        </a:rPr>
                        <a:t>MassHealth role in broader reforms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97"/>
                    </a:solidFill>
                  </a:tcPr>
                </a:tc>
                <a:tc>
                  <a:txBody>
                    <a:bodyPr/>
                    <a:lstStyle/>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MassHealth’s creation of the CBHCs has provided the infrastructure in which to offer these services, especially urgent care, which CBHCs are required to provide to any Massachusetts resident in crisis.</a:t>
                      </a:r>
                      <a:r>
                        <a:rPr kumimoji="0" lang="en-US" sz="1000" b="0" i="0" u="none" strike="noStrike" kern="0" cap="none" spc="0" normalizeH="0" baseline="30000" dirty="0">
                          <a:ln>
                            <a:noFill/>
                          </a:ln>
                          <a:solidFill>
                            <a:schemeClr val="tx1"/>
                          </a:solidFill>
                          <a:effectLst/>
                          <a:uLnTx/>
                          <a:uFillTx/>
                          <a:latin typeface="+mn-lt"/>
                          <a:ea typeface="+mn-ea"/>
                          <a:cs typeface="+mn-cs"/>
                        </a:rPr>
                        <a:t>3</a:t>
                      </a:r>
                    </a:p>
                    <a:p>
                      <a:pPr marL="115570" marR="0" lvl="0" indent="-115570" algn="l" defTabSz="914400" rtl="0" eaLnBrk="1" fontAlgn="auto" latinLnBrk="0" hangingPunct="1">
                        <a:lnSpc>
                          <a:spcPct val="100000"/>
                        </a:lnSpc>
                        <a:spcBef>
                          <a:spcPts val="200"/>
                        </a:spcBef>
                        <a:spcAft>
                          <a:spcPts val="0"/>
                        </a:spcAft>
                        <a:buClr>
                          <a:srgbClr val="00A797"/>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The MassHealth 1115 demonstration waiver includes loan forgiveness programs for behavioral health clinicians, an important element of efforts to expand the behavioral health workforce. </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9" name="Rectangle 8">
            <a:extLst>
              <a:ext uri="{FF2B5EF4-FFF2-40B4-BE49-F238E27FC236}">
                <a16:creationId xmlns:a16="http://schemas.microsoft.com/office/drawing/2014/main" id="{76A507C1-B3D1-4769-B224-78980F07DFB0}"/>
              </a:ext>
            </a:extLst>
          </p:cNvPr>
          <p:cNvSpPr/>
          <p:nvPr/>
        </p:nvSpPr>
        <p:spPr>
          <a:xfrm>
            <a:off x="457200" y="5637698"/>
            <a:ext cx="8220517" cy="738664"/>
          </a:xfrm>
          <a:prstGeom prst="rect">
            <a:avLst/>
          </a:prstGeom>
        </p:spPr>
        <p:txBody>
          <a:bodyPr wrap="square" lIns="0" tIns="45720" rIns="0" bIns="45720" anchor="b" anchorCtr="0">
            <a:spAutoFit/>
          </a:bodyPr>
          <a:lstStyle/>
          <a:p>
            <a:r>
              <a:rPr lang="en-US" sz="600" baseline="30000" dirty="0">
                <a:latin typeface="+mn-lt"/>
              </a:rPr>
              <a:t>1  </a:t>
            </a:r>
            <a:r>
              <a:rPr lang="en-US" sz="600" dirty="0">
                <a:latin typeface="+mn-lt"/>
              </a:rPr>
              <a:t>CSP provides an array of services that can help a member live in the community, such as service planning and coordination, assisting with obtaining benefits, or helping members their activities of daily living. </a:t>
            </a:r>
          </a:p>
          <a:p>
            <a:r>
              <a:rPr lang="en-US" sz="600" baseline="30000" dirty="0">
                <a:latin typeface="+mn-lt"/>
              </a:rPr>
              <a:t>2 </a:t>
            </a:r>
            <a:r>
              <a:rPr lang="en-US" sz="600" dirty="0">
                <a:effectLst/>
                <a:latin typeface="+mn-lt"/>
              </a:rPr>
              <a:t>Certified Peer Specialists are people with lived experience of a mental health disorder trained to mentor a member experiencing a mental health disorder. Recovery Coaches are people with lived experience of substance use disorders and recovery trained to help peers explore recovery. Recovery Support Navigators are paraprofessionals, who provide care coordination, case management and motivational support.</a:t>
            </a:r>
          </a:p>
          <a:p>
            <a:r>
              <a:rPr lang="en-US" sz="600" baseline="30000" dirty="0">
                <a:latin typeface="+mn-lt"/>
              </a:rPr>
              <a:t>3</a:t>
            </a:r>
            <a:r>
              <a:rPr lang="en-US" sz="600" dirty="0">
                <a:latin typeface="+mn-lt"/>
              </a:rPr>
              <a:t> </a:t>
            </a:r>
            <a:r>
              <a:rPr lang="en-US" sz="600" dirty="0" err="1">
                <a:latin typeface="+mn-lt"/>
              </a:rPr>
              <a:t>Mass.gov</a:t>
            </a:r>
            <a:r>
              <a:rPr lang="en-US" sz="600" dirty="0">
                <a:latin typeface="+mn-lt"/>
              </a:rPr>
              <a:t>. Community Behavioral Health Centers. (2023). </a:t>
            </a:r>
            <a:r>
              <a:rPr lang="en-US" sz="600" dirty="0">
                <a:latin typeface="+mn-lt"/>
                <a:hlinkClick r:id="rId3">
                  <a:extLst>
                    <a:ext uri="{A12FA001-AC4F-418D-AE19-62706E023703}">
                      <ahyp:hlinkClr xmlns:ahyp="http://schemas.microsoft.com/office/drawing/2018/hyperlinkcolor" val="tx"/>
                    </a:ext>
                  </a:extLst>
                </a:hlinkClick>
              </a:rPr>
              <a:t>https://www.mass.gov/community-behavioral-health-centers</a:t>
            </a:r>
            <a:r>
              <a:rPr lang="en-US" sz="600" dirty="0">
                <a:latin typeface="+mn-lt"/>
              </a:rPr>
              <a:t> </a:t>
            </a:r>
            <a:endParaRPr lang="en-US" sz="600" dirty="0">
              <a:effectLst/>
              <a:latin typeface="+mn-lt"/>
            </a:endParaRPr>
          </a:p>
          <a:p>
            <a:r>
              <a:rPr lang="en-US" sz="600" dirty="0">
                <a:effectLst/>
                <a:latin typeface="+mn-lt"/>
              </a:rPr>
              <a:t>Sources:  MassHealth provider regulations, 130 CMR 448 Community Behavioral Health Centers, Services 130 CMR 462 Licensed Independent Clinical Social Worker Services, 130 CMR 429 Mental Health Center Services, 130 CMR 411 Psychologist Services, 101 CMR 305: Rates for Behavioral Health Services Provided in Community Behavioral Health Centers; </a:t>
            </a:r>
            <a:r>
              <a:rPr lang="en-US" sz="600" dirty="0">
                <a:latin typeface="+mn-lt"/>
              </a:rPr>
              <a:t>130 CMR 461.000: Community Support Program Services.  </a:t>
            </a:r>
            <a:r>
              <a:rPr lang="en-US" sz="600" dirty="0">
                <a:latin typeface="+mn-lt"/>
                <a:ea typeface="Source Sans Pro Light"/>
              </a:rPr>
              <a:t>MassHealth Managed Care Entity Bulletin 76, December 2021 </a:t>
            </a:r>
            <a:r>
              <a:rPr lang="en-US" sz="600" dirty="0">
                <a:latin typeface="+mn-lt"/>
                <a:ea typeface="Source Sans Pro Light"/>
                <a:hlinkClick r:id="rId4">
                  <a:extLst>
                    <a:ext uri="{A12FA001-AC4F-418D-AE19-62706E023703}">
                      <ahyp:hlinkClr xmlns:ahyp="http://schemas.microsoft.com/office/drawing/2018/hyperlinkcolor" val="tx"/>
                    </a:ext>
                  </a:extLst>
                </a:hlinkClick>
              </a:rPr>
              <a:t>https://www.mass.gov/doc/managed-care-entity-bulletin-76-behavioral-health-urgent-care-providers/download</a:t>
            </a:r>
            <a:r>
              <a:rPr lang="en-US" sz="600" dirty="0">
                <a:latin typeface="+mn-lt"/>
                <a:ea typeface="Source Sans Pro Light"/>
              </a:rPr>
              <a:t>  </a:t>
            </a:r>
          </a:p>
        </p:txBody>
      </p:sp>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66285" y="1147595"/>
            <a:ext cx="8229600" cy="4846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a:t>As the Commonwealth institutes broad reforms to the behavioral health system through the “Roadmap for Behavioral Health Reform,”</a:t>
            </a:r>
            <a:r>
              <a:rPr lang="en-US" sz="1000" kern="0">
                <a:solidFill>
                  <a:srgbClr val="FF0000"/>
                </a:solidFill>
              </a:rPr>
              <a:t> </a:t>
            </a:r>
            <a:r>
              <a:rPr lang="en-US" sz="1000" kern="0"/>
              <a:t>MassHealth plays a central role. MassHealth’s coverage of new services and providers are important components of the state’s overall efforts to improve access to timely behavioral health care. </a:t>
            </a:r>
            <a:endParaRPr lang="en-US" sz="1000"/>
          </a:p>
          <a:p>
            <a:pPr marL="0" indent="0">
              <a:buFont typeface="Wingdings" pitchFamily="2" charset="2"/>
              <a:buNone/>
            </a:pPr>
            <a:endParaRPr lang="en-US" sz="1000" kern="0"/>
          </a:p>
        </p:txBody>
      </p:sp>
    </p:spTree>
    <p:extLst>
      <p:ext uri="{BB962C8B-B14F-4D97-AF65-F5344CB8AC3E}">
        <p14:creationId xmlns:p14="http://schemas.microsoft.com/office/powerpoint/2010/main" val="640084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DBCA-351B-4525-B720-1250BED73344}"/>
              </a:ext>
            </a:extLst>
          </p:cNvPr>
          <p:cNvSpPr>
            <a:spLocks noGrp="1"/>
          </p:cNvSpPr>
          <p:nvPr>
            <p:ph type="title"/>
          </p:nvPr>
        </p:nvSpPr>
        <p:spPr/>
        <p:txBody>
          <a:bodyPr/>
          <a:lstStyle/>
          <a:p>
            <a:r>
              <a:rPr lang="en-US"/>
              <a:t>conclusion</a:t>
            </a:r>
          </a:p>
        </p:txBody>
      </p:sp>
      <p:sp>
        <p:nvSpPr>
          <p:cNvPr id="4" name="Slide Number Placeholder 3">
            <a:extLst>
              <a:ext uri="{FF2B5EF4-FFF2-40B4-BE49-F238E27FC236}">
                <a16:creationId xmlns:a16="http://schemas.microsoft.com/office/drawing/2014/main" id="{2D50E3C4-BC7D-470C-9577-D35CBF552636}"/>
              </a:ext>
            </a:extLst>
          </p:cNvPr>
          <p:cNvSpPr>
            <a:spLocks noGrp="1"/>
          </p:cNvSpPr>
          <p:nvPr>
            <p:ph type="sldNum" sz="quarter" idx="10"/>
          </p:nvPr>
        </p:nvSpPr>
        <p:spPr/>
        <p:txBody>
          <a:bodyPr/>
          <a:lstStyle/>
          <a:p>
            <a:pPr>
              <a:defRPr/>
            </a:pPr>
            <a:fld id="{35BA704C-10C8-41C6-8A10-A2CDBA500618}" type="slidenum">
              <a:rPr lang="en-US" smtClean="0"/>
              <a:pPr>
                <a:defRPr/>
              </a:pPr>
              <a:t>40</a:t>
            </a:fld>
            <a:endParaRPr lang="en-US"/>
          </a:p>
        </p:txBody>
      </p:sp>
    </p:spTree>
    <p:extLst>
      <p:ext uri="{BB962C8B-B14F-4D97-AF65-F5344CB8AC3E}">
        <p14:creationId xmlns:p14="http://schemas.microsoft.com/office/powerpoint/2010/main" val="149309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374BE6-DD5D-4AF3-BE3B-39AA96BA97E1}"/>
              </a:ext>
            </a:extLst>
          </p:cNvPr>
          <p:cNvSpPr>
            <a:spLocks noGrp="1"/>
          </p:cNvSpPr>
          <p:nvPr>
            <p:ph type="title"/>
          </p:nvPr>
        </p:nvSpPr>
        <p:spPr/>
        <p:txBody>
          <a:bodyPr/>
          <a:lstStyle/>
          <a:p>
            <a:r>
              <a:rPr lang="en-US"/>
              <a:t>LOOKING TO THE FUTURE OF MASSHEALTH</a:t>
            </a:r>
          </a:p>
        </p:txBody>
      </p:sp>
      <p:sp>
        <p:nvSpPr>
          <p:cNvPr id="2" name="Slide Number Placeholder 1">
            <a:extLst>
              <a:ext uri="{FF2B5EF4-FFF2-40B4-BE49-F238E27FC236}">
                <a16:creationId xmlns:a16="http://schemas.microsoft.com/office/drawing/2014/main" id="{C8C4876E-486C-4A9B-BD25-19F2D1EAB155}"/>
              </a:ext>
            </a:extLst>
          </p:cNvPr>
          <p:cNvSpPr>
            <a:spLocks noGrp="1"/>
          </p:cNvSpPr>
          <p:nvPr>
            <p:ph type="sldNum" sz="quarter" idx="10"/>
          </p:nvPr>
        </p:nvSpPr>
        <p:spPr/>
        <p:txBody>
          <a:bodyPr/>
          <a:lstStyle/>
          <a:p>
            <a:fld id="{9C5E8B20-FB4F-498F-A646-BAF4D86DC9D2}" type="slidenum">
              <a:rPr lang="en-US" smtClean="0"/>
              <a:pPr/>
              <a:t>41</a:t>
            </a:fld>
            <a:endParaRPr lang="en-US"/>
          </a:p>
        </p:txBody>
      </p:sp>
      <p:sp>
        <p:nvSpPr>
          <p:cNvPr id="10" name="Rectangle 9">
            <a:extLst>
              <a:ext uri="{FF2B5EF4-FFF2-40B4-BE49-F238E27FC236}">
                <a16:creationId xmlns:a16="http://schemas.microsoft.com/office/drawing/2014/main" id="{BC95E341-A90A-4E5B-9BBA-797122BAE204}"/>
              </a:ext>
            </a:extLst>
          </p:cNvPr>
          <p:cNvSpPr/>
          <p:nvPr/>
        </p:nvSpPr>
        <p:spPr>
          <a:xfrm>
            <a:off x="4569335" y="3634487"/>
            <a:ext cx="4117465" cy="1863745"/>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INNOVATION</a:t>
            </a:r>
          </a:p>
          <a:p>
            <a:pPr marL="0" lvl="0" indent="0" algn="r" defTabSz="1066800">
              <a:lnSpc>
                <a:spcPct val="90000"/>
              </a:lnSpc>
              <a:spcBef>
                <a:spcPct val="0"/>
              </a:spcBef>
              <a:spcAft>
                <a:spcPct val="35000"/>
              </a:spcAft>
              <a:buNone/>
            </a:pPr>
            <a:r>
              <a:rPr lang="en-US" sz="1200" b="1" kern="1200" dirty="0">
                <a:solidFill>
                  <a:schemeClr val="tx1"/>
                </a:solidFill>
              </a:rPr>
              <a:t>MassHealth </a:t>
            </a:r>
            <a:r>
              <a:rPr lang="en-US" sz="1200" b="1" dirty="0">
                <a:solidFill>
                  <a:schemeClr val="tx1"/>
                </a:solidFill>
              </a:rPr>
              <a:t>is</a:t>
            </a:r>
            <a:r>
              <a:rPr lang="en-US" sz="1200" b="1" kern="1200" dirty="0">
                <a:solidFill>
                  <a:schemeClr val="tx1"/>
                </a:solidFill>
              </a:rPr>
              <a:t> implementing    health policy reforms that invest in primary care and behavioral health and that stabilize eligibility for members for whom access to care is crucial and often interrupted. </a:t>
            </a:r>
          </a:p>
        </p:txBody>
      </p:sp>
      <p:sp>
        <p:nvSpPr>
          <p:cNvPr id="12" name="Rectangle 11">
            <a:extLst>
              <a:ext uri="{FF2B5EF4-FFF2-40B4-BE49-F238E27FC236}">
                <a16:creationId xmlns:a16="http://schemas.microsoft.com/office/drawing/2014/main" id="{B1D26FD0-F132-4C06-83A8-5478BC914E06}"/>
              </a:ext>
            </a:extLst>
          </p:cNvPr>
          <p:cNvSpPr/>
          <p:nvPr/>
        </p:nvSpPr>
        <p:spPr>
          <a:xfrm>
            <a:off x="4574664" y="1770743"/>
            <a:ext cx="4114800" cy="1863745"/>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SAFETY NET</a:t>
            </a:r>
          </a:p>
          <a:p>
            <a:pPr marL="0" lvl="0" indent="0" algn="r" defTabSz="1066800">
              <a:lnSpc>
                <a:spcPct val="90000"/>
              </a:lnSpc>
              <a:spcBef>
                <a:spcPct val="0"/>
              </a:spcBef>
              <a:spcAft>
                <a:spcPct val="35000"/>
              </a:spcAft>
              <a:buNone/>
            </a:pPr>
            <a:r>
              <a:rPr lang="en-US" sz="1200" b="1" kern="1200" dirty="0">
                <a:solidFill>
                  <a:srgbClr val="000000"/>
                </a:solidFill>
              </a:rPr>
              <a:t>MassHealth continues to be a </a:t>
            </a:r>
            <a:r>
              <a:rPr lang="en-US" sz="1200" b="1" kern="1200" dirty="0">
                <a:solidFill>
                  <a:schemeClr val="tx1"/>
                </a:solidFill>
              </a:rPr>
              <a:t>cornerstone of a system that provides near-universal coverage, and it provides support to hospitals that care for a disproportionate share of MassHealth members and patients without insurance.</a:t>
            </a:r>
          </a:p>
          <a:p>
            <a:pPr algn="r" defTabSz="1066800">
              <a:lnSpc>
                <a:spcPct val="90000"/>
              </a:lnSpc>
              <a:spcAft>
                <a:spcPct val="35000"/>
              </a:spcAft>
            </a:pPr>
            <a:endParaRPr lang="en-US" sz="1200" b="1" dirty="0">
              <a:solidFill>
                <a:srgbClr val="005F85"/>
              </a:solidFill>
            </a:endParaRPr>
          </a:p>
        </p:txBody>
      </p:sp>
      <p:sp>
        <p:nvSpPr>
          <p:cNvPr id="13" name="Rectangle 12">
            <a:extLst>
              <a:ext uri="{FF2B5EF4-FFF2-40B4-BE49-F238E27FC236}">
                <a16:creationId xmlns:a16="http://schemas.microsoft.com/office/drawing/2014/main" id="{84DF143C-D54B-4387-ACAA-BB0B373AB06D}"/>
              </a:ext>
            </a:extLst>
          </p:cNvPr>
          <p:cNvSpPr/>
          <p:nvPr/>
        </p:nvSpPr>
        <p:spPr>
          <a:xfrm>
            <a:off x="454534" y="3634487"/>
            <a:ext cx="4117465" cy="1863745"/>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6400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A797"/>
                </a:solidFill>
                <a:effectLst/>
                <a:uLnTx/>
                <a:uFillTx/>
                <a:latin typeface="DM Sans"/>
                <a:ea typeface="+mn-ea"/>
                <a:cs typeface="+mn-cs"/>
              </a:rPr>
              <a:t>EQUITY</a:t>
            </a:r>
          </a:p>
          <a:p>
            <a:pPr marL="0" marR="0" lvl="0" indent="0"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DM Sans"/>
                <a:ea typeface="+mn-ea"/>
                <a:cs typeface="+mn-cs"/>
              </a:rPr>
              <a:t>MassHealth is making several policy changes to improve health equity, including creating financial incentives for hospitals to measure and reduce health inequities and broadening its focus on health-related social needs.</a:t>
            </a:r>
          </a:p>
        </p:txBody>
      </p:sp>
      <p:sp>
        <p:nvSpPr>
          <p:cNvPr id="3" name="Rectangle 2">
            <a:extLst>
              <a:ext uri="{FF2B5EF4-FFF2-40B4-BE49-F238E27FC236}">
                <a16:creationId xmlns:a16="http://schemas.microsoft.com/office/drawing/2014/main" id="{798BA796-FD2E-7319-2A1B-6C7C69A4F055}"/>
              </a:ext>
            </a:extLst>
          </p:cNvPr>
          <p:cNvSpPr/>
          <p:nvPr/>
        </p:nvSpPr>
        <p:spPr>
          <a:xfrm>
            <a:off x="454535" y="1770743"/>
            <a:ext cx="4114800" cy="1863745"/>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6400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lang="en-US" sz="1200" b="1" dirty="0">
                <a:solidFill>
                  <a:srgbClr val="00A797"/>
                </a:solidFill>
                <a:latin typeface="DM Sans"/>
              </a:rPr>
              <a:t>COVERAGE</a:t>
            </a:r>
            <a:endParaRPr kumimoji="0" lang="en-US" sz="1200" b="1" i="0" u="none" strike="noStrike" kern="1200" cap="none" spc="0" normalizeH="0" baseline="0" noProof="0" dirty="0">
              <a:ln>
                <a:noFill/>
              </a:ln>
              <a:solidFill>
                <a:srgbClr val="00A797"/>
              </a:solidFill>
              <a:effectLst/>
              <a:uLnTx/>
              <a:uFillTx/>
              <a:latin typeface="DM Sans"/>
              <a:ea typeface="+mn-ea"/>
              <a:cs typeface="+mn-cs"/>
            </a:endParaRPr>
          </a:p>
          <a:p>
            <a:pPr marL="0" marR="0" lvl="0" indent="0"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Federal policy protected most Medicaid members from being disenrolled during the COVID-19 pandemic. MassHealth resumed eligibility </a:t>
            </a:r>
            <a:r>
              <a:rPr kumimoji="0" lang="en-US" sz="1200" b="1" i="0" u="none" strike="noStrike" kern="1200" cap="none" spc="0" normalizeH="0" baseline="0" noProof="0" dirty="0">
                <a:ln>
                  <a:noFill/>
                </a:ln>
                <a:solidFill>
                  <a:schemeClr val="tx1"/>
                </a:solidFill>
                <a:effectLst/>
                <a:uLnTx/>
                <a:uFillTx/>
                <a:latin typeface="DM Sans"/>
                <a:ea typeface="+mn-ea"/>
                <a:cs typeface="+mn-cs"/>
              </a:rPr>
              <a:t>redeterminations on April 1, 2023, </a:t>
            </a:r>
            <a:r>
              <a:rPr kumimoji="0" lang="en-US" sz="1200" b="1" i="0" u="none" strike="noStrike" kern="1200" cap="none" spc="0" normalizeH="0" baseline="0" noProof="0" dirty="0">
                <a:ln>
                  <a:noFill/>
                </a:ln>
                <a:solidFill>
                  <a:srgbClr val="000000"/>
                </a:solidFill>
                <a:effectLst/>
                <a:uLnTx/>
                <a:uFillTx/>
                <a:latin typeface="DM Sans"/>
                <a:ea typeface="+mn-ea"/>
                <a:cs typeface="+mn-cs"/>
              </a:rPr>
              <a:t>a process expected to decrease enrollment in </a:t>
            </a:r>
            <a:r>
              <a:rPr kumimoji="0" lang="en-US" sz="1200" b="1" i="0" u="none" strike="noStrike" kern="1200" cap="none" spc="0" normalizeH="0" baseline="0" noProof="0" dirty="0">
                <a:ln>
                  <a:noFill/>
                </a:ln>
                <a:solidFill>
                  <a:schemeClr val="tx1"/>
                </a:solidFill>
                <a:effectLst/>
                <a:uLnTx/>
                <a:uFillTx/>
                <a:latin typeface="DM Sans"/>
                <a:ea typeface="+mn-ea"/>
                <a:cs typeface="+mn-cs"/>
              </a:rPr>
              <a:t>MassHealth. MassHealth is working to </a:t>
            </a:r>
            <a:r>
              <a:rPr kumimoji="0" lang="en-US" sz="1200" b="1" i="0" u="none" strike="noStrike" kern="1200" cap="none" spc="0" normalizeH="0" baseline="0" noProof="0" dirty="0">
                <a:ln>
                  <a:noFill/>
                </a:ln>
                <a:solidFill>
                  <a:srgbClr val="000000"/>
                </a:solidFill>
                <a:effectLst/>
                <a:uLnTx/>
                <a:uFillTx/>
                <a:latin typeface="DM Sans"/>
                <a:ea typeface="+mn-ea"/>
                <a:cs typeface="+mn-cs"/>
              </a:rPr>
              <a:t>minimize the risk of coverage loss for eligible members.</a:t>
            </a:r>
          </a:p>
        </p:txBody>
      </p:sp>
      <p:pic>
        <p:nvPicPr>
          <p:cNvPr id="14" name="Picture 2" descr="Image result for MASShealth logo">
            <a:extLst>
              <a:ext uri="{FF2B5EF4-FFF2-40B4-BE49-F238E27FC236}">
                <a16:creationId xmlns:a16="http://schemas.microsoft.com/office/drawing/2014/main" id="{5151DFA1-B0BC-4180-8B69-554718CD47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6072" y="3253638"/>
            <a:ext cx="2152073" cy="107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78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DE896-468B-32FB-DC7D-7E3DCA22FC6D}"/>
              </a:ext>
            </a:extLst>
          </p:cNvPr>
          <p:cNvSpPr/>
          <p:nvPr/>
        </p:nvSpPr>
        <p:spPr>
          <a:xfrm>
            <a:off x="0" y="0"/>
            <a:ext cx="9144000" cy="6858000"/>
          </a:xfrm>
          <a:prstGeom prst="rect">
            <a:avLst/>
          </a:prstGeom>
          <a:solidFill>
            <a:srgbClr val="00A7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0E8363-46D2-0045-AE85-416A18A6C1B4}"/>
              </a:ext>
            </a:extLst>
          </p:cNvPr>
          <p:cNvPicPr>
            <a:picLocks noChangeAspect="1"/>
          </p:cNvPicPr>
          <p:nvPr/>
        </p:nvPicPr>
        <p:blipFill>
          <a:blip r:embed="rId3"/>
          <a:stretch>
            <a:fillRect/>
          </a:stretch>
        </p:blipFill>
        <p:spPr>
          <a:xfrm>
            <a:off x="3911600" y="5233496"/>
            <a:ext cx="1320800" cy="838200"/>
          </a:xfrm>
          <a:prstGeom prst="rect">
            <a:avLst/>
          </a:prstGeom>
        </p:spPr>
      </p:pic>
    </p:spTree>
    <p:extLst>
      <p:ext uri="{BB962C8B-B14F-4D97-AF65-F5344CB8AC3E}">
        <p14:creationId xmlns:p14="http://schemas.microsoft.com/office/powerpoint/2010/main" val="198097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F57599E-FBEB-57DF-F3F5-77F8EBE06D29}"/>
              </a:ext>
            </a:extLst>
          </p:cNvPr>
          <p:cNvSpPr>
            <a:spLocks noGrp="1"/>
          </p:cNvSpPr>
          <p:nvPr>
            <p:ph idx="1"/>
          </p:nvPr>
        </p:nvSpPr>
        <p:spPr/>
        <p:txBody>
          <a:bodyPr/>
          <a:lstStyle/>
          <a:p>
            <a:pPr marL="0" indent="0">
              <a:buNone/>
            </a:pPr>
            <a:r>
              <a:rPr lang="en-US" dirty="0"/>
              <a:t>MassHealth is Massachusetts’ name for its Medicaid program and Children’s Health Insurance Program (CHIP). MassHealth is a cornerstone of the health insurance landscape in Massachusetts and critical to the state’s high rates of coverage and ongoing efforts to improve equity. The program is jointly funded and administered by state and federal governments. </a:t>
            </a:r>
          </a:p>
          <a:p>
            <a:pPr marL="0" indent="0">
              <a:buNone/>
            </a:pPr>
            <a:endParaRPr lang="en-US" dirty="0"/>
          </a:p>
        </p:txBody>
      </p:sp>
      <p:sp>
        <p:nvSpPr>
          <p:cNvPr id="15" name="Rectangle 14">
            <a:extLst>
              <a:ext uri="{FF2B5EF4-FFF2-40B4-BE49-F238E27FC236}">
                <a16:creationId xmlns:a16="http://schemas.microsoft.com/office/drawing/2014/main" id="{817D3DF7-061E-46C9-8FD0-C60B28C97EC9}"/>
              </a:ext>
            </a:extLst>
          </p:cNvPr>
          <p:cNvSpPr/>
          <p:nvPr/>
        </p:nvSpPr>
        <p:spPr>
          <a:xfrm>
            <a:off x="4574664" y="4137782"/>
            <a:ext cx="4112138" cy="1964209"/>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INNOVATION</a:t>
            </a:r>
            <a:endParaRPr lang="en-US" sz="1200" b="1" strike="sngStrike" kern="1200" dirty="0">
              <a:solidFill>
                <a:srgbClr val="00A797"/>
              </a:solidFill>
            </a:endParaRPr>
          </a:p>
          <a:p>
            <a:pPr marL="0" lvl="0" indent="0" algn="r" defTabSz="1066800">
              <a:lnSpc>
                <a:spcPct val="90000"/>
              </a:lnSpc>
              <a:spcBef>
                <a:spcPct val="0"/>
              </a:spcBef>
              <a:spcAft>
                <a:spcPct val="35000"/>
              </a:spcAft>
              <a:buNone/>
            </a:pPr>
            <a:r>
              <a:rPr lang="en-US" sz="1200" b="1" kern="1200" dirty="0">
                <a:solidFill>
                  <a:schemeClr val="tx1"/>
                </a:solidFill>
              </a:rPr>
              <a:t>MassHealth </a:t>
            </a:r>
            <a:r>
              <a:rPr lang="en-US" sz="1200" b="1" dirty="0">
                <a:solidFill>
                  <a:schemeClr val="tx1"/>
                </a:solidFill>
              </a:rPr>
              <a:t>is</a:t>
            </a:r>
            <a:r>
              <a:rPr lang="en-US" sz="1200" b="1" kern="1200" dirty="0">
                <a:solidFill>
                  <a:schemeClr val="tx1"/>
                </a:solidFill>
              </a:rPr>
              <a:t> implementing health policy reforms including new service models that address social determinants of health and payment models that reward performance over volume. </a:t>
            </a:r>
          </a:p>
        </p:txBody>
      </p:sp>
      <p:sp>
        <p:nvSpPr>
          <p:cNvPr id="14" name="Rectangle 13">
            <a:extLst>
              <a:ext uri="{FF2B5EF4-FFF2-40B4-BE49-F238E27FC236}">
                <a16:creationId xmlns:a16="http://schemas.microsoft.com/office/drawing/2014/main" id="{0F6CF679-92C1-4291-8C55-63EF8DC4D1EA}"/>
              </a:ext>
            </a:extLst>
          </p:cNvPr>
          <p:cNvSpPr/>
          <p:nvPr/>
        </p:nvSpPr>
        <p:spPr>
          <a:xfrm>
            <a:off x="457199" y="2446143"/>
            <a:ext cx="4114800" cy="1691640"/>
          </a:xfrm>
          <a:prstGeom prst="rect">
            <a:avLst/>
          </a:prstGeom>
          <a:solidFill>
            <a:srgbClr val="00A7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463040" bIns="91440" rtlCol="0" anchor="t" anchorCtr="0"/>
          <a:lstStyle/>
          <a:p>
            <a:pPr marL="0" lvl="0" defTabSz="1066800">
              <a:lnSpc>
                <a:spcPct val="90000"/>
              </a:lnSpc>
              <a:spcBef>
                <a:spcPct val="0"/>
              </a:spcBef>
              <a:spcAft>
                <a:spcPct val="35000"/>
              </a:spcAft>
              <a:buNone/>
            </a:pPr>
            <a:r>
              <a:rPr lang="en-US" sz="1200" b="1" kern="1200" dirty="0">
                <a:solidFill>
                  <a:srgbClr val="00A797"/>
                </a:solidFill>
              </a:rPr>
              <a:t>COVERAGE</a:t>
            </a:r>
          </a:p>
          <a:p>
            <a:pPr marL="0" lvl="0" indent="0" defTabSz="1066800">
              <a:lnSpc>
                <a:spcPct val="90000"/>
              </a:lnSpc>
              <a:spcBef>
                <a:spcPct val="0"/>
              </a:spcBef>
              <a:spcAft>
                <a:spcPct val="35000"/>
              </a:spcAft>
              <a:buNone/>
            </a:pPr>
            <a:r>
              <a:rPr lang="en-US" sz="1200" b="1" kern="1200" dirty="0">
                <a:solidFill>
                  <a:srgbClr val="000000"/>
                </a:solidFill>
              </a:rPr>
              <a:t>Nearly one in three </a:t>
            </a:r>
            <a:r>
              <a:rPr lang="en-US" sz="1200" b="1" kern="1200" dirty="0">
                <a:solidFill>
                  <a:schemeClr val="tx1"/>
                </a:solidFill>
              </a:rPr>
              <a:t>Massachusetts residents is covered by MassHealth - over 2 million people - including low-income children, seniors, and people with disabilities.</a:t>
            </a:r>
          </a:p>
        </p:txBody>
      </p:sp>
      <p:sp>
        <p:nvSpPr>
          <p:cNvPr id="16" name="Rectangle 15">
            <a:extLst>
              <a:ext uri="{FF2B5EF4-FFF2-40B4-BE49-F238E27FC236}">
                <a16:creationId xmlns:a16="http://schemas.microsoft.com/office/drawing/2014/main" id="{4C8F2636-303A-4C96-980F-21DD624CC1E2}"/>
              </a:ext>
            </a:extLst>
          </p:cNvPr>
          <p:cNvSpPr/>
          <p:nvPr/>
        </p:nvSpPr>
        <p:spPr>
          <a:xfrm>
            <a:off x="4574664" y="2446143"/>
            <a:ext cx="4114800" cy="1691640"/>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A797"/>
                </a:solidFill>
              </a:rPr>
              <a:t>SAFETY NET</a:t>
            </a:r>
          </a:p>
          <a:p>
            <a:pPr marL="0" lvl="0" indent="0" algn="r" defTabSz="1066800">
              <a:lnSpc>
                <a:spcPct val="90000"/>
              </a:lnSpc>
              <a:spcBef>
                <a:spcPct val="0"/>
              </a:spcBef>
              <a:spcAft>
                <a:spcPct val="35000"/>
              </a:spcAft>
              <a:buNone/>
            </a:pPr>
            <a:r>
              <a:rPr lang="en-US" sz="1200" b="1" kern="1200" dirty="0">
                <a:solidFill>
                  <a:srgbClr val="000000"/>
                </a:solidFill>
              </a:rPr>
              <a:t>Enrollment typically grows during recessions when people are losing jobs. MassHealth helps keep Massachusetts’ coverage rates high through crises such as the COVID-19 pandemic.</a:t>
            </a:r>
          </a:p>
          <a:p>
            <a:pPr algn="r" defTabSz="1066800">
              <a:lnSpc>
                <a:spcPct val="90000"/>
              </a:lnSpc>
              <a:spcAft>
                <a:spcPct val="35000"/>
              </a:spcAft>
            </a:pPr>
            <a:endParaRPr lang="en-US" sz="1200" b="1" dirty="0">
              <a:solidFill>
                <a:srgbClr val="005F85"/>
              </a:solidFill>
            </a:endParaRPr>
          </a:p>
        </p:txBody>
      </p:sp>
      <p:sp>
        <p:nvSpPr>
          <p:cNvPr id="17" name="Rectangle 16">
            <a:extLst>
              <a:ext uri="{FF2B5EF4-FFF2-40B4-BE49-F238E27FC236}">
                <a16:creationId xmlns:a16="http://schemas.microsoft.com/office/drawing/2014/main" id="{20B2E395-35E6-44CF-968C-C14C776A2B32}"/>
              </a:ext>
            </a:extLst>
          </p:cNvPr>
          <p:cNvSpPr/>
          <p:nvPr/>
        </p:nvSpPr>
        <p:spPr>
          <a:xfrm>
            <a:off x="457199" y="4137782"/>
            <a:ext cx="4112138" cy="1964209"/>
          </a:xfrm>
          <a:prstGeom prst="rect">
            <a:avLst/>
          </a:prstGeom>
          <a:solidFill>
            <a:srgbClr val="00A79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0972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A797"/>
                </a:solidFill>
                <a:effectLst/>
                <a:uLnTx/>
                <a:uFillTx/>
                <a:latin typeface="DM Sans"/>
                <a:ea typeface="+mn-ea"/>
                <a:cs typeface="+mn-cs"/>
              </a:rPr>
              <a:t>EQUITY</a:t>
            </a:r>
          </a:p>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MassHealth members are representative of the diversity of the Commonwealth and so the program is positioned to </a:t>
            </a:r>
            <a:r>
              <a:rPr kumimoji="0" lang="en-US" sz="1200" b="1" i="0" u="none" strike="noStrike" kern="1200" cap="none" spc="0" normalizeH="0" baseline="0" noProof="0" dirty="0">
                <a:ln>
                  <a:noFill/>
                </a:ln>
                <a:solidFill>
                  <a:schemeClr val="tx1"/>
                </a:solidFill>
                <a:effectLst/>
                <a:uLnTx/>
                <a:uFillTx/>
                <a:latin typeface="DM Sans"/>
                <a:ea typeface="+mn-ea"/>
                <a:cs typeface="+mn-cs"/>
              </a:rPr>
              <a:t>help</a:t>
            </a:r>
            <a:r>
              <a:rPr kumimoji="0" lang="en-US" sz="1200" b="1" i="0" u="none" strike="noStrike" kern="1200" cap="none" spc="0" normalizeH="0" baseline="0" noProof="0" dirty="0">
                <a:ln>
                  <a:noFill/>
                </a:ln>
                <a:solidFill>
                  <a:srgbClr val="00B0F0"/>
                </a:solidFill>
                <a:effectLst/>
                <a:uLnTx/>
                <a:uFillTx/>
                <a:latin typeface="DM Sans"/>
                <a:ea typeface="+mn-ea"/>
                <a:cs typeface="+mn-cs"/>
              </a:rPr>
              <a:t> </a:t>
            </a:r>
            <a:r>
              <a:rPr kumimoji="0" lang="en-US" sz="1200" b="1" i="0" u="none" strike="noStrike" kern="1200" cap="none" spc="0" normalizeH="0" baseline="0" noProof="0" dirty="0">
                <a:ln>
                  <a:noFill/>
                </a:ln>
                <a:solidFill>
                  <a:srgbClr val="000000"/>
                </a:solidFill>
                <a:effectLst/>
                <a:uLnTx/>
                <a:uFillTx/>
                <a:latin typeface="DM Sans"/>
                <a:ea typeface="+mn-ea"/>
                <a:cs typeface="+mn-cs"/>
              </a:rPr>
              <a:t>address </a:t>
            </a:r>
            <a:r>
              <a:rPr kumimoji="0" lang="en-US" sz="1200" b="1" i="0" u="none" strike="noStrike" kern="1200" cap="none" spc="0" normalizeH="0" baseline="0" noProof="0" dirty="0">
                <a:ln>
                  <a:noFill/>
                </a:ln>
                <a:solidFill>
                  <a:schemeClr val="tx1"/>
                </a:solidFill>
                <a:effectLst/>
                <a:uLnTx/>
                <a:uFillTx/>
                <a:latin typeface="DM Sans"/>
                <a:ea typeface="+mn-ea"/>
                <a:cs typeface="+mn-cs"/>
              </a:rPr>
              <a:t>disparities</a:t>
            </a:r>
            <a:r>
              <a:rPr kumimoji="0" lang="en-US" sz="1200" b="1" i="0" u="none" strike="noStrike" kern="1200" cap="none" spc="0" normalizeH="0" baseline="0" noProof="0" dirty="0">
                <a:ln>
                  <a:noFill/>
                </a:ln>
                <a:solidFill>
                  <a:srgbClr val="FF0000"/>
                </a:solidFill>
                <a:effectLst/>
                <a:uLnTx/>
                <a:uFillTx/>
                <a:latin typeface="DM Sans"/>
                <a:ea typeface="+mn-ea"/>
                <a:cs typeface="+mn-cs"/>
              </a:rPr>
              <a:t> </a:t>
            </a:r>
            <a:r>
              <a:rPr kumimoji="0" lang="en-US" sz="1200" b="1" i="0" u="none" strike="noStrike" kern="1200" cap="none" spc="0" normalizeH="0" baseline="0" noProof="0" dirty="0">
                <a:ln>
                  <a:noFill/>
                </a:ln>
                <a:solidFill>
                  <a:srgbClr val="000000"/>
                </a:solidFill>
                <a:effectLst/>
                <a:uLnTx/>
                <a:uFillTx/>
                <a:latin typeface="DM Sans"/>
                <a:ea typeface="+mn-ea"/>
                <a:cs typeface="+mn-cs"/>
              </a:rPr>
              <a:t>for people across disability status, racial and ethnic identities,  sexual orientation, and gender identities.</a:t>
            </a:r>
          </a:p>
        </p:txBody>
      </p:sp>
      <p:sp>
        <p:nvSpPr>
          <p:cNvPr id="7" name="Title 6">
            <a:extLst>
              <a:ext uri="{FF2B5EF4-FFF2-40B4-BE49-F238E27FC236}">
                <a16:creationId xmlns:a16="http://schemas.microsoft.com/office/drawing/2014/main" id="{40C4CC32-AB29-B09B-DD71-3FAD066E033E}"/>
              </a:ext>
            </a:extLst>
          </p:cNvPr>
          <p:cNvSpPr>
            <a:spLocks noGrp="1"/>
          </p:cNvSpPr>
          <p:nvPr>
            <p:ph type="title"/>
          </p:nvPr>
        </p:nvSpPr>
        <p:spPr/>
        <p:txBody>
          <a:bodyPr/>
          <a:lstStyle/>
          <a:p>
            <a:r>
              <a:rPr lang="en-US" dirty="0"/>
              <a:t>INTRODUCTION: THE IMPORTANCE OF MASSHEALTH</a:t>
            </a:r>
          </a:p>
        </p:txBody>
      </p:sp>
      <p:pic>
        <p:nvPicPr>
          <p:cNvPr id="13" name="Picture 2" descr="Image result for MASShealth logo">
            <a:extLst>
              <a:ext uri="{FF2B5EF4-FFF2-40B4-BE49-F238E27FC236}">
                <a16:creationId xmlns:a16="http://schemas.microsoft.com/office/drawing/2014/main" id="{B7A7E739-BCB6-443C-B3FE-406D40F277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0" y="3589572"/>
            <a:ext cx="2743200" cy="13689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51414AC5-70AA-B125-40C0-3D58F81DE181}"/>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4</a:t>
            </a:fld>
            <a:endParaRPr lang="en-US"/>
          </a:p>
        </p:txBody>
      </p:sp>
    </p:spTree>
    <p:extLst>
      <p:ext uri="{BB962C8B-B14F-4D97-AF65-F5344CB8AC3E}">
        <p14:creationId xmlns:p14="http://schemas.microsoft.com/office/powerpoint/2010/main" val="417981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8E82782-D7A3-48F7-A36B-144A3A81930B}"/>
              </a:ext>
            </a:extLst>
          </p:cNvPr>
          <p:cNvSpPr/>
          <p:nvPr/>
        </p:nvSpPr>
        <p:spPr>
          <a:xfrm>
            <a:off x="457200" y="1248605"/>
            <a:ext cx="2560320" cy="499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a:ln>
                  <a:noFill/>
                </a:ln>
                <a:solidFill>
                  <a:srgbClr val="FFFFFF"/>
                </a:solidFill>
                <a:effectLst/>
                <a:uLnTx/>
                <a:uFillTx/>
                <a:latin typeface="DM Sans"/>
                <a:ea typeface="+mn-ea"/>
                <a:cs typeface="+mn-cs"/>
              </a:rPr>
              <a:t>ENROLLMENT</a:t>
            </a: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grpSp>
        <p:nvGrpSpPr>
          <p:cNvPr id="90139" name="Group 90138">
            <a:extLst>
              <a:ext uri="{FF2B5EF4-FFF2-40B4-BE49-F238E27FC236}">
                <a16:creationId xmlns:a16="http://schemas.microsoft.com/office/drawing/2014/main" id="{EDA00628-AE21-432E-A3D6-30AB3FA97C5E}"/>
              </a:ext>
            </a:extLst>
          </p:cNvPr>
          <p:cNvGrpSpPr/>
          <p:nvPr/>
        </p:nvGrpSpPr>
        <p:grpSpPr>
          <a:xfrm>
            <a:off x="2530256" y="1327730"/>
            <a:ext cx="330026" cy="341593"/>
            <a:chOff x="2465832" y="1555886"/>
            <a:chExt cx="530063" cy="548640"/>
          </a:xfrm>
        </p:grpSpPr>
        <p:grpSp>
          <p:nvGrpSpPr>
            <p:cNvPr id="30" name="Content Placeholder 5" descr="User">
              <a:extLst>
                <a:ext uri="{FF2B5EF4-FFF2-40B4-BE49-F238E27FC236}">
                  <a16:creationId xmlns:a16="http://schemas.microsoft.com/office/drawing/2014/main" id="{47F4EDFE-814E-49BD-AB40-89DD2C4F142D}"/>
                </a:ext>
              </a:extLst>
            </p:cNvPr>
            <p:cNvGrpSpPr/>
            <p:nvPr/>
          </p:nvGrpSpPr>
          <p:grpSpPr>
            <a:xfrm>
              <a:off x="2465832" y="1555886"/>
              <a:ext cx="421972" cy="448345"/>
              <a:chOff x="3581400" y="2880487"/>
              <a:chExt cx="609600" cy="647700"/>
            </a:xfrm>
            <a:solidFill>
              <a:schemeClr val="accent5"/>
            </a:solidFill>
          </p:grpSpPr>
          <p:sp>
            <p:nvSpPr>
              <p:cNvPr id="31" name="Freeform: Shape 30">
                <a:extLst>
                  <a:ext uri="{FF2B5EF4-FFF2-40B4-BE49-F238E27FC236}">
                    <a16:creationId xmlns:a16="http://schemas.microsoft.com/office/drawing/2014/main" id="{A0504A6D-90C7-4216-9D27-E54B8D635966}"/>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12" name="Freeform: Shape 90111">
                <a:extLst>
                  <a:ext uri="{FF2B5EF4-FFF2-40B4-BE49-F238E27FC236}">
                    <a16:creationId xmlns:a16="http://schemas.microsoft.com/office/drawing/2014/main" id="{9641FE79-68FA-4905-915B-B2ECB9BB915C}"/>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90113" name="Oval 90112">
              <a:extLst>
                <a:ext uri="{FF2B5EF4-FFF2-40B4-BE49-F238E27FC236}">
                  <a16:creationId xmlns:a16="http://schemas.microsoft.com/office/drawing/2014/main" id="{B20AFCF5-210D-4AA6-920D-D0FF0EE7EAA8}"/>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pitchFamily="2" charset="77"/>
                <a:ea typeface="+mn-ea"/>
                <a:cs typeface="+mn-cs"/>
              </a:endParaRPr>
            </a:p>
          </p:txBody>
        </p:sp>
        <p:sp>
          <p:nvSpPr>
            <p:cNvPr id="28" name="Freeform: Shape 27">
              <a:extLst>
                <a:ext uri="{FF2B5EF4-FFF2-40B4-BE49-F238E27FC236}">
                  <a16:creationId xmlns:a16="http://schemas.microsoft.com/office/drawing/2014/main" id="{FB8A1C37-49ED-4C3B-A6A3-52D0D3D228D2}"/>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9" name="Freeform: Shape 28">
              <a:extLst>
                <a:ext uri="{FF2B5EF4-FFF2-40B4-BE49-F238E27FC236}">
                  <a16:creationId xmlns:a16="http://schemas.microsoft.com/office/drawing/2014/main" id="{E845DEA3-9B53-4F5D-8D53-22794CE21525}"/>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90114" name="Rectangle 2"/>
          <p:cNvSpPr>
            <a:spLocks noGrp="1" noChangeArrowheads="1"/>
          </p:cNvSpPr>
          <p:nvPr>
            <p:ph type="title"/>
          </p:nvPr>
        </p:nvSpPr>
        <p:spPr/>
        <p:txBody>
          <a:bodyPr/>
          <a:lstStyle/>
          <a:p>
            <a:r>
              <a:rPr lang="en-US" dirty="0"/>
              <a:t>MassHealth: The Basics </a:t>
            </a:r>
            <a:br>
              <a:rPr lang="en-US" dirty="0"/>
            </a:br>
            <a:r>
              <a:rPr lang="en-US" b="0" dirty="0">
                <a:latin typeface="+mn-lt"/>
              </a:rPr>
              <a:t>KEY FINDINGS</a:t>
            </a:r>
          </a:p>
        </p:txBody>
      </p:sp>
      <p:sp>
        <p:nvSpPr>
          <p:cNvPr id="19" name="Rectangle 18">
            <a:extLst>
              <a:ext uri="{FF2B5EF4-FFF2-40B4-BE49-F238E27FC236}">
                <a16:creationId xmlns:a16="http://schemas.microsoft.com/office/drawing/2014/main" id="{02D2C6D6-E11F-4179-980E-948D65D39BF9}"/>
              </a:ext>
            </a:extLst>
          </p:cNvPr>
          <p:cNvSpPr/>
          <p:nvPr/>
        </p:nvSpPr>
        <p:spPr>
          <a:xfrm>
            <a:off x="3291840" y="1248605"/>
            <a:ext cx="2560320" cy="499842"/>
          </a:xfrm>
          <a:prstGeom prst="rect">
            <a:avLst/>
          </a:prstGeom>
          <a:solidFill>
            <a:srgbClr val="4B6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DM Sans"/>
                <a:ea typeface="+mn-ea"/>
                <a:cs typeface="+mn-cs"/>
              </a:rPr>
              <a:t>Benefits and DELIVERY systems</a:t>
            </a:r>
          </a:p>
        </p:txBody>
      </p:sp>
      <p:sp>
        <p:nvSpPr>
          <p:cNvPr id="60" name="Rectangle 59">
            <a:extLst>
              <a:ext uri="{FF2B5EF4-FFF2-40B4-BE49-F238E27FC236}">
                <a16:creationId xmlns:a16="http://schemas.microsoft.com/office/drawing/2014/main" id="{557D86DD-E319-4112-A747-2C0F616DB25C}"/>
              </a:ext>
            </a:extLst>
          </p:cNvPr>
          <p:cNvSpPr/>
          <p:nvPr/>
        </p:nvSpPr>
        <p:spPr>
          <a:xfrm>
            <a:off x="6126480" y="1248605"/>
            <a:ext cx="2560320" cy="499842"/>
          </a:xfrm>
          <a:prstGeom prst="rect">
            <a:avLst/>
          </a:prstGeom>
          <a:solidFill>
            <a:srgbClr val="F25C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schemeClr val="bg1"/>
                </a:solidFill>
                <a:effectLst/>
                <a:uLnTx/>
                <a:uFillTx/>
                <a:latin typeface="DM Sans"/>
                <a:ea typeface="+mn-ea"/>
                <a:cs typeface="+mn-cs"/>
              </a:rPr>
              <a:t>REFORMS</a:t>
            </a:r>
          </a:p>
        </p:txBody>
      </p:sp>
      <p:grpSp>
        <p:nvGrpSpPr>
          <p:cNvPr id="90137" name="Group 90136">
            <a:extLst>
              <a:ext uri="{FF2B5EF4-FFF2-40B4-BE49-F238E27FC236}">
                <a16:creationId xmlns:a16="http://schemas.microsoft.com/office/drawing/2014/main" id="{0C7CB9F3-FF42-4142-9BBE-07212E7E40EB}"/>
              </a:ext>
            </a:extLst>
          </p:cNvPr>
          <p:cNvGrpSpPr>
            <a:grpSpLocks noChangeAspect="1"/>
          </p:cNvGrpSpPr>
          <p:nvPr/>
        </p:nvGrpSpPr>
        <p:grpSpPr>
          <a:xfrm>
            <a:off x="8308402" y="1327730"/>
            <a:ext cx="233583" cy="341593"/>
            <a:chOff x="8954301" y="933489"/>
            <a:chExt cx="238125" cy="348234"/>
          </a:xfrm>
          <a:solidFill>
            <a:schemeClr val="bg1"/>
          </a:solidFill>
        </p:grpSpPr>
        <p:sp>
          <p:nvSpPr>
            <p:cNvPr id="90127" name="Freeform: Shape 90126">
              <a:extLst>
                <a:ext uri="{FF2B5EF4-FFF2-40B4-BE49-F238E27FC236}">
                  <a16:creationId xmlns:a16="http://schemas.microsoft.com/office/drawing/2014/main" id="{88E6BA3C-BD67-4880-A95B-D4794921941C}"/>
                </a:ext>
              </a:extLst>
            </p:cNvPr>
            <p:cNvSpPr/>
            <p:nvPr/>
          </p:nvSpPr>
          <p:spPr>
            <a:xfrm>
              <a:off x="9019833" y="1205999"/>
              <a:ext cx="104775" cy="28575"/>
            </a:xfrm>
            <a:custGeom>
              <a:avLst/>
              <a:gdLst>
                <a:gd name="connsiteX0" fmla="*/ 98203 w 104775"/>
                <a:gd name="connsiteY0" fmla="*/ 0 h 28575"/>
                <a:gd name="connsiteX1" fmla="*/ 14288 w 104775"/>
                <a:gd name="connsiteY1" fmla="*/ 0 h 28575"/>
                <a:gd name="connsiteX2" fmla="*/ 0 w 104775"/>
                <a:gd name="connsiteY2" fmla="*/ 14288 h 28575"/>
                <a:gd name="connsiteX3" fmla="*/ 14288 w 104775"/>
                <a:gd name="connsiteY3" fmla="*/ 28575 h 28575"/>
                <a:gd name="connsiteX4" fmla="*/ 98203 w 104775"/>
                <a:gd name="connsiteY4" fmla="*/ 28575 h 28575"/>
                <a:gd name="connsiteX5" fmla="*/ 112490 w 104775"/>
                <a:gd name="connsiteY5" fmla="*/ 14288 h 28575"/>
                <a:gd name="connsiteX6" fmla="*/ 98203 w 104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28" name="Freeform: Shape 90127">
              <a:extLst>
                <a:ext uri="{FF2B5EF4-FFF2-40B4-BE49-F238E27FC236}">
                  <a16:creationId xmlns:a16="http://schemas.microsoft.com/office/drawing/2014/main" id="{41774025-20C8-4F83-AF91-ED5C036F8DFD}"/>
                </a:ext>
              </a:extLst>
            </p:cNvPr>
            <p:cNvSpPr/>
            <p:nvPr/>
          </p:nvSpPr>
          <p:spPr>
            <a:xfrm>
              <a:off x="9045646" y="1253148"/>
              <a:ext cx="57150" cy="28575"/>
            </a:xfrm>
            <a:custGeom>
              <a:avLst/>
              <a:gdLst>
                <a:gd name="connsiteX0" fmla="*/ 30385 w 57150"/>
                <a:gd name="connsiteY0" fmla="*/ 28575 h 28575"/>
                <a:gd name="connsiteX1" fmla="*/ 60865 w 57150"/>
                <a:gd name="connsiteY1" fmla="*/ 0 h 28575"/>
                <a:gd name="connsiteX2" fmla="*/ 0 w 57150"/>
                <a:gd name="connsiteY2" fmla="*/ 0 h 28575"/>
                <a:gd name="connsiteX3" fmla="*/ 30385 w 571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7150"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29" name="Freeform: Shape 90128">
              <a:extLst>
                <a:ext uri="{FF2B5EF4-FFF2-40B4-BE49-F238E27FC236}">
                  <a16:creationId xmlns:a16="http://schemas.microsoft.com/office/drawing/2014/main" id="{13113B97-C09C-46A1-8529-3390DB1993D7}"/>
                </a:ext>
              </a:extLst>
            </p:cNvPr>
            <p:cNvSpPr/>
            <p:nvPr/>
          </p:nvSpPr>
          <p:spPr>
            <a:xfrm>
              <a:off x="8954301" y="933489"/>
              <a:ext cx="238125" cy="247650"/>
            </a:xfrm>
            <a:custGeom>
              <a:avLst/>
              <a:gdLst>
                <a:gd name="connsiteX0" fmla="*/ 121729 w 238125"/>
                <a:gd name="connsiteY0" fmla="*/ 0 h 247650"/>
                <a:gd name="connsiteX1" fmla="*/ 121729 w 238125"/>
                <a:gd name="connsiteY1" fmla="*/ 0 h 247650"/>
                <a:gd name="connsiteX2" fmla="*/ 0 w 238125"/>
                <a:gd name="connsiteY2" fmla="*/ 120396 h 247650"/>
                <a:gd name="connsiteX3" fmla="*/ 0 w 238125"/>
                <a:gd name="connsiteY3" fmla="*/ 124587 h 247650"/>
                <a:gd name="connsiteX4" fmla="*/ 8477 w 238125"/>
                <a:gd name="connsiteY4" fmla="*/ 167259 h 247650"/>
                <a:gd name="connsiteX5" fmla="*/ 29623 w 238125"/>
                <a:gd name="connsiteY5" fmla="*/ 201930 h 247650"/>
                <a:gd name="connsiteX6" fmla="*/ 58198 w 238125"/>
                <a:gd name="connsiteY6" fmla="*/ 248222 h 247650"/>
                <a:gd name="connsiteX7" fmla="*/ 66580 w 238125"/>
                <a:gd name="connsiteY7" fmla="*/ 253460 h 247650"/>
                <a:gd name="connsiteX8" fmla="*/ 177070 w 238125"/>
                <a:gd name="connsiteY8" fmla="*/ 253460 h 247650"/>
                <a:gd name="connsiteX9" fmla="*/ 185452 w 238125"/>
                <a:gd name="connsiteY9" fmla="*/ 248222 h 247650"/>
                <a:gd name="connsiteX10" fmla="*/ 214027 w 238125"/>
                <a:gd name="connsiteY10" fmla="*/ 201930 h 247650"/>
                <a:gd name="connsiteX11" fmla="*/ 235077 w 238125"/>
                <a:gd name="connsiteY11" fmla="*/ 167259 h 247650"/>
                <a:gd name="connsiteX12" fmla="*/ 243554 w 238125"/>
                <a:gd name="connsiteY12" fmla="*/ 125063 h 247650"/>
                <a:gd name="connsiteX13" fmla="*/ 243554 w 238125"/>
                <a:gd name="connsiteY13" fmla="*/ 120872 h 247650"/>
                <a:gd name="connsiteX14" fmla="*/ 121729 w 238125"/>
                <a:gd name="connsiteY14" fmla="*/ 0 h 247650"/>
                <a:gd name="connsiteX15" fmla="*/ 215455 w 238125"/>
                <a:gd name="connsiteY15" fmla="*/ 123825 h 247650"/>
                <a:gd name="connsiteX16" fmla="*/ 208788 w 238125"/>
                <a:gd name="connsiteY16" fmla="*/ 156686 h 247650"/>
                <a:gd name="connsiteX17" fmla="*/ 192881 w 238125"/>
                <a:gd name="connsiteY17" fmla="*/ 182404 h 247650"/>
                <a:gd name="connsiteX18" fmla="*/ 165544 w 238125"/>
                <a:gd name="connsiteY18" fmla="*/ 224600 h 247650"/>
                <a:gd name="connsiteX19" fmla="*/ 78010 w 238125"/>
                <a:gd name="connsiteY19" fmla="*/ 224600 h 247650"/>
                <a:gd name="connsiteX20" fmla="*/ 50578 w 238125"/>
                <a:gd name="connsiteY20" fmla="*/ 182404 h 247650"/>
                <a:gd name="connsiteX21" fmla="*/ 34766 w 238125"/>
                <a:gd name="connsiteY21" fmla="*/ 156686 h 247650"/>
                <a:gd name="connsiteX22" fmla="*/ 28099 w 238125"/>
                <a:gd name="connsiteY22" fmla="*/ 123825 h 247650"/>
                <a:gd name="connsiteX23" fmla="*/ 28099 w 238125"/>
                <a:gd name="connsiteY23" fmla="*/ 120396 h 247650"/>
                <a:gd name="connsiteX24" fmla="*/ 121729 w 238125"/>
                <a:gd name="connsiteY24" fmla="*/ 27813 h 247650"/>
                <a:gd name="connsiteX25" fmla="*/ 121729 w 238125"/>
                <a:gd name="connsiteY25" fmla="*/ 27813 h 247650"/>
                <a:gd name="connsiteX26" fmla="*/ 215455 w 238125"/>
                <a:gd name="connsiteY26" fmla="*/ 12039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4765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90130" name="Freeform: Shape 90129">
              <a:extLst>
                <a:ext uri="{FF2B5EF4-FFF2-40B4-BE49-F238E27FC236}">
                  <a16:creationId xmlns:a16="http://schemas.microsoft.com/office/drawing/2014/main" id="{AC946C31-33A5-4AAD-9D0C-AB7EFF5F7EFC}"/>
                </a:ext>
              </a:extLst>
            </p:cNvPr>
            <p:cNvSpPr/>
            <p:nvPr/>
          </p:nvSpPr>
          <p:spPr>
            <a:xfrm>
              <a:off x="9030120" y="986448"/>
              <a:ext cx="95250" cy="142875"/>
            </a:xfrm>
            <a:custGeom>
              <a:avLst/>
              <a:gdLst>
                <a:gd name="connsiteX0" fmla="*/ 0 w 95250"/>
                <a:gd name="connsiteY0" fmla="*/ 98393 h 142875"/>
                <a:gd name="connsiteX1" fmla="*/ 50387 w 95250"/>
                <a:gd name="connsiteY1" fmla="*/ 0 h 142875"/>
                <a:gd name="connsiteX2" fmla="*/ 50387 w 95250"/>
                <a:gd name="connsiteY2" fmla="*/ 56959 h 142875"/>
                <a:gd name="connsiteX3" fmla="*/ 102679 w 95250"/>
                <a:gd name="connsiteY3" fmla="*/ 46577 h 142875"/>
                <a:gd name="connsiteX4" fmla="*/ 50387 w 95250"/>
                <a:gd name="connsiteY4" fmla="*/ 142875 h 142875"/>
                <a:gd name="connsiteX5" fmla="*/ 50387 w 95250"/>
                <a:gd name="connsiteY5" fmla="*/ 86963 h 142875"/>
                <a:gd name="connsiteX6" fmla="*/ 0 w 95250"/>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15" name="TextBox 14">
            <a:extLst>
              <a:ext uri="{FF2B5EF4-FFF2-40B4-BE49-F238E27FC236}">
                <a16:creationId xmlns:a16="http://schemas.microsoft.com/office/drawing/2014/main" id="{79173779-99E4-4963-9948-271A7407932E}"/>
              </a:ext>
            </a:extLst>
          </p:cNvPr>
          <p:cNvSpPr txBox="1"/>
          <p:nvPr/>
        </p:nvSpPr>
        <p:spPr>
          <a:xfrm>
            <a:off x="1427454" y="1855503"/>
            <a:ext cx="1575273" cy="1169551"/>
          </a:xfrm>
          <a:prstGeom prst="rect">
            <a:avLst/>
          </a:prstGeom>
          <a:noFill/>
        </p:spPr>
        <p:txBody>
          <a:bodyPr wrap="square" lIns="91440" tIns="45720" rIns="9144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DM Sans"/>
                <a:ea typeface="+mn-ea"/>
                <a:cs typeface="Arial"/>
              </a:rPr>
              <a:t>Enrollment grew sharply </a:t>
            </a:r>
            <a:r>
              <a:rPr kumimoji="0" lang="en-US" sz="1000" b="0" i="0" u="none" strike="noStrike" kern="1200" cap="none" spc="0" normalizeH="0" baseline="0" noProof="0" dirty="0">
                <a:ln>
                  <a:noFill/>
                </a:ln>
                <a:solidFill>
                  <a:srgbClr val="000000"/>
                </a:solidFill>
                <a:effectLst/>
                <a:uLnTx/>
                <a:uFillTx/>
                <a:latin typeface="DM Sans"/>
                <a:ea typeface="+mn-ea"/>
                <a:cs typeface="Arial"/>
              </a:rPr>
              <a:t>during the COVID-19 pandemic but is expected to </a:t>
            </a:r>
            <a:r>
              <a:rPr kumimoji="0" lang="en-US" sz="1000" b="0" i="0" u="none" strike="noStrike" kern="1200" cap="none" spc="0" normalizeH="0" baseline="0" noProof="0" dirty="0">
                <a:ln>
                  <a:noFill/>
                </a:ln>
                <a:effectLst/>
                <a:uLnTx/>
                <a:uFillTx/>
                <a:latin typeface="DM Sans"/>
                <a:ea typeface="+mn-ea"/>
                <a:cs typeface="Arial"/>
              </a:rPr>
              <a:t>shrink by about </a:t>
            </a:r>
            <a:r>
              <a:rPr kumimoji="0" lang="en-US" sz="1000" b="0" i="0" u="none" strike="noStrike" kern="1200" cap="none" spc="0" normalizeH="0" baseline="0" noProof="0" dirty="0">
                <a:ln>
                  <a:noFill/>
                </a:ln>
                <a:solidFill>
                  <a:srgbClr val="000000"/>
                </a:solidFill>
                <a:effectLst/>
                <a:highlight>
                  <a:srgbClr val="FFFFFF"/>
                </a:highlight>
                <a:uLnTx/>
                <a:uFillTx/>
                <a:latin typeface="DM Sans"/>
                <a:ea typeface="+mn-ea"/>
                <a:cs typeface="Arial"/>
              </a:rPr>
              <a:t>300,000</a:t>
            </a:r>
            <a:r>
              <a:rPr kumimoji="0" lang="en-US" sz="1000" b="0" i="0" u="none" strike="noStrike" kern="1200" cap="none" spc="0" normalizeH="0" baseline="0" noProof="0" dirty="0">
                <a:ln>
                  <a:noFill/>
                </a:ln>
                <a:solidFill>
                  <a:srgbClr val="000000"/>
                </a:solidFill>
                <a:effectLst/>
                <a:uLnTx/>
                <a:uFillTx/>
                <a:latin typeface="DM Sans"/>
                <a:ea typeface="+mn-ea"/>
                <a:cs typeface="Arial"/>
              </a:rPr>
              <a:t> in the coming year</a:t>
            </a:r>
            <a:endParaRPr kumimoji="0" lang="en-US" sz="1000" b="0" i="0" u="none" strike="noStrike" kern="1200" cap="none" spc="0" normalizeH="0" baseline="30000" noProof="0" dirty="0">
              <a:ln>
                <a:noFill/>
              </a:ln>
              <a:solidFill>
                <a:srgbClr val="000000"/>
              </a:solidFill>
              <a:effectLst/>
              <a:highlight>
                <a:srgbClr val="FFFF00"/>
              </a:highlight>
              <a:uLnTx/>
              <a:uFillTx/>
              <a:latin typeface="DM Sans"/>
              <a:ea typeface="+mn-ea"/>
              <a:cs typeface="Arial"/>
            </a:endParaRPr>
          </a:p>
        </p:txBody>
      </p:sp>
      <p:grpSp>
        <p:nvGrpSpPr>
          <p:cNvPr id="48" name="Group 47">
            <a:extLst>
              <a:ext uri="{FF2B5EF4-FFF2-40B4-BE49-F238E27FC236}">
                <a16:creationId xmlns:a16="http://schemas.microsoft.com/office/drawing/2014/main" id="{1459E8D6-FE8C-40E6-B58C-158464D5BC14}"/>
              </a:ext>
            </a:extLst>
          </p:cNvPr>
          <p:cNvGrpSpPr/>
          <p:nvPr/>
        </p:nvGrpSpPr>
        <p:grpSpPr>
          <a:xfrm>
            <a:off x="513582" y="2044111"/>
            <a:ext cx="829920" cy="956108"/>
            <a:chOff x="570186" y="4802806"/>
            <a:chExt cx="829920" cy="956108"/>
          </a:xfrm>
        </p:grpSpPr>
        <p:sp>
          <p:nvSpPr>
            <p:cNvPr id="43" name="Rectangle 42">
              <a:extLst>
                <a:ext uri="{FF2B5EF4-FFF2-40B4-BE49-F238E27FC236}">
                  <a16:creationId xmlns:a16="http://schemas.microsoft.com/office/drawing/2014/main" id="{6CA21B60-6790-4019-9ABE-404F0AAC7358}"/>
                </a:ext>
              </a:extLst>
            </p:cNvPr>
            <p:cNvSpPr/>
            <p:nvPr/>
          </p:nvSpPr>
          <p:spPr>
            <a:xfrm>
              <a:off x="570186" y="480280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mn-cs"/>
              </a:endParaRPr>
            </a:p>
          </p:txBody>
        </p:sp>
        <p:sp>
          <p:nvSpPr>
            <p:cNvPr id="44" name="TextBox 43">
              <a:extLst>
                <a:ext uri="{FF2B5EF4-FFF2-40B4-BE49-F238E27FC236}">
                  <a16:creationId xmlns:a16="http://schemas.microsoft.com/office/drawing/2014/main" id="{D0DC70E4-F6C2-4650-AA10-0BC79999A703}"/>
                </a:ext>
              </a:extLst>
            </p:cNvPr>
            <p:cNvSpPr txBox="1"/>
            <p:nvPr/>
          </p:nvSpPr>
          <p:spPr>
            <a:xfrm>
              <a:off x="570186" y="5543470"/>
              <a:ext cx="259686" cy="215444"/>
            </a:xfrm>
            <a:prstGeom prst="rect">
              <a:avLst/>
            </a:prstGeom>
            <a:noFill/>
          </p:spPr>
          <p:txBody>
            <a:bodyPr wrap="non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2020</a:t>
              </a:r>
            </a:p>
          </p:txBody>
        </p:sp>
        <p:sp>
          <p:nvSpPr>
            <p:cNvPr id="79" name="TextBox 78">
              <a:extLst>
                <a:ext uri="{FF2B5EF4-FFF2-40B4-BE49-F238E27FC236}">
                  <a16:creationId xmlns:a16="http://schemas.microsoft.com/office/drawing/2014/main" id="{A8B8483C-9475-430D-99B6-9F8A835F7D2A}"/>
                </a:ext>
              </a:extLst>
            </p:cNvPr>
            <p:cNvSpPr txBox="1"/>
            <p:nvPr/>
          </p:nvSpPr>
          <p:spPr>
            <a:xfrm>
              <a:off x="1144680" y="5543470"/>
              <a:ext cx="248466" cy="215444"/>
            </a:xfrm>
            <a:prstGeom prst="rect">
              <a:avLst/>
            </a:prstGeom>
            <a:noFill/>
          </p:spPr>
          <p:txBody>
            <a:bodyPr wrap="none" lIns="0" r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2022</a:t>
              </a:r>
            </a:p>
          </p:txBody>
        </p:sp>
        <p:cxnSp>
          <p:nvCxnSpPr>
            <p:cNvPr id="46" name="Straight Arrow Connector 45">
              <a:extLst>
                <a:ext uri="{FF2B5EF4-FFF2-40B4-BE49-F238E27FC236}">
                  <a16:creationId xmlns:a16="http://schemas.microsoft.com/office/drawing/2014/main" id="{B6F63740-457A-42B0-BBA8-0D396E273E95}"/>
                </a:ext>
              </a:extLst>
            </p:cNvPr>
            <p:cNvCxnSpPr>
              <a:cxnSpLocks/>
            </p:cNvCxnSpPr>
            <p:nvPr/>
          </p:nvCxnSpPr>
          <p:spPr>
            <a:xfrm flipV="1">
              <a:off x="717936" y="4971443"/>
              <a:ext cx="682170" cy="287444"/>
            </a:xfrm>
            <a:prstGeom prst="straightConnector1">
              <a:avLst/>
            </a:prstGeom>
            <a:ln w="3492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276" name="TextBox 275">
            <a:extLst>
              <a:ext uri="{FF2B5EF4-FFF2-40B4-BE49-F238E27FC236}">
                <a16:creationId xmlns:a16="http://schemas.microsoft.com/office/drawing/2014/main" id="{B5FE33F8-E362-410F-814C-9E894B10A717}"/>
              </a:ext>
            </a:extLst>
          </p:cNvPr>
          <p:cNvSpPr txBox="1"/>
          <p:nvPr/>
        </p:nvSpPr>
        <p:spPr>
          <a:xfrm>
            <a:off x="4278288" y="1727252"/>
            <a:ext cx="1544275" cy="1323439"/>
          </a:xfrm>
          <a:prstGeom prst="rect">
            <a:avLst/>
          </a:prstGeom>
          <a:noFill/>
        </p:spPr>
        <p:txBody>
          <a:bodyPr wrap="square"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Arial" charset="0"/>
              </a:rPr>
              <a:t>More than two-thirds of MassHealth members are enrolled in </a:t>
            </a:r>
            <a:r>
              <a:rPr kumimoji="0" lang="en-US" sz="1000" i="0" u="none" strike="noStrike" kern="1200" cap="none" spc="0" normalizeH="0" baseline="0" noProof="0" dirty="0">
                <a:ln>
                  <a:noFill/>
                </a:ln>
                <a:solidFill>
                  <a:srgbClr val="000000"/>
                </a:solidFill>
                <a:effectLst/>
                <a:uLnTx/>
                <a:uFillTx/>
                <a:latin typeface="DM Sans"/>
                <a:ea typeface="+mn-ea"/>
                <a:cs typeface="Arial" charset="0"/>
              </a:rPr>
              <a:t>managed </a:t>
            </a:r>
            <a:r>
              <a:rPr lang="en-US" sz="1000" dirty="0">
                <a:solidFill>
                  <a:srgbClr val="000000"/>
                </a:solidFill>
                <a:latin typeface="DM Sans"/>
              </a:rPr>
              <a:t>c</a:t>
            </a:r>
            <a:r>
              <a:rPr kumimoji="0" lang="en-US" sz="1000" i="0" u="none" strike="noStrike" kern="1200" cap="none" spc="0" normalizeH="0" baseline="0" noProof="0" dirty="0">
                <a:ln>
                  <a:noFill/>
                </a:ln>
                <a:solidFill>
                  <a:srgbClr val="000000"/>
                </a:solidFill>
                <a:effectLst/>
                <a:uLnTx/>
                <a:uFillTx/>
                <a:latin typeface="DM Sans"/>
                <a:ea typeface="+mn-ea"/>
                <a:cs typeface="Arial" charset="0"/>
              </a:rPr>
              <a:t>are, with </a:t>
            </a:r>
            <a:r>
              <a:rPr kumimoji="0" lang="en-US" sz="1000" b="1" i="0" u="none" strike="noStrike" kern="1200" cap="none" spc="0" normalizeH="0" baseline="0" noProof="0" dirty="0">
                <a:ln>
                  <a:noFill/>
                </a:ln>
                <a:solidFill>
                  <a:srgbClr val="000000"/>
                </a:solidFill>
                <a:effectLst/>
                <a:uLnTx/>
                <a:uFillTx/>
                <a:latin typeface="DM Sans"/>
                <a:ea typeface="+mn-ea"/>
                <a:cs typeface="Arial" charset="0"/>
              </a:rPr>
              <a:t>over </a:t>
            </a:r>
            <a:r>
              <a:rPr kumimoji="0" lang="en-US" sz="1000" b="1" i="0" u="none" strike="noStrike" kern="1200" cap="none" spc="0" normalizeH="0" baseline="0" noProof="0" dirty="0">
                <a:ln>
                  <a:noFill/>
                </a:ln>
                <a:effectLst/>
                <a:uLnTx/>
                <a:uFillTx/>
                <a:latin typeface="DM Sans"/>
                <a:ea typeface="+mn-ea"/>
                <a:cs typeface="Arial" charset="0"/>
              </a:rPr>
              <a:t>half of members </a:t>
            </a:r>
            <a:r>
              <a:rPr kumimoji="0" lang="en-US" sz="1000" b="1" i="0" u="none" strike="noStrike" kern="1200" cap="none" spc="0" normalizeH="0" baseline="0" noProof="0" dirty="0">
                <a:ln>
                  <a:noFill/>
                </a:ln>
                <a:solidFill>
                  <a:srgbClr val="000000"/>
                </a:solidFill>
                <a:effectLst/>
                <a:uLnTx/>
                <a:uFillTx/>
                <a:latin typeface="DM Sans"/>
                <a:ea typeface="+mn-ea"/>
                <a:cs typeface="Arial" charset="0"/>
              </a:rPr>
              <a:t>enrolled in Accountable Care Organizations (ACO)</a:t>
            </a:r>
            <a:endParaRPr kumimoji="0" lang="en-US" sz="1000" b="1" i="0" u="none" strike="sngStrike" kern="1200" cap="none" spc="0" normalizeH="0" baseline="0" noProof="0" dirty="0">
              <a:ln>
                <a:noFill/>
              </a:ln>
              <a:solidFill>
                <a:srgbClr val="000000"/>
              </a:solidFill>
              <a:effectLst/>
              <a:uLnTx/>
              <a:uFillTx/>
              <a:latin typeface="DM Sans"/>
              <a:ea typeface="+mn-ea"/>
              <a:cs typeface="Arial" charset="0"/>
            </a:endParaRPr>
          </a:p>
        </p:txBody>
      </p:sp>
      <p:sp>
        <p:nvSpPr>
          <p:cNvPr id="22" name="TextBox 21">
            <a:extLst>
              <a:ext uri="{FF2B5EF4-FFF2-40B4-BE49-F238E27FC236}">
                <a16:creationId xmlns:a16="http://schemas.microsoft.com/office/drawing/2014/main" id="{53E0BA67-8F4D-4C84-9510-5EC261081FA5}"/>
              </a:ext>
            </a:extLst>
          </p:cNvPr>
          <p:cNvSpPr txBox="1"/>
          <p:nvPr/>
        </p:nvSpPr>
        <p:spPr>
          <a:xfrm>
            <a:off x="6862801" y="1946346"/>
            <a:ext cx="1773564" cy="1015663"/>
          </a:xfrm>
          <a:prstGeom prst="rect">
            <a:avLst/>
          </a:prstGeom>
          <a:noFill/>
        </p:spPr>
        <p:txBody>
          <a:bodyPr wrap="square" lIns="91440" tIns="45720" rIns="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Arial"/>
              </a:rPr>
              <a:t>MassHealth is pursuing </a:t>
            </a:r>
            <a:r>
              <a:rPr kumimoji="0" lang="en-US" sz="1000" i="0" u="none" strike="noStrike" kern="1200" cap="none" spc="0" normalizeH="0" baseline="0" noProof="0" dirty="0">
                <a:ln>
                  <a:noFill/>
                </a:ln>
                <a:solidFill>
                  <a:srgbClr val="000000"/>
                </a:solidFill>
                <a:effectLst/>
                <a:uLnTx/>
                <a:uFillTx/>
                <a:latin typeface="DM Sans"/>
                <a:ea typeface="+mn-ea"/>
                <a:cs typeface="Arial"/>
              </a:rPr>
              <a:t>new approaches for improving </a:t>
            </a:r>
            <a:r>
              <a:rPr kumimoji="0" lang="en-US" sz="1000" b="1" i="0" u="none" strike="noStrike" kern="1200" cap="none" spc="0" normalizeH="0" baseline="0" noProof="0" dirty="0">
                <a:ln>
                  <a:noFill/>
                </a:ln>
                <a:solidFill>
                  <a:srgbClr val="000000"/>
                </a:solidFill>
                <a:effectLst/>
                <a:uLnTx/>
                <a:uFillTx/>
                <a:latin typeface="DM Sans"/>
                <a:ea typeface="+mn-ea"/>
                <a:cs typeface="Arial"/>
              </a:rPr>
              <a:t>health equity,</a:t>
            </a:r>
            <a:r>
              <a:rPr kumimoji="0" lang="en-US" sz="1000" b="0" i="0" u="none" strike="noStrike" kern="1200" cap="none" spc="0" normalizeH="0" baseline="0" noProof="0" dirty="0">
                <a:ln>
                  <a:noFill/>
                </a:ln>
                <a:solidFill>
                  <a:srgbClr val="000000"/>
                </a:solidFill>
                <a:effectLst/>
                <a:uLnTx/>
                <a:uFillTx/>
                <a:latin typeface="DM Sans"/>
                <a:ea typeface="+mn-ea"/>
                <a:cs typeface="Arial"/>
              </a:rPr>
              <a:t> including holding hospitals financially accountable for measuring and reducing </a:t>
            </a:r>
            <a:r>
              <a:rPr kumimoji="0" lang="en-US" sz="1000" b="1" i="0" u="none" strike="noStrike" kern="1200" cap="none" spc="0" normalizeH="0" baseline="0" noProof="0" dirty="0">
                <a:ln>
                  <a:noFill/>
                </a:ln>
                <a:effectLst/>
                <a:uLnTx/>
                <a:uFillTx/>
                <a:latin typeface="DM Sans"/>
                <a:ea typeface="+mn-ea"/>
                <a:cs typeface="Arial"/>
              </a:rPr>
              <a:t>disparities</a:t>
            </a:r>
            <a:endParaRPr kumimoji="0" lang="en-US" sz="1000" b="1" i="0" u="none" strike="noStrike" kern="1200" cap="none" spc="0" normalizeH="0" baseline="0" noProof="0" dirty="0">
              <a:ln>
                <a:noFill/>
              </a:ln>
              <a:solidFill>
                <a:srgbClr val="000000"/>
              </a:solidFill>
              <a:effectLst/>
              <a:uLnTx/>
              <a:uFillTx/>
              <a:latin typeface="DM Sans"/>
              <a:ea typeface="+mn-ea"/>
              <a:cs typeface="Arial"/>
            </a:endParaRPr>
          </a:p>
        </p:txBody>
      </p:sp>
      <p:grpSp>
        <p:nvGrpSpPr>
          <p:cNvPr id="5" name="Group 4">
            <a:extLst>
              <a:ext uri="{FF2B5EF4-FFF2-40B4-BE49-F238E27FC236}">
                <a16:creationId xmlns:a16="http://schemas.microsoft.com/office/drawing/2014/main" id="{2B269EC9-F9B8-4C08-B97A-0B40A3F67DDA}"/>
              </a:ext>
            </a:extLst>
          </p:cNvPr>
          <p:cNvGrpSpPr/>
          <p:nvPr/>
        </p:nvGrpSpPr>
        <p:grpSpPr>
          <a:xfrm>
            <a:off x="3154680" y="1255771"/>
            <a:ext cx="2834640" cy="4768511"/>
            <a:chOff x="3154680" y="1460810"/>
            <a:chExt cx="2834640" cy="4850780"/>
          </a:xfrm>
        </p:grpSpPr>
        <p:cxnSp>
          <p:nvCxnSpPr>
            <p:cNvPr id="265" name="Straight Connector 264">
              <a:extLst>
                <a:ext uri="{FF2B5EF4-FFF2-40B4-BE49-F238E27FC236}">
                  <a16:creationId xmlns:a16="http://schemas.microsoft.com/office/drawing/2014/main" id="{BF07430E-97C5-430E-AA0F-3EDF7AB08D63}"/>
                </a:ext>
              </a:extLst>
            </p:cNvPr>
            <p:cNvCxnSpPr/>
            <p:nvPr/>
          </p:nvCxnSpPr>
          <p:spPr>
            <a:xfrm>
              <a:off x="315468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C74FC0-0B6D-4FE0-8BD9-F66E655193D8}"/>
                </a:ext>
              </a:extLst>
            </p:cNvPr>
            <p:cNvCxnSpPr/>
            <p:nvPr/>
          </p:nvCxnSpPr>
          <p:spPr>
            <a:xfrm>
              <a:off x="598932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96E5C3E-BFEA-446D-8611-27BB34CB9209}"/>
              </a:ext>
            </a:extLst>
          </p:cNvPr>
          <p:cNvSpPr txBox="1"/>
          <p:nvPr/>
        </p:nvSpPr>
        <p:spPr>
          <a:xfrm>
            <a:off x="6165150" y="3215323"/>
            <a:ext cx="2179440" cy="1323439"/>
          </a:xfrm>
          <a:prstGeom prst="rect">
            <a:avLst/>
          </a:prstGeom>
          <a:noFill/>
        </p:spPr>
        <p:txBody>
          <a:bodyPr wrap="square" rtlCol="0" anchor="ctr">
            <a:spAutoFit/>
          </a:bodyPr>
          <a:lstStyle>
            <a:defPPr>
              <a:defRPr lang="en-US"/>
            </a:defPPr>
            <a:lvl1pPr algn="ct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DM Sans"/>
                <a:ea typeface="+mn-ea"/>
                <a:cs typeface="Arial" charset="0"/>
              </a:rPr>
              <a:t>MassHealth continues to </a:t>
            </a:r>
            <a:br>
              <a:rPr kumimoji="0" lang="en-US" sz="1000" b="0" i="0" u="none" strike="noStrike" kern="1200" cap="none" spc="0" normalizeH="0" baseline="0" noProof="0" dirty="0">
                <a:ln>
                  <a:noFill/>
                </a:ln>
                <a:solidFill>
                  <a:srgbClr val="000000"/>
                </a:solidFill>
                <a:effectLst/>
                <a:uLnTx/>
                <a:uFillTx/>
                <a:latin typeface="DM Sans"/>
                <a:ea typeface="+mn-ea"/>
                <a:cs typeface="Arial" charset="0"/>
              </a:rPr>
            </a:br>
            <a:r>
              <a:rPr kumimoji="0" lang="en-US" sz="1000" b="1" i="0" u="none" strike="noStrike" kern="1200" cap="none" spc="0" normalizeH="0" baseline="0" noProof="0" dirty="0">
                <a:ln>
                  <a:noFill/>
                </a:ln>
                <a:solidFill>
                  <a:srgbClr val="000000"/>
                </a:solidFill>
                <a:effectLst/>
                <a:uLnTx/>
                <a:uFillTx/>
                <a:latin typeface="DM Sans"/>
                <a:ea typeface="+mn-ea"/>
                <a:cs typeface="Arial" charset="0"/>
              </a:rPr>
              <a:t>improve the member experience </a:t>
            </a:r>
            <a:r>
              <a:rPr kumimoji="0" lang="en-US" sz="1000" i="0" u="none" strike="noStrike" kern="1200" cap="none" spc="0" normalizeH="0" baseline="0" noProof="0" dirty="0">
                <a:ln>
                  <a:noFill/>
                </a:ln>
                <a:solidFill>
                  <a:srgbClr val="000000"/>
                </a:solidFill>
                <a:effectLst/>
                <a:uLnTx/>
                <a:uFillTx/>
                <a:latin typeface="DM Sans"/>
                <a:ea typeface="+mn-ea"/>
                <a:cs typeface="Arial" charset="0"/>
              </a:rPr>
              <a:t>for those with </a:t>
            </a:r>
            <a:br>
              <a:rPr kumimoji="0" lang="en-US" sz="1000" i="0" u="none" strike="noStrike" kern="1200" cap="none" spc="0" normalizeH="0" baseline="0" noProof="0" dirty="0">
                <a:ln>
                  <a:noFill/>
                </a:ln>
                <a:solidFill>
                  <a:srgbClr val="000000"/>
                </a:solidFill>
                <a:effectLst/>
                <a:uLnTx/>
                <a:uFillTx/>
                <a:latin typeface="DM Sans"/>
                <a:ea typeface="+mn-ea"/>
                <a:cs typeface="Arial" charset="0"/>
              </a:rPr>
            </a:br>
            <a:r>
              <a:rPr kumimoji="0" lang="en-US" sz="1000" i="0" u="none" strike="noStrike" kern="1200" cap="none" spc="0" normalizeH="0" baseline="0" noProof="0" dirty="0">
                <a:ln>
                  <a:noFill/>
                </a:ln>
                <a:solidFill>
                  <a:srgbClr val="000000"/>
                </a:solidFill>
                <a:effectLst/>
                <a:uLnTx/>
                <a:uFillTx/>
                <a:latin typeface="DM Sans"/>
                <a:ea typeface="+mn-ea"/>
                <a:cs typeface="Arial" charset="0"/>
              </a:rPr>
              <a:t>the most complex needs </a:t>
            </a:r>
            <a:br>
              <a:rPr kumimoji="0" lang="en-US" sz="1000" b="1" i="0" u="none" strike="noStrike" kern="1200" cap="none" spc="0" normalizeH="0" baseline="0" noProof="0" dirty="0">
                <a:ln>
                  <a:noFill/>
                </a:ln>
                <a:solidFill>
                  <a:srgbClr val="000000"/>
                </a:solidFill>
                <a:effectLst/>
                <a:uLnTx/>
                <a:uFillTx/>
                <a:latin typeface="DM Sans"/>
                <a:ea typeface="+mn-ea"/>
                <a:cs typeface="Arial" charset="0"/>
              </a:rPr>
            </a:br>
            <a:r>
              <a:rPr kumimoji="0" lang="en-US" sz="1000" b="0" i="0" u="none" strike="noStrike" kern="1200" cap="none" spc="0" normalizeH="0" baseline="0" noProof="0" dirty="0">
                <a:ln>
                  <a:noFill/>
                </a:ln>
                <a:solidFill>
                  <a:srgbClr val="000000"/>
                </a:solidFill>
                <a:effectLst/>
                <a:uLnTx/>
                <a:uFillTx/>
                <a:latin typeface="DM Sans"/>
                <a:ea typeface="+mn-ea"/>
                <a:cs typeface="Arial" charset="0"/>
              </a:rPr>
              <a:t>and </a:t>
            </a:r>
            <a:r>
              <a:rPr kumimoji="0" lang="en-US" sz="1000" b="0" i="0" u="none" strike="noStrike" kern="1200" cap="none" spc="0" normalizeH="0" baseline="0" noProof="0" dirty="0">
                <a:ln>
                  <a:noFill/>
                </a:ln>
                <a:solidFill>
                  <a:srgbClr val="000000"/>
                </a:solidFill>
                <a:effectLst/>
                <a:uLnTx/>
                <a:uFillTx/>
                <a:latin typeface="DM Sans"/>
                <a:ea typeface="+mn-ea"/>
                <a:cs typeface="Arial"/>
              </a:rPr>
              <a:t>to address </a:t>
            </a:r>
            <a:r>
              <a:rPr kumimoji="0" lang="en-US" sz="1000" b="0" i="0" u="none" strike="noStrike" kern="1200" cap="none" spc="0" normalizeH="0" baseline="0" noProof="0" dirty="0">
                <a:ln>
                  <a:noFill/>
                </a:ln>
                <a:effectLst/>
                <a:uLnTx/>
                <a:uFillTx/>
                <a:latin typeface="DM Sans"/>
                <a:ea typeface="+mn-ea"/>
                <a:cs typeface="Arial"/>
              </a:rPr>
              <a:t>certain </a:t>
            </a:r>
            <a:r>
              <a:rPr kumimoji="0" lang="en-US" sz="1000" b="1" i="0" u="none" strike="noStrike" kern="1200" cap="none" spc="0" normalizeH="0" baseline="0" noProof="0" dirty="0">
                <a:ln>
                  <a:noFill/>
                </a:ln>
                <a:effectLst/>
                <a:uLnTx/>
                <a:uFillTx/>
                <a:latin typeface="DM Sans"/>
                <a:ea typeface="+mn-ea"/>
                <a:cs typeface="Arial"/>
              </a:rPr>
              <a:t>health related</a:t>
            </a:r>
            <a:r>
              <a:rPr kumimoji="0" lang="en-US" sz="1000" b="0" i="0" u="none" strike="noStrike" kern="1200" cap="none" spc="0" normalizeH="0" baseline="0" noProof="0" dirty="0">
                <a:ln>
                  <a:noFill/>
                </a:ln>
                <a:effectLst/>
                <a:uLnTx/>
                <a:uFillTx/>
                <a:latin typeface="DM Sans"/>
                <a:ea typeface="+mn-ea"/>
                <a:cs typeface="Arial"/>
              </a:rPr>
              <a:t> </a:t>
            </a:r>
            <a:r>
              <a:rPr kumimoji="0" lang="en-US" sz="1000" b="1" i="0" u="none" strike="noStrike" kern="1200" cap="none" spc="0" normalizeH="0" baseline="0" noProof="0" dirty="0">
                <a:ln>
                  <a:noFill/>
                </a:ln>
                <a:solidFill>
                  <a:srgbClr val="000000"/>
                </a:solidFill>
                <a:effectLst/>
                <a:uLnTx/>
                <a:uFillTx/>
                <a:latin typeface="DM Sans"/>
                <a:ea typeface="+mn-ea"/>
                <a:cs typeface="Arial"/>
              </a:rPr>
              <a:t>social needs </a:t>
            </a:r>
            <a:r>
              <a:rPr kumimoji="0" lang="en-US" sz="1000" i="0" u="none" strike="noStrike" kern="1200" cap="none" spc="0" normalizeH="0" baseline="0" noProof="0" dirty="0">
                <a:ln>
                  <a:noFill/>
                </a:ln>
                <a:solidFill>
                  <a:srgbClr val="000000"/>
                </a:solidFill>
                <a:effectLst/>
                <a:uLnTx/>
                <a:uFillTx/>
                <a:latin typeface="DM Sans"/>
                <a:ea typeface="+mn-ea"/>
                <a:cs typeface="Arial"/>
              </a:rPr>
              <a:t>(such as food security) known to impact health</a:t>
            </a:r>
            <a:endParaRPr kumimoji="0" lang="en-US" sz="1000" i="0" u="none" strike="noStrike" kern="1200" cap="none" spc="0" normalizeH="0" baseline="0" noProof="0" dirty="0">
              <a:ln>
                <a:noFill/>
              </a:ln>
              <a:solidFill>
                <a:srgbClr val="000000"/>
              </a:solidFill>
              <a:effectLst/>
              <a:uLnTx/>
              <a:uFillTx/>
              <a:latin typeface="DM Sans"/>
              <a:ea typeface="+mn-ea"/>
              <a:cs typeface="Arial" charset="0"/>
            </a:endParaRPr>
          </a:p>
        </p:txBody>
      </p:sp>
      <p:grpSp>
        <p:nvGrpSpPr>
          <p:cNvPr id="267" name="Group 266">
            <a:extLst>
              <a:ext uri="{FF2B5EF4-FFF2-40B4-BE49-F238E27FC236}">
                <a16:creationId xmlns:a16="http://schemas.microsoft.com/office/drawing/2014/main" id="{2BD1AA07-A3CF-42D1-9563-BA4C23966EE1}"/>
              </a:ext>
            </a:extLst>
          </p:cNvPr>
          <p:cNvGrpSpPr/>
          <p:nvPr/>
        </p:nvGrpSpPr>
        <p:grpSpPr>
          <a:xfrm>
            <a:off x="8110358" y="3434319"/>
            <a:ext cx="614363" cy="675636"/>
            <a:chOff x="6202840" y="3876364"/>
            <a:chExt cx="614363" cy="675636"/>
          </a:xfrm>
          <a:solidFill>
            <a:srgbClr val="F25C21"/>
          </a:solidFill>
        </p:grpSpPr>
        <p:grpSp>
          <p:nvGrpSpPr>
            <p:cNvPr id="241" name="Graphic 239" descr="Circles with arrows">
              <a:extLst>
                <a:ext uri="{FF2B5EF4-FFF2-40B4-BE49-F238E27FC236}">
                  <a16:creationId xmlns:a16="http://schemas.microsoft.com/office/drawing/2014/main" id="{C4A64767-337B-4ED9-AF6B-78CEB38F1F33}"/>
                </a:ext>
              </a:extLst>
            </p:cNvPr>
            <p:cNvGrpSpPr/>
            <p:nvPr/>
          </p:nvGrpSpPr>
          <p:grpSpPr>
            <a:xfrm>
              <a:off x="6202840" y="3876364"/>
              <a:ext cx="614363" cy="675636"/>
              <a:chOff x="7558590" y="3699110"/>
              <a:chExt cx="614363" cy="675636"/>
            </a:xfrm>
            <a:grpFill/>
          </p:grpSpPr>
          <p:sp>
            <p:nvSpPr>
              <p:cNvPr id="242" name="Freeform: Shape 241">
                <a:extLst>
                  <a:ext uri="{FF2B5EF4-FFF2-40B4-BE49-F238E27FC236}">
                    <a16:creationId xmlns:a16="http://schemas.microsoft.com/office/drawing/2014/main" id="{FCB3B68A-E4E4-4567-895C-F28560923BD8}"/>
                  </a:ext>
                </a:extLst>
              </p:cNvPr>
              <p:cNvSpPr/>
              <p:nvPr/>
            </p:nvSpPr>
            <p:spPr>
              <a:xfrm>
                <a:off x="7908195" y="3765299"/>
                <a:ext cx="257175" cy="247650"/>
              </a:xfrm>
              <a:custGeom>
                <a:avLst/>
                <a:gdLst>
                  <a:gd name="connsiteX0" fmla="*/ 13393 w 257175"/>
                  <a:gd name="connsiteY0" fmla="*/ 37253 h 247650"/>
                  <a:gd name="connsiteX1" fmla="*/ 172175 w 257175"/>
                  <a:gd name="connsiteY1" fmla="*/ 189653 h 247650"/>
                  <a:gd name="connsiteX2" fmla="*/ 142838 w 257175"/>
                  <a:gd name="connsiteY2" fmla="*/ 172222 h 247650"/>
                  <a:gd name="connsiteX3" fmla="*/ 116341 w 257175"/>
                  <a:gd name="connsiteY3" fmla="*/ 177095 h 247650"/>
                  <a:gd name="connsiteX4" fmla="*/ 121215 w 257175"/>
                  <a:gd name="connsiteY4" fmla="*/ 203592 h 247650"/>
                  <a:gd name="connsiteX5" fmla="*/ 123788 w 257175"/>
                  <a:gd name="connsiteY5" fmla="*/ 205083 h 247650"/>
                  <a:gd name="connsiteX6" fmla="*/ 190463 w 257175"/>
                  <a:gd name="connsiteY6" fmla="*/ 244612 h 247650"/>
                  <a:gd name="connsiteX7" fmla="*/ 202369 w 257175"/>
                  <a:gd name="connsiteY7" fmla="*/ 248803 h 247650"/>
                  <a:gd name="connsiteX8" fmla="*/ 202845 w 257175"/>
                  <a:gd name="connsiteY8" fmla="*/ 248803 h 247650"/>
                  <a:gd name="connsiteX9" fmla="*/ 204369 w 257175"/>
                  <a:gd name="connsiteY9" fmla="*/ 248803 h 247650"/>
                  <a:gd name="connsiteX10" fmla="*/ 205131 w 257175"/>
                  <a:gd name="connsiteY10" fmla="*/ 248803 h 247650"/>
                  <a:gd name="connsiteX11" fmla="*/ 205131 w 257175"/>
                  <a:gd name="connsiteY11" fmla="*/ 248803 h 247650"/>
                  <a:gd name="connsiteX12" fmla="*/ 206655 w 257175"/>
                  <a:gd name="connsiteY12" fmla="*/ 248803 h 247650"/>
                  <a:gd name="connsiteX13" fmla="*/ 218276 w 257175"/>
                  <a:gd name="connsiteY13" fmla="*/ 240040 h 247650"/>
                  <a:gd name="connsiteX14" fmla="*/ 259995 w 257175"/>
                  <a:gd name="connsiteY14" fmla="*/ 169841 h 247650"/>
                  <a:gd name="connsiteX15" fmla="*/ 251057 w 257175"/>
                  <a:gd name="connsiteY15" fmla="*/ 144426 h 247650"/>
                  <a:gd name="connsiteX16" fmla="*/ 227134 w 257175"/>
                  <a:gd name="connsiteY16" fmla="*/ 150791 h 247650"/>
                  <a:gd name="connsiteX17" fmla="*/ 209513 w 257175"/>
                  <a:gd name="connsiteY17" fmla="*/ 180795 h 247650"/>
                  <a:gd name="connsiteX18" fmla="*/ 209513 w 257175"/>
                  <a:gd name="connsiteY18" fmla="*/ 180795 h 247650"/>
                  <a:gd name="connsiteX19" fmla="*/ 84640 w 257175"/>
                  <a:gd name="connsiteY19" fmla="*/ 27537 h 247650"/>
                  <a:gd name="connsiteX20" fmla="*/ 24728 w 257175"/>
                  <a:gd name="connsiteY20" fmla="*/ 867 h 247650"/>
                  <a:gd name="connsiteX21" fmla="*/ 867 w 257175"/>
                  <a:gd name="connsiteY21" fmla="*/ 13393 h 247650"/>
                  <a:gd name="connsiteX22" fmla="*/ 13393 w 257175"/>
                  <a:gd name="connsiteY22" fmla="*/ 372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 h="247650">
                    <a:moveTo>
                      <a:pt x="13393" y="37253"/>
                    </a:moveTo>
                    <a:cubicBezTo>
                      <a:pt x="87226" y="60452"/>
                      <a:pt x="145967" y="116833"/>
                      <a:pt x="172175" y="189653"/>
                    </a:cubicBezTo>
                    <a:lnTo>
                      <a:pt x="142838" y="172222"/>
                    </a:lnTo>
                    <a:cubicBezTo>
                      <a:pt x="134176" y="166251"/>
                      <a:pt x="122312" y="168433"/>
                      <a:pt x="116341" y="177095"/>
                    </a:cubicBezTo>
                    <a:cubicBezTo>
                      <a:pt x="110370" y="185758"/>
                      <a:pt x="112552" y="197621"/>
                      <a:pt x="121215" y="203592"/>
                    </a:cubicBezTo>
                    <a:cubicBezTo>
                      <a:pt x="122032" y="204156"/>
                      <a:pt x="122892" y="204654"/>
                      <a:pt x="123788" y="205083"/>
                    </a:cubicBezTo>
                    <a:lnTo>
                      <a:pt x="190463" y="244612"/>
                    </a:lnTo>
                    <a:cubicBezTo>
                      <a:pt x="193840" y="247322"/>
                      <a:pt x="198039" y="248799"/>
                      <a:pt x="202369" y="248803"/>
                    </a:cubicBezTo>
                    <a:lnTo>
                      <a:pt x="202845" y="248803"/>
                    </a:lnTo>
                    <a:lnTo>
                      <a:pt x="204369" y="248803"/>
                    </a:lnTo>
                    <a:lnTo>
                      <a:pt x="205131" y="248803"/>
                    </a:lnTo>
                    <a:lnTo>
                      <a:pt x="205131" y="248803"/>
                    </a:lnTo>
                    <a:lnTo>
                      <a:pt x="206655" y="248803"/>
                    </a:lnTo>
                    <a:cubicBezTo>
                      <a:pt x="211536" y="247535"/>
                      <a:pt x="215714" y="244384"/>
                      <a:pt x="218276" y="240040"/>
                    </a:cubicBezTo>
                    <a:lnTo>
                      <a:pt x="259995" y="169841"/>
                    </a:lnTo>
                    <a:cubicBezTo>
                      <a:pt x="264545" y="160355"/>
                      <a:pt x="260544" y="148976"/>
                      <a:pt x="251057" y="144426"/>
                    </a:cubicBezTo>
                    <a:cubicBezTo>
                      <a:pt x="242603" y="140372"/>
                      <a:pt x="232455" y="143071"/>
                      <a:pt x="227134" y="150791"/>
                    </a:cubicBezTo>
                    <a:lnTo>
                      <a:pt x="209513" y="180795"/>
                    </a:lnTo>
                    <a:lnTo>
                      <a:pt x="209513" y="180795"/>
                    </a:lnTo>
                    <a:cubicBezTo>
                      <a:pt x="187493" y="116454"/>
                      <a:pt x="143205" y="62101"/>
                      <a:pt x="84640" y="27537"/>
                    </a:cubicBezTo>
                    <a:cubicBezTo>
                      <a:pt x="65740" y="16414"/>
                      <a:pt x="45642" y="7467"/>
                      <a:pt x="24728" y="867"/>
                    </a:cubicBezTo>
                    <a:cubicBezTo>
                      <a:pt x="14680" y="-2263"/>
                      <a:pt x="3997" y="3345"/>
                      <a:pt x="867" y="13393"/>
                    </a:cubicBezTo>
                    <a:cubicBezTo>
                      <a:pt x="-2263" y="23441"/>
                      <a:pt x="3345" y="34123"/>
                      <a:pt x="13393" y="37253"/>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DM Sans"/>
                  <a:ea typeface="+mn-ea"/>
                  <a:cs typeface="Arial" charset="0"/>
                </a:endParaRPr>
              </a:p>
            </p:txBody>
          </p:sp>
          <p:sp>
            <p:nvSpPr>
              <p:cNvPr id="243" name="Freeform: Shape 242">
                <a:extLst>
                  <a:ext uri="{FF2B5EF4-FFF2-40B4-BE49-F238E27FC236}">
                    <a16:creationId xmlns:a16="http://schemas.microsoft.com/office/drawing/2014/main" id="{FF9C59AC-B1F2-4E90-9932-8BCDF7ACABF5}"/>
                  </a:ext>
                </a:extLst>
              </p:cNvPr>
              <p:cNvSpPr/>
              <p:nvPr/>
            </p:nvSpPr>
            <p:spPr>
              <a:xfrm>
                <a:off x="7561667" y="3811410"/>
                <a:ext cx="133350" cy="304800"/>
              </a:xfrm>
              <a:custGeom>
                <a:avLst/>
                <a:gdLst>
                  <a:gd name="connsiteX0" fmla="*/ 7781 w 133350"/>
                  <a:gd name="connsiteY0" fmla="*/ 292989 h 304800"/>
                  <a:gd name="connsiteX1" fmla="*/ 26355 w 133350"/>
                  <a:gd name="connsiteY1" fmla="*/ 307658 h 304800"/>
                  <a:gd name="connsiteX2" fmla="*/ 30737 w 133350"/>
                  <a:gd name="connsiteY2" fmla="*/ 307086 h 304800"/>
                  <a:gd name="connsiteX3" fmla="*/ 44548 w 133350"/>
                  <a:gd name="connsiteY3" fmla="*/ 284226 h 304800"/>
                  <a:gd name="connsiteX4" fmla="*/ 73123 w 133350"/>
                  <a:gd name="connsiteY4" fmla="*/ 101537 h 304800"/>
                  <a:gd name="connsiteX5" fmla="*/ 99221 w 133350"/>
                  <a:gd name="connsiteY5" fmla="*/ 65151 h 304800"/>
                  <a:gd name="connsiteX6" fmla="*/ 99793 w 133350"/>
                  <a:gd name="connsiteY6" fmla="*/ 65723 h 304800"/>
                  <a:gd name="connsiteX7" fmla="*/ 99793 w 133350"/>
                  <a:gd name="connsiteY7" fmla="*/ 100584 h 304800"/>
                  <a:gd name="connsiteX8" fmla="*/ 118843 w 133350"/>
                  <a:gd name="connsiteY8" fmla="*/ 119634 h 304800"/>
                  <a:gd name="connsiteX9" fmla="*/ 137893 w 133350"/>
                  <a:gd name="connsiteY9" fmla="*/ 100584 h 304800"/>
                  <a:gd name="connsiteX10" fmla="*/ 138655 w 133350"/>
                  <a:gd name="connsiteY10" fmla="*/ 19812 h 304800"/>
                  <a:gd name="connsiteX11" fmla="*/ 119605 w 133350"/>
                  <a:gd name="connsiteY11" fmla="*/ 762 h 304800"/>
                  <a:gd name="connsiteX12" fmla="*/ 38738 w 133350"/>
                  <a:gd name="connsiteY12" fmla="*/ 0 h 304800"/>
                  <a:gd name="connsiteX13" fmla="*/ 19688 w 133350"/>
                  <a:gd name="connsiteY13" fmla="*/ 19050 h 304800"/>
                  <a:gd name="connsiteX14" fmla="*/ 38738 w 133350"/>
                  <a:gd name="connsiteY14" fmla="*/ 38100 h 304800"/>
                  <a:gd name="connsiteX15" fmla="*/ 72551 w 133350"/>
                  <a:gd name="connsiteY15" fmla="*/ 38100 h 304800"/>
                  <a:gd name="connsiteX16" fmla="*/ 39785 w 133350"/>
                  <a:gd name="connsiteY16" fmla="*/ 81915 h 304800"/>
                  <a:gd name="connsiteX17" fmla="*/ 7781 w 133350"/>
                  <a:gd name="connsiteY17" fmla="*/ 2929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304800">
                    <a:moveTo>
                      <a:pt x="7781" y="292989"/>
                    </a:moveTo>
                    <a:cubicBezTo>
                      <a:pt x="9816" y="301598"/>
                      <a:pt x="17509" y="307674"/>
                      <a:pt x="26355" y="307658"/>
                    </a:cubicBezTo>
                    <a:cubicBezTo>
                      <a:pt x="27833" y="307649"/>
                      <a:pt x="29305" y="307457"/>
                      <a:pt x="30737" y="307086"/>
                    </a:cubicBezTo>
                    <a:cubicBezTo>
                      <a:pt x="40806" y="304509"/>
                      <a:pt x="46951" y="294338"/>
                      <a:pt x="44548" y="284226"/>
                    </a:cubicBezTo>
                    <a:cubicBezTo>
                      <a:pt x="30027" y="221928"/>
                      <a:pt x="40273" y="156425"/>
                      <a:pt x="73123" y="101537"/>
                    </a:cubicBezTo>
                    <a:cubicBezTo>
                      <a:pt x="80730" y="88661"/>
                      <a:pt x="89464" y="76484"/>
                      <a:pt x="99221" y="65151"/>
                    </a:cubicBezTo>
                    <a:lnTo>
                      <a:pt x="99793" y="65723"/>
                    </a:lnTo>
                    <a:lnTo>
                      <a:pt x="99793" y="100584"/>
                    </a:lnTo>
                    <a:cubicBezTo>
                      <a:pt x="99793" y="111105"/>
                      <a:pt x="108322" y="119634"/>
                      <a:pt x="118843" y="119634"/>
                    </a:cubicBezTo>
                    <a:cubicBezTo>
                      <a:pt x="129364" y="119634"/>
                      <a:pt x="137893" y="111105"/>
                      <a:pt x="137893" y="100584"/>
                    </a:cubicBezTo>
                    <a:lnTo>
                      <a:pt x="138655" y="19812"/>
                    </a:lnTo>
                    <a:cubicBezTo>
                      <a:pt x="138655" y="9291"/>
                      <a:pt x="130126" y="762"/>
                      <a:pt x="119605" y="762"/>
                    </a:cubicBezTo>
                    <a:lnTo>
                      <a:pt x="38738" y="0"/>
                    </a:lnTo>
                    <a:cubicBezTo>
                      <a:pt x="28216" y="0"/>
                      <a:pt x="19688" y="8529"/>
                      <a:pt x="19688" y="19050"/>
                    </a:cubicBezTo>
                    <a:cubicBezTo>
                      <a:pt x="19688" y="29571"/>
                      <a:pt x="28216" y="38100"/>
                      <a:pt x="38738" y="38100"/>
                    </a:cubicBezTo>
                    <a:lnTo>
                      <a:pt x="72551" y="38100"/>
                    </a:lnTo>
                    <a:cubicBezTo>
                      <a:pt x="60264" y="51632"/>
                      <a:pt x="49293" y="66304"/>
                      <a:pt x="39785" y="81915"/>
                    </a:cubicBezTo>
                    <a:cubicBezTo>
                      <a:pt x="2095" y="145441"/>
                      <a:pt x="-9384" y="221146"/>
                      <a:pt x="7781" y="292989"/>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4" name="Freeform: Shape 243">
                <a:extLst>
                  <a:ext uri="{FF2B5EF4-FFF2-40B4-BE49-F238E27FC236}">
                    <a16:creationId xmlns:a16="http://schemas.microsoft.com/office/drawing/2014/main" id="{58696422-E7B2-4300-8BA7-8B394FEAEE62}"/>
                  </a:ext>
                </a:extLst>
              </p:cNvPr>
              <p:cNvSpPr/>
              <p:nvPr/>
            </p:nvSpPr>
            <p:spPr>
              <a:xfrm>
                <a:off x="7732774" y="4212821"/>
                <a:ext cx="314325" cy="161925"/>
              </a:xfrm>
              <a:custGeom>
                <a:avLst/>
                <a:gdLst>
                  <a:gd name="connsiteX0" fmla="*/ 285112 w 314325"/>
                  <a:gd name="connsiteY0" fmla="*/ 5783 h 161925"/>
                  <a:gd name="connsiteX1" fmla="*/ 68418 w 314325"/>
                  <a:gd name="connsiteY1" fmla="*/ 69124 h 161925"/>
                  <a:gd name="connsiteX2" fmla="*/ 68418 w 314325"/>
                  <a:gd name="connsiteY2" fmla="*/ 69124 h 161925"/>
                  <a:gd name="connsiteX3" fmla="*/ 98707 w 314325"/>
                  <a:gd name="connsiteY3" fmla="*/ 51979 h 161925"/>
                  <a:gd name="connsiteX4" fmla="*/ 105708 w 314325"/>
                  <a:gd name="connsiteY4" fmla="*/ 25928 h 161925"/>
                  <a:gd name="connsiteX5" fmla="*/ 79657 w 314325"/>
                  <a:gd name="connsiteY5" fmla="*/ 18927 h 161925"/>
                  <a:gd name="connsiteX6" fmla="*/ 9649 w 314325"/>
                  <a:gd name="connsiteY6" fmla="*/ 58646 h 161925"/>
                  <a:gd name="connsiteX7" fmla="*/ 2487 w 314325"/>
                  <a:gd name="connsiteY7" fmla="*/ 84618 h 161925"/>
                  <a:gd name="connsiteX8" fmla="*/ 2505 w 314325"/>
                  <a:gd name="connsiteY8" fmla="*/ 84650 h 161925"/>
                  <a:gd name="connsiteX9" fmla="*/ 42605 w 314325"/>
                  <a:gd name="connsiteY9" fmla="*/ 154849 h 161925"/>
                  <a:gd name="connsiteX10" fmla="*/ 68704 w 314325"/>
                  <a:gd name="connsiteY10" fmla="*/ 161897 h 161925"/>
                  <a:gd name="connsiteX11" fmla="*/ 75752 w 314325"/>
                  <a:gd name="connsiteY11" fmla="*/ 135799 h 161925"/>
                  <a:gd name="connsiteX12" fmla="*/ 58702 w 314325"/>
                  <a:gd name="connsiteY12" fmla="*/ 106081 h 161925"/>
                  <a:gd name="connsiteX13" fmla="*/ 311591 w 314325"/>
                  <a:gd name="connsiteY13" fmla="*/ 33405 h 161925"/>
                  <a:gd name="connsiteX14" fmla="*/ 313422 w 314325"/>
                  <a:gd name="connsiteY14" fmla="*/ 6526 h 161925"/>
                  <a:gd name="connsiteX15" fmla="*/ 286543 w 314325"/>
                  <a:gd name="connsiteY15" fmla="*/ 4696 h 161925"/>
                  <a:gd name="connsiteX16" fmla="*/ 285397 w 314325"/>
                  <a:gd name="connsiteY16" fmla="*/ 5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5" h="161925">
                    <a:moveTo>
                      <a:pt x="285112" y="5783"/>
                    </a:moveTo>
                    <a:cubicBezTo>
                      <a:pt x="227208" y="60409"/>
                      <a:pt x="146627" y="83964"/>
                      <a:pt x="68418" y="69124"/>
                    </a:cubicBezTo>
                    <a:lnTo>
                      <a:pt x="68418" y="69124"/>
                    </a:lnTo>
                    <a:lnTo>
                      <a:pt x="98707" y="51979"/>
                    </a:lnTo>
                    <a:cubicBezTo>
                      <a:pt x="107834" y="46718"/>
                      <a:pt x="110969" y="35055"/>
                      <a:pt x="105708" y="25928"/>
                    </a:cubicBezTo>
                    <a:cubicBezTo>
                      <a:pt x="100447" y="16801"/>
                      <a:pt x="88784" y="13666"/>
                      <a:pt x="79657" y="18927"/>
                    </a:cubicBezTo>
                    <a:lnTo>
                      <a:pt x="9649" y="58646"/>
                    </a:lnTo>
                    <a:cubicBezTo>
                      <a:pt x="499" y="63840"/>
                      <a:pt x="-2707" y="75468"/>
                      <a:pt x="2487" y="84618"/>
                    </a:cubicBezTo>
                    <a:cubicBezTo>
                      <a:pt x="2492" y="84629"/>
                      <a:pt x="2499" y="84639"/>
                      <a:pt x="2505" y="84650"/>
                    </a:cubicBezTo>
                    <a:lnTo>
                      <a:pt x="42605" y="154849"/>
                    </a:lnTo>
                    <a:cubicBezTo>
                      <a:pt x="47866" y="164002"/>
                      <a:pt x="59550" y="167158"/>
                      <a:pt x="68704" y="161897"/>
                    </a:cubicBezTo>
                    <a:cubicBezTo>
                      <a:pt x="77857" y="156637"/>
                      <a:pt x="81013" y="144952"/>
                      <a:pt x="75752" y="135799"/>
                    </a:cubicBezTo>
                    <a:lnTo>
                      <a:pt x="58702" y="106081"/>
                    </a:lnTo>
                    <a:cubicBezTo>
                      <a:pt x="149801" y="124416"/>
                      <a:pt x="244126" y="97309"/>
                      <a:pt x="311591" y="33405"/>
                    </a:cubicBezTo>
                    <a:cubicBezTo>
                      <a:pt x="319519" y="26488"/>
                      <a:pt x="320339" y="14454"/>
                      <a:pt x="313422" y="6526"/>
                    </a:cubicBezTo>
                    <a:cubicBezTo>
                      <a:pt x="306506" y="-1401"/>
                      <a:pt x="294472" y="-2221"/>
                      <a:pt x="286543" y="4696"/>
                    </a:cubicBezTo>
                    <a:cubicBezTo>
                      <a:pt x="286147" y="5041"/>
                      <a:pt x="285764" y="5404"/>
                      <a:pt x="285397" y="5783"/>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5" name="Freeform: Shape 244">
                <a:extLst>
                  <a:ext uri="{FF2B5EF4-FFF2-40B4-BE49-F238E27FC236}">
                    <a16:creationId xmlns:a16="http://schemas.microsoft.com/office/drawing/2014/main" id="{25EA277D-EB62-4DEE-8312-FE6DC8D7F04C}"/>
                  </a:ext>
                </a:extLst>
              </p:cNvPr>
              <p:cNvSpPr/>
              <p:nvPr/>
            </p:nvSpPr>
            <p:spPr>
              <a:xfrm>
                <a:off x="7558590" y="412802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6" name="Freeform: Shape 245">
                <a:extLst>
                  <a:ext uri="{FF2B5EF4-FFF2-40B4-BE49-F238E27FC236}">
                    <a16:creationId xmlns:a16="http://schemas.microsoft.com/office/drawing/2014/main" id="{2A037236-0CC7-4DBA-A6A2-892B3B0ED66C}"/>
                  </a:ext>
                </a:extLst>
              </p:cNvPr>
              <p:cNvSpPr/>
              <p:nvPr/>
            </p:nvSpPr>
            <p:spPr>
              <a:xfrm>
                <a:off x="8020553" y="40628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247" name="Freeform: Shape 246">
                <a:extLst>
                  <a:ext uri="{FF2B5EF4-FFF2-40B4-BE49-F238E27FC236}">
                    <a16:creationId xmlns:a16="http://schemas.microsoft.com/office/drawing/2014/main" id="{D030A5CE-194B-4E0A-9618-1F51DECB6EF6}"/>
                  </a:ext>
                </a:extLst>
              </p:cNvPr>
              <p:cNvSpPr/>
              <p:nvPr/>
            </p:nvSpPr>
            <p:spPr>
              <a:xfrm>
                <a:off x="7737184" y="36991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28575"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grpSp>
        <p:grpSp>
          <p:nvGrpSpPr>
            <p:cNvPr id="266" name="Group 265">
              <a:extLst>
                <a:ext uri="{FF2B5EF4-FFF2-40B4-BE49-F238E27FC236}">
                  <a16:creationId xmlns:a16="http://schemas.microsoft.com/office/drawing/2014/main" id="{4298E6E7-3A24-4F08-B565-BBF6B7403F3B}"/>
                </a:ext>
              </a:extLst>
            </p:cNvPr>
            <p:cNvGrpSpPr/>
            <p:nvPr/>
          </p:nvGrpSpPr>
          <p:grpSpPr>
            <a:xfrm>
              <a:off x="6392304" y="4102574"/>
              <a:ext cx="213040" cy="226355"/>
              <a:chOff x="2554224" y="1708286"/>
              <a:chExt cx="421972" cy="448345"/>
            </a:xfrm>
            <a:grpFill/>
          </p:grpSpPr>
          <p:sp>
            <p:nvSpPr>
              <p:cNvPr id="320" name="Freeform: Shape 319">
                <a:extLst>
                  <a:ext uri="{FF2B5EF4-FFF2-40B4-BE49-F238E27FC236}">
                    <a16:creationId xmlns:a16="http://schemas.microsoft.com/office/drawing/2014/main" id="{B9B2CBB1-065C-4352-BBCB-84DF2D38657D}"/>
                  </a:ext>
                </a:extLst>
              </p:cNvPr>
              <p:cNvSpPr/>
              <p:nvPr/>
            </p:nvSpPr>
            <p:spPr>
              <a:xfrm>
                <a:off x="2659717" y="1708286"/>
                <a:ext cx="210986" cy="210986"/>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321" name="Freeform: Shape 320">
                <a:extLst>
                  <a:ext uri="{FF2B5EF4-FFF2-40B4-BE49-F238E27FC236}">
                    <a16:creationId xmlns:a16="http://schemas.microsoft.com/office/drawing/2014/main" id="{CCD5943F-0AF1-466F-B157-8E23A4AFFD53}"/>
                  </a:ext>
                </a:extLst>
              </p:cNvPr>
              <p:cNvSpPr/>
              <p:nvPr/>
            </p:nvSpPr>
            <p:spPr>
              <a:xfrm>
                <a:off x="2554224" y="1945645"/>
                <a:ext cx="421972" cy="210986"/>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Arial" charset="0"/>
                </a:endParaRPr>
              </a:p>
            </p:txBody>
          </p:sp>
        </p:grpSp>
      </p:grpSp>
      <p:sp>
        <p:nvSpPr>
          <p:cNvPr id="11" name="TextBox 10">
            <a:extLst>
              <a:ext uri="{FF2B5EF4-FFF2-40B4-BE49-F238E27FC236}">
                <a16:creationId xmlns:a16="http://schemas.microsoft.com/office/drawing/2014/main" id="{F4AF652D-77E6-4753-AEE4-C8065634A215}"/>
              </a:ext>
            </a:extLst>
          </p:cNvPr>
          <p:cNvSpPr txBox="1"/>
          <p:nvPr/>
        </p:nvSpPr>
        <p:spPr>
          <a:xfrm>
            <a:off x="459137" y="3144792"/>
            <a:ext cx="1473955" cy="861774"/>
          </a:xfrm>
          <a:prstGeom prst="rect">
            <a:avLst/>
          </a:prstGeom>
          <a:solidFill>
            <a:schemeClr val="bg1"/>
          </a:solidFill>
        </p:spPr>
        <p:txBody>
          <a:bodyPr wrap="square"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b="1">
                <a:latin typeface="DM Sans"/>
                <a:cs typeface="Arial" charset="0"/>
              </a:rPr>
              <a:t>Children, seniors, and people with disabilities </a:t>
            </a:r>
            <a:r>
              <a:rPr lang="en-US" sz="1000">
                <a:latin typeface="DM Sans"/>
                <a:cs typeface="Arial" charset="0"/>
              </a:rPr>
              <a:t>make up </a:t>
            </a:r>
            <a:br>
              <a:rPr lang="en-US" sz="1000">
                <a:latin typeface="DM Sans"/>
                <a:cs typeface="Arial" charset="0"/>
              </a:rPr>
            </a:br>
            <a:r>
              <a:rPr lang="en-US" sz="1000">
                <a:latin typeface="DM Sans"/>
                <a:cs typeface="Arial" charset="0"/>
              </a:rPr>
              <a:t>57% of MassHealth members</a:t>
            </a:r>
            <a:endParaRPr kumimoji="0" lang="en-US" sz="1000" i="0" u="none" strike="noStrike" kern="1200" cap="none" spc="0" normalizeH="0" baseline="0" noProof="0">
              <a:ln>
                <a:noFill/>
              </a:ln>
              <a:effectLst/>
              <a:uLnTx/>
              <a:uFillTx/>
              <a:latin typeface="DM Sans"/>
              <a:ea typeface="+mn-ea"/>
              <a:cs typeface="Arial" charset="0"/>
            </a:endParaRPr>
          </a:p>
        </p:txBody>
      </p:sp>
      <p:sp>
        <p:nvSpPr>
          <p:cNvPr id="271" name="Rectangle 270">
            <a:extLst>
              <a:ext uri="{FF2B5EF4-FFF2-40B4-BE49-F238E27FC236}">
                <a16:creationId xmlns:a16="http://schemas.microsoft.com/office/drawing/2014/main" id="{90000B45-966E-4970-9CF6-3F50227D99FA}"/>
              </a:ext>
            </a:extLst>
          </p:cNvPr>
          <p:cNvSpPr/>
          <p:nvPr/>
        </p:nvSpPr>
        <p:spPr>
          <a:xfrm>
            <a:off x="2256303" y="3352376"/>
            <a:ext cx="326438"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DM Sans"/>
              <a:ea typeface="+mn-ea"/>
              <a:cs typeface="+mn-cs"/>
            </a:endParaRPr>
          </a:p>
        </p:txBody>
      </p:sp>
      <p:sp>
        <p:nvSpPr>
          <p:cNvPr id="108" name="TextBox 107">
            <a:extLst>
              <a:ext uri="{FF2B5EF4-FFF2-40B4-BE49-F238E27FC236}">
                <a16:creationId xmlns:a16="http://schemas.microsoft.com/office/drawing/2014/main" id="{9B65DFB1-494A-4A3B-A38A-E90ADCD3BA0F}"/>
              </a:ext>
            </a:extLst>
          </p:cNvPr>
          <p:cNvSpPr txBox="1"/>
          <p:nvPr/>
        </p:nvSpPr>
        <p:spPr>
          <a:xfrm>
            <a:off x="7034235" y="4595946"/>
            <a:ext cx="1739357" cy="1477328"/>
          </a:xfrm>
          <a:prstGeom prst="rect">
            <a:avLst/>
          </a:prstGeom>
          <a:noFill/>
        </p:spPr>
        <p:txBody>
          <a:bodyPr wrap="square" lIns="91440" tIns="45720" rIns="91440" bIns="45720" rtlCol="0" anchor="ctr">
            <a:spAutoFit/>
          </a:bodyPr>
          <a:lstStyle>
            <a:defPPr>
              <a:defRPr lang="en-US"/>
            </a:defPPr>
            <a:lvl1pPr>
              <a:defRPr sz="1400"/>
            </a:lvl1pPr>
          </a:lstStyle>
          <a:p>
            <a:pPr lvl="0" defTabSz="914400" fontAlgn="base">
              <a:spcBef>
                <a:spcPct val="0"/>
              </a:spcBef>
              <a:spcAft>
                <a:spcPct val="0"/>
              </a:spcAft>
            </a:pPr>
            <a:r>
              <a:rPr kumimoji="0" lang="en-US" sz="1000" b="0" i="0" u="none" strike="noStrike" kern="1200" cap="none" spc="0" normalizeH="0" baseline="0" noProof="0" dirty="0">
                <a:ln>
                  <a:noFill/>
                </a:ln>
                <a:solidFill>
                  <a:srgbClr val="000000"/>
                </a:solidFill>
                <a:effectLst/>
                <a:uLnTx/>
                <a:uFillTx/>
                <a:latin typeface="+mn-lt"/>
                <a:ea typeface="+mn-ea"/>
                <a:cs typeface="Arial"/>
              </a:rPr>
              <a:t>MassHealth has </a:t>
            </a:r>
            <a:r>
              <a:rPr kumimoji="0" lang="en-US" sz="1000" b="1" i="0" u="none" strike="noStrike" kern="1200" cap="none" spc="0" normalizeH="0" baseline="0" noProof="0" dirty="0">
                <a:ln>
                  <a:noFill/>
                </a:ln>
                <a:effectLst/>
                <a:uLnTx/>
                <a:uFillTx/>
                <a:latin typeface="+mn-lt"/>
                <a:ea typeface="+mn-ea"/>
                <a:cs typeface="Arial"/>
              </a:rPr>
              <a:t>expanded its range </a:t>
            </a:r>
            <a:r>
              <a:rPr kumimoji="0" lang="en-US" sz="1000" b="1" i="0" u="none" strike="noStrike" kern="1200" cap="none" spc="0" normalizeH="0" baseline="0" noProof="0" dirty="0">
                <a:ln>
                  <a:noFill/>
                </a:ln>
                <a:solidFill>
                  <a:srgbClr val="000000"/>
                </a:solidFill>
                <a:effectLst/>
                <a:uLnTx/>
                <a:uFillTx/>
                <a:latin typeface="+mn-lt"/>
                <a:ea typeface="+mn-ea"/>
                <a:cs typeface="Arial"/>
              </a:rPr>
              <a:t>of behavioral health services</a:t>
            </a:r>
            <a:r>
              <a:rPr lang="en-US" sz="1000" dirty="0">
                <a:solidFill>
                  <a:srgbClr val="000000"/>
                </a:solidFill>
                <a:latin typeface="+mn-lt"/>
                <a:cs typeface="Arial"/>
              </a:rPr>
              <a:t>, </a:t>
            </a:r>
            <a:r>
              <a:rPr kumimoji="0" lang="en-US" sz="1000" b="0" i="0" u="none" strike="noStrike" kern="1200" cap="none" spc="0" normalizeH="0" baseline="0" noProof="0" dirty="0">
                <a:ln>
                  <a:noFill/>
                </a:ln>
                <a:effectLst/>
                <a:uLnTx/>
                <a:uFillTx/>
                <a:latin typeface="+mn-lt"/>
                <a:ea typeface="+mn-ea"/>
                <a:cs typeface="Arial"/>
              </a:rPr>
              <a:t>including access to urgent behavioral health care and supportive services provided by people with lived experience</a:t>
            </a:r>
            <a:endParaRPr kumimoji="0" lang="en-US" sz="1000" b="0" i="0" u="none" strike="noStrike" kern="1200" cap="none" spc="0" normalizeH="0" baseline="0" noProof="0" dirty="0">
              <a:ln>
                <a:noFill/>
              </a:ln>
              <a:effectLst/>
              <a:highlight>
                <a:srgbClr val="FFFF00"/>
              </a:highlight>
              <a:uLnTx/>
              <a:uFillTx/>
              <a:latin typeface="+mn-lt"/>
              <a:ea typeface="+mn-ea"/>
              <a:cs typeface="Arial" charset="0"/>
            </a:endParaRPr>
          </a:p>
        </p:txBody>
      </p:sp>
      <p:sp>
        <p:nvSpPr>
          <p:cNvPr id="90126" name="Rectangle 90125">
            <a:extLst>
              <a:ext uri="{FF2B5EF4-FFF2-40B4-BE49-F238E27FC236}">
                <a16:creationId xmlns:a16="http://schemas.microsoft.com/office/drawing/2014/main" id="{879D91AD-411A-ADCD-1877-DB4A738D0207}"/>
              </a:ext>
            </a:extLst>
          </p:cNvPr>
          <p:cNvSpPr/>
          <p:nvPr/>
        </p:nvSpPr>
        <p:spPr>
          <a:xfrm>
            <a:off x="457199" y="6200080"/>
            <a:ext cx="8229599" cy="184666"/>
          </a:xfrm>
          <a:prstGeom prst="rect">
            <a:avLst/>
          </a:prstGeom>
        </p:spPr>
        <p:txBody>
          <a:bodyPr wrap="square" lIns="0" rIns="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DM Sans"/>
                <a:ea typeface="+mn-ea"/>
                <a:cs typeface="Arial" charset="0"/>
              </a:rPr>
              <a:t>*</a:t>
            </a:r>
            <a:r>
              <a:rPr kumimoji="0" lang="en-US" sz="600" b="0" i="0" u="none" strike="noStrike" kern="1200" cap="none" spc="0" normalizeH="0" baseline="0" noProof="0" dirty="0">
                <a:ln>
                  <a:noFill/>
                </a:ln>
                <a:solidFill>
                  <a:srgbClr val="000000"/>
                </a:solidFill>
                <a:effectLst/>
                <a:uLnTx/>
                <a:uFillTx/>
                <a:latin typeface="DM Sans"/>
                <a:ea typeface="+mn-ea"/>
                <a:cs typeface="Arial" charset="0"/>
              </a:rPr>
              <a:t>State Fiscal Year (SFY) 2021 starts 7/1/2020 and ends on 6/30/2021. SFY 2022 starts on 7/1/2021 and ends on 6/30/2022. </a:t>
            </a:r>
          </a:p>
        </p:txBody>
      </p:sp>
      <p:sp>
        <p:nvSpPr>
          <p:cNvPr id="3" name="Slide Number Placeholder 2">
            <a:extLst>
              <a:ext uri="{FF2B5EF4-FFF2-40B4-BE49-F238E27FC236}">
                <a16:creationId xmlns:a16="http://schemas.microsoft.com/office/drawing/2014/main" id="{26F8441E-A069-719B-F50C-EF46872449EC}"/>
              </a:ext>
            </a:extLst>
          </p:cNvPr>
          <p:cNvSpPr>
            <a:spLocks noGrp="1"/>
          </p:cNvSpPr>
          <p:nvPr>
            <p:ph type="sldNum" sz="quarter" idx="10"/>
          </p:nvPr>
        </p:nvSpPr>
        <p:spPr>
          <a:xfrm>
            <a:off x="8747125" y="6559550"/>
            <a:ext cx="396875" cy="29686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FF2353-2A72-49B4-9122-A3EFF5B12DD2}" type="slidenum">
              <a:rPr kumimoji="0" lang="en-US" sz="800" b="0" i="0" u="none" strike="noStrike" kern="1200" cap="none" spc="0" normalizeH="0" baseline="0" noProof="0" smtClean="0">
                <a:ln>
                  <a:noFill/>
                </a:ln>
                <a:solidFill>
                  <a:srgbClr val="969696">
                    <a:lumMod val="50000"/>
                  </a:srgbClr>
                </a:solidFill>
                <a:effectLst/>
                <a:uLnTx/>
                <a:uFillTx/>
                <a:latin typeface="DM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800" b="0" i="0" u="none" strike="noStrike" kern="1200" cap="none" spc="0" normalizeH="0" baseline="0" noProof="0">
              <a:ln>
                <a:noFill/>
              </a:ln>
              <a:solidFill>
                <a:srgbClr val="969696">
                  <a:lumMod val="50000"/>
                </a:srgbClr>
              </a:solidFill>
              <a:effectLst/>
              <a:uLnTx/>
              <a:uFillTx/>
              <a:latin typeface="DM Sans"/>
              <a:ea typeface="+mn-ea"/>
              <a:cs typeface="Arial" charset="0"/>
            </a:endParaRPr>
          </a:p>
        </p:txBody>
      </p:sp>
      <p:pic>
        <p:nvPicPr>
          <p:cNvPr id="17" name="Graphic 16">
            <a:extLst>
              <a:ext uri="{FF2B5EF4-FFF2-40B4-BE49-F238E27FC236}">
                <a16:creationId xmlns:a16="http://schemas.microsoft.com/office/drawing/2014/main" id="{9CD90267-39C3-16CF-2911-A77F3E0CF218}"/>
              </a:ext>
            </a:extLst>
          </p:cNvPr>
          <p:cNvPicPr>
            <a:picLocks noChangeAspect="1"/>
          </p:cNvPicPr>
          <p:nvPr/>
        </p:nvPicPr>
        <p:blipFill>
          <a:blip r:embed="rId3"/>
          <a:srcRect/>
          <a:stretch/>
        </p:blipFill>
        <p:spPr>
          <a:xfrm>
            <a:off x="6161115" y="4829496"/>
            <a:ext cx="914400" cy="914400"/>
          </a:xfrm>
          <a:prstGeom prst="rect">
            <a:avLst/>
          </a:prstGeom>
        </p:spPr>
      </p:pic>
      <p:sp>
        <p:nvSpPr>
          <p:cNvPr id="2" name="Rectangle 1">
            <a:extLst>
              <a:ext uri="{FF2B5EF4-FFF2-40B4-BE49-F238E27FC236}">
                <a16:creationId xmlns:a16="http://schemas.microsoft.com/office/drawing/2014/main" id="{D04332ED-F0B2-EB74-C745-F7086C72119F}"/>
              </a:ext>
            </a:extLst>
          </p:cNvPr>
          <p:cNvSpPr/>
          <p:nvPr/>
        </p:nvSpPr>
        <p:spPr>
          <a:xfrm>
            <a:off x="457199" y="4223250"/>
            <a:ext cx="2600715" cy="499842"/>
          </a:xfrm>
          <a:prstGeom prst="rect">
            <a:avLst/>
          </a:prstGeom>
          <a:solidFill>
            <a:srgbClr val="C3D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DM Sans"/>
                <a:ea typeface="+mn-ea"/>
                <a:cs typeface="+mn-cs"/>
              </a:rPr>
              <a:t>SPENDING</a:t>
            </a:r>
          </a:p>
        </p:txBody>
      </p:sp>
      <p:grpSp>
        <p:nvGrpSpPr>
          <p:cNvPr id="9" name="Graphic 11" descr="Money">
            <a:extLst>
              <a:ext uri="{FF2B5EF4-FFF2-40B4-BE49-F238E27FC236}">
                <a16:creationId xmlns:a16="http://schemas.microsoft.com/office/drawing/2014/main" id="{83A608A1-C72B-97EA-20BA-EA1F7E6D7300}"/>
              </a:ext>
            </a:extLst>
          </p:cNvPr>
          <p:cNvGrpSpPr>
            <a:grpSpLocks noChangeAspect="1"/>
          </p:cNvGrpSpPr>
          <p:nvPr/>
        </p:nvGrpSpPr>
        <p:grpSpPr>
          <a:xfrm>
            <a:off x="2403138" y="4190184"/>
            <a:ext cx="520474" cy="512390"/>
            <a:chOff x="3966744" y="2896896"/>
            <a:chExt cx="914400" cy="914400"/>
          </a:xfrm>
          <a:solidFill>
            <a:schemeClr val="bg1"/>
          </a:solidFill>
        </p:grpSpPr>
        <p:sp>
          <p:nvSpPr>
            <p:cNvPr id="13" name="Freeform: Shape 12">
              <a:extLst>
                <a:ext uri="{FF2B5EF4-FFF2-40B4-BE49-F238E27FC236}">
                  <a16:creationId xmlns:a16="http://schemas.microsoft.com/office/drawing/2014/main" id="{AD1F1B5D-D866-90DB-391D-CBA9620B1431}"/>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16" name="Freeform: Shape 15">
              <a:extLst>
                <a:ext uri="{FF2B5EF4-FFF2-40B4-BE49-F238E27FC236}">
                  <a16:creationId xmlns:a16="http://schemas.microsoft.com/office/drawing/2014/main" id="{297B13D3-8510-564A-0039-4B95F662B44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18" name="Freeform: Shape 17">
              <a:extLst>
                <a:ext uri="{FF2B5EF4-FFF2-40B4-BE49-F238E27FC236}">
                  <a16:creationId xmlns:a16="http://schemas.microsoft.com/office/drawing/2014/main" id="{2FECCA61-3905-680C-2FC5-DBAFBAC7EBE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0" name="Freeform: Shape 19">
              <a:extLst>
                <a:ext uri="{FF2B5EF4-FFF2-40B4-BE49-F238E27FC236}">
                  <a16:creationId xmlns:a16="http://schemas.microsoft.com/office/drawing/2014/main" id="{638B89D8-A4ED-5942-CAA1-7AF914F75AB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4" name="Freeform: Shape 23">
              <a:extLst>
                <a:ext uri="{FF2B5EF4-FFF2-40B4-BE49-F238E27FC236}">
                  <a16:creationId xmlns:a16="http://schemas.microsoft.com/office/drawing/2014/main" id="{3504DDE0-E290-A154-B464-5E86790C096D}"/>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sp>
          <p:nvSpPr>
            <p:cNvPr id="26" name="Freeform: Shape 25">
              <a:extLst>
                <a:ext uri="{FF2B5EF4-FFF2-40B4-BE49-F238E27FC236}">
                  <a16:creationId xmlns:a16="http://schemas.microsoft.com/office/drawing/2014/main" id="{7787CDC3-D7A9-F0D9-E791-E3B0C53AB530}"/>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77"/>
                <a:ea typeface="+mn-ea"/>
                <a:cs typeface="Arial" charset="0"/>
              </a:endParaRPr>
            </a:p>
          </p:txBody>
        </p:sp>
      </p:grpSp>
      <p:sp>
        <p:nvSpPr>
          <p:cNvPr id="34" name="TextBox 33">
            <a:extLst>
              <a:ext uri="{FF2B5EF4-FFF2-40B4-BE49-F238E27FC236}">
                <a16:creationId xmlns:a16="http://schemas.microsoft.com/office/drawing/2014/main" id="{12E796DC-D49B-6D5D-F9EA-0E758918B240}"/>
              </a:ext>
            </a:extLst>
          </p:cNvPr>
          <p:cNvSpPr txBox="1"/>
          <p:nvPr/>
        </p:nvSpPr>
        <p:spPr>
          <a:xfrm>
            <a:off x="1543392" y="4840597"/>
            <a:ext cx="1576145" cy="1169551"/>
          </a:xfrm>
          <a:prstGeom prst="rect">
            <a:avLst/>
          </a:prstGeom>
          <a:noFill/>
        </p:spPr>
        <p:txBody>
          <a:bodyPr wrap="square" lIns="91440" tIns="45720" rIns="91440" bIns="45720"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dirty="0">
                <a:ln>
                  <a:noFill/>
                </a:ln>
                <a:solidFill>
                  <a:srgbClr val="000000"/>
                </a:solidFill>
                <a:effectLst/>
                <a:uLnTx/>
                <a:uFillTx/>
                <a:latin typeface="DM Sans"/>
                <a:ea typeface="+mn-ea"/>
                <a:cs typeface="Arial"/>
              </a:rPr>
              <a:t>Total MassHealth spending increased as enrollment increased </a:t>
            </a:r>
            <a:r>
              <a:rPr kumimoji="0" lang="en-US" sz="1000" b="0" i="0" u="none" strike="noStrike" kern="1200" cap="none" spc="0" normalizeH="0" baseline="0" noProof="0" dirty="0">
                <a:ln>
                  <a:noFill/>
                </a:ln>
                <a:solidFill>
                  <a:srgbClr val="000000"/>
                </a:solidFill>
                <a:effectLst/>
                <a:uLnTx/>
                <a:uFillTx/>
                <a:latin typeface="DM Sans"/>
                <a:ea typeface="+mn-ea"/>
                <a:cs typeface="Arial"/>
              </a:rPr>
              <a:t>from SFY 2021 to SFY 2022*, but the </a:t>
            </a:r>
            <a:r>
              <a:rPr kumimoji="0" lang="en-US" sz="1000" b="1" i="0" u="none" strike="noStrike" kern="1200" cap="none" spc="0" normalizeH="0" baseline="0" noProof="0" dirty="0">
                <a:ln>
                  <a:noFill/>
                </a:ln>
                <a:solidFill>
                  <a:srgbClr val="000000"/>
                </a:solidFill>
                <a:effectLst/>
                <a:uLnTx/>
                <a:uFillTx/>
                <a:latin typeface="DM Sans"/>
                <a:ea typeface="+mn-ea"/>
                <a:cs typeface="Arial"/>
              </a:rPr>
              <a:t>cost per member </a:t>
            </a:r>
            <a:r>
              <a:rPr lang="en-US" sz="1000" b="1" dirty="0">
                <a:latin typeface="DM Sans"/>
                <a:cs typeface="Arial"/>
              </a:rPr>
              <a:t>did not increase</a:t>
            </a:r>
            <a:endParaRPr kumimoji="0" lang="en-US" sz="1000" b="1" i="0" u="none" strike="sngStrike" kern="1200" cap="none" spc="0" normalizeH="0" baseline="0" noProof="0" dirty="0">
              <a:ln>
                <a:noFill/>
              </a:ln>
              <a:effectLst/>
              <a:uLnTx/>
              <a:uFillTx/>
              <a:latin typeface="DM Sans"/>
              <a:ea typeface="+mn-ea"/>
              <a:cs typeface="Arial"/>
            </a:endParaRPr>
          </a:p>
        </p:txBody>
      </p:sp>
      <p:sp>
        <p:nvSpPr>
          <p:cNvPr id="62" name="Rectangle 42">
            <a:extLst>
              <a:ext uri="{FF2B5EF4-FFF2-40B4-BE49-F238E27FC236}">
                <a16:creationId xmlns:a16="http://schemas.microsoft.com/office/drawing/2014/main" id="{06397007-33CE-6A0F-E2C1-D6F09A813F9F}"/>
              </a:ext>
            </a:extLst>
          </p:cNvPr>
          <p:cNvSpPr/>
          <p:nvPr/>
        </p:nvSpPr>
        <p:spPr>
          <a:xfrm>
            <a:off x="518825" y="4939624"/>
            <a:ext cx="922143"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a:ln>
            <a:solidFill>
              <a:srgbClr val="AFC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mn-cs"/>
            </a:endParaRPr>
          </a:p>
        </p:txBody>
      </p:sp>
      <p:sp>
        <p:nvSpPr>
          <p:cNvPr id="90118" name="TextBox 90117">
            <a:extLst>
              <a:ext uri="{FF2B5EF4-FFF2-40B4-BE49-F238E27FC236}">
                <a16:creationId xmlns:a16="http://schemas.microsoft.com/office/drawing/2014/main" id="{728E8B1B-8BF5-B91A-763F-4DD3B9D544B7}"/>
              </a:ext>
            </a:extLst>
          </p:cNvPr>
          <p:cNvSpPr txBox="1"/>
          <p:nvPr/>
        </p:nvSpPr>
        <p:spPr>
          <a:xfrm>
            <a:off x="518825" y="5680288"/>
            <a:ext cx="259686" cy="215444"/>
          </a:xfrm>
          <a:prstGeom prst="rect">
            <a:avLst/>
          </a:prstGeom>
          <a:noFill/>
        </p:spPr>
        <p:txBody>
          <a:bodyPr wrap="none" lIns="0"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2020</a:t>
            </a:r>
          </a:p>
        </p:txBody>
      </p:sp>
      <p:sp>
        <p:nvSpPr>
          <p:cNvPr id="90140" name="TextBox 90139">
            <a:extLst>
              <a:ext uri="{FF2B5EF4-FFF2-40B4-BE49-F238E27FC236}">
                <a16:creationId xmlns:a16="http://schemas.microsoft.com/office/drawing/2014/main" id="{14045250-7A56-A923-F57D-1225FF96B88A}"/>
              </a:ext>
            </a:extLst>
          </p:cNvPr>
          <p:cNvSpPr txBox="1"/>
          <p:nvPr/>
        </p:nvSpPr>
        <p:spPr>
          <a:xfrm>
            <a:off x="1171927" y="5680288"/>
            <a:ext cx="269041" cy="215444"/>
          </a:xfrm>
          <a:prstGeom prst="rect">
            <a:avLst/>
          </a:prstGeom>
          <a:noFill/>
        </p:spPr>
        <p:txBody>
          <a:bodyPr wrap="none" lIns="0" r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DM Sans"/>
                <a:ea typeface="+mn-ea"/>
                <a:cs typeface="Arial" charset="0"/>
              </a:rPr>
              <a:t>2022</a:t>
            </a:r>
          </a:p>
        </p:txBody>
      </p:sp>
      <p:cxnSp>
        <p:nvCxnSpPr>
          <p:cNvPr id="90149" name="Straight Arrow Connector 90148">
            <a:extLst>
              <a:ext uri="{FF2B5EF4-FFF2-40B4-BE49-F238E27FC236}">
                <a16:creationId xmlns:a16="http://schemas.microsoft.com/office/drawing/2014/main" id="{3D9F36D8-88CF-174A-A4E7-1DFCC871D216}"/>
              </a:ext>
            </a:extLst>
          </p:cNvPr>
          <p:cNvCxnSpPr>
            <a:cxnSpLocks/>
          </p:cNvCxnSpPr>
          <p:nvPr/>
        </p:nvCxnSpPr>
        <p:spPr>
          <a:xfrm flipV="1">
            <a:off x="746951" y="5273895"/>
            <a:ext cx="534471" cy="146589"/>
          </a:xfrm>
          <a:prstGeom prst="straightConnector1">
            <a:avLst/>
          </a:prstGeom>
          <a:ln w="34925" cap="rnd">
            <a:solidFill>
              <a:srgbClr val="C3D941"/>
            </a:solidFill>
            <a:tailEnd type="triangle"/>
          </a:ln>
        </p:spPr>
        <p:style>
          <a:lnRef idx="1">
            <a:schemeClr val="accent1"/>
          </a:lnRef>
          <a:fillRef idx="0">
            <a:schemeClr val="accent1"/>
          </a:fillRef>
          <a:effectRef idx="0">
            <a:schemeClr val="accent1"/>
          </a:effectRef>
          <a:fontRef idx="minor">
            <a:schemeClr val="tx1"/>
          </a:fontRef>
        </p:style>
      </p:cxnSp>
      <p:sp>
        <p:nvSpPr>
          <p:cNvPr id="50" name="Graphic 3" descr="Dollar with solid fill">
            <a:extLst>
              <a:ext uri="{FF2B5EF4-FFF2-40B4-BE49-F238E27FC236}">
                <a16:creationId xmlns:a16="http://schemas.microsoft.com/office/drawing/2014/main" id="{4E175392-CB60-6D8E-C5B7-DD54AE777B16}"/>
              </a:ext>
            </a:extLst>
          </p:cNvPr>
          <p:cNvSpPr/>
          <p:nvPr/>
        </p:nvSpPr>
        <p:spPr>
          <a:xfrm>
            <a:off x="912408" y="5094874"/>
            <a:ext cx="135381" cy="179021"/>
          </a:xfrm>
          <a:custGeom>
            <a:avLst/>
            <a:gdLst>
              <a:gd name="connsiteX0" fmla="*/ 328041 w 379845"/>
              <a:gd name="connsiteY0" fmla="*/ 428625 h 819150"/>
              <a:gd name="connsiteX1" fmla="*/ 214408 w 379845"/>
              <a:gd name="connsiteY1" fmla="*/ 375952 h 819150"/>
              <a:gd name="connsiteX2" fmla="*/ 214408 w 379845"/>
              <a:gd name="connsiteY2" fmla="*/ 145637 h 819150"/>
              <a:gd name="connsiteX3" fmla="*/ 315944 w 379845"/>
              <a:gd name="connsiteY3" fmla="*/ 193929 h 819150"/>
              <a:gd name="connsiteX4" fmla="*/ 361664 w 379845"/>
              <a:gd name="connsiteY4" fmla="*/ 150114 h 819150"/>
              <a:gd name="connsiteX5" fmla="*/ 214408 w 379845"/>
              <a:gd name="connsiteY5" fmla="*/ 82772 h 819150"/>
              <a:gd name="connsiteX6" fmla="*/ 214408 w 379845"/>
              <a:gd name="connsiteY6" fmla="*/ 0 h 819150"/>
              <a:gd name="connsiteX7" fmla="*/ 157258 w 379845"/>
              <a:gd name="connsiteY7" fmla="*/ 0 h 819150"/>
              <a:gd name="connsiteX8" fmla="*/ 157258 w 379845"/>
              <a:gd name="connsiteY8" fmla="*/ 86392 h 819150"/>
              <a:gd name="connsiteX9" fmla="*/ 101251 w 379845"/>
              <a:gd name="connsiteY9" fmla="*/ 106394 h 819150"/>
              <a:gd name="connsiteX10" fmla="*/ 21812 w 379845"/>
              <a:gd name="connsiteY10" fmla="*/ 315944 h 819150"/>
              <a:gd name="connsiteX11" fmla="*/ 157258 w 379845"/>
              <a:gd name="connsiteY11" fmla="*/ 422815 h 819150"/>
              <a:gd name="connsiteX12" fmla="*/ 157258 w 379845"/>
              <a:gd name="connsiteY12" fmla="*/ 672179 h 819150"/>
              <a:gd name="connsiteX13" fmla="*/ 45720 w 379845"/>
              <a:gd name="connsiteY13" fmla="*/ 609600 h 819150"/>
              <a:gd name="connsiteX14" fmla="*/ 0 w 379845"/>
              <a:gd name="connsiteY14" fmla="*/ 653320 h 819150"/>
              <a:gd name="connsiteX15" fmla="*/ 76676 w 379845"/>
              <a:gd name="connsiteY15" fmla="*/ 714375 h 819150"/>
              <a:gd name="connsiteX16" fmla="*/ 157258 w 379845"/>
              <a:gd name="connsiteY16" fmla="*/ 735616 h 819150"/>
              <a:gd name="connsiteX17" fmla="*/ 157258 w 379845"/>
              <a:gd name="connsiteY17" fmla="*/ 819150 h 819150"/>
              <a:gd name="connsiteX18" fmla="*/ 214408 w 379845"/>
              <a:gd name="connsiteY18" fmla="*/ 819150 h 819150"/>
              <a:gd name="connsiteX19" fmla="*/ 214408 w 379845"/>
              <a:gd name="connsiteY19" fmla="*/ 733425 h 819150"/>
              <a:gd name="connsiteX20" fmla="*/ 366046 w 379845"/>
              <a:gd name="connsiteY20" fmla="*/ 619125 h 819150"/>
              <a:gd name="connsiteX21" fmla="*/ 328041 w 379845"/>
              <a:gd name="connsiteY21" fmla="*/ 428625 h 819150"/>
              <a:gd name="connsiteX22" fmla="*/ 109633 w 379845"/>
              <a:gd name="connsiteY22" fmla="*/ 330803 h 819150"/>
              <a:gd name="connsiteX23" fmla="*/ 125539 w 379845"/>
              <a:gd name="connsiteY23" fmla="*/ 165640 h 819150"/>
              <a:gd name="connsiteX24" fmla="*/ 157258 w 379845"/>
              <a:gd name="connsiteY24" fmla="*/ 151067 h 819150"/>
              <a:gd name="connsiteX25" fmla="*/ 157258 w 379845"/>
              <a:gd name="connsiteY25" fmla="*/ 357664 h 819150"/>
              <a:gd name="connsiteX26" fmla="*/ 109633 w 379845"/>
              <a:gd name="connsiteY26" fmla="*/ 330803 h 819150"/>
              <a:gd name="connsiteX27" fmla="*/ 281940 w 379845"/>
              <a:gd name="connsiteY27" fmla="*/ 633889 h 819150"/>
              <a:gd name="connsiteX28" fmla="*/ 214408 w 379845"/>
              <a:gd name="connsiteY28" fmla="*/ 669608 h 819150"/>
              <a:gd name="connsiteX29" fmla="*/ 214408 w 379845"/>
              <a:gd name="connsiteY29" fmla="*/ 442055 h 819150"/>
              <a:gd name="connsiteX30" fmla="*/ 311753 w 379845"/>
              <a:gd name="connsiteY30" fmla="*/ 512255 h 819150"/>
              <a:gd name="connsiteX31" fmla="*/ 281940 w 379845"/>
              <a:gd name="connsiteY31" fmla="*/ 633889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845" h="819150">
                <a:moveTo>
                  <a:pt x="328041" y="428625"/>
                </a:moveTo>
                <a:cubicBezTo>
                  <a:pt x="295847" y="401193"/>
                  <a:pt x="254032" y="388334"/>
                  <a:pt x="214408" y="375952"/>
                </a:cubicBezTo>
                <a:lnTo>
                  <a:pt x="214408" y="145637"/>
                </a:lnTo>
                <a:cubicBezTo>
                  <a:pt x="252879" y="149293"/>
                  <a:pt x="288831" y="166392"/>
                  <a:pt x="315944" y="193929"/>
                </a:cubicBezTo>
                <a:lnTo>
                  <a:pt x="361664" y="150114"/>
                </a:lnTo>
                <a:cubicBezTo>
                  <a:pt x="322537" y="110312"/>
                  <a:pt x="270107" y="86335"/>
                  <a:pt x="214408" y="82772"/>
                </a:cubicBezTo>
                <a:lnTo>
                  <a:pt x="214408" y="0"/>
                </a:lnTo>
                <a:lnTo>
                  <a:pt x="157258" y="0"/>
                </a:lnTo>
                <a:lnTo>
                  <a:pt x="157258" y="86392"/>
                </a:lnTo>
                <a:cubicBezTo>
                  <a:pt x="137688" y="90201"/>
                  <a:pt x="118806" y="96945"/>
                  <a:pt x="101251" y="106394"/>
                </a:cubicBezTo>
                <a:cubicBezTo>
                  <a:pt x="29051" y="145733"/>
                  <a:pt x="-7810" y="238125"/>
                  <a:pt x="21812" y="315944"/>
                </a:cubicBezTo>
                <a:cubicBezTo>
                  <a:pt x="44767" y="375952"/>
                  <a:pt x="100108" y="402717"/>
                  <a:pt x="157258" y="422815"/>
                </a:cubicBezTo>
                <a:lnTo>
                  <a:pt x="157258" y="672179"/>
                </a:lnTo>
                <a:cubicBezTo>
                  <a:pt x="112966" y="666750"/>
                  <a:pt x="76200" y="641318"/>
                  <a:pt x="45720" y="609600"/>
                </a:cubicBezTo>
                <a:lnTo>
                  <a:pt x="0" y="653320"/>
                </a:lnTo>
                <a:cubicBezTo>
                  <a:pt x="21769" y="678022"/>
                  <a:pt x="47726" y="698691"/>
                  <a:pt x="76676" y="714375"/>
                </a:cubicBezTo>
                <a:cubicBezTo>
                  <a:pt x="101979" y="726412"/>
                  <a:pt x="129309" y="733615"/>
                  <a:pt x="157258" y="735616"/>
                </a:cubicBezTo>
                <a:lnTo>
                  <a:pt x="157258" y="819150"/>
                </a:lnTo>
                <a:lnTo>
                  <a:pt x="214408" y="819150"/>
                </a:lnTo>
                <a:lnTo>
                  <a:pt x="214408" y="733425"/>
                </a:lnTo>
                <a:cubicBezTo>
                  <a:pt x="279940" y="722471"/>
                  <a:pt x="340138" y="682181"/>
                  <a:pt x="366046" y="619125"/>
                </a:cubicBezTo>
                <a:cubicBezTo>
                  <a:pt x="391954" y="556070"/>
                  <a:pt x="382524" y="475202"/>
                  <a:pt x="328041" y="428625"/>
                </a:cubicBezTo>
                <a:close/>
                <a:moveTo>
                  <a:pt x="109633" y="330803"/>
                </a:moveTo>
                <a:cubicBezTo>
                  <a:pt x="57245" y="286607"/>
                  <a:pt x="70009" y="201073"/>
                  <a:pt x="125539" y="165640"/>
                </a:cubicBezTo>
                <a:cubicBezTo>
                  <a:pt x="135382" y="159328"/>
                  <a:pt x="146057" y="154422"/>
                  <a:pt x="157258" y="151067"/>
                </a:cubicBezTo>
                <a:lnTo>
                  <a:pt x="157258" y="357664"/>
                </a:lnTo>
                <a:cubicBezTo>
                  <a:pt x="140013" y="351392"/>
                  <a:pt x="123922" y="342316"/>
                  <a:pt x="109633" y="330803"/>
                </a:cubicBezTo>
                <a:close/>
                <a:moveTo>
                  <a:pt x="281940" y="633889"/>
                </a:moveTo>
                <a:cubicBezTo>
                  <a:pt x="263349" y="652063"/>
                  <a:pt x="239894" y="664469"/>
                  <a:pt x="214408" y="669608"/>
                </a:cubicBezTo>
                <a:lnTo>
                  <a:pt x="214408" y="442055"/>
                </a:lnTo>
                <a:cubicBezTo>
                  <a:pt x="252508" y="455105"/>
                  <a:pt x="296228" y="471678"/>
                  <a:pt x="311753" y="512255"/>
                </a:cubicBezTo>
                <a:cubicBezTo>
                  <a:pt x="327279" y="552831"/>
                  <a:pt x="311658" y="603599"/>
                  <a:pt x="281940" y="633889"/>
                </a:cubicBezTo>
                <a:close/>
              </a:path>
            </a:pathLst>
          </a:custGeom>
          <a:solidFill>
            <a:srgbClr val="AFC43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AFC43C"/>
              </a:solidFill>
              <a:effectLst/>
              <a:uLnTx/>
              <a:uFillTx/>
              <a:latin typeface="Calibri" pitchFamily="34" charset="0"/>
              <a:ea typeface="+mn-ea"/>
              <a:cs typeface="Arial" charset="0"/>
            </a:endParaRPr>
          </a:p>
        </p:txBody>
      </p:sp>
      <p:grpSp>
        <p:nvGrpSpPr>
          <p:cNvPr id="90152" name="Group 90151">
            <a:extLst>
              <a:ext uri="{FF2B5EF4-FFF2-40B4-BE49-F238E27FC236}">
                <a16:creationId xmlns:a16="http://schemas.microsoft.com/office/drawing/2014/main" id="{499296AE-3E04-74DD-2A8C-C5D1F70E4C82}"/>
              </a:ext>
            </a:extLst>
          </p:cNvPr>
          <p:cNvGrpSpPr/>
          <p:nvPr/>
        </p:nvGrpSpPr>
        <p:grpSpPr>
          <a:xfrm>
            <a:off x="3359081" y="4682357"/>
            <a:ext cx="2377045" cy="1325848"/>
            <a:chOff x="548838" y="1947395"/>
            <a:chExt cx="2377045" cy="1325848"/>
          </a:xfrm>
        </p:grpSpPr>
        <p:grpSp>
          <p:nvGrpSpPr>
            <p:cNvPr id="90157" name="Group 90156">
              <a:extLst>
                <a:ext uri="{FF2B5EF4-FFF2-40B4-BE49-F238E27FC236}">
                  <a16:creationId xmlns:a16="http://schemas.microsoft.com/office/drawing/2014/main" id="{C9CCE15D-CCC2-5283-E62A-D628B94879D8}"/>
                </a:ext>
              </a:extLst>
            </p:cNvPr>
            <p:cNvGrpSpPr/>
            <p:nvPr/>
          </p:nvGrpSpPr>
          <p:grpSpPr>
            <a:xfrm>
              <a:off x="548838" y="1971539"/>
              <a:ext cx="2377045" cy="1301704"/>
              <a:chOff x="597726" y="2446528"/>
              <a:chExt cx="2377045" cy="1301704"/>
            </a:xfrm>
          </p:grpSpPr>
          <p:sp>
            <p:nvSpPr>
              <p:cNvPr id="90159" name="TextBox 90158">
                <a:extLst>
                  <a:ext uri="{FF2B5EF4-FFF2-40B4-BE49-F238E27FC236}">
                    <a16:creationId xmlns:a16="http://schemas.microsoft.com/office/drawing/2014/main" id="{2005E714-C013-8190-3C92-CF4939B4150D}"/>
                  </a:ext>
                </a:extLst>
              </p:cNvPr>
              <p:cNvSpPr txBox="1"/>
              <p:nvPr/>
            </p:nvSpPr>
            <p:spPr>
              <a:xfrm>
                <a:off x="597726" y="2886458"/>
                <a:ext cx="2377045" cy="861774"/>
              </a:xfrm>
              <a:prstGeom prst="rect">
                <a:avLst/>
              </a:prstGeom>
              <a:noFill/>
            </p:spPr>
            <p:txBody>
              <a:bodyPr wrap="square" rtlCol="0" anchor="ctr">
                <a:spAutoFit/>
              </a:bodyPr>
              <a:lstStyle/>
              <a:p>
                <a:pPr algn="ctr"/>
                <a:r>
                  <a:rPr lang="en-US" sz="1000" dirty="0">
                    <a:latin typeface="+mn-lt"/>
                  </a:rPr>
                  <a:t>61% of spending on Long Term Services and Supports (LTSS) is for community-based care, </a:t>
                </a:r>
                <a:r>
                  <a:rPr lang="en-US" sz="1000" b="1" dirty="0">
                    <a:latin typeface="+mn-lt"/>
                  </a:rPr>
                  <a:t>helping MassHealth members remain in their homes</a:t>
                </a:r>
                <a:endParaRPr lang="en-US" sz="1000" dirty="0">
                  <a:latin typeface="+mn-lt"/>
                </a:endParaRPr>
              </a:p>
            </p:txBody>
          </p:sp>
          <p:grpSp>
            <p:nvGrpSpPr>
              <p:cNvPr id="90160" name="Group 90159">
                <a:extLst>
                  <a:ext uri="{FF2B5EF4-FFF2-40B4-BE49-F238E27FC236}">
                    <a16:creationId xmlns:a16="http://schemas.microsoft.com/office/drawing/2014/main" id="{67C236A9-186E-ECCE-7670-E45A6FFBE8C3}"/>
                  </a:ext>
                </a:extLst>
              </p:cNvPr>
              <p:cNvGrpSpPr>
                <a:grpSpLocks noChangeAspect="1"/>
              </p:cNvGrpSpPr>
              <p:nvPr/>
            </p:nvGrpSpPr>
            <p:grpSpPr>
              <a:xfrm>
                <a:off x="1377062" y="2446528"/>
                <a:ext cx="822955" cy="440114"/>
                <a:chOff x="8729892" y="1269817"/>
                <a:chExt cx="689796" cy="368901"/>
              </a:xfrm>
              <a:solidFill>
                <a:schemeClr val="accent4"/>
              </a:solidFill>
            </p:grpSpPr>
            <p:sp>
              <p:nvSpPr>
                <p:cNvPr id="90161" name="Freeform: Shape 90160">
                  <a:extLst>
                    <a:ext uri="{FF2B5EF4-FFF2-40B4-BE49-F238E27FC236}">
                      <a16:creationId xmlns:a16="http://schemas.microsoft.com/office/drawing/2014/main" id="{9585D3E1-EDFF-5756-7ACE-1CD90B0CBEA5}"/>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accent6"/>
                </a:solidFill>
                <a:ln w="9525" cap="flat">
                  <a:solidFill>
                    <a:schemeClr val="bg1"/>
                  </a:solidFill>
                  <a:prstDash val="solid"/>
                  <a:miter/>
                </a:ln>
              </p:spPr>
              <p:txBody>
                <a:bodyPr rtlCol="0" anchor="ctr"/>
                <a:lstStyle/>
                <a:p>
                  <a:endParaRPr lang="en-US" sz="1000">
                    <a:solidFill>
                      <a:srgbClr val="000000"/>
                    </a:solidFill>
                    <a:latin typeface="+mn-lt"/>
                  </a:endParaRPr>
                </a:p>
              </p:txBody>
            </p:sp>
            <p:sp>
              <p:nvSpPr>
                <p:cNvPr id="90162" name="Freeform: Shape 90161">
                  <a:extLst>
                    <a:ext uri="{FF2B5EF4-FFF2-40B4-BE49-F238E27FC236}">
                      <a16:creationId xmlns:a16="http://schemas.microsoft.com/office/drawing/2014/main" id="{BA90986D-0564-DB84-3137-1A7BA02A89D1}"/>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sp>
              <p:nvSpPr>
                <p:cNvPr id="90163" name="Freeform: Shape 90162">
                  <a:extLst>
                    <a:ext uri="{FF2B5EF4-FFF2-40B4-BE49-F238E27FC236}">
                      <a16:creationId xmlns:a16="http://schemas.microsoft.com/office/drawing/2014/main" id="{BAF1EE4E-E92A-E84C-CC75-E0F011DE97B2}"/>
                    </a:ext>
                  </a:extLst>
                </p:cNvPr>
                <p:cNvSpPr/>
                <p:nvPr/>
              </p:nvSpPr>
              <p:spPr>
                <a:xfrm>
                  <a:off x="9152988"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chemeClr val="accent6"/>
                </a:solidFill>
                <a:ln w="9525" cap="flat">
                  <a:solidFill>
                    <a:schemeClr val="bg1"/>
                  </a:solidFill>
                  <a:prstDash val="solid"/>
                  <a:miter/>
                </a:ln>
              </p:spPr>
              <p:txBody>
                <a:bodyPr rtlCol="0" anchor="ctr"/>
                <a:lstStyle/>
                <a:p>
                  <a:endParaRPr lang="en-US" sz="1000">
                    <a:solidFill>
                      <a:srgbClr val="000000"/>
                    </a:solidFill>
                    <a:latin typeface="+mn-lt"/>
                  </a:endParaRPr>
                </a:p>
              </p:txBody>
            </p:sp>
            <p:sp>
              <p:nvSpPr>
                <p:cNvPr id="90164" name="Freeform: Shape 90163">
                  <a:extLst>
                    <a:ext uri="{FF2B5EF4-FFF2-40B4-BE49-F238E27FC236}">
                      <a16:creationId xmlns:a16="http://schemas.microsoft.com/office/drawing/2014/main" id="{3C7ECEE4-E461-F22E-6D68-1FF9C0AAD2E5}"/>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sp>
              <p:nvSpPr>
                <p:cNvPr id="90165" name="Freeform: Shape 90164">
                  <a:extLst>
                    <a:ext uri="{FF2B5EF4-FFF2-40B4-BE49-F238E27FC236}">
                      <a16:creationId xmlns:a16="http://schemas.microsoft.com/office/drawing/2014/main" id="{A1FD070B-2D0D-CD1D-87C8-A931D4C5DFC9}"/>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sp>
              <p:nvSpPr>
                <p:cNvPr id="90166" name="Freeform: Shape 90165">
                  <a:extLst>
                    <a:ext uri="{FF2B5EF4-FFF2-40B4-BE49-F238E27FC236}">
                      <a16:creationId xmlns:a16="http://schemas.microsoft.com/office/drawing/2014/main" id="{20B91ECC-14AD-3DA6-B4BD-C26598F64E70}"/>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accent6"/>
                </a:solidFill>
                <a:ln w="9525" cap="flat">
                  <a:noFill/>
                  <a:prstDash val="solid"/>
                  <a:miter/>
                </a:ln>
              </p:spPr>
              <p:txBody>
                <a:bodyPr rtlCol="0" anchor="ctr"/>
                <a:lstStyle/>
                <a:p>
                  <a:endParaRPr lang="en-US" sz="1000">
                    <a:solidFill>
                      <a:srgbClr val="000000"/>
                    </a:solidFill>
                    <a:latin typeface="+mn-lt"/>
                  </a:endParaRPr>
                </a:p>
              </p:txBody>
            </p:sp>
          </p:grpSp>
        </p:grpSp>
        <p:sp>
          <p:nvSpPr>
            <p:cNvPr id="90158" name="Rectangle 90157">
              <a:extLst>
                <a:ext uri="{FF2B5EF4-FFF2-40B4-BE49-F238E27FC236}">
                  <a16:creationId xmlns:a16="http://schemas.microsoft.com/office/drawing/2014/main" id="{1AD78C1B-C42A-F0BA-007A-0BEDDA5A2CE6}"/>
                </a:ext>
              </a:extLst>
            </p:cNvPr>
            <p:cNvSpPr/>
            <p:nvPr/>
          </p:nvSpPr>
          <p:spPr>
            <a:xfrm>
              <a:off x="1758834" y="1947395"/>
              <a:ext cx="437210" cy="52979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latin typeface="DM Sans" pitchFamily="2" charset="77"/>
              </a:endParaRPr>
            </a:p>
          </p:txBody>
        </p:sp>
      </p:grpSp>
      <p:sp>
        <p:nvSpPr>
          <p:cNvPr id="7" name="TextBox 6">
            <a:extLst>
              <a:ext uri="{FF2B5EF4-FFF2-40B4-BE49-F238E27FC236}">
                <a16:creationId xmlns:a16="http://schemas.microsoft.com/office/drawing/2014/main" id="{28731BEE-FC72-E3AE-FCB8-AFBF7A716277}"/>
              </a:ext>
            </a:extLst>
          </p:cNvPr>
          <p:cNvSpPr txBox="1"/>
          <p:nvPr/>
        </p:nvSpPr>
        <p:spPr>
          <a:xfrm>
            <a:off x="3360713" y="3163407"/>
            <a:ext cx="1550398" cy="1323439"/>
          </a:xfrm>
          <a:prstGeom prst="rect">
            <a:avLst/>
          </a:prstGeom>
          <a:noFill/>
        </p:spPr>
        <p:txBody>
          <a:bodyPr wrap="square" rtlCol="0" anchor="ctr">
            <a:spAutoFit/>
          </a:bodyPr>
          <a:lstStyle>
            <a:defPPr>
              <a:defRPr lang="en-US"/>
            </a:defPPr>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latin typeface="DM Sans"/>
              </a:rPr>
              <a:t>For some members, </a:t>
            </a:r>
            <a:r>
              <a:rPr lang="en-US" sz="1000" dirty="0">
                <a:solidFill>
                  <a:srgbClr val="000000"/>
                </a:solidFill>
                <a:latin typeface="DM Sans"/>
              </a:rPr>
              <a:t>ACOs offer </a:t>
            </a:r>
            <a:r>
              <a:rPr lang="en-US" sz="1000" b="1" dirty="0">
                <a:solidFill>
                  <a:srgbClr val="000000"/>
                </a:solidFill>
                <a:latin typeface="DM Sans"/>
              </a:rPr>
              <a:t>housing and nutrition supports </a:t>
            </a:r>
            <a:r>
              <a:rPr lang="en-US" sz="1000" dirty="0">
                <a:solidFill>
                  <a:srgbClr val="000000"/>
                </a:solidFill>
                <a:latin typeface="DM Sans"/>
              </a:rPr>
              <a:t>through the Flexible Services Program and </a:t>
            </a:r>
            <a:r>
              <a:rPr lang="en-US" sz="1000" b="1" dirty="0">
                <a:solidFill>
                  <a:srgbClr val="000000"/>
                </a:solidFill>
                <a:latin typeface="DM Sans"/>
              </a:rPr>
              <a:t>care coordination </a:t>
            </a:r>
            <a:r>
              <a:rPr lang="en-US" sz="1000" dirty="0">
                <a:solidFill>
                  <a:srgbClr val="000000"/>
                </a:solidFill>
                <a:latin typeface="DM Sans"/>
              </a:rPr>
              <a:t>though Community Partners </a:t>
            </a:r>
            <a:endParaRPr kumimoji="0" lang="en-US" sz="1000" b="1" i="0" u="none" strike="sngStrike" kern="1200" cap="none" spc="0" normalizeH="0" baseline="0" noProof="0" dirty="0">
              <a:ln>
                <a:noFill/>
              </a:ln>
              <a:solidFill>
                <a:srgbClr val="000000"/>
              </a:solidFill>
              <a:effectLst/>
              <a:uLnTx/>
              <a:uFillTx/>
              <a:latin typeface="DM Sans"/>
              <a:ea typeface="+mn-ea"/>
              <a:cs typeface="Arial" charset="0"/>
            </a:endParaRPr>
          </a:p>
        </p:txBody>
      </p:sp>
      <p:pic>
        <p:nvPicPr>
          <p:cNvPr id="8" name="Graphic 7">
            <a:extLst>
              <a:ext uri="{FF2B5EF4-FFF2-40B4-BE49-F238E27FC236}">
                <a16:creationId xmlns:a16="http://schemas.microsoft.com/office/drawing/2014/main" id="{05DB6B7F-8C24-F0E5-640D-1C5FFF2D6FD0}"/>
              </a:ext>
            </a:extLst>
          </p:cNvPr>
          <p:cNvPicPr>
            <a:picLocks noChangeAspect="1"/>
          </p:cNvPicPr>
          <p:nvPr/>
        </p:nvPicPr>
        <p:blipFill>
          <a:blip r:embed="rId4"/>
          <a:srcRect/>
          <a:stretch/>
        </p:blipFill>
        <p:spPr>
          <a:xfrm>
            <a:off x="4745249" y="3156301"/>
            <a:ext cx="1165312" cy="1165312"/>
          </a:xfrm>
          <a:prstGeom prst="rect">
            <a:avLst/>
          </a:prstGeom>
        </p:spPr>
      </p:pic>
      <p:grpSp>
        <p:nvGrpSpPr>
          <p:cNvPr id="23" name="Group 22">
            <a:extLst>
              <a:ext uri="{FF2B5EF4-FFF2-40B4-BE49-F238E27FC236}">
                <a16:creationId xmlns:a16="http://schemas.microsoft.com/office/drawing/2014/main" id="{BB8C1F3B-D51B-16E1-EB3B-72168701391D}"/>
              </a:ext>
            </a:extLst>
          </p:cNvPr>
          <p:cNvGrpSpPr/>
          <p:nvPr/>
        </p:nvGrpSpPr>
        <p:grpSpPr>
          <a:xfrm>
            <a:off x="6132969" y="2028325"/>
            <a:ext cx="684712" cy="719524"/>
            <a:chOff x="6132969" y="2028325"/>
            <a:chExt cx="684712" cy="719524"/>
          </a:xfrm>
        </p:grpSpPr>
        <p:grpSp>
          <p:nvGrpSpPr>
            <p:cNvPr id="90155" name="Group 90154">
              <a:extLst>
                <a:ext uri="{FF2B5EF4-FFF2-40B4-BE49-F238E27FC236}">
                  <a16:creationId xmlns:a16="http://schemas.microsoft.com/office/drawing/2014/main" id="{123A81EC-C3D9-C50A-D50A-F6D66C11B304}"/>
                </a:ext>
              </a:extLst>
            </p:cNvPr>
            <p:cNvGrpSpPr/>
            <p:nvPr/>
          </p:nvGrpSpPr>
          <p:grpSpPr>
            <a:xfrm>
              <a:off x="6132969" y="2165837"/>
              <a:ext cx="684712" cy="582012"/>
              <a:chOff x="-2278632" y="3317952"/>
              <a:chExt cx="762000" cy="647708"/>
            </a:xfrm>
            <a:solidFill>
              <a:srgbClr val="F25C21"/>
            </a:solidFill>
          </p:grpSpPr>
          <p:sp>
            <p:nvSpPr>
              <p:cNvPr id="90146" name="Freeform 90145">
                <a:extLst>
                  <a:ext uri="{FF2B5EF4-FFF2-40B4-BE49-F238E27FC236}">
                    <a16:creationId xmlns:a16="http://schemas.microsoft.com/office/drawing/2014/main" id="{5DBB20F7-6591-E26A-1254-FC8F746785F4}"/>
                  </a:ext>
                </a:extLst>
              </p:cNvPr>
              <p:cNvSpPr/>
              <p:nvPr/>
            </p:nvSpPr>
            <p:spPr>
              <a:xfrm>
                <a:off x="-2252914" y="3323905"/>
                <a:ext cx="707707" cy="641755"/>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DM Sans"/>
                  <a:ea typeface="+mn-ea"/>
                  <a:cs typeface="Arial" charset="0"/>
                </a:endParaRPr>
              </a:p>
            </p:txBody>
          </p:sp>
          <p:sp>
            <p:nvSpPr>
              <p:cNvPr id="90147" name="Freeform 90146">
                <a:extLst>
                  <a:ext uri="{FF2B5EF4-FFF2-40B4-BE49-F238E27FC236}">
                    <a16:creationId xmlns:a16="http://schemas.microsoft.com/office/drawing/2014/main" id="{C0AC89D0-6D91-01D4-51D8-FDEACA4D8746}"/>
                  </a:ext>
                </a:extLst>
              </p:cNvPr>
              <p:cNvSpPr/>
              <p:nvPr/>
            </p:nvSpPr>
            <p:spPr>
              <a:xfrm>
                <a:off x="-2278632" y="369004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90148" name="Freeform 90147">
                <a:extLst>
                  <a:ext uri="{FF2B5EF4-FFF2-40B4-BE49-F238E27FC236}">
                    <a16:creationId xmlns:a16="http://schemas.microsoft.com/office/drawing/2014/main" id="{AF5564CA-7DE7-0AD7-7DA4-2AD34601244E}"/>
                  </a:ext>
                </a:extLst>
              </p:cNvPr>
              <p:cNvSpPr/>
              <p:nvPr/>
            </p:nvSpPr>
            <p:spPr>
              <a:xfrm>
                <a:off x="-1745232" y="369004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grpSp>
            <p:nvGrpSpPr>
              <p:cNvPr id="90154" name="Group 90153">
                <a:extLst>
                  <a:ext uri="{FF2B5EF4-FFF2-40B4-BE49-F238E27FC236}">
                    <a16:creationId xmlns:a16="http://schemas.microsoft.com/office/drawing/2014/main" id="{1B7A90C9-0A00-4BCE-EB49-84C6FBE3CC3F}"/>
                  </a:ext>
                </a:extLst>
              </p:cNvPr>
              <p:cNvGrpSpPr/>
              <p:nvPr/>
            </p:nvGrpSpPr>
            <p:grpSpPr>
              <a:xfrm>
                <a:off x="-2037919" y="3317952"/>
                <a:ext cx="277715" cy="277715"/>
                <a:chOff x="-1467680" y="1420389"/>
                <a:chExt cx="277715" cy="277715"/>
              </a:xfrm>
              <a:grpFill/>
            </p:grpSpPr>
            <p:sp>
              <p:nvSpPr>
                <p:cNvPr id="90153" name="Oval 90152">
                  <a:extLst>
                    <a:ext uri="{FF2B5EF4-FFF2-40B4-BE49-F238E27FC236}">
                      <a16:creationId xmlns:a16="http://schemas.microsoft.com/office/drawing/2014/main" id="{5DBF6F4F-87E8-1490-8F74-D1276462E0EB}"/>
                    </a:ext>
                  </a:extLst>
                </p:cNvPr>
                <p:cNvSpPr>
                  <a:spLocks noChangeAspect="1"/>
                </p:cNvSpPr>
                <p:nvPr/>
              </p:nvSpPr>
              <p:spPr>
                <a:xfrm>
                  <a:off x="-1465983" y="1422086"/>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90150" name="Freeform 90149">
                  <a:extLst>
                    <a:ext uri="{FF2B5EF4-FFF2-40B4-BE49-F238E27FC236}">
                      <a16:creationId xmlns:a16="http://schemas.microsoft.com/office/drawing/2014/main" id="{5615565B-FD94-D9B8-29D4-1F7A592E1D76}"/>
                    </a:ext>
                  </a:extLst>
                </p:cNvPr>
                <p:cNvSpPr/>
                <p:nvPr/>
              </p:nvSpPr>
              <p:spPr>
                <a:xfrm>
                  <a:off x="-1467680" y="1420389"/>
                  <a:ext cx="277715" cy="277715"/>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grp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a:ea typeface="+mn-ea"/>
                    <a:cs typeface="Arial" charset="0"/>
                  </a:endParaRPr>
                </a:p>
              </p:txBody>
            </p:sp>
            <p:sp>
              <p:nvSpPr>
                <p:cNvPr id="90151" name="Freeform 90150">
                  <a:extLst>
                    <a:ext uri="{FF2B5EF4-FFF2-40B4-BE49-F238E27FC236}">
                      <a16:creationId xmlns:a16="http://schemas.microsoft.com/office/drawing/2014/main" id="{32FC6404-9AFA-F805-9168-1B2509BF1386}"/>
                    </a:ext>
                  </a:extLst>
                </p:cNvPr>
                <p:cNvSpPr/>
                <p:nvPr/>
              </p:nvSpPr>
              <p:spPr>
                <a:xfrm>
                  <a:off x="-1416522" y="1471547"/>
                  <a:ext cx="175399" cy="175399"/>
                </a:xfrm>
                <a:custGeom>
                  <a:avLst/>
                  <a:gdLst>
                    <a:gd name="connsiteX0" fmla="*/ 160782 w 175399"/>
                    <a:gd name="connsiteY0" fmla="*/ 58466 h 175399"/>
                    <a:gd name="connsiteX1" fmla="*/ 116933 w 175399"/>
                    <a:gd name="connsiteY1" fmla="*/ 58466 h 175399"/>
                    <a:gd name="connsiteX2" fmla="*/ 116933 w 175399"/>
                    <a:gd name="connsiteY2" fmla="*/ 14617 h 175399"/>
                    <a:gd name="connsiteX3" fmla="*/ 102316 w 175399"/>
                    <a:gd name="connsiteY3" fmla="*/ 0 h 175399"/>
                    <a:gd name="connsiteX4" fmla="*/ 73083 w 175399"/>
                    <a:gd name="connsiteY4" fmla="*/ 0 h 175399"/>
                    <a:gd name="connsiteX5" fmla="*/ 58466 w 175399"/>
                    <a:gd name="connsiteY5" fmla="*/ 14617 h 175399"/>
                    <a:gd name="connsiteX6" fmla="*/ 58466 w 175399"/>
                    <a:gd name="connsiteY6" fmla="*/ 58466 h 175399"/>
                    <a:gd name="connsiteX7" fmla="*/ 14617 w 175399"/>
                    <a:gd name="connsiteY7" fmla="*/ 58466 h 175399"/>
                    <a:gd name="connsiteX8" fmla="*/ 0 w 175399"/>
                    <a:gd name="connsiteY8" fmla="*/ 73083 h 175399"/>
                    <a:gd name="connsiteX9" fmla="*/ 0 w 175399"/>
                    <a:gd name="connsiteY9" fmla="*/ 102316 h 175399"/>
                    <a:gd name="connsiteX10" fmla="*/ 14617 w 175399"/>
                    <a:gd name="connsiteY10" fmla="*/ 116933 h 175399"/>
                    <a:gd name="connsiteX11" fmla="*/ 58466 w 175399"/>
                    <a:gd name="connsiteY11" fmla="*/ 116933 h 175399"/>
                    <a:gd name="connsiteX12" fmla="*/ 58466 w 175399"/>
                    <a:gd name="connsiteY12" fmla="*/ 160782 h 175399"/>
                    <a:gd name="connsiteX13" fmla="*/ 73083 w 175399"/>
                    <a:gd name="connsiteY13" fmla="*/ 175399 h 175399"/>
                    <a:gd name="connsiteX14" fmla="*/ 102316 w 175399"/>
                    <a:gd name="connsiteY14" fmla="*/ 175399 h 175399"/>
                    <a:gd name="connsiteX15" fmla="*/ 116933 w 175399"/>
                    <a:gd name="connsiteY15" fmla="*/ 160782 h 175399"/>
                    <a:gd name="connsiteX16" fmla="*/ 116933 w 175399"/>
                    <a:gd name="connsiteY16" fmla="*/ 116933 h 175399"/>
                    <a:gd name="connsiteX17" fmla="*/ 160782 w 175399"/>
                    <a:gd name="connsiteY17" fmla="*/ 116933 h 175399"/>
                    <a:gd name="connsiteX18" fmla="*/ 175399 w 175399"/>
                    <a:gd name="connsiteY18" fmla="*/ 102316 h 175399"/>
                    <a:gd name="connsiteX19" fmla="*/ 175399 w 175399"/>
                    <a:gd name="connsiteY19" fmla="*/ 73083 h 175399"/>
                    <a:gd name="connsiteX20" fmla="*/ 160782 w 175399"/>
                    <a:gd name="connsiteY20" fmla="*/ 58466 h 17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99" h="175399">
                      <a:moveTo>
                        <a:pt x="160782" y="58466"/>
                      </a:moveTo>
                      <a:lnTo>
                        <a:pt x="116933" y="58466"/>
                      </a:lnTo>
                      <a:lnTo>
                        <a:pt x="116933" y="14617"/>
                      </a:lnTo>
                      <a:cubicBezTo>
                        <a:pt x="116933" y="6577"/>
                        <a:pt x="110355" y="0"/>
                        <a:pt x="102316" y="0"/>
                      </a:cubicBezTo>
                      <a:lnTo>
                        <a:pt x="73083" y="0"/>
                      </a:lnTo>
                      <a:cubicBezTo>
                        <a:pt x="65044" y="0"/>
                        <a:pt x="58466" y="6577"/>
                        <a:pt x="58466" y="14617"/>
                      </a:cubicBezTo>
                      <a:lnTo>
                        <a:pt x="58466" y="58466"/>
                      </a:lnTo>
                      <a:lnTo>
                        <a:pt x="14617" y="58466"/>
                      </a:lnTo>
                      <a:cubicBezTo>
                        <a:pt x="6577" y="58466"/>
                        <a:pt x="0" y="65044"/>
                        <a:pt x="0" y="73083"/>
                      </a:cubicBezTo>
                      <a:lnTo>
                        <a:pt x="0" y="102316"/>
                      </a:lnTo>
                      <a:cubicBezTo>
                        <a:pt x="0" y="110355"/>
                        <a:pt x="6577" y="116933"/>
                        <a:pt x="14617" y="116933"/>
                      </a:cubicBezTo>
                      <a:lnTo>
                        <a:pt x="58466" y="116933"/>
                      </a:lnTo>
                      <a:lnTo>
                        <a:pt x="58466" y="160782"/>
                      </a:lnTo>
                      <a:cubicBezTo>
                        <a:pt x="58466" y="168822"/>
                        <a:pt x="65044" y="175399"/>
                        <a:pt x="73083" y="175399"/>
                      </a:cubicBezTo>
                      <a:lnTo>
                        <a:pt x="102316" y="175399"/>
                      </a:lnTo>
                      <a:cubicBezTo>
                        <a:pt x="110355" y="175399"/>
                        <a:pt x="116933" y="168822"/>
                        <a:pt x="116933" y="160782"/>
                      </a:cubicBezTo>
                      <a:lnTo>
                        <a:pt x="116933" y="116933"/>
                      </a:lnTo>
                      <a:lnTo>
                        <a:pt x="160782" y="116933"/>
                      </a:lnTo>
                      <a:cubicBezTo>
                        <a:pt x="168822" y="116933"/>
                        <a:pt x="175399" y="110355"/>
                        <a:pt x="175399" y="102316"/>
                      </a:cubicBezTo>
                      <a:lnTo>
                        <a:pt x="175399" y="73083"/>
                      </a:lnTo>
                      <a:cubicBezTo>
                        <a:pt x="175399" y="65044"/>
                        <a:pt x="168822" y="58466"/>
                        <a:pt x="160782" y="58466"/>
                      </a:cubicBezTo>
                      <a:close/>
                    </a:path>
                  </a:pathLst>
                </a:custGeom>
                <a:grpFill/>
                <a:ln w="357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DM Sans"/>
                    <a:ea typeface="+mn-ea"/>
                    <a:cs typeface="Arial" charset="0"/>
                  </a:endParaRPr>
                </a:p>
              </p:txBody>
            </p:sp>
          </p:grpSp>
        </p:grpSp>
        <p:sp>
          <p:nvSpPr>
            <p:cNvPr id="14" name="TextBox 13">
              <a:extLst>
                <a:ext uri="{FF2B5EF4-FFF2-40B4-BE49-F238E27FC236}">
                  <a16:creationId xmlns:a16="http://schemas.microsoft.com/office/drawing/2014/main" id="{5A60EFD8-0315-F656-DE5A-6B3800B7F39C}"/>
                </a:ext>
              </a:extLst>
            </p:cNvPr>
            <p:cNvSpPr txBox="1"/>
            <p:nvPr/>
          </p:nvSpPr>
          <p:spPr>
            <a:xfrm>
              <a:off x="6296256" y="2028325"/>
              <a:ext cx="259609" cy="523220"/>
            </a:xfrm>
            <a:prstGeom prst="rect">
              <a:avLst/>
            </a:prstGeom>
            <a:noFill/>
          </p:spPr>
          <p:txBody>
            <a:bodyPr wrap="square" lIns="91440" tIns="45720" rIns="0" bIns="45720" rtlCol="0" anchor="ctr">
              <a:spAutoFit/>
            </a:bodyPr>
            <a:lstStyle>
              <a:defPPr>
                <a:defRPr lang="en-US"/>
              </a:defPPr>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DM Sans"/>
                  <a:ea typeface="+mn-ea"/>
                  <a:cs typeface="Arial"/>
                </a:rPr>
                <a:t>+</a:t>
              </a:r>
            </a:p>
          </p:txBody>
        </p:sp>
      </p:grpSp>
      <p:pic>
        <p:nvPicPr>
          <p:cNvPr id="4" name="Picture 3">
            <a:extLst>
              <a:ext uri="{FF2B5EF4-FFF2-40B4-BE49-F238E27FC236}">
                <a16:creationId xmlns:a16="http://schemas.microsoft.com/office/drawing/2014/main" id="{FBDD35F8-DE0C-E6DD-13D7-FC08584886A8}"/>
              </a:ext>
            </a:extLst>
          </p:cNvPr>
          <p:cNvPicPr>
            <a:picLocks noChangeAspect="1"/>
          </p:cNvPicPr>
          <p:nvPr/>
        </p:nvPicPr>
        <p:blipFill>
          <a:blip r:embed="rId5"/>
          <a:stretch>
            <a:fillRect/>
          </a:stretch>
        </p:blipFill>
        <p:spPr>
          <a:xfrm>
            <a:off x="3316561" y="1976592"/>
            <a:ext cx="922347" cy="922347"/>
          </a:xfrm>
          <a:prstGeom prst="rect">
            <a:avLst/>
          </a:prstGeom>
        </p:spPr>
      </p:pic>
      <p:pic>
        <p:nvPicPr>
          <p:cNvPr id="10" name="Picture 9">
            <a:extLst>
              <a:ext uri="{FF2B5EF4-FFF2-40B4-BE49-F238E27FC236}">
                <a16:creationId xmlns:a16="http://schemas.microsoft.com/office/drawing/2014/main" id="{248C2304-B400-C72F-5E1E-9405267DA42C}"/>
              </a:ext>
            </a:extLst>
          </p:cNvPr>
          <p:cNvPicPr>
            <a:picLocks noChangeAspect="1"/>
          </p:cNvPicPr>
          <p:nvPr/>
        </p:nvPicPr>
        <p:blipFill>
          <a:blip r:embed="rId6"/>
          <a:stretch>
            <a:fillRect/>
          </a:stretch>
        </p:blipFill>
        <p:spPr>
          <a:xfrm>
            <a:off x="1948153" y="3087419"/>
            <a:ext cx="969327" cy="969327"/>
          </a:xfrm>
          <a:prstGeom prst="rect">
            <a:avLst/>
          </a:prstGeom>
        </p:spPr>
      </p:pic>
    </p:spTree>
    <p:extLst>
      <p:ext uri="{BB962C8B-B14F-4D97-AF65-F5344CB8AC3E}">
        <p14:creationId xmlns:p14="http://schemas.microsoft.com/office/powerpoint/2010/main" val="403669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dirty="0">
                <a:ea typeface="Source Sans Pro Semibold"/>
              </a:rPr>
              <a:t>Eligibility and Enrollment</a:t>
            </a:r>
            <a:endParaRPr lang="en-US" dirty="0"/>
          </a:p>
        </p:txBody>
      </p:sp>
      <p:sp>
        <p:nvSpPr>
          <p:cNvPr id="3" name="Slide Number Placeholder 2">
            <a:extLst>
              <a:ext uri="{FF2B5EF4-FFF2-40B4-BE49-F238E27FC236}">
                <a16:creationId xmlns:a16="http://schemas.microsoft.com/office/drawing/2014/main" id="{15480748-FC10-0CCB-E2F0-15C4A6185907}"/>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6</a:t>
            </a:fld>
            <a:endParaRPr lang="en-US"/>
          </a:p>
        </p:txBody>
      </p:sp>
    </p:spTree>
    <p:extLst>
      <p:ext uri="{BB962C8B-B14F-4D97-AF65-F5344CB8AC3E}">
        <p14:creationId xmlns:p14="http://schemas.microsoft.com/office/powerpoint/2010/main" val="158295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eft Bracket 63">
            <a:extLst>
              <a:ext uri="{FF2B5EF4-FFF2-40B4-BE49-F238E27FC236}">
                <a16:creationId xmlns:a16="http://schemas.microsoft.com/office/drawing/2014/main" id="{CA8C97A6-6F6E-4B22-A327-1358A7D8988C}"/>
              </a:ext>
            </a:extLst>
          </p:cNvPr>
          <p:cNvSpPr/>
          <p:nvPr/>
        </p:nvSpPr>
        <p:spPr>
          <a:xfrm rot="5400000">
            <a:off x="3104837" y="2275723"/>
            <a:ext cx="165917" cy="1850993"/>
          </a:xfrm>
          <a:prstGeom prst="leftBracket">
            <a:avLst>
              <a:gd name="adj" fmla="val 0"/>
            </a:avLst>
          </a:prstGeom>
          <a:ln>
            <a:solidFill>
              <a:srgbClr val="005F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54E84897-D004-426F-BB98-F285316072AE}"/>
              </a:ext>
            </a:extLst>
          </p:cNvPr>
          <p:cNvCxnSpPr>
            <a:cxnSpLocks/>
            <a:endCxn id="31" idx="0"/>
          </p:cNvCxnSpPr>
          <p:nvPr/>
        </p:nvCxnSpPr>
        <p:spPr>
          <a:xfrm flipV="1">
            <a:off x="7478100" y="2832802"/>
            <a:ext cx="5466" cy="29307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18B327-4F25-450E-9E60-A3163827DBB6}"/>
              </a:ext>
            </a:extLst>
          </p:cNvPr>
          <p:cNvCxnSpPr>
            <a:cxnSpLocks/>
          </p:cNvCxnSpPr>
          <p:nvPr/>
        </p:nvCxnSpPr>
        <p:spPr>
          <a:xfrm flipV="1">
            <a:off x="3521609" y="276125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252AD-1977-4601-BCC1-C728F8166268}"/>
              </a:ext>
            </a:extLst>
          </p:cNvPr>
          <p:cNvSpPr txBox="1"/>
          <p:nvPr/>
        </p:nvSpPr>
        <p:spPr>
          <a:xfrm>
            <a:off x="3260160" y="3001278"/>
            <a:ext cx="522900" cy="246221"/>
          </a:xfrm>
          <a:prstGeom prst="rect">
            <a:avLst/>
          </a:prstGeom>
          <a:solidFill>
            <a:srgbClr val="00A797"/>
          </a:solidFill>
        </p:spPr>
        <p:txBody>
          <a:bodyPr wrap="none" rtlCol="0">
            <a:spAutoFit/>
          </a:bodyPr>
          <a:lstStyle/>
          <a:p>
            <a:pPr algn="ctr"/>
            <a:r>
              <a:rPr lang="en-US" sz="1000" b="1">
                <a:solidFill>
                  <a:schemeClr val="bg1"/>
                </a:solidFill>
                <a:latin typeface="+mn-lt"/>
              </a:rPr>
              <a:t>2006</a:t>
            </a:r>
          </a:p>
        </p:txBody>
      </p:sp>
      <p:cxnSp>
        <p:nvCxnSpPr>
          <p:cNvPr id="36" name="Straight Connector 35">
            <a:extLst>
              <a:ext uri="{FF2B5EF4-FFF2-40B4-BE49-F238E27FC236}">
                <a16:creationId xmlns:a16="http://schemas.microsoft.com/office/drawing/2014/main" id="{DC5C0665-C81A-4097-B8BE-B002FF7A54FA}"/>
              </a:ext>
            </a:extLst>
          </p:cNvPr>
          <p:cNvCxnSpPr>
            <a:cxnSpLocks/>
          </p:cNvCxnSpPr>
          <p:nvPr/>
        </p:nvCxnSpPr>
        <p:spPr>
          <a:xfrm flipV="1">
            <a:off x="788500" y="276125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CF62EA-5E15-4E80-87B0-8548DA82970E}"/>
              </a:ext>
            </a:extLst>
          </p:cNvPr>
          <p:cNvSpPr>
            <a:spLocks noGrp="1"/>
          </p:cNvSpPr>
          <p:nvPr>
            <p:ph type="title"/>
          </p:nvPr>
        </p:nvSpPr>
        <p:spPr/>
        <p:txBody>
          <a:bodyPr/>
          <a:lstStyle/>
          <a:p>
            <a:r>
              <a:rPr lang="en-US"/>
              <a:t>MASSHEALTH IMPROVES ACCESS TO coverage AND HEALTH OUTCOMES</a:t>
            </a:r>
          </a:p>
        </p:txBody>
      </p:sp>
      <p:sp>
        <p:nvSpPr>
          <p:cNvPr id="3" name="Slide Number Placeholder 2">
            <a:extLst>
              <a:ext uri="{FF2B5EF4-FFF2-40B4-BE49-F238E27FC236}">
                <a16:creationId xmlns:a16="http://schemas.microsoft.com/office/drawing/2014/main" id="{3630149F-3CD1-8C28-5696-9DAD156A927D}"/>
              </a:ext>
            </a:extLst>
          </p:cNvPr>
          <p:cNvSpPr>
            <a:spLocks noGrp="1"/>
          </p:cNvSpPr>
          <p:nvPr>
            <p:ph type="sldNum" sz="quarter" idx="10"/>
          </p:nvPr>
        </p:nvSpPr>
        <p:spPr/>
        <p:txBody>
          <a:bodyPr/>
          <a:lstStyle/>
          <a:p>
            <a:fld id="{52FF2353-2A72-49B4-9122-A3EFF5B12DD2}" type="slidenum">
              <a:rPr lang="en-US" smtClean="0"/>
              <a:pPr/>
              <a:t>7</a:t>
            </a:fld>
            <a:endParaRPr lang="en-US"/>
          </a:p>
        </p:txBody>
      </p:sp>
      <p:sp>
        <p:nvSpPr>
          <p:cNvPr id="9" name="Content Placeholder 8">
            <a:extLst>
              <a:ext uri="{FF2B5EF4-FFF2-40B4-BE49-F238E27FC236}">
                <a16:creationId xmlns:a16="http://schemas.microsoft.com/office/drawing/2014/main" id="{2D15A079-77AF-248C-A789-C2D439E5F745}"/>
              </a:ext>
            </a:extLst>
          </p:cNvPr>
          <p:cNvSpPr>
            <a:spLocks noGrp="1"/>
          </p:cNvSpPr>
          <p:nvPr>
            <p:ph idx="4294967295"/>
          </p:nvPr>
        </p:nvSpPr>
        <p:spPr>
          <a:xfrm>
            <a:off x="457200" y="1189038"/>
            <a:ext cx="7772400" cy="718806"/>
          </a:xfrm>
        </p:spPr>
        <p:txBody>
          <a:bodyPr/>
          <a:lstStyle/>
          <a:p>
            <a:pPr marL="0" indent="0">
              <a:buNone/>
            </a:pPr>
            <a:r>
              <a:rPr lang="en-US" dirty="0"/>
              <a:t>Massachusetts expanded MassHealth over the course of decades. These expansions have given researchers opportunities to study the effects of MassHealth on access to coverage, care, and health outcomes. </a:t>
            </a:r>
          </a:p>
          <a:p>
            <a:endParaRPr lang="en-US" dirty="0"/>
          </a:p>
        </p:txBody>
      </p:sp>
      <p:sp>
        <p:nvSpPr>
          <p:cNvPr id="34" name="TextBox 33">
            <a:extLst>
              <a:ext uri="{FF2B5EF4-FFF2-40B4-BE49-F238E27FC236}">
                <a16:creationId xmlns:a16="http://schemas.microsoft.com/office/drawing/2014/main" id="{360A0ADC-30D2-4CFE-8468-E71ECAA94CBD}"/>
              </a:ext>
            </a:extLst>
          </p:cNvPr>
          <p:cNvSpPr txBox="1"/>
          <p:nvPr/>
        </p:nvSpPr>
        <p:spPr>
          <a:xfrm>
            <a:off x="557507" y="3001278"/>
            <a:ext cx="461986" cy="246221"/>
          </a:xfrm>
          <a:prstGeom prst="rect">
            <a:avLst/>
          </a:prstGeom>
          <a:solidFill>
            <a:srgbClr val="00A797"/>
          </a:solidFill>
        </p:spPr>
        <p:txBody>
          <a:bodyPr wrap="none" rtlCol="0">
            <a:spAutoFit/>
          </a:bodyPr>
          <a:lstStyle/>
          <a:p>
            <a:pPr algn="ctr"/>
            <a:r>
              <a:rPr lang="en-US" sz="1000" b="1" dirty="0">
                <a:solidFill>
                  <a:schemeClr val="bg1"/>
                </a:solidFill>
                <a:latin typeface="+mn-lt"/>
              </a:rPr>
              <a:t>1997</a:t>
            </a:r>
          </a:p>
        </p:txBody>
      </p:sp>
      <p:sp>
        <p:nvSpPr>
          <p:cNvPr id="42" name="Rectangle 41">
            <a:extLst>
              <a:ext uri="{FF2B5EF4-FFF2-40B4-BE49-F238E27FC236}">
                <a16:creationId xmlns:a16="http://schemas.microsoft.com/office/drawing/2014/main" id="{358E06F6-9521-4F71-B662-E2866BABAEF8}"/>
              </a:ext>
            </a:extLst>
          </p:cNvPr>
          <p:cNvSpPr/>
          <p:nvPr/>
        </p:nvSpPr>
        <p:spPr>
          <a:xfrm>
            <a:off x="458624" y="2119438"/>
            <a:ext cx="1465113" cy="646331"/>
          </a:xfrm>
          <a:prstGeom prst="rect">
            <a:avLst/>
          </a:prstGeom>
          <a:solidFill>
            <a:srgbClr val="00A797">
              <a:alpha val="10000"/>
            </a:srgbClr>
          </a:solidFill>
        </p:spPr>
        <p:txBody>
          <a:bodyPr wrap="square" anchor="b">
            <a:spAutoFit/>
          </a:bodyPr>
          <a:lstStyle/>
          <a:p>
            <a:r>
              <a:rPr lang="en-US" sz="900" b="1" dirty="0">
                <a:solidFill>
                  <a:srgbClr val="1C1C1C"/>
                </a:solidFill>
                <a:latin typeface="+mn-lt"/>
              </a:rPr>
              <a:t>In 1997, Massachusetts expanded MassHealth eligibility to more adults and children. </a:t>
            </a:r>
            <a:endParaRPr lang="en-US" sz="900" b="1" strike="sngStrike" dirty="0">
              <a:solidFill>
                <a:srgbClr val="1C1C1C"/>
              </a:solidFill>
              <a:latin typeface="+mn-lt"/>
            </a:endParaRPr>
          </a:p>
        </p:txBody>
      </p:sp>
      <p:sp>
        <p:nvSpPr>
          <p:cNvPr id="51" name="Rectangle 50">
            <a:extLst>
              <a:ext uri="{FF2B5EF4-FFF2-40B4-BE49-F238E27FC236}">
                <a16:creationId xmlns:a16="http://schemas.microsoft.com/office/drawing/2014/main" id="{0C01866D-F12A-41C3-A5A3-5EA871EB7609}"/>
              </a:ext>
            </a:extLst>
          </p:cNvPr>
          <p:cNvSpPr/>
          <p:nvPr/>
        </p:nvSpPr>
        <p:spPr>
          <a:xfrm>
            <a:off x="2262299" y="2119438"/>
            <a:ext cx="4614895" cy="646331"/>
          </a:xfrm>
          <a:prstGeom prst="rect">
            <a:avLst/>
          </a:prstGeom>
          <a:solidFill>
            <a:srgbClr val="00A797">
              <a:alpha val="10000"/>
            </a:srgbClr>
          </a:solidFill>
        </p:spPr>
        <p:txBody>
          <a:bodyPr wrap="square" anchor="b">
            <a:spAutoFit/>
          </a:bodyPr>
          <a:lstStyle/>
          <a:p>
            <a:r>
              <a:rPr lang="en-US" sz="900" b="1" dirty="0">
                <a:solidFill>
                  <a:srgbClr val="1C1C1C"/>
                </a:solidFill>
                <a:latin typeface="+mn-lt"/>
              </a:rPr>
              <a:t>In 2006 a comprehensive package of reforms expanded MassHealth eligibility </a:t>
            </a:r>
            <a:r>
              <a:rPr lang="en-US" sz="900" b="1" dirty="0">
                <a:latin typeface="+mn-lt"/>
              </a:rPr>
              <a:t>again. These reforms also made subsidized coverage available through the </a:t>
            </a:r>
            <a:r>
              <a:rPr lang="en-US" sz="900" b="1" dirty="0">
                <a:solidFill>
                  <a:srgbClr val="1C1C1C"/>
                </a:solidFill>
                <a:latin typeface="+mn-lt"/>
              </a:rPr>
              <a:t>Health Connector (Massachusetts’ state-based health insurance marketplace) and implemented insurance mandates for individuals and employers. </a:t>
            </a:r>
            <a:endParaRPr lang="en-US" sz="900" b="1" strike="sngStrike" dirty="0">
              <a:solidFill>
                <a:srgbClr val="00B0F0"/>
              </a:solidFill>
              <a:latin typeface="+mn-lt"/>
            </a:endParaRPr>
          </a:p>
        </p:txBody>
      </p:sp>
      <p:sp>
        <p:nvSpPr>
          <p:cNvPr id="54" name="TextBox 53">
            <a:extLst>
              <a:ext uri="{FF2B5EF4-FFF2-40B4-BE49-F238E27FC236}">
                <a16:creationId xmlns:a16="http://schemas.microsoft.com/office/drawing/2014/main" id="{BC99F760-8DFF-4066-8525-142A9E1430BF}"/>
              </a:ext>
            </a:extLst>
          </p:cNvPr>
          <p:cNvSpPr txBox="1"/>
          <p:nvPr/>
        </p:nvSpPr>
        <p:spPr>
          <a:xfrm>
            <a:off x="7240695" y="3001278"/>
            <a:ext cx="474810" cy="246221"/>
          </a:xfrm>
          <a:prstGeom prst="rect">
            <a:avLst/>
          </a:prstGeom>
          <a:solidFill>
            <a:srgbClr val="00A797"/>
          </a:solidFill>
        </p:spPr>
        <p:txBody>
          <a:bodyPr wrap="none" rtlCol="0">
            <a:spAutoFit/>
          </a:bodyPr>
          <a:lstStyle/>
          <a:p>
            <a:pPr algn="ctr"/>
            <a:r>
              <a:rPr lang="en-US" sz="1000" b="1">
                <a:solidFill>
                  <a:schemeClr val="bg1"/>
                </a:solidFill>
                <a:latin typeface="+mn-lt"/>
              </a:rPr>
              <a:t>2018</a:t>
            </a:r>
          </a:p>
        </p:txBody>
      </p:sp>
      <p:sp>
        <p:nvSpPr>
          <p:cNvPr id="57" name="TextBox 56">
            <a:extLst>
              <a:ext uri="{FF2B5EF4-FFF2-40B4-BE49-F238E27FC236}">
                <a16:creationId xmlns:a16="http://schemas.microsoft.com/office/drawing/2014/main" id="{C9751A73-DDB4-44B7-9985-1F9D3BDAB91C}"/>
              </a:ext>
            </a:extLst>
          </p:cNvPr>
          <p:cNvSpPr txBox="1"/>
          <p:nvPr/>
        </p:nvSpPr>
        <p:spPr>
          <a:xfrm>
            <a:off x="457200" y="3277311"/>
            <a:ext cx="1576466" cy="1554272"/>
          </a:xfrm>
          <a:prstGeom prst="rect">
            <a:avLst/>
          </a:prstGeom>
          <a:noFill/>
        </p:spPr>
        <p:txBody>
          <a:bodyPr wrap="square" rtlCol="0">
            <a:spAutoFit/>
          </a:bodyPr>
          <a:lstStyle/>
          <a:p>
            <a:pPr>
              <a:buClr>
                <a:srgbClr val="00A797"/>
              </a:buClr>
            </a:pPr>
            <a:r>
              <a:rPr lang="en-US" sz="900" dirty="0">
                <a:solidFill>
                  <a:srgbClr val="00A797"/>
                </a:solidFill>
                <a:latin typeface="+mn-lt"/>
              </a:rPr>
              <a:t>IMPACTS:</a:t>
            </a:r>
          </a:p>
          <a:p>
            <a:pPr marL="73152" lvl="1" indent="-73152">
              <a:spcBef>
                <a:spcPts val="300"/>
              </a:spcBef>
              <a:buClr>
                <a:srgbClr val="00A797"/>
              </a:buClr>
              <a:buFont typeface="Arial" panose="020B0604020202020204" pitchFamily="34" charset="0"/>
              <a:buChar char="•"/>
            </a:pPr>
            <a:r>
              <a:rPr lang="en-US" sz="900" b="1" dirty="0">
                <a:latin typeface="+mn-lt"/>
              </a:rPr>
              <a:t>A dramatic drop in the uninsured rate</a:t>
            </a:r>
            <a:r>
              <a:rPr lang="en-US" sz="900" dirty="0">
                <a:latin typeface="+mn-lt"/>
              </a:rPr>
              <a:t>, for both adults and children.</a:t>
            </a:r>
            <a:r>
              <a:rPr lang="en-US" sz="900" baseline="30000" dirty="0">
                <a:latin typeface="+mn-lt"/>
              </a:rPr>
              <a:t>1</a:t>
            </a:r>
            <a:r>
              <a:rPr lang="en-US" sz="900" dirty="0">
                <a:latin typeface="+mn-lt"/>
              </a:rPr>
              <a:t> </a:t>
            </a:r>
          </a:p>
          <a:p>
            <a:pPr marL="73152" lvl="1" indent="-73152">
              <a:spcBef>
                <a:spcPts val="300"/>
              </a:spcBef>
              <a:buClr>
                <a:srgbClr val="00A797"/>
              </a:buClr>
              <a:buFont typeface="Arial" panose="020B0604020202020204" pitchFamily="34" charset="0"/>
              <a:buChar char="•"/>
            </a:pPr>
            <a:r>
              <a:rPr lang="en-US" sz="900" b="1" dirty="0">
                <a:latin typeface="+mn-lt"/>
              </a:rPr>
              <a:t>The percentage of people entering substance use disorder treatment programs with MassHealth coverage rose 21%.</a:t>
            </a:r>
            <a:r>
              <a:rPr lang="en-US" sz="900" baseline="30000" dirty="0">
                <a:latin typeface="+mn-lt"/>
              </a:rPr>
              <a:t>2</a:t>
            </a:r>
          </a:p>
        </p:txBody>
      </p:sp>
      <p:sp>
        <p:nvSpPr>
          <p:cNvPr id="58" name="TextBox 57">
            <a:extLst>
              <a:ext uri="{FF2B5EF4-FFF2-40B4-BE49-F238E27FC236}">
                <a16:creationId xmlns:a16="http://schemas.microsoft.com/office/drawing/2014/main" id="{C83BBCAC-00CE-4CEB-B45E-1D5E360A189A}"/>
              </a:ext>
            </a:extLst>
          </p:cNvPr>
          <p:cNvSpPr txBox="1"/>
          <p:nvPr/>
        </p:nvSpPr>
        <p:spPr>
          <a:xfrm>
            <a:off x="2149916" y="3277311"/>
            <a:ext cx="1907422" cy="1100301"/>
          </a:xfrm>
          <a:prstGeom prst="rect">
            <a:avLst/>
          </a:prstGeom>
          <a:noFill/>
        </p:spPr>
        <p:txBody>
          <a:bodyPr wrap="square" rtlCol="0">
            <a:spAutoFit/>
          </a:bodyPr>
          <a:lstStyle/>
          <a:p>
            <a:pPr>
              <a:buClr>
                <a:srgbClr val="00A797"/>
              </a:buClr>
            </a:pPr>
            <a:r>
              <a:rPr lang="en-US" sz="900" dirty="0">
                <a:solidFill>
                  <a:srgbClr val="00A797"/>
                </a:solidFill>
                <a:latin typeface="+mn-lt"/>
              </a:rPr>
              <a:t>IMPACTS OF </a:t>
            </a:r>
            <a:br>
              <a:rPr lang="en-US" sz="900" dirty="0">
                <a:solidFill>
                  <a:srgbClr val="00A797"/>
                </a:solidFill>
                <a:latin typeface="+mn-lt"/>
              </a:rPr>
            </a:br>
            <a:r>
              <a:rPr lang="en-US" sz="900" b="1" dirty="0">
                <a:solidFill>
                  <a:srgbClr val="00A797"/>
                </a:solidFill>
                <a:latin typeface="+mn-lt"/>
              </a:rPr>
              <a:t>MASSHEALTH EXPANSION </a:t>
            </a:r>
            <a:br>
              <a:rPr lang="en-US" sz="900" b="1" dirty="0">
                <a:solidFill>
                  <a:srgbClr val="00A797"/>
                </a:solidFill>
                <a:latin typeface="+mn-lt"/>
              </a:rPr>
            </a:br>
            <a:r>
              <a:rPr lang="en-US" sz="900" dirty="0">
                <a:solidFill>
                  <a:srgbClr val="00A797"/>
                </a:solidFill>
                <a:latin typeface="+mn-lt"/>
              </a:rPr>
              <a:t>ASSOCIATED WITH:</a:t>
            </a:r>
          </a:p>
          <a:p>
            <a:pPr marL="73152" lvl="1" indent="-73152">
              <a:spcBef>
                <a:spcPts val="300"/>
              </a:spcBef>
              <a:buClr>
                <a:srgbClr val="00A797"/>
              </a:buClr>
              <a:buFont typeface="Arial" panose="020B0604020202020204" pitchFamily="34" charset="0"/>
              <a:buChar char="•"/>
            </a:pPr>
            <a:r>
              <a:rPr lang="en-US" sz="900" b="1" dirty="0">
                <a:latin typeface="+mn-lt"/>
              </a:rPr>
              <a:t>A more than 5 percentage point drop in the uninsured rate among children eligible for MassHealth.</a:t>
            </a:r>
            <a:r>
              <a:rPr lang="en-US" sz="900" baseline="30000" dirty="0">
                <a:latin typeface="+mn-lt"/>
              </a:rPr>
              <a:t>3</a:t>
            </a:r>
          </a:p>
        </p:txBody>
      </p:sp>
      <p:sp>
        <p:nvSpPr>
          <p:cNvPr id="59" name="TextBox 58">
            <a:extLst>
              <a:ext uri="{FF2B5EF4-FFF2-40B4-BE49-F238E27FC236}">
                <a16:creationId xmlns:a16="http://schemas.microsoft.com/office/drawing/2014/main" id="{955173B0-19AA-4F6B-94A1-F305C1C9BD6B}"/>
              </a:ext>
            </a:extLst>
          </p:cNvPr>
          <p:cNvSpPr txBox="1"/>
          <p:nvPr/>
        </p:nvSpPr>
        <p:spPr>
          <a:xfrm>
            <a:off x="3998492" y="3277311"/>
            <a:ext cx="2959522" cy="2046714"/>
          </a:xfrm>
          <a:prstGeom prst="rect">
            <a:avLst/>
          </a:prstGeom>
          <a:noFill/>
        </p:spPr>
        <p:txBody>
          <a:bodyPr wrap="square" rtlCol="0">
            <a:spAutoFit/>
          </a:bodyPr>
          <a:lstStyle/>
          <a:p>
            <a:pPr lvl="0">
              <a:buClr>
                <a:srgbClr val="00A797"/>
              </a:buClr>
            </a:pPr>
            <a:r>
              <a:rPr lang="en-US" sz="900" dirty="0">
                <a:solidFill>
                  <a:srgbClr val="00A797"/>
                </a:solidFill>
                <a:latin typeface="+mn-lt"/>
              </a:rPr>
              <a:t>IMPACTS OF </a:t>
            </a:r>
            <a:br>
              <a:rPr lang="en-US" sz="900" dirty="0">
                <a:solidFill>
                  <a:srgbClr val="00A797"/>
                </a:solidFill>
                <a:latin typeface="+mn-lt"/>
              </a:rPr>
            </a:br>
            <a:r>
              <a:rPr lang="en-US" sz="900" b="1" dirty="0">
                <a:solidFill>
                  <a:srgbClr val="00A797"/>
                </a:solidFill>
                <a:latin typeface="+mn-lt"/>
                <a:ea typeface="Source Sans Pro Semibold" panose="020B0503030403020204" pitchFamily="34" charset="0"/>
              </a:rPr>
              <a:t>MASSHEALTH EXPANSION, IN COMBINATION </a:t>
            </a:r>
            <a:br>
              <a:rPr lang="en-US" sz="900" b="1" dirty="0">
                <a:solidFill>
                  <a:srgbClr val="00A797"/>
                </a:solidFill>
                <a:latin typeface="+mn-lt"/>
                <a:ea typeface="Source Sans Pro Semibold" panose="020B0503030403020204" pitchFamily="34" charset="0"/>
              </a:rPr>
            </a:br>
            <a:r>
              <a:rPr lang="en-US" sz="900" b="1" dirty="0">
                <a:solidFill>
                  <a:srgbClr val="00A797"/>
                </a:solidFill>
                <a:latin typeface="+mn-lt"/>
                <a:ea typeface="Source Sans Pro Semibold" panose="020B0503030403020204" pitchFamily="34" charset="0"/>
              </a:rPr>
              <a:t>WITH OTHER 2006 REFORMS</a:t>
            </a:r>
            <a:r>
              <a:rPr lang="en-US" sz="900" b="1" dirty="0">
                <a:solidFill>
                  <a:srgbClr val="00A797"/>
                </a:solidFill>
                <a:latin typeface="+mn-lt"/>
              </a:rPr>
              <a:t>, </a:t>
            </a:r>
            <a:r>
              <a:rPr lang="en-US" sz="900" dirty="0">
                <a:solidFill>
                  <a:srgbClr val="00A797"/>
                </a:solidFill>
                <a:latin typeface="+mn-lt"/>
              </a:rPr>
              <a:t>ASSOCIATED WITH:</a:t>
            </a:r>
          </a:p>
          <a:p>
            <a:pPr marL="73152" lvl="2" indent="-73152">
              <a:spcBef>
                <a:spcPts val="300"/>
              </a:spcBef>
              <a:buClr>
                <a:srgbClr val="00A797"/>
              </a:buClr>
              <a:buFont typeface="Arial" panose="020B0604020202020204" pitchFamily="34" charset="0"/>
              <a:buChar char="•"/>
            </a:pPr>
            <a:r>
              <a:rPr lang="en-US" sz="900" b="1" dirty="0">
                <a:latin typeface="+mn-lt"/>
              </a:rPr>
              <a:t>A drop of 50%</a:t>
            </a:r>
            <a:r>
              <a:rPr lang="en-US" sz="900" dirty="0">
                <a:solidFill>
                  <a:srgbClr val="1C1C1C"/>
                </a:solidFill>
                <a:latin typeface="+mn-lt"/>
              </a:rPr>
              <a:t>, or almost 3 percentage points, </a:t>
            </a:r>
            <a:br>
              <a:rPr lang="en-US" sz="900" dirty="0">
                <a:solidFill>
                  <a:srgbClr val="1C1C1C"/>
                </a:solidFill>
                <a:latin typeface="+mn-lt"/>
              </a:rPr>
            </a:br>
            <a:r>
              <a:rPr lang="en-US" sz="900" b="1" dirty="0">
                <a:latin typeface="+mn-lt"/>
              </a:rPr>
              <a:t>in the uninsured rate for all Massachusetts children.</a:t>
            </a:r>
            <a:r>
              <a:rPr lang="en-US" sz="900" baseline="30000" dirty="0">
                <a:solidFill>
                  <a:srgbClr val="1C1C1C"/>
                </a:solidFill>
                <a:latin typeface="+mn-lt"/>
              </a:rPr>
              <a:t>3</a:t>
            </a:r>
            <a:r>
              <a:rPr lang="en-US" sz="900" dirty="0">
                <a:solidFill>
                  <a:srgbClr val="1C1C1C"/>
                </a:solidFill>
                <a:latin typeface="+mn-lt"/>
              </a:rPr>
              <a:t> </a:t>
            </a:r>
          </a:p>
          <a:p>
            <a:pPr marL="73152" lvl="2" indent="-73152">
              <a:spcBef>
                <a:spcPts val="300"/>
              </a:spcBef>
              <a:buClr>
                <a:srgbClr val="00A797"/>
              </a:buClr>
              <a:buFont typeface="Arial" panose="020B0604020202020204" pitchFamily="34" charset="0"/>
              <a:buChar char="•"/>
            </a:pPr>
            <a:r>
              <a:rPr lang="en-US" sz="900" b="1" dirty="0">
                <a:latin typeface="+mn-lt"/>
              </a:rPr>
              <a:t>Massachusetts becoming the state with the highest rate of insurance among all states.</a:t>
            </a:r>
            <a:r>
              <a:rPr lang="en-US" sz="900" baseline="30000" dirty="0">
                <a:solidFill>
                  <a:srgbClr val="1C1C1C"/>
                </a:solidFill>
                <a:latin typeface="+mn-lt"/>
              </a:rPr>
              <a:t>4</a:t>
            </a:r>
            <a:endParaRPr lang="en-US" sz="900" dirty="0">
              <a:solidFill>
                <a:srgbClr val="1C1C1C"/>
              </a:solidFill>
              <a:latin typeface="+mn-lt"/>
            </a:endParaRPr>
          </a:p>
          <a:p>
            <a:pPr marL="73152" lvl="2" indent="-73152">
              <a:spcBef>
                <a:spcPts val="300"/>
              </a:spcBef>
              <a:buClr>
                <a:srgbClr val="00A797"/>
              </a:buClr>
              <a:buFont typeface="Arial" panose="020B0604020202020204" pitchFamily="34" charset="0"/>
              <a:buChar char="•"/>
            </a:pPr>
            <a:r>
              <a:rPr lang="en-US" sz="900" b="1" dirty="0">
                <a:latin typeface="+mn-lt"/>
              </a:rPr>
              <a:t>Measurable improvements in physical and mental health for adults and children.</a:t>
            </a:r>
            <a:r>
              <a:rPr lang="en-US" sz="900" baseline="30000" dirty="0">
                <a:solidFill>
                  <a:srgbClr val="1C1C1C"/>
                </a:solidFill>
                <a:latin typeface="+mn-lt"/>
              </a:rPr>
              <a:t>4</a:t>
            </a:r>
            <a:r>
              <a:rPr lang="en-US" sz="900" dirty="0">
                <a:solidFill>
                  <a:srgbClr val="1C1C1C"/>
                </a:solidFill>
                <a:latin typeface="+mn-lt"/>
              </a:rPr>
              <a:t> </a:t>
            </a:r>
          </a:p>
          <a:p>
            <a:pPr marL="73152" lvl="2" indent="-73152">
              <a:spcBef>
                <a:spcPts val="300"/>
              </a:spcBef>
              <a:buClr>
                <a:srgbClr val="00A797"/>
              </a:buClr>
              <a:buFont typeface="Arial" panose="020B0604020202020204" pitchFamily="34" charset="0"/>
              <a:buChar char="•"/>
            </a:pPr>
            <a:r>
              <a:rPr lang="en-US" sz="900" b="1" dirty="0">
                <a:latin typeface="+mn-lt"/>
              </a:rPr>
              <a:t>Increased use of preventive care for adults and children </a:t>
            </a:r>
            <a:r>
              <a:rPr lang="en-US" sz="900" dirty="0">
                <a:solidFill>
                  <a:srgbClr val="1C1C1C"/>
                </a:solidFill>
                <a:latin typeface="+mn-lt"/>
              </a:rPr>
              <a:t>(pap screening, cholesterol testing, colonoscopies, pediatric checkups).</a:t>
            </a:r>
            <a:r>
              <a:rPr lang="en-US" sz="900" baseline="30000" dirty="0">
                <a:solidFill>
                  <a:srgbClr val="1C1C1C"/>
                </a:solidFill>
                <a:latin typeface="+mn-lt"/>
              </a:rPr>
              <a:t>4</a:t>
            </a:r>
            <a:endParaRPr lang="en-US" sz="900" dirty="0">
              <a:solidFill>
                <a:srgbClr val="1C1C1C"/>
              </a:solidFill>
              <a:latin typeface="+mn-lt"/>
            </a:endParaRPr>
          </a:p>
        </p:txBody>
      </p:sp>
      <p:sp>
        <p:nvSpPr>
          <p:cNvPr id="63" name="Rectangle 62">
            <a:extLst>
              <a:ext uri="{FF2B5EF4-FFF2-40B4-BE49-F238E27FC236}">
                <a16:creationId xmlns:a16="http://schemas.microsoft.com/office/drawing/2014/main" id="{F49B0EDC-DC01-4760-B48E-2F9504CA1E5A}"/>
              </a:ext>
            </a:extLst>
          </p:cNvPr>
          <p:cNvSpPr/>
          <p:nvPr/>
        </p:nvSpPr>
        <p:spPr>
          <a:xfrm>
            <a:off x="457200" y="5635822"/>
            <a:ext cx="8229600" cy="748923"/>
          </a:xfrm>
          <a:prstGeom prst="rect">
            <a:avLst/>
          </a:prstGeom>
        </p:spPr>
        <p:txBody>
          <a:bodyPr wrap="square" lIns="0" rIns="0" anchor="b" anchorCtr="0">
            <a:spAutoFit/>
          </a:bodyPr>
          <a:lstStyle/>
          <a:p>
            <a:pPr marL="45720" lvl="0" indent="-45720">
              <a:spcBef>
                <a:spcPts val="200"/>
              </a:spcBef>
            </a:pPr>
            <a:r>
              <a:rPr lang="en-US" sz="600" baseline="30000" dirty="0">
                <a:latin typeface="+mn-lt"/>
              </a:rPr>
              <a:t>1</a:t>
            </a:r>
            <a:r>
              <a:rPr lang="en-US" sz="600" dirty="0">
                <a:latin typeface="+mn-lt"/>
              </a:rPr>
              <a:t>	Zuckerman, S., Kenney, G.M., </a:t>
            </a:r>
            <a:r>
              <a:rPr lang="en-US" sz="600" dirty="0" err="1">
                <a:latin typeface="+mn-lt"/>
              </a:rPr>
              <a:t>Dubay</a:t>
            </a:r>
            <a:r>
              <a:rPr lang="en-US" sz="600" dirty="0">
                <a:latin typeface="+mn-lt"/>
              </a:rPr>
              <a:t>, L., Haley, J., &amp; </a:t>
            </a:r>
            <a:r>
              <a:rPr lang="en-US" sz="600" dirty="0" err="1">
                <a:latin typeface="+mn-lt"/>
              </a:rPr>
              <a:t>Holahan</a:t>
            </a:r>
            <a:r>
              <a:rPr lang="en-US" sz="600" dirty="0">
                <a:latin typeface="+mn-lt"/>
              </a:rPr>
              <a:t>, J. (2001). Shifting Health Insurance Coverage, 1997–1999. Health Affairs, 20 (1).</a:t>
            </a:r>
          </a:p>
          <a:p>
            <a:pPr marL="45720" lvl="0" indent="-45720">
              <a:spcBef>
                <a:spcPts val="200"/>
              </a:spcBef>
            </a:pPr>
            <a:r>
              <a:rPr lang="en-US" sz="600" baseline="30000" dirty="0">
                <a:latin typeface="+mn-lt"/>
              </a:rPr>
              <a:t>2</a:t>
            </a:r>
            <a:r>
              <a:rPr lang="en-US" sz="600" dirty="0">
                <a:latin typeface="+mn-lt"/>
              </a:rPr>
              <a:t>	</a:t>
            </a:r>
            <a:r>
              <a:rPr lang="en-US" sz="600" dirty="0" err="1">
                <a:latin typeface="+mn-lt"/>
              </a:rPr>
              <a:t>Zur</a:t>
            </a:r>
            <a:r>
              <a:rPr lang="en-US" sz="600" dirty="0">
                <a:latin typeface="+mn-lt"/>
              </a:rPr>
              <a:t>, J. &amp; </a:t>
            </a:r>
            <a:r>
              <a:rPr lang="en-US" sz="600" dirty="0" err="1">
                <a:latin typeface="+mn-lt"/>
              </a:rPr>
              <a:t>Moitabai</a:t>
            </a:r>
            <a:r>
              <a:rPr lang="en-US" sz="600" dirty="0">
                <a:latin typeface="+mn-lt"/>
              </a:rPr>
              <a:t>, R. (2013). Medicaid Expansion Initiative in Massachusetts: Enrollment Among Substance-Abusing Homeless Adults. AJPH, 103 (11).</a:t>
            </a:r>
          </a:p>
          <a:p>
            <a:pPr marL="45720" lvl="0" indent="-45720">
              <a:spcBef>
                <a:spcPts val="200"/>
              </a:spcBef>
            </a:pPr>
            <a:r>
              <a:rPr lang="en-US" sz="600" baseline="30000" dirty="0">
                <a:latin typeface="+mn-lt"/>
              </a:rPr>
              <a:t>3</a:t>
            </a:r>
            <a:r>
              <a:rPr lang="en-US" sz="600" dirty="0">
                <a:latin typeface="+mn-lt"/>
              </a:rPr>
              <a:t>	Kenney, G. M., Long, S. K., &amp; </a:t>
            </a:r>
            <a:r>
              <a:rPr lang="en-US" sz="600" dirty="0" err="1">
                <a:latin typeface="+mn-lt"/>
              </a:rPr>
              <a:t>Luque</a:t>
            </a:r>
            <a:r>
              <a:rPr lang="en-US" sz="600" dirty="0">
                <a:latin typeface="+mn-lt"/>
              </a:rPr>
              <a:t>, A. (2010). Health reform in Massachusetts cut the uninsurance rate among children in half. Health Affairs, 29 (6), 1242–1247. </a:t>
            </a:r>
          </a:p>
          <a:p>
            <a:pPr marL="45720" lvl="0" indent="-45720">
              <a:spcBef>
                <a:spcPts val="200"/>
              </a:spcBef>
            </a:pPr>
            <a:r>
              <a:rPr lang="en-US" sz="600" baseline="30000" dirty="0">
                <a:latin typeface="+mn-lt"/>
              </a:rPr>
              <a:t>4</a:t>
            </a:r>
            <a:r>
              <a:rPr lang="en-US" sz="600" dirty="0">
                <a:latin typeface="+mn-lt"/>
              </a:rPr>
              <a:t>	Love, K.A. &amp; Seifert, R.W. (2016). 10 Years of Impact: a Literature Review of Chapter 58 of the Acts of 2006. Blue Cross Blue Shield Foundation of Massachusetts; </a:t>
            </a:r>
            <a:br>
              <a:rPr lang="en-US" sz="600" dirty="0">
                <a:latin typeface="+mn-lt"/>
              </a:rPr>
            </a:br>
            <a:r>
              <a:rPr lang="en-US" sz="600" dirty="0">
                <a:latin typeface="+mn-lt"/>
              </a:rPr>
              <a:t>Miller, S. (2012). The Impact of the Massachusetts Health Care Reform on Health Care Use among Children. American Economic Review, 102 (3).</a:t>
            </a:r>
          </a:p>
          <a:p>
            <a:pPr marL="45720" lvl="0" indent="-45720">
              <a:spcBef>
                <a:spcPts val="200"/>
              </a:spcBef>
            </a:pPr>
            <a:r>
              <a:rPr lang="en-US" sz="600" baseline="30000" dirty="0">
                <a:latin typeface="+mn-lt"/>
              </a:rPr>
              <a:t>5</a:t>
            </a:r>
            <a:r>
              <a:rPr lang="en-US" sz="600" dirty="0">
                <a:latin typeface="+mn-lt"/>
              </a:rPr>
              <a:t>	Long, S.K., Aarons, J. (2018). Massachusetts Health Reform Survey. Blue Cross Blue Shield Foundation of Massachusetts. </a:t>
            </a:r>
          </a:p>
        </p:txBody>
      </p:sp>
      <p:sp>
        <p:nvSpPr>
          <p:cNvPr id="47" name="TextBox 46">
            <a:extLst>
              <a:ext uri="{FF2B5EF4-FFF2-40B4-BE49-F238E27FC236}">
                <a16:creationId xmlns:a16="http://schemas.microsoft.com/office/drawing/2014/main" id="{F684DE07-2446-48D3-9767-A9DAC6A1CCBA}"/>
              </a:ext>
            </a:extLst>
          </p:cNvPr>
          <p:cNvSpPr txBox="1"/>
          <p:nvPr/>
        </p:nvSpPr>
        <p:spPr>
          <a:xfrm>
            <a:off x="6960420" y="3277311"/>
            <a:ext cx="1584855" cy="1654299"/>
          </a:xfrm>
          <a:prstGeom prst="rect">
            <a:avLst/>
          </a:prstGeom>
          <a:noFill/>
        </p:spPr>
        <p:txBody>
          <a:bodyPr wrap="square">
            <a:spAutoFit/>
          </a:bodyPr>
          <a:lstStyle/>
          <a:p>
            <a:pPr>
              <a:buClr>
                <a:srgbClr val="00A797"/>
              </a:buClr>
            </a:pPr>
            <a:r>
              <a:rPr lang="en-US" sz="900" dirty="0">
                <a:solidFill>
                  <a:srgbClr val="00A797"/>
                </a:solidFill>
                <a:latin typeface="+mn-lt"/>
              </a:rPr>
              <a:t>LOOKING AT THE MASSACHUSETTS POPULATION IN MORE RECENT YEARS, </a:t>
            </a:r>
            <a:r>
              <a:rPr lang="en-US" sz="900" b="1" dirty="0">
                <a:solidFill>
                  <a:srgbClr val="00A797"/>
                </a:solidFill>
                <a:latin typeface="+mn-lt"/>
              </a:rPr>
              <a:t>MASSHEALTH COVERAGE </a:t>
            </a:r>
            <a:r>
              <a:rPr lang="en-US" sz="900" dirty="0">
                <a:solidFill>
                  <a:srgbClr val="00A797"/>
                </a:solidFill>
                <a:latin typeface="+mn-lt"/>
              </a:rPr>
              <a:t>IS ASSOCIATED WITH: </a:t>
            </a:r>
          </a:p>
          <a:p>
            <a:pPr marL="73152" lvl="2" indent="-73152">
              <a:spcBef>
                <a:spcPts val="300"/>
              </a:spcBef>
              <a:buClr>
                <a:srgbClr val="00A797"/>
              </a:buClr>
              <a:buFont typeface="Arial" panose="020B0604020202020204" pitchFamily="34" charset="0"/>
              <a:buChar char="•"/>
            </a:pPr>
            <a:r>
              <a:rPr lang="en-US" sz="900" b="1" dirty="0">
                <a:solidFill>
                  <a:srgbClr val="000000"/>
                </a:solidFill>
                <a:latin typeface="+mn-lt"/>
              </a:rPr>
              <a:t>Financial protection and increased affordability for health insurance and care.</a:t>
            </a:r>
            <a:r>
              <a:rPr lang="en-US" sz="900" baseline="30000" dirty="0">
                <a:solidFill>
                  <a:srgbClr val="1C1C1C"/>
                </a:solidFill>
                <a:latin typeface="+mn-lt"/>
              </a:rPr>
              <a:t>5</a:t>
            </a:r>
            <a:endParaRPr lang="en-US" sz="900" dirty="0">
              <a:solidFill>
                <a:srgbClr val="1C1C1C"/>
              </a:solidFill>
              <a:latin typeface="+mn-lt"/>
            </a:endParaRPr>
          </a:p>
        </p:txBody>
      </p:sp>
      <p:grpSp>
        <p:nvGrpSpPr>
          <p:cNvPr id="38" name="Group 37">
            <a:extLst>
              <a:ext uri="{FF2B5EF4-FFF2-40B4-BE49-F238E27FC236}">
                <a16:creationId xmlns:a16="http://schemas.microsoft.com/office/drawing/2014/main" id="{BE016C07-A9EB-0637-213B-85A42BE67227}"/>
              </a:ext>
            </a:extLst>
          </p:cNvPr>
          <p:cNvGrpSpPr/>
          <p:nvPr/>
        </p:nvGrpSpPr>
        <p:grpSpPr>
          <a:xfrm>
            <a:off x="742780" y="2832802"/>
            <a:ext cx="7874278" cy="109800"/>
            <a:chOff x="742780" y="3042664"/>
            <a:chExt cx="7874278" cy="109800"/>
          </a:xfrm>
        </p:grpSpPr>
        <p:cxnSp>
          <p:nvCxnSpPr>
            <p:cNvPr id="6" name="Straight Arrow Connector 5">
              <a:extLst>
                <a:ext uri="{FF2B5EF4-FFF2-40B4-BE49-F238E27FC236}">
                  <a16:creationId xmlns:a16="http://schemas.microsoft.com/office/drawing/2014/main" id="{09EEB2BD-0806-44E9-B0FD-0348A2D40904}"/>
                </a:ext>
              </a:extLst>
            </p:cNvPr>
            <p:cNvCxnSpPr>
              <a:cxnSpLocks/>
            </p:cNvCxnSpPr>
            <p:nvPr/>
          </p:nvCxnSpPr>
          <p:spPr>
            <a:xfrm>
              <a:off x="766037" y="3088384"/>
              <a:ext cx="7851021" cy="0"/>
            </a:xfrm>
            <a:prstGeom prst="straightConnector1">
              <a:avLst/>
            </a:prstGeom>
            <a:ln w="31750" cap="rnd">
              <a:solidFill>
                <a:srgbClr val="00A797"/>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A5B668-8249-41CC-B0AE-54FFE6AF5C1A}"/>
                </a:ext>
              </a:extLst>
            </p:cNvPr>
            <p:cNvSpPr>
              <a:spLocks noChangeAspect="1"/>
            </p:cNvSpPr>
            <p:nvPr/>
          </p:nvSpPr>
          <p:spPr>
            <a:xfrm>
              <a:off x="742780"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6E1E25-BA4F-45AF-B01C-45B1425C66A2}"/>
                </a:ext>
              </a:extLst>
            </p:cNvPr>
            <p:cNvSpPr>
              <a:spLocks noChangeAspect="1"/>
            </p:cNvSpPr>
            <p:nvPr/>
          </p:nvSpPr>
          <p:spPr>
            <a:xfrm>
              <a:off x="1046684"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23B5A9-EDE9-419E-9595-C01E522623D5}"/>
                </a:ext>
              </a:extLst>
            </p:cNvPr>
            <p:cNvSpPr>
              <a:spLocks noChangeAspect="1"/>
            </p:cNvSpPr>
            <p:nvPr/>
          </p:nvSpPr>
          <p:spPr>
            <a:xfrm>
              <a:off x="1350588"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BAE072-A014-44BF-9C13-7F191ADCAC19}"/>
                </a:ext>
              </a:extLst>
            </p:cNvPr>
            <p:cNvSpPr>
              <a:spLocks noChangeAspect="1"/>
            </p:cNvSpPr>
            <p:nvPr/>
          </p:nvSpPr>
          <p:spPr>
            <a:xfrm>
              <a:off x="1654492"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F6AC953-1432-4AD8-A492-F0178A27A8C1}"/>
                </a:ext>
              </a:extLst>
            </p:cNvPr>
            <p:cNvSpPr>
              <a:spLocks noChangeAspect="1"/>
            </p:cNvSpPr>
            <p:nvPr/>
          </p:nvSpPr>
          <p:spPr>
            <a:xfrm>
              <a:off x="195839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DC343E-5D4B-460D-BC7B-4475E5CA0E77}"/>
                </a:ext>
              </a:extLst>
            </p:cNvPr>
            <p:cNvSpPr>
              <a:spLocks noChangeAspect="1"/>
            </p:cNvSpPr>
            <p:nvPr/>
          </p:nvSpPr>
          <p:spPr>
            <a:xfrm>
              <a:off x="2262300"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C19447-CC2D-4503-8EAA-68B3FCC9EF1C}"/>
                </a:ext>
              </a:extLst>
            </p:cNvPr>
            <p:cNvSpPr>
              <a:spLocks noChangeAspect="1"/>
            </p:cNvSpPr>
            <p:nvPr/>
          </p:nvSpPr>
          <p:spPr>
            <a:xfrm>
              <a:off x="2566204"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134AD3E-8218-4931-A04C-56D2D9D44300}"/>
                </a:ext>
              </a:extLst>
            </p:cNvPr>
            <p:cNvSpPr>
              <a:spLocks noChangeAspect="1"/>
            </p:cNvSpPr>
            <p:nvPr/>
          </p:nvSpPr>
          <p:spPr>
            <a:xfrm>
              <a:off x="2870108"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879D04-A2CC-47A1-B7E2-EB6A505C995F}"/>
                </a:ext>
              </a:extLst>
            </p:cNvPr>
            <p:cNvSpPr>
              <a:spLocks noChangeAspect="1"/>
            </p:cNvSpPr>
            <p:nvPr/>
          </p:nvSpPr>
          <p:spPr>
            <a:xfrm>
              <a:off x="3174012"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8892CE-5D84-4004-BE9F-68E76BC11232}"/>
                </a:ext>
              </a:extLst>
            </p:cNvPr>
            <p:cNvSpPr>
              <a:spLocks noChangeAspect="1"/>
            </p:cNvSpPr>
            <p:nvPr/>
          </p:nvSpPr>
          <p:spPr>
            <a:xfrm>
              <a:off x="347791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1EB4E6-6272-4B6F-B52F-1ABF1B5698AE}"/>
                </a:ext>
              </a:extLst>
            </p:cNvPr>
            <p:cNvSpPr>
              <a:spLocks noChangeAspect="1"/>
            </p:cNvSpPr>
            <p:nvPr/>
          </p:nvSpPr>
          <p:spPr>
            <a:xfrm>
              <a:off x="3781820"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0DE7809-7CE8-48FA-AF10-96F4A524012F}"/>
                </a:ext>
              </a:extLst>
            </p:cNvPr>
            <p:cNvSpPr>
              <a:spLocks noChangeAspect="1"/>
            </p:cNvSpPr>
            <p:nvPr/>
          </p:nvSpPr>
          <p:spPr>
            <a:xfrm>
              <a:off x="4085724"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C5F326-CF05-4C55-9F93-D081C5156AFD}"/>
                </a:ext>
              </a:extLst>
            </p:cNvPr>
            <p:cNvSpPr>
              <a:spLocks noChangeAspect="1"/>
            </p:cNvSpPr>
            <p:nvPr/>
          </p:nvSpPr>
          <p:spPr>
            <a:xfrm>
              <a:off x="4389628"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8999654-09BA-47F3-86A4-7CBF0E4AF66B}"/>
                </a:ext>
              </a:extLst>
            </p:cNvPr>
            <p:cNvSpPr>
              <a:spLocks noChangeAspect="1"/>
            </p:cNvSpPr>
            <p:nvPr/>
          </p:nvSpPr>
          <p:spPr>
            <a:xfrm>
              <a:off x="4693532"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E219403-B9F5-4B93-8CC9-B0C7CE0EE645}"/>
                </a:ext>
              </a:extLst>
            </p:cNvPr>
            <p:cNvSpPr>
              <a:spLocks noChangeAspect="1"/>
            </p:cNvSpPr>
            <p:nvPr/>
          </p:nvSpPr>
          <p:spPr>
            <a:xfrm>
              <a:off x="5301340"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88ADF1A-C330-41DC-A6E4-B49EBF599431}"/>
                </a:ext>
              </a:extLst>
            </p:cNvPr>
            <p:cNvSpPr>
              <a:spLocks noChangeAspect="1"/>
            </p:cNvSpPr>
            <p:nvPr/>
          </p:nvSpPr>
          <p:spPr>
            <a:xfrm>
              <a:off x="5909148"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347A572-6190-4D2F-84E9-0B67873D7CA4}"/>
                </a:ext>
              </a:extLst>
            </p:cNvPr>
            <p:cNvSpPr>
              <a:spLocks noChangeAspect="1"/>
            </p:cNvSpPr>
            <p:nvPr/>
          </p:nvSpPr>
          <p:spPr>
            <a:xfrm>
              <a:off x="6213052"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1576F5B-1A67-4966-9A9A-52487560E18D}"/>
                </a:ext>
              </a:extLst>
            </p:cNvPr>
            <p:cNvSpPr>
              <a:spLocks noChangeAspect="1"/>
            </p:cNvSpPr>
            <p:nvPr/>
          </p:nvSpPr>
          <p:spPr>
            <a:xfrm>
              <a:off x="651695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40A8540-64DD-48CA-8045-D87EC6FABD05}"/>
                </a:ext>
              </a:extLst>
            </p:cNvPr>
            <p:cNvSpPr>
              <a:spLocks noChangeAspect="1"/>
            </p:cNvSpPr>
            <p:nvPr/>
          </p:nvSpPr>
          <p:spPr>
            <a:xfrm>
              <a:off x="6820860"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0F771CF-94F9-42D9-BA1F-28D47A4579DF}"/>
                </a:ext>
              </a:extLst>
            </p:cNvPr>
            <p:cNvSpPr>
              <a:spLocks noChangeAspect="1"/>
            </p:cNvSpPr>
            <p:nvPr/>
          </p:nvSpPr>
          <p:spPr>
            <a:xfrm>
              <a:off x="7124764"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8D96737-B77B-4FC3-8D3D-9FE6BB3A8937}"/>
                </a:ext>
              </a:extLst>
            </p:cNvPr>
            <p:cNvSpPr>
              <a:spLocks noChangeAspect="1"/>
            </p:cNvSpPr>
            <p:nvPr/>
          </p:nvSpPr>
          <p:spPr>
            <a:xfrm>
              <a:off x="7428666" y="3042664"/>
              <a:ext cx="109800" cy="10980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A1805B2-0330-4A1F-B0ED-56F43AE0FB86}"/>
                </a:ext>
              </a:extLst>
            </p:cNvPr>
            <p:cNvSpPr>
              <a:spLocks noChangeAspect="1"/>
            </p:cNvSpPr>
            <p:nvPr/>
          </p:nvSpPr>
          <p:spPr>
            <a:xfrm>
              <a:off x="499743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0027D9F-03BF-497A-9F92-0B7082A34414}"/>
                </a:ext>
              </a:extLst>
            </p:cNvPr>
            <p:cNvSpPr>
              <a:spLocks noChangeAspect="1"/>
            </p:cNvSpPr>
            <p:nvPr/>
          </p:nvSpPr>
          <p:spPr>
            <a:xfrm>
              <a:off x="5605244"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AD5DB7B-6DFE-43FE-B1E6-78BC159DE552}"/>
                </a:ext>
              </a:extLst>
            </p:cNvPr>
            <p:cNvSpPr>
              <a:spLocks noChangeAspect="1"/>
            </p:cNvSpPr>
            <p:nvPr/>
          </p:nvSpPr>
          <p:spPr>
            <a:xfrm>
              <a:off x="773459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FBF041D-B995-4BDB-A4B4-79E01C620420}"/>
                </a:ext>
              </a:extLst>
            </p:cNvPr>
            <p:cNvSpPr>
              <a:spLocks noChangeAspect="1"/>
            </p:cNvSpPr>
            <p:nvPr/>
          </p:nvSpPr>
          <p:spPr>
            <a:xfrm>
              <a:off x="8040186" y="3042664"/>
              <a:ext cx="91440" cy="91440"/>
            </a:xfrm>
            <a:prstGeom prst="ellipse">
              <a:avLst/>
            </a:prstGeom>
            <a:solidFill>
              <a:schemeClr val="bg1"/>
            </a:solidFill>
            <a:ln w="12700">
              <a:solidFill>
                <a:srgbClr val="00A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899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ight Bracket 110">
            <a:extLst>
              <a:ext uri="{FF2B5EF4-FFF2-40B4-BE49-F238E27FC236}">
                <a16:creationId xmlns:a16="http://schemas.microsoft.com/office/drawing/2014/main" id="{82B6ED22-521F-470A-86F5-63FF02C58F16}"/>
              </a:ext>
            </a:extLst>
          </p:cNvPr>
          <p:cNvSpPr/>
          <p:nvPr/>
        </p:nvSpPr>
        <p:spPr>
          <a:xfrm rot="5400000">
            <a:off x="1262780" y="3385022"/>
            <a:ext cx="1339408" cy="2280998"/>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Rectangle 10">
            <a:extLst>
              <a:ext uri="{FF2B5EF4-FFF2-40B4-BE49-F238E27FC236}">
                <a16:creationId xmlns:a16="http://schemas.microsoft.com/office/drawing/2014/main" id="{1D30A99F-BC99-4011-B194-3A1AD41F2DC2}"/>
              </a:ext>
            </a:extLst>
          </p:cNvPr>
          <p:cNvSpPr>
            <a:spLocks noChangeArrowheads="1"/>
          </p:cNvSpPr>
          <p:nvPr/>
        </p:nvSpPr>
        <p:spPr bwMode="auto">
          <a:xfrm>
            <a:off x="1175987" y="2300301"/>
            <a:ext cx="310896" cy="1192679"/>
          </a:xfrm>
          <a:prstGeom prst="rect">
            <a:avLst/>
          </a:prstGeom>
          <a:solidFill>
            <a:srgbClr val="F25C21"/>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09" name="Rectangle 108">
            <a:extLst>
              <a:ext uri="{FF2B5EF4-FFF2-40B4-BE49-F238E27FC236}">
                <a16:creationId xmlns:a16="http://schemas.microsoft.com/office/drawing/2014/main" id="{7B0F8990-FB02-45E4-A5B5-0EB4CF177D5F}"/>
              </a:ext>
            </a:extLst>
          </p:cNvPr>
          <p:cNvSpPr/>
          <p:nvPr/>
        </p:nvSpPr>
        <p:spPr>
          <a:xfrm>
            <a:off x="852710" y="1790936"/>
            <a:ext cx="7756480" cy="509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MAY BE ELIGIBLE FOR ADVANCE PREMIUM TAX CREDITS FOR A QUALIFIED HEALTH PLAN</a:t>
            </a:r>
          </a:p>
        </p:txBody>
      </p:sp>
      <p:sp>
        <p:nvSpPr>
          <p:cNvPr id="312" name="Rectangle 10">
            <a:extLst>
              <a:ext uri="{FF2B5EF4-FFF2-40B4-BE49-F238E27FC236}">
                <a16:creationId xmlns:a16="http://schemas.microsoft.com/office/drawing/2014/main" id="{779A47E5-AE4B-4B86-AE4F-10FCEF38EB60}"/>
              </a:ext>
            </a:extLst>
          </p:cNvPr>
          <p:cNvSpPr>
            <a:spLocks noChangeArrowheads="1"/>
          </p:cNvSpPr>
          <p:nvPr/>
        </p:nvSpPr>
        <p:spPr bwMode="auto">
          <a:xfrm>
            <a:off x="1499263" y="2300302"/>
            <a:ext cx="310896" cy="1536192"/>
          </a:xfrm>
          <a:prstGeom prst="rect">
            <a:avLst/>
          </a:prstGeom>
          <a:solidFill>
            <a:srgbClr val="C3D941"/>
          </a:solidFill>
          <a:ln w="9525">
            <a:noFill/>
            <a:miter lim="800000"/>
            <a:headEnd/>
            <a:tailEnd/>
          </a:ln>
        </p:spPr>
        <p:txBody>
          <a:bodyPr lIns="0" tIns="45720" rIns="0" anchor="t" anchorCtr="0"/>
          <a:lstStyle/>
          <a:p>
            <a:pPr algn="ctr" eaLnBrk="0" hangingPunct="0"/>
            <a:r>
              <a:rPr lang="en-US" sz="750">
                <a:solidFill>
                  <a:schemeClr val="bg1"/>
                </a:solidFill>
                <a:latin typeface="+mn-lt"/>
                <a:cs typeface="Calibri" pitchFamily="34" charset="0"/>
              </a:rPr>
              <a:t>300%</a:t>
            </a:r>
            <a:br>
              <a:rPr lang="en-US" sz="750">
                <a:solidFill>
                  <a:schemeClr val="bg1"/>
                </a:solidFill>
                <a:latin typeface="+mn-lt"/>
                <a:cs typeface="Calibri" pitchFamily="34" charset="0"/>
              </a:rPr>
            </a:br>
            <a:endParaRPr lang="en-US" sz="750">
              <a:solidFill>
                <a:schemeClr val="bg1"/>
              </a:solidFill>
              <a:latin typeface="+mn-lt"/>
              <a:cs typeface="Calibri" pitchFamily="34" charset="0"/>
            </a:endParaRPr>
          </a:p>
        </p:txBody>
      </p:sp>
      <p:sp>
        <p:nvSpPr>
          <p:cNvPr id="146" name="Rectangle 8"/>
          <p:cNvSpPr>
            <a:spLocks noGrp="1" noChangeArrowheads="1"/>
          </p:cNvSpPr>
          <p:nvPr>
            <p:ph type="title"/>
          </p:nvPr>
        </p:nvSpPr>
        <p:spPr/>
        <p:txBody>
          <a:bodyPr/>
          <a:lstStyle/>
          <a:p>
            <a:r>
              <a:rPr lang="en-US" dirty="0"/>
              <a:t>MASSHEALTH INCOME LIMITS VARY FOR DIFFERENT AGES </a:t>
            </a:r>
            <a:br>
              <a:rPr lang="en-US" dirty="0"/>
            </a:br>
            <a:r>
              <a:rPr lang="en-US" dirty="0"/>
              <a:t>AND ELIGIBILITY GROUPS</a:t>
            </a:r>
            <a:r>
              <a:rPr lang="en-US" baseline="30000" dirty="0"/>
              <a:t>1</a:t>
            </a:r>
          </a:p>
        </p:txBody>
      </p:sp>
      <p:sp>
        <p:nvSpPr>
          <p:cNvPr id="153" name="Rectangle 10"/>
          <p:cNvSpPr>
            <a:spLocks noChangeArrowheads="1"/>
          </p:cNvSpPr>
          <p:nvPr/>
        </p:nvSpPr>
        <p:spPr bwMode="auto">
          <a:xfrm>
            <a:off x="1175987" y="3077542"/>
            <a:ext cx="310896" cy="758952"/>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150%</a:t>
            </a:r>
            <a:br>
              <a:rPr lang="en-US" sz="750" b="1">
                <a:solidFill>
                  <a:schemeClr val="bg1"/>
                </a:solidFill>
                <a:latin typeface="+mn-lt"/>
              </a:rPr>
            </a:br>
            <a:endParaRPr lang="en-US" sz="750" b="1">
              <a:solidFill>
                <a:schemeClr val="bg1"/>
              </a:solidFill>
              <a:latin typeface="+mn-lt"/>
            </a:endParaRPr>
          </a:p>
        </p:txBody>
      </p:sp>
      <p:sp>
        <p:nvSpPr>
          <p:cNvPr id="159" name="Line 46"/>
          <p:cNvSpPr>
            <a:spLocks noChangeShapeType="1"/>
          </p:cNvSpPr>
          <p:nvPr/>
        </p:nvSpPr>
        <p:spPr bwMode="auto">
          <a:xfrm>
            <a:off x="787816" y="1783832"/>
            <a:ext cx="0" cy="2051060"/>
          </a:xfrm>
          <a:prstGeom prst="line">
            <a:avLst/>
          </a:prstGeom>
          <a:noFill/>
          <a:ln w="9525">
            <a:solidFill>
              <a:srgbClr val="000000"/>
            </a:solidFill>
            <a:round/>
            <a:headEnd/>
            <a:tailEnd/>
          </a:ln>
        </p:spPr>
        <p:txBody>
          <a:bodyPr/>
          <a:lstStyle/>
          <a:p>
            <a:endParaRPr lang="en-US">
              <a:latin typeface="+mn-lt"/>
            </a:endParaRPr>
          </a:p>
        </p:txBody>
      </p:sp>
      <p:sp>
        <p:nvSpPr>
          <p:cNvPr id="174" name="Rectangle 69"/>
          <p:cNvSpPr>
            <a:spLocks noChangeArrowheads="1"/>
          </p:cNvSpPr>
          <p:nvPr/>
        </p:nvSpPr>
        <p:spPr bwMode="auto">
          <a:xfrm>
            <a:off x="852710" y="3855816"/>
            <a:ext cx="320040" cy="200055"/>
          </a:xfrm>
          <a:prstGeom prst="rect">
            <a:avLst/>
          </a:prstGeom>
          <a:noFill/>
          <a:ln w="9525">
            <a:noFill/>
            <a:miter lim="800000"/>
            <a:headEnd/>
            <a:tailEnd/>
          </a:ln>
        </p:spPr>
        <p:txBody>
          <a:bodyPr wrap="none" lIns="0" rIns="0">
            <a:noAutofit/>
          </a:bodyPr>
          <a:lstStyle/>
          <a:p>
            <a:pPr algn="ctr"/>
            <a:r>
              <a:rPr lang="en-US" sz="750" b="1">
                <a:latin typeface="+mn-lt"/>
              </a:rPr>
              <a:t>0</a:t>
            </a:r>
          </a:p>
        </p:txBody>
      </p:sp>
      <p:sp>
        <p:nvSpPr>
          <p:cNvPr id="175" name="Rectangle 70"/>
          <p:cNvSpPr>
            <a:spLocks noChangeArrowheads="1"/>
          </p:cNvSpPr>
          <p:nvPr/>
        </p:nvSpPr>
        <p:spPr bwMode="auto">
          <a:xfrm>
            <a:off x="1172037" y="3855816"/>
            <a:ext cx="320040" cy="200055"/>
          </a:xfrm>
          <a:prstGeom prst="rect">
            <a:avLst/>
          </a:prstGeom>
          <a:noFill/>
          <a:ln w="9525">
            <a:noFill/>
            <a:miter lim="800000"/>
            <a:headEnd/>
            <a:tailEnd/>
          </a:ln>
        </p:spPr>
        <p:txBody>
          <a:bodyPr wrap="square" lIns="0" rIns="0">
            <a:noAutofit/>
          </a:bodyPr>
          <a:lstStyle/>
          <a:p>
            <a:pPr algn="ctr"/>
            <a:r>
              <a:rPr lang="en-US" sz="750" b="1">
                <a:latin typeface="+mn-lt"/>
              </a:rPr>
              <a:t>1–18</a:t>
            </a:r>
          </a:p>
        </p:txBody>
      </p:sp>
      <p:sp>
        <p:nvSpPr>
          <p:cNvPr id="176" name="Rectangle 71"/>
          <p:cNvSpPr>
            <a:spLocks noChangeArrowheads="1"/>
          </p:cNvSpPr>
          <p:nvPr/>
        </p:nvSpPr>
        <p:spPr bwMode="auto">
          <a:xfrm>
            <a:off x="1489535" y="3855816"/>
            <a:ext cx="320040" cy="200055"/>
          </a:xfrm>
          <a:prstGeom prst="rect">
            <a:avLst/>
          </a:prstGeom>
          <a:noFill/>
          <a:ln w="9525" algn="ctr">
            <a:noFill/>
            <a:miter lim="800000"/>
            <a:headEnd/>
            <a:tailEnd/>
          </a:ln>
        </p:spPr>
        <p:txBody>
          <a:bodyPr wrap="square" lIns="0" rIns="0">
            <a:noAutofit/>
          </a:bodyPr>
          <a:lstStyle/>
          <a:p>
            <a:pPr algn="ctr"/>
            <a:r>
              <a:rPr lang="en-US" sz="750" b="1">
                <a:latin typeface="+mn-lt"/>
              </a:rPr>
              <a:t>19–20</a:t>
            </a:r>
          </a:p>
        </p:txBody>
      </p:sp>
      <p:sp>
        <p:nvSpPr>
          <p:cNvPr id="177" name="Line 81"/>
          <p:cNvSpPr>
            <a:spLocks noChangeShapeType="1"/>
          </p:cNvSpPr>
          <p:nvPr/>
        </p:nvSpPr>
        <p:spPr bwMode="auto">
          <a:xfrm flipV="1">
            <a:off x="852710" y="4028063"/>
            <a:ext cx="960120" cy="0"/>
          </a:xfrm>
          <a:prstGeom prst="line">
            <a:avLst/>
          </a:prstGeom>
          <a:noFill/>
          <a:ln w="6350">
            <a:solidFill>
              <a:schemeClr val="tx1"/>
            </a:solidFill>
            <a:round/>
            <a:headEnd/>
            <a:tailEnd/>
          </a:ln>
        </p:spPr>
        <p:txBody>
          <a:bodyPr/>
          <a:lstStyle/>
          <a:p>
            <a:endParaRPr lang="en-US" sz="750" b="1">
              <a:latin typeface="+mn-lt"/>
            </a:endParaRPr>
          </a:p>
        </p:txBody>
      </p:sp>
      <p:sp>
        <p:nvSpPr>
          <p:cNvPr id="178" name="Text Box 82"/>
          <p:cNvSpPr txBox="1">
            <a:spLocks noChangeArrowheads="1"/>
          </p:cNvSpPr>
          <p:nvPr/>
        </p:nvSpPr>
        <p:spPr bwMode="auto">
          <a:xfrm>
            <a:off x="875570" y="4060279"/>
            <a:ext cx="914400" cy="115416"/>
          </a:xfrm>
          <a:prstGeom prst="rect">
            <a:avLst/>
          </a:prstGeom>
          <a:noFill/>
          <a:ln w="9525">
            <a:noFill/>
            <a:miter lim="800000"/>
            <a:headEnd/>
            <a:tailEnd/>
          </a:ln>
        </p:spPr>
        <p:txBody>
          <a:bodyPr wrap="square" lIns="45720" tIns="0" rIns="45720" bIns="0">
            <a:spAutoFit/>
          </a:bodyPr>
          <a:lstStyle/>
          <a:p>
            <a:pPr algn="ctr"/>
            <a:r>
              <a:rPr lang="en-US" sz="750" b="1">
                <a:latin typeface="+mn-lt"/>
              </a:rPr>
              <a:t>AGE IN YEARS</a:t>
            </a:r>
          </a:p>
        </p:txBody>
      </p:sp>
      <p:sp>
        <p:nvSpPr>
          <p:cNvPr id="220" name="Rectangle 10"/>
          <p:cNvSpPr>
            <a:spLocks noChangeArrowheads="1"/>
          </p:cNvSpPr>
          <p:nvPr/>
        </p:nvSpPr>
        <p:spPr bwMode="auto">
          <a:xfrm>
            <a:off x="1499263" y="3077542"/>
            <a:ext cx="310896" cy="758952"/>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150%</a:t>
            </a:r>
            <a:br>
              <a:rPr lang="en-US" sz="750" b="1">
                <a:solidFill>
                  <a:schemeClr val="bg1"/>
                </a:solidFill>
                <a:latin typeface="+mn-lt"/>
              </a:rPr>
            </a:br>
            <a:endParaRPr lang="en-US" sz="750" b="1">
              <a:solidFill>
                <a:schemeClr val="bg1"/>
              </a:solidFill>
              <a:latin typeface="+mn-lt"/>
            </a:endParaRPr>
          </a:p>
        </p:txBody>
      </p:sp>
      <p:sp>
        <p:nvSpPr>
          <p:cNvPr id="250" name="TextBox 249"/>
          <p:cNvSpPr txBox="1"/>
          <p:nvPr/>
        </p:nvSpPr>
        <p:spPr>
          <a:xfrm>
            <a:off x="388027" y="1524782"/>
            <a:ext cx="544397" cy="246221"/>
          </a:xfrm>
          <a:prstGeom prst="rect">
            <a:avLst/>
          </a:prstGeom>
          <a:noFill/>
        </p:spPr>
        <p:txBody>
          <a:bodyPr wrap="square" rtlCol="0">
            <a:spAutoFit/>
          </a:bodyPr>
          <a:lstStyle/>
          <a:p>
            <a:r>
              <a:rPr lang="en-US" sz="1000" b="1">
                <a:latin typeface="+mn-lt"/>
              </a:rPr>
              <a:t>FPL</a:t>
            </a:r>
            <a:r>
              <a:rPr lang="en-US" sz="1000" b="1" baseline="30000">
                <a:latin typeface="+mn-lt"/>
              </a:rPr>
              <a:t>2</a:t>
            </a:r>
          </a:p>
        </p:txBody>
      </p:sp>
      <p:grpSp>
        <p:nvGrpSpPr>
          <p:cNvPr id="98" name="Group 97">
            <a:extLst>
              <a:ext uri="{FF2B5EF4-FFF2-40B4-BE49-F238E27FC236}">
                <a16:creationId xmlns:a16="http://schemas.microsoft.com/office/drawing/2014/main" id="{802F7ABB-C70C-4BDD-AB8B-3B11BA2CF5DB}"/>
              </a:ext>
            </a:extLst>
          </p:cNvPr>
          <p:cNvGrpSpPr/>
          <p:nvPr/>
        </p:nvGrpSpPr>
        <p:grpSpPr>
          <a:xfrm>
            <a:off x="2525895" y="2219115"/>
            <a:ext cx="462755" cy="1617379"/>
            <a:chOff x="2635871" y="2789222"/>
            <a:chExt cx="462755" cy="1617379"/>
          </a:xfrm>
        </p:grpSpPr>
        <p:sp>
          <p:nvSpPr>
            <p:cNvPr id="137" name="Rectangle 6"/>
            <p:cNvSpPr>
              <a:spLocks noChangeArrowheads="1"/>
            </p:cNvSpPr>
            <p:nvPr/>
          </p:nvSpPr>
          <p:spPr bwMode="auto">
            <a:xfrm>
              <a:off x="2635871" y="2870409"/>
              <a:ext cx="457200" cy="1536192"/>
            </a:xfrm>
            <a:prstGeom prst="rect">
              <a:avLst/>
            </a:prstGeom>
            <a:solidFill>
              <a:srgbClr val="6F83BF"/>
            </a:solidFill>
            <a:ln w="9525">
              <a:noFill/>
              <a:miter lim="800000"/>
              <a:headEnd/>
              <a:tailEnd/>
            </a:ln>
          </p:spPr>
          <p:txBody>
            <a:bodyPr tIns="45720"/>
            <a:lstStyle/>
            <a:p>
              <a:pPr algn="ctr" eaLnBrk="0" hangingPunct="0"/>
              <a:endParaRPr lang="en-US" sz="750" b="1" dirty="0">
                <a:latin typeface="+mn-lt"/>
              </a:endParaRPr>
            </a:p>
          </p:txBody>
        </p:sp>
        <p:sp>
          <p:nvSpPr>
            <p:cNvPr id="252" name="Rectangle 102"/>
            <p:cNvSpPr>
              <a:spLocks noChangeArrowheads="1"/>
            </p:cNvSpPr>
            <p:nvPr/>
          </p:nvSpPr>
          <p:spPr bwMode="auto">
            <a:xfrm>
              <a:off x="2641426" y="2864142"/>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sp>
          <p:nvSpPr>
            <p:cNvPr id="253" name="AutoShape 5"/>
            <p:cNvSpPr>
              <a:spLocks noChangeArrowheads="1"/>
            </p:cNvSpPr>
            <p:nvPr/>
          </p:nvSpPr>
          <p:spPr bwMode="auto">
            <a:xfrm>
              <a:off x="2641426" y="2789222"/>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dirty="0">
                <a:latin typeface="+mn-lt"/>
              </a:endParaRPr>
            </a:p>
          </p:txBody>
        </p:sp>
      </p:grpSp>
      <p:sp>
        <p:nvSpPr>
          <p:cNvPr id="127" name="Rectangle 126">
            <a:extLst>
              <a:ext uri="{FF2B5EF4-FFF2-40B4-BE49-F238E27FC236}">
                <a16:creationId xmlns:a16="http://schemas.microsoft.com/office/drawing/2014/main" id="{224DEF76-EB94-41B8-995D-85DF0233EC88}"/>
              </a:ext>
            </a:extLst>
          </p:cNvPr>
          <p:cNvSpPr/>
          <p:nvPr/>
        </p:nvSpPr>
        <p:spPr>
          <a:xfrm>
            <a:off x="457200" y="5451156"/>
            <a:ext cx="8220517" cy="933589"/>
          </a:xfrm>
          <a:prstGeom prst="rect">
            <a:avLst/>
          </a:prstGeom>
        </p:spPr>
        <p:txBody>
          <a:bodyPr wrap="square" lIns="0" tIns="45720" rIns="0" bIns="45720" anchor="b" anchorCtr="0">
            <a:spAutoFit/>
          </a:bodyPr>
          <a:lstStyle/>
          <a:p>
            <a:pPr marL="45720" indent="-45720">
              <a:spcBef>
                <a:spcPts val="200"/>
              </a:spcBef>
            </a:pPr>
            <a:r>
              <a:rPr lang="en-US" sz="600" baseline="30000" dirty="0">
                <a:solidFill>
                  <a:srgbClr val="000000"/>
                </a:solidFill>
                <a:latin typeface="+mn-lt"/>
                <a:cs typeface="Arial"/>
              </a:rPr>
              <a:t>1</a:t>
            </a:r>
            <a:r>
              <a:rPr lang="en-US" sz="600" dirty="0">
                <a:solidFill>
                  <a:srgbClr val="000000"/>
                </a:solidFill>
                <a:latin typeface="+mn-lt"/>
                <a:cs typeface="Arial"/>
              </a:rPr>
              <a:t>	MassHealth eligibility includes nuances not included in this chart; MassHealth staff can help determine eligibility. Additional information can be found at </a:t>
            </a:r>
            <a:br>
              <a:rPr lang="en-US" sz="600" dirty="0">
                <a:solidFill>
                  <a:srgbClr val="000000"/>
                </a:solidFill>
                <a:latin typeface="+mn-lt"/>
              </a:rPr>
            </a:br>
            <a:r>
              <a:rPr lang="en-US" sz="600" dirty="0">
                <a:solidFill>
                  <a:srgbClr val="000000"/>
                </a:solidFill>
                <a:latin typeface="+mn-lt"/>
                <a:cs typeface="Arial"/>
                <a:hlinkClick r:id="rId3">
                  <a:extLst>
                    <a:ext uri="{A12FA001-AC4F-418D-AE19-62706E023703}">
                      <ahyp:hlinkClr xmlns:ahyp="http://schemas.microsoft.com/office/drawing/2018/hyperlinkcolor" val="tx"/>
                    </a:ext>
                  </a:extLst>
                </a:hlinkClick>
              </a:rPr>
              <a:t>https://www.mass.gov/service-details/masshealth-coverage-types-for-individuals-and-families-including-people-with</a:t>
            </a:r>
            <a:r>
              <a:rPr lang="en-US" sz="600" dirty="0">
                <a:solidFill>
                  <a:srgbClr val="000000"/>
                </a:solidFill>
                <a:latin typeface="+mn-lt"/>
                <a:cs typeface="Arial"/>
              </a:rPr>
              <a:t>. </a:t>
            </a:r>
            <a:endParaRPr lang="en-US" sz="600" dirty="0">
              <a:solidFill>
                <a:srgbClr val="000000"/>
              </a:solidFill>
              <a:latin typeface="+mn-lt"/>
            </a:endParaRPr>
          </a:p>
          <a:p>
            <a:pPr marL="45720" indent="-45720">
              <a:spcBef>
                <a:spcPts val="200"/>
              </a:spcBef>
            </a:pPr>
            <a:r>
              <a:rPr lang="en-US" sz="600" baseline="30000" dirty="0">
                <a:solidFill>
                  <a:srgbClr val="000000"/>
                </a:solidFill>
                <a:latin typeface="+mn-lt"/>
                <a:cs typeface="Arial"/>
              </a:rPr>
              <a:t>2</a:t>
            </a:r>
            <a:r>
              <a:rPr lang="en-US" sz="600" dirty="0">
                <a:solidFill>
                  <a:srgbClr val="000000"/>
                </a:solidFill>
                <a:latin typeface="+mn-lt"/>
                <a:cs typeface="Arial"/>
              </a:rPr>
              <a:t>	FPL = income as percent of federal poverty level; in 2023, 100% FPL for an </a:t>
            </a:r>
            <a:r>
              <a:rPr lang="en-US" sz="600" dirty="0">
                <a:latin typeface="+mn-lt"/>
                <a:cs typeface="Arial"/>
              </a:rPr>
              <a:t>individual was $14,580 annually. </a:t>
            </a:r>
          </a:p>
          <a:p>
            <a:pPr marL="45720" indent="-45720">
              <a:spcBef>
                <a:spcPts val="200"/>
              </a:spcBef>
            </a:pPr>
            <a:r>
              <a:rPr lang="en-US" sz="600" baseline="30000" dirty="0">
                <a:latin typeface="+mn-lt"/>
                <a:cs typeface="Arial"/>
              </a:rPr>
              <a:t>3 </a:t>
            </a:r>
            <a:r>
              <a:rPr lang="en-US" sz="600" dirty="0">
                <a:latin typeface="+mn-lt"/>
                <a:cs typeface="Arial"/>
              </a:rPr>
              <a:t>Eligibility for all Home- and Community-Based Waivers except one (the waiver for Young Children with Autism) is based on 300% of the Supplemental Security Income (SSI) Federal Benefit Rate (FBR). FBR is a metric used by the Social Security Administration and tied to the consumer price index. In 2023, 300% SSI FBR for an individual was $32,911 annually (226% FPL for an individual). </a:t>
            </a:r>
          </a:p>
          <a:p>
            <a:pPr>
              <a:spcBef>
                <a:spcPts val="200"/>
              </a:spcBef>
            </a:pPr>
            <a:r>
              <a:rPr lang="en-US" sz="600" cap="small" dirty="0">
                <a:latin typeface="+mn-lt"/>
                <a:cs typeface="Arial"/>
              </a:rPr>
              <a:t>notes: </a:t>
            </a:r>
            <a:r>
              <a:rPr lang="en-US" sz="600" dirty="0">
                <a:latin typeface="+mn-lt"/>
                <a:cs typeface="Arial"/>
              </a:rPr>
              <a:t>MassHealth Limited, not shown in this chart, provides emergency health services to people who, under federal law, have an immigration status that keeps them from receiving more services. </a:t>
            </a:r>
            <a:br>
              <a:rPr lang="en-US" sz="600" dirty="0">
                <a:latin typeface="+mn-lt"/>
              </a:rPr>
            </a:br>
            <a:r>
              <a:rPr lang="en-US" sz="600" dirty="0">
                <a:latin typeface="+mn-lt"/>
                <a:cs typeface="Arial"/>
              </a:rPr>
              <a:t>Income eligibility for this population is similar to MassHealth Standard: 200% FPL for pregnant women and children up to age 1; 150% FPL for children ages 1–20 years; 133% FPL for adults ages 21–64. </a:t>
            </a:r>
            <a:endParaRPr lang="en-US" sz="600" dirty="0">
              <a:latin typeface="+mn-lt"/>
              <a:ea typeface="Source Sans Pro Light"/>
            </a:endParaRPr>
          </a:p>
          <a:p>
            <a:pPr lvl="0">
              <a:spcBef>
                <a:spcPts val="200"/>
              </a:spcBef>
            </a:pPr>
            <a:r>
              <a:rPr lang="en-US" sz="600" cap="small" dirty="0">
                <a:latin typeface="+mn-lt"/>
                <a:cs typeface="Arial"/>
              </a:rPr>
              <a:t>sources</a:t>
            </a:r>
            <a:r>
              <a:rPr lang="en-US" sz="600" dirty="0">
                <a:latin typeface="+mn-lt"/>
                <a:cs typeface="Arial"/>
              </a:rPr>
              <a:t>: 130 C.M.R. §505; 130 C.M.R. §519; MassHealth (2023). </a:t>
            </a:r>
            <a:r>
              <a:rPr lang="en-US" sz="600" dirty="0">
                <a:latin typeface="+mn-lt"/>
                <a:cs typeface="Arial"/>
                <a:hlinkClick r:id="rId4">
                  <a:extLst>
                    <a:ext uri="{A12FA001-AC4F-418D-AE19-62706E023703}">
                      <ahyp:hlinkClr xmlns:ahyp="http://schemas.microsoft.com/office/drawing/2018/hyperlinkcolor" val="tx"/>
                    </a:ext>
                  </a:extLst>
                </a:hlinkClick>
              </a:rPr>
              <a:t>Member Booklet for Health and Dental Coverage and Help Paying Costs</a:t>
            </a:r>
            <a:r>
              <a:rPr lang="en-US" sz="600" dirty="0">
                <a:latin typeface="+mn-lt"/>
                <a:cs typeface="Arial"/>
              </a:rPr>
              <a:t>.</a:t>
            </a:r>
            <a:endParaRPr lang="en-US" sz="600" dirty="0">
              <a:latin typeface="+mn-lt"/>
              <a:ea typeface="Source Sans Pro Light"/>
              <a:cs typeface="Arial"/>
            </a:endParaRPr>
          </a:p>
        </p:txBody>
      </p:sp>
      <p:sp>
        <p:nvSpPr>
          <p:cNvPr id="150" name="Rectangle 4"/>
          <p:cNvSpPr>
            <a:spLocks noChangeArrowheads="1"/>
          </p:cNvSpPr>
          <p:nvPr/>
        </p:nvSpPr>
        <p:spPr bwMode="auto">
          <a:xfrm>
            <a:off x="1903922" y="2300302"/>
            <a:ext cx="457200" cy="1536192"/>
          </a:xfrm>
          <a:prstGeom prst="rect">
            <a:avLst/>
          </a:prstGeom>
          <a:solidFill>
            <a:srgbClr val="00A797"/>
          </a:solidFill>
          <a:ln w="9525">
            <a:noFill/>
            <a:miter lim="800000"/>
            <a:headEnd/>
            <a:tailEnd/>
          </a:ln>
        </p:spPr>
        <p:txBody>
          <a:bodyPr tIns="45720"/>
          <a:lstStyle/>
          <a:p>
            <a:pPr algn="ctr" eaLnBrk="0" hangingPunct="0"/>
            <a:endParaRPr lang="en-US" sz="750" b="1" dirty="0">
              <a:solidFill>
                <a:schemeClr val="bg1"/>
              </a:solidFill>
              <a:latin typeface="+mn-lt"/>
            </a:endParaRPr>
          </a:p>
        </p:txBody>
      </p:sp>
      <p:sp>
        <p:nvSpPr>
          <p:cNvPr id="149" name="Rectangle 6"/>
          <p:cNvSpPr>
            <a:spLocks noChangeArrowheads="1"/>
          </p:cNvSpPr>
          <p:nvPr/>
        </p:nvSpPr>
        <p:spPr bwMode="auto">
          <a:xfrm>
            <a:off x="1903922" y="2812366"/>
            <a:ext cx="457200" cy="1024128"/>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cs typeface="Calibri" pitchFamily="34" charset="0"/>
              </a:rPr>
              <a:t>200%</a:t>
            </a:r>
            <a:br>
              <a:rPr lang="en-US" sz="750" b="1" dirty="0">
                <a:solidFill>
                  <a:schemeClr val="bg1"/>
                </a:solidFill>
                <a:latin typeface="+mn-lt"/>
                <a:cs typeface="Calibri" pitchFamily="34" charset="0"/>
              </a:rPr>
            </a:br>
            <a:endParaRPr lang="en-US" sz="750" b="1" dirty="0">
              <a:solidFill>
                <a:schemeClr val="bg1"/>
              </a:solidFill>
              <a:latin typeface="+mn-lt"/>
              <a:cs typeface="Calibri" pitchFamily="34" charset="0"/>
            </a:endParaRPr>
          </a:p>
        </p:txBody>
      </p:sp>
      <p:sp>
        <p:nvSpPr>
          <p:cNvPr id="151" name="AutoShape 5"/>
          <p:cNvSpPr>
            <a:spLocks noChangeArrowheads="1"/>
          </p:cNvSpPr>
          <p:nvPr/>
        </p:nvSpPr>
        <p:spPr bwMode="auto">
          <a:xfrm>
            <a:off x="1903922" y="2219115"/>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a:solidFill>
                <a:schemeClr val="bg1"/>
              </a:solidFill>
              <a:latin typeface="+mn-lt"/>
            </a:endParaRPr>
          </a:p>
        </p:txBody>
      </p:sp>
      <p:sp>
        <p:nvSpPr>
          <p:cNvPr id="179" name="Rectangle 102"/>
          <p:cNvSpPr>
            <a:spLocks noChangeArrowheads="1"/>
          </p:cNvSpPr>
          <p:nvPr/>
        </p:nvSpPr>
        <p:spPr bwMode="auto">
          <a:xfrm>
            <a:off x="1903922" y="2294035"/>
            <a:ext cx="457200" cy="376721"/>
          </a:xfrm>
          <a:prstGeom prst="rect">
            <a:avLst/>
          </a:prstGeom>
          <a:noFill/>
          <a:ln w="9525" algn="ctr">
            <a:noFill/>
            <a:miter lim="800000"/>
            <a:headEnd/>
            <a:tailEnd/>
          </a:ln>
        </p:spPr>
        <p:txBody>
          <a:bodyPr lIns="0" tIns="45720" rIns="0"/>
          <a:lstStyle/>
          <a:p>
            <a:pPr algn="ctr"/>
            <a:r>
              <a:rPr lang="en-US" sz="750" b="1">
                <a:solidFill>
                  <a:schemeClr val="bg1"/>
                </a:solidFill>
                <a:latin typeface="+mn-lt"/>
              </a:rPr>
              <a:t>NO</a:t>
            </a:r>
          </a:p>
          <a:p>
            <a:pPr algn="ctr"/>
            <a:r>
              <a:rPr lang="en-US" sz="750" b="1">
                <a:solidFill>
                  <a:schemeClr val="bg1"/>
                </a:solidFill>
                <a:latin typeface="+mn-lt"/>
              </a:rPr>
              <a:t>UPPER</a:t>
            </a:r>
          </a:p>
          <a:p>
            <a:pPr algn="ctr"/>
            <a:r>
              <a:rPr lang="en-US" sz="750" b="1">
                <a:solidFill>
                  <a:schemeClr val="bg1"/>
                </a:solidFill>
                <a:latin typeface="+mn-lt"/>
              </a:rPr>
              <a:t>LIMIT </a:t>
            </a:r>
          </a:p>
        </p:txBody>
      </p:sp>
      <p:sp>
        <p:nvSpPr>
          <p:cNvPr id="289" name="Text Box 51">
            <a:extLst>
              <a:ext uri="{FF2B5EF4-FFF2-40B4-BE49-F238E27FC236}">
                <a16:creationId xmlns:a16="http://schemas.microsoft.com/office/drawing/2014/main" id="{76B227E6-B7BC-44C4-9E27-9A3A604C3064}"/>
              </a:ext>
            </a:extLst>
          </p:cNvPr>
          <p:cNvSpPr txBox="1">
            <a:spLocks noChangeArrowheads="1"/>
          </p:cNvSpPr>
          <p:nvPr/>
        </p:nvSpPr>
        <p:spPr bwMode="auto">
          <a:xfrm>
            <a:off x="469923" y="3101200"/>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133%</a:t>
            </a:r>
          </a:p>
        </p:txBody>
      </p:sp>
      <p:sp>
        <p:nvSpPr>
          <p:cNvPr id="292" name="Text Box 48">
            <a:extLst>
              <a:ext uri="{FF2B5EF4-FFF2-40B4-BE49-F238E27FC236}">
                <a16:creationId xmlns:a16="http://schemas.microsoft.com/office/drawing/2014/main" id="{A285EE72-2C72-4ACA-A3DA-0BF38E524C8D}"/>
              </a:ext>
            </a:extLst>
          </p:cNvPr>
          <p:cNvSpPr txBox="1">
            <a:spLocks noChangeArrowheads="1"/>
          </p:cNvSpPr>
          <p:nvPr/>
        </p:nvSpPr>
        <p:spPr bwMode="auto">
          <a:xfrm>
            <a:off x="469923" y="2739904"/>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200%</a:t>
            </a:r>
          </a:p>
        </p:txBody>
      </p:sp>
      <p:sp>
        <p:nvSpPr>
          <p:cNvPr id="295" name="Text Box 51">
            <a:extLst>
              <a:ext uri="{FF2B5EF4-FFF2-40B4-BE49-F238E27FC236}">
                <a16:creationId xmlns:a16="http://schemas.microsoft.com/office/drawing/2014/main" id="{53030170-13DA-453D-B3AE-7DD00CF55EE6}"/>
              </a:ext>
            </a:extLst>
          </p:cNvPr>
          <p:cNvSpPr txBox="1">
            <a:spLocks noChangeArrowheads="1"/>
          </p:cNvSpPr>
          <p:nvPr/>
        </p:nvSpPr>
        <p:spPr bwMode="auto">
          <a:xfrm>
            <a:off x="469923" y="2993116"/>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150%</a:t>
            </a:r>
          </a:p>
        </p:txBody>
      </p:sp>
      <p:sp>
        <p:nvSpPr>
          <p:cNvPr id="298" name="Text Box 48">
            <a:extLst>
              <a:ext uri="{FF2B5EF4-FFF2-40B4-BE49-F238E27FC236}">
                <a16:creationId xmlns:a16="http://schemas.microsoft.com/office/drawing/2014/main" id="{0D8697E4-B914-4264-838D-86B0ACAF9492}"/>
              </a:ext>
            </a:extLst>
          </p:cNvPr>
          <p:cNvSpPr txBox="1">
            <a:spLocks noChangeArrowheads="1"/>
          </p:cNvSpPr>
          <p:nvPr/>
        </p:nvSpPr>
        <p:spPr bwMode="auto">
          <a:xfrm>
            <a:off x="469923" y="2229337"/>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300%</a:t>
            </a:r>
          </a:p>
        </p:txBody>
      </p:sp>
      <p:sp>
        <p:nvSpPr>
          <p:cNvPr id="301" name="Text Box 48">
            <a:extLst>
              <a:ext uri="{FF2B5EF4-FFF2-40B4-BE49-F238E27FC236}">
                <a16:creationId xmlns:a16="http://schemas.microsoft.com/office/drawing/2014/main" id="{E8A650AC-FFA3-44E2-8694-C94A37CE25BC}"/>
              </a:ext>
            </a:extLst>
          </p:cNvPr>
          <p:cNvSpPr txBox="1">
            <a:spLocks noChangeArrowheads="1"/>
          </p:cNvSpPr>
          <p:nvPr/>
        </p:nvSpPr>
        <p:spPr bwMode="auto">
          <a:xfrm>
            <a:off x="469923" y="1714583"/>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400%</a:t>
            </a:r>
          </a:p>
        </p:txBody>
      </p:sp>
      <p:sp>
        <p:nvSpPr>
          <p:cNvPr id="304" name="Text Box 48">
            <a:extLst>
              <a:ext uri="{FF2B5EF4-FFF2-40B4-BE49-F238E27FC236}">
                <a16:creationId xmlns:a16="http://schemas.microsoft.com/office/drawing/2014/main" id="{547777EB-81EA-41A1-872D-9B98FEE6AEEC}"/>
              </a:ext>
            </a:extLst>
          </p:cNvPr>
          <p:cNvSpPr txBox="1">
            <a:spLocks noChangeArrowheads="1"/>
          </p:cNvSpPr>
          <p:nvPr/>
        </p:nvSpPr>
        <p:spPr bwMode="auto">
          <a:xfrm>
            <a:off x="469923" y="2627618"/>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223%</a:t>
            </a:r>
          </a:p>
        </p:txBody>
      </p:sp>
      <p:sp>
        <p:nvSpPr>
          <p:cNvPr id="307" name="Text Box 51">
            <a:extLst>
              <a:ext uri="{FF2B5EF4-FFF2-40B4-BE49-F238E27FC236}">
                <a16:creationId xmlns:a16="http://schemas.microsoft.com/office/drawing/2014/main" id="{395904C5-1B1F-4636-91E2-F6F0C39E64DB}"/>
              </a:ext>
            </a:extLst>
          </p:cNvPr>
          <p:cNvSpPr txBox="1">
            <a:spLocks noChangeArrowheads="1"/>
          </p:cNvSpPr>
          <p:nvPr/>
        </p:nvSpPr>
        <p:spPr bwMode="auto">
          <a:xfrm>
            <a:off x="469923" y="3765643"/>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0%</a:t>
            </a:r>
          </a:p>
        </p:txBody>
      </p:sp>
      <p:sp>
        <p:nvSpPr>
          <p:cNvPr id="308" name="Line 57">
            <a:extLst>
              <a:ext uri="{FF2B5EF4-FFF2-40B4-BE49-F238E27FC236}">
                <a16:creationId xmlns:a16="http://schemas.microsoft.com/office/drawing/2014/main" id="{0216FFF7-5F85-4C5C-AA16-190A9945CA7E}"/>
              </a:ext>
            </a:extLst>
          </p:cNvPr>
          <p:cNvSpPr>
            <a:spLocks noChangeShapeType="1"/>
          </p:cNvSpPr>
          <p:nvPr/>
        </p:nvSpPr>
        <p:spPr bwMode="auto">
          <a:xfrm flipV="1">
            <a:off x="787816" y="3834892"/>
            <a:ext cx="7880246" cy="0"/>
          </a:xfrm>
          <a:prstGeom prst="line">
            <a:avLst/>
          </a:prstGeom>
          <a:noFill/>
          <a:ln w="9525">
            <a:solidFill>
              <a:schemeClr val="tx1"/>
            </a:solidFill>
            <a:round/>
            <a:headEnd/>
            <a:tailEnd/>
          </a:ln>
        </p:spPr>
        <p:txBody>
          <a:bodyPr tIns="45720"/>
          <a:lstStyle/>
          <a:p>
            <a:endParaRPr lang="en-US" sz="650">
              <a:latin typeface="+mn-lt"/>
            </a:endParaRPr>
          </a:p>
        </p:txBody>
      </p:sp>
      <p:sp>
        <p:nvSpPr>
          <p:cNvPr id="310" name="Text Box 48">
            <a:extLst>
              <a:ext uri="{FF2B5EF4-FFF2-40B4-BE49-F238E27FC236}">
                <a16:creationId xmlns:a16="http://schemas.microsoft.com/office/drawing/2014/main" id="{414A513F-9EDE-4EFF-8109-812C87CA50F7}"/>
              </a:ext>
            </a:extLst>
          </p:cNvPr>
          <p:cNvSpPr txBox="1">
            <a:spLocks noChangeArrowheads="1"/>
          </p:cNvSpPr>
          <p:nvPr/>
        </p:nvSpPr>
        <p:spPr bwMode="auto">
          <a:xfrm>
            <a:off x="469923" y="2485525"/>
            <a:ext cx="256480" cy="138499"/>
          </a:xfrm>
          <a:prstGeom prst="rect">
            <a:avLst/>
          </a:prstGeom>
          <a:noFill/>
          <a:ln w="9525">
            <a:noFill/>
            <a:miter lim="800000"/>
            <a:headEnd/>
            <a:tailEnd/>
          </a:ln>
        </p:spPr>
        <p:txBody>
          <a:bodyPr wrap="none" lIns="0" tIns="0" rIns="0" bIns="0" anchor="ctr">
            <a:noAutofit/>
          </a:bodyPr>
          <a:lstStyle/>
          <a:p>
            <a:pPr algn="r"/>
            <a:r>
              <a:rPr lang="en-US" sz="900">
                <a:latin typeface="+mn-lt"/>
              </a:rPr>
              <a:t>250%</a:t>
            </a:r>
          </a:p>
        </p:txBody>
      </p:sp>
      <p:grpSp>
        <p:nvGrpSpPr>
          <p:cNvPr id="108" name="Group 107">
            <a:extLst>
              <a:ext uri="{FF2B5EF4-FFF2-40B4-BE49-F238E27FC236}">
                <a16:creationId xmlns:a16="http://schemas.microsoft.com/office/drawing/2014/main" id="{2DA72718-78AC-44CD-A50B-0DF5C6F27916}"/>
              </a:ext>
            </a:extLst>
          </p:cNvPr>
          <p:cNvGrpSpPr/>
          <p:nvPr/>
        </p:nvGrpSpPr>
        <p:grpSpPr>
          <a:xfrm>
            <a:off x="739430" y="1783832"/>
            <a:ext cx="48386" cy="1375639"/>
            <a:chOff x="664572" y="2353939"/>
            <a:chExt cx="91440" cy="1375639"/>
          </a:xfrm>
        </p:grpSpPr>
        <p:sp>
          <p:nvSpPr>
            <p:cNvPr id="281" name="Line 60">
              <a:extLst>
                <a:ext uri="{FF2B5EF4-FFF2-40B4-BE49-F238E27FC236}">
                  <a16:creationId xmlns:a16="http://schemas.microsoft.com/office/drawing/2014/main" id="{95110CE8-ADE3-4726-A3FE-C125B534F51E}"/>
                </a:ext>
              </a:extLst>
            </p:cNvPr>
            <p:cNvSpPr>
              <a:spLocks noChangeShapeType="1"/>
            </p:cNvSpPr>
            <p:nvPr/>
          </p:nvSpPr>
          <p:spPr bwMode="auto">
            <a:xfrm>
              <a:off x="664572" y="3240181"/>
              <a:ext cx="91440" cy="0"/>
            </a:xfrm>
            <a:prstGeom prst="line">
              <a:avLst/>
            </a:prstGeom>
            <a:noFill/>
            <a:ln w="9525">
              <a:solidFill>
                <a:schemeClr val="tx1"/>
              </a:solidFill>
              <a:round/>
              <a:headEnd/>
              <a:tailEnd/>
            </a:ln>
          </p:spPr>
          <p:txBody>
            <a:bodyPr/>
            <a:lstStyle/>
            <a:p>
              <a:endParaRPr lang="en-US">
                <a:latin typeface="+mn-lt"/>
              </a:endParaRPr>
            </a:p>
          </p:txBody>
        </p:sp>
        <p:sp>
          <p:nvSpPr>
            <p:cNvPr id="290" name="Line 57">
              <a:extLst>
                <a:ext uri="{FF2B5EF4-FFF2-40B4-BE49-F238E27FC236}">
                  <a16:creationId xmlns:a16="http://schemas.microsoft.com/office/drawing/2014/main" id="{EC47FB1D-BF78-44C1-BAD2-035500039986}"/>
                </a:ext>
              </a:extLst>
            </p:cNvPr>
            <p:cNvSpPr>
              <a:spLocks noChangeShapeType="1"/>
            </p:cNvSpPr>
            <p:nvPr/>
          </p:nvSpPr>
          <p:spPr bwMode="auto">
            <a:xfrm flipV="1">
              <a:off x="664572" y="3729578"/>
              <a:ext cx="91440" cy="0"/>
            </a:xfrm>
            <a:prstGeom prst="line">
              <a:avLst/>
            </a:prstGeom>
            <a:noFill/>
            <a:ln w="9525">
              <a:solidFill>
                <a:schemeClr val="tx1"/>
              </a:solidFill>
              <a:round/>
              <a:headEnd/>
              <a:tailEnd/>
            </a:ln>
          </p:spPr>
          <p:txBody>
            <a:bodyPr/>
            <a:lstStyle/>
            <a:p>
              <a:endParaRPr lang="en-US">
                <a:latin typeface="+mn-lt"/>
              </a:endParaRPr>
            </a:p>
          </p:txBody>
        </p:sp>
        <p:sp>
          <p:nvSpPr>
            <p:cNvPr id="293" name="Line 60">
              <a:extLst>
                <a:ext uri="{FF2B5EF4-FFF2-40B4-BE49-F238E27FC236}">
                  <a16:creationId xmlns:a16="http://schemas.microsoft.com/office/drawing/2014/main" id="{CB4B58BE-667B-4F10-9780-4A2EB86771E0}"/>
                </a:ext>
              </a:extLst>
            </p:cNvPr>
            <p:cNvSpPr>
              <a:spLocks noChangeShapeType="1"/>
            </p:cNvSpPr>
            <p:nvPr/>
          </p:nvSpPr>
          <p:spPr bwMode="auto">
            <a:xfrm>
              <a:off x="664572" y="3383398"/>
              <a:ext cx="91440" cy="0"/>
            </a:xfrm>
            <a:prstGeom prst="line">
              <a:avLst/>
            </a:prstGeom>
            <a:noFill/>
            <a:ln w="9525">
              <a:solidFill>
                <a:schemeClr val="tx1"/>
              </a:solidFill>
              <a:round/>
              <a:headEnd/>
              <a:tailEnd/>
            </a:ln>
          </p:spPr>
          <p:txBody>
            <a:bodyPr/>
            <a:lstStyle/>
            <a:p>
              <a:endParaRPr lang="en-US">
                <a:latin typeface="+mn-lt"/>
              </a:endParaRPr>
            </a:p>
          </p:txBody>
        </p:sp>
        <p:sp>
          <p:nvSpPr>
            <p:cNvPr id="296" name="Line 57">
              <a:extLst>
                <a:ext uri="{FF2B5EF4-FFF2-40B4-BE49-F238E27FC236}">
                  <a16:creationId xmlns:a16="http://schemas.microsoft.com/office/drawing/2014/main" id="{978F4200-1E10-4467-97E3-A3B7F63E93FE}"/>
                </a:ext>
              </a:extLst>
            </p:cNvPr>
            <p:cNvSpPr>
              <a:spLocks noChangeShapeType="1"/>
            </p:cNvSpPr>
            <p:nvPr/>
          </p:nvSpPr>
          <p:spPr bwMode="auto">
            <a:xfrm>
              <a:off x="664572" y="3644886"/>
              <a:ext cx="91440" cy="0"/>
            </a:xfrm>
            <a:prstGeom prst="line">
              <a:avLst/>
            </a:prstGeom>
            <a:noFill/>
            <a:ln w="9525">
              <a:solidFill>
                <a:schemeClr val="tx1"/>
              </a:solidFill>
              <a:round/>
              <a:headEnd/>
              <a:tailEnd/>
            </a:ln>
          </p:spPr>
          <p:txBody>
            <a:bodyPr wrap="none" anchor="ctr">
              <a:noAutofit/>
            </a:bodyPr>
            <a:lstStyle/>
            <a:p>
              <a:endParaRPr lang="en-US">
                <a:latin typeface="+mn-lt"/>
              </a:endParaRPr>
            </a:p>
          </p:txBody>
        </p:sp>
        <p:sp>
          <p:nvSpPr>
            <p:cNvPr id="299" name="Line 60">
              <a:extLst>
                <a:ext uri="{FF2B5EF4-FFF2-40B4-BE49-F238E27FC236}">
                  <a16:creationId xmlns:a16="http://schemas.microsoft.com/office/drawing/2014/main" id="{91CB586C-0365-4B60-84A9-45799A182259}"/>
                </a:ext>
              </a:extLst>
            </p:cNvPr>
            <p:cNvSpPr>
              <a:spLocks noChangeShapeType="1"/>
            </p:cNvSpPr>
            <p:nvPr/>
          </p:nvSpPr>
          <p:spPr bwMode="auto">
            <a:xfrm>
              <a:off x="664572" y="2868693"/>
              <a:ext cx="91440" cy="0"/>
            </a:xfrm>
            <a:prstGeom prst="line">
              <a:avLst/>
            </a:prstGeom>
            <a:noFill/>
            <a:ln w="9525">
              <a:solidFill>
                <a:schemeClr val="tx1"/>
              </a:solidFill>
              <a:round/>
              <a:headEnd/>
              <a:tailEnd/>
            </a:ln>
          </p:spPr>
          <p:txBody>
            <a:bodyPr/>
            <a:lstStyle/>
            <a:p>
              <a:endParaRPr lang="en-US">
                <a:latin typeface="+mn-lt"/>
              </a:endParaRPr>
            </a:p>
          </p:txBody>
        </p:sp>
        <p:sp>
          <p:nvSpPr>
            <p:cNvPr id="302" name="Line 60">
              <a:extLst>
                <a:ext uri="{FF2B5EF4-FFF2-40B4-BE49-F238E27FC236}">
                  <a16:creationId xmlns:a16="http://schemas.microsoft.com/office/drawing/2014/main" id="{47FF7498-0CA6-4B5B-81A4-C53EE908B4EB}"/>
                </a:ext>
              </a:extLst>
            </p:cNvPr>
            <p:cNvSpPr>
              <a:spLocks noChangeShapeType="1"/>
            </p:cNvSpPr>
            <p:nvPr/>
          </p:nvSpPr>
          <p:spPr bwMode="auto">
            <a:xfrm>
              <a:off x="664572" y="2353939"/>
              <a:ext cx="91440" cy="0"/>
            </a:xfrm>
            <a:prstGeom prst="line">
              <a:avLst/>
            </a:prstGeom>
            <a:noFill/>
            <a:ln w="9525">
              <a:solidFill>
                <a:schemeClr val="tx1"/>
              </a:solidFill>
              <a:round/>
              <a:headEnd/>
              <a:tailEnd/>
            </a:ln>
          </p:spPr>
          <p:txBody>
            <a:bodyPr/>
            <a:lstStyle/>
            <a:p>
              <a:endParaRPr lang="en-US">
                <a:latin typeface="+mn-lt"/>
              </a:endParaRPr>
            </a:p>
          </p:txBody>
        </p:sp>
        <p:sp>
          <p:nvSpPr>
            <p:cNvPr id="311" name="Line 60">
              <a:extLst>
                <a:ext uri="{FF2B5EF4-FFF2-40B4-BE49-F238E27FC236}">
                  <a16:creationId xmlns:a16="http://schemas.microsoft.com/office/drawing/2014/main" id="{A5433FE6-5F26-4CD6-811C-CF9B805B7B6C}"/>
                </a:ext>
              </a:extLst>
            </p:cNvPr>
            <p:cNvSpPr>
              <a:spLocks noChangeShapeType="1"/>
            </p:cNvSpPr>
            <p:nvPr/>
          </p:nvSpPr>
          <p:spPr bwMode="auto">
            <a:xfrm>
              <a:off x="664572" y="3124881"/>
              <a:ext cx="91440" cy="0"/>
            </a:xfrm>
            <a:prstGeom prst="line">
              <a:avLst/>
            </a:prstGeom>
            <a:noFill/>
            <a:ln w="9525">
              <a:solidFill>
                <a:schemeClr val="tx1"/>
              </a:solidFill>
              <a:round/>
              <a:headEnd/>
              <a:tailEnd/>
            </a:ln>
          </p:spPr>
          <p:txBody>
            <a:bodyPr/>
            <a:lstStyle/>
            <a:p>
              <a:endParaRPr lang="en-US">
                <a:latin typeface="+mn-lt"/>
              </a:endParaRPr>
            </a:p>
          </p:txBody>
        </p:sp>
      </p:grpSp>
      <p:sp>
        <p:nvSpPr>
          <p:cNvPr id="334" name="Rectangle 67">
            <a:extLst>
              <a:ext uri="{FF2B5EF4-FFF2-40B4-BE49-F238E27FC236}">
                <a16:creationId xmlns:a16="http://schemas.microsoft.com/office/drawing/2014/main" id="{F742787B-3915-47BD-B7C4-02AC2C78327A}"/>
              </a:ext>
            </a:extLst>
          </p:cNvPr>
          <p:cNvSpPr>
            <a:spLocks noChangeArrowheads="1"/>
          </p:cNvSpPr>
          <p:nvPr/>
        </p:nvSpPr>
        <p:spPr bwMode="auto">
          <a:xfrm>
            <a:off x="1920279" y="3855816"/>
            <a:ext cx="429768" cy="954107"/>
          </a:xfrm>
          <a:prstGeom prst="rect">
            <a:avLst/>
          </a:prstGeom>
          <a:noFill/>
          <a:ln w="9525">
            <a:noFill/>
            <a:miter lim="800000"/>
            <a:headEnd/>
            <a:tailEnd/>
          </a:ln>
        </p:spPr>
        <p:txBody>
          <a:bodyPr wrap="none" lIns="0" rIns="0">
            <a:noAutofit/>
          </a:bodyPr>
          <a:lstStyle/>
          <a:p>
            <a:pPr algn="ctr"/>
            <a:r>
              <a:rPr lang="en-US" sz="750" b="1" cap="all">
                <a:latin typeface="+mn-lt"/>
              </a:rPr>
              <a:t>Disabled </a:t>
            </a:r>
          </a:p>
          <a:p>
            <a:pPr algn="ctr"/>
            <a:r>
              <a:rPr lang="en-US" sz="750" b="1" cap="all">
                <a:latin typeface="+mn-lt"/>
              </a:rPr>
              <a:t>Children</a:t>
            </a:r>
            <a:br>
              <a:rPr lang="en-US" sz="750" b="1" cap="all">
                <a:latin typeface="+mn-lt"/>
              </a:rPr>
            </a:br>
            <a:r>
              <a:rPr lang="en-US" sz="750" b="1" cap="all">
                <a:latin typeface="+mn-lt"/>
              </a:rPr>
              <a:t>&amp; Young</a:t>
            </a:r>
            <a:br>
              <a:rPr lang="en-US" sz="750" b="1" cap="all">
                <a:latin typeface="+mn-lt"/>
              </a:rPr>
            </a:br>
            <a:r>
              <a:rPr lang="en-US" sz="750" b="1" cap="all">
                <a:latin typeface="+mn-lt"/>
              </a:rPr>
              <a:t>Adults </a:t>
            </a:r>
            <a:br>
              <a:rPr lang="en-US" sz="750" b="1" cap="all">
                <a:latin typeface="+mn-lt"/>
              </a:rPr>
            </a:br>
            <a:r>
              <a:rPr lang="en-US" sz="750" b="1" cap="all">
                <a:latin typeface="+mn-lt"/>
              </a:rPr>
              <a:t>through</a:t>
            </a:r>
            <a:br>
              <a:rPr lang="en-US" sz="750" b="1" cap="all">
                <a:latin typeface="+mn-lt"/>
              </a:rPr>
            </a:br>
            <a:r>
              <a:rPr lang="en-US" sz="750" b="1" cap="all">
                <a:latin typeface="+mn-lt"/>
              </a:rPr>
              <a:t>Age 20</a:t>
            </a:r>
          </a:p>
        </p:txBody>
      </p:sp>
      <p:sp>
        <p:nvSpPr>
          <p:cNvPr id="335" name="Rectangle 67">
            <a:extLst>
              <a:ext uri="{FF2B5EF4-FFF2-40B4-BE49-F238E27FC236}">
                <a16:creationId xmlns:a16="http://schemas.microsoft.com/office/drawing/2014/main" id="{EC499924-523E-48F2-A2D9-E7CA60CA91E6}"/>
              </a:ext>
            </a:extLst>
          </p:cNvPr>
          <p:cNvSpPr>
            <a:spLocks noChangeArrowheads="1"/>
          </p:cNvSpPr>
          <p:nvPr/>
        </p:nvSpPr>
        <p:spPr bwMode="auto">
          <a:xfrm>
            <a:off x="2542630" y="3855816"/>
            <a:ext cx="429768" cy="707886"/>
          </a:xfrm>
          <a:prstGeom prst="rect">
            <a:avLst/>
          </a:prstGeom>
          <a:noFill/>
          <a:ln w="9525">
            <a:noFill/>
            <a:miter lim="800000"/>
            <a:headEnd/>
            <a:tailEnd/>
          </a:ln>
        </p:spPr>
        <p:txBody>
          <a:bodyPr wrap="none" lIns="0" rIns="0">
            <a:noAutofit/>
          </a:bodyPr>
          <a:lstStyle/>
          <a:p>
            <a:pPr algn="ctr"/>
            <a:r>
              <a:rPr lang="en-US" sz="750" b="1" cap="all">
                <a:latin typeface="+mn-lt"/>
              </a:rPr>
              <a:t>Former</a:t>
            </a:r>
            <a:br>
              <a:rPr lang="en-US" sz="750" b="1" cap="all">
                <a:latin typeface="+mn-lt"/>
              </a:rPr>
            </a:br>
            <a:r>
              <a:rPr lang="en-US" sz="750" b="1" cap="all">
                <a:latin typeface="+mn-lt"/>
              </a:rPr>
              <a:t>Foster</a:t>
            </a:r>
            <a:br>
              <a:rPr lang="en-US" sz="750" b="1" cap="all">
                <a:latin typeface="+mn-lt"/>
              </a:rPr>
            </a:br>
            <a:r>
              <a:rPr lang="en-US" sz="750" b="1" cap="all">
                <a:latin typeface="+mn-lt"/>
              </a:rPr>
              <a:t>Care</a:t>
            </a:r>
            <a:br>
              <a:rPr lang="en-US" sz="750" b="1" cap="all">
                <a:latin typeface="+mn-lt"/>
              </a:rPr>
            </a:br>
            <a:r>
              <a:rPr lang="en-US" sz="750" b="1" cap="all">
                <a:latin typeface="+mn-lt"/>
              </a:rPr>
              <a:t>Youth</a:t>
            </a:r>
            <a:br>
              <a:rPr lang="en-US" sz="750" b="1" cap="all">
                <a:latin typeface="+mn-lt"/>
              </a:rPr>
            </a:br>
            <a:r>
              <a:rPr lang="en-US" sz="750" b="1" cap="all">
                <a:latin typeface="+mn-lt"/>
              </a:rPr>
              <a:t>up to</a:t>
            </a:r>
            <a:br>
              <a:rPr lang="en-US" sz="750" b="1" cap="all">
                <a:latin typeface="+mn-lt"/>
              </a:rPr>
            </a:br>
            <a:r>
              <a:rPr lang="en-US" sz="750" b="1" cap="all">
                <a:latin typeface="+mn-lt"/>
              </a:rPr>
              <a:t>Age 26</a:t>
            </a:r>
          </a:p>
        </p:txBody>
      </p:sp>
      <p:grpSp>
        <p:nvGrpSpPr>
          <p:cNvPr id="104" name="Group 103">
            <a:extLst>
              <a:ext uri="{FF2B5EF4-FFF2-40B4-BE49-F238E27FC236}">
                <a16:creationId xmlns:a16="http://schemas.microsoft.com/office/drawing/2014/main" id="{5DC8CD04-A019-4FDB-926D-313B858A0BF5}"/>
              </a:ext>
            </a:extLst>
          </p:cNvPr>
          <p:cNvGrpSpPr/>
          <p:nvPr/>
        </p:nvGrpSpPr>
        <p:grpSpPr>
          <a:xfrm>
            <a:off x="5342111" y="2300302"/>
            <a:ext cx="457201" cy="1536192"/>
            <a:chOff x="5875064" y="2870409"/>
            <a:chExt cx="457201" cy="1536192"/>
          </a:xfrm>
        </p:grpSpPr>
        <p:sp>
          <p:nvSpPr>
            <p:cNvPr id="206" name="Rectangle 142"/>
            <p:cNvSpPr>
              <a:spLocks noChangeArrowheads="1"/>
            </p:cNvSpPr>
            <p:nvPr/>
          </p:nvSpPr>
          <p:spPr bwMode="auto">
            <a:xfrm>
              <a:off x="5875064" y="2870409"/>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05" name="Rectangle 140"/>
            <p:cNvSpPr>
              <a:spLocks noChangeArrowheads="1"/>
            </p:cNvSpPr>
            <p:nvPr/>
          </p:nvSpPr>
          <p:spPr bwMode="auto">
            <a:xfrm>
              <a:off x="5875065" y="3729945"/>
              <a:ext cx="457200" cy="676656"/>
            </a:xfrm>
            <a:prstGeom prst="rect">
              <a:avLst/>
            </a:prstGeom>
            <a:solidFill>
              <a:srgbClr val="6F83BF"/>
            </a:solidFill>
            <a:ln w="9525">
              <a:noFill/>
              <a:miter lim="800000"/>
              <a:headEnd/>
              <a:tailEnd/>
            </a:ln>
          </p:spPr>
          <p:txBody>
            <a:bodyPr lIns="0" tIns="45720" rIns="0" anchor="t" anchorCtr="0"/>
            <a:lstStyle/>
            <a:p>
              <a:pPr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sp>
        <p:nvSpPr>
          <p:cNvPr id="336" name="Rectangle 76">
            <a:extLst>
              <a:ext uri="{FF2B5EF4-FFF2-40B4-BE49-F238E27FC236}">
                <a16:creationId xmlns:a16="http://schemas.microsoft.com/office/drawing/2014/main" id="{4594AA02-D638-4FD6-82D2-F30D20ED6353}"/>
              </a:ext>
            </a:extLst>
          </p:cNvPr>
          <p:cNvSpPr>
            <a:spLocks noChangeArrowheads="1"/>
          </p:cNvSpPr>
          <p:nvPr/>
        </p:nvSpPr>
        <p:spPr bwMode="auto">
          <a:xfrm>
            <a:off x="5350360" y="3855816"/>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Parents</a:t>
            </a:r>
            <a:br>
              <a:rPr lang="en-US" sz="750" b="1" cap="all" dirty="0">
                <a:latin typeface="+mn-lt"/>
              </a:rPr>
            </a:br>
            <a:r>
              <a:rPr lang="en-US" sz="750" b="1" cap="all" dirty="0">
                <a:latin typeface="+mn-lt"/>
              </a:rPr>
              <a:t>and</a:t>
            </a:r>
            <a:br>
              <a:rPr lang="en-US" sz="750" b="1" cap="all" dirty="0">
                <a:latin typeface="+mn-lt"/>
              </a:rPr>
            </a:br>
            <a:r>
              <a:rPr lang="en-US" sz="750" b="1" cap="all" dirty="0">
                <a:latin typeface="+mn-lt"/>
              </a:rPr>
              <a:t>Caretaker </a:t>
            </a:r>
            <a:br>
              <a:rPr lang="en-US" sz="750" b="1" cap="all" dirty="0">
                <a:latin typeface="+mn-lt"/>
              </a:rPr>
            </a:br>
            <a:r>
              <a:rPr lang="en-US" sz="750" b="1" cap="all" dirty="0">
                <a:latin typeface="+mn-lt"/>
              </a:rPr>
              <a:t>Relatives</a:t>
            </a:r>
            <a:br>
              <a:rPr lang="en-US" sz="750" b="1" cap="all" dirty="0">
                <a:latin typeface="+mn-lt"/>
              </a:rPr>
            </a:br>
            <a:r>
              <a:rPr lang="en-US" sz="750" b="1" cap="all" dirty="0">
                <a:latin typeface="+mn-lt"/>
              </a:rPr>
              <a:t>of</a:t>
            </a:r>
            <a:br>
              <a:rPr lang="en-US" sz="750" b="1" cap="all" dirty="0">
                <a:latin typeface="+mn-lt"/>
              </a:rPr>
            </a:br>
            <a:r>
              <a:rPr lang="en-US" sz="750" b="1" cap="all" dirty="0">
                <a:latin typeface="+mn-lt"/>
              </a:rPr>
              <a:t>Children</a:t>
            </a:r>
            <a:br>
              <a:rPr lang="en-US" sz="750" b="1" cap="all" dirty="0">
                <a:latin typeface="+mn-lt"/>
              </a:rPr>
            </a:br>
            <a:r>
              <a:rPr lang="en-US" sz="750" b="1" cap="all" dirty="0">
                <a:latin typeface="+mn-lt"/>
              </a:rPr>
              <a:t>up to</a:t>
            </a:r>
            <a:br>
              <a:rPr lang="en-US" sz="750" b="1" cap="all" dirty="0">
                <a:latin typeface="+mn-lt"/>
              </a:rPr>
            </a:br>
            <a:r>
              <a:rPr lang="en-US" sz="750" b="1" cap="all" dirty="0">
                <a:latin typeface="+mn-lt"/>
              </a:rPr>
              <a:t>Age 19</a:t>
            </a:r>
          </a:p>
        </p:txBody>
      </p:sp>
      <p:sp>
        <p:nvSpPr>
          <p:cNvPr id="228" name="Rectangle 142"/>
          <p:cNvSpPr>
            <a:spLocks noChangeArrowheads="1"/>
          </p:cNvSpPr>
          <p:nvPr/>
        </p:nvSpPr>
        <p:spPr bwMode="auto">
          <a:xfrm>
            <a:off x="3937171" y="2300302"/>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24" name="Rectangle 42"/>
          <p:cNvSpPr>
            <a:spLocks noChangeArrowheads="1"/>
          </p:cNvSpPr>
          <p:nvPr/>
        </p:nvSpPr>
        <p:spPr bwMode="auto">
          <a:xfrm>
            <a:off x="3937171" y="2812366"/>
            <a:ext cx="457200" cy="1024128"/>
          </a:xfrm>
          <a:prstGeom prst="rect">
            <a:avLst/>
          </a:prstGeom>
          <a:solidFill>
            <a:srgbClr val="F25C21"/>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200%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36" name="Rectangle 41"/>
          <p:cNvSpPr>
            <a:spLocks noChangeArrowheads="1"/>
          </p:cNvSpPr>
          <p:nvPr/>
        </p:nvSpPr>
        <p:spPr bwMode="auto">
          <a:xfrm>
            <a:off x="3937171" y="3159838"/>
            <a:ext cx="457200" cy="676656"/>
          </a:xfrm>
          <a:prstGeom prst="rect">
            <a:avLst/>
          </a:prstGeom>
          <a:solidFill>
            <a:srgbClr val="6F83BF"/>
          </a:solidFill>
          <a:ln w="9525">
            <a:noFill/>
            <a:miter lim="800000"/>
            <a:headEnd/>
            <a:tailEnd/>
          </a:ln>
        </p:spPr>
        <p:txBody>
          <a:bodyPr lIns="0" tIns="45720" rIns="0" anchor="t" anchorCtr="0"/>
          <a:lstStyle/>
          <a:p>
            <a:pPr lvl="0" algn="ctr" eaLnBrk="0" hangingPunct="0"/>
            <a:r>
              <a:rPr lang="en-US" sz="750" b="1">
                <a:solidFill>
                  <a:srgbClr val="FFFFFF"/>
                </a:solidFill>
                <a:latin typeface="+mn-lt"/>
              </a:rPr>
              <a:t>133%</a:t>
            </a:r>
            <a:br>
              <a:rPr lang="en-US" sz="750" b="1">
                <a:solidFill>
                  <a:srgbClr val="FFFFFF"/>
                </a:solidFill>
                <a:latin typeface="+mn-lt"/>
              </a:rPr>
            </a:br>
            <a:endParaRPr lang="en-US" sz="750" b="1">
              <a:solidFill>
                <a:srgbClr val="FFFFFF"/>
              </a:solidFill>
              <a:latin typeface="+mn-lt"/>
            </a:endParaRPr>
          </a:p>
        </p:txBody>
      </p:sp>
      <p:sp>
        <p:nvSpPr>
          <p:cNvPr id="337" name="Rectangle 74">
            <a:extLst>
              <a:ext uri="{FF2B5EF4-FFF2-40B4-BE49-F238E27FC236}">
                <a16:creationId xmlns:a16="http://schemas.microsoft.com/office/drawing/2014/main" id="{B9624D48-269F-4910-98BB-4664902D3A53}"/>
              </a:ext>
            </a:extLst>
          </p:cNvPr>
          <p:cNvSpPr>
            <a:spLocks noChangeArrowheads="1"/>
          </p:cNvSpPr>
          <p:nvPr/>
        </p:nvSpPr>
        <p:spPr bwMode="auto">
          <a:xfrm>
            <a:off x="3940815" y="3855816"/>
            <a:ext cx="429768" cy="307777"/>
          </a:xfrm>
          <a:prstGeom prst="rect">
            <a:avLst/>
          </a:prstGeom>
          <a:noFill/>
          <a:ln w="9525">
            <a:noFill/>
            <a:miter lim="800000"/>
            <a:headEnd/>
            <a:tailEnd/>
          </a:ln>
        </p:spPr>
        <p:txBody>
          <a:bodyPr wrap="none" lIns="0" rIns="0">
            <a:noAutofit/>
          </a:bodyPr>
          <a:lstStyle/>
          <a:p>
            <a:pPr algn="ctr"/>
            <a:r>
              <a:rPr lang="en-US" sz="750" b="1" cap="all">
                <a:latin typeface="+mn-lt"/>
              </a:rPr>
              <a:t>HIV</a:t>
            </a:r>
            <a:br>
              <a:rPr lang="en-US" sz="750" b="1" cap="all">
                <a:latin typeface="+mn-lt"/>
              </a:rPr>
            </a:br>
            <a:r>
              <a:rPr lang="en-US" sz="750" b="1" cap="all">
                <a:latin typeface="+mn-lt"/>
              </a:rPr>
              <a:t>Positive</a:t>
            </a:r>
          </a:p>
        </p:txBody>
      </p:sp>
      <p:grpSp>
        <p:nvGrpSpPr>
          <p:cNvPr id="106" name="Group 105">
            <a:extLst>
              <a:ext uri="{FF2B5EF4-FFF2-40B4-BE49-F238E27FC236}">
                <a16:creationId xmlns:a16="http://schemas.microsoft.com/office/drawing/2014/main" id="{76EAB624-402B-4D84-B907-A01D61FADD22}"/>
              </a:ext>
            </a:extLst>
          </p:cNvPr>
          <p:cNvGrpSpPr/>
          <p:nvPr/>
        </p:nvGrpSpPr>
        <p:grpSpPr>
          <a:xfrm>
            <a:off x="6747052" y="2300302"/>
            <a:ext cx="457201" cy="1536192"/>
            <a:chOff x="6819704" y="2870409"/>
            <a:chExt cx="457201" cy="1536192"/>
          </a:xfrm>
        </p:grpSpPr>
        <p:sp>
          <p:nvSpPr>
            <p:cNvPr id="200" name="Rectangle 125"/>
            <p:cNvSpPr>
              <a:spLocks noChangeArrowheads="1"/>
            </p:cNvSpPr>
            <p:nvPr/>
          </p:nvSpPr>
          <p:spPr bwMode="auto">
            <a:xfrm>
              <a:off x="6819704" y="2870409"/>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99" name="Rectangle 123"/>
            <p:cNvSpPr>
              <a:spLocks noChangeArrowheads="1"/>
            </p:cNvSpPr>
            <p:nvPr/>
          </p:nvSpPr>
          <p:spPr bwMode="auto">
            <a:xfrm>
              <a:off x="6819705" y="3126441"/>
              <a:ext cx="457200" cy="1280160"/>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rPr>
                <a:t>250%</a:t>
              </a:r>
              <a:br>
                <a:rPr lang="en-US" sz="750" b="1" dirty="0">
                  <a:solidFill>
                    <a:schemeClr val="bg1"/>
                  </a:solidFill>
                  <a:latin typeface="+mn-lt"/>
                </a:rPr>
              </a:br>
              <a:endParaRPr lang="en-US" sz="750" b="1" dirty="0">
                <a:solidFill>
                  <a:schemeClr val="bg1"/>
                </a:solidFill>
                <a:latin typeface="+mn-lt"/>
              </a:endParaRPr>
            </a:p>
          </p:txBody>
        </p:sp>
      </p:grpSp>
      <p:sp>
        <p:nvSpPr>
          <p:cNvPr id="338" name="Rectangle 127">
            <a:extLst>
              <a:ext uri="{FF2B5EF4-FFF2-40B4-BE49-F238E27FC236}">
                <a16:creationId xmlns:a16="http://schemas.microsoft.com/office/drawing/2014/main" id="{04593B9E-89F6-4AA7-BBE6-85CD2ED5C0C6}"/>
              </a:ext>
            </a:extLst>
          </p:cNvPr>
          <p:cNvSpPr>
            <a:spLocks noChangeArrowheads="1"/>
          </p:cNvSpPr>
          <p:nvPr/>
        </p:nvSpPr>
        <p:spPr bwMode="auto">
          <a:xfrm>
            <a:off x="6758944" y="3855816"/>
            <a:ext cx="429768" cy="630942"/>
          </a:xfrm>
          <a:prstGeom prst="rect">
            <a:avLst/>
          </a:prstGeom>
          <a:noFill/>
          <a:ln w="9525">
            <a:noFill/>
            <a:miter lim="800000"/>
            <a:headEnd/>
            <a:tailEnd/>
          </a:ln>
        </p:spPr>
        <p:txBody>
          <a:bodyPr wrap="none" lIns="0" rIns="0">
            <a:noAutofit/>
          </a:bodyPr>
          <a:lstStyle/>
          <a:p>
            <a:pPr algn="ctr"/>
            <a:r>
              <a:rPr lang="en-US" sz="750" b="1" cap="all">
                <a:latin typeface="+mn-lt"/>
              </a:rPr>
              <a:t>Individuals</a:t>
            </a:r>
            <a:br>
              <a:rPr lang="en-US" sz="750" b="1" cap="all">
                <a:latin typeface="+mn-lt"/>
              </a:rPr>
            </a:br>
            <a:r>
              <a:rPr lang="en-US" sz="750" b="1" cap="all">
                <a:latin typeface="+mn-lt"/>
              </a:rPr>
              <a:t>with</a:t>
            </a:r>
            <a:br>
              <a:rPr lang="en-US" sz="750" b="1" cap="all">
                <a:latin typeface="+mn-lt"/>
              </a:rPr>
            </a:br>
            <a:r>
              <a:rPr lang="en-US" sz="750" b="1" cap="all">
                <a:latin typeface="+mn-lt"/>
              </a:rPr>
              <a:t>Breast or</a:t>
            </a:r>
            <a:br>
              <a:rPr lang="en-US" sz="750" b="1" cap="all">
                <a:latin typeface="+mn-lt"/>
              </a:rPr>
            </a:br>
            <a:r>
              <a:rPr lang="en-US" sz="750" b="1" cap="all">
                <a:latin typeface="+mn-lt"/>
              </a:rPr>
              <a:t>Cervical</a:t>
            </a:r>
            <a:br>
              <a:rPr lang="en-US" sz="750" b="1" cap="all">
                <a:latin typeface="+mn-lt"/>
              </a:rPr>
            </a:br>
            <a:r>
              <a:rPr lang="en-US" sz="750" b="1" cap="all">
                <a:latin typeface="+mn-lt"/>
              </a:rPr>
              <a:t>Cancer</a:t>
            </a:r>
          </a:p>
        </p:txBody>
      </p:sp>
      <p:grpSp>
        <p:nvGrpSpPr>
          <p:cNvPr id="99" name="Group 98">
            <a:extLst>
              <a:ext uri="{FF2B5EF4-FFF2-40B4-BE49-F238E27FC236}">
                <a16:creationId xmlns:a16="http://schemas.microsoft.com/office/drawing/2014/main" id="{5A4DE8E6-F630-413B-A4B6-7E7456D66FFD}"/>
              </a:ext>
            </a:extLst>
          </p:cNvPr>
          <p:cNvGrpSpPr/>
          <p:nvPr/>
        </p:nvGrpSpPr>
        <p:grpSpPr>
          <a:xfrm>
            <a:off x="4639641" y="2219115"/>
            <a:ext cx="457200" cy="1617379"/>
            <a:chOff x="4930634" y="2789222"/>
            <a:chExt cx="457200" cy="1617379"/>
          </a:xfrm>
        </p:grpSpPr>
        <p:sp>
          <p:nvSpPr>
            <p:cNvPr id="325" name="Rectangle 4">
              <a:extLst>
                <a:ext uri="{FF2B5EF4-FFF2-40B4-BE49-F238E27FC236}">
                  <a16:creationId xmlns:a16="http://schemas.microsoft.com/office/drawing/2014/main" id="{78D57EA6-4894-4605-BB27-D4FA105C18BB}"/>
                </a:ext>
              </a:extLst>
            </p:cNvPr>
            <p:cNvSpPr>
              <a:spLocks noChangeArrowheads="1"/>
            </p:cNvSpPr>
            <p:nvPr/>
          </p:nvSpPr>
          <p:spPr bwMode="auto">
            <a:xfrm>
              <a:off x="4930634" y="2870409"/>
              <a:ext cx="457200" cy="1536192"/>
            </a:xfrm>
            <a:prstGeom prst="rect">
              <a:avLst/>
            </a:prstGeom>
            <a:solidFill>
              <a:srgbClr val="00A797"/>
            </a:solidFill>
            <a:ln w="9525">
              <a:noFill/>
              <a:miter lim="800000"/>
              <a:headEnd/>
              <a:tailEnd/>
            </a:ln>
          </p:spPr>
          <p:txBody>
            <a:bodyPr tIns="45720"/>
            <a:lstStyle/>
            <a:p>
              <a:pPr algn="ctr" eaLnBrk="0" hangingPunct="0"/>
              <a:endParaRPr lang="en-US" sz="750" b="1" dirty="0">
                <a:solidFill>
                  <a:schemeClr val="bg1"/>
                </a:solidFill>
                <a:latin typeface="+mn-lt"/>
              </a:endParaRPr>
            </a:p>
          </p:txBody>
        </p:sp>
        <p:sp>
          <p:nvSpPr>
            <p:cNvPr id="326" name="AutoShape 5">
              <a:extLst>
                <a:ext uri="{FF2B5EF4-FFF2-40B4-BE49-F238E27FC236}">
                  <a16:creationId xmlns:a16="http://schemas.microsoft.com/office/drawing/2014/main" id="{7407A172-61BE-43D7-ABE5-43B150FFC9E1}"/>
                </a:ext>
              </a:extLst>
            </p:cNvPr>
            <p:cNvSpPr>
              <a:spLocks noChangeArrowheads="1"/>
            </p:cNvSpPr>
            <p:nvPr/>
          </p:nvSpPr>
          <p:spPr bwMode="auto">
            <a:xfrm>
              <a:off x="4930634" y="2789222"/>
              <a:ext cx="457200" cy="85113"/>
            </a:xfrm>
            <a:prstGeom prst="triangle">
              <a:avLst>
                <a:gd name="adj" fmla="val 50000"/>
              </a:avLst>
            </a:prstGeom>
            <a:solidFill>
              <a:schemeClr val="tx1"/>
            </a:solidFill>
            <a:ln w="9525">
              <a:noFill/>
              <a:miter lim="800000"/>
              <a:headEnd/>
              <a:tailEnd/>
            </a:ln>
          </p:spPr>
          <p:txBody>
            <a:bodyPr wrap="none" tIns="45720" anchor="ctr"/>
            <a:lstStyle/>
            <a:p>
              <a:pPr algn="ctr" eaLnBrk="0" hangingPunct="0"/>
              <a:endParaRPr lang="en-US" sz="750" b="1" dirty="0">
                <a:solidFill>
                  <a:schemeClr val="bg1"/>
                </a:solidFill>
                <a:latin typeface="+mn-lt"/>
              </a:endParaRPr>
            </a:p>
          </p:txBody>
        </p:sp>
        <p:sp>
          <p:nvSpPr>
            <p:cNvPr id="327" name="Rectangle 102">
              <a:extLst>
                <a:ext uri="{FF2B5EF4-FFF2-40B4-BE49-F238E27FC236}">
                  <a16:creationId xmlns:a16="http://schemas.microsoft.com/office/drawing/2014/main" id="{B6CED33A-4654-475E-9CB1-5DBA9F6C8413}"/>
                </a:ext>
              </a:extLst>
            </p:cNvPr>
            <p:cNvSpPr>
              <a:spLocks noChangeArrowheads="1"/>
            </p:cNvSpPr>
            <p:nvPr/>
          </p:nvSpPr>
          <p:spPr bwMode="auto">
            <a:xfrm>
              <a:off x="4930634" y="2864142"/>
              <a:ext cx="457200" cy="376721"/>
            </a:xfrm>
            <a:prstGeom prst="rect">
              <a:avLst/>
            </a:prstGeom>
            <a:noFill/>
            <a:ln w="9525" algn="ctr">
              <a:noFill/>
              <a:miter lim="800000"/>
              <a:headEnd/>
              <a:tailEnd/>
            </a:ln>
          </p:spPr>
          <p:txBody>
            <a:bodyPr lIns="0" tIns="45720" rIns="0"/>
            <a:lstStyle/>
            <a:p>
              <a:pPr algn="ctr"/>
              <a:r>
                <a:rPr lang="en-US" sz="750" b="1">
                  <a:solidFill>
                    <a:schemeClr val="bg1"/>
                  </a:solidFill>
                  <a:latin typeface="+mn-lt"/>
                </a:rPr>
                <a:t>NO</a:t>
              </a:r>
            </a:p>
            <a:p>
              <a:pPr algn="ctr"/>
              <a:r>
                <a:rPr lang="en-US" sz="750" b="1">
                  <a:solidFill>
                    <a:schemeClr val="bg1"/>
                  </a:solidFill>
                  <a:latin typeface="+mn-lt"/>
                </a:rPr>
                <a:t>UPPER</a:t>
              </a:r>
            </a:p>
            <a:p>
              <a:pPr algn="ctr"/>
              <a:r>
                <a:rPr lang="en-US" sz="750" b="1">
                  <a:solidFill>
                    <a:schemeClr val="bg1"/>
                  </a:solidFill>
                  <a:latin typeface="+mn-lt"/>
                </a:rPr>
                <a:t>LIMIT </a:t>
              </a:r>
            </a:p>
          </p:txBody>
        </p:sp>
        <p:sp>
          <p:nvSpPr>
            <p:cNvPr id="182" name="Rectangle 34"/>
            <p:cNvSpPr>
              <a:spLocks noChangeArrowheads="1"/>
            </p:cNvSpPr>
            <p:nvPr/>
          </p:nvSpPr>
          <p:spPr bwMode="auto">
            <a:xfrm>
              <a:off x="4930634" y="3729945"/>
              <a:ext cx="457200" cy="676656"/>
            </a:xfrm>
            <a:prstGeom prst="rect">
              <a:avLst/>
            </a:prstGeom>
            <a:solidFill>
              <a:srgbClr val="6F83BF"/>
            </a:solidFill>
            <a:ln w="9525">
              <a:noFill/>
              <a:miter lim="800000"/>
              <a:headEnd/>
              <a:tailEnd/>
            </a:ln>
          </p:spPr>
          <p:txBody>
            <a:bodyPr lIns="0" tIns="45720" rIns="0"/>
            <a:lstStyle/>
            <a:p>
              <a:pPr lvl="0"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sp>
        <p:nvSpPr>
          <p:cNvPr id="339" name="Rectangle 77">
            <a:extLst>
              <a:ext uri="{FF2B5EF4-FFF2-40B4-BE49-F238E27FC236}">
                <a16:creationId xmlns:a16="http://schemas.microsoft.com/office/drawing/2014/main" id="{A2A8A4DA-7FAB-4A06-987F-FB1B43BDE8D7}"/>
              </a:ext>
            </a:extLst>
          </p:cNvPr>
          <p:cNvSpPr>
            <a:spLocks noChangeArrowheads="1"/>
          </p:cNvSpPr>
          <p:nvPr/>
        </p:nvSpPr>
        <p:spPr bwMode="auto">
          <a:xfrm>
            <a:off x="4645107" y="3855816"/>
            <a:ext cx="429768" cy="200055"/>
          </a:xfrm>
          <a:prstGeom prst="rect">
            <a:avLst/>
          </a:prstGeom>
          <a:noFill/>
          <a:ln w="9525">
            <a:noFill/>
            <a:miter lim="800000"/>
            <a:headEnd/>
            <a:tailEnd/>
          </a:ln>
        </p:spPr>
        <p:txBody>
          <a:bodyPr wrap="none" lIns="0" rIns="0">
            <a:noAutofit/>
          </a:bodyPr>
          <a:lstStyle/>
          <a:p>
            <a:pPr algn="ctr"/>
            <a:r>
              <a:rPr lang="en-US" sz="750" b="1" cap="all">
                <a:latin typeface="+mn-lt"/>
              </a:rPr>
              <a:t>Disabled</a:t>
            </a:r>
          </a:p>
        </p:txBody>
      </p:sp>
      <p:grpSp>
        <p:nvGrpSpPr>
          <p:cNvPr id="105" name="Group 104">
            <a:extLst>
              <a:ext uri="{FF2B5EF4-FFF2-40B4-BE49-F238E27FC236}">
                <a16:creationId xmlns:a16="http://schemas.microsoft.com/office/drawing/2014/main" id="{269B2224-B63A-4CCA-BFF0-EA67C5F67E3D}"/>
              </a:ext>
            </a:extLst>
          </p:cNvPr>
          <p:cNvGrpSpPr/>
          <p:nvPr/>
        </p:nvGrpSpPr>
        <p:grpSpPr>
          <a:xfrm>
            <a:off x="6044582" y="2300302"/>
            <a:ext cx="457200" cy="1536192"/>
            <a:chOff x="6345902" y="2870409"/>
            <a:chExt cx="457200" cy="1536192"/>
          </a:xfrm>
        </p:grpSpPr>
        <p:sp>
          <p:nvSpPr>
            <p:cNvPr id="211" name="Rectangle 145"/>
            <p:cNvSpPr>
              <a:spLocks noChangeArrowheads="1"/>
            </p:cNvSpPr>
            <p:nvPr/>
          </p:nvSpPr>
          <p:spPr bwMode="auto">
            <a:xfrm>
              <a:off x="6345902" y="2870409"/>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10" name="Rectangle 144"/>
            <p:cNvSpPr>
              <a:spLocks noChangeArrowheads="1"/>
            </p:cNvSpPr>
            <p:nvPr/>
          </p:nvSpPr>
          <p:spPr bwMode="auto">
            <a:xfrm>
              <a:off x="6347406" y="3382473"/>
              <a:ext cx="455696" cy="1024128"/>
            </a:xfrm>
            <a:prstGeom prst="rect">
              <a:avLst/>
            </a:prstGeom>
            <a:solidFill>
              <a:srgbClr val="6F83BF"/>
            </a:solidFill>
            <a:ln w="9525">
              <a:noFill/>
              <a:miter lim="800000"/>
              <a:headEnd/>
              <a:tailEnd/>
            </a:ln>
          </p:spPr>
          <p:txBody>
            <a:bodyPr lIns="0" tIns="45720" rIns="0"/>
            <a:lstStyle/>
            <a:p>
              <a:pPr algn="ctr" eaLnBrk="0" hangingPunct="0"/>
              <a:r>
                <a:rPr lang="en-US" sz="750" b="1" dirty="0">
                  <a:solidFill>
                    <a:schemeClr val="bg1"/>
                  </a:solidFill>
                  <a:latin typeface="+mn-lt"/>
                </a:rPr>
                <a:t>200%</a:t>
              </a:r>
              <a:br>
                <a:rPr lang="en-US" sz="750" b="1" dirty="0">
                  <a:solidFill>
                    <a:schemeClr val="bg1"/>
                  </a:solidFill>
                  <a:latin typeface="+mn-lt"/>
                </a:rPr>
              </a:br>
              <a:endParaRPr lang="en-US" sz="750" b="1" dirty="0">
                <a:solidFill>
                  <a:schemeClr val="bg1"/>
                </a:solidFill>
                <a:latin typeface="+mn-lt"/>
              </a:endParaRPr>
            </a:p>
          </p:txBody>
        </p:sp>
      </p:grpSp>
      <p:sp>
        <p:nvSpPr>
          <p:cNvPr id="340" name="Rectangle 78">
            <a:extLst>
              <a:ext uri="{FF2B5EF4-FFF2-40B4-BE49-F238E27FC236}">
                <a16:creationId xmlns:a16="http://schemas.microsoft.com/office/drawing/2014/main" id="{7E35DD45-4AAA-4D2E-9BAE-0A26A7118A44}"/>
              </a:ext>
            </a:extLst>
          </p:cNvPr>
          <p:cNvSpPr>
            <a:spLocks noChangeArrowheads="1"/>
          </p:cNvSpPr>
          <p:nvPr/>
        </p:nvSpPr>
        <p:spPr bwMode="auto">
          <a:xfrm>
            <a:off x="6054652" y="3855816"/>
            <a:ext cx="429768" cy="307777"/>
          </a:xfrm>
          <a:prstGeom prst="rect">
            <a:avLst/>
          </a:prstGeom>
          <a:noFill/>
          <a:ln w="9525">
            <a:noFill/>
            <a:miter lim="800000"/>
            <a:headEnd/>
            <a:tailEnd/>
          </a:ln>
        </p:spPr>
        <p:txBody>
          <a:bodyPr wrap="none" lIns="0" rIns="0">
            <a:noAutofit/>
          </a:bodyPr>
          <a:lstStyle/>
          <a:p>
            <a:pPr algn="ctr"/>
            <a:r>
              <a:rPr lang="en-US" sz="750" b="1" cap="all">
                <a:latin typeface="+mn-lt"/>
              </a:rPr>
              <a:t>Pregnant</a:t>
            </a:r>
            <a:br>
              <a:rPr lang="en-US" sz="750" b="1" cap="all">
                <a:latin typeface="+mn-lt"/>
              </a:rPr>
            </a:br>
            <a:r>
              <a:rPr lang="en-US" sz="750" b="1" cap="all">
                <a:latin typeface="+mn-lt"/>
              </a:rPr>
              <a:t>All Ages</a:t>
            </a:r>
          </a:p>
        </p:txBody>
      </p:sp>
      <p:grpSp>
        <p:nvGrpSpPr>
          <p:cNvPr id="100" name="Group 99">
            <a:extLst>
              <a:ext uri="{FF2B5EF4-FFF2-40B4-BE49-F238E27FC236}">
                <a16:creationId xmlns:a16="http://schemas.microsoft.com/office/drawing/2014/main" id="{5DBCE598-4FC4-4260-B072-68DCEE520BCB}"/>
              </a:ext>
            </a:extLst>
          </p:cNvPr>
          <p:cNvGrpSpPr/>
          <p:nvPr/>
        </p:nvGrpSpPr>
        <p:grpSpPr>
          <a:xfrm>
            <a:off x="8151990" y="2300302"/>
            <a:ext cx="457200" cy="1536192"/>
            <a:chOff x="3509418" y="2870409"/>
            <a:chExt cx="457200" cy="1536192"/>
          </a:xfrm>
        </p:grpSpPr>
        <p:sp>
          <p:nvSpPr>
            <p:cNvPr id="229" name="Rectangle 142"/>
            <p:cNvSpPr>
              <a:spLocks noChangeArrowheads="1"/>
            </p:cNvSpPr>
            <p:nvPr/>
          </p:nvSpPr>
          <p:spPr bwMode="auto">
            <a:xfrm>
              <a:off x="3509418" y="2870409"/>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26" name="Rectangle 42"/>
            <p:cNvSpPr>
              <a:spLocks noChangeArrowheads="1"/>
            </p:cNvSpPr>
            <p:nvPr/>
          </p:nvSpPr>
          <p:spPr bwMode="auto">
            <a:xfrm>
              <a:off x="3509418" y="3729945"/>
              <a:ext cx="457200" cy="676656"/>
            </a:xfrm>
            <a:prstGeom prst="rect">
              <a:avLst/>
            </a:prstGeom>
            <a:solidFill>
              <a:schemeClr val="accent4"/>
            </a:solidFill>
            <a:ln w="9525">
              <a:noFill/>
              <a:miter lim="800000"/>
              <a:headEnd/>
              <a:tailEnd/>
            </a:ln>
          </p:spPr>
          <p:txBody>
            <a:bodyPr lIns="0" tIns="45720" rIns="0"/>
            <a:lstStyle/>
            <a:p>
              <a:pPr algn="ctr" eaLnBrk="0" hangingPunct="0"/>
              <a:r>
                <a:rPr lang="en-US" sz="750" b="1">
                  <a:latin typeface="+mn-lt"/>
                </a:rPr>
                <a:t>133%</a:t>
              </a:r>
              <a:br>
                <a:rPr lang="en-US" sz="750" b="1">
                  <a:latin typeface="+mn-lt"/>
                </a:rPr>
              </a:br>
              <a:endParaRPr lang="en-US" sz="750" b="1">
                <a:latin typeface="+mn-lt"/>
              </a:endParaRPr>
            </a:p>
          </p:txBody>
        </p:sp>
      </p:grpSp>
      <p:sp>
        <p:nvSpPr>
          <p:cNvPr id="341" name="Rectangle 76">
            <a:extLst>
              <a:ext uri="{FF2B5EF4-FFF2-40B4-BE49-F238E27FC236}">
                <a16:creationId xmlns:a16="http://schemas.microsoft.com/office/drawing/2014/main" id="{D7826524-FFA8-484D-9500-0F92594D5422}"/>
              </a:ext>
            </a:extLst>
          </p:cNvPr>
          <p:cNvSpPr>
            <a:spLocks noChangeArrowheads="1"/>
          </p:cNvSpPr>
          <p:nvPr/>
        </p:nvSpPr>
        <p:spPr bwMode="auto">
          <a:xfrm>
            <a:off x="8151990" y="3855816"/>
            <a:ext cx="429768" cy="200055"/>
          </a:xfrm>
          <a:prstGeom prst="rect">
            <a:avLst/>
          </a:prstGeom>
          <a:noFill/>
          <a:ln w="9525">
            <a:noFill/>
            <a:miter lim="800000"/>
            <a:headEnd/>
            <a:tailEnd/>
          </a:ln>
        </p:spPr>
        <p:txBody>
          <a:bodyPr wrap="none" lIns="0" rIns="0">
            <a:noAutofit/>
          </a:bodyPr>
          <a:lstStyle/>
          <a:p>
            <a:pPr algn="ctr"/>
            <a:r>
              <a:rPr lang="en-US" sz="750" b="1" cap="all" dirty="0">
                <a:latin typeface="+mn-lt"/>
              </a:rPr>
              <a:t>All</a:t>
            </a:r>
            <a:br>
              <a:rPr lang="en-US" sz="750" b="1" cap="all" dirty="0">
                <a:latin typeface="+mn-lt"/>
              </a:rPr>
            </a:br>
            <a:r>
              <a:rPr lang="en-US" sz="750" b="1" cap="all" dirty="0">
                <a:latin typeface="+mn-lt"/>
              </a:rPr>
              <a:t>Other</a:t>
            </a:r>
          </a:p>
          <a:p>
            <a:pPr algn="ctr"/>
            <a:r>
              <a:rPr lang="en-US" sz="750" b="1" cap="all" dirty="0">
                <a:latin typeface="+mn-lt"/>
              </a:rPr>
              <a:t>(DO NOT meet</a:t>
            </a:r>
          </a:p>
          <a:p>
            <a:pPr algn="ctr"/>
            <a:r>
              <a:rPr lang="en-US" sz="750" b="1" cap="all" dirty="0">
                <a:latin typeface="+mn-lt"/>
              </a:rPr>
              <a:t>CRITERIA FOR</a:t>
            </a:r>
          </a:p>
          <a:p>
            <a:pPr algn="ctr"/>
            <a:r>
              <a:rPr lang="en-US" sz="750" b="1" cap="all" dirty="0">
                <a:latin typeface="+mn-lt"/>
              </a:rPr>
              <a:t>OTHER</a:t>
            </a:r>
          </a:p>
          <a:p>
            <a:pPr algn="ctr"/>
            <a:r>
              <a:rPr lang="en-US" sz="750" b="1" cap="all" dirty="0">
                <a:latin typeface="+mn-lt"/>
              </a:rPr>
              <a:t>GROUPS)</a:t>
            </a:r>
          </a:p>
        </p:txBody>
      </p:sp>
      <p:grpSp>
        <p:nvGrpSpPr>
          <p:cNvPr id="9" name="Group 8">
            <a:extLst>
              <a:ext uri="{FF2B5EF4-FFF2-40B4-BE49-F238E27FC236}">
                <a16:creationId xmlns:a16="http://schemas.microsoft.com/office/drawing/2014/main" id="{C076AAF3-7FAC-17EE-338F-904233553DD1}"/>
              </a:ext>
            </a:extLst>
          </p:cNvPr>
          <p:cNvGrpSpPr/>
          <p:nvPr/>
        </p:nvGrpSpPr>
        <p:grpSpPr>
          <a:xfrm>
            <a:off x="7449523" y="2666062"/>
            <a:ext cx="457200" cy="2143861"/>
            <a:chOff x="7554028" y="2666062"/>
            <a:chExt cx="457200" cy="2143861"/>
          </a:xfrm>
        </p:grpSpPr>
        <p:sp>
          <p:nvSpPr>
            <p:cNvPr id="202" name="Rectangle 130"/>
            <p:cNvSpPr>
              <a:spLocks noChangeArrowheads="1"/>
            </p:cNvSpPr>
            <p:nvPr/>
          </p:nvSpPr>
          <p:spPr bwMode="auto">
            <a:xfrm>
              <a:off x="7554028" y="2666062"/>
              <a:ext cx="457200" cy="1170432"/>
            </a:xfrm>
            <a:prstGeom prst="rect">
              <a:avLst/>
            </a:prstGeom>
            <a:solidFill>
              <a:srgbClr val="6F83BF"/>
            </a:solidFill>
            <a:ln w="9525">
              <a:noFill/>
              <a:miter lim="800000"/>
              <a:headEnd/>
              <a:tailEnd/>
            </a:ln>
          </p:spPr>
          <p:txBody>
            <a:bodyPr lIns="0" tIns="45720" rIns="0"/>
            <a:lstStyle/>
            <a:p>
              <a:pPr algn="ctr" eaLnBrk="0" hangingPunct="0">
                <a:defRPr/>
              </a:pPr>
              <a:r>
                <a:rPr lang="en-US" sz="750" b="1" dirty="0">
                  <a:solidFill>
                    <a:schemeClr val="bg1"/>
                  </a:solidFill>
                  <a:latin typeface="+mn-lt"/>
                </a:rPr>
                <a:t>223%</a:t>
              </a:r>
              <a:br>
                <a:rPr lang="en-US" sz="750" b="1" dirty="0">
                  <a:solidFill>
                    <a:schemeClr val="bg1"/>
                  </a:solidFill>
                  <a:latin typeface="+mn-lt"/>
                </a:rPr>
              </a:br>
              <a:endParaRPr lang="en-US" sz="750" b="1" dirty="0">
                <a:solidFill>
                  <a:schemeClr val="bg1"/>
                </a:solidFill>
                <a:latin typeface="+mn-lt"/>
              </a:endParaRPr>
            </a:p>
          </p:txBody>
        </p:sp>
        <p:sp>
          <p:nvSpPr>
            <p:cNvPr id="342" name="Rectangle 127">
              <a:extLst>
                <a:ext uri="{FF2B5EF4-FFF2-40B4-BE49-F238E27FC236}">
                  <a16:creationId xmlns:a16="http://schemas.microsoft.com/office/drawing/2014/main" id="{F23DE5F3-C96F-4433-947C-224AE0376ECD}"/>
                </a:ext>
              </a:extLst>
            </p:cNvPr>
            <p:cNvSpPr>
              <a:spLocks noChangeArrowheads="1"/>
            </p:cNvSpPr>
            <p:nvPr/>
          </p:nvSpPr>
          <p:spPr bwMode="auto">
            <a:xfrm>
              <a:off x="7567744" y="3855816"/>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Home- and</a:t>
              </a:r>
              <a:br>
                <a:rPr lang="en-US" sz="750" b="1" cap="all" dirty="0">
                  <a:latin typeface="+mn-lt"/>
                </a:rPr>
              </a:br>
              <a:r>
                <a:rPr lang="en-US" sz="750" b="1" cap="all" dirty="0">
                  <a:latin typeface="+mn-lt"/>
                </a:rPr>
                <a:t>Community-</a:t>
              </a:r>
              <a:br>
                <a:rPr lang="en-US" sz="750" b="1" cap="all" dirty="0">
                  <a:latin typeface="+mn-lt"/>
                </a:rPr>
              </a:br>
              <a:r>
                <a:rPr lang="en-US" sz="750" b="1" cap="all" dirty="0">
                  <a:latin typeface="+mn-lt"/>
                </a:rPr>
                <a:t>Based</a:t>
              </a:r>
              <a:br>
                <a:rPr lang="en-US" sz="750" b="1" cap="all" dirty="0">
                  <a:latin typeface="+mn-lt"/>
                </a:rPr>
              </a:br>
              <a:r>
                <a:rPr lang="en-US" sz="750" b="1" cap="all" dirty="0">
                  <a:latin typeface="+mn-lt"/>
                </a:rPr>
                <a:t>Services</a:t>
              </a:r>
              <a:br>
                <a:rPr lang="en-US" sz="750" b="1" cap="all" dirty="0">
                  <a:latin typeface="+mn-lt"/>
                </a:rPr>
              </a:br>
              <a:r>
                <a:rPr lang="en-US" sz="750" b="1" cap="all" dirty="0">
                  <a:latin typeface="+mn-lt"/>
                </a:rPr>
                <a:t>(HCBS)</a:t>
              </a:r>
              <a:br>
                <a:rPr lang="en-US" sz="750" b="1" cap="all" dirty="0">
                  <a:latin typeface="+mn-lt"/>
                </a:rPr>
              </a:br>
              <a:r>
                <a:rPr lang="en-US" sz="750" b="1" cap="all" dirty="0">
                  <a:latin typeface="+mn-lt"/>
                </a:rPr>
                <a:t>Waiver</a:t>
              </a:r>
              <a:br>
                <a:rPr lang="en-US" sz="750" b="1" cap="all" dirty="0">
                  <a:latin typeface="+mn-lt"/>
                </a:rPr>
              </a:br>
              <a:r>
                <a:rPr lang="en-US" sz="750" b="1" cap="all" dirty="0">
                  <a:latin typeface="+mn-lt"/>
                </a:rPr>
                <a:t>Group</a:t>
              </a:r>
              <a:r>
                <a:rPr lang="en-US" sz="750" b="1" cap="all" spc="-50" baseline="22000" dirty="0">
                  <a:latin typeface="+mn-lt"/>
                </a:rPr>
                <a:t> 3</a:t>
              </a:r>
            </a:p>
          </p:txBody>
        </p:sp>
      </p:grpSp>
      <p:grpSp>
        <p:nvGrpSpPr>
          <p:cNvPr id="101" name="Group 100">
            <a:extLst>
              <a:ext uri="{FF2B5EF4-FFF2-40B4-BE49-F238E27FC236}">
                <a16:creationId xmlns:a16="http://schemas.microsoft.com/office/drawing/2014/main" id="{651E4FA8-9C94-4257-9156-E6B9E32F455F}"/>
              </a:ext>
            </a:extLst>
          </p:cNvPr>
          <p:cNvGrpSpPr/>
          <p:nvPr/>
        </p:nvGrpSpPr>
        <p:grpSpPr>
          <a:xfrm>
            <a:off x="3234701" y="2300302"/>
            <a:ext cx="457200" cy="1536192"/>
            <a:chOff x="3983157" y="2870409"/>
            <a:chExt cx="457200" cy="1536192"/>
          </a:xfrm>
        </p:grpSpPr>
        <p:sp>
          <p:nvSpPr>
            <p:cNvPr id="232" name="Rectangle 142"/>
            <p:cNvSpPr>
              <a:spLocks noChangeArrowheads="1"/>
            </p:cNvSpPr>
            <p:nvPr/>
          </p:nvSpPr>
          <p:spPr bwMode="auto">
            <a:xfrm>
              <a:off x="3983157" y="2870409"/>
              <a:ext cx="457200" cy="1536192"/>
            </a:xfrm>
            <a:prstGeom prst="rect">
              <a:avLst/>
            </a:prstGeom>
            <a:solidFill>
              <a:srgbClr val="C3D941"/>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31" name="Rectangle 41"/>
            <p:cNvSpPr>
              <a:spLocks noChangeArrowheads="1"/>
            </p:cNvSpPr>
            <p:nvPr/>
          </p:nvSpPr>
          <p:spPr bwMode="auto">
            <a:xfrm>
              <a:off x="3983157" y="3729945"/>
              <a:ext cx="457200" cy="676656"/>
            </a:xfrm>
            <a:prstGeom prst="rect">
              <a:avLst/>
            </a:prstGeom>
            <a:solidFill>
              <a:srgbClr val="6F83BF"/>
            </a:solidFill>
            <a:ln w="9525">
              <a:noFill/>
              <a:miter lim="800000"/>
              <a:headEnd/>
              <a:tailEnd/>
            </a:ln>
          </p:spPr>
          <p:txBody>
            <a:bodyPr lIns="0" tIns="45720" rIns="0" anchor="t" anchorCtr="0"/>
            <a:lstStyle/>
            <a:p>
              <a:pPr algn="ctr" eaLnBrk="0" hangingPunct="0"/>
              <a:r>
                <a:rPr lang="en-US" sz="750" b="1" dirty="0">
                  <a:solidFill>
                    <a:schemeClr val="bg1"/>
                  </a:solidFill>
                  <a:latin typeface="+mn-lt"/>
                </a:rPr>
                <a:t>133%</a:t>
              </a:r>
              <a:br>
                <a:rPr lang="en-US" sz="750" b="1" dirty="0">
                  <a:solidFill>
                    <a:schemeClr val="bg1"/>
                  </a:solidFill>
                  <a:latin typeface="+mn-lt"/>
                </a:rPr>
              </a:br>
              <a:endParaRPr lang="en-US" sz="750" b="1" dirty="0">
                <a:solidFill>
                  <a:schemeClr val="bg1"/>
                </a:solidFill>
                <a:latin typeface="+mn-lt"/>
              </a:endParaRPr>
            </a:p>
          </p:txBody>
        </p:sp>
      </p:grpSp>
      <p:sp>
        <p:nvSpPr>
          <p:cNvPr id="343" name="Rectangle 76">
            <a:extLst>
              <a:ext uri="{FF2B5EF4-FFF2-40B4-BE49-F238E27FC236}">
                <a16:creationId xmlns:a16="http://schemas.microsoft.com/office/drawing/2014/main" id="{1BF4FBB9-4550-4128-B23B-F32E1D4F5CB0}"/>
              </a:ext>
            </a:extLst>
          </p:cNvPr>
          <p:cNvSpPr>
            <a:spLocks noChangeArrowheads="1"/>
          </p:cNvSpPr>
          <p:nvPr/>
        </p:nvSpPr>
        <p:spPr bwMode="auto">
          <a:xfrm>
            <a:off x="3236523" y="3855816"/>
            <a:ext cx="429768" cy="630942"/>
          </a:xfrm>
          <a:prstGeom prst="rect">
            <a:avLst/>
          </a:prstGeom>
          <a:noFill/>
          <a:ln w="9525">
            <a:noFill/>
            <a:miter lim="800000"/>
            <a:headEnd/>
            <a:tailEnd/>
          </a:ln>
        </p:spPr>
        <p:txBody>
          <a:bodyPr wrap="none" lIns="0" rIns="0">
            <a:noAutofit/>
          </a:bodyPr>
          <a:lstStyle/>
          <a:p>
            <a:pPr algn="ctr"/>
            <a:r>
              <a:rPr lang="en-US" sz="750" b="1" cap="all">
                <a:latin typeface="+mn-lt"/>
              </a:rPr>
              <a:t>Medically</a:t>
            </a:r>
            <a:br>
              <a:rPr lang="en-US" sz="750" b="1" cap="all">
                <a:latin typeface="+mn-lt"/>
              </a:rPr>
            </a:br>
            <a:r>
              <a:rPr lang="en-US" sz="750" b="1" cap="all">
                <a:latin typeface="+mn-lt"/>
              </a:rPr>
              <a:t>Frail</a:t>
            </a:r>
            <a:br>
              <a:rPr lang="en-US" sz="750" b="1" cap="all">
                <a:latin typeface="+mn-lt"/>
              </a:rPr>
            </a:br>
            <a:r>
              <a:rPr lang="en-US" sz="750" b="1" cap="all" err="1">
                <a:latin typeface="+mn-lt"/>
              </a:rPr>
              <a:t>CarePlus</a:t>
            </a:r>
            <a:br>
              <a:rPr lang="en-US" sz="750" b="1" cap="all">
                <a:latin typeface="+mn-lt"/>
              </a:rPr>
            </a:br>
            <a:r>
              <a:rPr lang="en-US" sz="750" b="1" cap="all">
                <a:latin typeface="+mn-lt"/>
              </a:rPr>
              <a:t>who</a:t>
            </a:r>
            <a:br>
              <a:rPr lang="en-US" sz="750" b="1" cap="all">
                <a:latin typeface="+mn-lt"/>
              </a:rPr>
            </a:br>
            <a:r>
              <a:rPr lang="en-US" sz="750" b="1" cap="all">
                <a:latin typeface="+mn-lt"/>
              </a:rPr>
              <a:t>Elect</a:t>
            </a:r>
            <a:br>
              <a:rPr lang="en-US" sz="750" b="1" cap="all">
                <a:latin typeface="+mn-lt"/>
              </a:rPr>
            </a:br>
            <a:r>
              <a:rPr lang="en-US" sz="750" b="1" cap="all">
                <a:latin typeface="+mn-lt"/>
              </a:rPr>
              <a:t>Standard</a:t>
            </a:r>
          </a:p>
        </p:txBody>
      </p:sp>
      <p:sp>
        <p:nvSpPr>
          <p:cNvPr id="139" name="Rectangle 7"/>
          <p:cNvSpPr>
            <a:spLocks noChangeArrowheads="1"/>
          </p:cNvSpPr>
          <p:nvPr/>
        </p:nvSpPr>
        <p:spPr bwMode="auto">
          <a:xfrm>
            <a:off x="1216534" y="1322293"/>
            <a:ext cx="6710933" cy="306544"/>
          </a:xfrm>
          <a:prstGeom prst="rect">
            <a:avLst/>
          </a:prstGeom>
          <a:solidFill>
            <a:srgbClr val="FFFFFF"/>
          </a:solidFill>
          <a:ln w="6350">
            <a:solidFill>
              <a:schemeClr val="tx1"/>
            </a:solidFill>
            <a:miter lim="800000"/>
            <a:headEnd/>
            <a:tailEnd/>
          </a:ln>
        </p:spPr>
        <p:txBody>
          <a:bodyPr wrap="none" anchor="ctr"/>
          <a:lstStyle/>
          <a:p>
            <a:pPr algn="ctr" eaLnBrk="0" hangingPunct="0"/>
            <a:endParaRPr lang="en-US" sz="800">
              <a:latin typeface="+mn-lt"/>
            </a:endParaRPr>
          </a:p>
        </p:txBody>
      </p:sp>
      <p:sp>
        <p:nvSpPr>
          <p:cNvPr id="140" name="Text Box 91"/>
          <p:cNvSpPr txBox="1">
            <a:spLocks noChangeArrowheads="1"/>
          </p:cNvSpPr>
          <p:nvPr/>
        </p:nvSpPr>
        <p:spPr bwMode="auto">
          <a:xfrm>
            <a:off x="1474753" y="1314646"/>
            <a:ext cx="5487263" cy="338554"/>
          </a:xfrm>
          <a:prstGeom prst="rect">
            <a:avLst/>
          </a:prstGeom>
          <a:noFill/>
          <a:ln w="9525">
            <a:noFill/>
            <a:miter lim="800000"/>
            <a:headEnd/>
            <a:tailEnd/>
          </a:ln>
        </p:spPr>
        <p:txBody>
          <a:bodyPr wrap="square">
            <a:spAutoFit/>
          </a:bodyPr>
          <a:lstStyle/>
          <a:p>
            <a:pPr>
              <a:spcBef>
                <a:spcPts val="0"/>
              </a:spcBef>
              <a:tabLst>
                <a:tab pos="1884363" algn="l"/>
              </a:tabLst>
            </a:pPr>
            <a:r>
              <a:rPr lang="en-US" sz="800">
                <a:latin typeface="+mn-lt"/>
              </a:rPr>
              <a:t>MassHealth Standard	MassHealth </a:t>
            </a:r>
            <a:r>
              <a:rPr lang="en-US" sz="800" err="1">
                <a:latin typeface="+mn-lt"/>
              </a:rPr>
              <a:t>CarePlus</a:t>
            </a:r>
            <a:endParaRPr lang="en-US" sz="800">
              <a:latin typeface="+mn-lt"/>
            </a:endParaRPr>
          </a:p>
          <a:p>
            <a:pPr>
              <a:spcBef>
                <a:spcPts val="0"/>
              </a:spcBef>
              <a:tabLst>
                <a:tab pos="1884363" algn="l"/>
              </a:tabLst>
            </a:pPr>
            <a:r>
              <a:rPr lang="en-US" sz="800">
                <a:latin typeface="+mn-lt"/>
              </a:rPr>
              <a:t>MassHealth CommonHealth	MassHealth Family Assistance </a:t>
            </a:r>
          </a:p>
        </p:txBody>
      </p:sp>
      <p:sp>
        <p:nvSpPr>
          <p:cNvPr id="141" name="Rectangle 94"/>
          <p:cNvSpPr>
            <a:spLocks noChangeArrowheads="1"/>
          </p:cNvSpPr>
          <p:nvPr/>
        </p:nvSpPr>
        <p:spPr bwMode="auto">
          <a:xfrm>
            <a:off x="1329492" y="1384614"/>
            <a:ext cx="196075" cy="73153"/>
          </a:xfrm>
          <a:prstGeom prst="rect">
            <a:avLst/>
          </a:prstGeom>
          <a:solidFill>
            <a:srgbClr val="6F83BF"/>
          </a:solidFill>
          <a:ln w="9525">
            <a:noFill/>
            <a:miter lim="800000"/>
            <a:headEnd/>
            <a:tailEnd/>
          </a:ln>
        </p:spPr>
        <p:txBody>
          <a:bodyPr wrap="none" anchor="ctr"/>
          <a:lstStyle/>
          <a:p>
            <a:pPr algn="ctr" eaLnBrk="0" hangingPunct="0"/>
            <a:endParaRPr lang="en-US" sz="800">
              <a:latin typeface="+mn-lt"/>
            </a:endParaRPr>
          </a:p>
        </p:txBody>
      </p:sp>
      <p:sp>
        <p:nvSpPr>
          <p:cNvPr id="142" name="Rectangle 95"/>
          <p:cNvSpPr>
            <a:spLocks noChangeArrowheads="1"/>
          </p:cNvSpPr>
          <p:nvPr/>
        </p:nvSpPr>
        <p:spPr bwMode="auto">
          <a:xfrm>
            <a:off x="1329492" y="1505343"/>
            <a:ext cx="196075" cy="73153"/>
          </a:xfrm>
          <a:prstGeom prst="rect">
            <a:avLst/>
          </a:prstGeom>
          <a:solidFill>
            <a:srgbClr val="00A797"/>
          </a:solidFill>
          <a:ln w="9525">
            <a:noFill/>
            <a:miter lim="800000"/>
            <a:headEnd/>
            <a:tailEnd/>
          </a:ln>
        </p:spPr>
        <p:txBody>
          <a:bodyPr wrap="none" anchor="ctr"/>
          <a:lstStyle/>
          <a:p>
            <a:pPr algn="ctr" eaLnBrk="0" hangingPunct="0"/>
            <a:endParaRPr lang="en-US" sz="800">
              <a:latin typeface="+mn-lt"/>
            </a:endParaRPr>
          </a:p>
        </p:txBody>
      </p:sp>
      <p:sp>
        <p:nvSpPr>
          <p:cNvPr id="143" name="Rectangle 96"/>
          <p:cNvSpPr>
            <a:spLocks noChangeArrowheads="1"/>
          </p:cNvSpPr>
          <p:nvPr/>
        </p:nvSpPr>
        <p:spPr bwMode="auto">
          <a:xfrm>
            <a:off x="3196043" y="1384614"/>
            <a:ext cx="196075" cy="73153"/>
          </a:xfrm>
          <a:prstGeom prst="rect">
            <a:avLst/>
          </a:prstGeom>
          <a:solidFill>
            <a:schemeClr val="accent4"/>
          </a:solidFill>
          <a:ln w="9525">
            <a:noFill/>
            <a:miter lim="800000"/>
            <a:headEnd/>
            <a:tailEnd/>
          </a:ln>
        </p:spPr>
        <p:txBody>
          <a:bodyPr wrap="none" anchor="ctr"/>
          <a:lstStyle/>
          <a:p>
            <a:pPr algn="ctr" eaLnBrk="0" hangingPunct="0"/>
            <a:endParaRPr lang="en-US" sz="800">
              <a:latin typeface="+mn-lt"/>
            </a:endParaRPr>
          </a:p>
        </p:txBody>
      </p:sp>
      <p:sp>
        <p:nvSpPr>
          <p:cNvPr id="144" name="Rectangle 97"/>
          <p:cNvSpPr>
            <a:spLocks noChangeArrowheads="1"/>
          </p:cNvSpPr>
          <p:nvPr/>
        </p:nvSpPr>
        <p:spPr bwMode="auto">
          <a:xfrm>
            <a:off x="3196043" y="1505343"/>
            <a:ext cx="195769" cy="73025"/>
          </a:xfrm>
          <a:prstGeom prst="rect">
            <a:avLst/>
          </a:prstGeom>
          <a:solidFill>
            <a:srgbClr val="F25C21"/>
          </a:solidFill>
          <a:ln w="9525">
            <a:noFill/>
            <a:miter lim="800000"/>
            <a:headEnd/>
            <a:tailEnd/>
          </a:ln>
        </p:spPr>
        <p:txBody>
          <a:bodyPr wrap="none" anchor="ctr"/>
          <a:lstStyle/>
          <a:p>
            <a:pPr algn="ctr" eaLnBrk="0" hangingPunct="0">
              <a:defRPr/>
            </a:pPr>
            <a:endParaRPr lang="en-US" sz="800">
              <a:latin typeface="+mn-lt"/>
              <a:cs typeface="Calibri" pitchFamily="34" charset="0"/>
            </a:endParaRPr>
          </a:p>
        </p:txBody>
      </p:sp>
      <p:sp>
        <p:nvSpPr>
          <p:cNvPr id="345" name="Text Box 91">
            <a:extLst>
              <a:ext uri="{FF2B5EF4-FFF2-40B4-BE49-F238E27FC236}">
                <a16:creationId xmlns:a16="http://schemas.microsoft.com/office/drawing/2014/main" id="{AA035DC2-9783-4418-A700-F00033ABBB74}"/>
              </a:ext>
            </a:extLst>
          </p:cNvPr>
          <p:cNvSpPr txBox="1">
            <a:spLocks noChangeArrowheads="1"/>
          </p:cNvSpPr>
          <p:nvPr/>
        </p:nvSpPr>
        <p:spPr bwMode="auto">
          <a:xfrm>
            <a:off x="5228472" y="1314646"/>
            <a:ext cx="2698995" cy="338554"/>
          </a:xfrm>
          <a:prstGeom prst="rect">
            <a:avLst/>
          </a:prstGeom>
          <a:noFill/>
          <a:ln w="9525">
            <a:noFill/>
            <a:miter lim="800000"/>
            <a:headEnd/>
            <a:tailEnd/>
          </a:ln>
        </p:spPr>
        <p:txBody>
          <a:bodyPr wrap="square">
            <a:spAutoFit/>
          </a:bodyPr>
          <a:lstStyle/>
          <a:p>
            <a:pPr>
              <a:spcBef>
                <a:spcPts val="0"/>
              </a:spcBef>
            </a:pPr>
            <a:r>
              <a:rPr lang="en-US" sz="800" err="1">
                <a:latin typeface="+mn-lt"/>
              </a:rPr>
              <a:t>ConnectorCare</a:t>
            </a:r>
            <a:r>
              <a:rPr lang="en-US" sz="800">
                <a:latin typeface="+mn-lt"/>
              </a:rPr>
              <a:t> (state supplement to federal subsidy for insurance purchased through Health Connector)</a:t>
            </a:r>
          </a:p>
        </p:txBody>
      </p:sp>
      <p:sp>
        <p:nvSpPr>
          <p:cNvPr id="347" name="Rectangle 96">
            <a:extLst>
              <a:ext uri="{FF2B5EF4-FFF2-40B4-BE49-F238E27FC236}">
                <a16:creationId xmlns:a16="http://schemas.microsoft.com/office/drawing/2014/main" id="{752B8212-BD5D-4990-B7AB-78080D91D7BE}"/>
              </a:ext>
            </a:extLst>
          </p:cNvPr>
          <p:cNvSpPr>
            <a:spLocks noChangeArrowheads="1"/>
          </p:cNvSpPr>
          <p:nvPr/>
        </p:nvSpPr>
        <p:spPr bwMode="auto">
          <a:xfrm>
            <a:off x="5064600" y="1384614"/>
            <a:ext cx="196075" cy="73153"/>
          </a:xfrm>
          <a:prstGeom prst="rect">
            <a:avLst/>
          </a:prstGeom>
          <a:solidFill>
            <a:srgbClr val="C3D941"/>
          </a:solidFill>
          <a:ln w="9525">
            <a:noFill/>
            <a:miter lim="800000"/>
            <a:headEnd/>
            <a:tailEnd/>
          </a:ln>
        </p:spPr>
        <p:txBody>
          <a:bodyPr wrap="none" anchor="ctr"/>
          <a:lstStyle/>
          <a:p>
            <a:pPr algn="ctr" eaLnBrk="0" hangingPunct="0"/>
            <a:endParaRPr lang="en-US" sz="800">
              <a:latin typeface="+mn-lt"/>
            </a:endParaRPr>
          </a:p>
        </p:txBody>
      </p:sp>
      <p:sp>
        <p:nvSpPr>
          <p:cNvPr id="171" name="Text Box 65"/>
          <p:cNvSpPr txBox="1">
            <a:spLocks noChangeArrowheads="1"/>
          </p:cNvSpPr>
          <p:nvPr/>
        </p:nvSpPr>
        <p:spPr bwMode="auto">
          <a:xfrm>
            <a:off x="1601373" y="5132510"/>
            <a:ext cx="594073" cy="123111"/>
          </a:xfrm>
          <a:prstGeom prst="rect">
            <a:avLst/>
          </a:prstGeom>
          <a:solidFill>
            <a:schemeClr val="bg1"/>
          </a:solidFill>
          <a:ln w="9525">
            <a:noFill/>
            <a:miter lim="800000"/>
            <a:headEnd/>
            <a:tailEnd/>
          </a:ln>
        </p:spPr>
        <p:txBody>
          <a:bodyPr wrap="none" lIns="45720" tIns="0" rIns="45720" bIns="0">
            <a:spAutoFit/>
          </a:bodyPr>
          <a:lstStyle/>
          <a:p>
            <a:pPr algn="ctr"/>
            <a:r>
              <a:rPr lang="en-US" sz="800" b="1">
                <a:latin typeface="+mn-lt"/>
              </a:rPr>
              <a:t>CHILDREN</a:t>
            </a:r>
          </a:p>
        </p:txBody>
      </p:sp>
      <p:sp>
        <p:nvSpPr>
          <p:cNvPr id="113" name="Rectangle 10">
            <a:extLst>
              <a:ext uri="{FF2B5EF4-FFF2-40B4-BE49-F238E27FC236}">
                <a16:creationId xmlns:a16="http://schemas.microsoft.com/office/drawing/2014/main" id="{C4AC2438-E115-41B9-AAFB-F32C01CEF45B}"/>
              </a:ext>
            </a:extLst>
          </p:cNvPr>
          <p:cNvSpPr>
            <a:spLocks noChangeArrowheads="1"/>
          </p:cNvSpPr>
          <p:nvPr/>
        </p:nvSpPr>
        <p:spPr bwMode="auto">
          <a:xfrm>
            <a:off x="852710" y="2300302"/>
            <a:ext cx="310896" cy="758952"/>
          </a:xfrm>
          <a:prstGeom prst="rect">
            <a:avLst/>
          </a:prstGeom>
          <a:solidFill>
            <a:srgbClr val="F25C21"/>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56" name="Rectangle 15"/>
          <p:cNvSpPr>
            <a:spLocks noChangeArrowheads="1"/>
          </p:cNvSpPr>
          <p:nvPr/>
        </p:nvSpPr>
        <p:spPr bwMode="auto">
          <a:xfrm>
            <a:off x="852710" y="2812366"/>
            <a:ext cx="310896" cy="1024128"/>
          </a:xfrm>
          <a:prstGeom prst="rect">
            <a:avLst/>
          </a:prstGeom>
          <a:solidFill>
            <a:srgbClr val="6F83BF"/>
          </a:solidFill>
          <a:ln w="9525">
            <a:noFill/>
            <a:miter lim="800000"/>
            <a:headEnd/>
            <a:tailEnd/>
          </a:ln>
        </p:spPr>
        <p:txBody>
          <a:bodyPr lIns="0" tIns="45720" rIns="0"/>
          <a:lstStyle/>
          <a:p>
            <a:pPr algn="ctr" eaLnBrk="0" hangingPunct="0"/>
            <a:r>
              <a:rPr lang="en-US" sz="750" b="1">
                <a:solidFill>
                  <a:schemeClr val="bg1"/>
                </a:solidFill>
                <a:latin typeface="+mn-lt"/>
              </a:rPr>
              <a:t>200%</a:t>
            </a:r>
            <a:br>
              <a:rPr lang="en-US" sz="750" b="1">
                <a:solidFill>
                  <a:schemeClr val="bg1"/>
                </a:solidFill>
                <a:latin typeface="+mn-lt"/>
              </a:rPr>
            </a:br>
            <a:endParaRPr lang="en-US" sz="750" b="1">
              <a:solidFill>
                <a:schemeClr val="bg1"/>
              </a:solidFill>
              <a:latin typeface="+mn-lt"/>
            </a:endParaRPr>
          </a:p>
        </p:txBody>
      </p:sp>
      <p:sp>
        <p:nvSpPr>
          <p:cNvPr id="114" name="Right Bracket 113">
            <a:extLst>
              <a:ext uri="{FF2B5EF4-FFF2-40B4-BE49-F238E27FC236}">
                <a16:creationId xmlns:a16="http://schemas.microsoft.com/office/drawing/2014/main" id="{F9737826-9206-4731-9C98-E9A2B9859D7C}"/>
              </a:ext>
            </a:extLst>
          </p:cNvPr>
          <p:cNvSpPr/>
          <p:nvPr/>
        </p:nvSpPr>
        <p:spPr>
          <a:xfrm rot="16200000" flipH="1">
            <a:off x="5233298" y="1760460"/>
            <a:ext cx="1339408" cy="5530121"/>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Text Box 66"/>
          <p:cNvSpPr txBox="1">
            <a:spLocks noChangeArrowheads="1"/>
          </p:cNvSpPr>
          <p:nvPr/>
        </p:nvSpPr>
        <p:spPr bwMode="auto">
          <a:xfrm>
            <a:off x="5121696" y="5132510"/>
            <a:ext cx="1579920" cy="123111"/>
          </a:xfrm>
          <a:prstGeom prst="rect">
            <a:avLst/>
          </a:prstGeom>
          <a:solidFill>
            <a:schemeClr val="bg1"/>
          </a:solidFill>
          <a:ln w="9525">
            <a:noFill/>
            <a:miter lim="800000"/>
            <a:headEnd/>
            <a:tailEnd/>
          </a:ln>
        </p:spPr>
        <p:txBody>
          <a:bodyPr wrap="none" lIns="45720" tIns="0" rIns="45720" bIns="0">
            <a:spAutoFit/>
          </a:bodyPr>
          <a:lstStyle>
            <a:defPPr>
              <a:defRPr lang="en-US"/>
            </a:defPPr>
            <a:lvl1pPr algn="ctr">
              <a:defRPr sz="1000">
                <a:latin typeface="+mj-lt"/>
              </a:defRPr>
            </a:lvl1pPr>
          </a:lstStyle>
          <a:p>
            <a:r>
              <a:rPr lang="en-US" sz="800" b="1">
                <a:latin typeface="+mn-lt"/>
              </a:rPr>
              <a:t>ADULTS AGES 21 THROUGH 64</a:t>
            </a:r>
          </a:p>
        </p:txBody>
      </p:sp>
      <p:sp>
        <p:nvSpPr>
          <p:cNvPr id="2" name="Slide Number Placeholder 2">
            <a:extLst>
              <a:ext uri="{FF2B5EF4-FFF2-40B4-BE49-F238E27FC236}">
                <a16:creationId xmlns:a16="http://schemas.microsoft.com/office/drawing/2014/main" id="{79717AA6-2D48-E639-5E50-585A76D7A6AC}"/>
              </a:ext>
            </a:extLst>
          </p:cNvPr>
          <p:cNvSpPr>
            <a:spLocks noGrp="1"/>
          </p:cNvSpPr>
          <p:nvPr>
            <p:ph type="sldNum" sz="quarter" idx="10"/>
          </p:nvPr>
        </p:nvSpPr>
        <p:spPr>
          <a:xfrm>
            <a:off x="8747125" y="6559550"/>
            <a:ext cx="396875" cy="296863"/>
          </a:xfrm>
        </p:spPr>
        <p:txBody>
          <a:bodyPr/>
          <a:lstStyle/>
          <a:p>
            <a:fld id="{52FF2353-2A72-49B4-9122-A3EFF5B12DD2}" type="slidenum">
              <a:rPr lang="en-US" smtClean="0"/>
              <a:pPr/>
              <a:t>8</a:t>
            </a:fld>
            <a:endParaRPr lang="en-US"/>
          </a:p>
        </p:txBody>
      </p:sp>
    </p:spTree>
    <p:extLst>
      <p:ext uri="{BB962C8B-B14F-4D97-AF65-F5344CB8AC3E}">
        <p14:creationId xmlns:p14="http://schemas.microsoft.com/office/powerpoint/2010/main" val="3637764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b132a8d35dd0abe13258ea26f0cfd037292fb"/>
  <p:tag name="ISPRING_RESOURCE_PATHS_HASH_2" val="59aea9d5c436bfa5bf5681d8d63db7fdf347889"/>
</p:tagLst>
</file>

<file path=ppt/tags/tag2.xml><?xml version="1.0" encoding="utf-8"?>
<p:tagLst xmlns:a="http://schemas.openxmlformats.org/drawingml/2006/main" xmlns:r="http://schemas.openxmlformats.org/officeDocument/2006/relationships" xmlns:p="http://schemas.openxmlformats.org/presentationml/2006/main">
  <p:tag name="SELTIME" val="9/21/2020 12:38:52 PM"/>
</p:tagLst>
</file>

<file path=ppt/theme/theme1.xml><?xml version="1.0" encoding="utf-8"?>
<a:theme xmlns:a="http://schemas.openxmlformats.org/drawingml/2006/main" name="MHBasics_NoTopNav">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INTRODUCT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ELIGIBILITY">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Delivery System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4-SPENDING">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REFORM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CONCLUS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F6AE92E6827EDE4DBA0F1381DFEA28A3" ma:contentTypeVersion="5" ma:contentTypeDescription="Create a new document." ma:contentTypeScope="" ma:versionID="3fdfc55d6acf977b4bc86682931056cc">
  <xsd:schema xmlns:xsd="http://www.w3.org/2001/XMLSchema" xmlns:xs="http://www.w3.org/2001/XMLSchema" xmlns:p="http://schemas.microsoft.com/office/2006/metadata/properties" xmlns:ns2="de5d919e-7e70-4201-88bf-dd5fb95c3d92" xmlns:ns3="334832cb-f99f-45cb-a65f-8a88db7f8e3a" targetNamespace="http://schemas.microsoft.com/office/2006/metadata/properties" ma:root="true" ma:fieldsID="22aeb51716292f4f52e281dfbd35f708" ns2:_="" ns3:_="">
    <xsd:import namespace="de5d919e-7e70-4201-88bf-dd5fb95c3d92"/>
    <xsd:import namespace="334832cb-f99f-45cb-a65f-8a88db7f8e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d919e-7e70-4201-88bf-dd5fb95c3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4832cb-f99f-45cb-a65f-8a88db7f8e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AD_HOC" displayName="AD_HOC" id="0a9a2eb1-2f5d-4b21-897a-deb853222865" isdomainofvalue="False" dataSourceId="00cfc832-2bb6-42d2-80f6-96aa56b46719"/>
</file>

<file path=customXml/item3.xml><?xml version="1.0" encoding="utf-8"?>
<p:properties xmlns:p="http://schemas.microsoft.com/office/2006/metadata/properties" xmlns:xsi="http://www.w3.org/2001/XMLSchema-instance" xmlns:pc="http://schemas.microsoft.com/office/infopath/2007/PartnerControls">
  <documentManagement>
    <SharedWithUsers xmlns="334832cb-f99f-45cb-a65f-8a88db7f8e3a">
      <UserInfo>
        <DisplayName>London, Katharine</DisplayName>
        <AccountId>14</AccountId>
        <AccountType/>
      </UserInfo>
      <UserInfo>
        <DisplayName>Gyurina, Carol</DisplayName>
        <AccountId>13</AccountId>
        <AccountType/>
      </UserInfo>
    </SharedWithUsers>
  </documentManagement>
</p:properties>
</file>

<file path=customXml/item4.xml><?xml version="1.0" encoding="utf-8"?>
<VariableList UniqueId="0a9a2eb1-2f5d-4b21-897a-deb853222865" Name="AD_HOC" ContentType="XML" MajorVersion="0" MinorVersion="1" isLocalCopy="False" IsBaseObject="False" DataSourceId="00cfc832-2bb6-42d2-80f6-96aa56b46719" DataSourceMajorVersion="0" DataSourceMinorVersion="1"/>
</file>

<file path=customXml/item5.xml><?xml version="1.0" encoding="utf-8"?>
<VariableListDefinition name="System" displayName="System" id="418a8b49-c83d-404f-9492-d825a18be36a" isdomainofvalue="False" dataSourceId="e3d01721-f858-4e5b-b34c-729d33c94407"/>
</file>

<file path=customXml/item6.xml><?xml version="1.0" encoding="utf-8"?>
<VariableList UniqueId="418a8b49-c83d-404f-9492-d825a18be36a" Name="System" ContentType="XML" MajorVersion="0" MinorVersion="1" isLocalCopy="False" IsBaseObject="False" DataSourceId="e3d01721-f858-4e5b-b34c-729d33c94407" DataSourceMajorVersion="0" DataSourceMinorVersion="1"/>
</file>

<file path=customXml/item7.xml><?xml version="1.0" encoding="utf-8"?>
<VariableListDefinition name="Computed" displayName="Computed" id="2abdc863-1c27-4aeb-b95d-3c97df3218f2" isdomainofvalue="False" dataSourceId="ddce6ca5-7d68-4087-8353-f54f5059456a"/>
</file>

<file path=customXml/item8.xml><?xml version="1.0" encoding="utf-8"?>
<AllExternalAdhocVariableMappings/>
</file>

<file path=customXml/item9.xml><?xml version="1.0" encoding="utf-8"?>
<VariableList UniqueId="2abdc863-1c27-4aeb-b95d-3c97df3218f2" Name="Computed" ContentType="XML" MajorVersion="0" MinorVersion="1" isLocalCopy="False" IsBaseObject="False" DataSourceId="ddce6ca5-7d68-4087-8353-f54f5059456a" DataSourceMajorVersion="0" DataSourceMinorVersion="1"/>
</file>

<file path=customXml/itemProps1.xml><?xml version="1.0" encoding="utf-8"?>
<ds:datastoreItem xmlns:ds="http://schemas.openxmlformats.org/officeDocument/2006/customXml" ds:itemID="{5898EA85-CBBD-4B90-94C3-9E67DB39E538}">
  <ds:schemaRefs>
    <ds:schemaRef ds:uri="http://schemas.microsoft.com/sharepoint/v3/contenttype/forms"/>
  </ds:schemaRefs>
</ds:datastoreItem>
</file>

<file path=customXml/itemProps10.xml><?xml version="1.0" encoding="utf-8"?>
<ds:datastoreItem xmlns:ds="http://schemas.openxmlformats.org/officeDocument/2006/customXml" ds:itemID="{56EFE853-F655-46FF-900E-D1235FD50A90}">
  <ds:schemaRefs>
    <ds:schemaRef ds:uri="334832cb-f99f-45cb-a65f-8a88db7f8e3a"/>
    <ds:schemaRef ds:uri="de5d919e-7e70-4201-88bf-dd5fb95c3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69B984-C8F1-4C14-B5D8-EBB9238FF07A}">
  <ds:schemaRefs/>
</ds:datastoreItem>
</file>

<file path=customXml/itemProps3.xml><?xml version="1.0" encoding="utf-8"?>
<ds:datastoreItem xmlns:ds="http://schemas.openxmlformats.org/officeDocument/2006/customXml" ds:itemID="{0754DCB3-3F30-456F-8498-90BE34B3350E}">
  <ds:schemaRefs>
    <ds:schemaRef ds:uri="http://purl.org/dc/terms/"/>
    <ds:schemaRef ds:uri="http://schemas.openxmlformats.org/package/2006/metadata/core-properties"/>
    <ds:schemaRef ds:uri="de5d919e-7e70-4201-88bf-dd5fb95c3d92"/>
    <ds:schemaRef ds:uri="http://schemas.microsoft.com/office/2006/documentManagement/types"/>
    <ds:schemaRef ds:uri="http://schemas.microsoft.com/office/infopath/2007/PartnerControls"/>
    <ds:schemaRef ds:uri="http://purl.org/dc/elements/1.1/"/>
    <ds:schemaRef ds:uri="http://schemas.microsoft.com/office/2006/metadata/properties"/>
    <ds:schemaRef ds:uri="334832cb-f99f-45cb-a65f-8a88db7f8e3a"/>
    <ds:schemaRef ds:uri="http://www.w3.org/XML/1998/namespace"/>
    <ds:schemaRef ds:uri="http://purl.org/dc/dcmitype/"/>
  </ds:schemaRefs>
</ds:datastoreItem>
</file>

<file path=customXml/itemProps4.xml><?xml version="1.0" encoding="utf-8"?>
<ds:datastoreItem xmlns:ds="http://schemas.openxmlformats.org/officeDocument/2006/customXml" ds:itemID="{17BE4B4E-64FA-45C2-BBB6-B59F71C858E0}">
  <ds:schemaRefs/>
</ds:datastoreItem>
</file>

<file path=customXml/itemProps5.xml><?xml version="1.0" encoding="utf-8"?>
<ds:datastoreItem xmlns:ds="http://schemas.openxmlformats.org/officeDocument/2006/customXml" ds:itemID="{CC3CB73B-612F-468A-BA31-433D40A0D5DC}">
  <ds:schemaRefs/>
</ds:datastoreItem>
</file>

<file path=customXml/itemProps6.xml><?xml version="1.0" encoding="utf-8"?>
<ds:datastoreItem xmlns:ds="http://schemas.openxmlformats.org/officeDocument/2006/customXml" ds:itemID="{2475858F-4C9F-430D-B834-2739284506E4}">
  <ds:schemaRefs/>
</ds:datastoreItem>
</file>

<file path=customXml/itemProps7.xml><?xml version="1.0" encoding="utf-8"?>
<ds:datastoreItem xmlns:ds="http://schemas.openxmlformats.org/officeDocument/2006/customXml" ds:itemID="{585CA0E9-6150-4F06-A30E-C875A781CD0F}">
  <ds:schemaRefs/>
</ds:datastoreItem>
</file>

<file path=customXml/itemProps8.xml><?xml version="1.0" encoding="utf-8"?>
<ds:datastoreItem xmlns:ds="http://schemas.openxmlformats.org/officeDocument/2006/customXml" ds:itemID="{BA82F638-C368-4178-88F5-868B843208D4}">
  <ds:schemaRefs/>
</ds:datastoreItem>
</file>

<file path=customXml/itemProps9.xml><?xml version="1.0" encoding="utf-8"?>
<ds:datastoreItem xmlns:ds="http://schemas.openxmlformats.org/officeDocument/2006/customXml" ds:itemID="{F28D553F-9A91-49E2-BD27-FE74814F9692}">
  <ds:schemaRefs/>
</ds:datastoreItem>
</file>

<file path=docProps/app.xml><?xml version="1.0" encoding="utf-8"?>
<Properties xmlns="http://schemas.openxmlformats.org/officeDocument/2006/extended-properties" xmlns:vt="http://schemas.openxmlformats.org/officeDocument/2006/docPropsVTypes">
  <TotalTime>8539</TotalTime>
  <Words>10863</Words>
  <Application>Microsoft Office PowerPoint</Application>
  <PresentationFormat>On-screen Show (4:3)</PresentationFormat>
  <Paragraphs>806</Paragraphs>
  <Slides>43</Slides>
  <Notes>42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43</vt:i4>
      </vt:variant>
    </vt:vector>
  </HeadingPairs>
  <TitlesOfParts>
    <vt:vector size="60" baseType="lpstr">
      <vt:lpstr>Arial</vt:lpstr>
      <vt:lpstr>Calibri</vt:lpstr>
      <vt:lpstr>Calibri Light</vt:lpstr>
      <vt:lpstr>DM Sans</vt:lpstr>
      <vt:lpstr>Marion</vt:lpstr>
      <vt:lpstr>Noto Sans VF</vt:lpstr>
      <vt:lpstr>Segoe UI</vt:lpstr>
      <vt:lpstr>Times New Roman</vt:lpstr>
      <vt:lpstr>Wingdings</vt:lpstr>
      <vt:lpstr>MHBasics_NoTopNav</vt:lpstr>
      <vt:lpstr>1-INTRODUCTION</vt:lpstr>
      <vt:lpstr>2-ELIGIBILITY</vt:lpstr>
      <vt:lpstr>3-Delivery Systems</vt:lpstr>
      <vt:lpstr>Custom Design</vt:lpstr>
      <vt:lpstr>1_4-SPENDING</vt:lpstr>
      <vt:lpstr>5-REFORMS</vt:lpstr>
      <vt:lpstr>6-CONCLUSION</vt:lpstr>
      <vt:lpstr>PowerPoint Presentation</vt:lpstr>
      <vt:lpstr>TABLE OF CONTENTS</vt:lpstr>
      <vt:lpstr>Glossary of Acronyms</vt:lpstr>
      <vt:lpstr>Introduction</vt:lpstr>
      <vt:lpstr>INTRODUCTION: THE IMPORTANCE OF MASSHEALTH</vt:lpstr>
      <vt:lpstr>MassHealth: The Basics  KEY FINDINGS</vt:lpstr>
      <vt:lpstr>Eligibility and Enrollment</vt:lpstr>
      <vt:lpstr>MASSHEALTH IMPROVES ACCESS TO coverage AND HEALTH OUTCOMES</vt:lpstr>
      <vt:lpstr>MASSHEALTH INCOME LIMITS VARY FOR DIFFERENT AGES  AND ELIGIBILITY GROUPS1</vt:lpstr>
      <vt:lpstr>ELIGIBILITY FOR SENIORS AGE 65 AND OLDER Generally includes an asset test and lower income thresholds; MOST SENIORS ALSO HAVE MEDICARE1</vt:lpstr>
      <vt:lpstr>THERE ARE MANY DOORS INTO MASSHEALTH</vt:lpstr>
      <vt:lpstr>MASSHEALTH ENROLLMENT sharply INCREASED from SFY 2020 to 2022 but is projected to fall again after SFY 2023</vt:lpstr>
      <vt:lpstr>MASSHEALTH RESUMED ELIGIBILITY REDETERMINATIONS IN APRIL 2023 IN RESPONSE TO THE END OF THE PUBLIC HEALTH EMERGENCY</vt:lpstr>
      <vt:lpstr>CHILDREN, SENIORS, AND PEOPLE WITH DISABILITIES MAKE UP  57% OF MASSHEALTH Members</vt:lpstr>
      <vt:lpstr>MASSHEALTH IS IMPORTANT TO MANY POPULATION GROUPS</vt:lpstr>
      <vt:lpstr>MASSHEALTH PLAYS A KEY ROLE IN SUPPORTING THE LOW-INCOME WORKFORCE</vt:lpstr>
      <vt:lpstr>Benefits and Delivery systems</vt:lpstr>
      <vt:lpstr>MASSHEALTH PROVIDES COVERAGE SIMILAR TO COMMERCIAL INSURANCE, PLUS SOME ADDITIONAL BENEFITS</vt:lpstr>
      <vt:lpstr>Long-Term Services and Supports that keep people in their homes</vt:lpstr>
      <vt:lpstr>MassHealth Delivery System Overview</vt:lpstr>
      <vt:lpstr>Among MASSHEALTH members who are also enrolled in medicare, fewer than one third are enrolled in managed care plans</vt:lpstr>
      <vt:lpstr>AMONG ALL MASSHEALTH MEMBERS, 69% were ENROLLED IN MANAGED CARE in SFY 2022, WITH OVER HALF OF all MEMBERS IN ACOs</vt:lpstr>
      <vt:lpstr>MassHealth accountable care organizations (ACOs)</vt:lpstr>
      <vt:lpstr>MassHealth Community partners (CP)</vt:lpstr>
      <vt:lpstr>Flexible Services Program (FSP)</vt:lpstr>
      <vt:lpstr>Spending and cost drivers</vt:lpstr>
      <vt:lpstr>NEARLY EVERY DOLLAR IN MASSHEALTH SPENDING IS Reimbursed by at least 50 cents IN FEDERAL REVENUE TO THE STATE </vt:lpstr>
      <vt:lpstr>THE MAIN SOURCE OF FEDERAL REVENUES TO MASSACHUSETTS IS MASSHEALTH</vt:lpstr>
      <vt:lpstr>Masshealth accounts for approximately 22% of the state budget, net of federal revenues</vt:lpstr>
      <vt:lpstr>Total masshealth spending has risen since the beginning of the pandemic, driven largely by enrollment</vt:lpstr>
      <vt:lpstr>While ENROLLMENT and overall program spending increased during sfy 2021-2022, spending per member REMAINED STEADY</vt:lpstr>
      <vt:lpstr>MOST MASSHEALTH DOLLARS ARE SPENT ON SERVICES  FOR A MINORITY OF MEMBERS</vt:lpstr>
      <vt:lpstr>TRENDS IN MASSHEALTH SPENDING per member Varied across SUB-groups IN RECENT YEARS</vt:lpstr>
      <vt:lpstr>Over HALF OF MASSHEALTH SPENDING IN SFY 2022 WAS ON CAPITATION PAYMENTS</vt:lpstr>
      <vt:lpstr>MASSHEALTH SPENDING IS IMPORTANT TO MANY TYPES OF PROVIDERS</vt:lpstr>
      <vt:lpstr>reforms</vt:lpstr>
      <vt:lpstr>MASSACHUSETTS ADMINISTERS MOST OF MASSHEALTH THROUGH WAIVERS  </vt:lpstr>
      <vt:lpstr>LATEST EXTENSION OF masshealth’s 1115 DEMONSTRATION waiver ADVANCES REFORMS, FOCUSES ON EQUITY </vt:lpstr>
      <vt:lpstr>Masshealth HAS proposed additional coverage and service expansions</vt:lpstr>
      <vt:lpstr>MassHealth has enhanced its behavioral health benefits</vt:lpstr>
      <vt:lpstr>conclusion</vt:lpstr>
      <vt:lpstr>LOOKING TO THE FUTURE OF MASSHEALTH</vt:lpstr>
      <vt:lpstr>PowerPoint Presentation</vt:lpstr>
    </vt:vector>
  </TitlesOfParts>
  <Manager/>
  <Company>Hewlett-Packard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Madolyn Allison</dc:creator>
  <cp:keywords/>
  <dc:description/>
  <cp:lastModifiedBy>Gottsegen, Jessica</cp:lastModifiedBy>
  <cp:revision>46</cp:revision>
  <cp:lastPrinted>2023-09-11T19:40:55Z</cp:lastPrinted>
  <dcterms:created xsi:type="dcterms:W3CDTF">2010-12-20T05:21:32Z</dcterms:created>
  <dcterms:modified xsi:type="dcterms:W3CDTF">2023-10-24T19:35:21Z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0x010100F6AE92E6827EDE4DBA0F1381DFEA28A3</vt:lpwstr>
  </property>
</Properties>
</file>