
<file path=[Content_Types].xml><?xml version="1.0" encoding="utf-8"?>
<Types xmlns="http://schemas.openxmlformats.org/package/2006/content-types">
  <Override PartName="/ppt/slideMasters/slideMaster3.xml" ContentType="application/vnd.openxmlformats-officedocument.presentationml.slideMaster+xml"/>
  <Override PartName="/ppt/slides/slide47.xml" ContentType="application/vnd.openxmlformats-officedocument.presentationml.slide+xml"/>
  <Override PartName="/ppt/theme/theme5.xml" ContentType="application/vnd.openxmlformats-officedocument.theme+xml"/>
  <Override PartName="/ppt/notesSlides/notesSlide2.xml" ContentType="application/vnd.openxmlformats-officedocument.presentationml.notesSlide+xml"/>
  <Override PartName="/ppt/slides/slide36.xml" ContentType="application/vnd.openxmlformats-officedocument.presentationml.slide+xml"/>
  <Override PartName="/ppt/slideLayouts/slideLayout4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charts/chart46.xml" ContentType="application/vnd.openxmlformats-officedocument.drawingml.chart+xml"/>
  <Override PartName="/ppt/slides/slide25.xml" ContentType="application/vnd.openxmlformats-officedocument.presentationml.slid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notesSlides/notesSlide27.xml" ContentType="application/vnd.openxmlformats-officedocument.presentationml.notesSlide+xml"/>
  <Override PartName="/ppt/charts/chart35.xml" ContentType="application/vnd.openxmlformats-officedocument.drawingml.chart+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theme/themeOverride1.xml" ContentType="application/vnd.openxmlformats-officedocument.themeOverride+xml"/>
  <Override PartName="/ppt/notesSlides/notesSlide16.xml" ContentType="application/vnd.openxmlformats-officedocument.presentationml.notesSlide+xml"/>
  <Override PartName="/ppt/charts/chart13.xml" ContentType="application/vnd.openxmlformats-officedocument.drawingml.chart+xml"/>
  <Override PartName="/ppt/charts/chart24.xml" ContentType="application/vnd.openxmlformats-officedocument.drawingml.chart+xml"/>
  <Override PartName="/ppt/tableStyles.xml" ContentType="application/vnd.openxmlformats-officedocument.presentationml.tableStyles+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30.xml" ContentType="application/vnd.openxmlformats-officedocument.presentationml.notesSlide+xml"/>
  <Default Extension="xlsx" ContentType="application/vnd.openxmlformats-officedocument.spreadsheetml.sheet"/>
  <Override PartName="/ppt/notesSlides/notesSlide7.xml" ContentType="application/vnd.openxmlformats-officedocument.presentationml.notesSlide+xml"/>
  <Override PartName="/ppt/charts/chart3.xml" ContentType="application/vnd.openxmlformats-officedocument.drawingml.chart+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charts/chart29.xml" ContentType="application/vnd.openxmlformats-officedocument.drawingml.chart+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Layouts/slideLayout18.xml" ContentType="application/vnd.openxmlformats-officedocument.presentationml.slideLayout+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charts/chart18.xml" ContentType="application/vnd.openxmlformats-officedocument.drawingml.chart+xml"/>
  <Override PartName="/ppt/theme/themeOverride6.xml" ContentType="application/vnd.openxmlformats-officedocument.themeOverride+xml"/>
  <Override PartName="/ppt/notesSlides/notesSlide39.xml" ContentType="application/vnd.openxmlformats-officedocument.presentationml.notesSlide+xml"/>
  <Override PartName="/ppt/charts/chart36.xml" ContentType="application/vnd.openxmlformats-officedocument.drawingml.chart+xml"/>
  <Override PartName="/ppt/charts/chart47.xml" ContentType="application/vnd.openxmlformats-officedocument.drawingml.chart+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43.xml" ContentType="application/vnd.openxmlformats-officedocument.presentationml.slideLayout+xml"/>
  <Override PartName="/ppt/notesSlides/notesSlide17.xml" ContentType="application/vnd.openxmlformats-officedocument.presentationml.notesSlide+xml"/>
  <Override PartName="/ppt/charts/chart25.xml" ContentType="application/vnd.openxmlformats-officedocument.drawingml.chart+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tags/tag1.xml" ContentType="application/vnd.openxmlformats-officedocument.presentationml.tags+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ppt/charts/chart14.xml" ContentType="application/vnd.openxmlformats-officedocument.drawingml.chart+xml"/>
  <Override PartName="/ppt/theme/themeOverride2.xml" ContentType="application/vnd.openxmlformats-officedocument.themeOverride+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charts/chart32.xml" ContentType="application/vnd.openxmlformats-officedocument.drawingml.chart+xml"/>
  <Override PartName="/ppt/charts/chart43.xml" ContentType="application/vnd.openxmlformats-officedocument.drawingml.chart+xml"/>
  <Override PartName="/ppt/notesSlides/notesSlide53.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charts/chart8.xml" ContentType="application/vnd.openxmlformats-officedocument.drawingml.chart+xml"/>
  <Override PartName="/ppt/charts/chart21.xml" ContentType="application/vnd.openxmlformats-officedocument.drawingml.chart+xml"/>
  <Override PartName="/ppt/notesSlides/notesSlide4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charts/chart10.xml" ContentType="application/vnd.openxmlformats-officedocument.drawingml.chart+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charts/chart4.xml" ContentType="application/vnd.openxmlformats-officedocument.drawingml.chart+xml"/>
  <Override PartName="/ppt/slideMasters/slideMaster5.xml" ContentType="application/vnd.openxmlformats-officedocument.presentationml.slideMaster+xml"/>
  <Override PartName="/ppt/slides/slide49.xml" ContentType="application/vnd.openxmlformats-officedocument.presentationml.slide+xml"/>
  <Override PartName="/ppt/handoutMasters/handoutMaster1.xml" ContentType="application/vnd.openxmlformats-officedocument.presentationml.handoutMaster+xml"/>
  <Override PartName="/ppt/theme/theme7.xml" ContentType="application/vnd.openxmlformats-officedocument.them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theme/themeOverride7.xml" ContentType="application/vnd.openxmlformats-officedocument.themeOverride+xml"/>
  <Override PartName="/ppt/charts/chart48.xml" ContentType="application/vnd.openxmlformats-officedocument.drawingml.char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charts/chart19.xml" ContentType="application/vnd.openxmlformats-officedocument.drawingml.chart+xml"/>
  <Override PartName="/ppt/notesSlides/notesSlide29.xml" ContentType="application/vnd.openxmlformats-officedocument.presentationml.notesSlide+xml"/>
  <Override PartName="/ppt/charts/chart37.xml" ContentType="application/vnd.openxmlformats-officedocument.drawingml.chart+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notesSlides/notesSlide18.xml" ContentType="application/vnd.openxmlformats-officedocument.presentationml.notesSlide+xml"/>
  <Override PartName="/ppt/theme/themeOverride3.xml" ContentType="application/vnd.openxmlformats-officedocument.themeOverride+xml"/>
  <Override PartName="/ppt/charts/chart26.xml" ContentType="application/vnd.openxmlformats-officedocument.drawingml.chart+xml"/>
  <Override PartName="/ppt/notesSlides/notesSlide36.xml" ContentType="application/vnd.openxmlformats-officedocument.presentationml.notesSlide+xml"/>
  <Override PartName="/ppt/charts/chart44.xml" ContentType="application/vnd.openxmlformats-officedocument.drawingml.chart+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charts/chart15.xml" ContentType="application/vnd.openxmlformats-officedocument.drawingml.chart+xml"/>
  <Override PartName="/ppt/notesSlides/notesSlide25.xml" ContentType="application/vnd.openxmlformats-officedocument.presentationml.notesSlide+xml"/>
  <Override PartName="/ppt/charts/chart33.xml" ContentType="application/vnd.openxmlformats-officedocument.drawingml.chart+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notesSlides/notesSlide14.xml" ContentType="application/vnd.openxmlformats-officedocument.presentationml.notesSlide+xml"/>
  <Override PartName="/ppt/charts/chart9.xml" ContentType="application/vnd.openxmlformats-officedocument.drawingml.chart+xml"/>
  <Override PartName="/ppt/charts/chart11.xml" ContentType="application/vnd.openxmlformats-officedocument.drawingml.chart+xml"/>
  <Override PartName="/ppt/charts/chart22.xml" ContentType="application/vnd.openxmlformats-officedocument.drawingml.chart+xml"/>
  <Override PartName="/ppt/notesSlides/notesSlide32.xml" ContentType="application/vnd.openxmlformats-officedocument.presentationml.notesSlide+xml"/>
  <Override PartName="/ppt/charts/chart40.xml" ContentType="application/vnd.openxmlformats-officedocument.drawingml.chart+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slideMasters/slideMaster6.xml" ContentType="application/vnd.openxmlformats-officedocument.presentationml.slideMaster+xml"/>
  <Override PartName="/ppt/theme/theme8.xml" ContentType="application/vnd.openxmlformats-officedocument.theme+xml"/>
  <Override PartName="/ppt/notesSlides/notesSlide10.xml" ContentType="application/vnd.openxmlformats-officedocument.presentationml.notesSlide+xml"/>
  <Override PartName="/ppt/charts/chart5.xml" ContentType="application/vnd.openxmlformats-officedocument.drawingml.chart+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theme/theme4.xml" ContentType="application/vnd.openxmlformats-officedocument.theme+xml"/>
  <Override PartName="/ppt/slideLayouts/slideLayout38.xml" ContentType="application/vnd.openxmlformats-officedocument.presentationml.slideLayout+xml"/>
  <Override PartName="/ppt/notesSlides/notesSlide1.xml" ContentType="application/vnd.openxmlformats-officedocument.presentationml.notesSlide+xml"/>
  <Override PartName="/ppt/theme/themeOverride8.xml" ContentType="application/vnd.openxmlformats-officedocument.themeOverride+xml"/>
  <Override PartName="/ppt/charts/chart49.xml" ContentType="application/vnd.openxmlformats-officedocument.drawingml.chart+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notesSlides/notesSlide19.xml" ContentType="application/vnd.openxmlformats-officedocument.presentationml.notesSlide+xml"/>
  <Override PartName="/ppt/charts/chart27.xml" ContentType="application/vnd.openxmlformats-officedocument.drawingml.chart+xml"/>
  <Override PartName="/ppt/charts/chart38.xml" ContentType="application/vnd.openxmlformats-officedocument.drawingml.chart+xml"/>
  <Override PartName="/ppt/notesSlides/notesSlide48.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Layouts/slideLayout16.xml" ContentType="application/vnd.openxmlformats-officedocument.presentationml.slideLayout+xml"/>
  <Override PartName="/ppt/slideLayouts/slideLayout34.xml" ContentType="application/vnd.openxmlformats-officedocument.presentationml.slideLayout+xml"/>
  <Default Extension="jpeg" ContentType="image/jpeg"/>
  <Override PartName="/ppt/charts/chart16.xml" ContentType="application/vnd.openxmlformats-officedocument.drawingml.chart+xml"/>
  <Override PartName="/ppt/theme/themeOverride4.xml" ContentType="application/vnd.openxmlformats-officedocument.themeOverride+xml"/>
  <Override PartName="/ppt/notesSlides/notesSlide37.xml" ContentType="application/vnd.openxmlformats-officedocument.presentationml.notesSlide+xml"/>
  <Override PartName="/ppt/charts/chart34.xml" ContentType="application/vnd.openxmlformats-officedocument.drawingml.chart+xml"/>
  <Override PartName="/ppt/charts/chart45.xml" ContentType="application/vnd.openxmlformats-officedocument.drawingml.chart+xml"/>
  <Override PartName="/ppt/notesSlides/notesSlide55.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notesSlides/notesSlide15.xml" ContentType="application/vnd.openxmlformats-officedocument.presentationml.notesSlide+xml"/>
  <Override PartName="/ppt/charts/chart23.xml" ContentType="application/vnd.openxmlformats-officedocument.drawingml.chart+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charts/chart12.xml" ContentType="application/vnd.openxmlformats-officedocument.drawingml.char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charts/chart30.xml" ContentType="application/vnd.openxmlformats-officedocument.drawingml.chart+xml"/>
  <Override PartName="/ppt/charts/chart41.xml" ContentType="application/vnd.openxmlformats-officedocument.drawingml.chart+xml"/>
  <Override PartName="/ppt/notesSlides/notesSlide51.xml" ContentType="application/vnd.openxmlformats-officedocument.presentationml.notesSlide+xml"/>
  <Override PartName="/ppt/notesSlides/notesSlide11.xml" ContentType="application/vnd.openxmlformats-officedocument.presentationml.notesSlide+xml"/>
  <Override PartName="/ppt/charts/chart6.xml" ContentType="application/vnd.openxmlformats-officedocument.drawingml.chart+xml"/>
  <Override PartName="/ppt/notesSlides/notesSlide40.xml" ContentType="application/vnd.openxmlformats-officedocument.presentationml.notesSlide+xml"/>
  <Override PartName="/ppt/slideMasters/slideMaster7.xml" ContentType="application/vnd.openxmlformats-officedocument.presentationml.slideMaster+xml"/>
  <Override PartName="/ppt/theme/theme9.xml" ContentType="application/vnd.openxmlformats-officedocument.theme+xml"/>
  <Override PartName="/ppt/notesSlides/notesSlide6.xml" ContentType="application/vnd.openxmlformats-officedocument.presentationml.notesSlide+xml"/>
  <Override PartName="/ppt/slides/slide8.xml" ContentType="application/vnd.openxmlformats-officedocument.presentationml.slide+xml"/>
  <Override PartName="/ppt/charts/chart2.xml" ContentType="application/vnd.openxmlformats-officedocument.drawingml.chart+xml"/>
  <Override PartName="/ppt/theme/themeOverride9.xml" ContentType="application/vnd.openxmlformats-officedocument.themeOverride+xml"/>
  <Override PartName="/ppt/slides/slide29.xml" ContentType="application/vnd.openxmlformats-officedocument.presentationml.slide+xml"/>
  <Override PartName="/ppt/slideLayouts/slideLayout39.xml" ContentType="application/vnd.openxmlformats-officedocument.presentationml.slideLayout+xml"/>
  <Override PartName="/ppt/charts/chart39.xml" ContentType="application/vnd.openxmlformats-officedocument.drawingml.chart+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charts/chart28.xml" ContentType="application/vnd.openxmlformats-officedocument.drawingml.chart+xml"/>
  <Override PartName="/ppt/theme/themeOverride5.xml" ContentType="application/vnd.openxmlformats-officedocument.themeOverride+xml"/>
  <Override PartName="/ppt/slides/slide43.xml" ContentType="application/vnd.openxmlformats-officedocument.presentationml.slide+xml"/>
  <Override PartName="/ppt/theme/theme1.xml" ContentType="application/vnd.openxmlformats-officedocument.theme+xml"/>
  <Override PartName="/ppt/charts/chart17.xml" ContentType="application/vnd.openxmlformats-officedocument.drawingml.chart+xml"/>
  <Override PartName="/ppt/notesSlides/notesSlide45.xml" ContentType="application/vnd.openxmlformats-officedocument.presentationml.notesSlide+xml"/>
  <Override PartName="/ppt/slides/slide32.xml" ContentType="application/vnd.openxmlformats-officedocument.presentationml.slide+xml"/>
  <Override PartName="/ppt/slideLayouts/slideLayout42.xml" ContentType="application/vnd.openxmlformats-officedocument.presentationml.slideLayout+xml"/>
  <Override PartName="/ppt/notesSlides/notesSlide34.xml" ContentType="application/vnd.openxmlformats-officedocument.presentationml.notesSlide+xml"/>
  <Override PartName="/ppt/charts/chart42.xml" ContentType="application/vnd.openxmlformats-officedocument.drawingml.chart+xml"/>
  <Override PartName="/ppt/slides/slide10.xml" ContentType="application/vnd.openxmlformats-officedocument.presentationml.slide+xml"/>
  <Override PartName="/ppt/slides/slide21.xml" ContentType="application/vnd.openxmlformats-officedocument.presentationml.slide+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23.xml" ContentType="application/vnd.openxmlformats-officedocument.presentationml.notesSlide+xml"/>
  <Override PartName="/ppt/charts/chart31.xml" ContentType="application/vnd.openxmlformats-officedocument.drawingml.chart+xml"/>
  <Override PartName="/ppt/notesSlides/notesSlide12.xml" ContentType="application/vnd.openxmlformats-officedocument.presentationml.notesSlide+xml"/>
  <Override PartName="/ppt/charts/chart7.xml" ContentType="application/vnd.openxmlformats-officedocument.drawingml.chart+xml"/>
  <Override PartName="/ppt/charts/chart20.xml" ContentType="application/vnd.openxmlformats-officedocument.drawingml.chart+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slides/slide48.xml" ContentType="application/vnd.openxmlformats-officedocument.presentationml.slide+xml"/>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48" r:id="rId1"/>
    <p:sldMasterId id="2147483660" r:id="rId2"/>
    <p:sldMasterId id="2147483672" r:id="rId3"/>
    <p:sldMasterId id="2147483684" r:id="rId4"/>
    <p:sldMasterId id="2147483696" r:id="rId5"/>
    <p:sldMasterId id="2147483788" r:id="rId6"/>
    <p:sldMasterId id="2147483795" r:id="rId7"/>
  </p:sldMasterIdLst>
  <p:notesMasterIdLst>
    <p:notesMasterId r:id="rId64"/>
  </p:notesMasterIdLst>
  <p:handoutMasterIdLst>
    <p:handoutMasterId r:id="rId65"/>
  </p:handoutMasterIdLst>
  <p:sldIdLst>
    <p:sldId id="395" r:id="rId8"/>
    <p:sldId id="447" r:id="rId9"/>
    <p:sldId id="271" r:id="rId10"/>
    <p:sldId id="344" r:id="rId11"/>
    <p:sldId id="345" r:id="rId12"/>
    <p:sldId id="397" r:id="rId13"/>
    <p:sldId id="398" r:id="rId14"/>
    <p:sldId id="399" r:id="rId15"/>
    <p:sldId id="400" r:id="rId16"/>
    <p:sldId id="401" r:id="rId17"/>
    <p:sldId id="402" r:id="rId18"/>
    <p:sldId id="403" r:id="rId19"/>
    <p:sldId id="451" r:id="rId20"/>
    <p:sldId id="458" r:id="rId21"/>
    <p:sldId id="460" r:id="rId22"/>
    <p:sldId id="406" r:id="rId23"/>
    <p:sldId id="454" r:id="rId24"/>
    <p:sldId id="357" r:id="rId25"/>
    <p:sldId id="429" r:id="rId26"/>
    <p:sldId id="408" r:id="rId27"/>
    <p:sldId id="436" r:id="rId28"/>
    <p:sldId id="448" r:id="rId29"/>
    <p:sldId id="462" r:id="rId30"/>
    <p:sldId id="438" r:id="rId31"/>
    <p:sldId id="439" r:id="rId32"/>
    <p:sldId id="409" r:id="rId33"/>
    <p:sldId id="365" r:id="rId34"/>
    <p:sldId id="410" r:id="rId35"/>
    <p:sldId id="404" r:id="rId36"/>
    <p:sldId id="411" r:id="rId37"/>
    <p:sldId id="374" r:id="rId38"/>
    <p:sldId id="375" r:id="rId39"/>
    <p:sldId id="415" r:id="rId40"/>
    <p:sldId id="419" r:id="rId41"/>
    <p:sldId id="455" r:id="rId42"/>
    <p:sldId id="418" r:id="rId43"/>
    <p:sldId id="431" r:id="rId44"/>
    <p:sldId id="441" r:id="rId45"/>
    <p:sldId id="443" r:id="rId46"/>
    <p:sldId id="383" r:id="rId47"/>
    <p:sldId id="384" r:id="rId48"/>
    <p:sldId id="385" r:id="rId49"/>
    <p:sldId id="386" r:id="rId50"/>
    <p:sldId id="461" r:id="rId51"/>
    <p:sldId id="456" r:id="rId52"/>
    <p:sldId id="426" r:id="rId53"/>
    <p:sldId id="421" r:id="rId54"/>
    <p:sldId id="422" r:id="rId55"/>
    <p:sldId id="464" r:id="rId56"/>
    <p:sldId id="465" r:id="rId57"/>
    <p:sldId id="445" r:id="rId58"/>
    <p:sldId id="423" r:id="rId59"/>
    <p:sldId id="424" r:id="rId60"/>
    <p:sldId id="440" r:id="rId61"/>
    <p:sldId id="394" r:id="rId62"/>
    <p:sldId id="449" r:id="rId63"/>
  </p:sldIdLst>
  <p:sldSz cx="9144000" cy="6858000" type="screen4x3"/>
  <p:notesSz cx="6858000" cy="9296400"/>
  <p:custDataLst>
    <p:tags r:id="rId66"/>
  </p:custDataLst>
  <p:defaultTex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cbsma" initials="" lastIdx="10" clrIdx="0"/>
  <p:cmAuthor id="1" name="Mark Barer" initials="" lastIdx="6" clrIdx="1"/>
  <p:cmAuthor id="2" name="Madolyn Allison" initials=""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FFFFFF"/>
    <a:srgbClr val="808000"/>
    <a:srgbClr val="FF9933"/>
    <a:srgbClr val="0033CC"/>
    <a:srgbClr val="BFBFBF"/>
    <a:srgbClr val="C0C0C0"/>
    <a:srgbClr val="0B5362"/>
    <a:srgbClr val="5D87A1"/>
    <a:srgbClr val="D3643B"/>
    <a:srgbClr val="D3520B"/>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286" autoAdjust="0"/>
    <p:restoredTop sz="99419" autoAdjust="0"/>
  </p:normalViewPr>
  <p:slideViewPr>
    <p:cSldViewPr snapToGrid="0">
      <p:cViewPr>
        <p:scale>
          <a:sx n="100" d="100"/>
          <a:sy n="100" d="100"/>
        </p:scale>
        <p:origin x="-1374" y="-372"/>
      </p:cViewPr>
      <p:guideLst>
        <p:guide orient="horz" pos="2883"/>
        <p:guide orient="horz" pos="2631"/>
        <p:guide orient="horz" pos="3285"/>
        <p:guide pos="2880"/>
      </p:guideLst>
    </p:cSldViewPr>
  </p:slideViewPr>
  <p:outlineViewPr>
    <p:cViewPr>
      <p:scale>
        <a:sx n="33" d="100"/>
        <a:sy n="33" d="100"/>
      </p:scale>
      <p:origin x="0" y="8946"/>
    </p:cViewPr>
  </p:outlineViewPr>
  <p:notesTextViewPr>
    <p:cViewPr>
      <p:scale>
        <a:sx n="100" d="100"/>
        <a:sy n="100" d="100"/>
      </p:scale>
      <p:origin x="0" y="0"/>
    </p:cViewPr>
  </p:notesTextViewPr>
  <p:sorterViewPr>
    <p:cViewPr>
      <p:scale>
        <a:sx n="50" d="100"/>
        <a:sy n="50" d="100"/>
      </p:scale>
      <p:origin x="0" y="0"/>
    </p:cViewPr>
  </p:sorterViewPr>
  <p:notesViewPr>
    <p:cSldViewPr snapToGrid="0">
      <p:cViewPr varScale="1">
        <p:scale>
          <a:sx n="79" d="100"/>
          <a:sy n="79" d="100"/>
        </p:scale>
        <p:origin x="-1932" y="-96"/>
      </p:cViewPr>
      <p:guideLst>
        <p:guide orient="horz" pos="2928"/>
        <p:guide pos="2160"/>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slide" Target="slides/slide43.xml"/><Relationship Id="rId55" Type="http://schemas.openxmlformats.org/officeDocument/2006/relationships/slide" Target="slides/slide48.xml"/><Relationship Id="rId63" Type="http://schemas.openxmlformats.org/officeDocument/2006/relationships/slide" Target="slides/slide56.xml"/><Relationship Id="rId68" Type="http://schemas.openxmlformats.org/officeDocument/2006/relationships/presProps" Target="presProps.xml"/><Relationship Id="rId7" Type="http://schemas.openxmlformats.org/officeDocument/2006/relationships/slideMaster" Target="slideMasters/slideMaster7.xml"/><Relationship Id="rId71"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9.xml"/><Relationship Id="rId29" Type="http://schemas.openxmlformats.org/officeDocument/2006/relationships/slide" Target="slides/slide22.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slide" Target="slides/slide46.xml"/><Relationship Id="rId58" Type="http://schemas.openxmlformats.org/officeDocument/2006/relationships/slide" Target="slides/slide51.xml"/><Relationship Id="rId66" Type="http://schemas.openxmlformats.org/officeDocument/2006/relationships/tags" Target="tags/tag1.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slide" Target="slides/slide50.xml"/><Relationship Id="rId61" Type="http://schemas.openxmlformats.org/officeDocument/2006/relationships/slide" Target="slides/slide54.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slide" Target="slides/slide53.xml"/><Relationship Id="rId65"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slide" Target="slides/slide49.xml"/><Relationship Id="rId64" Type="http://schemas.openxmlformats.org/officeDocument/2006/relationships/notesMaster" Target="notesMasters/notesMaster1.xml"/><Relationship Id="rId69" Type="http://schemas.openxmlformats.org/officeDocument/2006/relationships/viewProps" Target="viewProps.xml"/><Relationship Id="rId8" Type="http://schemas.openxmlformats.org/officeDocument/2006/relationships/slide" Target="slides/slide1.xml"/><Relationship Id="rId51" Type="http://schemas.openxmlformats.org/officeDocument/2006/relationships/slide" Target="slides/slide44.xml"/><Relationship Id="rId3"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slide" Target="slides/slide52.xml"/><Relationship Id="rId67" Type="http://schemas.openxmlformats.org/officeDocument/2006/relationships/commentAuthors" Target="commentAuthors.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slide" Target="slides/slide47.xml"/><Relationship Id="rId62" Type="http://schemas.openxmlformats.org/officeDocument/2006/relationships/slide" Target="slides/slide55.xml"/><Relationship Id="rId70"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Worksheet1.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Office_Excel_Worksheet10.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Office_Excel_Worksheet11.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Office_Excel_Worksheet12.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Office_Excel_Worksheet13.xlsx"/></Relationships>
</file>

<file path=ppt/charts/_rels/chart14.xml.rels><?xml version="1.0" encoding="UTF-8" standalone="yes"?>
<Relationships xmlns="http://schemas.openxmlformats.org/package/2006/relationships"><Relationship Id="rId2" Type="http://schemas.openxmlformats.org/officeDocument/2006/relationships/package" Target="../embeddings/Microsoft_Office_Excel_Worksheet14.xlsx"/><Relationship Id="rId1" Type="http://schemas.openxmlformats.org/officeDocument/2006/relationships/themeOverride" Target="../theme/themeOverride2.xml"/></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Office_Excel_Worksheet15.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Office_Excel_Worksheet16.xlsx"/></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Office_Excel_Worksheet17.xlsx"/></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Office_Excel_Worksheet18.xlsx"/></Relationships>
</file>

<file path=ppt/charts/_rels/chart19.xml.rels><?xml version="1.0" encoding="UTF-8" standalone="yes"?>
<Relationships xmlns="http://schemas.openxmlformats.org/package/2006/relationships"><Relationship Id="rId2" Type="http://schemas.openxmlformats.org/officeDocument/2006/relationships/package" Target="../embeddings/Microsoft_Office_Excel_Worksheet19.xlsx"/><Relationship Id="rId1" Type="http://schemas.openxmlformats.org/officeDocument/2006/relationships/themeOverride" Target="../theme/themeOverride3.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Office_Excel_Worksheet2.xlsx"/></Relationships>
</file>

<file path=ppt/charts/_rels/chart20.xml.rels><?xml version="1.0" encoding="UTF-8" standalone="yes"?>
<Relationships xmlns="http://schemas.openxmlformats.org/package/2006/relationships"><Relationship Id="rId2" Type="http://schemas.openxmlformats.org/officeDocument/2006/relationships/package" Target="../embeddings/Microsoft_Office_Excel_Worksheet20.xlsx"/><Relationship Id="rId1" Type="http://schemas.openxmlformats.org/officeDocument/2006/relationships/themeOverride" Target="../theme/themeOverride4.xml"/></Relationships>
</file>

<file path=ppt/charts/_rels/chart21.xml.rels><?xml version="1.0" encoding="UTF-8" standalone="yes"?>
<Relationships xmlns="http://schemas.openxmlformats.org/package/2006/relationships"><Relationship Id="rId1" Type="http://schemas.openxmlformats.org/officeDocument/2006/relationships/package" Target="../embeddings/Microsoft_Office_Excel_Worksheet21.xlsx"/></Relationships>
</file>

<file path=ppt/charts/_rels/chart22.xml.rels><?xml version="1.0" encoding="UTF-8" standalone="yes"?>
<Relationships xmlns="http://schemas.openxmlformats.org/package/2006/relationships"><Relationship Id="rId1" Type="http://schemas.openxmlformats.org/officeDocument/2006/relationships/package" Target="../embeddings/Microsoft_Office_Excel_Worksheet22.xlsx"/></Relationships>
</file>

<file path=ppt/charts/_rels/chart23.xml.rels><?xml version="1.0" encoding="UTF-8" standalone="yes"?>
<Relationships xmlns="http://schemas.openxmlformats.org/package/2006/relationships"><Relationship Id="rId1" Type="http://schemas.openxmlformats.org/officeDocument/2006/relationships/package" Target="../embeddings/Microsoft_Office_Excel_Worksheet23.xlsx"/></Relationships>
</file>

<file path=ppt/charts/_rels/chart24.xml.rels><?xml version="1.0" encoding="UTF-8" standalone="yes"?>
<Relationships xmlns="http://schemas.openxmlformats.org/package/2006/relationships"><Relationship Id="rId1" Type="http://schemas.openxmlformats.org/officeDocument/2006/relationships/package" Target="../embeddings/Microsoft_Office_Excel_Worksheet24.xlsx"/></Relationships>
</file>

<file path=ppt/charts/_rels/chart25.xml.rels><?xml version="1.0" encoding="UTF-8" standalone="yes"?>
<Relationships xmlns="http://schemas.openxmlformats.org/package/2006/relationships"><Relationship Id="rId1" Type="http://schemas.openxmlformats.org/officeDocument/2006/relationships/package" Target="../embeddings/Microsoft_Office_Excel_Worksheet25.xlsx"/></Relationships>
</file>

<file path=ppt/charts/_rels/chart26.xml.rels><?xml version="1.0" encoding="UTF-8" standalone="yes"?>
<Relationships xmlns="http://schemas.openxmlformats.org/package/2006/relationships"><Relationship Id="rId1" Type="http://schemas.openxmlformats.org/officeDocument/2006/relationships/package" Target="../embeddings/Microsoft_Office_Excel_Worksheet26.xlsx"/></Relationships>
</file>

<file path=ppt/charts/_rels/chart27.xml.rels><?xml version="1.0" encoding="UTF-8" standalone="yes"?>
<Relationships xmlns="http://schemas.openxmlformats.org/package/2006/relationships"><Relationship Id="rId1" Type="http://schemas.openxmlformats.org/officeDocument/2006/relationships/package" Target="../embeddings/Microsoft_Office_Excel_Worksheet27.xlsx"/></Relationships>
</file>

<file path=ppt/charts/_rels/chart28.xml.rels><?xml version="1.0" encoding="UTF-8" standalone="yes"?>
<Relationships xmlns="http://schemas.openxmlformats.org/package/2006/relationships"><Relationship Id="rId1" Type="http://schemas.openxmlformats.org/officeDocument/2006/relationships/package" Target="../embeddings/Microsoft_Office_Excel_Worksheet28.xlsx"/></Relationships>
</file>

<file path=ppt/charts/_rels/chart29.xml.rels><?xml version="1.0" encoding="UTF-8" standalone="yes"?>
<Relationships xmlns="http://schemas.openxmlformats.org/package/2006/relationships"><Relationship Id="rId1" Type="http://schemas.openxmlformats.org/officeDocument/2006/relationships/package" Target="../embeddings/Microsoft_Office_Excel_Worksheet29.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Office_Excel_Worksheet3.xlsx"/></Relationships>
</file>

<file path=ppt/charts/_rels/chart30.xml.rels><?xml version="1.0" encoding="UTF-8" standalone="yes"?>
<Relationships xmlns="http://schemas.openxmlformats.org/package/2006/relationships"><Relationship Id="rId1" Type="http://schemas.openxmlformats.org/officeDocument/2006/relationships/package" Target="../embeddings/Microsoft_Office_Excel_Worksheet30.xlsx"/></Relationships>
</file>

<file path=ppt/charts/_rels/chart31.xml.rels><?xml version="1.0" encoding="UTF-8" standalone="yes"?>
<Relationships xmlns="http://schemas.openxmlformats.org/package/2006/relationships"><Relationship Id="rId1" Type="http://schemas.openxmlformats.org/officeDocument/2006/relationships/package" Target="../embeddings/Microsoft_Office_Excel_Worksheet31.xlsx"/></Relationships>
</file>

<file path=ppt/charts/_rels/chart32.xml.rels><?xml version="1.0" encoding="UTF-8" standalone="yes"?>
<Relationships xmlns="http://schemas.openxmlformats.org/package/2006/relationships"><Relationship Id="rId1" Type="http://schemas.openxmlformats.org/officeDocument/2006/relationships/package" Target="../embeddings/Microsoft_Office_Excel_Worksheet32.xlsx"/></Relationships>
</file>

<file path=ppt/charts/_rels/chart33.xml.rels><?xml version="1.0" encoding="UTF-8" standalone="yes"?>
<Relationships xmlns="http://schemas.openxmlformats.org/package/2006/relationships"><Relationship Id="rId1" Type="http://schemas.openxmlformats.org/officeDocument/2006/relationships/package" Target="../embeddings/Microsoft_Office_Excel_Worksheet33.xlsx"/></Relationships>
</file>

<file path=ppt/charts/_rels/chart34.xml.rels><?xml version="1.0" encoding="UTF-8" standalone="yes"?>
<Relationships xmlns="http://schemas.openxmlformats.org/package/2006/relationships"><Relationship Id="rId2" Type="http://schemas.openxmlformats.org/officeDocument/2006/relationships/package" Target="../embeddings/Microsoft_Office_Excel_Worksheet34.xlsx"/><Relationship Id="rId1" Type="http://schemas.openxmlformats.org/officeDocument/2006/relationships/themeOverride" Target="../theme/themeOverride5.xml"/></Relationships>
</file>

<file path=ppt/charts/_rels/chart35.xml.rels><?xml version="1.0" encoding="UTF-8" standalone="yes"?>
<Relationships xmlns="http://schemas.openxmlformats.org/package/2006/relationships"><Relationship Id="rId2" Type="http://schemas.openxmlformats.org/officeDocument/2006/relationships/package" Target="../embeddings/Microsoft_Office_Excel_Worksheet35.xlsx"/><Relationship Id="rId1" Type="http://schemas.openxmlformats.org/officeDocument/2006/relationships/themeOverride" Target="../theme/themeOverride6.xml"/></Relationships>
</file>

<file path=ppt/charts/_rels/chart36.xml.rels><?xml version="1.0" encoding="UTF-8" standalone="yes"?>
<Relationships xmlns="http://schemas.openxmlformats.org/package/2006/relationships"><Relationship Id="rId2" Type="http://schemas.openxmlformats.org/officeDocument/2006/relationships/package" Target="../embeddings/Microsoft_Office_Excel_Worksheet36.xlsx"/><Relationship Id="rId1" Type="http://schemas.openxmlformats.org/officeDocument/2006/relationships/themeOverride" Target="../theme/themeOverride7.xml"/></Relationships>
</file>

<file path=ppt/charts/_rels/chart37.xml.rels><?xml version="1.0" encoding="UTF-8" standalone="yes"?>
<Relationships xmlns="http://schemas.openxmlformats.org/package/2006/relationships"><Relationship Id="rId2" Type="http://schemas.openxmlformats.org/officeDocument/2006/relationships/package" Target="../embeddings/Microsoft_Office_Excel_Worksheet37.xlsx"/><Relationship Id="rId1" Type="http://schemas.openxmlformats.org/officeDocument/2006/relationships/themeOverride" Target="../theme/themeOverride8.xml"/></Relationships>
</file>

<file path=ppt/charts/_rels/chart38.xml.rels><?xml version="1.0" encoding="UTF-8" standalone="yes"?>
<Relationships xmlns="http://schemas.openxmlformats.org/package/2006/relationships"><Relationship Id="rId1" Type="http://schemas.openxmlformats.org/officeDocument/2006/relationships/package" Target="../embeddings/Microsoft_Office_Excel_Worksheet38.xlsx"/></Relationships>
</file>

<file path=ppt/charts/_rels/chart39.xml.rels><?xml version="1.0" encoding="UTF-8" standalone="yes"?>
<Relationships xmlns="http://schemas.openxmlformats.org/package/2006/relationships"><Relationship Id="rId2" Type="http://schemas.openxmlformats.org/officeDocument/2006/relationships/package" Target="../embeddings/Microsoft_Office_Excel_Worksheet39.xlsx"/><Relationship Id="rId1" Type="http://schemas.openxmlformats.org/officeDocument/2006/relationships/themeOverride" Target="../theme/themeOverride9.xml"/></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Office_Excel_Worksheet4.xlsx"/></Relationships>
</file>

<file path=ppt/charts/_rels/chart40.xml.rels><?xml version="1.0" encoding="UTF-8" standalone="yes"?>
<Relationships xmlns="http://schemas.openxmlformats.org/package/2006/relationships"><Relationship Id="rId1" Type="http://schemas.openxmlformats.org/officeDocument/2006/relationships/oleObject" Target="file:///C:\Users\Mad\Desktop\Mad's%20Work\_BCBSMA%20Foundation\BCBSMA%20Foundation%20PPT\FINAL%20SLIDES%20AND%20DATA%20December%2016%202011\Slide%2045_Price%20Variation%20for%20Selected%20DRGs.xlsx" TargetMode="External"/></Relationships>
</file>

<file path=ppt/charts/_rels/chart41.xml.rels><?xml version="1.0" encoding="UTF-8" standalone="yes"?>
<Relationships xmlns="http://schemas.openxmlformats.org/package/2006/relationships"><Relationship Id="rId1" Type="http://schemas.openxmlformats.org/officeDocument/2006/relationships/package" Target="../embeddings/Microsoft_Office_Excel_Worksheet40.xlsx"/></Relationships>
</file>

<file path=ppt/charts/_rels/chart42.xml.rels><?xml version="1.0" encoding="UTF-8" standalone="yes"?>
<Relationships xmlns="http://schemas.openxmlformats.org/package/2006/relationships"><Relationship Id="rId1" Type="http://schemas.openxmlformats.org/officeDocument/2006/relationships/package" Target="../embeddings/Microsoft_Office_Excel_Worksheet41.xlsx"/></Relationships>
</file>

<file path=ppt/charts/_rels/chart43.xml.rels><?xml version="1.0" encoding="UTF-8" standalone="yes"?>
<Relationships xmlns="http://schemas.openxmlformats.org/package/2006/relationships"><Relationship Id="rId1" Type="http://schemas.openxmlformats.org/officeDocument/2006/relationships/package" Target="../embeddings/Microsoft_Office_Excel_Worksheet42.xlsx"/></Relationships>
</file>

<file path=ppt/charts/_rels/chart44.xml.rels><?xml version="1.0" encoding="UTF-8" standalone="yes"?>
<Relationships xmlns="http://schemas.openxmlformats.org/package/2006/relationships"><Relationship Id="rId1" Type="http://schemas.openxmlformats.org/officeDocument/2006/relationships/package" Target="../embeddings/Microsoft_Office_Excel_Worksheet43.xlsx"/></Relationships>
</file>

<file path=ppt/charts/_rels/chart45.xml.rels><?xml version="1.0" encoding="UTF-8" standalone="yes"?>
<Relationships xmlns="http://schemas.openxmlformats.org/package/2006/relationships"><Relationship Id="rId1" Type="http://schemas.openxmlformats.org/officeDocument/2006/relationships/package" Target="../embeddings/Microsoft_Office_Excel_Worksheet44.xlsx"/></Relationships>
</file>

<file path=ppt/charts/_rels/chart46.xml.rels><?xml version="1.0" encoding="UTF-8" standalone="yes"?>
<Relationships xmlns="http://schemas.openxmlformats.org/package/2006/relationships"><Relationship Id="rId1" Type="http://schemas.openxmlformats.org/officeDocument/2006/relationships/package" Target="../embeddings/Microsoft_Office_Excel_Worksheet45.xlsx"/></Relationships>
</file>

<file path=ppt/charts/_rels/chart47.xml.rels><?xml version="1.0" encoding="UTF-8" standalone="yes"?>
<Relationships xmlns="http://schemas.openxmlformats.org/package/2006/relationships"><Relationship Id="rId1" Type="http://schemas.openxmlformats.org/officeDocument/2006/relationships/package" Target="../embeddings/Microsoft_Office_Excel_Worksheet46.xlsx"/></Relationships>
</file>

<file path=ppt/charts/_rels/chart48.xml.rels><?xml version="1.0" encoding="UTF-8" standalone="yes"?>
<Relationships xmlns="http://schemas.openxmlformats.org/package/2006/relationships"><Relationship Id="rId1" Type="http://schemas.openxmlformats.org/officeDocument/2006/relationships/package" Target="../embeddings/Microsoft_Office_Excel_Worksheet47.xlsx"/></Relationships>
</file>

<file path=ppt/charts/_rels/chart49.xml.rels><?xml version="1.0" encoding="UTF-8" standalone="yes"?>
<Relationships xmlns="http://schemas.openxmlformats.org/package/2006/relationships"><Relationship Id="rId1" Type="http://schemas.openxmlformats.org/officeDocument/2006/relationships/package" Target="../embeddings/Microsoft_Office_Excel_Worksheet48.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Office_Excel_Worksheet5.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Office_Excel_Worksheet6.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Office_Excel_Worksheet7.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Office_Excel_Worksheet8.xlsx"/></Relationships>
</file>

<file path=ppt/charts/_rels/chart9.xml.rels><?xml version="1.0" encoding="UTF-8" standalone="yes"?>
<Relationships xmlns="http://schemas.openxmlformats.org/package/2006/relationships"><Relationship Id="rId2" Type="http://schemas.openxmlformats.org/officeDocument/2006/relationships/package" Target="../embeddings/Microsoft_Office_Excel_Worksheet9.xlsx"/><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lang val="en-US"/>
  <c:chart>
    <c:autoTitleDeleted val="1"/>
    <c:plotArea>
      <c:layout>
        <c:manualLayout>
          <c:layoutTarget val="inner"/>
          <c:xMode val="edge"/>
          <c:yMode val="edge"/>
          <c:x val="2.7777777777778935E-2"/>
          <c:y val="3.8149731990623019E-3"/>
          <c:w val="0.9529914529914687"/>
          <c:h val="0.86712472360942583"/>
        </c:manualLayout>
      </c:layout>
      <c:barChart>
        <c:barDir val="col"/>
        <c:grouping val="stacked"/>
        <c:ser>
          <c:idx val="0"/>
          <c:order val="0"/>
          <c:tx>
            <c:strRef>
              <c:f>Sheet1!$B$1</c:f>
              <c:strCache>
                <c:ptCount val="1"/>
                <c:pt idx="0">
                  <c:v>Column1</c:v>
                </c:pt>
              </c:strCache>
            </c:strRef>
          </c:tx>
          <c:dPt>
            <c:idx val="49"/>
            <c:spPr>
              <a:solidFill>
                <a:schemeClr val="accent5"/>
              </a:solidFill>
            </c:spPr>
          </c:dPt>
          <c:cat>
            <c:strRef>
              <c:f>Sheet1!$A$2:$A$51</c:f>
              <c:strCache>
                <c:ptCount val="50"/>
                <c:pt idx="0">
                  <c:v>UT</c:v>
                </c:pt>
                <c:pt idx="1">
                  <c:v>AZ</c:v>
                </c:pt>
                <c:pt idx="2">
                  <c:v>GA</c:v>
                </c:pt>
                <c:pt idx="3">
                  <c:v>ID</c:v>
                </c:pt>
                <c:pt idx="4">
                  <c:v>NV</c:v>
                </c:pt>
                <c:pt idx="5">
                  <c:v>TX</c:v>
                </c:pt>
                <c:pt idx="6">
                  <c:v>CO</c:v>
                </c:pt>
                <c:pt idx="7">
                  <c:v>AR</c:v>
                </c:pt>
                <c:pt idx="8">
                  <c:v>CA</c:v>
                </c:pt>
                <c:pt idx="9">
                  <c:v>AL</c:v>
                </c:pt>
                <c:pt idx="10">
                  <c:v>VA</c:v>
                </c:pt>
                <c:pt idx="11">
                  <c:v>SC</c:v>
                </c:pt>
                <c:pt idx="12">
                  <c:v>TN</c:v>
                </c:pt>
                <c:pt idx="13">
                  <c:v>NC</c:v>
                </c:pt>
                <c:pt idx="14">
                  <c:v>OK</c:v>
                </c:pt>
                <c:pt idx="15">
                  <c:v>MS</c:v>
                </c:pt>
                <c:pt idx="16">
                  <c:v>OR</c:v>
                </c:pt>
                <c:pt idx="17">
                  <c:v>KY</c:v>
                </c:pt>
                <c:pt idx="18">
                  <c:v>MI</c:v>
                </c:pt>
                <c:pt idx="19">
                  <c:v>MT</c:v>
                </c:pt>
                <c:pt idx="20">
                  <c:v>NM</c:v>
                </c:pt>
                <c:pt idx="21">
                  <c:v>IN</c:v>
                </c:pt>
                <c:pt idx="22">
                  <c:v>IL</c:v>
                </c:pt>
                <c:pt idx="23">
                  <c:v>KS</c:v>
                </c:pt>
                <c:pt idx="24">
                  <c:v>WA</c:v>
                </c:pt>
                <c:pt idx="25">
                  <c:v>LA</c:v>
                </c:pt>
                <c:pt idx="26">
                  <c:v>HI</c:v>
                </c:pt>
                <c:pt idx="27">
                  <c:v>IA</c:v>
                </c:pt>
                <c:pt idx="28">
                  <c:v>MO</c:v>
                </c:pt>
                <c:pt idx="29">
                  <c:v>WY</c:v>
                </c:pt>
                <c:pt idx="30">
                  <c:v>NE</c:v>
                </c:pt>
                <c:pt idx="31">
                  <c:v>SD</c:v>
                </c:pt>
                <c:pt idx="32">
                  <c:v>OH</c:v>
                </c:pt>
                <c:pt idx="33">
                  <c:v>FL</c:v>
                </c:pt>
                <c:pt idx="34">
                  <c:v>WI</c:v>
                </c:pt>
                <c:pt idx="35">
                  <c:v>MN</c:v>
                </c:pt>
                <c:pt idx="36">
                  <c:v>MD</c:v>
                </c:pt>
                <c:pt idx="37">
                  <c:v>NJ</c:v>
                </c:pt>
                <c:pt idx="38">
                  <c:v>VT</c:v>
                </c:pt>
                <c:pt idx="39">
                  <c:v>WV</c:v>
                </c:pt>
                <c:pt idx="40">
                  <c:v>PA</c:v>
                </c:pt>
                <c:pt idx="41">
                  <c:v>ND</c:v>
                </c:pt>
                <c:pt idx="42">
                  <c:v>NH</c:v>
                </c:pt>
                <c:pt idx="43">
                  <c:v>RI</c:v>
                </c:pt>
                <c:pt idx="44">
                  <c:v>NY</c:v>
                </c:pt>
                <c:pt idx="45">
                  <c:v>DE</c:v>
                </c:pt>
                <c:pt idx="46">
                  <c:v>ME</c:v>
                </c:pt>
                <c:pt idx="47">
                  <c:v>CT</c:v>
                </c:pt>
                <c:pt idx="48">
                  <c:v>AK</c:v>
                </c:pt>
                <c:pt idx="49">
                  <c:v>MA</c:v>
                </c:pt>
              </c:strCache>
            </c:strRef>
          </c:cat>
          <c:val>
            <c:numRef>
              <c:f>Sheet1!$B$2:$B$51</c:f>
              <c:numCache>
                <c:formatCode>"$"#,##0.00</c:formatCode>
                <c:ptCount val="50"/>
                <c:pt idx="0">
                  <c:v>5030.942</c:v>
                </c:pt>
                <c:pt idx="1">
                  <c:v>5433.8870000000015</c:v>
                </c:pt>
                <c:pt idx="2">
                  <c:v>5467.4690000000001</c:v>
                </c:pt>
                <c:pt idx="3">
                  <c:v>5657.9990000000007</c:v>
                </c:pt>
                <c:pt idx="4">
                  <c:v>5735.2950000000001</c:v>
                </c:pt>
                <c:pt idx="5">
                  <c:v>5923.7339999999986</c:v>
                </c:pt>
                <c:pt idx="6">
                  <c:v>5993.799</c:v>
                </c:pt>
                <c:pt idx="7">
                  <c:v>6166.9429999999993</c:v>
                </c:pt>
                <c:pt idx="8">
                  <c:v>6237.59</c:v>
                </c:pt>
                <c:pt idx="9">
                  <c:v>6271.6630000000014</c:v>
                </c:pt>
                <c:pt idx="10">
                  <c:v>6286.4869999999992</c:v>
                </c:pt>
                <c:pt idx="11">
                  <c:v>6323.3810000000003</c:v>
                </c:pt>
                <c:pt idx="12">
                  <c:v>6410.6080000000002</c:v>
                </c:pt>
                <c:pt idx="13">
                  <c:v>6444.02</c:v>
                </c:pt>
                <c:pt idx="14">
                  <c:v>6531.8640000000014</c:v>
                </c:pt>
                <c:pt idx="15">
                  <c:v>6571.0420000000004</c:v>
                </c:pt>
                <c:pt idx="16">
                  <c:v>6579.8870000000015</c:v>
                </c:pt>
                <c:pt idx="17">
                  <c:v>6595.79</c:v>
                </c:pt>
                <c:pt idx="18">
                  <c:v>6618.3740000000007</c:v>
                </c:pt>
                <c:pt idx="19">
                  <c:v>6639.8270000000002</c:v>
                </c:pt>
                <c:pt idx="20">
                  <c:v>6650.6110000000044</c:v>
                </c:pt>
                <c:pt idx="21">
                  <c:v>6666.3120000000044</c:v>
                </c:pt>
                <c:pt idx="22">
                  <c:v>6756.3670000000002</c:v>
                </c:pt>
                <c:pt idx="23">
                  <c:v>6781.8610000000044</c:v>
                </c:pt>
                <c:pt idx="24">
                  <c:v>6781.862000000071</c:v>
                </c:pt>
                <c:pt idx="25">
                  <c:v>6795.2630000000017</c:v>
                </c:pt>
                <c:pt idx="26">
                  <c:v>6856.1640000000034</c:v>
                </c:pt>
                <c:pt idx="27">
                  <c:v>6921.3260000000655</c:v>
                </c:pt>
                <c:pt idx="28">
                  <c:v>6967.41</c:v>
                </c:pt>
                <c:pt idx="29">
                  <c:v>7040.259</c:v>
                </c:pt>
                <c:pt idx="30">
                  <c:v>7047.5710000000008</c:v>
                </c:pt>
                <c:pt idx="31">
                  <c:v>7055.9139999999998</c:v>
                </c:pt>
                <c:pt idx="32">
                  <c:v>7075.9079999999994</c:v>
                </c:pt>
                <c:pt idx="33">
                  <c:v>7156.3200000000024</c:v>
                </c:pt>
                <c:pt idx="34">
                  <c:v>7232.8530000000001</c:v>
                </c:pt>
                <c:pt idx="35">
                  <c:v>7409.3320000000003</c:v>
                </c:pt>
                <c:pt idx="36">
                  <c:v>7491.7910000000002</c:v>
                </c:pt>
                <c:pt idx="37">
                  <c:v>7582.9350000000004</c:v>
                </c:pt>
                <c:pt idx="38">
                  <c:v>7634.9290000000001</c:v>
                </c:pt>
                <c:pt idx="39">
                  <c:v>7667.14</c:v>
                </c:pt>
                <c:pt idx="40">
                  <c:v>7729.9610000000002</c:v>
                </c:pt>
                <c:pt idx="41">
                  <c:v>7748.8150000000014</c:v>
                </c:pt>
                <c:pt idx="42">
                  <c:v>7839.3200000000024</c:v>
                </c:pt>
                <c:pt idx="43">
                  <c:v>8309.0820000000003</c:v>
                </c:pt>
                <c:pt idx="44">
                  <c:v>8341.3689999997096</c:v>
                </c:pt>
                <c:pt idx="45">
                  <c:v>8479.746999999983</c:v>
                </c:pt>
                <c:pt idx="46">
                  <c:v>8520.9519999997556</c:v>
                </c:pt>
                <c:pt idx="47">
                  <c:v>8653.5689999997612</c:v>
                </c:pt>
                <c:pt idx="48">
                  <c:v>9127.6340000000109</c:v>
                </c:pt>
                <c:pt idx="49">
                  <c:v>9277.8979999997537</c:v>
                </c:pt>
              </c:numCache>
            </c:numRef>
          </c:val>
        </c:ser>
        <c:gapWidth val="75"/>
        <c:overlap val="100"/>
        <c:axId val="87466752"/>
        <c:axId val="87468672"/>
      </c:barChart>
      <c:catAx>
        <c:axId val="87466752"/>
        <c:scaling>
          <c:orientation val="minMax"/>
        </c:scaling>
        <c:axPos val="b"/>
        <c:numFmt formatCode="&quot;$&quot;#,##0.00" sourceLinked="1"/>
        <c:majorTickMark val="none"/>
        <c:tickLblPos val="nextTo"/>
        <c:txPr>
          <a:bodyPr/>
          <a:lstStyle/>
          <a:p>
            <a:pPr>
              <a:defRPr sz="750" b="1"/>
            </a:pPr>
            <a:endParaRPr lang="en-US"/>
          </a:p>
        </c:txPr>
        <c:crossAx val="87468672"/>
        <c:crosses val="autoZero"/>
        <c:auto val="1"/>
        <c:lblAlgn val="ctr"/>
        <c:lblOffset val="0"/>
      </c:catAx>
      <c:valAx>
        <c:axId val="87468672"/>
        <c:scaling>
          <c:orientation val="minMax"/>
          <c:max val="10000"/>
          <c:min val="0"/>
        </c:scaling>
        <c:axPos val="l"/>
        <c:majorGridlines>
          <c:spPr>
            <a:ln>
              <a:solidFill>
                <a:srgbClr val="BFBFBF"/>
              </a:solidFill>
            </a:ln>
          </c:spPr>
        </c:majorGridlines>
        <c:numFmt formatCode="&quot;$&quot;#,##0" sourceLinked="0"/>
        <c:tickLblPos val="nextTo"/>
        <c:spPr>
          <a:ln>
            <a:noFill/>
          </a:ln>
        </c:spPr>
        <c:txPr>
          <a:bodyPr/>
          <a:lstStyle/>
          <a:p>
            <a:pPr>
              <a:defRPr sz="800" b="1"/>
            </a:pPr>
            <a:endParaRPr lang="en-US"/>
          </a:p>
        </c:txPr>
        <c:crossAx val="87466752"/>
        <c:crosses val="autoZero"/>
        <c:crossBetween val="between"/>
      </c:valAx>
      <c:spPr>
        <a:noFill/>
        <a:ln w="25400">
          <a:noFill/>
        </a:ln>
      </c:spPr>
    </c:plotArea>
    <c:plotVisOnly val="1"/>
    <c:dispBlanksAs val="gap"/>
  </c:chart>
  <c:txPr>
    <a:bodyPr/>
    <a:lstStyle/>
    <a:p>
      <a:pPr>
        <a:defRPr sz="1800"/>
      </a:pPr>
      <a:endParaRPr lang="en-US"/>
    </a:p>
  </c:txPr>
  <c:externalData r:id="rId1"/>
</c:chartSpace>
</file>

<file path=ppt/charts/chart10.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2.7777777777779046E-2"/>
          <c:y val="3.8149731990623015E-3"/>
          <c:w val="0.9529914529914687"/>
          <c:h val="0.95040534841219004"/>
        </c:manualLayout>
      </c:layout>
      <c:barChart>
        <c:barDir val="col"/>
        <c:grouping val="clustered"/>
        <c:ser>
          <c:idx val="0"/>
          <c:order val="0"/>
          <c:tx>
            <c:strRef>
              <c:f>Sheet1!$B$1</c:f>
              <c:strCache>
                <c:ptCount val="1"/>
                <c:pt idx="0">
                  <c:v>Column1</c:v>
                </c:pt>
              </c:strCache>
            </c:strRef>
          </c:tx>
          <c:spPr>
            <a:solidFill>
              <a:schemeClr val="accent5"/>
            </a:solidFill>
            <a:ln>
              <a:solidFill>
                <a:schemeClr val="accent5"/>
              </a:solidFill>
            </a:ln>
          </c:spPr>
          <c:dLbls>
            <c:dLbl>
              <c:idx val="0"/>
              <c:layout>
                <c:manualLayout>
                  <c:x val="9.7933341600155001E-18"/>
                  <c:y val="1.0849912673865579E-2"/>
                </c:manualLayout>
              </c:layout>
              <c:dLblPos val="outEnd"/>
              <c:showVal val="1"/>
            </c:dLbl>
            <c:dLbl>
              <c:idx val="1"/>
              <c:layout>
                <c:manualLayout>
                  <c:x val="0"/>
                  <c:y val="1.0849912673865579E-2"/>
                </c:manualLayout>
              </c:layout>
              <c:dLblPos val="outEnd"/>
              <c:showVal val="1"/>
            </c:dLbl>
            <c:dLbl>
              <c:idx val="2"/>
              <c:layout>
                <c:manualLayout>
                  <c:x val="0"/>
                  <c:y val="1.0849912673865579E-2"/>
                </c:manualLayout>
              </c:layout>
              <c:dLblPos val="outEnd"/>
              <c:showVal val="1"/>
            </c:dLbl>
            <c:dLbl>
              <c:idx val="3"/>
              <c:layout>
                <c:manualLayout>
                  <c:x val="0"/>
                  <c:y val="1.0849912673865579E-2"/>
                </c:manualLayout>
              </c:layout>
              <c:dLblPos val="outEnd"/>
              <c:showVal val="1"/>
            </c:dLbl>
            <c:dLbl>
              <c:idx val="4"/>
              <c:layout>
                <c:manualLayout>
                  <c:x val="0"/>
                  <c:y val="7.2332751159104279E-3"/>
                </c:manualLayout>
              </c:layout>
              <c:numFmt formatCode="&quot;$&quot;#,##0" sourceLinked="0"/>
              <c:spPr>
                <a:solidFill>
                  <a:schemeClr val="bg1"/>
                </a:solidFill>
              </c:spPr>
              <c:txPr>
                <a:bodyPr/>
                <a:lstStyle/>
                <a:p>
                  <a:pPr algn="ctr">
                    <a:defRPr lang="en-US" sz="800" b="1" i="0" u="none" strike="noStrike" kern="1200" baseline="0">
                      <a:solidFill>
                        <a:schemeClr val="tx1"/>
                      </a:solidFill>
                      <a:latin typeface="+mn-lt"/>
                      <a:ea typeface="+mn-ea"/>
                      <a:cs typeface="+mn-cs"/>
                    </a:defRPr>
                  </a:pPr>
                  <a:endParaRPr lang="en-US"/>
                </a:p>
              </c:txPr>
              <c:dLblPos val="outEnd"/>
              <c:showVal val="1"/>
            </c:dLbl>
            <c:dLbl>
              <c:idx val="5"/>
              <c:layout>
                <c:manualLayout>
                  <c:x val="0"/>
                  <c:y val="1.0849912673865579E-2"/>
                </c:manualLayout>
              </c:layout>
              <c:dLblPos val="outEnd"/>
              <c:showVal val="1"/>
            </c:dLbl>
            <c:numFmt formatCode="&quot;$&quot;#,##0" sourceLinked="0"/>
            <c:txPr>
              <a:bodyPr/>
              <a:lstStyle/>
              <a:p>
                <a:pPr algn="ctr">
                  <a:defRPr lang="en-US" sz="800" b="1" i="0" u="none" strike="noStrike" kern="1200" baseline="0">
                    <a:solidFill>
                      <a:schemeClr val="tx1"/>
                    </a:solidFill>
                    <a:latin typeface="+mn-lt"/>
                    <a:ea typeface="+mn-ea"/>
                    <a:cs typeface="+mn-cs"/>
                  </a:defRPr>
                </a:pPr>
                <a:endParaRPr lang="en-US"/>
              </a:p>
            </c:txPr>
            <c:dLblPos val="outEnd"/>
            <c:showVal val="1"/>
          </c:dLbls>
          <c:cat>
            <c:numRef>
              <c:f>Sheet1!$A$2:$A$7</c:f>
              <c:numCache>
                <c:formatCode>General</c:formatCode>
                <c:ptCount val="6"/>
                <c:pt idx="0">
                  <c:v>2005</c:v>
                </c:pt>
                <c:pt idx="1">
                  <c:v>2006</c:v>
                </c:pt>
                <c:pt idx="2">
                  <c:v>2008</c:v>
                </c:pt>
                <c:pt idx="3">
                  <c:v>2009</c:v>
                </c:pt>
                <c:pt idx="4">
                  <c:v>2010</c:v>
                </c:pt>
                <c:pt idx="5">
                  <c:v>2011</c:v>
                </c:pt>
              </c:numCache>
            </c:numRef>
          </c:cat>
          <c:val>
            <c:numRef>
              <c:f>Sheet1!$B$2:$B$7</c:f>
              <c:numCache>
                <c:formatCode>_("$"* #,##0.00_);_("$"* \(#,##0.00\);_("$"* "-"??_);_(@_)</c:formatCode>
                <c:ptCount val="6"/>
                <c:pt idx="0">
                  <c:v>523</c:v>
                </c:pt>
                <c:pt idx="1">
                  <c:v>603</c:v>
                </c:pt>
                <c:pt idx="2">
                  <c:v>627</c:v>
                </c:pt>
                <c:pt idx="3">
                  <c:v>718</c:v>
                </c:pt>
                <c:pt idx="4">
                  <c:v>793</c:v>
                </c:pt>
                <c:pt idx="5">
                  <c:v>1000</c:v>
                </c:pt>
              </c:numCache>
            </c:numRef>
          </c:val>
        </c:ser>
        <c:ser>
          <c:idx val="1"/>
          <c:order val="1"/>
          <c:tx>
            <c:strRef>
              <c:f>Sheet1!$C$1</c:f>
              <c:strCache>
                <c:ptCount val="1"/>
                <c:pt idx="0">
                  <c:v>Column2</c:v>
                </c:pt>
              </c:strCache>
            </c:strRef>
          </c:tx>
          <c:spPr>
            <a:solidFill>
              <a:schemeClr val="accent1"/>
            </a:solidFill>
            <a:ln>
              <a:solidFill>
                <a:schemeClr val="accent1"/>
              </a:solidFill>
            </a:ln>
          </c:spPr>
          <c:dLbls>
            <c:dLbl>
              <c:idx val="0"/>
              <c:layout>
                <c:manualLayout>
                  <c:x val="0"/>
                  <c:y val="1.0849912673865579E-2"/>
                </c:manualLayout>
              </c:layout>
              <c:dLblPos val="outEnd"/>
              <c:showVal val="1"/>
            </c:dLbl>
            <c:dLbl>
              <c:idx val="1"/>
              <c:layout>
                <c:manualLayout>
                  <c:x val="0"/>
                  <c:y val="1.0849912673865579E-2"/>
                </c:manualLayout>
              </c:layout>
              <c:dLblPos val="outEnd"/>
              <c:showVal val="1"/>
            </c:dLbl>
            <c:dLbl>
              <c:idx val="3"/>
              <c:layout>
                <c:manualLayout>
                  <c:x val="-1.6824819974426376E-7"/>
                  <c:y val="7.2332751159104279E-3"/>
                </c:manualLayout>
              </c:layout>
              <c:spPr>
                <a:solidFill>
                  <a:schemeClr val="bg1"/>
                </a:solidFill>
              </c:spPr>
              <c:txPr>
                <a:bodyPr/>
                <a:lstStyle/>
                <a:p>
                  <a:pPr>
                    <a:defRPr sz="800" b="1">
                      <a:solidFill>
                        <a:schemeClr val="tx1"/>
                      </a:solidFill>
                    </a:defRPr>
                  </a:pPr>
                  <a:endParaRPr lang="en-US"/>
                </a:p>
              </c:txPr>
              <c:dLblPos val="outEnd"/>
              <c:showVal val="1"/>
            </c:dLbl>
            <c:dLbl>
              <c:idx val="4"/>
              <c:layout>
                <c:manualLayout>
                  <c:x val="0"/>
                  <c:y val="7.2332751159104279E-3"/>
                </c:manualLayout>
              </c:layout>
              <c:spPr>
                <a:solidFill>
                  <a:schemeClr val="bg1"/>
                </a:solidFill>
              </c:spPr>
              <c:txPr>
                <a:bodyPr/>
                <a:lstStyle/>
                <a:p>
                  <a:pPr>
                    <a:defRPr sz="800" b="1">
                      <a:solidFill>
                        <a:schemeClr val="tx1"/>
                      </a:solidFill>
                    </a:defRPr>
                  </a:pPr>
                  <a:endParaRPr lang="en-US"/>
                </a:p>
              </c:txPr>
              <c:dLblPos val="outEnd"/>
              <c:showVal val="1"/>
            </c:dLbl>
            <c:dLbl>
              <c:idx val="5"/>
              <c:layout>
                <c:manualLayout>
                  <c:x val="0"/>
                  <c:y val="7.2332751159104279E-3"/>
                </c:manualLayout>
              </c:layout>
              <c:dLblPos val="outEnd"/>
              <c:showVal val="1"/>
            </c:dLbl>
            <c:txPr>
              <a:bodyPr/>
              <a:lstStyle/>
              <a:p>
                <a:pPr>
                  <a:defRPr sz="800" b="1">
                    <a:solidFill>
                      <a:schemeClr val="tx1"/>
                    </a:solidFill>
                  </a:defRPr>
                </a:pPr>
                <a:endParaRPr lang="en-US"/>
              </a:p>
            </c:txPr>
            <c:dLblPos val="outEnd"/>
            <c:showVal val="1"/>
          </c:dLbls>
          <c:cat>
            <c:numRef>
              <c:f>Sheet1!$A$2:$A$7</c:f>
              <c:numCache>
                <c:formatCode>General</c:formatCode>
                <c:ptCount val="6"/>
                <c:pt idx="0">
                  <c:v>2005</c:v>
                </c:pt>
                <c:pt idx="1">
                  <c:v>2006</c:v>
                </c:pt>
                <c:pt idx="2">
                  <c:v>2008</c:v>
                </c:pt>
                <c:pt idx="3">
                  <c:v>2009</c:v>
                </c:pt>
                <c:pt idx="4">
                  <c:v>2010</c:v>
                </c:pt>
                <c:pt idx="5">
                  <c:v>2011</c:v>
                </c:pt>
              </c:numCache>
            </c:numRef>
          </c:cat>
          <c:val>
            <c:numRef>
              <c:f>Sheet1!$C$2:$C$7</c:f>
              <c:numCache>
                <c:formatCode>_("$"* #,##0_);_("$"* \(#,##0\);_("$"* "-"??_);_(@_)</c:formatCode>
                <c:ptCount val="6"/>
                <c:pt idx="0">
                  <c:v>662</c:v>
                </c:pt>
                <c:pt idx="1">
                  <c:v>714</c:v>
                </c:pt>
                <c:pt idx="2">
                  <c:v>869</c:v>
                </c:pt>
                <c:pt idx="3">
                  <c:v>917</c:v>
                </c:pt>
                <c:pt idx="4">
                  <c:v>1025</c:v>
                </c:pt>
                <c:pt idx="5">
                  <c:v>1123</c:v>
                </c:pt>
              </c:numCache>
            </c:numRef>
          </c:val>
        </c:ser>
        <c:gapWidth val="65"/>
        <c:overlap val="-10"/>
        <c:axId val="99067392"/>
        <c:axId val="99065856"/>
      </c:barChart>
      <c:lineChart>
        <c:grouping val="standard"/>
        <c:ser>
          <c:idx val="2"/>
          <c:order val="2"/>
          <c:tx>
            <c:strRef>
              <c:f>Sheet1!$D$1</c:f>
              <c:strCache>
                <c:ptCount val="1"/>
                <c:pt idx="0">
                  <c:v>AVERAGE SIZE OF INDIVIDUAL DEDUCTIBLE</c:v>
                </c:pt>
              </c:strCache>
            </c:strRef>
          </c:tx>
          <c:spPr>
            <a:ln>
              <a:solidFill>
                <a:schemeClr val="tx1">
                  <a:alpha val="50000"/>
                </a:schemeClr>
              </a:solidFill>
            </a:ln>
          </c:spPr>
          <c:marker>
            <c:symbol val="circle"/>
            <c:size val="9"/>
            <c:spPr>
              <a:solidFill>
                <a:schemeClr val="accent5"/>
              </a:solidFill>
              <a:ln>
                <a:solidFill>
                  <a:srgbClr val="FFFFFF"/>
                </a:solidFill>
              </a:ln>
            </c:spPr>
          </c:marker>
          <c:dLbls>
            <c:numFmt formatCode="0%" sourceLinked="0"/>
            <c:spPr>
              <a:solidFill>
                <a:schemeClr val="accent5">
                  <a:lumMod val="75000"/>
                </a:schemeClr>
              </a:solidFill>
              <a:ln>
                <a:solidFill>
                  <a:schemeClr val="bg1"/>
                </a:solidFill>
              </a:ln>
            </c:spPr>
            <c:txPr>
              <a:bodyPr/>
              <a:lstStyle/>
              <a:p>
                <a:pPr>
                  <a:defRPr sz="800" b="1">
                    <a:solidFill>
                      <a:schemeClr val="bg1"/>
                    </a:solidFill>
                  </a:defRPr>
                </a:pPr>
                <a:endParaRPr lang="en-US"/>
              </a:p>
            </c:txPr>
            <c:dLblPos val="ctr"/>
            <c:showVal val="1"/>
          </c:dLbls>
          <c:cat>
            <c:numRef>
              <c:f>Sheet1!$A$2:$A$7</c:f>
              <c:numCache>
                <c:formatCode>General</c:formatCode>
                <c:ptCount val="6"/>
                <c:pt idx="0">
                  <c:v>2005</c:v>
                </c:pt>
                <c:pt idx="1">
                  <c:v>2006</c:v>
                </c:pt>
                <c:pt idx="2">
                  <c:v>2008</c:v>
                </c:pt>
                <c:pt idx="3">
                  <c:v>2009</c:v>
                </c:pt>
                <c:pt idx="4">
                  <c:v>2010</c:v>
                </c:pt>
                <c:pt idx="5">
                  <c:v>2011</c:v>
                </c:pt>
              </c:numCache>
            </c:numRef>
          </c:cat>
          <c:val>
            <c:numRef>
              <c:f>Sheet1!$D$2:$D$7</c:f>
              <c:numCache>
                <c:formatCode>General</c:formatCode>
                <c:ptCount val="6"/>
                <c:pt idx="0">
                  <c:v>0.39000000000000101</c:v>
                </c:pt>
                <c:pt idx="1">
                  <c:v>0.36700000000000038</c:v>
                </c:pt>
                <c:pt idx="2">
                  <c:v>0.47100000000000031</c:v>
                </c:pt>
                <c:pt idx="3">
                  <c:v>0.43100000000000038</c:v>
                </c:pt>
                <c:pt idx="4">
                  <c:v>0.61400000000000177</c:v>
                </c:pt>
                <c:pt idx="5">
                  <c:v>0.54400000000000004</c:v>
                </c:pt>
              </c:numCache>
            </c:numRef>
          </c:val>
        </c:ser>
        <c:ser>
          <c:idx val="3"/>
          <c:order val="3"/>
          <c:tx>
            <c:strRef>
              <c:f>Sheet1!$E$1</c:f>
              <c:strCache>
                <c:ptCount val="1"/>
                <c:pt idx="0">
                  <c:v>% EMPLOYEES ENROLLED IN A PLAN WITH A DEDUCTIBLE</c:v>
                </c:pt>
              </c:strCache>
            </c:strRef>
          </c:tx>
          <c:spPr>
            <a:ln>
              <a:solidFill>
                <a:schemeClr val="tx1">
                  <a:alpha val="50000"/>
                </a:schemeClr>
              </a:solidFill>
            </a:ln>
          </c:spPr>
          <c:marker>
            <c:symbol val="circle"/>
            <c:size val="9"/>
            <c:spPr>
              <a:solidFill>
                <a:schemeClr val="accent1"/>
              </a:solidFill>
              <a:ln>
                <a:solidFill>
                  <a:srgbClr val="FFFFFF"/>
                </a:solidFill>
              </a:ln>
            </c:spPr>
          </c:marker>
          <c:dLbls>
            <c:numFmt formatCode="0%" sourceLinked="0"/>
            <c:spPr>
              <a:solidFill>
                <a:schemeClr val="accent1">
                  <a:lumMod val="75000"/>
                </a:schemeClr>
              </a:solidFill>
              <a:ln>
                <a:solidFill>
                  <a:srgbClr val="FFFFFF"/>
                </a:solidFill>
              </a:ln>
            </c:spPr>
            <c:txPr>
              <a:bodyPr/>
              <a:lstStyle/>
              <a:p>
                <a:pPr algn="ctr">
                  <a:defRPr lang="en-US" sz="800" b="1" i="0" u="none" strike="noStrike" kern="1200" baseline="0">
                    <a:solidFill>
                      <a:schemeClr val="bg1"/>
                    </a:solidFill>
                    <a:latin typeface="+mn-lt"/>
                    <a:ea typeface="+mn-ea"/>
                    <a:cs typeface="+mn-cs"/>
                  </a:defRPr>
                </a:pPr>
                <a:endParaRPr lang="en-US"/>
              </a:p>
            </c:txPr>
            <c:dLblPos val="ctr"/>
            <c:showVal val="1"/>
          </c:dLbls>
          <c:cat>
            <c:numRef>
              <c:f>Sheet1!$A$2:$A$7</c:f>
              <c:numCache>
                <c:formatCode>General</c:formatCode>
                <c:ptCount val="6"/>
                <c:pt idx="0">
                  <c:v>2005</c:v>
                </c:pt>
                <c:pt idx="1">
                  <c:v>2006</c:v>
                </c:pt>
                <c:pt idx="2">
                  <c:v>2008</c:v>
                </c:pt>
                <c:pt idx="3">
                  <c:v>2009</c:v>
                </c:pt>
                <c:pt idx="4">
                  <c:v>2010</c:v>
                </c:pt>
                <c:pt idx="5">
                  <c:v>2011</c:v>
                </c:pt>
              </c:numCache>
            </c:numRef>
          </c:cat>
          <c:val>
            <c:numRef>
              <c:f>Sheet1!$E$2:$E$7</c:f>
              <c:numCache>
                <c:formatCode>General</c:formatCode>
                <c:ptCount val="6"/>
                <c:pt idx="0">
                  <c:v>0.63900000000000201</c:v>
                </c:pt>
                <c:pt idx="1">
                  <c:v>0.66400000000000226</c:v>
                </c:pt>
                <c:pt idx="2">
                  <c:v>0.70700000000000063</c:v>
                </c:pt>
                <c:pt idx="3">
                  <c:v>0.73800000000000165</c:v>
                </c:pt>
                <c:pt idx="4">
                  <c:v>0.77500000000000213</c:v>
                </c:pt>
                <c:pt idx="5">
                  <c:v>0.77800000000000225</c:v>
                </c:pt>
              </c:numCache>
            </c:numRef>
          </c:val>
        </c:ser>
        <c:marker val="1"/>
        <c:axId val="99058432"/>
        <c:axId val="99059968"/>
      </c:lineChart>
      <c:catAx>
        <c:axId val="99058432"/>
        <c:scaling>
          <c:orientation val="minMax"/>
        </c:scaling>
        <c:axPos val="b"/>
        <c:numFmt formatCode="General" sourceLinked="1"/>
        <c:majorTickMark val="none"/>
        <c:tickLblPos val="nextTo"/>
        <c:txPr>
          <a:bodyPr/>
          <a:lstStyle/>
          <a:p>
            <a:pPr>
              <a:defRPr sz="1100" b="1"/>
            </a:pPr>
            <a:endParaRPr lang="en-US"/>
          </a:p>
        </c:txPr>
        <c:crossAx val="99059968"/>
        <c:crosses val="autoZero"/>
        <c:auto val="1"/>
        <c:lblAlgn val="ctr"/>
        <c:lblOffset val="0"/>
      </c:catAx>
      <c:valAx>
        <c:axId val="99059968"/>
        <c:scaling>
          <c:orientation val="minMax"/>
          <c:max val="1"/>
          <c:min val="0"/>
        </c:scaling>
        <c:axPos val="l"/>
        <c:majorGridlines>
          <c:spPr>
            <a:ln>
              <a:solidFill>
                <a:srgbClr val="BFBFBF"/>
              </a:solidFill>
            </a:ln>
          </c:spPr>
        </c:majorGridlines>
        <c:numFmt formatCode="0%" sourceLinked="0"/>
        <c:tickLblPos val="nextTo"/>
        <c:spPr>
          <a:ln>
            <a:noFill/>
          </a:ln>
        </c:spPr>
        <c:txPr>
          <a:bodyPr/>
          <a:lstStyle/>
          <a:p>
            <a:pPr>
              <a:defRPr sz="800" b="1"/>
            </a:pPr>
            <a:endParaRPr lang="en-US"/>
          </a:p>
        </c:txPr>
        <c:crossAx val="99058432"/>
        <c:crosses val="autoZero"/>
        <c:crossBetween val="between"/>
        <c:minorUnit val="1.0000000000000005E-2"/>
      </c:valAx>
      <c:valAx>
        <c:axId val="99065856"/>
        <c:scaling>
          <c:orientation val="minMax"/>
          <c:min val="0"/>
        </c:scaling>
        <c:axPos val="r"/>
        <c:numFmt formatCode="&quot;$&quot;#,##0" sourceLinked="0"/>
        <c:tickLblPos val="nextTo"/>
        <c:spPr>
          <a:ln>
            <a:noFill/>
          </a:ln>
        </c:spPr>
        <c:txPr>
          <a:bodyPr/>
          <a:lstStyle/>
          <a:p>
            <a:pPr>
              <a:defRPr sz="800" b="1"/>
            </a:pPr>
            <a:endParaRPr lang="en-US"/>
          </a:p>
        </c:txPr>
        <c:crossAx val="99067392"/>
        <c:crosses val="max"/>
        <c:crossBetween val="between"/>
        <c:majorUnit val="120"/>
      </c:valAx>
      <c:catAx>
        <c:axId val="99067392"/>
        <c:scaling>
          <c:orientation val="minMax"/>
        </c:scaling>
        <c:delete val="1"/>
        <c:axPos val="b"/>
        <c:numFmt formatCode="General" sourceLinked="1"/>
        <c:tickLblPos val="none"/>
        <c:crossAx val="99065856"/>
        <c:crossesAt val="0"/>
        <c:auto val="1"/>
        <c:lblAlgn val="ctr"/>
        <c:lblOffset val="100"/>
      </c:catAx>
      <c:spPr>
        <a:noFill/>
        <a:ln w="25400">
          <a:noFill/>
        </a:ln>
      </c:spPr>
    </c:plotArea>
    <c:plotVisOnly val="1"/>
    <c:dispBlanksAs val="gap"/>
  </c:chart>
  <c:txPr>
    <a:bodyPr/>
    <a:lstStyle/>
    <a:p>
      <a:pPr>
        <a:defRPr sz="1800"/>
      </a:pPr>
      <a:endParaRPr lang="en-US"/>
    </a:p>
  </c:txPr>
  <c:externalData r:id="rId1"/>
</c:chartSpace>
</file>

<file path=ppt/charts/chart11.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2.7777777777779046E-2"/>
          <c:y val="3.8149731990623015E-3"/>
          <c:w val="0.9529914529914687"/>
          <c:h val="0.95040534841219004"/>
        </c:manualLayout>
      </c:layout>
      <c:barChart>
        <c:barDir val="col"/>
        <c:grouping val="clustered"/>
        <c:ser>
          <c:idx val="0"/>
          <c:order val="0"/>
          <c:tx>
            <c:strRef>
              <c:f>Sheet1!$B$1</c:f>
              <c:strCache>
                <c:ptCount val="1"/>
                <c:pt idx="0">
                  <c:v>MA Per Capita Personal Health Care Expenditures</c:v>
                </c:pt>
              </c:strCache>
            </c:strRef>
          </c:tx>
          <c:spPr>
            <a:solidFill>
              <a:schemeClr val="accent1">
                <a:lumMod val="40000"/>
                <a:lumOff val="60000"/>
              </a:schemeClr>
            </a:solidFill>
          </c:spPr>
          <c:dLbls>
            <c:numFmt formatCode="&quot;$&quot;#,##0" sourceLinked="0"/>
            <c:spPr>
              <a:solidFill>
                <a:schemeClr val="bg1"/>
              </a:solidFill>
            </c:spPr>
            <c:txPr>
              <a:bodyPr/>
              <a:lstStyle/>
              <a:p>
                <a:pPr>
                  <a:defRPr sz="1000" b="1"/>
                </a:pPr>
                <a:endParaRPr lang="en-US"/>
              </a:p>
            </c:txPr>
            <c:dLblPos val="outEnd"/>
            <c:showVal val="1"/>
          </c:dLbls>
          <c:cat>
            <c:numRef>
              <c:f>Sheet1!$A$2:$A$12</c:f>
              <c:numCache>
                <c:formatCode>General</c:formatCode>
                <c:ptCount val="11"/>
                <c:pt idx="0">
                  <c:v>1999</c:v>
                </c:pt>
                <c:pt idx="1">
                  <c:v>2000</c:v>
                </c:pt>
                <c:pt idx="2">
                  <c:v>2001</c:v>
                </c:pt>
                <c:pt idx="3">
                  <c:v>2002</c:v>
                </c:pt>
                <c:pt idx="4">
                  <c:v>2003</c:v>
                </c:pt>
                <c:pt idx="5">
                  <c:v>2004</c:v>
                </c:pt>
                <c:pt idx="6">
                  <c:v>2005</c:v>
                </c:pt>
                <c:pt idx="7">
                  <c:v>2006</c:v>
                </c:pt>
                <c:pt idx="8">
                  <c:v>2007</c:v>
                </c:pt>
                <c:pt idx="9">
                  <c:v>2008</c:v>
                </c:pt>
                <c:pt idx="10">
                  <c:v>2009</c:v>
                </c:pt>
              </c:numCache>
            </c:numRef>
          </c:cat>
          <c:val>
            <c:numRef>
              <c:f>Sheet1!$B$2:$B$12</c:f>
              <c:numCache>
                <c:formatCode>_("$"* #,##0.00_);_("$"* \(#,##0.00\);_("$"* "-"??_);_(@_)</c:formatCode>
                <c:ptCount val="11"/>
                <c:pt idx="0">
                  <c:v>4865</c:v>
                </c:pt>
                <c:pt idx="1">
                  <c:v>5149</c:v>
                </c:pt>
                <c:pt idx="2">
                  <c:v>5590</c:v>
                </c:pt>
                <c:pt idx="3">
                  <c:v>6094</c:v>
                </c:pt>
                <c:pt idx="4">
                  <c:v>6556</c:v>
                </c:pt>
                <c:pt idx="5">
                  <c:v>6988</c:v>
                </c:pt>
                <c:pt idx="6">
                  <c:v>7436</c:v>
                </c:pt>
                <c:pt idx="7">
                  <c:v>8002</c:v>
                </c:pt>
                <c:pt idx="8">
                  <c:v>8568</c:v>
                </c:pt>
                <c:pt idx="9">
                  <c:v>8926</c:v>
                </c:pt>
                <c:pt idx="10">
                  <c:v>9277</c:v>
                </c:pt>
              </c:numCache>
            </c:numRef>
          </c:val>
        </c:ser>
        <c:dLbls>
          <c:showVal val="1"/>
        </c:dLbls>
        <c:gapWidth val="100"/>
        <c:overlap val="100"/>
        <c:axId val="98886400"/>
        <c:axId val="98887936"/>
      </c:barChart>
      <c:lineChart>
        <c:grouping val="standard"/>
        <c:ser>
          <c:idx val="1"/>
          <c:order val="1"/>
          <c:tx>
            <c:strRef>
              <c:f>Sheet1!$C$1</c:f>
              <c:strCache>
                <c:ptCount val="1"/>
                <c:pt idx="0">
                  <c:v>MA Median Household Income</c:v>
                </c:pt>
              </c:strCache>
            </c:strRef>
          </c:tx>
          <c:spPr>
            <a:ln>
              <a:solidFill>
                <a:schemeClr val="accent1">
                  <a:lumMod val="50000"/>
                </a:schemeClr>
              </a:solidFill>
            </a:ln>
          </c:spPr>
          <c:marker>
            <c:symbol val="circle"/>
            <c:size val="7"/>
            <c:spPr>
              <a:solidFill>
                <a:schemeClr val="accent1">
                  <a:lumMod val="50000"/>
                </a:schemeClr>
              </a:solidFill>
              <a:ln>
                <a:solidFill>
                  <a:schemeClr val="accent1">
                    <a:lumMod val="50000"/>
                  </a:schemeClr>
                </a:solidFill>
              </a:ln>
            </c:spPr>
          </c:marker>
          <c:dLbls>
            <c:spPr>
              <a:noFill/>
            </c:spPr>
            <c:txPr>
              <a:bodyPr/>
              <a:lstStyle/>
              <a:p>
                <a:pPr>
                  <a:defRPr sz="1000" b="1"/>
                </a:pPr>
                <a:endParaRPr lang="en-US"/>
              </a:p>
            </c:txPr>
            <c:dLblPos val="b"/>
            <c:showVal val="1"/>
          </c:dLbls>
          <c:cat>
            <c:numRef>
              <c:f>Sheet1!$A$2:$A$12</c:f>
              <c:numCache>
                <c:formatCode>General</c:formatCode>
                <c:ptCount val="11"/>
                <c:pt idx="0">
                  <c:v>1999</c:v>
                </c:pt>
                <c:pt idx="1">
                  <c:v>2000</c:v>
                </c:pt>
                <c:pt idx="2">
                  <c:v>2001</c:v>
                </c:pt>
                <c:pt idx="3">
                  <c:v>2002</c:v>
                </c:pt>
                <c:pt idx="4">
                  <c:v>2003</c:v>
                </c:pt>
                <c:pt idx="5">
                  <c:v>2004</c:v>
                </c:pt>
                <c:pt idx="6">
                  <c:v>2005</c:v>
                </c:pt>
                <c:pt idx="7">
                  <c:v>2006</c:v>
                </c:pt>
                <c:pt idx="8">
                  <c:v>2007</c:v>
                </c:pt>
                <c:pt idx="9">
                  <c:v>2008</c:v>
                </c:pt>
                <c:pt idx="10">
                  <c:v>2009</c:v>
                </c:pt>
              </c:numCache>
            </c:numRef>
          </c:cat>
          <c:val>
            <c:numRef>
              <c:f>Sheet1!$C$2:$C$12</c:f>
              <c:numCache>
                <c:formatCode>_("$"* #,##0_);_("$"* \(#,##0\);_("$"* "-"??_);_(@_)</c:formatCode>
                <c:ptCount val="11"/>
                <c:pt idx="0">
                  <c:v>44005</c:v>
                </c:pt>
                <c:pt idx="1">
                  <c:v>46753</c:v>
                </c:pt>
                <c:pt idx="2">
                  <c:v>52253</c:v>
                </c:pt>
                <c:pt idx="3">
                  <c:v>49855</c:v>
                </c:pt>
                <c:pt idx="4">
                  <c:v>50955</c:v>
                </c:pt>
                <c:pt idx="5">
                  <c:v>52019</c:v>
                </c:pt>
                <c:pt idx="6">
                  <c:v>56017</c:v>
                </c:pt>
                <c:pt idx="7">
                  <c:v>55330</c:v>
                </c:pt>
                <c:pt idx="8">
                  <c:v>58463</c:v>
                </c:pt>
                <c:pt idx="9">
                  <c:v>60320</c:v>
                </c:pt>
                <c:pt idx="10">
                  <c:v>59375</c:v>
                </c:pt>
              </c:numCache>
            </c:numRef>
          </c:val>
        </c:ser>
        <c:marker val="1"/>
        <c:axId val="99071488"/>
        <c:axId val="99069952"/>
      </c:lineChart>
      <c:catAx>
        <c:axId val="98886400"/>
        <c:scaling>
          <c:orientation val="minMax"/>
        </c:scaling>
        <c:axPos val="b"/>
        <c:numFmt formatCode="General" sourceLinked="1"/>
        <c:majorTickMark val="none"/>
        <c:tickLblPos val="nextTo"/>
        <c:txPr>
          <a:bodyPr/>
          <a:lstStyle/>
          <a:p>
            <a:pPr>
              <a:defRPr sz="1100" b="1"/>
            </a:pPr>
            <a:endParaRPr lang="en-US"/>
          </a:p>
        </c:txPr>
        <c:crossAx val="98887936"/>
        <c:crosses val="autoZero"/>
        <c:auto val="1"/>
        <c:lblAlgn val="ctr"/>
        <c:lblOffset val="0"/>
      </c:catAx>
      <c:valAx>
        <c:axId val="98887936"/>
        <c:scaling>
          <c:orientation val="minMax"/>
          <c:min val="0"/>
        </c:scaling>
        <c:axPos val="l"/>
        <c:majorGridlines>
          <c:spPr>
            <a:ln>
              <a:solidFill>
                <a:srgbClr val="BFBFBF"/>
              </a:solidFill>
            </a:ln>
          </c:spPr>
        </c:majorGridlines>
        <c:numFmt formatCode="&quot;$&quot;#,##0" sourceLinked="0"/>
        <c:tickLblPos val="nextTo"/>
        <c:spPr>
          <a:ln>
            <a:noFill/>
          </a:ln>
        </c:spPr>
        <c:txPr>
          <a:bodyPr/>
          <a:lstStyle/>
          <a:p>
            <a:pPr>
              <a:defRPr sz="800" b="1"/>
            </a:pPr>
            <a:endParaRPr lang="en-US"/>
          </a:p>
        </c:txPr>
        <c:crossAx val="98886400"/>
        <c:crosses val="autoZero"/>
        <c:crossBetween val="between"/>
        <c:minorUnit val="1.0000000000000005E-2"/>
      </c:valAx>
      <c:valAx>
        <c:axId val="99069952"/>
        <c:scaling>
          <c:orientation val="minMax"/>
          <c:max val="100000"/>
          <c:min val="0"/>
        </c:scaling>
        <c:axPos val="r"/>
        <c:numFmt formatCode="&quot;$&quot;#,##0" sourceLinked="0"/>
        <c:tickLblPos val="nextTo"/>
        <c:spPr>
          <a:ln>
            <a:noFill/>
          </a:ln>
        </c:spPr>
        <c:txPr>
          <a:bodyPr/>
          <a:lstStyle/>
          <a:p>
            <a:pPr>
              <a:defRPr sz="800" b="1"/>
            </a:pPr>
            <a:endParaRPr lang="en-US"/>
          </a:p>
        </c:txPr>
        <c:crossAx val="99071488"/>
        <c:crosses val="max"/>
        <c:crossBetween val="between"/>
      </c:valAx>
      <c:catAx>
        <c:axId val="99071488"/>
        <c:scaling>
          <c:orientation val="minMax"/>
        </c:scaling>
        <c:delete val="1"/>
        <c:axPos val="b"/>
        <c:numFmt formatCode="General" sourceLinked="1"/>
        <c:tickLblPos val="none"/>
        <c:crossAx val="99069952"/>
        <c:crossesAt val="0"/>
        <c:auto val="1"/>
        <c:lblAlgn val="ctr"/>
        <c:lblOffset val="100"/>
      </c:catAx>
      <c:spPr>
        <a:noFill/>
        <a:ln w="25400">
          <a:noFill/>
        </a:ln>
      </c:spPr>
    </c:plotArea>
    <c:plotVisOnly val="1"/>
    <c:dispBlanksAs val="gap"/>
  </c:chart>
  <c:txPr>
    <a:bodyPr/>
    <a:lstStyle/>
    <a:p>
      <a:pPr>
        <a:defRPr sz="1800"/>
      </a:pPr>
      <a:endParaRPr lang="en-US"/>
    </a:p>
  </c:txPr>
  <c:externalData r:id="rId1"/>
</c:chartSpace>
</file>

<file path=ppt/charts/chart12.xml><?xml version="1.0" encoding="utf-8"?>
<c:chartSpace xmlns:c="http://schemas.openxmlformats.org/drawingml/2006/chart" xmlns:a="http://schemas.openxmlformats.org/drawingml/2006/main" xmlns:r="http://schemas.openxmlformats.org/officeDocument/2006/relationships">
  <c:lang val="en-US"/>
  <c:chart>
    <c:autoTitleDeleted val="1"/>
    <c:plotArea>
      <c:layout>
        <c:manualLayout>
          <c:layoutTarget val="inner"/>
          <c:xMode val="edge"/>
          <c:yMode val="edge"/>
          <c:x val="2.777777777777906E-2"/>
          <c:y val="3.8149731990623015E-3"/>
          <c:w val="0.95299145299146881"/>
          <c:h val="0.89473021734853886"/>
        </c:manualLayout>
      </c:layout>
      <c:barChart>
        <c:barDir val="col"/>
        <c:grouping val="clustered"/>
        <c:ser>
          <c:idx val="0"/>
          <c:order val="0"/>
          <c:tx>
            <c:strRef>
              <c:f>Sheet1!$B$1</c:f>
              <c:strCache>
                <c:ptCount val="1"/>
                <c:pt idx="0">
                  <c:v>FY2001</c:v>
                </c:pt>
              </c:strCache>
            </c:strRef>
          </c:tx>
          <c:spPr>
            <a:solidFill>
              <a:schemeClr val="accent1"/>
            </a:solidFill>
          </c:spPr>
          <c:dLbls>
            <c:delete val="1"/>
          </c:dLbls>
          <c:cat>
            <c:numRef>
              <c:f>Sheet1!$A$2:$A$11</c:f>
              <c:numCache>
                <c:formatCode>General</c:formatCode>
                <c:ptCount val="10"/>
              </c:numCache>
            </c:numRef>
          </c:cat>
          <c:val>
            <c:numRef>
              <c:f>Sheet1!$B$2:$B$11</c:f>
              <c:numCache>
                <c:formatCode>General</c:formatCode>
                <c:ptCount val="10"/>
                <c:pt idx="1">
                  <c:v>8.7000000000000011</c:v>
                </c:pt>
                <c:pt idx="3" formatCode="&quot;$&quot;#,##0">
                  <c:v>0.8</c:v>
                </c:pt>
                <c:pt idx="4" formatCode="&quot;$&quot;#,##0">
                  <c:v>0.9</c:v>
                </c:pt>
                <c:pt idx="5" formatCode="&quot;$&quot;#,##0">
                  <c:v>7.9</c:v>
                </c:pt>
                <c:pt idx="6" formatCode="&quot;$&quot;#,##0">
                  <c:v>2.2000000000000002</c:v>
                </c:pt>
                <c:pt idx="7" formatCode="&quot;$&quot;#,##0">
                  <c:v>3.9</c:v>
                </c:pt>
                <c:pt idx="8" formatCode="&quot;$&quot;#,##0">
                  <c:v>1.8</c:v>
                </c:pt>
                <c:pt idx="9" formatCode="&quot;$&quot;#,##0">
                  <c:v>2.7</c:v>
                </c:pt>
              </c:numCache>
            </c:numRef>
          </c:val>
        </c:ser>
        <c:ser>
          <c:idx val="1"/>
          <c:order val="1"/>
          <c:tx>
            <c:strRef>
              <c:f>Sheet1!$C$1</c:f>
              <c:strCache>
                <c:ptCount val="1"/>
                <c:pt idx="0">
                  <c:v>FY2011</c:v>
                </c:pt>
              </c:strCache>
            </c:strRef>
          </c:tx>
          <c:spPr>
            <a:solidFill>
              <a:schemeClr val="accent5"/>
            </a:solidFill>
          </c:spPr>
          <c:dLbls>
            <c:delete val="1"/>
          </c:dLbls>
          <c:cat>
            <c:numRef>
              <c:f>Sheet1!$A$2:$A$11</c:f>
              <c:numCache>
                <c:formatCode>General</c:formatCode>
                <c:ptCount val="10"/>
              </c:numCache>
            </c:numRef>
          </c:cat>
          <c:val>
            <c:numRef>
              <c:f>Sheet1!$C$2:$C$11</c:f>
              <c:numCache>
                <c:formatCode>General</c:formatCode>
                <c:ptCount val="10"/>
                <c:pt idx="1">
                  <c:v>13.8</c:v>
                </c:pt>
                <c:pt idx="3">
                  <c:v>0.5</c:v>
                </c:pt>
                <c:pt idx="4">
                  <c:v>0.60000000000000064</c:v>
                </c:pt>
                <c:pt idx="5">
                  <c:v>6.7</c:v>
                </c:pt>
                <c:pt idx="6">
                  <c:v>1.7</c:v>
                </c:pt>
                <c:pt idx="7">
                  <c:v>3.4</c:v>
                </c:pt>
                <c:pt idx="8">
                  <c:v>0.9</c:v>
                </c:pt>
                <c:pt idx="9">
                  <c:v>2.4</c:v>
                </c:pt>
              </c:numCache>
            </c:numRef>
          </c:val>
        </c:ser>
        <c:dLbls>
          <c:showVal val="1"/>
        </c:dLbls>
        <c:gapWidth val="100"/>
        <c:overlap val="-10"/>
        <c:axId val="99681408"/>
        <c:axId val="99682944"/>
      </c:barChart>
      <c:catAx>
        <c:axId val="99681408"/>
        <c:scaling>
          <c:orientation val="minMax"/>
        </c:scaling>
        <c:axPos val="b"/>
        <c:numFmt formatCode="General" sourceLinked="1"/>
        <c:majorTickMark val="none"/>
        <c:tickLblPos val="nextTo"/>
        <c:txPr>
          <a:bodyPr/>
          <a:lstStyle/>
          <a:p>
            <a:pPr>
              <a:defRPr sz="1000" b="1"/>
            </a:pPr>
            <a:endParaRPr lang="en-US"/>
          </a:p>
        </c:txPr>
        <c:crossAx val="99682944"/>
        <c:crosses val="autoZero"/>
        <c:auto val="1"/>
        <c:lblAlgn val="ctr"/>
        <c:lblOffset val="0"/>
      </c:catAx>
      <c:valAx>
        <c:axId val="99682944"/>
        <c:scaling>
          <c:orientation val="minMax"/>
          <c:max val="16"/>
          <c:min val="0"/>
        </c:scaling>
        <c:axPos val="l"/>
        <c:majorGridlines>
          <c:spPr>
            <a:ln>
              <a:solidFill>
                <a:srgbClr val="BFBFBF"/>
              </a:solidFill>
            </a:ln>
          </c:spPr>
        </c:majorGridlines>
        <c:numFmt formatCode="&quot;$&quot;#,##0" sourceLinked="0"/>
        <c:tickLblPos val="nextTo"/>
        <c:spPr>
          <a:ln>
            <a:noFill/>
          </a:ln>
        </c:spPr>
        <c:txPr>
          <a:bodyPr/>
          <a:lstStyle/>
          <a:p>
            <a:pPr>
              <a:defRPr sz="800" b="1"/>
            </a:pPr>
            <a:endParaRPr lang="en-US"/>
          </a:p>
        </c:txPr>
        <c:crossAx val="99681408"/>
        <c:crosses val="autoZero"/>
        <c:crossBetween val="between"/>
        <c:minorUnit val="1.0000000000000005E-2"/>
      </c:valAx>
      <c:spPr>
        <a:noFill/>
        <a:ln w="25400">
          <a:noFill/>
        </a:ln>
      </c:spPr>
    </c:plotArea>
    <c:plotVisOnly val="1"/>
    <c:dispBlanksAs val="gap"/>
  </c:chart>
  <c:txPr>
    <a:bodyPr/>
    <a:lstStyle/>
    <a:p>
      <a:pPr>
        <a:defRPr sz="1800"/>
      </a:pPr>
      <a:endParaRPr lang="en-US"/>
    </a:p>
  </c:txPr>
  <c:externalData r:id="rId1"/>
</c:chartSpace>
</file>

<file path=ppt/charts/chart13.xml><?xml version="1.0" encoding="utf-8"?>
<c:chartSpace xmlns:c="http://schemas.openxmlformats.org/drawingml/2006/chart" xmlns:a="http://schemas.openxmlformats.org/drawingml/2006/main" xmlns:r="http://schemas.openxmlformats.org/officeDocument/2006/relationships">
  <c:lang val="en-US"/>
  <c:style val="7"/>
  <c:chart>
    <c:autoTitleDeleted val="1"/>
    <c:plotArea>
      <c:layout>
        <c:manualLayout>
          <c:layoutTarget val="inner"/>
          <c:xMode val="edge"/>
          <c:yMode val="edge"/>
          <c:x val="2.4695275852065601E-2"/>
          <c:y val="3.9363976179539852E-3"/>
          <c:w val="0.94891150224279863"/>
          <c:h val="0.99007480819140803"/>
        </c:manualLayout>
      </c:layout>
      <c:pieChart>
        <c:varyColors val="1"/>
        <c:ser>
          <c:idx val="0"/>
          <c:order val="0"/>
          <c:tx>
            <c:strRef>
              <c:f>Sheet1!$A$2</c:f>
              <c:strCache>
                <c:ptCount val="1"/>
              </c:strCache>
            </c:strRef>
          </c:tx>
          <c:spPr>
            <a:ln w="19050">
              <a:solidFill>
                <a:schemeClr val="bg1"/>
              </a:solidFill>
            </a:ln>
          </c:spPr>
          <c:dPt>
            <c:idx val="1"/>
            <c:spPr>
              <a:solidFill>
                <a:schemeClr val="tx2">
                  <a:lumMod val="75000"/>
                </a:schemeClr>
              </a:solidFill>
              <a:ln w="19050">
                <a:solidFill>
                  <a:schemeClr val="bg1"/>
                </a:solidFill>
              </a:ln>
            </c:spPr>
          </c:dPt>
          <c:dPt>
            <c:idx val="2"/>
            <c:spPr>
              <a:solidFill>
                <a:schemeClr val="tx1">
                  <a:lumMod val="50000"/>
                  <a:lumOff val="50000"/>
                </a:schemeClr>
              </a:solidFill>
              <a:ln w="19050">
                <a:solidFill>
                  <a:schemeClr val="bg1"/>
                </a:solidFill>
              </a:ln>
            </c:spPr>
          </c:dPt>
          <c:dPt>
            <c:idx val="3"/>
            <c:spPr>
              <a:solidFill>
                <a:schemeClr val="accent3"/>
              </a:solidFill>
              <a:ln w="19050">
                <a:solidFill>
                  <a:schemeClr val="bg1"/>
                </a:solidFill>
              </a:ln>
            </c:spPr>
          </c:dPt>
          <c:dPt>
            <c:idx val="4"/>
            <c:spPr>
              <a:solidFill>
                <a:schemeClr val="bg2"/>
              </a:solidFill>
              <a:ln w="19050">
                <a:solidFill>
                  <a:schemeClr val="bg1"/>
                </a:solidFill>
              </a:ln>
            </c:spPr>
          </c:dPt>
          <c:dPt>
            <c:idx val="5"/>
            <c:spPr>
              <a:solidFill>
                <a:schemeClr val="accent5"/>
              </a:solidFill>
              <a:ln w="19050">
                <a:solidFill>
                  <a:schemeClr val="bg1"/>
                </a:solidFill>
              </a:ln>
            </c:spPr>
          </c:dPt>
          <c:dPt>
            <c:idx val="6"/>
            <c:spPr>
              <a:solidFill>
                <a:schemeClr val="tx1"/>
              </a:solidFill>
              <a:ln w="19050">
                <a:solidFill>
                  <a:schemeClr val="bg1"/>
                </a:solidFill>
              </a:ln>
            </c:spPr>
          </c:dPt>
          <c:cat>
            <c:strRef>
              <c:f>Sheet1!$A$2:$A$8</c:f>
              <c:strCache>
                <c:ptCount val="7"/>
                <c:pt idx="1">
                  <c:v>Hospital Care</c:v>
                </c:pt>
                <c:pt idx="2">
                  <c:v>Physician &amp; Clinical Services</c:v>
                </c:pt>
                <c:pt idx="3">
                  <c:v>Drugs and Other Medical Nondurables</c:v>
                </c:pt>
                <c:pt idx="4">
                  <c:v>Nursing Home, Home Health and Other Personal Care</c:v>
                </c:pt>
                <c:pt idx="5">
                  <c:v>Dental and Other Professional Services</c:v>
                </c:pt>
                <c:pt idx="6">
                  <c:v>Medical Durables</c:v>
                </c:pt>
              </c:strCache>
            </c:strRef>
          </c:cat>
          <c:val>
            <c:numRef>
              <c:f>Sheet1!$B$2:$B$8</c:f>
              <c:numCache>
                <c:formatCode>General</c:formatCode>
                <c:ptCount val="7"/>
                <c:pt idx="1">
                  <c:v>3505.3580000000002</c:v>
                </c:pt>
                <c:pt idx="2">
                  <c:v>2077.7710000000002</c:v>
                </c:pt>
                <c:pt idx="3">
                  <c:v>1032.7070000000001</c:v>
                </c:pt>
                <c:pt idx="4">
                  <c:v>1840.078</c:v>
                </c:pt>
                <c:pt idx="5">
                  <c:v>703.01800000000003</c:v>
                </c:pt>
                <c:pt idx="6">
                  <c:v>118.965</c:v>
                </c:pt>
              </c:numCache>
            </c:numRef>
          </c:val>
        </c:ser>
        <c:ser>
          <c:idx val="1"/>
          <c:order val="1"/>
          <c:tx>
            <c:strRef>
              <c:f>Sheet1!$A$3</c:f>
              <c:strCache>
                <c:ptCount val="1"/>
                <c:pt idx="0">
                  <c:v>Hospital Care</c:v>
                </c:pt>
              </c:strCache>
            </c:strRef>
          </c:tx>
          <c:cat>
            <c:strRef>
              <c:f>Sheet1!$A$2:$A$8</c:f>
              <c:strCache>
                <c:ptCount val="7"/>
                <c:pt idx="1">
                  <c:v>Hospital Care</c:v>
                </c:pt>
                <c:pt idx="2">
                  <c:v>Physician &amp; Clinical Services</c:v>
                </c:pt>
                <c:pt idx="3">
                  <c:v>Drugs and Other Medical Nondurables</c:v>
                </c:pt>
                <c:pt idx="4">
                  <c:v>Nursing Home, Home Health and Other Personal Care</c:v>
                </c:pt>
                <c:pt idx="5">
                  <c:v>Dental and Other Professional Services</c:v>
                </c:pt>
                <c:pt idx="6">
                  <c:v>Medical Durables</c:v>
                </c:pt>
              </c:strCache>
            </c:strRef>
          </c:cat>
          <c:val>
            <c:numRef>
              <c:f>Sheet1!#REF!</c:f>
              <c:numCache>
                <c:formatCode>General</c:formatCode>
                <c:ptCount val="1"/>
                <c:pt idx="0">
                  <c:v>1</c:v>
                </c:pt>
              </c:numCache>
            </c:numRef>
          </c:val>
        </c:ser>
        <c:firstSliceAng val="0"/>
      </c:pieChart>
    </c:plotArea>
    <c:plotVisOnly val="1"/>
    <c:dispBlanksAs val="zero"/>
  </c:chart>
  <c:txPr>
    <a:bodyPr/>
    <a:lstStyle/>
    <a:p>
      <a:pPr>
        <a:defRPr sz="1800"/>
      </a:pPr>
      <a:endParaRPr lang="en-US"/>
    </a:p>
  </c:txPr>
  <c:externalData r:id="rId1"/>
</c:chartSpace>
</file>

<file path=ppt/charts/chart14.xml><?xml version="1.0" encoding="utf-8"?>
<c:chartSpace xmlns:c="http://schemas.openxmlformats.org/drawingml/2006/chart" xmlns:a="http://schemas.openxmlformats.org/drawingml/2006/main" xmlns:r="http://schemas.openxmlformats.org/officeDocument/2006/relationships">
  <c:lang val="en-US"/>
  <c:style val="7"/>
  <c:clrMapOvr bg1="lt1" tx1="dk1" bg2="lt2" tx2="dk2" accent1="accent1" accent2="accent2" accent3="accent3" accent4="accent4" accent5="accent5" accent6="accent6" hlink="hlink" folHlink="folHlink"/>
  <c:chart>
    <c:autoTitleDeleted val="1"/>
    <c:plotArea>
      <c:layout>
        <c:manualLayout>
          <c:layoutTarget val="inner"/>
          <c:xMode val="edge"/>
          <c:yMode val="edge"/>
          <c:x val="2.4695275852065601E-2"/>
          <c:y val="3.9363976179539852E-3"/>
          <c:w val="0.94891150224279863"/>
          <c:h val="0.99007480819140803"/>
        </c:manualLayout>
      </c:layout>
      <c:pieChart>
        <c:varyColors val="1"/>
        <c:ser>
          <c:idx val="0"/>
          <c:order val="0"/>
          <c:tx>
            <c:strRef>
              <c:f>Sheet1!$A$2</c:f>
              <c:strCache>
                <c:ptCount val="1"/>
              </c:strCache>
            </c:strRef>
          </c:tx>
          <c:spPr>
            <a:ln w="19050">
              <a:solidFill>
                <a:schemeClr val="bg1"/>
              </a:solidFill>
            </a:ln>
          </c:spPr>
          <c:dPt>
            <c:idx val="1"/>
            <c:spPr>
              <a:solidFill>
                <a:schemeClr val="tx2">
                  <a:lumMod val="75000"/>
                </a:schemeClr>
              </a:solidFill>
              <a:ln w="19050">
                <a:solidFill>
                  <a:schemeClr val="bg1"/>
                </a:solidFill>
              </a:ln>
            </c:spPr>
          </c:dPt>
          <c:dPt>
            <c:idx val="2"/>
            <c:spPr>
              <a:solidFill>
                <a:schemeClr val="tx1">
                  <a:lumMod val="50000"/>
                  <a:lumOff val="50000"/>
                </a:schemeClr>
              </a:solidFill>
              <a:ln w="19050">
                <a:solidFill>
                  <a:schemeClr val="bg1"/>
                </a:solidFill>
              </a:ln>
            </c:spPr>
          </c:dPt>
          <c:dPt>
            <c:idx val="3"/>
            <c:spPr>
              <a:solidFill>
                <a:schemeClr val="accent3"/>
              </a:solidFill>
              <a:ln w="19050">
                <a:solidFill>
                  <a:schemeClr val="bg1"/>
                </a:solidFill>
              </a:ln>
            </c:spPr>
          </c:dPt>
          <c:dPt>
            <c:idx val="4"/>
            <c:spPr>
              <a:solidFill>
                <a:schemeClr val="bg2"/>
              </a:solidFill>
              <a:ln w="19050">
                <a:solidFill>
                  <a:schemeClr val="bg1"/>
                </a:solidFill>
              </a:ln>
            </c:spPr>
          </c:dPt>
          <c:dPt>
            <c:idx val="5"/>
            <c:spPr>
              <a:solidFill>
                <a:schemeClr val="accent5"/>
              </a:solidFill>
              <a:ln w="19050">
                <a:solidFill>
                  <a:schemeClr val="bg1"/>
                </a:solidFill>
              </a:ln>
            </c:spPr>
          </c:dPt>
          <c:dPt>
            <c:idx val="6"/>
            <c:spPr>
              <a:solidFill>
                <a:schemeClr val="tx1"/>
              </a:solidFill>
              <a:ln w="19050">
                <a:solidFill>
                  <a:schemeClr val="bg1"/>
                </a:solidFill>
              </a:ln>
            </c:spPr>
          </c:dPt>
          <c:cat>
            <c:strRef>
              <c:f>Sheet1!$A$2:$A$8</c:f>
              <c:strCache>
                <c:ptCount val="7"/>
                <c:pt idx="1">
                  <c:v>Hospital Care</c:v>
                </c:pt>
                <c:pt idx="2">
                  <c:v>Physician &amp; Clinical Services</c:v>
                </c:pt>
                <c:pt idx="3">
                  <c:v>Drugs and Other Medical Nondurables</c:v>
                </c:pt>
                <c:pt idx="4">
                  <c:v>Nursing Home, Home Health and Other Personal Care</c:v>
                </c:pt>
                <c:pt idx="5">
                  <c:v>Dental and Other Professional Services</c:v>
                </c:pt>
                <c:pt idx="6">
                  <c:v>Medical Durables</c:v>
                </c:pt>
              </c:strCache>
            </c:strRef>
          </c:cat>
          <c:val>
            <c:numRef>
              <c:f>Sheet1!$B$2:$B$8</c:f>
              <c:numCache>
                <c:formatCode>General</c:formatCode>
                <c:ptCount val="7"/>
                <c:pt idx="1">
                  <c:v>2475.326</c:v>
                </c:pt>
                <c:pt idx="2">
                  <c:v>1649.6889999999999</c:v>
                </c:pt>
                <c:pt idx="3">
                  <c:v>955.99900000000002</c:v>
                </c:pt>
                <c:pt idx="4">
                  <c:v>1069.135</c:v>
                </c:pt>
                <c:pt idx="5">
                  <c:v>551.11500000000001</c:v>
                </c:pt>
                <c:pt idx="6">
                  <c:v>113.735</c:v>
                </c:pt>
              </c:numCache>
            </c:numRef>
          </c:val>
        </c:ser>
        <c:ser>
          <c:idx val="1"/>
          <c:order val="1"/>
          <c:tx>
            <c:strRef>
              <c:f>Sheet1!$A$3</c:f>
              <c:strCache>
                <c:ptCount val="1"/>
                <c:pt idx="0">
                  <c:v>Hospital Care</c:v>
                </c:pt>
              </c:strCache>
            </c:strRef>
          </c:tx>
          <c:cat>
            <c:strRef>
              <c:f>Sheet1!$A$2:$A$8</c:f>
              <c:strCache>
                <c:ptCount val="7"/>
                <c:pt idx="1">
                  <c:v>Hospital Care</c:v>
                </c:pt>
                <c:pt idx="2">
                  <c:v>Physician &amp; Clinical Services</c:v>
                </c:pt>
                <c:pt idx="3">
                  <c:v>Drugs and Other Medical Nondurables</c:v>
                </c:pt>
                <c:pt idx="4">
                  <c:v>Nursing Home, Home Health and Other Personal Care</c:v>
                </c:pt>
                <c:pt idx="5">
                  <c:v>Dental and Other Professional Services</c:v>
                </c:pt>
                <c:pt idx="6">
                  <c:v>Medical Durables</c:v>
                </c:pt>
              </c:strCache>
            </c:strRef>
          </c:cat>
          <c:val>
            <c:numRef>
              <c:f>Sheet1!#REF!</c:f>
              <c:numCache>
                <c:formatCode>General</c:formatCode>
                <c:ptCount val="1"/>
                <c:pt idx="0">
                  <c:v>1</c:v>
                </c:pt>
              </c:numCache>
            </c:numRef>
          </c:val>
        </c:ser>
        <c:firstSliceAng val="0"/>
      </c:pieChart>
    </c:plotArea>
    <c:plotVisOnly val="1"/>
    <c:dispBlanksAs val="zero"/>
  </c:chart>
  <c:txPr>
    <a:bodyPr/>
    <a:lstStyle/>
    <a:p>
      <a:pPr>
        <a:defRPr sz="1800"/>
      </a:pPr>
      <a:endParaRPr lang="en-US"/>
    </a:p>
  </c:txPr>
  <c:externalData r:id="rId2"/>
</c:chartSpace>
</file>

<file path=ppt/charts/chart15.xml><?xml version="1.0" encoding="utf-8"?>
<c:chartSpace xmlns:c="http://schemas.openxmlformats.org/drawingml/2006/chart" xmlns:a="http://schemas.openxmlformats.org/drawingml/2006/main" xmlns:r="http://schemas.openxmlformats.org/officeDocument/2006/relationships">
  <c:lang val="en-US"/>
  <c:chart>
    <c:autoTitleDeleted val="1"/>
    <c:plotArea>
      <c:layout>
        <c:manualLayout>
          <c:layoutTarget val="inner"/>
          <c:xMode val="edge"/>
          <c:yMode val="edge"/>
          <c:x val="2.7777777777779046E-2"/>
          <c:y val="7.6447886332013992E-2"/>
          <c:w val="0.9529914529914687"/>
          <c:h val="0.8293504130165319"/>
        </c:manualLayout>
      </c:layout>
      <c:barChart>
        <c:barDir val="col"/>
        <c:grouping val="clustered"/>
        <c:ser>
          <c:idx val="0"/>
          <c:order val="0"/>
          <c:tx>
            <c:strRef>
              <c:f>Sheet1!$B$1</c:f>
              <c:strCache>
                <c:ptCount val="1"/>
                <c:pt idx="0">
                  <c:v>UNITED STATES</c:v>
                </c:pt>
              </c:strCache>
            </c:strRef>
          </c:tx>
          <c:spPr>
            <a:solidFill>
              <a:schemeClr val="accent1"/>
            </a:solidFill>
          </c:spPr>
          <c:dLbls>
            <c:numFmt formatCode="&quot;$&quot;#,##0" sourceLinked="0"/>
            <c:spPr>
              <a:solidFill>
                <a:schemeClr val="bg1"/>
              </a:solidFill>
            </c:spPr>
            <c:txPr>
              <a:bodyPr/>
              <a:lstStyle/>
              <a:p>
                <a:pPr>
                  <a:defRPr sz="1000"/>
                </a:pPr>
                <a:endParaRPr lang="en-US"/>
              </a:p>
            </c:txPr>
            <c:dLblPos val="outEnd"/>
            <c:showVal val="1"/>
          </c:dLbls>
          <c:cat>
            <c:strRef>
              <c:f>Sheet1!$A$2:$A$7</c:f>
              <c:strCache>
                <c:ptCount val="6"/>
                <c:pt idx="0">
                  <c:v>Hospital Care</c:v>
                </c:pt>
                <c:pt idx="1">
                  <c:v>Physician &amp; Clinical Services</c:v>
                </c:pt>
                <c:pt idx="2">
                  <c:v>Drugs and Other Medical Nondurables</c:v>
                </c:pt>
                <c:pt idx="3">
                  <c:v>Nursing Home, Home Health and Other Personal Care</c:v>
                </c:pt>
                <c:pt idx="4">
                  <c:v>Dental and Other Professional Services</c:v>
                </c:pt>
                <c:pt idx="5">
                  <c:v>Medical Durables</c:v>
                </c:pt>
              </c:strCache>
            </c:strRef>
          </c:cat>
          <c:val>
            <c:numRef>
              <c:f>Sheet1!$B$2:$B$7</c:f>
              <c:numCache>
                <c:formatCode>"$"#,##0.00</c:formatCode>
                <c:ptCount val="6"/>
                <c:pt idx="0">
                  <c:v>2475.326</c:v>
                </c:pt>
                <c:pt idx="1">
                  <c:v>1649.6889999999999</c:v>
                </c:pt>
                <c:pt idx="2">
                  <c:v>955.99900000000002</c:v>
                </c:pt>
                <c:pt idx="3">
                  <c:v>1069.135</c:v>
                </c:pt>
                <c:pt idx="4">
                  <c:v>551.11500000000001</c:v>
                </c:pt>
                <c:pt idx="5">
                  <c:v>113.735</c:v>
                </c:pt>
              </c:numCache>
            </c:numRef>
          </c:val>
        </c:ser>
        <c:ser>
          <c:idx val="1"/>
          <c:order val="1"/>
          <c:tx>
            <c:strRef>
              <c:f>Sheet1!$C$1</c:f>
              <c:strCache>
                <c:ptCount val="1"/>
                <c:pt idx="0">
                  <c:v>MASSACHUSETTS</c:v>
                </c:pt>
              </c:strCache>
            </c:strRef>
          </c:tx>
          <c:spPr>
            <a:solidFill>
              <a:schemeClr val="accent5"/>
            </a:solidFill>
          </c:spPr>
          <c:dLbls>
            <c:numFmt formatCode="&quot;$&quot;#,##0" sourceLinked="0"/>
            <c:spPr>
              <a:solidFill>
                <a:schemeClr val="bg1"/>
              </a:solidFill>
            </c:spPr>
            <c:txPr>
              <a:bodyPr/>
              <a:lstStyle/>
              <a:p>
                <a:pPr>
                  <a:defRPr sz="1000"/>
                </a:pPr>
                <a:endParaRPr lang="en-US"/>
              </a:p>
            </c:txPr>
            <c:dLblPos val="outEnd"/>
            <c:showVal val="1"/>
          </c:dLbls>
          <c:cat>
            <c:strRef>
              <c:f>Sheet1!$A$2:$A$7</c:f>
              <c:strCache>
                <c:ptCount val="6"/>
                <c:pt idx="0">
                  <c:v>Hospital Care</c:v>
                </c:pt>
                <c:pt idx="1">
                  <c:v>Physician &amp; Clinical Services</c:v>
                </c:pt>
                <c:pt idx="2">
                  <c:v>Drugs and Other Medical Nondurables</c:v>
                </c:pt>
                <c:pt idx="3">
                  <c:v>Nursing Home, Home Health and Other Personal Care</c:v>
                </c:pt>
                <c:pt idx="4">
                  <c:v>Dental and Other Professional Services</c:v>
                </c:pt>
                <c:pt idx="5">
                  <c:v>Medical Durables</c:v>
                </c:pt>
              </c:strCache>
            </c:strRef>
          </c:cat>
          <c:val>
            <c:numRef>
              <c:f>Sheet1!$C$2:$C$7</c:f>
              <c:numCache>
                <c:formatCode>"$"#,##0.00</c:formatCode>
                <c:ptCount val="6"/>
                <c:pt idx="0">
                  <c:v>3505.3580000000002</c:v>
                </c:pt>
                <c:pt idx="1">
                  <c:v>2077.7710000000002</c:v>
                </c:pt>
                <c:pt idx="2">
                  <c:v>1032.7070000000001</c:v>
                </c:pt>
                <c:pt idx="3">
                  <c:v>1840.078</c:v>
                </c:pt>
                <c:pt idx="4">
                  <c:v>703.01800000000003</c:v>
                </c:pt>
                <c:pt idx="5">
                  <c:v>118.965</c:v>
                </c:pt>
              </c:numCache>
            </c:numRef>
          </c:val>
        </c:ser>
        <c:dLbls>
          <c:showVal val="1"/>
        </c:dLbls>
        <c:gapWidth val="100"/>
        <c:axId val="103367040"/>
        <c:axId val="103417728"/>
      </c:barChart>
      <c:catAx>
        <c:axId val="103367040"/>
        <c:scaling>
          <c:orientation val="minMax"/>
        </c:scaling>
        <c:axPos val="b"/>
        <c:numFmt formatCode="General" sourceLinked="1"/>
        <c:majorTickMark val="none"/>
        <c:tickLblPos val="none"/>
        <c:txPr>
          <a:bodyPr/>
          <a:lstStyle/>
          <a:p>
            <a:pPr>
              <a:defRPr sz="1000" b="1"/>
            </a:pPr>
            <a:endParaRPr lang="en-US"/>
          </a:p>
        </c:txPr>
        <c:crossAx val="103417728"/>
        <c:crosses val="autoZero"/>
        <c:auto val="1"/>
        <c:lblAlgn val="ctr"/>
        <c:lblOffset val="0"/>
      </c:catAx>
      <c:valAx>
        <c:axId val="103417728"/>
        <c:scaling>
          <c:orientation val="minMax"/>
          <c:min val="0"/>
        </c:scaling>
        <c:delete val="1"/>
        <c:axPos val="l"/>
        <c:numFmt formatCode="&quot;$&quot;#,##0" sourceLinked="0"/>
        <c:majorTickMark val="none"/>
        <c:tickLblPos val="none"/>
        <c:crossAx val="103367040"/>
        <c:crosses val="autoZero"/>
        <c:crossBetween val="between"/>
        <c:minorUnit val="1.0000000000000005E-2"/>
      </c:valAx>
      <c:spPr>
        <a:noFill/>
        <a:ln w="25400">
          <a:noFill/>
        </a:ln>
      </c:spPr>
    </c:plotArea>
    <c:legend>
      <c:legendPos val="t"/>
      <c:layout>
        <c:manualLayout>
          <c:xMode val="edge"/>
          <c:yMode val="edge"/>
          <c:x val="7.2116506270050104E-3"/>
          <c:y val="3.0350144762289206E-2"/>
          <c:w val="0.32149642752989888"/>
          <c:h val="5.5739463250769103E-2"/>
        </c:manualLayout>
      </c:layout>
      <c:overlay val="1"/>
      <c:txPr>
        <a:bodyPr/>
        <a:lstStyle/>
        <a:p>
          <a:pPr>
            <a:defRPr sz="900" b="1"/>
          </a:pPr>
          <a:endParaRPr lang="en-US"/>
        </a:p>
      </c:txPr>
    </c:legend>
    <c:plotVisOnly val="1"/>
    <c:dispBlanksAs val="gap"/>
  </c:chart>
  <c:txPr>
    <a:bodyPr/>
    <a:lstStyle/>
    <a:p>
      <a:pPr>
        <a:defRPr sz="1800"/>
      </a:pPr>
      <a:endParaRPr lang="en-US"/>
    </a:p>
  </c:txPr>
  <c:externalData r:id="rId1"/>
</c:chartSpace>
</file>

<file path=ppt/charts/chart16.xml><?xml version="1.0" encoding="utf-8"?>
<c:chartSpace xmlns:c="http://schemas.openxmlformats.org/drawingml/2006/chart" xmlns:a="http://schemas.openxmlformats.org/drawingml/2006/main" xmlns:r="http://schemas.openxmlformats.org/officeDocument/2006/relationships">
  <c:lang val="en-US"/>
  <c:style val="7"/>
  <c:chart>
    <c:autoTitleDeleted val="1"/>
    <c:plotArea>
      <c:layout>
        <c:manualLayout>
          <c:layoutTarget val="inner"/>
          <c:xMode val="edge"/>
          <c:yMode val="edge"/>
          <c:x val="2.4695275852065601E-2"/>
          <c:y val="3.9363976179539852E-3"/>
          <c:w val="0.94891150224279863"/>
          <c:h val="0.99007480819140803"/>
        </c:manualLayout>
      </c:layout>
      <c:pieChart>
        <c:varyColors val="1"/>
        <c:ser>
          <c:idx val="0"/>
          <c:order val="0"/>
          <c:tx>
            <c:strRef>
              <c:f>Sheet1!$A$2</c:f>
              <c:strCache>
                <c:ptCount val="1"/>
              </c:strCache>
            </c:strRef>
          </c:tx>
          <c:spPr>
            <a:ln w="19050">
              <a:solidFill>
                <a:schemeClr val="bg1"/>
              </a:solidFill>
            </a:ln>
          </c:spPr>
          <c:dPt>
            <c:idx val="1"/>
            <c:spPr>
              <a:solidFill>
                <a:schemeClr val="tx2">
                  <a:lumMod val="75000"/>
                </a:schemeClr>
              </a:solidFill>
              <a:ln w="19050">
                <a:solidFill>
                  <a:schemeClr val="bg1"/>
                </a:solidFill>
              </a:ln>
            </c:spPr>
          </c:dPt>
          <c:dPt>
            <c:idx val="2"/>
            <c:spPr>
              <a:solidFill>
                <a:schemeClr val="tx1">
                  <a:lumMod val="50000"/>
                  <a:lumOff val="50000"/>
                </a:schemeClr>
              </a:solidFill>
              <a:ln w="19050">
                <a:solidFill>
                  <a:schemeClr val="bg1"/>
                </a:solidFill>
              </a:ln>
            </c:spPr>
          </c:dPt>
          <c:dPt>
            <c:idx val="3"/>
            <c:spPr>
              <a:solidFill>
                <a:schemeClr val="accent3"/>
              </a:solidFill>
              <a:ln w="19050">
                <a:solidFill>
                  <a:schemeClr val="bg1"/>
                </a:solidFill>
              </a:ln>
            </c:spPr>
          </c:dPt>
          <c:dPt>
            <c:idx val="4"/>
            <c:spPr>
              <a:solidFill>
                <a:schemeClr val="bg2"/>
              </a:solidFill>
              <a:ln w="19050">
                <a:solidFill>
                  <a:schemeClr val="bg1"/>
                </a:solidFill>
              </a:ln>
            </c:spPr>
          </c:dPt>
          <c:dPt>
            <c:idx val="5"/>
            <c:spPr>
              <a:solidFill>
                <a:schemeClr val="accent5"/>
              </a:solidFill>
              <a:ln w="19050">
                <a:solidFill>
                  <a:schemeClr val="bg1"/>
                </a:solidFill>
              </a:ln>
            </c:spPr>
          </c:dPt>
          <c:dPt>
            <c:idx val="6"/>
            <c:spPr>
              <a:solidFill>
                <a:schemeClr val="tx1"/>
              </a:solidFill>
              <a:ln w="19050">
                <a:solidFill>
                  <a:schemeClr val="bg1"/>
                </a:solidFill>
              </a:ln>
            </c:spPr>
          </c:dPt>
          <c:cat>
            <c:strRef>
              <c:f>Sheet1!$A$2:$A$8</c:f>
              <c:strCache>
                <c:ptCount val="7"/>
                <c:pt idx="1">
                  <c:v>Hospital Care</c:v>
                </c:pt>
                <c:pt idx="2">
                  <c:v>Physician &amp; Clinical Services</c:v>
                </c:pt>
                <c:pt idx="3">
                  <c:v>Drugs and Other Medical Nondurables</c:v>
                </c:pt>
                <c:pt idx="4">
                  <c:v>Nursing Home, Home Health and Other Personal Care</c:v>
                </c:pt>
                <c:pt idx="5">
                  <c:v>Dental and Other Professional Services</c:v>
                </c:pt>
                <c:pt idx="6">
                  <c:v>Medical Durables</c:v>
                </c:pt>
              </c:strCache>
            </c:strRef>
          </c:cat>
          <c:val>
            <c:numRef>
              <c:f>Sheet1!$B$2:$B$8</c:f>
              <c:numCache>
                <c:formatCode>General</c:formatCode>
                <c:ptCount val="7"/>
                <c:pt idx="1">
                  <c:v>1030.0320000000002</c:v>
                </c:pt>
                <c:pt idx="2">
                  <c:v>428.08200000000011</c:v>
                </c:pt>
                <c:pt idx="3">
                  <c:v>76.708000000000084</c:v>
                </c:pt>
                <c:pt idx="4">
                  <c:v>770.94299999999748</c:v>
                </c:pt>
                <c:pt idx="5">
                  <c:v>151.90300000000002</c:v>
                </c:pt>
                <c:pt idx="6">
                  <c:v>5.2300000000000084</c:v>
                </c:pt>
              </c:numCache>
            </c:numRef>
          </c:val>
        </c:ser>
        <c:ser>
          <c:idx val="1"/>
          <c:order val="1"/>
          <c:tx>
            <c:strRef>
              <c:f>Sheet1!$A$3</c:f>
              <c:strCache>
                <c:ptCount val="1"/>
                <c:pt idx="0">
                  <c:v>Hospital Care</c:v>
                </c:pt>
              </c:strCache>
            </c:strRef>
          </c:tx>
          <c:cat>
            <c:strRef>
              <c:f>Sheet1!$A$2:$A$8</c:f>
              <c:strCache>
                <c:ptCount val="7"/>
                <c:pt idx="1">
                  <c:v>Hospital Care</c:v>
                </c:pt>
                <c:pt idx="2">
                  <c:v>Physician &amp; Clinical Services</c:v>
                </c:pt>
                <c:pt idx="3">
                  <c:v>Drugs and Other Medical Nondurables</c:v>
                </c:pt>
                <c:pt idx="4">
                  <c:v>Nursing Home, Home Health and Other Personal Care</c:v>
                </c:pt>
                <c:pt idx="5">
                  <c:v>Dental and Other Professional Services</c:v>
                </c:pt>
                <c:pt idx="6">
                  <c:v>Medical Durables</c:v>
                </c:pt>
              </c:strCache>
            </c:strRef>
          </c:cat>
          <c:val>
            <c:numRef>
              <c:f>Sheet1!#REF!</c:f>
              <c:numCache>
                <c:formatCode>General</c:formatCode>
                <c:ptCount val="1"/>
                <c:pt idx="0">
                  <c:v>1</c:v>
                </c:pt>
              </c:numCache>
            </c:numRef>
          </c:val>
        </c:ser>
        <c:firstSliceAng val="0"/>
      </c:pieChart>
    </c:plotArea>
    <c:plotVisOnly val="1"/>
    <c:dispBlanksAs val="zero"/>
  </c:chart>
  <c:txPr>
    <a:bodyPr/>
    <a:lstStyle/>
    <a:p>
      <a:pPr>
        <a:defRPr sz="1800"/>
      </a:pPr>
      <a:endParaRPr lang="en-US"/>
    </a:p>
  </c:txPr>
  <c:externalData r:id="rId1"/>
</c:chartSpace>
</file>

<file path=ppt/charts/chart17.xml><?xml version="1.0" encoding="utf-8"?>
<c:chartSpace xmlns:c="http://schemas.openxmlformats.org/drawingml/2006/chart" xmlns:a="http://schemas.openxmlformats.org/drawingml/2006/main" xmlns:r="http://schemas.openxmlformats.org/officeDocument/2006/relationships">
  <c:lang val="en-US"/>
  <c:chart>
    <c:plotArea>
      <c:layout>
        <c:manualLayout>
          <c:layoutTarget val="inner"/>
          <c:xMode val="edge"/>
          <c:yMode val="edge"/>
          <c:x val="5.4563492063492113E-2"/>
          <c:y val="0"/>
          <c:w val="0.89087301587301615"/>
          <c:h val="0.90806141013195252"/>
        </c:manualLayout>
      </c:layout>
      <c:barChart>
        <c:barDir val="col"/>
        <c:grouping val="stacked"/>
        <c:ser>
          <c:idx val="0"/>
          <c:order val="0"/>
          <c:tx>
            <c:strRef>
              <c:f>Sheet1!$B$1</c:f>
              <c:strCache>
                <c:ptCount val="1"/>
                <c:pt idx="0">
                  <c:v>Hospital Inpatient</c:v>
                </c:pt>
              </c:strCache>
            </c:strRef>
          </c:tx>
          <c:spPr>
            <a:solidFill>
              <a:schemeClr val="tx2">
                <a:lumMod val="75000"/>
              </a:schemeClr>
            </a:solidFill>
          </c:spPr>
          <c:dLbls>
            <c:numFmt formatCode="0.0%" sourceLinked="0"/>
            <c:txPr>
              <a:bodyPr/>
              <a:lstStyle/>
              <a:p>
                <a:pPr>
                  <a:defRPr sz="1000" b="1">
                    <a:solidFill>
                      <a:schemeClr val="bg1"/>
                    </a:solidFill>
                  </a:defRPr>
                </a:pPr>
                <a:endParaRPr lang="en-US"/>
              </a:p>
            </c:txPr>
            <c:showVal val="1"/>
          </c:dLbls>
          <c:cat>
            <c:strRef>
              <c:f>Sheet1!$A$2</c:f>
              <c:strCache>
                <c:ptCount val="1"/>
                <c:pt idx="0">
                  <c:v>Category 1</c:v>
                </c:pt>
              </c:strCache>
            </c:strRef>
          </c:cat>
          <c:val>
            <c:numRef>
              <c:f>Sheet1!$B$2</c:f>
              <c:numCache>
                <c:formatCode>General</c:formatCode>
                <c:ptCount val="1"/>
                <c:pt idx="0">
                  <c:v>0.16300000000000001</c:v>
                </c:pt>
              </c:numCache>
            </c:numRef>
          </c:val>
        </c:ser>
        <c:ser>
          <c:idx val="1"/>
          <c:order val="1"/>
          <c:tx>
            <c:strRef>
              <c:f>Sheet1!$C$1</c:f>
              <c:strCache>
                <c:ptCount val="1"/>
                <c:pt idx="0">
                  <c:v>Hospital Outpatient</c:v>
                </c:pt>
              </c:strCache>
            </c:strRef>
          </c:tx>
          <c:spPr>
            <a:solidFill>
              <a:schemeClr val="tx1">
                <a:lumMod val="50000"/>
                <a:lumOff val="50000"/>
              </a:schemeClr>
            </a:solidFill>
          </c:spPr>
          <c:dLbls>
            <c:numFmt formatCode="0.0%" sourceLinked="0"/>
            <c:txPr>
              <a:bodyPr/>
              <a:lstStyle/>
              <a:p>
                <a:pPr>
                  <a:defRPr sz="1000" b="1">
                    <a:solidFill>
                      <a:schemeClr val="bg1"/>
                    </a:solidFill>
                  </a:defRPr>
                </a:pPr>
                <a:endParaRPr lang="en-US"/>
              </a:p>
            </c:txPr>
            <c:showVal val="1"/>
          </c:dLbls>
          <c:cat>
            <c:strRef>
              <c:f>Sheet1!$A$2</c:f>
              <c:strCache>
                <c:ptCount val="1"/>
                <c:pt idx="0">
                  <c:v>Category 1</c:v>
                </c:pt>
              </c:strCache>
            </c:strRef>
          </c:cat>
          <c:val>
            <c:numRef>
              <c:f>Sheet1!$C$2</c:f>
              <c:numCache>
                <c:formatCode>General</c:formatCode>
                <c:ptCount val="1"/>
                <c:pt idx="0">
                  <c:v>0.3320000000000029</c:v>
                </c:pt>
              </c:numCache>
            </c:numRef>
          </c:val>
        </c:ser>
        <c:ser>
          <c:idx val="2"/>
          <c:order val="2"/>
          <c:tx>
            <c:strRef>
              <c:f>Sheet1!$D$1</c:f>
              <c:strCache>
                <c:ptCount val="1"/>
                <c:pt idx="0">
                  <c:v>Physician and Other Professional Services</c:v>
                </c:pt>
              </c:strCache>
            </c:strRef>
          </c:tx>
          <c:dLbls>
            <c:numFmt formatCode="0.0%" sourceLinked="0"/>
            <c:txPr>
              <a:bodyPr/>
              <a:lstStyle/>
              <a:p>
                <a:pPr>
                  <a:defRPr sz="1000" b="1"/>
                </a:pPr>
                <a:endParaRPr lang="en-US"/>
              </a:p>
            </c:txPr>
            <c:showVal val="1"/>
          </c:dLbls>
          <c:cat>
            <c:strRef>
              <c:f>Sheet1!$A$2</c:f>
              <c:strCache>
                <c:ptCount val="1"/>
                <c:pt idx="0">
                  <c:v>Category 1</c:v>
                </c:pt>
              </c:strCache>
            </c:strRef>
          </c:cat>
          <c:val>
            <c:numRef>
              <c:f>Sheet1!$D$2</c:f>
              <c:numCache>
                <c:formatCode>General</c:formatCode>
                <c:ptCount val="1"/>
                <c:pt idx="0">
                  <c:v>0.40800000000000008</c:v>
                </c:pt>
              </c:numCache>
            </c:numRef>
          </c:val>
        </c:ser>
        <c:ser>
          <c:idx val="3"/>
          <c:order val="3"/>
          <c:tx>
            <c:strRef>
              <c:f>Sheet1!$E$1</c:f>
              <c:strCache>
                <c:ptCount val="1"/>
                <c:pt idx="0">
                  <c:v>Prescription Drugs</c:v>
                </c:pt>
              </c:strCache>
            </c:strRef>
          </c:tx>
          <c:spPr>
            <a:solidFill>
              <a:schemeClr val="bg2"/>
            </a:solidFill>
          </c:spPr>
          <c:dLbls>
            <c:numFmt formatCode="0.0%" sourceLinked="0"/>
            <c:txPr>
              <a:bodyPr/>
              <a:lstStyle/>
              <a:p>
                <a:pPr>
                  <a:defRPr sz="1000" b="1">
                    <a:solidFill>
                      <a:schemeClr val="bg1"/>
                    </a:solidFill>
                  </a:defRPr>
                </a:pPr>
                <a:endParaRPr lang="en-US"/>
              </a:p>
            </c:txPr>
            <c:showVal val="1"/>
          </c:dLbls>
          <c:cat>
            <c:strRef>
              <c:f>Sheet1!$A$2</c:f>
              <c:strCache>
                <c:ptCount val="1"/>
                <c:pt idx="0">
                  <c:v>Category 1</c:v>
                </c:pt>
              </c:strCache>
            </c:strRef>
          </c:cat>
          <c:val>
            <c:numRef>
              <c:f>Sheet1!$E$2</c:f>
              <c:numCache>
                <c:formatCode>General</c:formatCode>
                <c:ptCount val="1"/>
                <c:pt idx="0">
                  <c:v>4.3000000000000003E-2</c:v>
                </c:pt>
              </c:numCache>
            </c:numRef>
          </c:val>
        </c:ser>
        <c:ser>
          <c:idx val="4"/>
          <c:order val="4"/>
          <c:tx>
            <c:strRef>
              <c:f>Sheet1!$F$1</c:f>
              <c:strCache>
                <c:ptCount val="1"/>
                <c:pt idx="0">
                  <c:v> All Other</c:v>
                </c:pt>
              </c:strCache>
            </c:strRef>
          </c:tx>
          <c:spPr>
            <a:solidFill>
              <a:schemeClr val="accent5"/>
            </a:solidFill>
          </c:spPr>
          <c:dLbls>
            <c:numFmt formatCode="0.0%" sourceLinked="0"/>
            <c:txPr>
              <a:bodyPr/>
              <a:lstStyle/>
              <a:p>
                <a:pPr>
                  <a:defRPr sz="1000" b="1">
                    <a:solidFill>
                      <a:schemeClr val="bg1"/>
                    </a:solidFill>
                  </a:defRPr>
                </a:pPr>
                <a:endParaRPr lang="en-US"/>
              </a:p>
            </c:txPr>
            <c:showVal val="1"/>
          </c:dLbls>
          <c:cat>
            <c:strRef>
              <c:f>Sheet1!$A$2</c:f>
              <c:strCache>
                <c:ptCount val="1"/>
                <c:pt idx="0">
                  <c:v>Category 1</c:v>
                </c:pt>
              </c:strCache>
            </c:strRef>
          </c:cat>
          <c:val>
            <c:numRef>
              <c:f>Sheet1!$F$2</c:f>
              <c:numCache>
                <c:formatCode>General</c:formatCode>
                <c:ptCount val="1"/>
                <c:pt idx="0">
                  <c:v>5.3000000000000012E-2</c:v>
                </c:pt>
              </c:numCache>
            </c:numRef>
          </c:val>
        </c:ser>
        <c:dLbls>
          <c:showVal val="1"/>
        </c:dLbls>
        <c:gapWidth val="50"/>
        <c:overlap val="100"/>
        <c:axId val="104834176"/>
        <c:axId val="104835712"/>
      </c:barChart>
      <c:catAx>
        <c:axId val="104834176"/>
        <c:scaling>
          <c:orientation val="minMax"/>
        </c:scaling>
        <c:delete val="1"/>
        <c:axPos val="b"/>
        <c:majorTickMark val="none"/>
        <c:tickLblPos val="none"/>
        <c:crossAx val="104835712"/>
        <c:crossesAt val="0"/>
        <c:auto val="1"/>
        <c:lblAlgn val="ctr"/>
        <c:lblOffset val="100"/>
      </c:catAx>
      <c:valAx>
        <c:axId val="104835712"/>
        <c:scaling>
          <c:orientation val="minMax"/>
          <c:max val="1"/>
          <c:min val="0"/>
        </c:scaling>
        <c:delete val="1"/>
        <c:axPos val="l"/>
        <c:numFmt formatCode="0%" sourceLinked="0"/>
        <c:tickLblPos val="none"/>
        <c:crossAx val="104834176"/>
        <c:crosses val="autoZero"/>
        <c:crossBetween val="between"/>
        <c:majorUnit val="0.1"/>
      </c:valAx>
    </c:plotArea>
    <c:plotVisOnly val="1"/>
    <c:dispBlanksAs val="gap"/>
  </c:chart>
  <c:txPr>
    <a:bodyPr/>
    <a:lstStyle/>
    <a:p>
      <a:pPr>
        <a:defRPr sz="1800"/>
      </a:pPr>
      <a:endParaRPr lang="en-US"/>
    </a:p>
  </c:txPr>
  <c:externalData r:id="rId1"/>
</c:chartSpace>
</file>

<file path=ppt/charts/chart18.xml><?xml version="1.0" encoding="utf-8"?>
<c:chartSpace xmlns:c="http://schemas.openxmlformats.org/drawingml/2006/chart" xmlns:a="http://schemas.openxmlformats.org/drawingml/2006/main" xmlns:r="http://schemas.openxmlformats.org/officeDocument/2006/relationships">
  <c:date1904 val="1"/>
  <c:lang val="en-US"/>
  <c:chart>
    <c:plotArea>
      <c:layout>
        <c:manualLayout>
          <c:layoutTarget val="inner"/>
          <c:xMode val="edge"/>
          <c:yMode val="edge"/>
          <c:x val="5.4563492063492113E-2"/>
          <c:y val="0"/>
          <c:w val="0.89087301587301604"/>
          <c:h val="0.9571427830242365"/>
        </c:manualLayout>
      </c:layout>
      <c:barChart>
        <c:barDir val="col"/>
        <c:grouping val="stacked"/>
        <c:ser>
          <c:idx val="0"/>
          <c:order val="0"/>
          <c:tx>
            <c:strRef>
              <c:f>Sheet1!$B$1</c:f>
              <c:strCache>
                <c:ptCount val="1"/>
                <c:pt idx="0">
                  <c:v>Prescription Drugs</c:v>
                </c:pt>
              </c:strCache>
            </c:strRef>
          </c:tx>
          <c:spPr>
            <a:solidFill>
              <a:schemeClr val="tx2">
                <a:lumMod val="75000"/>
              </a:schemeClr>
            </a:solidFill>
          </c:spPr>
          <c:dLbls>
            <c:delete val="1"/>
          </c:dLbls>
          <c:cat>
            <c:strRef>
              <c:f>Sheet1!$A$2</c:f>
              <c:strCache>
                <c:ptCount val="1"/>
                <c:pt idx="0">
                  <c:v>Category 1</c:v>
                </c:pt>
              </c:strCache>
            </c:strRef>
          </c:cat>
          <c:val>
            <c:numRef>
              <c:f>Sheet1!$B$2</c:f>
              <c:numCache>
                <c:formatCode>"$"#,##0.0</c:formatCode>
                <c:ptCount val="1"/>
                <c:pt idx="0">
                  <c:v>890</c:v>
                </c:pt>
              </c:numCache>
            </c:numRef>
          </c:val>
        </c:ser>
        <c:ser>
          <c:idx val="1"/>
          <c:order val="1"/>
          <c:tx>
            <c:strRef>
              <c:f>Sheet1!$C$1</c:f>
              <c:strCache>
                <c:ptCount val="1"/>
                <c:pt idx="0">
                  <c:v>Hospital Inpatient2</c:v>
                </c:pt>
              </c:strCache>
            </c:strRef>
          </c:tx>
          <c:spPr>
            <a:solidFill>
              <a:schemeClr val="tx1">
                <a:lumMod val="50000"/>
                <a:lumOff val="50000"/>
              </a:schemeClr>
            </a:solidFill>
          </c:spPr>
          <c:dLbls>
            <c:delete val="1"/>
          </c:dLbls>
          <c:cat>
            <c:strRef>
              <c:f>Sheet1!$A$2</c:f>
              <c:strCache>
                <c:ptCount val="1"/>
                <c:pt idx="0">
                  <c:v>Category 1</c:v>
                </c:pt>
              </c:strCache>
            </c:strRef>
          </c:cat>
          <c:val>
            <c:numRef>
              <c:f>Sheet1!$C$2</c:f>
              <c:numCache>
                <c:formatCode>"$"#,##0.0</c:formatCode>
                <c:ptCount val="1"/>
                <c:pt idx="0">
                  <c:v>776</c:v>
                </c:pt>
              </c:numCache>
            </c:numRef>
          </c:val>
        </c:ser>
        <c:ser>
          <c:idx val="2"/>
          <c:order val="2"/>
          <c:tx>
            <c:strRef>
              <c:f>Sheet1!$D$1</c:f>
              <c:strCache>
                <c:ptCount val="1"/>
                <c:pt idx="0">
                  <c:v>Hospital Outpatient</c:v>
                </c:pt>
              </c:strCache>
            </c:strRef>
          </c:tx>
          <c:spPr>
            <a:solidFill>
              <a:schemeClr val="accent3"/>
            </a:solidFill>
          </c:spPr>
          <c:dLbls>
            <c:delete val="1"/>
          </c:dLbls>
          <c:cat>
            <c:strRef>
              <c:f>Sheet1!$A$2</c:f>
              <c:strCache>
                <c:ptCount val="1"/>
                <c:pt idx="0">
                  <c:v>Category 1</c:v>
                </c:pt>
              </c:strCache>
            </c:strRef>
          </c:cat>
          <c:val>
            <c:numRef>
              <c:f>Sheet1!$D$2</c:f>
              <c:numCache>
                <c:formatCode>"$"#,##0.0</c:formatCode>
                <c:ptCount val="1"/>
                <c:pt idx="0">
                  <c:v>1172</c:v>
                </c:pt>
              </c:numCache>
            </c:numRef>
          </c:val>
        </c:ser>
        <c:ser>
          <c:idx val="3"/>
          <c:order val="3"/>
          <c:tx>
            <c:strRef>
              <c:f>Sheet1!$E$1</c:f>
              <c:strCache>
                <c:ptCount val="1"/>
                <c:pt idx="0">
                  <c:v>Physician and Other Professional Services</c:v>
                </c:pt>
              </c:strCache>
            </c:strRef>
          </c:tx>
          <c:spPr>
            <a:solidFill>
              <a:schemeClr val="accent6"/>
            </a:solidFill>
          </c:spPr>
          <c:dLbls>
            <c:delete val="1"/>
          </c:dLbls>
          <c:cat>
            <c:strRef>
              <c:f>Sheet1!$A$2</c:f>
              <c:strCache>
                <c:ptCount val="1"/>
                <c:pt idx="0">
                  <c:v>Category 1</c:v>
                </c:pt>
              </c:strCache>
            </c:strRef>
          </c:cat>
          <c:val>
            <c:numRef>
              <c:f>Sheet1!$E$2</c:f>
              <c:numCache>
                <c:formatCode>"$"#,##0.0</c:formatCode>
                <c:ptCount val="1"/>
                <c:pt idx="0">
                  <c:v>1576</c:v>
                </c:pt>
              </c:numCache>
            </c:numRef>
          </c:val>
        </c:ser>
        <c:ser>
          <c:idx val="4"/>
          <c:order val="4"/>
          <c:tx>
            <c:strRef>
              <c:f>Sheet1!$F$1</c:f>
              <c:strCache>
                <c:ptCount val="1"/>
                <c:pt idx="0">
                  <c:v>All Other</c:v>
                </c:pt>
              </c:strCache>
            </c:strRef>
          </c:tx>
          <c:spPr>
            <a:solidFill>
              <a:schemeClr val="accent5"/>
            </a:solidFill>
          </c:spPr>
          <c:dLbls>
            <c:delete val="1"/>
          </c:dLbls>
          <c:cat>
            <c:strRef>
              <c:f>Sheet1!$A$2</c:f>
              <c:strCache>
                <c:ptCount val="1"/>
                <c:pt idx="0">
                  <c:v>Category 1</c:v>
                </c:pt>
              </c:strCache>
            </c:strRef>
          </c:cat>
          <c:val>
            <c:numRef>
              <c:f>Sheet1!$F$2</c:f>
              <c:numCache>
                <c:formatCode>"$"#,##0.0</c:formatCode>
                <c:ptCount val="1"/>
                <c:pt idx="0">
                  <c:v>471</c:v>
                </c:pt>
              </c:numCache>
            </c:numRef>
          </c:val>
        </c:ser>
        <c:dLbls>
          <c:showVal val="1"/>
        </c:dLbls>
        <c:gapWidth val="50"/>
        <c:overlap val="100"/>
        <c:axId val="105677952"/>
        <c:axId val="105679872"/>
      </c:barChart>
      <c:catAx>
        <c:axId val="105677952"/>
        <c:scaling>
          <c:orientation val="minMax"/>
        </c:scaling>
        <c:delete val="1"/>
        <c:axPos val="b"/>
        <c:majorTickMark val="none"/>
        <c:tickLblPos val="none"/>
        <c:crossAx val="105679872"/>
        <c:crossesAt val="0"/>
        <c:auto val="1"/>
        <c:lblAlgn val="ctr"/>
        <c:lblOffset val="100"/>
      </c:catAx>
      <c:valAx>
        <c:axId val="105679872"/>
        <c:scaling>
          <c:orientation val="minMax"/>
          <c:max val="4885"/>
          <c:min val="0"/>
        </c:scaling>
        <c:delete val="1"/>
        <c:axPos val="l"/>
        <c:numFmt formatCode="0%" sourceLinked="0"/>
        <c:tickLblPos val="none"/>
        <c:crossAx val="105677952"/>
        <c:crosses val="autoZero"/>
        <c:crossBetween val="between"/>
      </c:valAx>
    </c:plotArea>
    <c:plotVisOnly val="1"/>
    <c:dispBlanksAs val="gap"/>
  </c:chart>
  <c:txPr>
    <a:bodyPr/>
    <a:lstStyle/>
    <a:p>
      <a:pPr>
        <a:defRPr sz="1800"/>
      </a:pPr>
      <a:endParaRPr lang="en-US"/>
    </a:p>
  </c:txPr>
  <c:externalData r:id="rId1"/>
</c:chartSpace>
</file>

<file path=ppt/charts/chart19.xml><?xml version="1.0" encoding="utf-8"?>
<c:chartSpace xmlns:c="http://schemas.openxmlformats.org/drawingml/2006/chart" xmlns:a="http://schemas.openxmlformats.org/drawingml/2006/main" xmlns:r="http://schemas.openxmlformats.org/officeDocument/2006/relationships">
  <c:lang val="en-US"/>
  <c:clrMapOvr bg1="lt1" tx1="dk1" bg2="lt2" tx2="dk2" accent1="accent1" accent2="accent2" accent3="accent3" accent4="accent4" accent5="accent5" accent6="accent6" hlink="hlink" folHlink="folHlink"/>
  <c:chart>
    <c:plotArea>
      <c:layout>
        <c:manualLayout>
          <c:layoutTarget val="inner"/>
          <c:xMode val="edge"/>
          <c:yMode val="edge"/>
          <c:x val="5.4563492063492113E-2"/>
          <c:y val="0"/>
          <c:w val="0.89087301587301615"/>
          <c:h val="1"/>
        </c:manualLayout>
      </c:layout>
      <c:barChart>
        <c:barDir val="col"/>
        <c:grouping val="stacked"/>
        <c:ser>
          <c:idx val="0"/>
          <c:order val="0"/>
          <c:tx>
            <c:strRef>
              <c:f>Sheet1!$B$1</c:f>
              <c:strCache>
                <c:ptCount val="1"/>
                <c:pt idx="0">
                  <c:v>Prescription Drugs</c:v>
                </c:pt>
              </c:strCache>
            </c:strRef>
          </c:tx>
          <c:spPr>
            <a:solidFill>
              <a:srgbClr val="389A8A"/>
            </a:solidFill>
          </c:spPr>
          <c:dLbls>
            <c:numFmt formatCode="0%" sourceLinked="0"/>
            <c:txPr>
              <a:bodyPr/>
              <a:lstStyle/>
              <a:p>
                <a:pPr>
                  <a:defRPr sz="1000" b="1">
                    <a:solidFill>
                      <a:schemeClr val="bg1"/>
                    </a:solidFill>
                  </a:defRPr>
                </a:pPr>
                <a:endParaRPr lang="en-US"/>
              </a:p>
            </c:txPr>
            <c:showVal val="1"/>
          </c:dLbls>
          <c:cat>
            <c:strRef>
              <c:f>Sheet1!$A$2</c:f>
              <c:strCache>
                <c:ptCount val="1"/>
                <c:pt idx="0">
                  <c:v>Category 1</c:v>
                </c:pt>
              </c:strCache>
            </c:strRef>
          </c:cat>
          <c:val>
            <c:numRef>
              <c:f>Sheet1!$B$2</c:f>
              <c:numCache>
                <c:formatCode>General</c:formatCode>
                <c:ptCount val="1"/>
                <c:pt idx="0">
                  <c:v>-0.18000000000000024</c:v>
                </c:pt>
              </c:numCache>
            </c:numRef>
          </c:val>
        </c:ser>
        <c:ser>
          <c:idx val="1"/>
          <c:order val="1"/>
          <c:tx>
            <c:strRef>
              <c:f>Sheet1!$C$1</c:f>
              <c:strCache>
                <c:ptCount val="1"/>
                <c:pt idx="0">
                  <c:v>Hospital Inpatient</c:v>
                </c:pt>
              </c:strCache>
            </c:strRef>
          </c:tx>
          <c:spPr>
            <a:solidFill>
              <a:srgbClr val="0E6E83">
                <a:lumMod val="75000"/>
              </a:srgbClr>
            </a:solidFill>
          </c:spPr>
          <c:dLbls>
            <c:numFmt formatCode="0%" sourceLinked="0"/>
            <c:txPr>
              <a:bodyPr/>
              <a:lstStyle/>
              <a:p>
                <a:pPr>
                  <a:defRPr sz="1000" b="1">
                    <a:solidFill>
                      <a:schemeClr val="bg1"/>
                    </a:solidFill>
                  </a:defRPr>
                </a:pPr>
                <a:endParaRPr lang="en-US"/>
              </a:p>
            </c:txPr>
            <c:showVal val="1"/>
          </c:dLbls>
          <c:cat>
            <c:strRef>
              <c:f>Sheet1!$A$2</c:f>
              <c:strCache>
                <c:ptCount val="1"/>
                <c:pt idx="0">
                  <c:v>Category 1</c:v>
                </c:pt>
              </c:strCache>
            </c:strRef>
          </c:cat>
          <c:val>
            <c:numRef>
              <c:f>Sheet1!$C$2</c:f>
              <c:numCache>
                <c:formatCode>General</c:formatCode>
                <c:ptCount val="1"/>
                <c:pt idx="0">
                  <c:v>0.45</c:v>
                </c:pt>
              </c:numCache>
            </c:numRef>
          </c:val>
        </c:ser>
        <c:ser>
          <c:idx val="2"/>
          <c:order val="2"/>
          <c:tx>
            <c:strRef>
              <c:f>Sheet1!$D$1</c:f>
              <c:strCache>
                <c:ptCount val="1"/>
                <c:pt idx="0">
                  <c:v>Hospital Outpatient</c:v>
                </c:pt>
              </c:strCache>
            </c:strRef>
          </c:tx>
          <c:spPr>
            <a:solidFill>
              <a:srgbClr val="1C1C1C">
                <a:lumMod val="50000"/>
                <a:lumOff val="50000"/>
              </a:srgbClr>
            </a:solidFill>
          </c:spPr>
          <c:dLbls>
            <c:numFmt formatCode="0%" sourceLinked="0"/>
            <c:txPr>
              <a:bodyPr/>
              <a:lstStyle/>
              <a:p>
                <a:pPr>
                  <a:defRPr sz="1000" b="1">
                    <a:solidFill>
                      <a:schemeClr val="bg1"/>
                    </a:solidFill>
                  </a:defRPr>
                </a:pPr>
                <a:endParaRPr lang="en-US"/>
              </a:p>
            </c:txPr>
            <c:showVal val="1"/>
          </c:dLbls>
          <c:cat>
            <c:strRef>
              <c:f>Sheet1!$A$2</c:f>
              <c:strCache>
                <c:ptCount val="1"/>
                <c:pt idx="0">
                  <c:v>Category 1</c:v>
                </c:pt>
              </c:strCache>
            </c:strRef>
          </c:cat>
          <c:val>
            <c:numRef>
              <c:f>Sheet1!$D$2</c:f>
              <c:numCache>
                <c:formatCode>General</c:formatCode>
                <c:ptCount val="1"/>
                <c:pt idx="0">
                  <c:v>0.18000000000000024</c:v>
                </c:pt>
              </c:numCache>
            </c:numRef>
          </c:val>
        </c:ser>
        <c:ser>
          <c:idx val="3"/>
          <c:order val="3"/>
          <c:tx>
            <c:strRef>
              <c:f>Sheet1!$E$1</c:f>
              <c:strCache>
                <c:ptCount val="1"/>
                <c:pt idx="0">
                  <c:v>Physician and Other Professional Services</c:v>
                </c:pt>
              </c:strCache>
            </c:strRef>
          </c:tx>
          <c:spPr>
            <a:solidFill>
              <a:srgbClr val="FFE153"/>
            </a:solidFill>
          </c:spPr>
          <c:dLbls>
            <c:numFmt formatCode="0%" sourceLinked="0"/>
            <c:txPr>
              <a:bodyPr/>
              <a:lstStyle/>
              <a:p>
                <a:pPr>
                  <a:defRPr sz="1000" b="1"/>
                </a:pPr>
                <a:endParaRPr lang="en-US"/>
              </a:p>
            </c:txPr>
            <c:showVal val="1"/>
          </c:dLbls>
          <c:cat>
            <c:strRef>
              <c:f>Sheet1!$A$2</c:f>
              <c:strCache>
                <c:ptCount val="1"/>
                <c:pt idx="0">
                  <c:v>Category 1</c:v>
                </c:pt>
              </c:strCache>
            </c:strRef>
          </c:cat>
          <c:val>
            <c:numRef>
              <c:f>Sheet1!$E$2</c:f>
              <c:numCache>
                <c:formatCode>General</c:formatCode>
                <c:ptCount val="1"/>
                <c:pt idx="0">
                  <c:v>0.18000000000000024</c:v>
                </c:pt>
              </c:numCache>
            </c:numRef>
          </c:val>
        </c:ser>
        <c:ser>
          <c:idx val="4"/>
          <c:order val="4"/>
          <c:tx>
            <c:strRef>
              <c:f>Sheet1!$F$1</c:f>
              <c:strCache>
                <c:ptCount val="1"/>
                <c:pt idx="0">
                  <c:v> All Other</c:v>
                </c:pt>
              </c:strCache>
            </c:strRef>
          </c:tx>
          <c:spPr>
            <a:solidFill>
              <a:schemeClr val="accent5"/>
            </a:solidFill>
          </c:spPr>
          <c:dLbls>
            <c:numFmt formatCode="0%" sourceLinked="0"/>
            <c:txPr>
              <a:bodyPr/>
              <a:lstStyle/>
              <a:p>
                <a:pPr>
                  <a:defRPr sz="1000" b="1">
                    <a:solidFill>
                      <a:schemeClr val="bg1"/>
                    </a:solidFill>
                  </a:defRPr>
                </a:pPr>
                <a:endParaRPr lang="en-US"/>
              </a:p>
            </c:txPr>
            <c:showVal val="1"/>
          </c:dLbls>
          <c:cat>
            <c:strRef>
              <c:f>Sheet1!$A$2</c:f>
              <c:strCache>
                <c:ptCount val="1"/>
                <c:pt idx="0">
                  <c:v>Category 1</c:v>
                </c:pt>
              </c:strCache>
            </c:strRef>
          </c:cat>
          <c:val>
            <c:numRef>
              <c:f>Sheet1!$F$2</c:f>
              <c:numCache>
                <c:formatCode>General</c:formatCode>
                <c:ptCount val="1"/>
                <c:pt idx="0">
                  <c:v>0.36000000000000032</c:v>
                </c:pt>
              </c:numCache>
            </c:numRef>
          </c:val>
        </c:ser>
        <c:dLbls>
          <c:showVal val="1"/>
        </c:dLbls>
        <c:gapWidth val="50"/>
        <c:overlap val="100"/>
        <c:axId val="106237952"/>
        <c:axId val="106239488"/>
      </c:barChart>
      <c:catAx>
        <c:axId val="106237952"/>
        <c:scaling>
          <c:orientation val="minMax"/>
        </c:scaling>
        <c:delete val="1"/>
        <c:axPos val="b"/>
        <c:majorTickMark val="none"/>
        <c:tickLblPos val="none"/>
        <c:crossAx val="106239488"/>
        <c:crossesAt val="0"/>
        <c:auto val="1"/>
        <c:lblAlgn val="ctr"/>
        <c:lblOffset val="100"/>
      </c:catAx>
      <c:valAx>
        <c:axId val="106239488"/>
        <c:scaling>
          <c:orientation val="minMax"/>
          <c:max val="1.2"/>
          <c:min val="-0.2"/>
        </c:scaling>
        <c:delete val="1"/>
        <c:axPos val="l"/>
        <c:numFmt formatCode="#,##0" sourceLinked="0"/>
        <c:tickLblPos val="none"/>
        <c:crossAx val="106237952"/>
        <c:crosses val="autoZero"/>
        <c:crossBetween val="between"/>
        <c:majorUnit val="0.1"/>
      </c:valAx>
    </c:plotArea>
    <c:plotVisOnly val="1"/>
    <c:dispBlanksAs val="gap"/>
  </c:chart>
  <c:txPr>
    <a:bodyPr/>
    <a:lstStyle/>
    <a:p>
      <a:pPr>
        <a:defRPr sz="1800"/>
      </a:pPr>
      <a:endParaRPr lang="en-US"/>
    </a:p>
  </c:txPr>
  <c:externalData r:id="rId2"/>
</c:chartSpace>
</file>

<file path=ppt/charts/chart2.xml><?xml version="1.0" encoding="utf-8"?>
<c:chartSpace xmlns:c="http://schemas.openxmlformats.org/drawingml/2006/chart" xmlns:a="http://schemas.openxmlformats.org/drawingml/2006/main" xmlns:r="http://schemas.openxmlformats.org/officeDocument/2006/relationships">
  <c:lang val="en-US"/>
  <c:chart>
    <c:autoTitleDeleted val="1"/>
    <c:plotArea>
      <c:layout>
        <c:manualLayout>
          <c:layoutTarget val="inner"/>
          <c:xMode val="edge"/>
          <c:yMode val="edge"/>
          <c:x val="2.7777777777779046E-2"/>
          <c:y val="3.8149731990623015E-3"/>
          <c:w val="0.9529914529914687"/>
          <c:h val="0.95040534841219004"/>
        </c:manualLayout>
      </c:layout>
      <c:barChart>
        <c:barDir val="col"/>
        <c:grouping val="clustered"/>
        <c:ser>
          <c:idx val="0"/>
          <c:order val="0"/>
          <c:tx>
            <c:strRef>
              <c:f>Sheet1!$B$1</c:f>
              <c:strCache>
                <c:ptCount val="1"/>
                <c:pt idx="0">
                  <c:v>MA</c:v>
                </c:pt>
              </c:strCache>
            </c:strRef>
          </c:tx>
          <c:spPr>
            <a:solidFill>
              <a:schemeClr val="accent5"/>
            </a:solidFill>
          </c:spPr>
          <c:dLbls>
            <c:numFmt formatCode="&quot;$&quot;#,##0" sourceLinked="0"/>
            <c:txPr>
              <a:bodyPr/>
              <a:lstStyle/>
              <a:p>
                <a:pPr>
                  <a:defRPr sz="1200" b="1"/>
                </a:pPr>
                <a:endParaRPr lang="en-US"/>
              </a:p>
            </c:txPr>
            <c:dLblPos val="outEnd"/>
            <c:showVal val="1"/>
          </c:dLbls>
          <c:cat>
            <c:numRef>
              <c:f>Sheet1!$A$2:$A$4</c:f>
              <c:numCache>
                <c:formatCode>General</c:formatCode>
                <c:ptCount val="3"/>
              </c:numCache>
            </c:numRef>
          </c:cat>
          <c:val>
            <c:numRef>
              <c:f>Sheet1!$B$2:$B$4</c:f>
              <c:numCache>
                <c:formatCode>"$"#,##0</c:formatCode>
                <c:ptCount val="3"/>
                <c:pt idx="0">
                  <c:v>6683</c:v>
                </c:pt>
                <c:pt idx="1">
                  <c:v>6430</c:v>
                </c:pt>
                <c:pt idx="2">
                  <c:v>6025</c:v>
                </c:pt>
              </c:numCache>
            </c:numRef>
          </c:val>
        </c:ser>
        <c:ser>
          <c:idx val="1"/>
          <c:order val="1"/>
          <c:tx>
            <c:strRef>
              <c:f>Sheet1!$C$1</c:f>
              <c:strCache>
                <c:ptCount val="1"/>
                <c:pt idx="0">
                  <c:v>US</c:v>
                </c:pt>
              </c:strCache>
            </c:strRef>
          </c:tx>
          <c:spPr>
            <a:solidFill>
              <a:schemeClr val="accent1"/>
            </a:solidFill>
          </c:spPr>
          <c:dLbls>
            <c:txPr>
              <a:bodyPr/>
              <a:lstStyle/>
              <a:p>
                <a:pPr>
                  <a:defRPr sz="1200" b="1"/>
                </a:pPr>
                <a:endParaRPr lang="en-US"/>
              </a:p>
            </c:txPr>
            <c:showVal val="1"/>
          </c:dLbls>
          <c:cat>
            <c:numRef>
              <c:f>Sheet1!$A$2:$A$4</c:f>
              <c:numCache>
                <c:formatCode>General</c:formatCode>
                <c:ptCount val="3"/>
              </c:numCache>
            </c:numRef>
          </c:cat>
          <c:val>
            <c:numRef>
              <c:f>Sheet1!$C$2:$C$4</c:f>
              <c:numCache>
                <c:formatCode>"$"#,##0</c:formatCode>
                <c:ptCount val="3"/>
                <c:pt idx="0">
                  <c:v>5283</c:v>
                </c:pt>
                <c:pt idx="1">
                  <c:v>5245</c:v>
                </c:pt>
                <c:pt idx="2">
                  <c:v>5243</c:v>
                </c:pt>
              </c:numCache>
            </c:numRef>
          </c:val>
        </c:ser>
        <c:dLbls>
          <c:showVal val="1"/>
        </c:dLbls>
        <c:gapWidth val="160"/>
        <c:overlap val="-10"/>
        <c:axId val="87552000"/>
        <c:axId val="87553536"/>
      </c:barChart>
      <c:catAx>
        <c:axId val="87552000"/>
        <c:scaling>
          <c:orientation val="minMax"/>
        </c:scaling>
        <c:axPos val="b"/>
        <c:numFmt formatCode="General" sourceLinked="1"/>
        <c:majorTickMark val="none"/>
        <c:tickLblPos val="nextTo"/>
        <c:crossAx val="87553536"/>
        <c:crosses val="autoZero"/>
        <c:auto val="1"/>
        <c:lblAlgn val="ctr"/>
        <c:lblOffset val="400"/>
      </c:catAx>
      <c:valAx>
        <c:axId val="87553536"/>
        <c:scaling>
          <c:orientation val="minMax"/>
        </c:scaling>
        <c:delete val="1"/>
        <c:axPos val="l"/>
        <c:numFmt formatCode="&quot;$&quot;#,##0" sourceLinked="1"/>
        <c:majorTickMark val="none"/>
        <c:tickLblPos val="none"/>
        <c:crossAx val="87552000"/>
        <c:crosses val="autoZero"/>
        <c:crossBetween val="between"/>
        <c:minorUnit val="1.0000000000000005E-2"/>
      </c:valAx>
    </c:plotArea>
    <c:plotVisOnly val="1"/>
    <c:dispBlanksAs val="gap"/>
  </c:chart>
  <c:txPr>
    <a:bodyPr/>
    <a:lstStyle/>
    <a:p>
      <a:pPr>
        <a:defRPr sz="1800"/>
      </a:pPr>
      <a:endParaRPr lang="en-US"/>
    </a:p>
  </c:txPr>
  <c:externalData r:id="rId1"/>
</c:chartSpace>
</file>

<file path=ppt/charts/chart20.xml><?xml version="1.0" encoding="utf-8"?>
<c:chartSpace xmlns:c="http://schemas.openxmlformats.org/drawingml/2006/chart" xmlns:a="http://schemas.openxmlformats.org/drawingml/2006/main" xmlns:r="http://schemas.openxmlformats.org/officeDocument/2006/relationships">
  <c:date1904 val="1"/>
  <c:lang val="en-US"/>
  <c:clrMapOvr bg1="lt1" tx1="dk1" bg2="lt2" tx2="dk2" accent1="accent1" accent2="accent2" accent3="accent3" accent4="accent4" accent5="accent5" accent6="accent6" hlink="hlink" folHlink="folHlink"/>
  <c:chart>
    <c:plotArea>
      <c:layout>
        <c:manualLayout>
          <c:layoutTarget val="inner"/>
          <c:xMode val="edge"/>
          <c:yMode val="edge"/>
          <c:x val="5.4563492063492113E-2"/>
          <c:y val="0"/>
          <c:w val="0.89087301587301604"/>
          <c:h val="0.9571427830242365"/>
        </c:manualLayout>
      </c:layout>
      <c:barChart>
        <c:barDir val="col"/>
        <c:grouping val="stacked"/>
        <c:ser>
          <c:idx val="0"/>
          <c:order val="0"/>
          <c:tx>
            <c:strRef>
              <c:f>Sheet1!$B$1</c:f>
              <c:strCache>
                <c:ptCount val="1"/>
                <c:pt idx="0">
                  <c:v>Prescription Drugs</c:v>
                </c:pt>
              </c:strCache>
            </c:strRef>
          </c:tx>
          <c:spPr>
            <a:solidFill>
              <a:srgbClr val="389A8A"/>
            </a:solidFill>
          </c:spPr>
          <c:cat>
            <c:strRef>
              <c:f>Sheet1!$A$2</c:f>
              <c:strCache>
                <c:ptCount val="1"/>
                <c:pt idx="0">
                  <c:v>Category 1</c:v>
                </c:pt>
              </c:strCache>
            </c:strRef>
          </c:cat>
          <c:val>
            <c:numRef>
              <c:f>Sheet1!$B$2</c:f>
              <c:numCache>
                <c:formatCode>"$"#,##0.0</c:formatCode>
                <c:ptCount val="1"/>
                <c:pt idx="0">
                  <c:v>804</c:v>
                </c:pt>
              </c:numCache>
            </c:numRef>
          </c:val>
        </c:ser>
        <c:ser>
          <c:idx val="1"/>
          <c:order val="1"/>
          <c:tx>
            <c:strRef>
              <c:f>Sheet1!$C$1</c:f>
              <c:strCache>
                <c:ptCount val="1"/>
                <c:pt idx="0">
                  <c:v>Hospital Inpatient2</c:v>
                </c:pt>
              </c:strCache>
            </c:strRef>
          </c:tx>
          <c:spPr>
            <a:solidFill>
              <a:srgbClr val="0E6E83">
                <a:lumMod val="75000"/>
              </a:srgbClr>
            </a:solidFill>
          </c:spPr>
          <c:cat>
            <c:strRef>
              <c:f>Sheet1!$A$2</c:f>
              <c:strCache>
                <c:ptCount val="1"/>
                <c:pt idx="0">
                  <c:v>Category 1</c:v>
                </c:pt>
              </c:strCache>
            </c:strRef>
          </c:cat>
          <c:val>
            <c:numRef>
              <c:f>Sheet1!$C$2</c:f>
              <c:numCache>
                <c:formatCode>"$"#,##0.0</c:formatCode>
                <c:ptCount val="1"/>
                <c:pt idx="0">
                  <c:v>864</c:v>
                </c:pt>
              </c:numCache>
            </c:numRef>
          </c:val>
        </c:ser>
        <c:ser>
          <c:idx val="2"/>
          <c:order val="2"/>
          <c:tx>
            <c:strRef>
              <c:f>Sheet1!$D$1</c:f>
              <c:strCache>
                <c:ptCount val="1"/>
                <c:pt idx="0">
                  <c:v>Hospital Outpatient</c:v>
                </c:pt>
              </c:strCache>
            </c:strRef>
          </c:tx>
          <c:spPr>
            <a:solidFill>
              <a:srgbClr val="1C1C1C">
                <a:lumMod val="50000"/>
                <a:lumOff val="50000"/>
              </a:srgbClr>
            </a:solidFill>
          </c:spPr>
          <c:cat>
            <c:strRef>
              <c:f>Sheet1!$A$2</c:f>
              <c:strCache>
                <c:ptCount val="1"/>
                <c:pt idx="0">
                  <c:v>Category 1</c:v>
                </c:pt>
              </c:strCache>
            </c:strRef>
          </c:cat>
          <c:val>
            <c:numRef>
              <c:f>Sheet1!$D$2</c:f>
              <c:numCache>
                <c:formatCode>"$"#,##0.0</c:formatCode>
                <c:ptCount val="1"/>
                <c:pt idx="0">
                  <c:v>1188</c:v>
                </c:pt>
              </c:numCache>
            </c:numRef>
          </c:val>
        </c:ser>
        <c:ser>
          <c:idx val="3"/>
          <c:order val="3"/>
          <c:tx>
            <c:strRef>
              <c:f>Sheet1!$E$1</c:f>
              <c:strCache>
                <c:ptCount val="1"/>
                <c:pt idx="0">
                  <c:v>Physician and Other Professional Services</c:v>
                </c:pt>
              </c:strCache>
            </c:strRef>
          </c:tx>
          <c:spPr>
            <a:solidFill>
              <a:srgbClr val="FFE153"/>
            </a:solidFill>
          </c:spPr>
          <c:cat>
            <c:strRef>
              <c:f>Sheet1!$A$2</c:f>
              <c:strCache>
                <c:ptCount val="1"/>
                <c:pt idx="0">
                  <c:v>Category 1</c:v>
                </c:pt>
              </c:strCache>
            </c:strRef>
          </c:cat>
          <c:val>
            <c:numRef>
              <c:f>Sheet1!$E$2</c:f>
              <c:numCache>
                <c:formatCode>"$"#,##0.0</c:formatCode>
                <c:ptCount val="1"/>
                <c:pt idx="0">
                  <c:v>1596</c:v>
                </c:pt>
              </c:numCache>
            </c:numRef>
          </c:val>
        </c:ser>
        <c:ser>
          <c:idx val="4"/>
          <c:order val="4"/>
          <c:tx>
            <c:strRef>
              <c:f>Sheet1!$F$1</c:f>
              <c:strCache>
                <c:ptCount val="1"/>
                <c:pt idx="0">
                  <c:v>All Other</c:v>
                </c:pt>
              </c:strCache>
            </c:strRef>
          </c:tx>
          <c:spPr>
            <a:solidFill>
              <a:schemeClr val="accent5"/>
            </a:solidFill>
          </c:spPr>
          <c:cat>
            <c:strRef>
              <c:f>Sheet1!$A$2</c:f>
              <c:strCache>
                <c:ptCount val="1"/>
                <c:pt idx="0">
                  <c:v>Category 1</c:v>
                </c:pt>
              </c:strCache>
            </c:strRef>
          </c:cat>
          <c:val>
            <c:numRef>
              <c:f>Sheet1!$F$2</c:f>
              <c:numCache>
                <c:formatCode>"$"#,##0.0</c:formatCode>
                <c:ptCount val="1"/>
                <c:pt idx="0">
                  <c:v>504</c:v>
                </c:pt>
              </c:numCache>
            </c:numRef>
          </c:val>
        </c:ser>
        <c:gapWidth val="50"/>
        <c:overlap val="100"/>
        <c:axId val="106516864"/>
        <c:axId val="106518400"/>
      </c:barChart>
      <c:catAx>
        <c:axId val="106516864"/>
        <c:scaling>
          <c:orientation val="minMax"/>
        </c:scaling>
        <c:delete val="1"/>
        <c:axPos val="b"/>
        <c:majorTickMark val="none"/>
        <c:tickLblPos val="none"/>
        <c:crossAx val="106518400"/>
        <c:crossesAt val="0"/>
        <c:auto val="1"/>
        <c:lblAlgn val="ctr"/>
        <c:lblOffset val="100"/>
      </c:catAx>
      <c:valAx>
        <c:axId val="106518400"/>
        <c:scaling>
          <c:orientation val="minMax"/>
          <c:max val="4885"/>
          <c:min val="0"/>
        </c:scaling>
        <c:delete val="1"/>
        <c:axPos val="l"/>
        <c:numFmt formatCode="0%" sourceLinked="0"/>
        <c:tickLblPos val="none"/>
        <c:crossAx val="106516864"/>
        <c:crosses val="autoZero"/>
        <c:crossBetween val="between"/>
      </c:valAx>
    </c:plotArea>
    <c:plotVisOnly val="1"/>
    <c:dispBlanksAs val="gap"/>
  </c:chart>
  <c:txPr>
    <a:bodyPr/>
    <a:lstStyle/>
    <a:p>
      <a:pPr>
        <a:defRPr sz="1800"/>
      </a:pPr>
      <a:endParaRPr lang="en-US"/>
    </a:p>
  </c:txPr>
  <c:externalData r:id="rId2"/>
</c:chartSpace>
</file>

<file path=ppt/charts/chart21.xml><?xml version="1.0" encoding="utf-8"?>
<c:chartSpace xmlns:c="http://schemas.openxmlformats.org/drawingml/2006/chart" xmlns:a="http://schemas.openxmlformats.org/drawingml/2006/main" xmlns:r="http://schemas.openxmlformats.org/officeDocument/2006/relationships">
  <c:lang val="en-US"/>
  <c:chart>
    <c:plotArea>
      <c:layout>
        <c:manualLayout>
          <c:layoutTarget val="inner"/>
          <c:xMode val="edge"/>
          <c:yMode val="edge"/>
          <c:x val="5.4563492063492113E-2"/>
          <c:y val="0"/>
          <c:w val="0.89087301587301604"/>
          <c:h val="0.95714285714285863"/>
        </c:manualLayout>
      </c:layout>
      <c:barChart>
        <c:barDir val="col"/>
        <c:grouping val="stacked"/>
        <c:ser>
          <c:idx val="0"/>
          <c:order val="0"/>
          <c:tx>
            <c:strRef>
              <c:f>Sheet1!$B$1</c:f>
              <c:strCache>
                <c:ptCount val="1"/>
                <c:pt idx="0">
                  <c:v>Hospital Inpatient</c:v>
                </c:pt>
              </c:strCache>
            </c:strRef>
          </c:tx>
          <c:spPr>
            <a:solidFill>
              <a:schemeClr val="tx2">
                <a:lumMod val="75000"/>
              </a:schemeClr>
            </a:solidFill>
          </c:spPr>
          <c:dLbls>
            <c:delete val="1"/>
          </c:dLbls>
          <c:cat>
            <c:strRef>
              <c:f>Sheet1!$A$2</c:f>
              <c:strCache>
                <c:ptCount val="1"/>
                <c:pt idx="0">
                  <c:v>Category 1</c:v>
                </c:pt>
              </c:strCache>
            </c:strRef>
          </c:cat>
          <c:val>
            <c:numRef>
              <c:f>Sheet1!$B$2</c:f>
              <c:numCache>
                <c:formatCode>0%</c:formatCode>
                <c:ptCount val="1"/>
                <c:pt idx="0">
                  <c:v>0.30998238046054089</c:v>
                </c:pt>
              </c:numCache>
            </c:numRef>
          </c:val>
        </c:ser>
        <c:ser>
          <c:idx val="1"/>
          <c:order val="1"/>
          <c:tx>
            <c:strRef>
              <c:f>Sheet1!$C$1</c:f>
              <c:strCache>
                <c:ptCount val="1"/>
                <c:pt idx="0">
                  <c:v>Hospital Outpatient</c:v>
                </c:pt>
              </c:strCache>
            </c:strRef>
          </c:tx>
          <c:spPr>
            <a:solidFill>
              <a:schemeClr val="tx1">
                <a:lumMod val="50000"/>
                <a:lumOff val="50000"/>
              </a:schemeClr>
            </a:solidFill>
          </c:spPr>
          <c:dLbls>
            <c:delete val="1"/>
          </c:dLbls>
          <c:cat>
            <c:strRef>
              <c:f>Sheet1!$A$2</c:f>
              <c:strCache>
                <c:ptCount val="1"/>
                <c:pt idx="0">
                  <c:v>Category 1</c:v>
                </c:pt>
              </c:strCache>
            </c:strRef>
          </c:cat>
          <c:val>
            <c:numRef>
              <c:f>Sheet1!$C$2</c:f>
              <c:numCache>
                <c:formatCode>0%</c:formatCode>
                <c:ptCount val="1"/>
                <c:pt idx="0">
                  <c:v>0.11919517184114185</c:v>
                </c:pt>
              </c:numCache>
            </c:numRef>
          </c:val>
        </c:ser>
        <c:ser>
          <c:idx val="2"/>
          <c:order val="2"/>
          <c:tx>
            <c:strRef>
              <c:f>Sheet1!$D$1</c:f>
              <c:strCache>
                <c:ptCount val="1"/>
                <c:pt idx="0">
                  <c:v>Free-Standing</c:v>
                </c:pt>
              </c:strCache>
            </c:strRef>
          </c:tx>
          <c:spPr>
            <a:solidFill>
              <a:schemeClr val="tx1"/>
            </a:solidFill>
          </c:spPr>
          <c:dLbls>
            <c:delete val="1"/>
          </c:dLbls>
          <c:cat>
            <c:strRef>
              <c:f>Sheet1!$A$2</c:f>
              <c:strCache>
                <c:ptCount val="1"/>
                <c:pt idx="0">
                  <c:v>Category 1</c:v>
                </c:pt>
              </c:strCache>
            </c:strRef>
          </c:cat>
          <c:val>
            <c:numRef>
              <c:f>Sheet1!$D$2</c:f>
              <c:numCache>
                <c:formatCode>0%</c:formatCode>
                <c:ptCount val="1"/>
                <c:pt idx="0">
                  <c:v>1.0956518216983744E-2</c:v>
                </c:pt>
              </c:numCache>
            </c:numRef>
          </c:val>
        </c:ser>
        <c:ser>
          <c:idx val="3"/>
          <c:order val="3"/>
          <c:tx>
            <c:strRef>
              <c:f>Sheet1!$E$1</c:f>
              <c:strCache>
                <c:ptCount val="1"/>
                <c:pt idx="0">
                  <c:v>Physician and Other Professional Services</c:v>
                </c:pt>
              </c:strCache>
            </c:strRef>
          </c:tx>
          <c:spPr>
            <a:solidFill>
              <a:schemeClr val="accent3"/>
            </a:solidFill>
          </c:spPr>
          <c:dLbls>
            <c:delete val="1"/>
          </c:dLbls>
          <c:cat>
            <c:strRef>
              <c:f>Sheet1!$A$2</c:f>
              <c:strCache>
                <c:ptCount val="1"/>
                <c:pt idx="0">
                  <c:v>Category 1</c:v>
                </c:pt>
              </c:strCache>
            </c:strRef>
          </c:cat>
          <c:val>
            <c:numRef>
              <c:f>Sheet1!$E$2</c:f>
              <c:numCache>
                <c:formatCode>0%</c:formatCode>
                <c:ptCount val="1"/>
                <c:pt idx="0">
                  <c:v>0.18674686594973391</c:v>
                </c:pt>
              </c:numCache>
            </c:numRef>
          </c:val>
        </c:ser>
        <c:ser>
          <c:idx val="4"/>
          <c:order val="4"/>
          <c:tx>
            <c:strRef>
              <c:f>Sheet1!$F$1</c:f>
              <c:strCache>
                <c:ptCount val="1"/>
                <c:pt idx="0">
                  <c:v>Prescription Drugs</c:v>
                </c:pt>
              </c:strCache>
            </c:strRef>
          </c:tx>
          <c:spPr>
            <a:solidFill>
              <a:schemeClr val="accent6"/>
            </a:solidFill>
          </c:spPr>
          <c:dLbls>
            <c:delete val="1"/>
          </c:dLbls>
          <c:cat>
            <c:strRef>
              <c:f>Sheet1!$A$2</c:f>
              <c:strCache>
                <c:ptCount val="1"/>
                <c:pt idx="0">
                  <c:v>Category 1</c:v>
                </c:pt>
              </c:strCache>
            </c:strRef>
          </c:cat>
          <c:val>
            <c:numRef>
              <c:f>Sheet1!$F$2</c:f>
              <c:numCache>
                <c:formatCode>0%</c:formatCode>
                <c:ptCount val="1"/>
                <c:pt idx="0">
                  <c:v>8.9616623124126743E-2</c:v>
                </c:pt>
              </c:numCache>
            </c:numRef>
          </c:val>
        </c:ser>
        <c:ser>
          <c:idx val="5"/>
          <c:order val="5"/>
          <c:tx>
            <c:strRef>
              <c:f>Sheet1!$G$1</c:f>
              <c:strCache>
                <c:ptCount val="1"/>
                <c:pt idx="0">
                  <c:v>Long Term Care and All Other</c:v>
                </c:pt>
              </c:strCache>
            </c:strRef>
          </c:tx>
          <c:spPr>
            <a:solidFill>
              <a:schemeClr val="accent5"/>
            </a:solidFill>
          </c:spPr>
          <c:dLbls>
            <c:delete val="1"/>
          </c:dLbls>
          <c:cat>
            <c:strRef>
              <c:f>Sheet1!$A$2</c:f>
              <c:strCache>
                <c:ptCount val="1"/>
                <c:pt idx="0">
                  <c:v>Category 1</c:v>
                </c:pt>
              </c:strCache>
            </c:strRef>
          </c:cat>
          <c:val>
            <c:numRef>
              <c:f>Sheet1!$G$2</c:f>
              <c:numCache>
                <c:formatCode>0%</c:formatCode>
                <c:ptCount val="1"/>
                <c:pt idx="0">
                  <c:v>0.2835024404074773</c:v>
                </c:pt>
              </c:numCache>
            </c:numRef>
          </c:val>
        </c:ser>
        <c:dLbls>
          <c:showVal val="1"/>
        </c:dLbls>
        <c:gapWidth val="50"/>
        <c:overlap val="100"/>
        <c:axId val="107149568"/>
        <c:axId val="107028480"/>
      </c:barChart>
      <c:catAx>
        <c:axId val="107149568"/>
        <c:scaling>
          <c:orientation val="minMax"/>
        </c:scaling>
        <c:delete val="1"/>
        <c:axPos val="b"/>
        <c:majorTickMark val="none"/>
        <c:tickLblPos val="none"/>
        <c:crossAx val="107028480"/>
        <c:crossesAt val="0"/>
        <c:auto val="1"/>
        <c:lblAlgn val="ctr"/>
        <c:lblOffset val="100"/>
      </c:catAx>
      <c:valAx>
        <c:axId val="107028480"/>
        <c:scaling>
          <c:orientation val="minMax"/>
          <c:max val="1"/>
          <c:min val="0"/>
        </c:scaling>
        <c:delete val="1"/>
        <c:axPos val="l"/>
        <c:numFmt formatCode="0%" sourceLinked="0"/>
        <c:tickLblPos val="none"/>
        <c:crossAx val="107149568"/>
        <c:crosses val="autoZero"/>
        <c:crossBetween val="between"/>
      </c:valAx>
    </c:plotArea>
    <c:plotVisOnly val="1"/>
    <c:dispBlanksAs val="gap"/>
  </c:chart>
  <c:txPr>
    <a:bodyPr/>
    <a:lstStyle/>
    <a:p>
      <a:pPr>
        <a:defRPr sz="1800"/>
      </a:pPr>
      <a:endParaRPr lang="en-US"/>
    </a:p>
  </c:txPr>
  <c:externalData r:id="rId1"/>
</c:chartSpace>
</file>

<file path=ppt/charts/chart22.xml><?xml version="1.0" encoding="utf-8"?>
<c:chartSpace xmlns:c="http://schemas.openxmlformats.org/drawingml/2006/chart" xmlns:a="http://schemas.openxmlformats.org/drawingml/2006/main" xmlns:r="http://schemas.openxmlformats.org/officeDocument/2006/relationships">
  <c:date1904 val="1"/>
  <c:lang val="en-US"/>
  <c:chart>
    <c:plotArea>
      <c:layout>
        <c:manualLayout>
          <c:layoutTarget val="inner"/>
          <c:xMode val="edge"/>
          <c:yMode val="edge"/>
          <c:x val="5.4563492063492113E-2"/>
          <c:y val="0"/>
          <c:w val="0.89087301587301604"/>
          <c:h val="0.95714285714285863"/>
        </c:manualLayout>
      </c:layout>
      <c:barChart>
        <c:barDir val="col"/>
        <c:grouping val="stacked"/>
        <c:ser>
          <c:idx val="0"/>
          <c:order val="0"/>
          <c:tx>
            <c:strRef>
              <c:f>Sheet1!$B$1</c:f>
              <c:strCache>
                <c:ptCount val="1"/>
                <c:pt idx="0">
                  <c:v>Hospital Inpatient</c:v>
                </c:pt>
              </c:strCache>
            </c:strRef>
          </c:tx>
          <c:spPr>
            <a:solidFill>
              <a:schemeClr val="tx2">
                <a:lumMod val="75000"/>
              </a:schemeClr>
            </a:solidFill>
          </c:spPr>
          <c:dLbls>
            <c:numFmt formatCode="0.0%" sourceLinked="0"/>
            <c:txPr>
              <a:bodyPr/>
              <a:lstStyle/>
              <a:p>
                <a:pPr>
                  <a:defRPr sz="1000" b="1">
                    <a:solidFill>
                      <a:schemeClr val="bg1"/>
                    </a:solidFill>
                  </a:defRPr>
                </a:pPr>
                <a:endParaRPr lang="en-US"/>
              </a:p>
            </c:txPr>
            <c:showVal val="1"/>
          </c:dLbls>
          <c:cat>
            <c:strRef>
              <c:f>Sheet1!$A$2</c:f>
              <c:strCache>
                <c:ptCount val="1"/>
                <c:pt idx="0">
                  <c:v>Category 1</c:v>
                </c:pt>
              </c:strCache>
            </c:strRef>
          </c:cat>
          <c:val>
            <c:numRef>
              <c:f>Sheet1!$B$2</c:f>
              <c:numCache>
                <c:formatCode>General</c:formatCode>
                <c:ptCount val="1"/>
                <c:pt idx="0">
                  <c:v>0.31700000000000228</c:v>
                </c:pt>
              </c:numCache>
            </c:numRef>
          </c:val>
        </c:ser>
        <c:ser>
          <c:idx val="1"/>
          <c:order val="1"/>
          <c:tx>
            <c:strRef>
              <c:f>Sheet1!$C$1</c:f>
              <c:strCache>
                <c:ptCount val="1"/>
                <c:pt idx="0">
                  <c:v>Hospital Outpatient</c:v>
                </c:pt>
              </c:strCache>
            </c:strRef>
          </c:tx>
          <c:spPr>
            <a:solidFill>
              <a:schemeClr val="tx1">
                <a:lumMod val="50000"/>
                <a:lumOff val="50000"/>
              </a:schemeClr>
            </a:solidFill>
          </c:spPr>
          <c:dLbls>
            <c:numFmt formatCode="0.0%" sourceLinked="0"/>
            <c:txPr>
              <a:bodyPr/>
              <a:lstStyle/>
              <a:p>
                <a:pPr>
                  <a:defRPr sz="1000" b="1">
                    <a:solidFill>
                      <a:schemeClr val="bg1"/>
                    </a:solidFill>
                  </a:defRPr>
                </a:pPr>
                <a:endParaRPr lang="en-US"/>
              </a:p>
            </c:txPr>
            <c:showVal val="1"/>
          </c:dLbls>
          <c:cat>
            <c:strRef>
              <c:f>Sheet1!$A$2</c:f>
              <c:strCache>
                <c:ptCount val="1"/>
                <c:pt idx="0">
                  <c:v>Category 1</c:v>
                </c:pt>
              </c:strCache>
            </c:strRef>
          </c:cat>
          <c:val>
            <c:numRef>
              <c:f>Sheet1!$C$2</c:f>
              <c:numCache>
                <c:formatCode>General</c:formatCode>
                <c:ptCount val="1"/>
                <c:pt idx="0">
                  <c:v>0.15600000000000044</c:v>
                </c:pt>
              </c:numCache>
            </c:numRef>
          </c:val>
        </c:ser>
        <c:ser>
          <c:idx val="2"/>
          <c:order val="2"/>
          <c:tx>
            <c:strRef>
              <c:f>Sheet1!$D$1</c:f>
              <c:strCache>
                <c:ptCount val="1"/>
                <c:pt idx="0">
                  <c:v>Free-Standing</c:v>
                </c:pt>
              </c:strCache>
            </c:strRef>
          </c:tx>
          <c:spPr>
            <a:solidFill>
              <a:schemeClr val="tx1"/>
            </a:solidFill>
          </c:spPr>
          <c:dLbls>
            <c:dLbl>
              <c:idx val="0"/>
              <c:layout>
                <c:manualLayout>
                  <c:x val="-4.96031746031746E-3"/>
                  <c:y val="0"/>
                </c:manualLayout>
              </c:layout>
              <c:showVal val="1"/>
            </c:dLbl>
            <c:numFmt formatCode="0.0%" sourceLinked="0"/>
            <c:txPr>
              <a:bodyPr/>
              <a:lstStyle/>
              <a:p>
                <a:pPr>
                  <a:defRPr sz="1000" b="1">
                    <a:solidFill>
                      <a:schemeClr val="bg1"/>
                    </a:solidFill>
                  </a:defRPr>
                </a:pPr>
                <a:endParaRPr lang="en-US"/>
              </a:p>
            </c:txPr>
            <c:showVal val="1"/>
          </c:dLbls>
          <c:cat>
            <c:strRef>
              <c:f>Sheet1!$A$2</c:f>
              <c:strCache>
                <c:ptCount val="1"/>
                <c:pt idx="0">
                  <c:v>Category 1</c:v>
                </c:pt>
              </c:strCache>
            </c:strRef>
          </c:cat>
          <c:val>
            <c:numRef>
              <c:f>Sheet1!$D$2</c:f>
              <c:numCache>
                <c:formatCode>General</c:formatCode>
                <c:ptCount val="1"/>
                <c:pt idx="0">
                  <c:v>2.9000000000000001E-2</c:v>
                </c:pt>
              </c:numCache>
            </c:numRef>
          </c:val>
        </c:ser>
        <c:ser>
          <c:idx val="3"/>
          <c:order val="3"/>
          <c:tx>
            <c:strRef>
              <c:f>Sheet1!$E$1</c:f>
              <c:strCache>
                <c:ptCount val="1"/>
                <c:pt idx="0">
                  <c:v>Physician and Other Professional Services</c:v>
                </c:pt>
              </c:strCache>
            </c:strRef>
          </c:tx>
          <c:spPr>
            <a:solidFill>
              <a:schemeClr val="accent3"/>
            </a:solidFill>
          </c:spPr>
          <c:dLbls>
            <c:numFmt formatCode="0.0%" sourceLinked="0"/>
            <c:txPr>
              <a:bodyPr/>
              <a:lstStyle/>
              <a:p>
                <a:pPr>
                  <a:defRPr sz="1000" b="1">
                    <a:solidFill>
                      <a:schemeClr val="tx1"/>
                    </a:solidFill>
                  </a:defRPr>
                </a:pPr>
                <a:endParaRPr lang="en-US"/>
              </a:p>
            </c:txPr>
            <c:showVal val="1"/>
          </c:dLbls>
          <c:cat>
            <c:strRef>
              <c:f>Sheet1!$A$2</c:f>
              <c:strCache>
                <c:ptCount val="1"/>
                <c:pt idx="0">
                  <c:v>Category 1</c:v>
                </c:pt>
              </c:strCache>
            </c:strRef>
          </c:cat>
          <c:val>
            <c:numRef>
              <c:f>Sheet1!$E$2</c:f>
              <c:numCache>
                <c:formatCode>General</c:formatCode>
                <c:ptCount val="1"/>
                <c:pt idx="0">
                  <c:v>7.5999999999999998E-2</c:v>
                </c:pt>
              </c:numCache>
            </c:numRef>
          </c:val>
        </c:ser>
        <c:ser>
          <c:idx val="4"/>
          <c:order val="4"/>
          <c:tx>
            <c:strRef>
              <c:f>Sheet1!$F$1</c:f>
              <c:strCache>
                <c:ptCount val="1"/>
                <c:pt idx="0">
                  <c:v>Prescription Drugs</c:v>
                </c:pt>
              </c:strCache>
            </c:strRef>
          </c:tx>
          <c:spPr>
            <a:solidFill>
              <a:schemeClr val="accent6"/>
            </a:solidFill>
          </c:spPr>
          <c:dLbls>
            <c:numFmt formatCode="0.0%" sourceLinked="0"/>
            <c:txPr>
              <a:bodyPr/>
              <a:lstStyle/>
              <a:p>
                <a:pPr>
                  <a:defRPr sz="1000" b="1">
                    <a:solidFill>
                      <a:schemeClr val="bg1"/>
                    </a:solidFill>
                  </a:defRPr>
                </a:pPr>
                <a:endParaRPr lang="en-US"/>
              </a:p>
            </c:txPr>
            <c:showVal val="1"/>
          </c:dLbls>
          <c:cat>
            <c:strRef>
              <c:f>Sheet1!$A$2</c:f>
              <c:strCache>
                <c:ptCount val="1"/>
                <c:pt idx="0">
                  <c:v>Category 1</c:v>
                </c:pt>
              </c:strCache>
            </c:strRef>
          </c:cat>
          <c:val>
            <c:numRef>
              <c:f>Sheet1!$F$2</c:f>
              <c:numCache>
                <c:formatCode>General</c:formatCode>
                <c:ptCount val="1"/>
                <c:pt idx="0">
                  <c:v>0.14600000000000021</c:v>
                </c:pt>
              </c:numCache>
            </c:numRef>
          </c:val>
        </c:ser>
        <c:ser>
          <c:idx val="5"/>
          <c:order val="5"/>
          <c:tx>
            <c:strRef>
              <c:f>Sheet1!$G$1</c:f>
              <c:strCache>
                <c:ptCount val="1"/>
                <c:pt idx="0">
                  <c:v>Long Term Care and All Other</c:v>
                </c:pt>
              </c:strCache>
            </c:strRef>
          </c:tx>
          <c:spPr>
            <a:solidFill>
              <a:schemeClr val="accent5"/>
            </a:solidFill>
          </c:spPr>
          <c:dLbls>
            <c:numFmt formatCode="0.0%" sourceLinked="0"/>
            <c:txPr>
              <a:bodyPr/>
              <a:lstStyle/>
              <a:p>
                <a:pPr>
                  <a:defRPr sz="1000" b="1">
                    <a:solidFill>
                      <a:schemeClr val="bg1"/>
                    </a:solidFill>
                  </a:defRPr>
                </a:pPr>
                <a:endParaRPr lang="en-US"/>
              </a:p>
            </c:txPr>
            <c:showVal val="1"/>
          </c:dLbls>
          <c:cat>
            <c:strRef>
              <c:f>Sheet1!$A$2</c:f>
              <c:strCache>
                <c:ptCount val="1"/>
                <c:pt idx="0">
                  <c:v>Category 1</c:v>
                </c:pt>
              </c:strCache>
            </c:strRef>
          </c:cat>
          <c:val>
            <c:numRef>
              <c:f>Sheet1!$G$2</c:f>
              <c:numCache>
                <c:formatCode>General</c:formatCode>
                <c:ptCount val="1"/>
                <c:pt idx="0">
                  <c:v>0.27500000000000002</c:v>
                </c:pt>
              </c:numCache>
            </c:numRef>
          </c:val>
        </c:ser>
        <c:dLbls>
          <c:showVal val="1"/>
        </c:dLbls>
        <c:gapWidth val="50"/>
        <c:overlap val="100"/>
        <c:axId val="107283200"/>
        <c:axId val="107284736"/>
      </c:barChart>
      <c:catAx>
        <c:axId val="107283200"/>
        <c:scaling>
          <c:orientation val="minMax"/>
        </c:scaling>
        <c:delete val="1"/>
        <c:axPos val="b"/>
        <c:majorTickMark val="none"/>
        <c:tickLblPos val="none"/>
        <c:crossAx val="107284736"/>
        <c:crossesAt val="0"/>
        <c:auto val="1"/>
        <c:lblAlgn val="ctr"/>
        <c:lblOffset val="100"/>
      </c:catAx>
      <c:valAx>
        <c:axId val="107284736"/>
        <c:scaling>
          <c:orientation val="minMax"/>
          <c:max val="1"/>
          <c:min val="0"/>
        </c:scaling>
        <c:delete val="1"/>
        <c:axPos val="l"/>
        <c:numFmt formatCode="0%" sourceLinked="0"/>
        <c:tickLblPos val="none"/>
        <c:crossAx val="107283200"/>
        <c:crosses val="autoZero"/>
        <c:crossBetween val="between"/>
      </c:valAx>
    </c:plotArea>
    <c:plotVisOnly val="1"/>
    <c:dispBlanksAs val="gap"/>
  </c:chart>
  <c:txPr>
    <a:bodyPr/>
    <a:lstStyle/>
    <a:p>
      <a:pPr>
        <a:defRPr sz="1800"/>
      </a:pPr>
      <a:endParaRPr lang="en-US"/>
    </a:p>
  </c:txPr>
  <c:externalData r:id="rId1"/>
</c:chartSpace>
</file>

<file path=ppt/charts/chart23.xml><?xml version="1.0" encoding="utf-8"?>
<c:chartSpace xmlns:c="http://schemas.openxmlformats.org/drawingml/2006/chart" xmlns:a="http://schemas.openxmlformats.org/drawingml/2006/main" xmlns:r="http://schemas.openxmlformats.org/officeDocument/2006/relationships">
  <c:lang val="en-US"/>
  <c:chart>
    <c:plotArea>
      <c:layout>
        <c:manualLayout>
          <c:layoutTarget val="inner"/>
          <c:xMode val="edge"/>
          <c:yMode val="edge"/>
          <c:x val="5.4563492063492113E-2"/>
          <c:y val="0"/>
          <c:w val="0.89087301587301604"/>
          <c:h val="0.95307852143482163"/>
        </c:manualLayout>
      </c:layout>
      <c:barChart>
        <c:barDir val="col"/>
        <c:grouping val="stacked"/>
        <c:ser>
          <c:idx val="0"/>
          <c:order val="0"/>
          <c:tx>
            <c:strRef>
              <c:f>Sheet1!$B$1</c:f>
              <c:strCache>
                <c:ptCount val="1"/>
                <c:pt idx="0">
                  <c:v>Medical</c:v>
                </c:pt>
              </c:strCache>
            </c:strRef>
          </c:tx>
          <c:spPr>
            <a:solidFill>
              <a:schemeClr val="tx2">
                <a:lumMod val="75000"/>
              </a:schemeClr>
            </a:solidFill>
          </c:spPr>
          <c:dPt>
            <c:idx val="0"/>
            <c:spPr>
              <a:solidFill>
                <a:srgbClr val="0B5362"/>
              </a:solidFill>
            </c:spPr>
          </c:dPt>
          <c:dLbls>
            <c:numFmt formatCode="0%" sourceLinked="0"/>
            <c:txPr>
              <a:bodyPr/>
              <a:lstStyle/>
              <a:p>
                <a:pPr>
                  <a:defRPr sz="1000" b="1">
                    <a:solidFill>
                      <a:schemeClr val="bg1"/>
                    </a:solidFill>
                  </a:defRPr>
                </a:pPr>
                <a:endParaRPr lang="en-US"/>
              </a:p>
            </c:txPr>
            <c:showVal val="1"/>
          </c:dLbls>
          <c:cat>
            <c:strRef>
              <c:f>Sheet1!$A$2</c:f>
              <c:strCache>
                <c:ptCount val="1"/>
                <c:pt idx="0">
                  <c:v>Category 1</c:v>
                </c:pt>
              </c:strCache>
            </c:strRef>
          </c:cat>
          <c:val>
            <c:numRef>
              <c:f>Sheet1!$B$2</c:f>
              <c:numCache>
                <c:formatCode>General</c:formatCode>
                <c:ptCount val="1"/>
                <c:pt idx="0">
                  <c:v>0.95000000000000162</c:v>
                </c:pt>
              </c:numCache>
            </c:numRef>
          </c:val>
        </c:ser>
        <c:ser>
          <c:idx val="1"/>
          <c:order val="1"/>
          <c:tx>
            <c:strRef>
              <c:f>Sheet1!$C$1</c:f>
              <c:strCache>
                <c:ptCount val="1"/>
                <c:pt idx="0">
                  <c:v>Non-Medical</c:v>
                </c:pt>
              </c:strCache>
            </c:strRef>
          </c:tx>
          <c:spPr>
            <a:solidFill>
              <a:schemeClr val="accent5"/>
            </a:solidFill>
          </c:spPr>
          <c:dLbls>
            <c:numFmt formatCode="0%" sourceLinked="0"/>
            <c:txPr>
              <a:bodyPr/>
              <a:lstStyle/>
              <a:p>
                <a:pPr>
                  <a:defRPr sz="1000" b="1">
                    <a:solidFill>
                      <a:schemeClr val="bg1"/>
                    </a:solidFill>
                  </a:defRPr>
                </a:pPr>
                <a:endParaRPr lang="en-US"/>
              </a:p>
            </c:txPr>
            <c:showVal val="1"/>
          </c:dLbls>
          <c:cat>
            <c:strRef>
              <c:f>Sheet1!$A$2</c:f>
              <c:strCache>
                <c:ptCount val="1"/>
                <c:pt idx="0">
                  <c:v>Category 1</c:v>
                </c:pt>
              </c:strCache>
            </c:strRef>
          </c:cat>
          <c:val>
            <c:numRef>
              <c:f>Sheet1!$C$2</c:f>
              <c:numCache>
                <c:formatCode>General</c:formatCode>
                <c:ptCount val="1"/>
                <c:pt idx="0">
                  <c:v>0.05</c:v>
                </c:pt>
              </c:numCache>
            </c:numRef>
          </c:val>
        </c:ser>
        <c:dLbls>
          <c:showVal val="1"/>
        </c:dLbls>
        <c:gapWidth val="50"/>
        <c:overlap val="100"/>
        <c:axId val="107545728"/>
        <c:axId val="107547264"/>
      </c:barChart>
      <c:catAx>
        <c:axId val="107545728"/>
        <c:scaling>
          <c:orientation val="minMax"/>
        </c:scaling>
        <c:delete val="1"/>
        <c:axPos val="b"/>
        <c:majorTickMark val="none"/>
        <c:tickLblPos val="none"/>
        <c:crossAx val="107547264"/>
        <c:crossesAt val="0"/>
        <c:auto val="1"/>
        <c:lblAlgn val="ctr"/>
        <c:lblOffset val="100"/>
      </c:catAx>
      <c:valAx>
        <c:axId val="107547264"/>
        <c:scaling>
          <c:orientation val="minMax"/>
          <c:max val="1"/>
          <c:min val="0"/>
        </c:scaling>
        <c:delete val="1"/>
        <c:axPos val="l"/>
        <c:numFmt formatCode="0%" sourceLinked="0"/>
        <c:tickLblPos val="none"/>
        <c:crossAx val="107545728"/>
        <c:crosses val="autoZero"/>
        <c:crossBetween val="between"/>
      </c:valAx>
    </c:plotArea>
    <c:plotVisOnly val="1"/>
    <c:dispBlanksAs val="gap"/>
  </c:chart>
  <c:txPr>
    <a:bodyPr/>
    <a:lstStyle/>
    <a:p>
      <a:pPr>
        <a:defRPr sz="1800"/>
      </a:pPr>
      <a:endParaRPr lang="en-US"/>
    </a:p>
  </c:txPr>
  <c:externalData r:id="rId1"/>
</c:chartSpace>
</file>

<file path=ppt/charts/chart24.xml><?xml version="1.0" encoding="utf-8"?>
<c:chartSpace xmlns:c="http://schemas.openxmlformats.org/drawingml/2006/chart" xmlns:a="http://schemas.openxmlformats.org/drawingml/2006/main" xmlns:r="http://schemas.openxmlformats.org/officeDocument/2006/relationships">
  <c:date1904 val="1"/>
  <c:lang val="en-US"/>
  <c:chart>
    <c:plotArea>
      <c:layout>
        <c:manualLayout>
          <c:layoutTarget val="inner"/>
          <c:xMode val="edge"/>
          <c:yMode val="edge"/>
          <c:x val="5.4563492063492113E-2"/>
          <c:y val="0"/>
          <c:w val="0.89087301587301604"/>
          <c:h val="0.95307852143482163"/>
        </c:manualLayout>
      </c:layout>
      <c:barChart>
        <c:barDir val="col"/>
        <c:grouping val="stacked"/>
        <c:ser>
          <c:idx val="0"/>
          <c:order val="0"/>
          <c:tx>
            <c:strRef>
              <c:f>Sheet1!$B$1</c:f>
              <c:strCache>
                <c:ptCount val="1"/>
                <c:pt idx="0">
                  <c:v>Medical</c:v>
                </c:pt>
              </c:strCache>
            </c:strRef>
          </c:tx>
          <c:spPr>
            <a:solidFill>
              <a:schemeClr val="tx2">
                <a:lumMod val="75000"/>
              </a:schemeClr>
            </a:solidFill>
          </c:spPr>
          <c:dLbls>
            <c:numFmt formatCode="0%" sourceLinked="0"/>
            <c:txPr>
              <a:bodyPr/>
              <a:lstStyle/>
              <a:p>
                <a:pPr>
                  <a:defRPr sz="1000" b="1">
                    <a:solidFill>
                      <a:schemeClr val="bg1"/>
                    </a:solidFill>
                  </a:defRPr>
                </a:pPr>
                <a:endParaRPr lang="en-US"/>
              </a:p>
            </c:txPr>
            <c:showVal val="1"/>
          </c:dLbls>
          <c:cat>
            <c:strRef>
              <c:f>Sheet1!$A$2</c:f>
              <c:strCache>
                <c:ptCount val="1"/>
                <c:pt idx="0">
                  <c:v>Category 1</c:v>
                </c:pt>
              </c:strCache>
            </c:strRef>
          </c:cat>
          <c:val>
            <c:numRef>
              <c:f>Sheet1!$B$2</c:f>
              <c:numCache>
                <c:formatCode>0.00%</c:formatCode>
                <c:ptCount val="1"/>
                <c:pt idx="0">
                  <c:v>0.88600000000000001</c:v>
                </c:pt>
              </c:numCache>
            </c:numRef>
          </c:val>
        </c:ser>
        <c:ser>
          <c:idx val="1"/>
          <c:order val="1"/>
          <c:tx>
            <c:strRef>
              <c:f>Sheet1!$C$1</c:f>
              <c:strCache>
                <c:ptCount val="1"/>
                <c:pt idx="0">
                  <c:v>Non-Medical</c:v>
                </c:pt>
              </c:strCache>
            </c:strRef>
          </c:tx>
          <c:spPr>
            <a:solidFill>
              <a:schemeClr val="accent5"/>
            </a:solidFill>
          </c:spPr>
          <c:dLbls>
            <c:numFmt formatCode="0%" sourceLinked="0"/>
            <c:txPr>
              <a:bodyPr/>
              <a:lstStyle/>
              <a:p>
                <a:pPr>
                  <a:defRPr sz="1000" b="1">
                    <a:solidFill>
                      <a:schemeClr val="bg1"/>
                    </a:solidFill>
                  </a:defRPr>
                </a:pPr>
                <a:endParaRPr lang="en-US"/>
              </a:p>
            </c:txPr>
            <c:showVal val="1"/>
          </c:dLbls>
          <c:cat>
            <c:strRef>
              <c:f>Sheet1!$A$2</c:f>
              <c:strCache>
                <c:ptCount val="1"/>
                <c:pt idx="0">
                  <c:v>Category 1</c:v>
                </c:pt>
              </c:strCache>
            </c:strRef>
          </c:cat>
          <c:val>
            <c:numRef>
              <c:f>Sheet1!$C$2</c:f>
              <c:numCache>
                <c:formatCode>0.00%</c:formatCode>
                <c:ptCount val="1"/>
                <c:pt idx="0">
                  <c:v>0.114</c:v>
                </c:pt>
              </c:numCache>
            </c:numRef>
          </c:val>
        </c:ser>
        <c:dLbls>
          <c:showVal val="1"/>
        </c:dLbls>
        <c:gapWidth val="50"/>
        <c:overlap val="100"/>
        <c:axId val="107724800"/>
        <c:axId val="107726336"/>
      </c:barChart>
      <c:catAx>
        <c:axId val="107724800"/>
        <c:scaling>
          <c:orientation val="minMax"/>
        </c:scaling>
        <c:delete val="1"/>
        <c:axPos val="b"/>
        <c:majorTickMark val="none"/>
        <c:tickLblPos val="none"/>
        <c:crossAx val="107726336"/>
        <c:crossesAt val="0"/>
        <c:auto val="1"/>
        <c:lblAlgn val="ctr"/>
        <c:lblOffset val="100"/>
      </c:catAx>
      <c:valAx>
        <c:axId val="107726336"/>
        <c:scaling>
          <c:orientation val="minMax"/>
          <c:max val="1"/>
          <c:min val="0"/>
        </c:scaling>
        <c:delete val="1"/>
        <c:axPos val="l"/>
        <c:numFmt formatCode="0%" sourceLinked="0"/>
        <c:tickLblPos val="none"/>
        <c:crossAx val="107724800"/>
        <c:crosses val="autoZero"/>
        <c:crossBetween val="between"/>
      </c:valAx>
    </c:plotArea>
    <c:plotVisOnly val="1"/>
    <c:dispBlanksAs val="gap"/>
  </c:chart>
  <c:txPr>
    <a:bodyPr/>
    <a:lstStyle/>
    <a:p>
      <a:pPr>
        <a:defRPr sz="1800"/>
      </a:pPr>
      <a:endParaRPr lang="en-US"/>
    </a:p>
  </c:txPr>
  <c:externalData r:id="rId1"/>
</c:chartSpace>
</file>

<file path=ppt/charts/chart25.xml><?xml version="1.0" encoding="utf-8"?>
<c:chartSpace xmlns:c="http://schemas.openxmlformats.org/drawingml/2006/chart" xmlns:a="http://schemas.openxmlformats.org/drawingml/2006/main" xmlns:r="http://schemas.openxmlformats.org/officeDocument/2006/relationships">
  <c:lang val="en-US"/>
  <c:style val="3"/>
  <c:chart>
    <c:autoTitleDeleted val="1"/>
    <c:plotArea>
      <c:layout/>
      <c:pieChart>
        <c:varyColors val="1"/>
        <c:ser>
          <c:idx val="0"/>
          <c:order val="0"/>
          <c:tx>
            <c:strRef>
              <c:f>Sheet1!$A$2</c:f>
              <c:strCache>
                <c:ptCount val="1"/>
                <c:pt idx="0">
                  <c:v>Payouts and Defense Costs</c:v>
                </c:pt>
              </c:strCache>
            </c:strRef>
          </c:tx>
          <c:spPr>
            <a:ln w="28575">
              <a:noFill/>
            </a:ln>
          </c:spPr>
          <c:dPt>
            <c:idx val="0"/>
            <c:spPr>
              <a:solidFill>
                <a:schemeClr val="tx1"/>
              </a:solidFill>
              <a:ln w="28575">
                <a:noFill/>
              </a:ln>
            </c:spPr>
          </c:dPt>
          <c:dPt>
            <c:idx val="1"/>
            <c:spPr>
              <a:solidFill>
                <a:schemeClr val="accent5"/>
              </a:solidFill>
              <a:ln w="28575">
                <a:noFill/>
              </a:ln>
            </c:spPr>
          </c:dPt>
          <c:dPt>
            <c:idx val="2"/>
            <c:spPr>
              <a:solidFill>
                <a:schemeClr val="bg1">
                  <a:lumMod val="65000"/>
                </a:schemeClr>
              </a:solidFill>
              <a:ln w="28575">
                <a:noFill/>
              </a:ln>
            </c:spPr>
          </c:dPt>
          <c:cat>
            <c:strRef>
              <c:f>Sheet1!$A$2:$A$4</c:f>
              <c:strCache>
                <c:ptCount val="3"/>
                <c:pt idx="0">
                  <c:v>Payouts and Defense Costs</c:v>
                </c:pt>
                <c:pt idx="1">
                  <c:v>Defensive Medicine</c:v>
                </c:pt>
                <c:pt idx="2">
                  <c:v>All Other Health Care Spending</c:v>
                </c:pt>
              </c:strCache>
            </c:strRef>
          </c:cat>
          <c:val>
            <c:numRef>
              <c:f>Sheet1!$B$2:$B$4</c:f>
              <c:numCache>
                <c:formatCode>0.0%</c:formatCode>
                <c:ptCount val="3"/>
                <c:pt idx="0">
                  <c:v>5.0000000000000114E-3</c:v>
                </c:pt>
                <c:pt idx="1">
                  <c:v>1.9000000000000239E-2</c:v>
                </c:pt>
                <c:pt idx="2">
                  <c:v>0.97600000000000164</c:v>
                </c:pt>
              </c:numCache>
            </c:numRef>
          </c:val>
        </c:ser>
        <c:ser>
          <c:idx val="1"/>
          <c:order val="1"/>
          <c:tx>
            <c:strRef>
              <c:f>Sheet1!$A$3</c:f>
              <c:strCache>
                <c:ptCount val="1"/>
                <c:pt idx="0">
                  <c:v>Defensive Medicine</c:v>
                </c:pt>
              </c:strCache>
            </c:strRef>
          </c:tx>
          <c:cat>
            <c:strRef>
              <c:f>Sheet1!$A$2:$A$4</c:f>
              <c:strCache>
                <c:ptCount val="3"/>
                <c:pt idx="0">
                  <c:v>Payouts and Defense Costs</c:v>
                </c:pt>
                <c:pt idx="1">
                  <c:v>Defensive Medicine</c:v>
                </c:pt>
                <c:pt idx="2">
                  <c:v>All Other Health Care Spending</c:v>
                </c:pt>
              </c:strCache>
            </c:strRef>
          </c:cat>
          <c:val>
            <c:numRef>
              <c:f>Sheet1!$C$2:$C$3</c:f>
              <c:numCache>
                <c:formatCode>General</c:formatCode>
                <c:ptCount val="2"/>
              </c:numCache>
            </c:numRef>
          </c:val>
        </c:ser>
        <c:firstSliceAng val="45"/>
      </c:pieChart>
      <c:spPr>
        <a:noFill/>
        <a:ln w="25356">
          <a:noFill/>
        </a:ln>
      </c:spPr>
    </c:plotArea>
    <c:plotVisOnly val="1"/>
    <c:dispBlanksAs val="zero"/>
  </c:chart>
  <c:txPr>
    <a:bodyPr/>
    <a:lstStyle/>
    <a:p>
      <a:pPr>
        <a:defRPr sz="1797"/>
      </a:pPr>
      <a:endParaRPr lang="en-US"/>
    </a:p>
  </c:txPr>
  <c:externalData r:id="rId1"/>
</c:chartSpace>
</file>

<file path=ppt/charts/chart26.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2.7777777777779209E-2"/>
          <c:y val="3.8149731990623015E-3"/>
          <c:w val="0.9529914529914687"/>
          <c:h val="0.86881048245200465"/>
        </c:manualLayout>
      </c:layout>
      <c:barChart>
        <c:barDir val="col"/>
        <c:grouping val="clustered"/>
        <c:ser>
          <c:idx val="0"/>
          <c:order val="0"/>
          <c:tx>
            <c:strRef>
              <c:f>Sheet1!$B$1</c:f>
              <c:strCache>
                <c:ptCount val="1"/>
                <c:pt idx="0">
                  <c:v>MA</c:v>
                </c:pt>
              </c:strCache>
            </c:strRef>
          </c:tx>
          <c:spPr>
            <a:solidFill>
              <a:schemeClr val="accent5"/>
            </a:solidFill>
          </c:spPr>
          <c:dPt>
            <c:idx val="1"/>
            <c:spPr>
              <a:solidFill>
                <a:schemeClr val="accent1"/>
              </a:solidFill>
            </c:spPr>
          </c:dPt>
          <c:dLbls>
            <c:numFmt formatCode="#,##0" sourceLinked="0"/>
            <c:txPr>
              <a:bodyPr/>
              <a:lstStyle/>
              <a:p>
                <a:pPr>
                  <a:defRPr sz="1200" b="1"/>
                </a:pPr>
                <a:endParaRPr lang="en-US"/>
              </a:p>
            </c:txPr>
            <c:dLblPos val="outEnd"/>
            <c:showVal val="1"/>
          </c:dLbls>
          <c:cat>
            <c:strRef>
              <c:f>Sheet1!$A$2:$A$3</c:f>
              <c:strCache>
                <c:ptCount val="2"/>
                <c:pt idx="0">
                  <c:v>Massachusetts</c:v>
                </c:pt>
                <c:pt idx="1">
                  <c:v>U.S.</c:v>
                </c:pt>
              </c:strCache>
            </c:strRef>
          </c:cat>
          <c:val>
            <c:numRef>
              <c:f>Sheet1!$B$2:$B$3</c:f>
              <c:numCache>
                <c:formatCode>#,##0</c:formatCode>
                <c:ptCount val="2"/>
                <c:pt idx="0">
                  <c:v>126</c:v>
                </c:pt>
                <c:pt idx="1">
                  <c:v>114</c:v>
                </c:pt>
              </c:numCache>
            </c:numRef>
          </c:val>
        </c:ser>
        <c:dLbls>
          <c:showVal val="1"/>
        </c:dLbls>
        <c:gapWidth val="100"/>
        <c:overlap val="100"/>
        <c:axId val="107001728"/>
        <c:axId val="107031168"/>
      </c:barChart>
      <c:catAx>
        <c:axId val="107001728"/>
        <c:scaling>
          <c:orientation val="minMax"/>
        </c:scaling>
        <c:axPos val="b"/>
        <c:numFmt formatCode="General" sourceLinked="1"/>
        <c:majorTickMark val="none"/>
        <c:tickLblPos val="nextTo"/>
        <c:txPr>
          <a:bodyPr/>
          <a:lstStyle/>
          <a:p>
            <a:pPr>
              <a:defRPr sz="1400" b="1"/>
            </a:pPr>
            <a:endParaRPr lang="en-US"/>
          </a:p>
        </c:txPr>
        <c:crossAx val="107031168"/>
        <c:crosses val="autoZero"/>
        <c:auto val="1"/>
        <c:lblAlgn val="ctr"/>
        <c:lblOffset val="0"/>
      </c:catAx>
      <c:valAx>
        <c:axId val="107031168"/>
        <c:scaling>
          <c:orientation val="minMax"/>
          <c:min val="0"/>
        </c:scaling>
        <c:delete val="1"/>
        <c:axPos val="l"/>
        <c:numFmt formatCode="#,##0" sourceLinked="1"/>
        <c:majorTickMark val="none"/>
        <c:tickLblPos val="none"/>
        <c:crossAx val="107001728"/>
        <c:crosses val="autoZero"/>
        <c:crossBetween val="between"/>
        <c:minorUnit val="1.0000000000000005E-2"/>
      </c:valAx>
    </c:plotArea>
    <c:plotVisOnly val="1"/>
    <c:dispBlanksAs val="gap"/>
  </c:chart>
  <c:txPr>
    <a:bodyPr/>
    <a:lstStyle/>
    <a:p>
      <a:pPr>
        <a:defRPr sz="1800"/>
      </a:pPr>
      <a:endParaRPr lang="en-US"/>
    </a:p>
  </c:txPr>
  <c:externalData r:id="rId1"/>
</c:chartSpace>
</file>

<file path=ppt/charts/chart27.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2.7777777777779046E-2"/>
          <c:y val="3.8149731990623015E-3"/>
          <c:w val="0.9529914529914687"/>
          <c:h val="0.86712472360942583"/>
        </c:manualLayout>
      </c:layout>
      <c:barChart>
        <c:barDir val="col"/>
        <c:grouping val="stacked"/>
        <c:ser>
          <c:idx val="0"/>
          <c:order val="0"/>
          <c:tx>
            <c:strRef>
              <c:f>Sheet1!$B$1</c:f>
              <c:strCache>
                <c:ptCount val="1"/>
                <c:pt idx="0">
                  <c:v>Column1</c:v>
                </c:pt>
              </c:strCache>
            </c:strRef>
          </c:tx>
          <c:dPt>
            <c:idx val="32"/>
            <c:spPr>
              <a:solidFill>
                <a:schemeClr val="accent5"/>
              </a:solidFill>
            </c:spPr>
          </c:dPt>
          <c:dPt>
            <c:idx val="49"/>
            <c:spPr>
              <a:solidFill>
                <a:schemeClr val="accent1"/>
              </a:solidFill>
            </c:spPr>
          </c:dPt>
          <c:cat>
            <c:strRef>
              <c:f>Sheet1!$A$2:$A$52</c:f>
              <c:strCache>
                <c:ptCount val="51"/>
                <c:pt idx="0">
                  <c:v>UT</c:v>
                </c:pt>
                <c:pt idx="1">
                  <c:v>ID</c:v>
                </c:pt>
                <c:pt idx="2">
                  <c:v>OR</c:v>
                </c:pt>
                <c:pt idx="3">
                  <c:v>WA</c:v>
                </c:pt>
                <c:pt idx="4">
                  <c:v>VT</c:v>
                </c:pt>
                <c:pt idx="5">
                  <c:v>WY</c:v>
                </c:pt>
                <c:pt idx="6">
                  <c:v>MT</c:v>
                </c:pt>
                <c:pt idx="7">
                  <c:v>ND</c:v>
                </c:pt>
                <c:pt idx="8">
                  <c:v>NM</c:v>
                </c:pt>
                <c:pt idx="9">
                  <c:v>AK</c:v>
                </c:pt>
                <c:pt idx="10">
                  <c:v>ME</c:v>
                </c:pt>
                <c:pt idx="11">
                  <c:v>MN</c:v>
                </c:pt>
                <c:pt idx="12">
                  <c:v>CO</c:v>
                </c:pt>
                <c:pt idx="13">
                  <c:v>WI</c:v>
                </c:pt>
                <c:pt idx="14">
                  <c:v>IA</c:v>
                </c:pt>
                <c:pt idx="15">
                  <c:v>NH</c:v>
                </c:pt>
                <c:pt idx="16">
                  <c:v>SD</c:v>
                </c:pt>
                <c:pt idx="17">
                  <c:v>NE</c:v>
                </c:pt>
                <c:pt idx="18">
                  <c:v>IN</c:v>
                </c:pt>
                <c:pt idx="19">
                  <c:v>NC</c:v>
                </c:pt>
                <c:pt idx="20">
                  <c:v>KS</c:v>
                </c:pt>
                <c:pt idx="21">
                  <c:v>AZ</c:v>
                </c:pt>
                <c:pt idx="22">
                  <c:v>GA</c:v>
                </c:pt>
                <c:pt idx="23">
                  <c:v>OK</c:v>
                </c:pt>
                <c:pt idx="24">
                  <c:v>VA</c:v>
                </c:pt>
                <c:pt idx="25">
                  <c:v>MO</c:v>
                </c:pt>
                <c:pt idx="26">
                  <c:v>OH</c:v>
                </c:pt>
                <c:pt idx="27">
                  <c:v>RI</c:v>
                </c:pt>
                <c:pt idx="28">
                  <c:v>CT</c:v>
                </c:pt>
                <c:pt idx="29">
                  <c:v>AL</c:v>
                </c:pt>
                <c:pt idx="30">
                  <c:v>AR</c:v>
                </c:pt>
                <c:pt idx="31">
                  <c:v>SC</c:v>
                </c:pt>
                <c:pt idx="32">
                  <c:v>MA</c:v>
                </c:pt>
                <c:pt idx="33">
                  <c:v>KY</c:v>
                </c:pt>
                <c:pt idx="34">
                  <c:v>MI</c:v>
                </c:pt>
                <c:pt idx="35">
                  <c:v>TN</c:v>
                </c:pt>
                <c:pt idx="36">
                  <c:v>WV</c:v>
                </c:pt>
                <c:pt idx="37">
                  <c:v>MD</c:v>
                </c:pt>
                <c:pt idx="38">
                  <c:v>MS</c:v>
                </c:pt>
                <c:pt idx="39">
                  <c:v>TX</c:v>
                </c:pt>
                <c:pt idx="40">
                  <c:v>HI</c:v>
                </c:pt>
                <c:pt idx="41">
                  <c:v>IL</c:v>
                </c:pt>
                <c:pt idx="42">
                  <c:v>PA</c:v>
                </c:pt>
                <c:pt idx="43">
                  <c:v>CA</c:v>
                </c:pt>
                <c:pt idx="44">
                  <c:v>DE</c:v>
                </c:pt>
                <c:pt idx="45">
                  <c:v>LA</c:v>
                </c:pt>
                <c:pt idx="46">
                  <c:v>FL</c:v>
                </c:pt>
                <c:pt idx="47">
                  <c:v>NV</c:v>
                </c:pt>
                <c:pt idx="48">
                  <c:v>DC</c:v>
                </c:pt>
                <c:pt idx="49">
                  <c:v>NY</c:v>
                </c:pt>
                <c:pt idx="50">
                  <c:v>NJ</c:v>
                </c:pt>
              </c:strCache>
            </c:strRef>
          </c:cat>
          <c:val>
            <c:numRef>
              <c:f>Sheet1!$B$2:$B$52</c:f>
              <c:numCache>
                <c:formatCode>General</c:formatCode>
                <c:ptCount val="51"/>
                <c:pt idx="0">
                  <c:v>0.51</c:v>
                </c:pt>
                <c:pt idx="1">
                  <c:v>0.53</c:v>
                </c:pt>
                <c:pt idx="2">
                  <c:v>0.54</c:v>
                </c:pt>
                <c:pt idx="3">
                  <c:v>0.59</c:v>
                </c:pt>
                <c:pt idx="4">
                  <c:v>0.62000000000000155</c:v>
                </c:pt>
                <c:pt idx="5">
                  <c:v>0.62000000000000155</c:v>
                </c:pt>
                <c:pt idx="6">
                  <c:v>0.63000000000000178</c:v>
                </c:pt>
                <c:pt idx="7">
                  <c:v>0.63000000000000178</c:v>
                </c:pt>
                <c:pt idx="8">
                  <c:v>0.68</c:v>
                </c:pt>
                <c:pt idx="9">
                  <c:v>0.70000000000000062</c:v>
                </c:pt>
                <c:pt idx="10">
                  <c:v>0.71000000000000063</c:v>
                </c:pt>
                <c:pt idx="11">
                  <c:v>0.71000000000000063</c:v>
                </c:pt>
                <c:pt idx="12">
                  <c:v>0.72000000000000064</c:v>
                </c:pt>
                <c:pt idx="13">
                  <c:v>0.72000000000000064</c:v>
                </c:pt>
                <c:pt idx="14">
                  <c:v>0.73000000000000065</c:v>
                </c:pt>
                <c:pt idx="15">
                  <c:v>0.73000000000000065</c:v>
                </c:pt>
                <c:pt idx="16">
                  <c:v>0.73000000000000065</c:v>
                </c:pt>
                <c:pt idx="17">
                  <c:v>0.81</c:v>
                </c:pt>
                <c:pt idx="18">
                  <c:v>0.83000000000000063</c:v>
                </c:pt>
                <c:pt idx="19">
                  <c:v>0.84000000000000064</c:v>
                </c:pt>
                <c:pt idx="20">
                  <c:v>0.85000000000000064</c:v>
                </c:pt>
                <c:pt idx="21">
                  <c:v>0.86000000000000065</c:v>
                </c:pt>
                <c:pt idx="22">
                  <c:v>0.9</c:v>
                </c:pt>
                <c:pt idx="23">
                  <c:v>0.9</c:v>
                </c:pt>
                <c:pt idx="24">
                  <c:v>0.92</c:v>
                </c:pt>
                <c:pt idx="25">
                  <c:v>0.93</c:v>
                </c:pt>
                <c:pt idx="26">
                  <c:v>0.94000000000000061</c:v>
                </c:pt>
                <c:pt idx="27">
                  <c:v>0.94000000000000061</c:v>
                </c:pt>
                <c:pt idx="28">
                  <c:v>0.95000000000000062</c:v>
                </c:pt>
                <c:pt idx="29">
                  <c:v>0.96000000000000063</c:v>
                </c:pt>
                <c:pt idx="30">
                  <c:v>0.96000000000000063</c:v>
                </c:pt>
                <c:pt idx="31">
                  <c:v>0.96000000000000063</c:v>
                </c:pt>
                <c:pt idx="32">
                  <c:v>0.97000000000000064</c:v>
                </c:pt>
                <c:pt idx="33">
                  <c:v>0.99</c:v>
                </c:pt>
                <c:pt idx="34">
                  <c:v>0.99</c:v>
                </c:pt>
                <c:pt idx="35">
                  <c:v>0.99</c:v>
                </c:pt>
                <c:pt idx="36">
                  <c:v>0.99</c:v>
                </c:pt>
                <c:pt idx="37">
                  <c:v>1</c:v>
                </c:pt>
                <c:pt idx="38">
                  <c:v>1.02</c:v>
                </c:pt>
                <c:pt idx="39">
                  <c:v>1.08</c:v>
                </c:pt>
                <c:pt idx="40">
                  <c:v>1.0900000000000001</c:v>
                </c:pt>
                <c:pt idx="41">
                  <c:v>1.1000000000000001</c:v>
                </c:pt>
                <c:pt idx="42">
                  <c:v>1.1100000000000001</c:v>
                </c:pt>
                <c:pt idx="43">
                  <c:v>1.1299999999999966</c:v>
                </c:pt>
                <c:pt idx="44">
                  <c:v>1.1299999999999966</c:v>
                </c:pt>
                <c:pt idx="45">
                  <c:v>1.1299999999999966</c:v>
                </c:pt>
                <c:pt idx="46">
                  <c:v>1.1399999999999966</c:v>
                </c:pt>
                <c:pt idx="47">
                  <c:v>1.1399999999999966</c:v>
                </c:pt>
                <c:pt idx="48">
                  <c:v>1.2</c:v>
                </c:pt>
                <c:pt idx="49">
                  <c:v>1.32</c:v>
                </c:pt>
                <c:pt idx="50">
                  <c:v>1.55</c:v>
                </c:pt>
              </c:numCache>
            </c:numRef>
          </c:val>
        </c:ser>
        <c:gapWidth val="75"/>
        <c:overlap val="100"/>
        <c:axId val="106870272"/>
        <c:axId val="106871808"/>
      </c:barChart>
      <c:catAx>
        <c:axId val="106870272"/>
        <c:scaling>
          <c:orientation val="minMax"/>
        </c:scaling>
        <c:axPos val="b"/>
        <c:numFmt formatCode="&quot;$&quot;#,##0.00" sourceLinked="1"/>
        <c:majorTickMark val="none"/>
        <c:tickLblPos val="nextTo"/>
        <c:txPr>
          <a:bodyPr/>
          <a:lstStyle/>
          <a:p>
            <a:pPr>
              <a:defRPr sz="750" b="1"/>
            </a:pPr>
            <a:endParaRPr lang="en-US"/>
          </a:p>
        </c:txPr>
        <c:crossAx val="106871808"/>
        <c:crosses val="autoZero"/>
        <c:auto val="1"/>
        <c:lblAlgn val="ctr"/>
        <c:lblOffset val="0"/>
      </c:catAx>
      <c:valAx>
        <c:axId val="106871808"/>
        <c:scaling>
          <c:orientation val="minMax"/>
        </c:scaling>
        <c:axPos val="l"/>
        <c:majorGridlines>
          <c:spPr>
            <a:ln>
              <a:solidFill>
                <a:srgbClr val="BFBFBF"/>
              </a:solidFill>
            </a:ln>
          </c:spPr>
        </c:majorGridlines>
        <c:numFmt formatCode="#,##0.0" sourceLinked="0"/>
        <c:tickLblPos val="nextTo"/>
        <c:spPr>
          <a:ln>
            <a:noFill/>
          </a:ln>
        </c:spPr>
        <c:txPr>
          <a:bodyPr/>
          <a:lstStyle/>
          <a:p>
            <a:pPr>
              <a:defRPr sz="800" b="1"/>
            </a:pPr>
            <a:endParaRPr lang="en-US"/>
          </a:p>
        </c:txPr>
        <c:crossAx val="106870272"/>
        <c:crosses val="autoZero"/>
        <c:crossBetween val="between"/>
      </c:valAx>
      <c:spPr>
        <a:noFill/>
        <a:ln w="25400">
          <a:noFill/>
        </a:ln>
      </c:spPr>
    </c:plotArea>
    <c:plotVisOnly val="1"/>
    <c:dispBlanksAs val="gap"/>
  </c:chart>
  <c:txPr>
    <a:bodyPr/>
    <a:lstStyle/>
    <a:p>
      <a:pPr>
        <a:defRPr sz="1800"/>
      </a:pPr>
      <a:endParaRPr lang="en-US"/>
    </a:p>
  </c:txPr>
  <c:externalData r:id="rId1"/>
</c:chartSpace>
</file>

<file path=ppt/charts/chart28.xml><?xml version="1.0" encoding="utf-8"?>
<c:chartSpace xmlns:c="http://schemas.openxmlformats.org/drawingml/2006/chart" xmlns:a="http://schemas.openxmlformats.org/drawingml/2006/main" xmlns:r="http://schemas.openxmlformats.org/officeDocument/2006/relationships">
  <c:lang val="en-US"/>
  <c:chart>
    <c:autoTitleDeleted val="1"/>
    <c:plotArea>
      <c:layout>
        <c:manualLayout>
          <c:layoutTarget val="inner"/>
          <c:xMode val="edge"/>
          <c:yMode val="edge"/>
          <c:x val="2.7777777777779209E-2"/>
          <c:y val="3.8149731990623015E-3"/>
          <c:w val="0.9529914529914687"/>
          <c:h val="0.86881048245200465"/>
        </c:manualLayout>
      </c:layout>
      <c:barChart>
        <c:barDir val="col"/>
        <c:grouping val="clustered"/>
        <c:ser>
          <c:idx val="0"/>
          <c:order val="0"/>
          <c:tx>
            <c:strRef>
              <c:f>Sheet1!$B$1</c:f>
              <c:strCache>
                <c:ptCount val="1"/>
                <c:pt idx="0">
                  <c:v>MA</c:v>
                </c:pt>
              </c:strCache>
            </c:strRef>
          </c:tx>
          <c:spPr>
            <a:solidFill>
              <a:schemeClr val="accent1"/>
            </a:solidFill>
          </c:spPr>
          <c:dPt>
            <c:idx val="0"/>
            <c:spPr>
              <a:solidFill>
                <a:schemeClr val="accent5"/>
              </a:solidFill>
            </c:spPr>
          </c:dPt>
          <c:dLbls>
            <c:dLbl>
              <c:idx val="0"/>
              <c:layout>
                <c:manualLayout>
                  <c:x val="-4.2735042735042739E-3"/>
                  <c:y val="0"/>
                </c:manualLayout>
              </c:layout>
              <c:dLblPos val="outEnd"/>
              <c:showVal val="1"/>
            </c:dLbl>
            <c:numFmt formatCode="#,##0" sourceLinked="0"/>
            <c:txPr>
              <a:bodyPr/>
              <a:lstStyle/>
              <a:p>
                <a:pPr>
                  <a:defRPr sz="1200" b="1"/>
                </a:pPr>
                <a:endParaRPr lang="en-US"/>
              </a:p>
            </c:txPr>
            <c:dLblPos val="outEnd"/>
            <c:showVal val="1"/>
          </c:dLbls>
          <c:cat>
            <c:strRef>
              <c:f>Sheet1!$A$2:$A$3</c:f>
              <c:strCache>
                <c:ptCount val="2"/>
                <c:pt idx="0">
                  <c:v>Massachusetts</c:v>
                </c:pt>
                <c:pt idx="1">
                  <c:v>U.S.</c:v>
                </c:pt>
              </c:strCache>
            </c:strRef>
          </c:cat>
          <c:val>
            <c:numRef>
              <c:f>Sheet1!$B$2:$B$3</c:f>
              <c:numCache>
                <c:formatCode>#,##0</c:formatCode>
                <c:ptCount val="2"/>
                <c:pt idx="0">
                  <c:v>3317</c:v>
                </c:pt>
                <c:pt idx="1">
                  <c:v>2106</c:v>
                </c:pt>
              </c:numCache>
            </c:numRef>
          </c:val>
        </c:ser>
        <c:dLbls>
          <c:showVal val="1"/>
        </c:dLbls>
        <c:gapWidth val="100"/>
        <c:overlap val="100"/>
        <c:axId val="105649664"/>
        <c:axId val="105651200"/>
      </c:barChart>
      <c:catAx>
        <c:axId val="105649664"/>
        <c:scaling>
          <c:orientation val="minMax"/>
        </c:scaling>
        <c:axPos val="b"/>
        <c:numFmt formatCode="General" sourceLinked="1"/>
        <c:majorTickMark val="none"/>
        <c:tickLblPos val="nextTo"/>
        <c:txPr>
          <a:bodyPr/>
          <a:lstStyle/>
          <a:p>
            <a:pPr>
              <a:defRPr sz="1400" b="1"/>
            </a:pPr>
            <a:endParaRPr lang="en-US"/>
          </a:p>
        </c:txPr>
        <c:crossAx val="105651200"/>
        <c:crosses val="autoZero"/>
        <c:auto val="1"/>
        <c:lblAlgn val="ctr"/>
        <c:lblOffset val="0"/>
      </c:catAx>
      <c:valAx>
        <c:axId val="105651200"/>
        <c:scaling>
          <c:orientation val="minMax"/>
          <c:max val="3700"/>
          <c:min val="0"/>
        </c:scaling>
        <c:delete val="1"/>
        <c:axPos val="l"/>
        <c:numFmt formatCode="#,##0" sourceLinked="1"/>
        <c:majorTickMark val="none"/>
        <c:tickLblPos val="none"/>
        <c:crossAx val="105649664"/>
        <c:crosses val="autoZero"/>
        <c:crossBetween val="between"/>
        <c:minorUnit val="1.0000000000000005E-2"/>
      </c:valAx>
    </c:plotArea>
    <c:plotVisOnly val="1"/>
    <c:dispBlanksAs val="gap"/>
  </c:chart>
  <c:txPr>
    <a:bodyPr/>
    <a:lstStyle/>
    <a:p>
      <a:pPr>
        <a:defRPr sz="1800"/>
      </a:pPr>
      <a:endParaRPr lang="en-US"/>
    </a:p>
  </c:txPr>
  <c:externalData r:id="rId1"/>
</c:chartSpace>
</file>

<file path=ppt/charts/chart29.xml><?xml version="1.0" encoding="utf-8"?>
<c:chartSpace xmlns:c="http://schemas.openxmlformats.org/drawingml/2006/chart" xmlns:a="http://schemas.openxmlformats.org/drawingml/2006/main" xmlns:r="http://schemas.openxmlformats.org/officeDocument/2006/relationships">
  <c:lang val="en-US"/>
  <c:chart>
    <c:autoTitleDeleted val="1"/>
    <c:plotArea>
      <c:layout>
        <c:manualLayout>
          <c:layoutTarget val="inner"/>
          <c:xMode val="edge"/>
          <c:yMode val="edge"/>
          <c:x val="2.7777777777779331E-2"/>
          <c:y val="3.8149731990623015E-3"/>
          <c:w val="0.95299145299147114"/>
          <c:h val="0.86881048245200465"/>
        </c:manualLayout>
      </c:layout>
      <c:barChart>
        <c:barDir val="col"/>
        <c:grouping val="clustered"/>
        <c:ser>
          <c:idx val="0"/>
          <c:order val="0"/>
          <c:tx>
            <c:strRef>
              <c:f>Sheet1!$B$1</c:f>
              <c:strCache>
                <c:ptCount val="1"/>
                <c:pt idx="0">
                  <c:v>MA</c:v>
                </c:pt>
              </c:strCache>
            </c:strRef>
          </c:tx>
          <c:spPr>
            <a:solidFill>
              <a:schemeClr val="accent1"/>
            </a:solidFill>
          </c:spPr>
          <c:dPt>
            <c:idx val="0"/>
            <c:spPr>
              <a:solidFill>
                <a:schemeClr val="accent5"/>
              </a:solidFill>
            </c:spPr>
          </c:dPt>
          <c:dLbls>
            <c:numFmt formatCode="0%" sourceLinked="0"/>
            <c:txPr>
              <a:bodyPr/>
              <a:lstStyle/>
              <a:p>
                <a:pPr>
                  <a:defRPr sz="1200" b="1"/>
                </a:pPr>
                <a:endParaRPr lang="en-US"/>
              </a:p>
            </c:txPr>
            <c:dLblPos val="outEnd"/>
            <c:showVal val="1"/>
          </c:dLbls>
          <c:cat>
            <c:strRef>
              <c:f>Sheet1!$A$2:$A$3</c:f>
              <c:strCache>
                <c:ptCount val="2"/>
                <c:pt idx="0">
                  <c:v>Massachusetts</c:v>
                </c:pt>
                <c:pt idx="1">
                  <c:v>U.S.</c:v>
                </c:pt>
              </c:strCache>
            </c:strRef>
          </c:cat>
          <c:val>
            <c:numRef>
              <c:f>Sheet1!$B$2:$B$3</c:f>
              <c:numCache>
                <c:formatCode>0%</c:formatCode>
                <c:ptCount val="2"/>
                <c:pt idx="0">
                  <c:v>0.46</c:v>
                </c:pt>
                <c:pt idx="1">
                  <c:v>0.19</c:v>
                </c:pt>
              </c:numCache>
            </c:numRef>
          </c:val>
        </c:ser>
        <c:dLbls>
          <c:showVal val="1"/>
        </c:dLbls>
        <c:gapWidth val="100"/>
        <c:overlap val="100"/>
        <c:axId val="99834496"/>
        <c:axId val="99942784"/>
      </c:barChart>
      <c:catAx>
        <c:axId val="99834496"/>
        <c:scaling>
          <c:orientation val="minMax"/>
        </c:scaling>
        <c:axPos val="b"/>
        <c:numFmt formatCode="General" sourceLinked="1"/>
        <c:majorTickMark val="none"/>
        <c:tickLblPos val="nextTo"/>
        <c:txPr>
          <a:bodyPr/>
          <a:lstStyle/>
          <a:p>
            <a:pPr>
              <a:defRPr sz="1400" b="1"/>
            </a:pPr>
            <a:endParaRPr lang="en-US"/>
          </a:p>
        </c:txPr>
        <c:crossAx val="99942784"/>
        <c:crosses val="autoZero"/>
        <c:auto val="1"/>
        <c:lblAlgn val="ctr"/>
        <c:lblOffset val="0"/>
      </c:catAx>
      <c:valAx>
        <c:axId val="99942784"/>
        <c:scaling>
          <c:orientation val="minMax"/>
        </c:scaling>
        <c:delete val="1"/>
        <c:axPos val="l"/>
        <c:numFmt formatCode="0%" sourceLinked="1"/>
        <c:majorTickMark val="none"/>
        <c:tickLblPos val="none"/>
        <c:crossAx val="99834496"/>
        <c:crosses val="autoZero"/>
        <c:crossBetween val="between"/>
        <c:minorUnit val="1.0000000000000005E-2"/>
      </c:valAx>
    </c:plotArea>
    <c:plotVisOnly val="1"/>
    <c:dispBlanksAs val="gap"/>
  </c:chart>
  <c:txPr>
    <a:bodyPr/>
    <a:lstStyle/>
    <a:p>
      <a:pPr>
        <a:defRPr sz="1800"/>
      </a:pPr>
      <a:endParaRPr lang="en-US"/>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lang val="en-US"/>
  <c:chart>
    <c:autoTitleDeleted val="1"/>
    <c:plotArea>
      <c:layout>
        <c:manualLayout>
          <c:layoutTarget val="inner"/>
          <c:xMode val="edge"/>
          <c:yMode val="edge"/>
          <c:x val="2.7777777777778935E-2"/>
          <c:y val="3.8149731990623015E-3"/>
          <c:w val="0.9529914529914687"/>
          <c:h val="0.9261943518414365"/>
        </c:manualLayout>
      </c:layout>
      <c:barChart>
        <c:barDir val="col"/>
        <c:grouping val="clustered"/>
        <c:ser>
          <c:idx val="0"/>
          <c:order val="0"/>
          <c:tx>
            <c:strRef>
              <c:f>Sheet1!$B$1</c:f>
              <c:strCache>
                <c:ptCount val="1"/>
                <c:pt idx="0">
                  <c:v>ACTUAL</c:v>
                </c:pt>
              </c:strCache>
            </c:strRef>
          </c:tx>
          <c:spPr>
            <a:solidFill>
              <a:schemeClr val="tx2"/>
            </a:solidFill>
          </c:spPr>
          <c:dLbls>
            <c:spPr>
              <a:solidFill>
                <a:schemeClr val="bg1"/>
              </a:solidFill>
            </c:spPr>
            <c:txPr>
              <a:bodyPr/>
              <a:lstStyle/>
              <a:p>
                <a:pPr>
                  <a:defRPr sz="1000"/>
                </a:pPr>
                <a:endParaRPr lang="en-US"/>
              </a:p>
            </c:txPr>
            <c:dLblPos val="outEnd"/>
            <c:showVal val="1"/>
          </c:dLbls>
          <c:cat>
            <c:numRef>
              <c:f>Sheet1!$A$2:$A$31</c:f>
              <c:numCache>
                <c:formatCode>General</c:formatCode>
                <c:ptCount val="30"/>
                <c:pt idx="0">
                  <c:v>1991</c:v>
                </c:pt>
                <c:pt idx="1">
                  <c:v>1992</c:v>
                </c:pt>
                <c:pt idx="2">
                  <c:v>1993</c:v>
                </c:pt>
                <c:pt idx="3">
                  <c:v>1994</c:v>
                </c:pt>
                <c:pt idx="4">
                  <c:v>1995</c:v>
                </c:pt>
                <c:pt idx="5">
                  <c:v>1996</c:v>
                </c:pt>
                <c:pt idx="6">
                  <c:v>1997</c:v>
                </c:pt>
                <c:pt idx="7">
                  <c:v>1998</c:v>
                </c:pt>
                <c:pt idx="8">
                  <c:v>1999</c:v>
                </c:pt>
                <c:pt idx="9">
                  <c:v>2000</c:v>
                </c:pt>
                <c:pt idx="10">
                  <c:v>2001</c:v>
                </c:pt>
                <c:pt idx="11">
                  <c:v>2002</c:v>
                </c:pt>
                <c:pt idx="12">
                  <c:v>2003</c:v>
                </c:pt>
                <c:pt idx="13">
                  <c:v>2004</c:v>
                </c:pt>
                <c:pt idx="14">
                  <c:v>2005</c:v>
                </c:pt>
                <c:pt idx="15">
                  <c:v>2006</c:v>
                </c:pt>
                <c:pt idx="16">
                  <c:v>2007</c:v>
                </c:pt>
                <c:pt idx="17">
                  <c:v>2008</c:v>
                </c:pt>
                <c:pt idx="18">
                  <c:v>2009</c:v>
                </c:pt>
                <c:pt idx="19">
                  <c:v>2010</c:v>
                </c:pt>
                <c:pt idx="20">
                  <c:v>2011</c:v>
                </c:pt>
                <c:pt idx="21">
                  <c:v>2012</c:v>
                </c:pt>
                <c:pt idx="22">
                  <c:v>2013</c:v>
                </c:pt>
                <c:pt idx="23">
                  <c:v>2014</c:v>
                </c:pt>
                <c:pt idx="24">
                  <c:v>2015</c:v>
                </c:pt>
                <c:pt idx="25">
                  <c:v>2016</c:v>
                </c:pt>
                <c:pt idx="26">
                  <c:v>2017</c:v>
                </c:pt>
                <c:pt idx="27">
                  <c:v>2018</c:v>
                </c:pt>
                <c:pt idx="28">
                  <c:v>2019</c:v>
                </c:pt>
                <c:pt idx="29">
                  <c:v>2020</c:v>
                </c:pt>
              </c:numCache>
            </c:numRef>
          </c:cat>
          <c:val>
            <c:numRef>
              <c:f>Sheet1!$B$2:$B$31</c:f>
              <c:numCache>
                <c:formatCode>"$"#,##0</c:formatCode>
                <c:ptCount val="30"/>
                <c:pt idx="0">
                  <c:v>20</c:v>
                </c:pt>
                <c:pt idx="1">
                  <c:v>21</c:v>
                </c:pt>
                <c:pt idx="2">
                  <c:v>23</c:v>
                </c:pt>
                <c:pt idx="3">
                  <c:v>24</c:v>
                </c:pt>
                <c:pt idx="4">
                  <c:v>25</c:v>
                </c:pt>
                <c:pt idx="5">
                  <c:v>27</c:v>
                </c:pt>
                <c:pt idx="6">
                  <c:v>28</c:v>
                </c:pt>
                <c:pt idx="7">
                  <c:v>30</c:v>
                </c:pt>
                <c:pt idx="8">
                  <c:v>31</c:v>
                </c:pt>
                <c:pt idx="9">
                  <c:v>33</c:v>
                </c:pt>
                <c:pt idx="10">
                  <c:v>36</c:v>
                </c:pt>
                <c:pt idx="11">
                  <c:v>39</c:v>
                </c:pt>
                <c:pt idx="12">
                  <c:v>42</c:v>
                </c:pt>
                <c:pt idx="13">
                  <c:v>45</c:v>
                </c:pt>
                <c:pt idx="14">
                  <c:v>48</c:v>
                </c:pt>
                <c:pt idx="15">
                  <c:v>52</c:v>
                </c:pt>
                <c:pt idx="16">
                  <c:v>56</c:v>
                </c:pt>
                <c:pt idx="17">
                  <c:v>58</c:v>
                </c:pt>
                <c:pt idx="18">
                  <c:v>61</c:v>
                </c:pt>
              </c:numCache>
            </c:numRef>
          </c:val>
        </c:ser>
        <c:ser>
          <c:idx val="1"/>
          <c:order val="1"/>
          <c:tx>
            <c:strRef>
              <c:f>Sheet1!$C$1</c:f>
              <c:strCache>
                <c:ptCount val="1"/>
                <c:pt idx="0">
                  <c:v>PROJECTED</c:v>
                </c:pt>
              </c:strCache>
            </c:strRef>
          </c:tx>
          <c:spPr>
            <a:solidFill>
              <a:schemeClr val="accent5"/>
            </a:solidFill>
          </c:spPr>
          <c:dLbls>
            <c:spPr>
              <a:solidFill>
                <a:schemeClr val="bg1"/>
              </a:solidFill>
            </c:spPr>
            <c:txPr>
              <a:bodyPr/>
              <a:lstStyle/>
              <a:p>
                <a:pPr>
                  <a:defRPr sz="1000"/>
                </a:pPr>
                <a:endParaRPr lang="en-US"/>
              </a:p>
            </c:txPr>
            <c:dLblPos val="outEnd"/>
            <c:showVal val="1"/>
          </c:dLbls>
          <c:cat>
            <c:numRef>
              <c:f>Sheet1!$A$2:$A$31</c:f>
              <c:numCache>
                <c:formatCode>General</c:formatCode>
                <c:ptCount val="30"/>
                <c:pt idx="0">
                  <c:v>1991</c:v>
                </c:pt>
                <c:pt idx="1">
                  <c:v>1992</c:v>
                </c:pt>
                <c:pt idx="2">
                  <c:v>1993</c:v>
                </c:pt>
                <c:pt idx="3">
                  <c:v>1994</c:v>
                </c:pt>
                <c:pt idx="4">
                  <c:v>1995</c:v>
                </c:pt>
                <c:pt idx="5">
                  <c:v>1996</c:v>
                </c:pt>
                <c:pt idx="6">
                  <c:v>1997</c:v>
                </c:pt>
                <c:pt idx="7">
                  <c:v>1998</c:v>
                </c:pt>
                <c:pt idx="8">
                  <c:v>1999</c:v>
                </c:pt>
                <c:pt idx="9">
                  <c:v>2000</c:v>
                </c:pt>
                <c:pt idx="10">
                  <c:v>2001</c:v>
                </c:pt>
                <c:pt idx="11">
                  <c:v>2002</c:v>
                </c:pt>
                <c:pt idx="12">
                  <c:v>2003</c:v>
                </c:pt>
                <c:pt idx="13">
                  <c:v>2004</c:v>
                </c:pt>
                <c:pt idx="14">
                  <c:v>2005</c:v>
                </c:pt>
                <c:pt idx="15">
                  <c:v>2006</c:v>
                </c:pt>
                <c:pt idx="16">
                  <c:v>2007</c:v>
                </c:pt>
                <c:pt idx="17">
                  <c:v>2008</c:v>
                </c:pt>
                <c:pt idx="18">
                  <c:v>2009</c:v>
                </c:pt>
                <c:pt idx="19">
                  <c:v>2010</c:v>
                </c:pt>
                <c:pt idx="20">
                  <c:v>2011</c:v>
                </c:pt>
                <c:pt idx="21">
                  <c:v>2012</c:v>
                </c:pt>
                <c:pt idx="22">
                  <c:v>2013</c:v>
                </c:pt>
                <c:pt idx="23">
                  <c:v>2014</c:v>
                </c:pt>
                <c:pt idx="24">
                  <c:v>2015</c:v>
                </c:pt>
                <c:pt idx="25">
                  <c:v>2016</c:v>
                </c:pt>
                <c:pt idx="26">
                  <c:v>2017</c:v>
                </c:pt>
                <c:pt idx="27">
                  <c:v>2018</c:v>
                </c:pt>
                <c:pt idx="28">
                  <c:v>2019</c:v>
                </c:pt>
                <c:pt idx="29">
                  <c:v>2020</c:v>
                </c:pt>
              </c:numCache>
            </c:numRef>
          </c:cat>
          <c:val>
            <c:numRef>
              <c:f>Sheet1!$C$2:$C$31</c:f>
              <c:numCache>
                <c:formatCode>General</c:formatCode>
                <c:ptCount val="30"/>
                <c:pt idx="19" formatCode="&quot;$&quot;#,##0">
                  <c:v>68</c:v>
                </c:pt>
                <c:pt idx="20" formatCode="&quot;$&quot;#,##0">
                  <c:v>72</c:v>
                </c:pt>
                <c:pt idx="21" formatCode="&quot;$&quot;#,##0">
                  <c:v>77</c:v>
                </c:pt>
                <c:pt idx="22" formatCode="&quot;$&quot;#,##0">
                  <c:v>81</c:v>
                </c:pt>
                <c:pt idx="23" formatCode="&quot;$&quot;#,##0">
                  <c:v>86</c:v>
                </c:pt>
                <c:pt idx="24" formatCode="&quot;$&quot;#,##0">
                  <c:v>92</c:v>
                </c:pt>
                <c:pt idx="25" formatCode="&quot;$&quot;#,##0">
                  <c:v>97</c:v>
                </c:pt>
                <c:pt idx="26" formatCode="&quot;$&quot;#,##0">
                  <c:v>103</c:v>
                </c:pt>
                <c:pt idx="27" formatCode="&quot;$&quot;#,##0">
                  <c:v>109</c:v>
                </c:pt>
                <c:pt idx="28" formatCode="&quot;$&quot;#,##0">
                  <c:v>116</c:v>
                </c:pt>
                <c:pt idx="29" formatCode="&quot;$&quot;#,##0">
                  <c:v>123</c:v>
                </c:pt>
              </c:numCache>
            </c:numRef>
          </c:val>
        </c:ser>
        <c:dLbls>
          <c:showVal val="1"/>
        </c:dLbls>
        <c:gapWidth val="100"/>
        <c:overlap val="100"/>
        <c:axId val="93089792"/>
        <c:axId val="93091328"/>
      </c:barChart>
      <c:catAx>
        <c:axId val="93089792"/>
        <c:scaling>
          <c:orientation val="minMax"/>
        </c:scaling>
        <c:axPos val="b"/>
        <c:numFmt formatCode="General" sourceLinked="1"/>
        <c:majorTickMark val="none"/>
        <c:tickLblPos val="nextTo"/>
        <c:txPr>
          <a:bodyPr/>
          <a:lstStyle/>
          <a:p>
            <a:pPr>
              <a:defRPr sz="750" b="1"/>
            </a:pPr>
            <a:endParaRPr lang="en-US"/>
          </a:p>
        </c:txPr>
        <c:crossAx val="93091328"/>
        <c:crosses val="autoZero"/>
        <c:auto val="1"/>
        <c:lblAlgn val="ctr"/>
        <c:lblOffset val="0"/>
      </c:catAx>
      <c:valAx>
        <c:axId val="93091328"/>
        <c:scaling>
          <c:orientation val="minMax"/>
          <c:min val="0"/>
        </c:scaling>
        <c:delete val="1"/>
        <c:axPos val="l"/>
        <c:numFmt formatCode="&quot;$&quot;#,##0" sourceLinked="0"/>
        <c:majorTickMark val="none"/>
        <c:tickLblPos val="none"/>
        <c:crossAx val="93089792"/>
        <c:crosses val="autoZero"/>
        <c:crossBetween val="between"/>
        <c:minorUnit val="1.0000000000000005E-2"/>
      </c:valAx>
      <c:spPr>
        <a:noFill/>
        <a:ln w="25400">
          <a:noFill/>
        </a:ln>
      </c:spPr>
    </c:plotArea>
    <c:legend>
      <c:legendPos val="r"/>
      <c:layout>
        <c:manualLayout>
          <c:xMode val="edge"/>
          <c:yMode val="edge"/>
          <c:x val="0"/>
          <c:y val="6.1590130633105013E-2"/>
          <c:w val="0.25565969184407838"/>
          <c:h val="9.1691819492267068E-2"/>
        </c:manualLayout>
      </c:layout>
      <c:txPr>
        <a:bodyPr/>
        <a:lstStyle/>
        <a:p>
          <a:pPr>
            <a:defRPr sz="900" b="1"/>
          </a:pPr>
          <a:endParaRPr lang="en-US"/>
        </a:p>
      </c:txPr>
    </c:legend>
    <c:plotVisOnly val="1"/>
    <c:dispBlanksAs val="gap"/>
  </c:chart>
  <c:txPr>
    <a:bodyPr/>
    <a:lstStyle/>
    <a:p>
      <a:pPr>
        <a:defRPr sz="1800"/>
      </a:pPr>
      <a:endParaRPr lang="en-US"/>
    </a:p>
  </c:txPr>
  <c:externalData r:id="rId1"/>
</c:chartSpace>
</file>

<file path=ppt/charts/chart30.xml><?xml version="1.0" encoding="utf-8"?>
<c:chartSpace xmlns:c="http://schemas.openxmlformats.org/drawingml/2006/chart" xmlns:a="http://schemas.openxmlformats.org/drawingml/2006/main" xmlns:r="http://schemas.openxmlformats.org/officeDocument/2006/relationships">
  <c:lang val="en-US"/>
  <c:chart>
    <c:autoTitleDeleted val="1"/>
    <c:plotArea>
      <c:layout>
        <c:manualLayout>
          <c:layoutTarget val="inner"/>
          <c:xMode val="edge"/>
          <c:yMode val="edge"/>
          <c:x val="2.7777777777779209E-2"/>
          <c:y val="3.8149731990623015E-3"/>
          <c:w val="0.9529914529914687"/>
          <c:h val="0.87980417243317133"/>
        </c:manualLayout>
      </c:layout>
      <c:barChart>
        <c:barDir val="col"/>
        <c:grouping val="clustered"/>
        <c:ser>
          <c:idx val="0"/>
          <c:order val="0"/>
          <c:tx>
            <c:strRef>
              <c:f>Sheet1!$B$1</c:f>
              <c:strCache>
                <c:ptCount val="1"/>
                <c:pt idx="0">
                  <c:v>ACADEMIC MEDICAL CENTERS</c:v>
                </c:pt>
              </c:strCache>
            </c:strRef>
          </c:tx>
          <c:spPr>
            <a:solidFill>
              <a:schemeClr val="accent5"/>
            </a:solidFill>
          </c:spPr>
          <c:dLbls>
            <c:numFmt formatCode="#,##0.0" sourceLinked="0"/>
            <c:txPr>
              <a:bodyPr/>
              <a:lstStyle/>
              <a:p>
                <a:pPr>
                  <a:defRPr sz="1200" b="1"/>
                </a:pPr>
                <a:endParaRPr lang="en-US"/>
              </a:p>
            </c:txPr>
            <c:dLblPos val="outEnd"/>
            <c:showVal val="1"/>
          </c:dLbls>
          <c:cat>
            <c:numRef>
              <c:f>Sheet1!$A$2:$A$4</c:f>
              <c:numCache>
                <c:formatCode>General</c:formatCode>
                <c:ptCount val="3"/>
              </c:numCache>
            </c:numRef>
          </c:cat>
          <c:val>
            <c:numRef>
              <c:f>Sheet1!$B$2:$B$4</c:f>
              <c:numCache>
                <c:formatCode>"$"#,##0</c:formatCode>
                <c:ptCount val="3"/>
                <c:pt idx="0">
                  <c:v>14.2</c:v>
                </c:pt>
                <c:pt idx="1">
                  <c:v>3.4</c:v>
                </c:pt>
                <c:pt idx="2">
                  <c:v>15.5</c:v>
                </c:pt>
              </c:numCache>
            </c:numRef>
          </c:val>
        </c:ser>
        <c:ser>
          <c:idx val="1"/>
          <c:order val="1"/>
          <c:tx>
            <c:strRef>
              <c:f>Sheet1!$C$1</c:f>
              <c:strCache>
                <c:ptCount val="1"/>
                <c:pt idx="0">
                  <c:v>OTHER HOSPITALS</c:v>
                </c:pt>
              </c:strCache>
            </c:strRef>
          </c:tx>
          <c:spPr>
            <a:solidFill>
              <a:schemeClr val="accent1"/>
            </a:solidFill>
          </c:spPr>
          <c:dLbls>
            <c:dLbl>
              <c:idx val="0"/>
              <c:layout/>
              <c:tx>
                <c:rich>
                  <a:bodyPr/>
                  <a:lstStyle/>
                  <a:p>
                    <a:r>
                      <a:rPr lang="en-US" dirty="0" smtClean="0"/>
                      <a:t>12.2</a:t>
                    </a:r>
                    <a:endParaRPr lang="en-US" dirty="0"/>
                  </a:p>
                </c:rich>
              </c:tx>
              <c:showVal val="1"/>
            </c:dLbl>
            <c:numFmt formatCode="#,##0.0" sourceLinked="0"/>
            <c:txPr>
              <a:bodyPr/>
              <a:lstStyle/>
              <a:p>
                <a:pPr>
                  <a:defRPr sz="1200" b="1"/>
                </a:pPr>
                <a:endParaRPr lang="en-US"/>
              </a:p>
            </c:txPr>
            <c:showVal val="1"/>
          </c:dLbls>
          <c:cat>
            <c:numRef>
              <c:f>Sheet1!$A$2:$A$4</c:f>
              <c:numCache>
                <c:formatCode>General</c:formatCode>
                <c:ptCount val="3"/>
              </c:numCache>
            </c:numRef>
          </c:cat>
          <c:val>
            <c:numRef>
              <c:f>Sheet1!$C$2:$C$4</c:f>
              <c:numCache>
                <c:formatCode>"$"#,##0</c:formatCode>
                <c:ptCount val="3"/>
                <c:pt idx="0">
                  <c:v>12.1</c:v>
                </c:pt>
                <c:pt idx="1">
                  <c:v>2.5</c:v>
                </c:pt>
                <c:pt idx="2">
                  <c:v>12.8</c:v>
                </c:pt>
              </c:numCache>
            </c:numRef>
          </c:val>
        </c:ser>
        <c:dLbls>
          <c:showVal val="1"/>
        </c:dLbls>
        <c:gapWidth val="100"/>
        <c:axId val="102620544"/>
        <c:axId val="102458496"/>
      </c:barChart>
      <c:catAx>
        <c:axId val="102620544"/>
        <c:scaling>
          <c:orientation val="minMax"/>
        </c:scaling>
        <c:axPos val="b"/>
        <c:numFmt formatCode="General" sourceLinked="1"/>
        <c:majorTickMark val="none"/>
        <c:tickLblPos val="nextTo"/>
        <c:crossAx val="102458496"/>
        <c:crosses val="autoZero"/>
        <c:auto val="1"/>
        <c:lblAlgn val="ctr"/>
        <c:lblOffset val="400"/>
      </c:catAx>
      <c:valAx>
        <c:axId val="102458496"/>
        <c:scaling>
          <c:orientation val="minMax"/>
        </c:scaling>
        <c:delete val="1"/>
        <c:axPos val="l"/>
        <c:numFmt formatCode="&quot;$&quot;#,##0" sourceLinked="1"/>
        <c:majorTickMark val="none"/>
        <c:tickLblPos val="none"/>
        <c:crossAx val="102620544"/>
        <c:crosses val="autoZero"/>
        <c:crossBetween val="between"/>
        <c:minorUnit val="1.0000000000000005E-2"/>
      </c:valAx>
    </c:plotArea>
    <c:plotVisOnly val="1"/>
    <c:dispBlanksAs val="gap"/>
  </c:chart>
  <c:txPr>
    <a:bodyPr/>
    <a:lstStyle/>
    <a:p>
      <a:pPr>
        <a:defRPr sz="1800"/>
      </a:pPr>
      <a:endParaRPr lang="en-US"/>
    </a:p>
  </c:txPr>
  <c:externalData r:id="rId1"/>
</c:chartSpace>
</file>

<file path=ppt/charts/chart31.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3.3650754593175805E-2"/>
          <c:y val="3.0914313293660952E-2"/>
          <c:w val="0.94998019778777698"/>
          <c:h val="0.54016909589395457"/>
        </c:manualLayout>
      </c:layout>
      <c:barChart>
        <c:barDir val="col"/>
        <c:grouping val="stacked"/>
        <c:ser>
          <c:idx val="0"/>
          <c:order val="0"/>
          <c:tx>
            <c:strRef>
              <c:f>Sheet1!$C$1</c:f>
              <c:strCache>
                <c:ptCount val="1"/>
                <c:pt idx="0">
                  <c:v>Academic Medical Center</c:v>
                </c:pt>
              </c:strCache>
            </c:strRef>
          </c:tx>
          <c:spPr>
            <a:solidFill>
              <a:srgbClr val="D3643B"/>
            </a:solidFill>
          </c:spPr>
          <c:cat>
            <c:strRef>
              <c:f>Sheet1!$B$2:$B$66</c:f>
              <c:strCache>
                <c:ptCount val="65"/>
                <c:pt idx="0">
                  <c:v>ATHOL MEMORIAL HOSPITAL </c:v>
                </c:pt>
                <c:pt idx="1">
                  <c:v>HUBBARD REGIONAL HOSPITAL </c:v>
                </c:pt>
                <c:pt idx="2">
                  <c:v>CAMBRIDGE HEALTH ALLIANCE </c:v>
                </c:pt>
                <c:pt idx="3">
                  <c:v>MILTON HOSPITAL </c:v>
                </c:pt>
                <c:pt idx="4">
                  <c:v>HEYWOOD HOSPITAL </c:v>
                </c:pt>
                <c:pt idx="5">
                  <c:v>ANNA JAQUES HOSPITAL </c:v>
                </c:pt>
                <c:pt idx="6">
                  <c:v>QUINCY MEDICAL CENTER </c:v>
                </c:pt>
                <c:pt idx="7">
                  <c:v>HOLYOKE MEDICAL CENTER </c:v>
                </c:pt>
                <c:pt idx="8">
                  <c:v>SAINTS MEDICAL CENTER </c:v>
                </c:pt>
                <c:pt idx="9">
                  <c:v>MERCY MEDICAL CENTER </c:v>
                </c:pt>
                <c:pt idx="10">
                  <c:v>UMASS – HEALTH ALLIANCE </c:v>
                </c:pt>
                <c:pt idx="11">
                  <c:v>BOSTON MEDICAL CENTER </c:v>
                </c:pt>
                <c:pt idx="12">
                  <c:v>LOWELL GENERAL HOSPITAL </c:v>
                </c:pt>
                <c:pt idx="13">
                  <c:v>BID – NEEDHAM/GLOVER </c:v>
                </c:pt>
                <c:pt idx="14">
                  <c:v>MORTON HOSPITAL AND MEDICAL CENTER </c:v>
                </c:pt>
                <c:pt idx="15">
                  <c:v>NOBLE HOSPITAL </c:v>
                </c:pt>
                <c:pt idx="16">
                  <c:v>VANGUARD SAINT VINCENT HOSPITAL </c:v>
                </c:pt>
                <c:pt idx="17">
                  <c:v>LAWRENCE GENERAL HOSPITAL </c:v>
                </c:pt>
                <c:pt idx="18">
                  <c:v>VANGUARD – METROWEST MEDICAL CENTER </c:v>
                </c:pt>
                <c:pt idx="19">
                  <c:v>CARITAS HOLY FAMILY HOSPITAL </c:v>
                </c:pt>
                <c:pt idx="20">
                  <c:v>SIGNATURE HC – BROCKTON HOSPITAL </c:v>
                </c:pt>
                <c:pt idx="21">
                  <c:v>ESSENT – MERRIMACK VALLEY </c:v>
                </c:pt>
                <c:pt idx="22">
                  <c:v>MASSACHUSETTS EYE AND EAR INFIRMARY </c:v>
                </c:pt>
                <c:pt idx="23">
                  <c:v>PHS – HALLMARK HEALTH </c:v>
                </c:pt>
                <c:pt idx="24">
                  <c:v>UMASS – MARLBOROUGH HOSPITAL </c:v>
                </c:pt>
                <c:pt idx="25">
                  <c:v>ESSENT – NASHOBA VALLEY </c:v>
                </c:pt>
                <c:pt idx="26">
                  <c:v>PHS – EMERSON HOSPITAL </c:v>
                </c:pt>
                <c:pt idx="27">
                  <c:v>CCHS – FALMOUTH HOSPITAL </c:v>
                </c:pt>
                <c:pt idx="28">
                  <c:v>CARITA – NORWOOD HOSPITAL </c:v>
                </c:pt>
                <c:pt idx="29">
                  <c:v>CARITA – CARNEY HOSPITAL </c:v>
                </c:pt>
                <c:pt idx="30">
                  <c:v>NORTH ADAMS REGIONAL HOSPITAL </c:v>
                </c:pt>
                <c:pt idx="31">
                  <c:v>JORDAN HOSPITAL </c:v>
                </c:pt>
                <c:pt idx="32">
                  <c:v>CCHS – CAPE COD HOSPITAL </c:v>
                </c:pt>
                <c:pt idx="33">
                  <c:v>WING MEMORIAL HOSPITAL </c:v>
                </c:pt>
                <c:pt idx="34">
                  <c:v>UMASS – CLINTON HOSPITAL </c:v>
                </c:pt>
                <c:pt idx="35">
                  <c:v>MILFORD REGIONAL MEDICAL CENTER </c:v>
                </c:pt>
                <c:pt idx="36">
                  <c:v>TUFTS MEDICAL CENTER </c:v>
                </c:pt>
                <c:pt idx="37">
                  <c:v>MOUNT AUBURN HOSPITAL </c:v>
                </c:pt>
                <c:pt idx="38">
                  <c:v>WINCHESTER HOSPITAL </c:v>
                </c:pt>
                <c:pt idx="39">
                  <c:v>SOUTHCOAST – CHARLTON MEMORIAL </c:v>
                </c:pt>
                <c:pt idx="40">
                  <c:v>SOUTHCOAST – ST. LUKE’S </c:v>
                </c:pt>
                <c:pt idx="41">
                  <c:v>SOUTHCOAST – TOBEY HOSPITAL </c:v>
                </c:pt>
                <c:pt idx="42">
                  <c:v>CARITAS – SAINT ANNE’S HOSPITAL </c:v>
                </c:pt>
                <c:pt idx="43">
                  <c:v>NORTHEAST HEALTH SYSTEM </c:v>
                </c:pt>
                <c:pt idx="44">
                  <c:v>CARITAS – GOOD SAMARITAN </c:v>
                </c:pt>
                <c:pt idx="45">
                  <c:v>DANA-FARBER CANCER INSTITUTE </c:v>
                </c:pt>
                <c:pt idx="46">
                  <c:v>BAYSTATE – MARY LANE HOSPITAL </c:v>
                </c:pt>
                <c:pt idx="47">
                  <c:v>PARTNERS – NEWTON-WELLESLEY HOSPITAL </c:v>
                </c:pt>
                <c:pt idx="48">
                  <c:v>PARTNERS – NORTH SHORE MED CTR  </c:v>
                </c:pt>
                <c:pt idx="49">
                  <c:v>PARTNERS – FAULKNER HOSPITAL </c:v>
                </c:pt>
                <c:pt idx="50">
                  <c:v>NEW ENGLAND BAPTIST HOSPITAL </c:v>
                </c:pt>
                <c:pt idx="51">
                  <c:v>LAHEY CLINIC </c:v>
                </c:pt>
                <c:pt idx="52">
                  <c:v>BAYSTATE – FRANKLIN MEDICAL CENTER </c:v>
                </c:pt>
                <c:pt idx="53">
                  <c:v>CARITAS – ST. ELIZABETH’S </c:v>
                </c:pt>
                <c:pt idx="54">
                  <c:v>SOUTH SHORE HOSPITAL </c:v>
                </c:pt>
                <c:pt idx="55">
                  <c:v>UMASS MEMORIAL MEDICAL CENTER </c:v>
                </c:pt>
                <c:pt idx="56">
                  <c:v>HARRINGTON MEMORIAL HOSPITAL </c:v>
                </c:pt>
                <c:pt idx="57">
                  <c:v>BI DEACONESS MEDICAL CENTER </c:v>
                </c:pt>
                <c:pt idx="58">
                  <c:v>BAYSTATE MEDICAL CENTER </c:v>
                </c:pt>
                <c:pt idx="59">
                  <c:v>BKHS – FAIRVIEW HOSPITAL </c:v>
                </c:pt>
                <c:pt idx="60">
                  <c:v>COOLEY DICKINSON HOSPITAL </c:v>
                </c:pt>
                <c:pt idx="61">
                  <c:v>BKHS – BERKSHIRE MEDICAL CENTER </c:v>
                </c:pt>
                <c:pt idx="62">
                  <c:v>CHILDREN’S HOSPITAL BOSTON </c:v>
                </c:pt>
                <c:pt idx="63">
                  <c:v>PARTNERS – BWH </c:v>
                </c:pt>
                <c:pt idx="64">
                  <c:v>PARTNERS – MGH </c:v>
                </c:pt>
              </c:strCache>
            </c:strRef>
          </c:cat>
          <c:val>
            <c:numRef>
              <c:f>Sheet1!$C$2:$C$66</c:f>
              <c:numCache>
                <c:formatCode>General</c:formatCode>
                <c:ptCount val="65"/>
                <c:pt idx="2" formatCode="_(&quot;$&quot;* #,##0_);_(&quot;$&quot;* \(#,##0\);_(&quot;$&quot;* &quot;-&quot;??_);_(@_)">
                  <c:v>0.79</c:v>
                </c:pt>
                <c:pt idx="11" formatCode="_(&quot;$&quot;* #,##0_);_(&quot;$&quot;* \(#,##0\);_(&quot;$&quot;* &quot;-&quot;??_);_(@_)">
                  <c:v>0.85000000000000053</c:v>
                </c:pt>
                <c:pt idx="16">
                  <c:v>0.88</c:v>
                </c:pt>
                <c:pt idx="22">
                  <c:v>0.92</c:v>
                </c:pt>
                <c:pt idx="36">
                  <c:v>1</c:v>
                </c:pt>
                <c:pt idx="37">
                  <c:v>1.02</c:v>
                </c:pt>
                <c:pt idx="45">
                  <c:v>1.08</c:v>
                </c:pt>
                <c:pt idx="51">
                  <c:v>1.1200000000000001</c:v>
                </c:pt>
                <c:pt idx="53">
                  <c:v>1.1299999999999988</c:v>
                </c:pt>
                <c:pt idx="55">
                  <c:v>1.2</c:v>
                </c:pt>
                <c:pt idx="57">
                  <c:v>1.2</c:v>
                </c:pt>
                <c:pt idx="58">
                  <c:v>1.25</c:v>
                </c:pt>
                <c:pt idx="62">
                  <c:v>1.3800000000000001</c:v>
                </c:pt>
                <c:pt idx="63">
                  <c:v>1.42</c:v>
                </c:pt>
                <c:pt idx="64">
                  <c:v>1.42</c:v>
                </c:pt>
              </c:numCache>
            </c:numRef>
          </c:val>
        </c:ser>
        <c:ser>
          <c:idx val="1"/>
          <c:order val="1"/>
          <c:tx>
            <c:strRef>
              <c:f>Sheet1!$D$1</c:f>
              <c:strCache>
                <c:ptCount val="1"/>
                <c:pt idx="0">
                  <c:v>Community Hospital</c:v>
                </c:pt>
              </c:strCache>
            </c:strRef>
          </c:tx>
          <c:spPr>
            <a:solidFill>
              <a:srgbClr val="5D87A1"/>
            </a:solidFill>
          </c:spPr>
          <c:cat>
            <c:strRef>
              <c:f>Sheet1!$B$2:$B$66</c:f>
              <c:strCache>
                <c:ptCount val="65"/>
                <c:pt idx="0">
                  <c:v>ATHOL MEMORIAL HOSPITAL </c:v>
                </c:pt>
                <c:pt idx="1">
                  <c:v>HUBBARD REGIONAL HOSPITAL </c:v>
                </c:pt>
                <c:pt idx="2">
                  <c:v>CAMBRIDGE HEALTH ALLIANCE </c:v>
                </c:pt>
                <c:pt idx="3">
                  <c:v>MILTON HOSPITAL </c:v>
                </c:pt>
                <c:pt idx="4">
                  <c:v>HEYWOOD HOSPITAL </c:v>
                </c:pt>
                <c:pt idx="5">
                  <c:v>ANNA JAQUES HOSPITAL </c:v>
                </c:pt>
                <c:pt idx="6">
                  <c:v>QUINCY MEDICAL CENTER </c:v>
                </c:pt>
                <c:pt idx="7">
                  <c:v>HOLYOKE MEDICAL CENTER </c:v>
                </c:pt>
                <c:pt idx="8">
                  <c:v>SAINTS MEDICAL CENTER </c:v>
                </c:pt>
                <c:pt idx="9">
                  <c:v>MERCY MEDICAL CENTER </c:v>
                </c:pt>
                <c:pt idx="10">
                  <c:v>UMASS – HEALTH ALLIANCE </c:v>
                </c:pt>
                <c:pt idx="11">
                  <c:v>BOSTON MEDICAL CENTER </c:v>
                </c:pt>
                <c:pt idx="12">
                  <c:v>LOWELL GENERAL HOSPITAL </c:v>
                </c:pt>
                <c:pt idx="13">
                  <c:v>BID – NEEDHAM/GLOVER </c:v>
                </c:pt>
                <c:pt idx="14">
                  <c:v>MORTON HOSPITAL AND MEDICAL CENTER </c:v>
                </c:pt>
                <c:pt idx="15">
                  <c:v>NOBLE HOSPITAL </c:v>
                </c:pt>
                <c:pt idx="16">
                  <c:v>VANGUARD SAINT VINCENT HOSPITAL </c:v>
                </c:pt>
                <c:pt idx="17">
                  <c:v>LAWRENCE GENERAL HOSPITAL </c:v>
                </c:pt>
                <c:pt idx="18">
                  <c:v>VANGUARD – METROWEST MEDICAL CENTER </c:v>
                </c:pt>
                <c:pt idx="19">
                  <c:v>CARITAS HOLY FAMILY HOSPITAL </c:v>
                </c:pt>
                <c:pt idx="20">
                  <c:v>SIGNATURE HC – BROCKTON HOSPITAL </c:v>
                </c:pt>
                <c:pt idx="21">
                  <c:v>ESSENT – MERRIMACK VALLEY </c:v>
                </c:pt>
                <c:pt idx="22">
                  <c:v>MASSACHUSETTS EYE AND EAR INFIRMARY </c:v>
                </c:pt>
                <c:pt idx="23">
                  <c:v>PHS – HALLMARK HEALTH </c:v>
                </c:pt>
                <c:pt idx="24">
                  <c:v>UMASS – MARLBOROUGH HOSPITAL </c:v>
                </c:pt>
                <c:pt idx="25">
                  <c:v>ESSENT – NASHOBA VALLEY </c:v>
                </c:pt>
                <c:pt idx="26">
                  <c:v>PHS – EMERSON HOSPITAL </c:v>
                </c:pt>
                <c:pt idx="27">
                  <c:v>CCHS – FALMOUTH HOSPITAL </c:v>
                </c:pt>
                <c:pt idx="28">
                  <c:v>CARITA – NORWOOD HOSPITAL </c:v>
                </c:pt>
                <c:pt idx="29">
                  <c:v>CARITA – CARNEY HOSPITAL </c:v>
                </c:pt>
                <c:pt idx="30">
                  <c:v>NORTH ADAMS REGIONAL HOSPITAL </c:v>
                </c:pt>
                <c:pt idx="31">
                  <c:v>JORDAN HOSPITAL </c:v>
                </c:pt>
                <c:pt idx="32">
                  <c:v>CCHS – CAPE COD HOSPITAL </c:v>
                </c:pt>
                <c:pt idx="33">
                  <c:v>WING MEMORIAL HOSPITAL </c:v>
                </c:pt>
                <c:pt idx="34">
                  <c:v>UMASS – CLINTON HOSPITAL </c:v>
                </c:pt>
                <c:pt idx="35">
                  <c:v>MILFORD REGIONAL MEDICAL CENTER </c:v>
                </c:pt>
                <c:pt idx="36">
                  <c:v>TUFTS MEDICAL CENTER </c:v>
                </c:pt>
                <c:pt idx="37">
                  <c:v>MOUNT AUBURN HOSPITAL </c:v>
                </c:pt>
                <c:pt idx="38">
                  <c:v>WINCHESTER HOSPITAL </c:v>
                </c:pt>
                <c:pt idx="39">
                  <c:v>SOUTHCOAST – CHARLTON MEMORIAL </c:v>
                </c:pt>
                <c:pt idx="40">
                  <c:v>SOUTHCOAST – ST. LUKE’S </c:v>
                </c:pt>
                <c:pt idx="41">
                  <c:v>SOUTHCOAST – TOBEY HOSPITAL </c:v>
                </c:pt>
                <c:pt idx="42">
                  <c:v>CARITAS – SAINT ANNE’S HOSPITAL </c:v>
                </c:pt>
                <c:pt idx="43">
                  <c:v>NORTHEAST HEALTH SYSTEM </c:v>
                </c:pt>
                <c:pt idx="44">
                  <c:v>CARITAS – GOOD SAMARITAN </c:v>
                </c:pt>
                <c:pt idx="45">
                  <c:v>DANA-FARBER CANCER INSTITUTE </c:v>
                </c:pt>
                <c:pt idx="46">
                  <c:v>BAYSTATE – MARY LANE HOSPITAL </c:v>
                </c:pt>
                <c:pt idx="47">
                  <c:v>PARTNERS – NEWTON-WELLESLEY HOSPITAL </c:v>
                </c:pt>
                <c:pt idx="48">
                  <c:v>PARTNERS – NORTH SHORE MED CTR  </c:v>
                </c:pt>
                <c:pt idx="49">
                  <c:v>PARTNERS – FAULKNER HOSPITAL </c:v>
                </c:pt>
                <c:pt idx="50">
                  <c:v>NEW ENGLAND BAPTIST HOSPITAL </c:v>
                </c:pt>
                <c:pt idx="51">
                  <c:v>LAHEY CLINIC </c:v>
                </c:pt>
                <c:pt idx="52">
                  <c:v>BAYSTATE – FRANKLIN MEDICAL CENTER </c:v>
                </c:pt>
                <c:pt idx="53">
                  <c:v>CARITAS – ST. ELIZABETH’S </c:v>
                </c:pt>
                <c:pt idx="54">
                  <c:v>SOUTH SHORE HOSPITAL </c:v>
                </c:pt>
                <c:pt idx="55">
                  <c:v>UMASS MEMORIAL MEDICAL CENTER </c:v>
                </c:pt>
                <c:pt idx="56">
                  <c:v>HARRINGTON MEMORIAL HOSPITAL </c:v>
                </c:pt>
                <c:pt idx="57">
                  <c:v>BI DEACONESS MEDICAL CENTER </c:v>
                </c:pt>
                <c:pt idx="58">
                  <c:v>BAYSTATE MEDICAL CENTER </c:v>
                </c:pt>
                <c:pt idx="59">
                  <c:v>BKHS – FAIRVIEW HOSPITAL </c:v>
                </c:pt>
                <c:pt idx="60">
                  <c:v>COOLEY DICKINSON HOSPITAL </c:v>
                </c:pt>
                <c:pt idx="61">
                  <c:v>BKHS – BERKSHIRE MEDICAL CENTER </c:v>
                </c:pt>
                <c:pt idx="62">
                  <c:v>CHILDREN’S HOSPITAL BOSTON </c:v>
                </c:pt>
                <c:pt idx="63">
                  <c:v>PARTNERS – BWH </c:v>
                </c:pt>
                <c:pt idx="64">
                  <c:v>PARTNERS – MGH </c:v>
                </c:pt>
              </c:strCache>
            </c:strRef>
          </c:cat>
          <c:val>
            <c:numRef>
              <c:f>Sheet1!$D$2:$D$66</c:f>
              <c:numCache>
                <c:formatCode>General</c:formatCode>
                <c:ptCount val="65"/>
                <c:pt idx="0">
                  <c:v>0.75000000000000056</c:v>
                </c:pt>
                <c:pt idx="1">
                  <c:v>0.78</c:v>
                </c:pt>
                <c:pt idx="3">
                  <c:v>0.8</c:v>
                </c:pt>
                <c:pt idx="4">
                  <c:v>0.81</c:v>
                </c:pt>
                <c:pt idx="5">
                  <c:v>0.82000000000000051</c:v>
                </c:pt>
                <c:pt idx="6" formatCode="_(&quot;$&quot;* #,##0_);_(&quot;$&quot;* \(#,##0\);_(&quot;$&quot;* &quot;-&quot;??_);_(@_)">
                  <c:v>0.83000000000000052</c:v>
                </c:pt>
                <c:pt idx="7" formatCode="_(&quot;$&quot;* #,##0_);_(&quot;$&quot;* \(#,##0\);_(&quot;$&quot;* &quot;-&quot;??_);_(@_)">
                  <c:v>0.83000000000000052</c:v>
                </c:pt>
                <c:pt idx="8" formatCode="_(&quot;$&quot;* #,##0_);_(&quot;$&quot;* \(#,##0\);_(&quot;$&quot;* &quot;-&quot;??_);_(@_)">
                  <c:v>0.83000000000000052</c:v>
                </c:pt>
                <c:pt idx="9" formatCode="_(&quot;$&quot;* #,##0_);_(&quot;$&quot;* \(#,##0\);_(&quot;$&quot;* &quot;-&quot;??_);_(@_)">
                  <c:v>0.84000000000000052</c:v>
                </c:pt>
                <c:pt idx="10">
                  <c:v>0.84000000000000052</c:v>
                </c:pt>
                <c:pt idx="12">
                  <c:v>0.86000000000000054</c:v>
                </c:pt>
                <c:pt idx="13">
                  <c:v>0.86000000000000054</c:v>
                </c:pt>
                <c:pt idx="14">
                  <c:v>0.86000000000000054</c:v>
                </c:pt>
                <c:pt idx="15">
                  <c:v>0.87000000000000055</c:v>
                </c:pt>
                <c:pt idx="17">
                  <c:v>0.88</c:v>
                </c:pt>
                <c:pt idx="18">
                  <c:v>0.89</c:v>
                </c:pt>
                <c:pt idx="19">
                  <c:v>0.9</c:v>
                </c:pt>
                <c:pt idx="20">
                  <c:v>0.91</c:v>
                </c:pt>
                <c:pt idx="21">
                  <c:v>0.92</c:v>
                </c:pt>
                <c:pt idx="23">
                  <c:v>0.92</c:v>
                </c:pt>
                <c:pt idx="24">
                  <c:v>0.9400000000000005</c:v>
                </c:pt>
                <c:pt idx="25">
                  <c:v>0.96000000000000052</c:v>
                </c:pt>
                <c:pt idx="26">
                  <c:v>0.96000000000000052</c:v>
                </c:pt>
                <c:pt idx="27">
                  <c:v>0.97000000000000053</c:v>
                </c:pt>
                <c:pt idx="28">
                  <c:v>0.98</c:v>
                </c:pt>
                <c:pt idx="29">
                  <c:v>0.99</c:v>
                </c:pt>
                <c:pt idx="30">
                  <c:v>1</c:v>
                </c:pt>
                <c:pt idx="31">
                  <c:v>1</c:v>
                </c:pt>
                <c:pt idx="32">
                  <c:v>1</c:v>
                </c:pt>
                <c:pt idx="33">
                  <c:v>1</c:v>
                </c:pt>
                <c:pt idx="34">
                  <c:v>1</c:v>
                </c:pt>
                <c:pt idx="35">
                  <c:v>1</c:v>
                </c:pt>
                <c:pt idx="38">
                  <c:v>1.0209999999999988</c:v>
                </c:pt>
                <c:pt idx="39">
                  <c:v>1.05</c:v>
                </c:pt>
                <c:pt idx="40">
                  <c:v>1.05</c:v>
                </c:pt>
                <c:pt idx="41">
                  <c:v>1.05</c:v>
                </c:pt>
                <c:pt idx="42">
                  <c:v>1.05</c:v>
                </c:pt>
                <c:pt idx="43">
                  <c:v>1.06</c:v>
                </c:pt>
                <c:pt idx="44">
                  <c:v>1.06</c:v>
                </c:pt>
                <c:pt idx="46">
                  <c:v>1.08</c:v>
                </c:pt>
                <c:pt idx="47">
                  <c:v>1.0900000000000001</c:v>
                </c:pt>
                <c:pt idx="48">
                  <c:v>1.0900000000000001</c:v>
                </c:pt>
                <c:pt idx="49">
                  <c:v>1.095</c:v>
                </c:pt>
                <c:pt idx="50">
                  <c:v>1.1000000000000001</c:v>
                </c:pt>
                <c:pt idx="52">
                  <c:v>1.1299999999999988</c:v>
                </c:pt>
                <c:pt idx="54">
                  <c:v>1.1399999999999988</c:v>
                </c:pt>
                <c:pt idx="56">
                  <c:v>1.2</c:v>
                </c:pt>
                <c:pt idx="59">
                  <c:v>1.29</c:v>
                </c:pt>
                <c:pt idx="60">
                  <c:v>1.3</c:v>
                </c:pt>
                <c:pt idx="61">
                  <c:v>1.3</c:v>
                </c:pt>
              </c:numCache>
            </c:numRef>
          </c:val>
        </c:ser>
        <c:overlap val="100"/>
        <c:axId val="102562048"/>
        <c:axId val="102699008"/>
      </c:barChart>
      <c:catAx>
        <c:axId val="102562048"/>
        <c:scaling>
          <c:orientation val="minMax"/>
        </c:scaling>
        <c:axPos val="b"/>
        <c:tickLblPos val="nextTo"/>
        <c:txPr>
          <a:bodyPr/>
          <a:lstStyle/>
          <a:p>
            <a:pPr>
              <a:defRPr sz="750"/>
            </a:pPr>
            <a:endParaRPr lang="en-US"/>
          </a:p>
        </c:txPr>
        <c:crossAx val="102699008"/>
        <c:crosses val="autoZero"/>
        <c:auto val="1"/>
        <c:lblAlgn val="ctr"/>
        <c:lblOffset val="100"/>
        <c:tickLblSkip val="1"/>
      </c:catAx>
      <c:valAx>
        <c:axId val="102699008"/>
        <c:scaling>
          <c:orientation val="minMax"/>
          <c:max val="1.4"/>
        </c:scaling>
        <c:axPos val="l"/>
        <c:majorGridlines>
          <c:spPr>
            <a:ln>
              <a:solidFill>
                <a:schemeClr val="bg2">
                  <a:lumMod val="20000"/>
                  <a:lumOff val="80000"/>
                </a:schemeClr>
              </a:solidFill>
            </a:ln>
          </c:spPr>
        </c:majorGridlines>
        <c:numFmt formatCode="#,##0.0" sourceLinked="0"/>
        <c:tickLblPos val="nextTo"/>
        <c:spPr>
          <a:ln>
            <a:noFill/>
          </a:ln>
        </c:spPr>
        <c:txPr>
          <a:bodyPr/>
          <a:lstStyle/>
          <a:p>
            <a:pPr>
              <a:defRPr sz="1000"/>
            </a:pPr>
            <a:endParaRPr lang="en-US"/>
          </a:p>
        </c:txPr>
        <c:crossAx val="102562048"/>
        <c:crosses val="autoZero"/>
        <c:crossBetween val="between"/>
      </c:valAx>
    </c:plotArea>
    <c:plotVisOnly val="1"/>
    <c:dispBlanksAs val="gap"/>
  </c:chart>
  <c:txPr>
    <a:bodyPr/>
    <a:lstStyle/>
    <a:p>
      <a:pPr>
        <a:defRPr sz="1800"/>
      </a:pPr>
      <a:endParaRPr lang="en-US"/>
    </a:p>
  </c:txPr>
  <c:externalData r:id="rId1"/>
</c:chartSpace>
</file>

<file path=ppt/charts/chart32.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2.7777777777779046E-2"/>
          <c:y val="3.8149731990623015E-3"/>
          <c:w val="0.9529914529914687"/>
          <c:h val="0.87449451800294897"/>
        </c:manualLayout>
      </c:layout>
      <c:barChart>
        <c:barDir val="col"/>
        <c:grouping val="stacked"/>
        <c:ser>
          <c:idx val="0"/>
          <c:order val="0"/>
          <c:tx>
            <c:strRef>
              <c:f>Sheet1!$B$1</c:f>
              <c:strCache>
                <c:ptCount val="1"/>
                <c:pt idx="0">
                  <c:v>SPECIALISTS</c:v>
                </c:pt>
              </c:strCache>
            </c:strRef>
          </c:tx>
          <c:spPr>
            <a:solidFill>
              <a:schemeClr val="accent5"/>
            </a:solidFill>
          </c:spPr>
          <c:cat>
            <c:strRef>
              <c:f>Sheet1!$A$2:$A$52</c:f>
              <c:strCache>
                <c:ptCount val="51"/>
                <c:pt idx="0">
                  <c:v>NV</c:v>
                </c:pt>
                <c:pt idx="1">
                  <c:v>MS</c:v>
                </c:pt>
                <c:pt idx="2">
                  <c:v>AR</c:v>
                </c:pt>
                <c:pt idx="3">
                  <c:v>TX</c:v>
                </c:pt>
                <c:pt idx="4">
                  <c:v>KS</c:v>
                </c:pt>
                <c:pt idx="5">
                  <c:v>OK</c:v>
                </c:pt>
                <c:pt idx="6">
                  <c:v>UT</c:v>
                </c:pt>
                <c:pt idx="7">
                  <c:v>AL</c:v>
                </c:pt>
                <c:pt idx="8">
                  <c:v>ND</c:v>
                </c:pt>
                <c:pt idx="9">
                  <c:v>NE</c:v>
                </c:pt>
                <c:pt idx="10">
                  <c:v>AZ</c:v>
                </c:pt>
                <c:pt idx="11">
                  <c:v>SD</c:v>
                </c:pt>
                <c:pt idx="12">
                  <c:v>IA</c:v>
                </c:pt>
                <c:pt idx="13">
                  <c:v>ID</c:v>
                </c:pt>
                <c:pt idx="14">
                  <c:v>LA</c:v>
                </c:pt>
                <c:pt idx="15">
                  <c:v>KY</c:v>
                </c:pt>
                <c:pt idx="16">
                  <c:v>TN</c:v>
                </c:pt>
                <c:pt idx="17">
                  <c:v>IN</c:v>
                </c:pt>
                <c:pt idx="18">
                  <c:v>GA</c:v>
                </c:pt>
                <c:pt idx="19">
                  <c:v>MO</c:v>
                </c:pt>
                <c:pt idx="20">
                  <c:v>FL</c:v>
                </c:pt>
                <c:pt idx="21">
                  <c:v>NC</c:v>
                </c:pt>
                <c:pt idx="22">
                  <c:v>SC</c:v>
                </c:pt>
                <c:pt idx="23">
                  <c:v>OH</c:v>
                </c:pt>
                <c:pt idx="24">
                  <c:v>CA</c:v>
                </c:pt>
                <c:pt idx="25">
                  <c:v>WV</c:v>
                </c:pt>
                <c:pt idx="26">
                  <c:v>MI</c:v>
                </c:pt>
                <c:pt idx="27">
                  <c:v>NM</c:v>
                </c:pt>
                <c:pt idx="28">
                  <c:v>US</c:v>
                </c:pt>
                <c:pt idx="29">
                  <c:v>VA</c:v>
                </c:pt>
                <c:pt idx="30">
                  <c:v>MN</c:v>
                </c:pt>
                <c:pt idx="31">
                  <c:v>PA</c:v>
                </c:pt>
                <c:pt idx="32">
                  <c:v>WI</c:v>
                </c:pt>
                <c:pt idx="33">
                  <c:v>IL</c:v>
                </c:pt>
                <c:pt idx="34">
                  <c:v>MT</c:v>
                </c:pt>
                <c:pt idx="35">
                  <c:v>OR</c:v>
                </c:pt>
                <c:pt idx="36">
                  <c:v>CO</c:v>
                </c:pt>
                <c:pt idx="37">
                  <c:v>WY</c:v>
                </c:pt>
                <c:pt idx="38">
                  <c:v>WA</c:v>
                </c:pt>
                <c:pt idx="39">
                  <c:v>NH</c:v>
                </c:pt>
                <c:pt idx="40">
                  <c:v>DE</c:v>
                </c:pt>
                <c:pt idx="41">
                  <c:v>RI</c:v>
                </c:pt>
                <c:pt idx="42">
                  <c:v>HI</c:v>
                </c:pt>
                <c:pt idx="43">
                  <c:v>NJ</c:v>
                </c:pt>
                <c:pt idx="44">
                  <c:v>ME</c:v>
                </c:pt>
                <c:pt idx="45">
                  <c:v>CT</c:v>
                </c:pt>
                <c:pt idx="46">
                  <c:v>NY</c:v>
                </c:pt>
                <c:pt idx="47">
                  <c:v>AK</c:v>
                </c:pt>
                <c:pt idx="48">
                  <c:v>VT</c:v>
                </c:pt>
                <c:pt idx="49">
                  <c:v>MD</c:v>
                </c:pt>
                <c:pt idx="50">
                  <c:v>MA</c:v>
                </c:pt>
              </c:strCache>
            </c:strRef>
          </c:cat>
          <c:val>
            <c:numRef>
              <c:f>Sheet1!$B$2:$B$52</c:f>
              <c:numCache>
                <c:formatCode>0.0</c:formatCode>
                <c:ptCount val="51"/>
                <c:pt idx="0">
                  <c:v>106.02161143874882</c:v>
                </c:pt>
                <c:pt idx="1">
                  <c:v>109.0633337279903</c:v>
                </c:pt>
                <c:pt idx="2">
                  <c:v>103.56033282148152</c:v>
                </c:pt>
                <c:pt idx="3">
                  <c:v>110.8962270834046</c:v>
                </c:pt>
                <c:pt idx="4">
                  <c:v>101.1296487515331</c:v>
                </c:pt>
                <c:pt idx="5">
                  <c:v>103.3451766596484</c:v>
                </c:pt>
                <c:pt idx="6">
                  <c:v>112.06915344996337</c:v>
                </c:pt>
                <c:pt idx="7">
                  <c:v>107.53080841256802</c:v>
                </c:pt>
                <c:pt idx="8">
                  <c:v>99.537493886166857</c:v>
                </c:pt>
                <c:pt idx="9">
                  <c:v>105.1304955432427</c:v>
                </c:pt>
                <c:pt idx="10">
                  <c:v>112.0952499784368</c:v>
                </c:pt>
                <c:pt idx="11">
                  <c:v>103.56824985840278</c:v>
                </c:pt>
                <c:pt idx="12">
                  <c:v>105.56173878183988</c:v>
                </c:pt>
                <c:pt idx="13">
                  <c:v>112.20012162150672</c:v>
                </c:pt>
                <c:pt idx="14">
                  <c:v>118.64245416621678</c:v>
                </c:pt>
                <c:pt idx="15">
                  <c:v>114.8841296122511</c:v>
                </c:pt>
                <c:pt idx="16">
                  <c:v>113.3115960931394</c:v>
                </c:pt>
                <c:pt idx="17">
                  <c:v>117.05797931657254</c:v>
                </c:pt>
                <c:pt idx="18">
                  <c:v>116.65195990819812</c:v>
                </c:pt>
                <c:pt idx="19">
                  <c:v>117.36206397756888</c:v>
                </c:pt>
                <c:pt idx="20">
                  <c:v>121.33906996406922</c:v>
                </c:pt>
                <c:pt idx="21">
                  <c:v>122.8432529049536</c:v>
                </c:pt>
                <c:pt idx="22">
                  <c:v>123.70416833527352</c:v>
                </c:pt>
                <c:pt idx="23">
                  <c:v>121.85340867300258</c:v>
                </c:pt>
                <c:pt idx="24">
                  <c:v>122.88809324646535</c:v>
                </c:pt>
                <c:pt idx="25">
                  <c:v>118.34927918957582</c:v>
                </c:pt>
                <c:pt idx="26">
                  <c:v>120.9869319231981</c:v>
                </c:pt>
                <c:pt idx="27">
                  <c:v>121.31272805916095</c:v>
                </c:pt>
                <c:pt idx="28">
                  <c:v>127.49863220796668</c:v>
                </c:pt>
                <c:pt idx="29">
                  <c:v>127.94828839025088</c:v>
                </c:pt>
                <c:pt idx="30">
                  <c:v>116.06862472048968</c:v>
                </c:pt>
                <c:pt idx="31">
                  <c:v>128.72047024054351</c:v>
                </c:pt>
                <c:pt idx="32">
                  <c:v>122.68259202005774</c:v>
                </c:pt>
                <c:pt idx="33">
                  <c:v>128.17242552550098</c:v>
                </c:pt>
                <c:pt idx="34">
                  <c:v>127.23354853081658</c:v>
                </c:pt>
                <c:pt idx="35">
                  <c:v>126.63094982269052</c:v>
                </c:pt>
                <c:pt idx="36">
                  <c:v>133.543946994897</c:v>
                </c:pt>
                <c:pt idx="37">
                  <c:v>135.55667108755921</c:v>
                </c:pt>
                <c:pt idx="38">
                  <c:v>127.85087985597085</c:v>
                </c:pt>
                <c:pt idx="39">
                  <c:v>136.68234531231323</c:v>
                </c:pt>
                <c:pt idx="40">
                  <c:v>143.1271489979934</c:v>
                </c:pt>
                <c:pt idx="41">
                  <c:v>143.25445452304453</c:v>
                </c:pt>
                <c:pt idx="42">
                  <c:v>140.89138739053564</c:v>
                </c:pt>
                <c:pt idx="43">
                  <c:v>154.00207938658664</c:v>
                </c:pt>
                <c:pt idx="44">
                  <c:v>138.1249031834792</c:v>
                </c:pt>
                <c:pt idx="45">
                  <c:v>158.66935046898519</c:v>
                </c:pt>
                <c:pt idx="46">
                  <c:v>157.90916009266078</c:v>
                </c:pt>
                <c:pt idx="47">
                  <c:v>140.4677757017742</c:v>
                </c:pt>
                <c:pt idx="48">
                  <c:v>141.12174291184002</c:v>
                </c:pt>
                <c:pt idx="49">
                  <c:v>162.16436653944598</c:v>
                </c:pt>
                <c:pt idx="50">
                  <c:v>166.30900045605341</c:v>
                </c:pt>
              </c:numCache>
            </c:numRef>
          </c:val>
        </c:ser>
        <c:ser>
          <c:idx val="1"/>
          <c:order val="1"/>
          <c:tx>
            <c:strRef>
              <c:f>Sheet1!$C$1</c:f>
              <c:strCache>
                <c:ptCount val="1"/>
                <c:pt idx="0">
                  <c:v>NON-SPECIALISTS</c:v>
                </c:pt>
              </c:strCache>
            </c:strRef>
          </c:tx>
          <c:spPr>
            <a:solidFill>
              <a:schemeClr val="accent1"/>
            </a:solidFill>
          </c:spPr>
          <c:cat>
            <c:strRef>
              <c:f>Sheet1!$A$2:$A$52</c:f>
              <c:strCache>
                <c:ptCount val="51"/>
                <c:pt idx="0">
                  <c:v>NV</c:v>
                </c:pt>
                <c:pt idx="1">
                  <c:v>MS</c:v>
                </c:pt>
                <c:pt idx="2">
                  <c:v>AR</c:v>
                </c:pt>
                <c:pt idx="3">
                  <c:v>TX</c:v>
                </c:pt>
                <c:pt idx="4">
                  <c:v>KS</c:v>
                </c:pt>
                <c:pt idx="5">
                  <c:v>OK</c:v>
                </c:pt>
                <c:pt idx="6">
                  <c:v>UT</c:v>
                </c:pt>
                <c:pt idx="7">
                  <c:v>AL</c:v>
                </c:pt>
                <c:pt idx="8">
                  <c:v>ND</c:v>
                </c:pt>
                <c:pt idx="9">
                  <c:v>NE</c:v>
                </c:pt>
                <c:pt idx="10">
                  <c:v>AZ</c:v>
                </c:pt>
                <c:pt idx="11">
                  <c:v>SD</c:v>
                </c:pt>
                <c:pt idx="12">
                  <c:v>IA</c:v>
                </c:pt>
                <c:pt idx="13">
                  <c:v>ID</c:v>
                </c:pt>
                <c:pt idx="14">
                  <c:v>LA</c:v>
                </c:pt>
                <c:pt idx="15">
                  <c:v>KY</c:v>
                </c:pt>
                <c:pt idx="16">
                  <c:v>TN</c:v>
                </c:pt>
                <c:pt idx="17">
                  <c:v>IN</c:v>
                </c:pt>
                <c:pt idx="18">
                  <c:v>GA</c:v>
                </c:pt>
                <c:pt idx="19">
                  <c:v>MO</c:v>
                </c:pt>
                <c:pt idx="20">
                  <c:v>FL</c:v>
                </c:pt>
                <c:pt idx="21">
                  <c:v>NC</c:v>
                </c:pt>
                <c:pt idx="22">
                  <c:v>SC</c:v>
                </c:pt>
                <c:pt idx="23">
                  <c:v>OH</c:v>
                </c:pt>
                <c:pt idx="24">
                  <c:v>CA</c:v>
                </c:pt>
                <c:pt idx="25">
                  <c:v>WV</c:v>
                </c:pt>
                <c:pt idx="26">
                  <c:v>MI</c:v>
                </c:pt>
                <c:pt idx="27">
                  <c:v>NM</c:v>
                </c:pt>
                <c:pt idx="28">
                  <c:v>US</c:v>
                </c:pt>
                <c:pt idx="29">
                  <c:v>VA</c:v>
                </c:pt>
                <c:pt idx="30">
                  <c:v>MN</c:v>
                </c:pt>
                <c:pt idx="31">
                  <c:v>PA</c:v>
                </c:pt>
                <c:pt idx="32">
                  <c:v>WI</c:v>
                </c:pt>
                <c:pt idx="33">
                  <c:v>IL</c:v>
                </c:pt>
                <c:pt idx="34">
                  <c:v>MT</c:v>
                </c:pt>
                <c:pt idx="35">
                  <c:v>OR</c:v>
                </c:pt>
                <c:pt idx="36">
                  <c:v>CO</c:v>
                </c:pt>
                <c:pt idx="37">
                  <c:v>WY</c:v>
                </c:pt>
                <c:pt idx="38">
                  <c:v>WA</c:v>
                </c:pt>
                <c:pt idx="39">
                  <c:v>NH</c:v>
                </c:pt>
                <c:pt idx="40">
                  <c:v>DE</c:v>
                </c:pt>
                <c:pt idx="41">
                  <c:v>RI</c:v>
                </c:pt>
                <c:pt idx="42">
                  <c:v>HI</c:v>
                </c:pt>
                <c:pt idx="43">
                  <c:v>NJ</c:v>
                </c:pt>
                <c:pt idx="44">
                  <c:v>ME</c:v>
                </c:pt>
                <c:pt idx="45">
                  <c:v>CT</c:v>
                </c:pt>
                <c:pt idx="46">
                  <c:v>NY</c:v>
                </c:pt>
                <c:pt idx="47">
                  <c:v>AK</c:v>
                </c:pt>
                <c:pt idx="48">
                  <c:v>VT</c:v>
                </c:pt>
                <c:pt idx="49">
                  <c:v>MD</c:v>
                </c:pt>
                <c:pt idx="50">
                  <c:v>MA</c:v>
                </c:pt>
              </c:strCache>
            </c:strRef>
          </c:cat>
          <c:val>
            <c:numRef>
              <c:f>Sheet1!$C$2:$C$52</c:f>
              <c:numCache>
                <c:formatCode>0.0</c:formatCode>
                <c:ptCount val="51"/>
                <c:pt idx="0">
                  <c:v>60.700330058044678</c:v>
                </c:pt>
                <c:pt idx="1">
                  <c:v>59.670681756605944</c:v>
                </c:pt>
                <c:pt idx="2">
                  <c:v>65.714247703152267</c:v>
                </c:pt>
                <c:pt idx="3">
                  <c:v>59.631613558461993</c:v>
                </c:pt>
                <c:pt idx="4">
                  <c:v>69.664511195086888</c:v>
                </c:pt>
                <c:pt idx="5">
                  <c:v>67.707908950695582</c:v>
                </c:pt>
                <c:pt idx="6">
                  <c:v>59.910167046016895</c:v>
                </c:pt>
                <c:pt idx="7">
                  <c:v>65.072858282400205</c:v>
                </c:pt>
                <c:pt idx="8">
                  <c:v>73.079970367572415</c:v>
                </c:pt>
                <c:pt idx="9">
                  <c:v>69.816837899312105</c:v>
                </c:pt>
                <c:pt idx="10">
                  <c:v>63.391681035167885</c:v>
                </c:pt>
                <c:pt idx="11">
                  <c:v>73.194868890313515</c:v>
                </c:pt>
                <c:pt idx="12">
                  <c:v>72.46243030683307</c:v>
                </c:pt>
                <c:pt idx="13">
                  <c:v>66.306560423905225</c:v>
                </c:pt>
                <c:pt idx="14">
                  <c:v>61.146157345487232</c:v>
                </c:pt>
                <c:pt idx="15">
                  <c:v>66.683004680243627</c:v>
                </c:pt>
                <c:pt idx="16">
                  <c:v>68.364821742617124</c:v>
                </c:pt>
                <c:pt idx="17">
                  <c:v>66.474278477753558</c:v>
                </c:pt>
                <c:pt idx="18">
                  <c:v>66.943006162743004</c:v>
                </c:pt>
                <c:pt idx="19">
                  <c:v>69.251323506033373</c:v>
                </c:pt>
                <c:pt idx="20">
                  <c:v>67.574897091969248</c:v>
                </c:pt>
                <c:pt idx="21">
                  <c:v>70.091158696189609</c:v>
                </c:pt>
                <c:pt idx="22">
                  <c:v>70.571900326640119</c:v>
                </c:pt>
                <c:pt idx="23">
                  <c:v>74.05532556461759</c:v>
                </c:pt>
                <c:pt idx="24">
                  <c:v>74.231449866559018</c:v>
                </c:pt>
                <c:pt idx="25">
                  <c:v>79.061864149963327</c:v>
                </c:pt>
                <c:pt idx="26">
                  <c:v>78.872169642428858</c:v>
                </c:pt>
                <c:pt idx="27">
                  <c:v>79.971815912850218</c:v>
                </c:pt>
                <c:pt idx="28">
                  <c:v>74.477774431400348</c:v>
                </c:pt>
                <c:pt idx="29">
                  <c:v>75.601614538488178</c:v>
                </c:pt>
                <c:pt idx="30">
                  <c:v>87.495484214218166</c:v>
                </c:pt>
                <c:pt idx="31">
                  <c:v>75.349156790385067</c:v>
                </c:pt>
                <c:pt idx="32">
                  <c:v>81.782383479488658</c:v>
                </c:pt>
                <c:pt idx="33">
                  <c:v>78.278000895665272</c:v>
                </c:pt>
                <c:pt idx="34">
                  <c:v>79.895814144772075</c:v>
                </c:pt>
                <c:pt idx="35">
                  <c:v>84.667637668618326</c:v>
                </c:pt>
                <c:pt idx="36">
                  <c:v>79.576681880336281</c:v>
                </c:pt>
                <c:pt idx="37">
                  <c:v>77.739992929176523</c:v>
                </c:pt>
                <c:pt idx="38">
                  <c:v>86.847760622528313</c:v>
                </c:pt>
                <c:pt idx="39">
                  <c:v>86.281210672133227</c:v>
                </c:pt>
                <c:pt idx="40">
                  <c:v>79.926596560647525</c:v>
                </c:pt>
                <c:pt idx="41">
                  <c:v>85.568096996987919</c:v>
                </c:pt>
                <c:pt idx="42">
                  <c:v>89.849430122390658</c:v>
                </c:pt>
                <c:pt idx="43">
                  <c:v>80.978848188276089</c:v>
                </c:pt>
                <c:pt idx="44">
                  <c:v>99.322360288065198</c:v>
                </c:pt>
                <c:pt idx="45">
                  <c:v>81.009471465272227</c:v>
                </c:pt>
                <c:pt idx="46">
                  <c:v>85.387338854973478</c:v>
                </c:pt>
                <c:pt idx="47">
                  <c:v>103.2498180372029</c:v>
                </c:pt>
                <c:pt idx="48">
                  <c:v>103.96690386893617</c:v>
                </c:pt>
                <c:pt idx="49">
                  <c:v>86.415080621782607</c:v>
                </c:pt>
                <c:pt idx="50">
                  <c:v>96.982717043971689</c:v>
                </c:pt>
              </c:numCache>
            </c:numRef>
          </c:val>
        </c:ser>
        <c:gapWidth val="75"/>
        <c:overlap val="100"/>
        <c:axId val="102676352"/>
        <c:axId val="102677888"/>
      </c:barChart>
      <c:catAx>
        <c:axId val="102676352"/>
        <c:scaling>
          <c:orientation val="minMax"/>
        </c:scaling>
        <c:axPos val="b"/>
        <c:numFmt formatCode="&quot;$&quot;#,##0.00" sourceLinked="1"/>
        <c:majorTickMark val="none"/>
        <c:tickLblPos val="nextTo"/>
        <c:txPr>
          <a:bodyPr/>
          <a:lstStyle/>
          <a:p>
            <a:pPr>
              <a:defRPr sz="700" b="1"/>
            </a:pPr>
            <a:endParaRPr lang="en-US"/>
          </a:p>
        </c:txPr>
        <c:crossAx val="102677888"/>
        <c:crosses val="autoZero"/>
        <c:auto val="1"/>
        <c:lblAlgn val="ctr"/>
        <c:lblOffset val="0"/>
      </c:catAx>
      <c:valAx>
        <c:axId val="102677888"/>
        <c:scaling>
          <c:orientation val="minMax"/>
        </c:scaling>
        <c:axPos val="l"/>
        <c:majorGridlines>
          <c:spPr>
            <a:ln>
              <a:solidFill>
                <a:srgbClr val="BFBFBF"/>
              </a:solidFill>
            </a:ln>
          </c:spPr>
        </c:majorGridlines>
        <c:numFmt formatCode="#,##0" sourceLinked="0"/>
        <c:tickLblPos val="nextTo"/>
        <c:spPr>
          <a:ln>
            <a:noFill/>
          </a:ln>
        </c:spPr>
        <c:txPr>
          <a:bodyPr/>
          <a:lstStyle/>
          <a:p>
            <a:pPr>
              <a:defRPr sz="800" b="1"/>
            </a:pPr>
            <a:endParaRPr lang="en-US"/>
          </a:p>
        </c:txPr>
        <c:crossAx val="102676352"/>
        <c:crosses val="autoZero"/>
        <c:crossBetween val="between"/>
      </c:valAx>
      <c:spPr>
        <a:noFill/>
        <a:ln w="25400">
          <a:noFill/>
        </a:ln>
      </c:spPr>
    </c:plotArea>
    <c:legend>
      <c:legendPos val="t"/>
      <c:layout>
        <c:manualLayout>
          <c:xMode val="edge"/>
          <c:yMode val="edge"/>
          <c:x val="6.8606904906117913E-2"/>
          <c:y val="7.0013808359468813E-2"/>
          <c:w val="0.29490695874554546"/>
          <c:h val="6.1418039305804313E-2"/>
        </c:manualLayout>
      </c:layout>
      <c:txPr>
        <a:bodyPr/>
        <a:lstStyle/>
        <a:p>
          <a:pPr>
            <a:defRPr sz="800" b="1"/>
          </a:pPr>
          <a:endParaRPr lang="en-US"/>
        </a:p>
      </c:txPr>
    </c:legend>
    <c:plotVisOnly val="1"/>
    <c:dispBlanksAs val="gap"/>
  </c:chart>
  <c:txPr>
    <a:bodyPr/>
    <a:lstStyle/>
    <a:p>
      <a:pPr>
        <a:defRPr sz="1800"/>
      </a:pPr>
      <a:endParaRPr lang="en-US"/>
    </a:p>
  </c:txPr>
  <c:externalData r:id="rId1"/>
</c:chartSpace>
</file>

<file path=ppt/charts/chart33.xml><?xml version="1.0" encoding="utf-8"?>
<c:chartSpace xmlns:c="http://schemas.openxmlformats.org/drawingml/2006/chart" xmlns:a="http://schemas.openxmlformats.org/drawingml/2006/main" xmlns:r="http://schemas.openxmlformats.org/officeDocument/2006/relationships">
  <c:lang val="en-US"/>
  <c:chart>
    <c:plotArea>
      <c:layout/>
      <c:areaChart>
        <c:grouping val="percentStacked"/>
        <c:ser>
          <c:idx val="0"/>
          <c:order val="0"/>
          <c:tx>
            <c:strRef>
              <c:f>Sheet1!$B$1</c:f>
              <c:strCache>
                <c:ptCount val="1"/>
                <c:pt idx="0">
                  <c:v>Series 1</c:v>
                </c:pt>
              </c:strCache>
            </c:strRef>
          </c:tx>
          <c:spPr>
            <a:solidFill>
              <a:schemeClr val="tx2"/>
            </a:solidFill>
            <a:ln w="12700">
              <a:solidFill>
                <a:schemeClr val="bg1"/>
              </a:solidFill>
            </a:ln>
          </c:spPr>
          <c:cat>
            <c:numRef>
              <c:f>Sheet1!$A$2:$A$6</c:f>
              <c:numCache>
                <c:formatCode>General</c:formatCode>
                <c:ptCount val="5"/>
                <c:pt idx="0">
                  <c:v>2004</c:v>
                </c:pt>
                <c:pt idx="1">
                  <c:v>2005</c:v>
                </c:pt>
                <c:pt idx="2">
                  <c:v>2006</c:v>
                </c:pt>
                <c:pt idx="3">
                  <c:v>2007</c:v>
                </c:pt>
                <c:pt idx="4">
                  <c:v>2008</c:v>
                </c:pt>
              </c:numCache>
            </c:numRef>
          </c:cat>
          <c:val>
            <c:numRef>
              <c:f>Sheet1!$B$2:$B$6</c:f>
              <c:numCache>
                <c:formatCode>General</c:formatCode>
                <c:ptCount val="5"/>
                <c:pt idx="0">
                  <c:v>33.1</c:v>
                </c:pt>
                <c:pt idx="1">
                  <c:v>53.3</c:v>
                </c:pt>
                <c:pt idx="2">
                  <c:v>58</c:v>
                </c:pt>
                <c:pt idx="3">
                  <c:v>54.8</c:v>
                </c:pt>
                <c:pt idx="4">
                  <c:v>53.8</c:v>
                </c:pt>
              </c:numCache>
            </c:numRef>
          </c:val>
        </c:ser>
        <c:ser>
          <c:idx val="1"/>
          <c:order val="1"/>
          <c:tx>
            <c:strRef>
              <c:f>Sheet1!$C$1</c:f>
              <c:strCache>
                <c:ptCount val="1"/>
                <c:pt idx="0">
                  <c:v>Series 2</c:v>
                </c:pt>
              </c:strCache>
            </c:strRef>
          </c:tx>
          <c:spPr>
            <a:solidFill>
              <a:schemeClr val="accent1"/>
            </a:solidFill>
            <a:ln w="12700">
              <a:solidFill>
                <a:srgbClr val="FFFFFF"/>
              </a:solidFill>
            </a:ln>
          </c:spPr>
          <c:cat>
            <c:numRef>
              <c:f>Sheet1!$A$2:$A$6</c:f>
              <c:numCache>
                <c:formatCode>General</c:formatCode>
                <c:ptCount val="5"/>
                <c:pt idx="0">
                  <c:v>2004</c:v>
                </c:pt>
                <c:pt idx="1">
                  <c:v>2005</c:v>
                </c:pt>
                <c:pt idx="2">
                  <c:v>2006</c:v>
                </c:pt>
                <c:pt idx="3">
                  <c:v>2007</c:v>
                </c:pt>
                <c:pt idx="4">
                  <c:v>2008</c:v>
                </c:pt>
              </c:numCache>
            </c:numRef>
          </c:cat>
          <c:val>
            <c:numRef>
              <c:f>Sheet1!$C$2:$C$6</c:f>
              <c:numCache>
                <c:formatCode>General</c:formatCode>
                <c:ptCount val="5"/>
                <c:pt idx="0">
                  <c:v>31.9</c:v>
                </c:pt>
                <c:pt idx="1">
                  <c:v>21.7</c:v>
                </c:pt>
                <c:pt idx="2">
                  <c:v>21</c:v>
                </c:pt>
                <c:pt idx="3">
                  <c:v>23.2</c:v>
                </c:pt>
                <c:pt idx="4">
                  <c:v>22.2</c:v>
                </c:pt>
              </c:numCache>
            </c:numRef>
          </c:val>
        </c:ser>
        <c:ser>
          <c:idx val="2"/>
          <c:order val="2"/>
          <c:tx>
            <c:strRef>
              <c:f>Sheet1!$D$1</c:f>
              <c:strCache>
                <c:ptCount val="1"/>
                <c:pt idx="0">
                  <c:v>Series 3</c:v>
                </c:pt>
              </c:strCache>
            </c:strRef>
          </c:tx>
          <c:spPr>
            <a:solidFill>
              <a:schemeClr val="bg2"/>
            </a:solidFill>
            <a:ln w="12700">
              <a:solidFill>
                <a:srgbClr val="FFFFFF"/>
              </a:solidFill>
            </a:ln>
          </c:spPr>
          <c:cat>
            <c:numRef>
              <c:f>Sheet1!$A$2:$A$6</c:f>
              <c:numCache>
                <c:formatCode>General</c:formatCode>
                <c:ptCount val="5"/>
                <c:pt idx="0">
                  <c:v>2004</c:v>
                </c:pt>
                <c:pt idx="1">
                  <c:v>2005</c:v>
                </c:pt>
                <c:pt idx="2">
                  <c:v>2006</c:v>
                </c:pt>
                <c:pt idx="3">
                  <c:v>2007</c:v>
                </c:pt>
                <c:pt idx="4">
                  <c:v>2008</c:v>
                </c:pt>
              </c:numCache>
            </c:numRef>
          </c:cat>
          <c:val>
            <c:numRef>
              <c:f>Sheet1!$D$2:$D$6</c:f>
              <c:numCache>
                <c:formatCode>General</c:formatCode>
                <c:ptCount val="5"/>
                <c:pt idx="0">
                  <c:v>35</c:v>
                </c:pt>
                <c:pt idx="1">
                  <c:v>25</c:v>
                </c:pt>
                <c:pt idx="2">
                  <c:v>21</c:v>
                </c:pt>
                <c:pt idx="3">
                  <c:v>22</c:v>
                </c:pt>
                <c:pt idx="4">
                  <c:v>24</c:v>
                </c:pt>
              </c:numCache>
            </c:numRef>
          </c:val>
        </c:ser>
        <c:axId val="103396096"/>
        <c:axId val="103397632"/>
      </c:areaChart>
      <c:catAx>
        <c:axId val="103396096"/>
        <c:scaling>
          <c:orientation val="minMax"/>
        </c:scaling>
        <c:axPos val="b"/>
        <c:numFmt formatCode="General" sourceLinked="1"/>
        <c:majorTickMark val="none"/>
        <c:tickLblPos val="nextTo"/>
        <c:spPr>
          <a:ln>
            <a:noFill/>
          </a:ln>
        </c:spPr>
        <c:txPr>
          <a:bodyPr/>
          <a:lstStyle/>
          <a:p>
            <a:pPr>
              <a:defRPr sz="1100"/>
            </a:pPr>
            <a:endParaRPr lang="en-US"/>
          </a:p>
        </c:txPr>
        <c:crossAx val="103397632"/>
        <c:crosses val="autoZero"/>
        <c:auto val="1"/>
        <c:lblAlgn val="ctr"/>
        <c:lblOffset val="100"/>
      </c:catAx>
      <c:valAx>
        <c:axId val="103397632"/>
        <c:scaling>
          <c:orientation val="minMax"/>
        </c:scaling>
        <c:axPos val="l"/>
        <c:numFmt formatCode="0%" sourceLinked="1"/>
        <c:majorTickMark val="none"/>
        <c:tickLblPos val="nextTo"/>
        <c:spPr>
          <a:ln>
            <a:noFill/>
          </a:ln>
        </c:spPr>
        <c:txPr>
          <a:bodyPr/>
          <a:lstStyle/>
          <a:p>
            <a:pPr>
              <a:defRPr sz="1000"/>
            </a:pPr>
            <a:endParaRPr lang="en-US"/>
          </a:p>
        </c:txPr>
        <c:crossAx val="103396096"/>
        <c:crosses val="autoZero"/>
        <c:crossBetween val="midCat"/>
      </c:valAx>
    </c:plotArea>
    <c:plotVisOnly val="1"/>
    <c:dispBlanksAs val="zero"/>
  </c:chart>
  <c:spPr>
    <a:ln>
      <a:noFill/>
    </a:ln>
  </c:spPr>
  <c:txPr>
    <a:bodyPr/>
    <a:lstStyle/>
    <a:p>
      <a:pPr>
        <a:defRPr sz="1800"/>
      </a:pPr>
      <a:endParaRPr lang="en-US"/>
    </a:p>
  </c:txPr>
  <c:externalData r:id="rId1"/>
</c:chartSpace>
</file>

<file path=ppt/charts/chart34.xml><?xml version="1.0" encoding="utf-8"?>
<c:chartSpace xmlns:c="http://schemas.openxmlformats.org/drawingml/2006/chart" xmlns:a="http://schemas.openxmlformats.org/drawingml/2006/main" xmlns:r="http://schemas.openxmlformats.org/officeDocument/2006/relationships">
  <c:date1904 val="1"/>
  <c:lang val="en-US"/>
  <c:clrMapOvr bg1="lt1" tx1="dk1" bg2="lt2" tx2="dk2" accent1="accent1" accent2="accent2" accent3="accent3" accent4="accent4" accent5="accent5" accent6="accent6" hlink="hlink" folHlink="folHlink"/>
  <c:chart>
    <c:autoTitleDeleted val="1"/>
    <c:plotArea>
      <c:layout>
        <c:manualLayout>
          <c:layoutTarget val="inner"/>
          <c:xMode val="edge"/>
          <c:yMode val="edge"/>
          <c:x val="2.7777777777779046E-2"/>
          <c:y val="3.8149731990623015E-3"/>
          <c:w val="0.9529914529914697"/>
          <c:h val="0.95499838927247704"/>
        </c:manualLayout>
      </c:layout>
      <c:barChart>
        <c:barDir val="col"/>
        <c:grouping val="stacked"/>
        <c:ser>
          <c:idx val="0"/>
          <c:order val="0"/>
          <c:tx>
            <c:strRef>
              <c:f>Sheet1!$B$1</c:f>
              <c:strCache>
                <c:ptCount val="1"/>
                <c:pt idx="0">
                  <c:v>Column1</c:v>
                </c:pt>
              </c:strCache>
            </c:strRef>
          </c:tx>
          <c:dPt>
            <c:idx val="0"/>
            <c:spPr>
              <a:solidFill>
                <a:schemeClr val="bg2">
                  <a:lumMod val="75000"/>
                </a:schemeClr>
              </a:solidFill>
            </c:spPr>
          </c:dPt>
          <c:dPt>
            <c:idx val="6"/>
            <c:spPr>
              <a:solidFill>
                <a:schemeClr val="accent2">
                  <a:lumMod val="75000"/>
                </a:schemeClr>
              </a:solidFill>
            </c:spPr>
          </c:dPt>
          <c:dPt>
            <c:idx val="7"/>
            <c:spPr>
              <a:solidFill>
                <a:schemeClr val="tx2"/>
              </a:solidFill>
            </c:spPr>
          </c:dPt>
          <c:dPt>
            <c:idx val="12"/>
            <c:spPr>
              <a:solidFill>
                <a:schemeClr val="accent3">
                  <a:lumMod val="50000"/>
                </a:schemeClr>
              </a:solidFill>
            </c:spPr>
          </c:dPt>
          <c:dLbls>
            <c:numFmt formatCode="0.0%" sourceLinked="0"/>
            <c:txPr>
              <a:bodyPr/>
              <a:lstStyle/>
              <a:p>
                <a:pPr>
                  <a:defRPr sz="1400" b="1">
                    <a:solidFill>
                      <a:schemeClr val="bg1"/>
                    </a:solidFill>
                  </a:defRPr>
                </a:pPr>
                <a:endParaRPr lang="en-US"/>
              </a:p>
            </c:txPr>
            <c:showVal val="1"/>
          </c:dLbls>
          <c:cat>
            <c:strRef>
              <c:f>Sheet1!$A$2:$A$14</c:f>
              <c:strCache>
                <c:ptCount val="13"/>
                <c:pt idx="0">
                  <c:v>Change in Total Inpatient Care Spending</c:v>
                </c:pt>
                <c:pt idx="2">
                  <c:v>Pure Price</c:v>
                </c:pt>
                <c:pt idx="3">
                  <c:v>Distribution of Care Across Hospitals and Locations</c:v>
                </c:pt>
                <c:pt idx="4">
                  <c:v>Number of Admissions</c:v>
                </c:pt>
                <c:pt idx="5">
                  <c:v>Service Mix</c:v>
                </c:pt>
                <c:pt idx="7">
                  <c:v>Change in Total Outpatient Care Spending</c:v>
                </c:pt>
                <c:pt idx="9">
                  <c:v>Pure Price</c:v>
                </c:pt>
                <c:pt idx="10">
                  <c:v>Distribution of Care Across Hospitals and Locations</c:v>
                </c:pt>
                <c:pt idx="11">
                  <c:v>Number of Admissions</c:v>
                </c:pt>
                <c:pt idx="12">
                  <c:v>Service Mix</c:v>
                </c:pt>
              </c:strCache>
            </c:strRef>
          </c:cat>
          <c:val>
            <c:numRef>
              <c:f>Sheet1!$B$2:$B$14</c:f>
              <c:numCache>
                <c:formatCode>General</c:formatCode>
                <c:ptCount val="13"/>
                <c:pt idx="0" formatCode="0.0%">
                  <c:v>6.1000000000000013E-2</c:v>
                </c:pt>
                <c:pt idx="7" formatCode="0.0%">
                  <c:v>9.8000000000000226E-2</c:v>
                </c:pt>
              </c:numCache>
            </c:numRef>
          </c:val>
        </c:ser>
        <c:ser>
          <c:idx val="1"/>
          <c:order val="1"/>
          <c:tx>
            <c:strRef>
              <c:f>Sheet1!$C$1</c:f>
              <c:strCache>
                <c:ptCount val="1"/>
                <c:pt idx="0">
                  <c:v>Column2</c:v>
                </c:pt>
              </c:strCache>
            </c:strRef>
          </c:tx>
          <c:cat>
            <c:strRef>
              <c:f>Sheet1!$A$2:$A$14</c:f>
              <c:strCache>
                <c:ptCount val="13"/>
                <c:pt idx="0">
                  <c:v>Change in Total Inpatient Care Spending</c:v>
                </c:pt>
                <c:pt idx="2">
                  <c:v>Pure Price</c:v>
                </c:pt>
                <c:pt idx="3">
                  <c:v>Distribution of Care Across Hospitals and Locations</c:v>
                </c:pt>
                <c:pt idx="4">
                  <c:v>Number of Admissions</c:v>
                </c:pt>
                <c:pt idx="5">
                  <c:v>Service Mix</c:v>
                </c:pt>
                <c:pt idx="7">
                  <c:v>Change in Total Outpatient Care Spending</c:v>
                </c:pt>
                <c:pt idx="9">
                  <c:v>Pure Price</c:v>
                </c:pt>
                <c:pt idx="10">
                  <c:v>Distribution of Care Across Hospitals and Locations</c:v>
                </c:pt>
                <c:pt idx="11">
                  <c:v>Number of Admissions</c:v>
                </c:pt>
                <c:pt idx="12">
                  <c:v>Service Mix</c:v>
                </c:pt>
              </c:strCache>
            </c:strRef>
          </c:cat>
          <c:val>
            <c:numRef>
              <c:f>Sheet1!$C$2:$C$14</c:f>
              <c:numCache>
                <c:formatCode>General</c:formatCode>
                <c:ptCount val="13"/>
              </c:numCache>
            </c:numRef>
          </c:val>
        </c:ser>
        <c:gapWidth val="0"/>
        <c:overlap val="100"/>
        <c:axId val="102713600"/>
        <c:axId val="102729600"/>
      </c:barChart>
      <c:catAx>
        <c:axId val="102713600"/>
        <c:scaling>
          <c:orientation val="minMax"/>
        </c:scaling>
        <c:delete val="1"/>
        <c:axPos val="b"/>
        <c:numFmt formatCode="&quot;$&quot;#,##0.00" sourceLinked="1"/>
        <c:majorTickMark val="none"/>
        <c:tickLblPos val="none"/>
        <c:crossAx val="102729600"/>
        <c:crosses val="autoZero"/>
        <c:auto val="1"/>
        <c:lblAlgn val="ctr"/>
        <c:lblOffset val="0"/>
      </c:catAx>
      <c:valAx>
        <c:axId val="102729600"/>
        <c:scaling>
          <c:orientation val="minMax"/>
          <c:max val="0.1"/>
          <c:min val="-3.0000000000000002E-2"/>
        </c:scaling>
        <c:delete val="1"/>
        <c:axPos val="l"/>
        <c:numFmt formatCode="#,##0.0" sourceLinked="0"/>
        <c:tickLblPos val="none"/>
        <c:crossAx val="102713600"/>
        <c:crosses val="autoZero"/>
        <c:crossBetween val="between"/>
        <c:majorUnit val="1.0000000000000005E-2"/>
      </c:valAx>
      <c:spPr>
        <a:noFill/>
        <a:ln w="25400">
          <a:noFill/>
        </a:ln>
      </c:spPr>
    </c:plotArea>
    <c:plotVisOnly val="1"/>
    <c:dispBlanksAs val="gap"/>
  </c:chart>
  <c:txPr>
    <a:bodyPr/>
    <a:lstStyle/>
    <a:p>
      <a:pPr>
        <a:defRPr sz="1800"/>
      </a:pPr>
      <a:endParaRPr lang="en-US"/>
    </a:p>
  </c:txPr>
  <c:externalData r:id="rId2"/>
</c:chartSpace>
</file>

<file path=ppt/charts/chart35.xml><?xml version="1.0" encoding="utf-8"?>
<c:chartSpace xmlns:c="http://schemas.openxmlformats.org/drawingml/2006/chart" xmlns:a="http://schemas.openxmlformats.org/drawingml/2006/main" xmlns:r="http://schemas.openxmlformats.org/officeDocument/2006/relationships">
  <c:lang val="en-US"/>
  <c:clrMapOvr bg1="lt1" tx1="dk1" bg2="lt2" tx2="dk2" accent1="accent1" accent2="accent2" accent3="accent3" accent4="accent4" accent5="accent5" accent6="accent6" hlink="hlink" folHlink="folHlink"/>
  <c:chart>
    <c:autoTitleDeleted val="1"/>
    <c:plotArea>
      <c:layout>
        <c:manualLayout>
          <c:layoutTarget val="inner"/>
          <c:xMode val="edge"/>
          <c:yMode val="edge"/>
          <c:x val="2.7777777777779046E-2"/>
          <c:y val="3.8149731990623015E-3"/>
          <c:w val="0.9529914529914697"/>
          <c:h val="0.95499838927247704"/>
        </c:manualLayout>
      </c:layout>
      <c:barChart>
        <c:barDir val="col"/>
        <c:grouping val="clustered"/>
        <c:ser>
          <c:idx val="0"/>
          <c:order val="0"/>
          <c:tx>
            <c:strRef>
              <c:f>Sheet1!$B$1</c:f>
              <c:strCache>
                <c:ptCount val="1"/>
                <c:pt idx="0">
                  <c:v>Column1</c:v>
                </c:pt>
              </c:strCache>
            </c:strRef>
          </c:tx>
          <c:spPr>
            <a:solidFill>
              <a:schemeClr val="accent2">
                <a:lumMod val="40000"/>
                <a:lumOff val="60000"/>
              </a:schemeClr>
            </a:solidFill>
          </c:spPr>
          <c:dPt>
            <c:idx val="1"/>
            <c:spPr>
              <a:solidFill>
                <a:schemeClr val="bg2">
                  <a:lumMod val="60000"/>
                  <a:lumOff val="40000"/>
                </a:schemeClr>
              </a:solidFill>
            </c:spPr>
          </c:dPt>
          <c:dPt>
            <c:idx val="2"/>
            <c:spPr>
              <a:solidFill>
                <a:schemeClr val="bg2">
                  <a:lumMod val="60000"/>
                  <a:lumOff val="40000"/>
                </a:schemeClr>
              </a:solidFill>
            </c:spPr>
          </c:dPt>
          <c:dPt>
            <c:idx val="3"/>
            <c:spPr>
              <a:solidFill>
                <a:schemeClr val="bg2">
                  <a:lumMod val="60000"/>
                  <a:lumOff val="40000"/>
                </a:schemeClr>
              </a:solidFill>
            </c:spPr>
          </c:dPt>
          <c:dPt>
            <c:idx val="4"/>
            <c:spPr>
              <a:solidFill>
                <a:schemeClr val="bg2">
                  <a:lumMod val="60000"/>
                  <a:lumOff val="40000"/>
                </a:schemeClr>
              </a:solidFill>
            </c:spPr>
          </c:dPt>
          <c:dPt>
            <c:idx val="7"/>
            <c:spPr>
              <a:solidFill>
                <a:schemeClr val="tx2">
                  <a:lumMod val="60000"/>
                  <a:lumOff val="40000"/>
                </a:schemeClr>
              </a:solidFill>
            </c:spPr>
          </c:dPt>
          <c:dPt>
            <c:idx val="8"/>
            <c:spPr>
              <a:solidFill>
                <a:schemeClr val="tx2">
                  <a:lumMod val="60000"/>
                  <a:lumOff val="40000"/>
                </a:schemeClr>
              </a:solidFill>
            </c:spPr>
          </c:dPt>
          <c:dPt>
            <c:idx val="9"/>
            <c:spPr>
              <a:solidFill>
                <a:schemeClr val="tx2">
                  <a:lumMod val="60000"/>
                  <a:lumOff val="40000"/>
                </a:schemeClr>
              </a:solidFill>
            </c:spPr>
          </c:dPt>
          <c:dPt>
            <c:idx val="10"/>
            <c:spPr>
              <a:solidFill>
                <a:schemeClr val="tx2">
                  <a:lumMod val="60000"/>
                  <a:lumOff val="40000"/>
                </a:schemeClr>
              </a:solidFill>
            </c:spPr>
          </c:dPt>
          <c:dLbls>
            <c:numFmt formatCode="0.0%" sourceLinked="0"/>
            <c:txPr>
              <a:bodyPr/>
              <a:lstStyle/>
              <a:p>
                <a:pPr>
                  <a:defRPr sz="800" b="1">
                    <a:solidFill>
                      <a:schemeClr val="tx1"/>
                    </a:solidFill>
                  </a:defRPr>
                </a:pPr>
                <a:endParaRPr lang="en-US"/>
              </a:p>
            </c:txPr>
            <c:showVal val="1"/>
          </c:dLbls>
          <c:cat>
            <c:strRef>
              <c:f>Sheet1!$A$2:$A$12</c:f>
              <c:strCache>
                <c:ptCount val="11"/>
                <c:pt idx="0">
                  <c:v>Change in Total Inpatient Care Spending</c:v>
                </c:pt>
                <c:pt idx="1">
                  <c:v>Pure Price</c:v>
                </c:pt>
                <c:pt idx="2">
                  <c:v>Distribution of Care Across Hospitals and Locations</c:v>
                </c:pt>
                <c:pt idx="3">
                  <c:v>Number of Admissions</c:v>
                </c:pt>
                <c:pt idx="4">
                  <c:v>Service Mix</c:v>
                </c:pt>
                <c:pt idx="6">
                  <c:v>Change in Total Outpatient Care Spending</c:v>
                </c:pt>
                <c:pt idx="7">
                  <c:v>Pure Price</c:v>
                </c:pt>
                <c:pt idx="8">
                  <c:v>Distribution of Care Across Hospitals and Locations</c:v>
                </c:pt>
                <c:pt idx="9">
                  <c:v>Number of Admissions</c:v>
                </c:pt>
                <c:pt idx="10">
                  <c:v>Service Mix</c:v>
                </c:pt>
              </c:strCache>
            </c:strRef>
          </c:cat>
          <c:val>
            <c:numRef>
              <c:f>Sheet1!$B$2:$B$12</c:f>
              <c:numCache>
                <c:formatCode>0.00%</c:formatCode>
                <c:ptCount val="11"/>
                <c:pt idx="1">
                  <c:v>6.9000000000000034E-2</c:v>
                </c:pt>
                <c:pt idx="2">
                  <c:v>2.0000000000000052E-3</c:v>
                </c:pt>
                <c:pt idx="3">
                  <c:v>-2.1000000000000012E-2</c:v>
                </c:pt>
                <c:pt idx="4">
                  <c:v>1.0000000000000005E-2</c:v>
                </c:pt>
                <c:pt idx="7">
                  <c:v>5.4000000000000034E-2</c:v>
                </c:pt>
                <c:pt idx="8">
                  <c:v>1.0000000000000041E-3</c:v>
                </c:pt>
                <c:pt idx="9">
                  <c:v>3.9000000000000014E-2</c:v>
                </c:pt>
                <c:pt idx="10">
                  <c:v>2.0000000000000052E-3</c:v>
                </c:pt>
              </c:numCache>
            </c:numRef>
          </c:val>
        </c:ser>
        <c:axId val="103771136"/>
        <c:axId val="103559936"/>
      </c:barChart>
      <c:catAx>
        <c:axId val="103771136"/>
        <c:scaling>
          <c:orientation val="minMax"/>
        </c:scaling>
        <c:axPos val="b"/>
        <c:numFmt formatCode="&quot;$&quot;#,##0.00" sourceLinked="1"/>
        <c:majorTickMark val="none"/>
        <c:tickLblPos val="none"/>
        <c:spPr>
          <a:ln>
            <a:noFill/>
          </a:ln>
        </c:spPr>
        <c:txPr>
          <a:bodyPr/>
          <a:lstStyle/>
          <a:p>
            <a:pPr>
              <a:defRPr sz="800" b="1"/>
            </a:pPr>
            <a:endParaRPr lang="en-US"/>
          </a:p>
        </c:txPr>
        <c:crossAx val="103559936"/>
        <c:crosses val="autoZero"/>
        <c:auto val="1"/>
        <c:lblAlgn val="ctr"/>
        <c:lblOffset val="0"/>
      </c:catAx>
      <c:valAx>
        <c:axId val="103559936"/>
        <c:scaling>
          <c:orientation val="minMax"/>
          <c:max val="0.1"/>
          <c:min val="-3.0000000000000002E-2"/>
        </c:scaling>
        <c:delete val="1"/>
        <c:axPos val="l"/>
        <c:numFmt formatCode="#,##0.0" sourceLinked="0"/>
        <c:tickLblPos val="none"/>
        <c:crossAx val="103771136"/>
        <c:crosses val="autoZero"/>
        <c:crossBetween val="between"/>
        <c:majorUnit val="1.0000000000000005E-2"/>
      </c:valAx>
      <c:spPr>
        <a:noFill/>
        <a:ln w="25400">
          <a:noFill/>
        </a:ln>
      </c:spPr>
    </c:plotArea>
    <c:plotVisOnly val="1"/>
    <c:dispBlanksAs val="gap"/>
  </c:chart>
  <c:txPr>
    <a:bodyPr/>
    <a:lstStyle/>
    <a:p>
      <a:pPr>
        <a:defRPr sz="1800"/>
      </a:pPr>
      <a:endParaRPr lang="en-US"/>
    </a:p>
  </c:txPr>
  <c:externalData r:id="rId2"/>
</c:chartSpace>
</file>

<file path=ppt/charts/chart36.xml><?xml version="1.0" encoding="utf-8"?>
<c:chartSpace xmlns:c="http://schemas.openxmlformats.org/drawingml/2006/chart" xmlns:a="http://schemas.openxmlformats.org/drawingml/2006/main" xmlns:r="http://schemas.openxmlformats.org/officeDocument/2006/relationships">
  <c:lang val="en-US"/>
  <c:clrMapOvr bg1="lt1" tx1="dk1" bg2="lt2" tx2="dk2" accent1="accent1" accent2="accent2" accent3="accent3" accent4="accent4" accent5="accent5" accent6="accent6" hlink="hlink" folHlink="folHlink"/>
  <c:chart>
    <c:autoTitleDeleted val="1"/>
    <c:plotArea>
      <c:layout>
        <c:manualLayout>
          <c:layoutTarget val="inner"/>
          <c:xMode val="edge"/>
          <c:yMode val="edge"/>
          <c:x val="2.7777777777779046E-2"/>
          <c:y val="3.8149731990623015E-3"/>
          <c:w val="0.9529914529914697"/>
          <c:h val="0.95499838927247704"/>
        </c:manualLayout>
      </c:layout>
      <c:barChart>
        <c:barDir val="col"/>
        <c:grouping val="clustered"/>
        <c:ser>
          <c:idx val="0"/>
          <c:order val="0"/>
          <c:tx>
            <c:strRef>
              <c:f>Sheet1!$B$1</c:f>
              <c:strCache>
                <c:ptCount val="1"/>
                <c:pt idx="0">
                  <c:v>Column1</c:v>
                </c:pt>
              </c:strCache>
            </c:strRef>
          </c:tx>
          <c:spPr>
            <a:solidFill>
              <a:srgbClr val="D3643B">
                <a:lumMod val="60000"/>
                <a:lumOff val="40000"/>
              </a:srgbClr>
            </a:solidFill>
          </c:spPr>
          <c:dLbls>
            <c:numFmt formatCode="0.0%" sourceLinked="0"/>
            <c:txPr>
              <a:bodyPr/>
              <a:lstStyle/>
              <a:p>
                <a:pPr>
                  <a:defRPr sz="800" b="1">
                    <a:solidFill>
                      <a:schemeClr val="tx1"/>
                    </a:solidFill>
                  </a:defRPr>
                </a:pPr>
                <a:endParaRPr lang="en-US"/>
              </a:p>
            </c:txPr>
            <c:showVal val="1"/>
          </c:dLbls>
          <c:cat>
            <c:strRef>
              <c:f>Sheet1!$A$2:$A$5</c:f>
              <c:strCache>
                <c:ptCount val="4"/>
                <c:pt idx="0">
                  <c:v>Change in Total Physician and Professional Services Spending</c:v>
                </c:pt>
                <c:pt idx="1">
                  <c:v>Price</c:v>
                </c:pt>
                <c:pt idx="2">
                  <c:v>Number of Admissions</c:v>
                </c:pt>
                <c:pt idx="3">
                  <c:v>Service Mix</c:v>
                </c:pt>
              </c:strCache>
            </c:strRef>
          </c:cat>
          <c:val>
            <c:numRef>
              <c:f>Sheet1!$B$2:$B$5</c:f>
              <c:numCache>
                <c:formatCode>0.00%</c:formatCode>
                <c:ptCount val="4"/>
                <c:pt idx="1">
                  <c:v>4.7000000000000014E-2</c:v>
                </c:pt>
                <c:pt idx="2">
                  <c:v>9.0000000000000028E-3</c:v>
                </c:pt>
                <c:pt idx="3">
                  <c:v>5.0000000000000114E-3</c:v>
                </c:pt>
              </c:numCache>
            </c:numRef>
          </c:val>
        </c:ser>
        <c:axId val="104233600"/>
        <c:axId val="103874944"/>
      </c:barChart>
      <c:catAx>
        <c:axId val="104233600"/>
        <c:scaling>
          <c:orientation val="minMax"/>
        </c:scaling>
        <c:delete val="1"/>
        <c:axPos val="b"/>
        <c:numFmt formatCode="&quot;$&quot;#,##0.00" sourceLinked="1"/>
        <c:majorTickMark val="none"/>
        <c:tickLblPos val="none"/>
        <c:crossAx val="103874944"/>
        <c:crosses val="autoZero"/>
        <c:auto val="1"/>
        <c:lblAlgn val="ctr"/>
        <c:lblOffset val="0"/>
      </c:catAx>
      <c:valAx>
        <c:axId val="103874944"/>
        <c:scaling>
          <c:orientation val="minMax"/>
          <c:max val="0.1"/>
          <c:min val="-3.0000000000000002E-2"/>
        </c:scaling>
        <c:delete val="1"/>
        <c:axPos val="l"/>
        <c:numFmt formatCode="#,##0.0" sourceLinked="0"/>
        <c:tickLblPos val="none"/>
        <c:crossAx val="104233600"/>
        <c:crosses val="autoZero"/>
        <c:crossBetween val="between"/>
        <c:majorUnit val="1.0000000000000005E-2"/>
      </c:valAx>
      <c:spPr>
        <a:noFill/>
        <a:ln w="25400">
          <a:noFill/>
        </a:ln>
      </c:spPr>
    </c:plotArea>
    <c:plotVisOnly val="1"/>
    <c:dispBlanksAs val="gap"/>
  </c:chart>
  <c:txPr>
    <a:bodyPr/>
    <a:lstStyle/>
    <a:p>
      <a:pPr>
        <a:defRPr sz="1800"/>
      </a:pPr>
      <a:endParaRPr lang="en-US"/>
    </a:p>
  </c:txPr>
  <c:externalData r:id="rId2"/>
</c:chartSpace>
</file>

<file path=ppt/charts/chart37.xml><?xml version="1.0" encoding="utf-8"?>
<c:chartSpace xmlns:c="http://schemas.openxmlformats.org/drawingml/2006/chart" xmlns:a="http://schemas.openxmlformats.org/drawingml/2006/main" xmlns:r="http://schemas.openxmlformats.org/officeDocument/2006/relationships">
  <c:lang val="en-US"/>
  <c:clrMapOvr bg1="lt1" tx1="dk1" bg2="lt2" tx2="dk2" accent1="accent1" accent2="accent2" accent3="accent3" accent4="accent4" accent5="accent5" accent6="accent6" hlink="hlink" folHlink="folHlink"/>
  <c:chart>
    <c:autoTitleDeleted val="1"/>
    <c:plotArea>
      <c:layout>
        <c:manualLayout>
          <c:layoutTarget val="inner"/>
          <c:xMode val="edge"/>
          <c:yMode val="edge"/>
          <c:x val="2.7777777777779046E-2"/>
          <c:y val="3.8149731990623015E-3"/>
          <c:w val="0.9529914529914697"/>
          <c:h val="0.95499838927247704"/>
        </c:manualLayout>
      </c:layout>
      <c:barChart>
        <c:barDir val="col"/>
        <c:grouping val="stacked"/>
        <c:ser>
          <c:idx val="0"/>
          <c:order val="0"/>
          <c:tx>
            <c:strRef>
              <c:f>Sheet1!$B$1</c:f>
              <c:strCache>
                <c:ptCount val="1"/>
                <c:pt idx="0">
                  <c:v>Column1</c:v>
                </c:pt>
              </c:strCache>
            </c:strRef>
          </c:tx>
          <c:spPr>
            <a:solidFill>
              <a:srgbClr val="D3643B"/>
            </a:solidFill>
          </c:spPr>
          <c:dLbls>
            <c:numFmt formatCode="0.0%" sourceLinked="0"/>
            <c:txPr>
              <a:bodyPr/>
              <a:lstStyle/>
              <a:p>
                <a:pPr>
                  <a:defRPr sz="1400" b="1">
                    <a:solidFill>
                      <a:schemeClr val="bg1"/>
                    </a:solidFill>
                  </a:defRPr>
                </a:pPr>
                <a:endParaRPr lang="en-US"/>
              </a:p>
            </c:txPr>
            <c:showVal val="1"/>
          </c:dLbls>
          <c:cat>
            <c:strRef>
              <c:f>Sheet1!$A$2:$A$6</c:f>
              <c:strCache>
                <c:ptCount val="5"/>
                <c:pt idx="0">
                  <c:v>Change in Total Spending on Physician and Professional Services</c:v>
                </c:pt>
                <c:pt idx="2">
                  <c:v>Price</c:v>
                </c:pt>
                <c:pt idx="3">
                  <c:v># of Visits</c:v>
                </c:pt>
                <c:pt idx="4">
                  <c:v>Service Mix</c:v>
                </c:pt>
              </c:strCache>
            </c:strRef>
          </c:cat>
          <c:val>
            <c:numRef>
              <c:f>Sheet1!$B$2:$B$6</c:f>
              <c:numCache>
                <c:formatCode>General</c:formatCode>
                <c:ptCount val="5"/>
                <c:pt idx="0" formatCode="0.0%">
                  <c:v>6.2000000000000034E-2</c:v>
                </c:pt>
              </c:numCache>
            </c:numRef>
          </c:val>
        </c:ser>
        <c:ser>
          <c:idx val="1"/>
          <c:order val="1"/>
          <c:tx>
            <c:strRef>
              <c:f>Sheet1!$C$1</c:f>
              <c:strCache>
                <c:ptCount val="1"/>
                <c:pt idx="0">
                  <c:v>Column2</c:v>
                </c:pt>
              </c:strCache>
            </c:strRef>
          </c:tx>
          <c:cat>
            <c:strRef>
              <c:f>Sheet1!$A$2:$A$6</c:f>
              <c:strCache>
                <c:ptCount val="5"/>
                <c:pt idx="0">
                  <c:v>Change in Total Spending on Physician and Professional Services</c:v>
                </c:pt>
                <c:pt idx="2">
                  <c:v>Price</c:v>
                </c:pt>
                <c:pt idx="3">
                  <c:v># of Visits</c:v>
                </c:pt>
                <c:pt idx="4">
                  <c:v>Service Mix</c:v>
                </c:pt>
              </c:strCache>
            </c:strRef>
          </c:cat>
          <c:val>
            <c:numRef>
              <c:f>Sheet1!$C$2:$C$6</c:f>
              <c:numCache>
                <c:formatCode>General</c:formatCode>
                <c:ptCount val="5"/>
              </c:numCache>
            </c:numRef>
          </c:val>
        </c:ser>
        <c:gapWidth val="0"/>
        <c:overlap val="100"/>
        <c:axId val="104389248"/>
        <c:axId val="104391040"/>
      </c:barChart>
      <c:catAx>
        <c:axId val="104389248"/>
        <c:scaling>
          <c:orientation val="minMax"/>
        </c:scaling>
        <c:delete val="1"/>
        <c:axPos val="b"/>
        <c:numFmt formatCode="&quot;$&quot;#,##0.00" sourceLinked="1"/>
        <c:majorTickMark val="none"/>
        <c:tickLblPos val="none"/>
        <c:crossAx val="104391040"/>
        <c:crosses val="autoZero"/>
        <c:auto val="1"/>
        <c:lblAlgn val="ctr"/>
        <c:lblOffset val="0"/>
      </c:catAx>
      <c:valAx>
        <c:axId val="104391040"/>
        <c:scaling>
          <c:orientation val="minMax"/>
          <c:max val="0.1"/>
          <c:min val="-3.0000000000000002E-2"/>
        </c:scaling>
        <c:delete val="1"/>
        <c:axPos val="l"/>
        <c:numFmt formatCode="#,##0.0" sourceLinked="0"/>
        <c:tickLblPos val="none"/>
        <c:crossAx val="104389248"/>
        <c:crosses val="autoZero"/>
        <c:crossBetween val="between"/>
        <c:majorUnit val="1.0000000000000005E-2"/>
      </c:valAx>
      <c:spPr>
        <a:noFill/>
        <a:ln w="25400">
          <a:noFill/>
        </a:ln>
      </c:spPr>
    </c:plotArea>
    <c:plotVisOnly val="1"/>
    <c:dispBlanksAs val="gap"/>
  </c:chart>
  <c:txPr>
    <a:bodyPr/>
    <a:lstStyle/>
    <a:p>
      <a:pPr>
        <a:defRPr sz="1800"/>
      </a:pPr>
      <a:endParaRPr lang="en-US"/>
    </a:p>
  </c:txPr>
  <c:externalData r:id="rId2"/>
</c:chartSpace>
</file>

<file path=ppt/charts/chart38.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2.7777777777779209E-2"/>
          <c:y val="3.8149731990623015E-3"/>
          <c:w val="0.9529914529914687"/>
          <c:h val="0.93927873567162568"/>
        </c:manualLayout>
      </c:layout>
      <c:barChart>
        <c:barDir val="col"/>
        <c:grouping val="stacked"/>
        <c:ser>
          <c:idx val="0"/>
          <c:order val="0"/>
          <c:tx>
            <c:strRef>
              <c:f>Sheet1!$B$1</c:f>
              <c:strCache>
                <c:ptCount val="1"/>
                <c:pt idx="0">
                  <c:v>Hospital Inpatient</c:v>
                </c:pt>
              </c:strCache>
            </c:strRef>
          </c:tx>
          <c:spPr>
            <a:solidFill>
              <a:schemeClr val="tx2">
                <a:lumMod val="75000"/>
              </a:schemeClr>
            </a:solidFill>
          </c:spPr>
          <c:dLbls>
            <c:numFmt formatCode="&quot;$&quot;#,##0" sourceLinked="0"/>
            <c:txPr>
              <a:bodyPr/>
              <a:lstStyle/>
              <a:p>
                <a:pPr>
                  <a:defRPr sz="1000" b="1">
                    <a:solidFill>
                      <a:schemeClr val="bg1"/>
                    </a:solidFill>
                  </a:defRPr>
                </a:pPr>
                <a:endParaRPr lang="en-US"/>
              </a:p>
            </c:txPr>
            <c:showVal val="1"/>
          </c:dLbls>
          <c:cat>
            <c:strRef>
              <c:f>Sheet1!$A$2:$A$4</c:f>
              <c:strCache>
                <c:ptCount val="3"/>
                <c:pt idx="1">
                  <c:v>Lower Relative TME Physicians Group</c:v>
                </c:pt>
                <c:pt idx="2">
                  <c:v>Lower Relative TME Physicians Group</c:v>
                </c:pt>
              </c:strCache>
            </c:strRef>
          </c:cat>
          <c:val>
            <c:numRef>
              <c:f>Sheet1!$B$2:$B$4</c:f>
              <c:numCache>
                <c:formatCode>#,##0</c:formatCode>
                <c:ptCount val="3"/>
                <c:pt idx="1">
                  <c:v>900</c:v>
                </c:pt>
                <c:pt idx="2">
                  <c:v>936</c:v>
                </c:pt>
              </c:numCache>
            </c:numRef>
          </c:val>
        </c:ser>
        <c:ser>
          <c:idx val="1"/>
          <c:order val="1"/>
          <c:tx>
            <c:strRef>
              <c:f>Sheet1!$C$1</c:f>
              <c:strCache>
                <c:ptCount val="1"/>
                <c:pt idx="0">
                  <c:v>Hospital Outpatient</c:v>
                </c:pt>
              </c:strCache>
            </c:strRef>
          </c:tx>
          <c:spPr>
            <a:solidFill>
              <a:schemeClr val="tx1">
                <a:lumMod val="50000"/>
                <a:lumOff val="50000"/>
              </a:schemeClr>
            </a:solidFill>
          </c:spPr>
          <c:dLbls>
            <c:numFmt formatCode="&quot;$&quot;#,##0" sourceLinked="0"/>
            <c:txPr>
              <a:bodyPr/>
              <a:lstStyle/>
              <a:p>
                <a:pPr>
                  <a:defRPr sz="1000" b="1">
                    <a:solidFill>
                      <a:schemeClr val="bg1"/>
                    </a:solidFill>
                  </a:defRPr>
                </a:pPr>
                <a:endParaRPr lang="en-US"/>
              </a:p>
            </c:txPr>
            <c:showVal val="1"/>
          </c:dLbls>
          <c:cat>
            <c:strRef>
              <c:f>Sheet1!$A$2:$A$4</c:f>
              <c:strCache>
                <c:ptCount val="3"/>
                <c:pt idx="1">
                  <c:v>Lower Relative TME Physicians Group</c:v>
                </c:pt>
                <c:pt idx="2">
                  <c:v>Lower Relative TME Physicians Group</c:v>
                </c:pt>
              </c:strCache>
            </c:strRef>
          </c:cat>
          <c:val>
            <c:numRef>
              <c:f>Sheet1!$C$2:$C$4</c:f>
              <c:numCache>
                <c:formatCode>General</c:formatCode>
                <c:ptCount val="3"/>
                <c:pt idx="1">
                  <c:v>1080</c:v>
                </c:pt>
                <c:pt idx="2">
                  <c:v>1428</c:v>
                </c:pt>
              </c:numCache>
            </c:numRef>
          </c:val>
        </c:ser>
        <c:ser>
          <c:idx val="2"/>
          <c:order val="2"/>
          <c:tx>
            <c:strRef>
              <c:f>Sheet1!$D$1</c:f>
              <c:strCache>
                <c:ptCount val="1"/>
                <c:pt idx="0">
                  <c:v>Physician</c:v>
                </c:pt>
              </c:strCache>
            </c:strRef>
          </c:tx>
          <c:spPr>
            <a:solidFill>
              <a:schemeClr val="accent3"/>
            </a:solidFill>
          </c:spPr>
          <c:dLbls>
            <c:numFmt formatCode="&quot;$&quot;#,##0" sourceLinked="0"/>
            <c:txPr>
              <a:bodyPr/>
              <a:lstStyle/>
              <a:p>
                <a:pPr>
                  <a:defRPr sz="1000" b="1"/>
                </a:pPr>
                <a:endParaRPr lang="en-US"/>
              </a:p>
            </c:txPr>
            <c:showVal val="1"/>
          </c:dLbls>
          <c:cat>
            <c:strRef>
              <c:f>Sheet1!$A$2:$A$4</c:f>
              <c:strCache>
                <c:ptCount val="3"/>
                <c:pt idx="1">
                  <c:v>Lower Relative TME Physicians Group</c:v>
                </c:pt>
                <c:pt idx="2">
                  <c:v>Lower Relative TME Physicians Group</c:v>
                </c:pt>
              </c:strCache>
            </c:strRef>
          </c:cat>
          <c:val>
            <c:numRef>
              <c:f>Sheet1!$D$2:$D$4</c:f>
              <c:numCache>
                <c:formatCode>General</c:formatCode>
                <c:ptCount val="3"/>
                <c:pt idx="1">
                  <c:v>1308</c:v>
                </c:pt>
                <c:pt idx="2">
                  <c:v>1572</c:v>
                </c:pt>
              </c:numCache>
            </c:numRef>
          </c:val>
        </c:ser>
        <c:ser>
          <c:idx val="3"/>
          <c:order val="3"/>
          <c:tx>
            <c:strRef>
              <c:f>Sheet1!$E$1</c:f>
              <c:strCache>
                <c:ptCount val="1"/>
                <c:pt idx="0">
                  <c:v>Other Professional</c:v>
                </c:pt>
              </c:strCache>
            </c:strRef>
          </c:tx>
          <c:spPr>
            <a:solidFill>
              <a:schemeClr val="accent1"/>
            </a:solidFill>
          </c:spPr>
          <c:dLbls>
            <c:numFmt formatCode="&quot;$&quot;#,##0" sourceLinked="0"/>
            <c:txPr>
              <a:bodyPr/>
              <a:lstStyle/>
              <a:p>
                <a:pPr>
                  <a:defRPr sz="1000" b="1">
                    <a:solidFill>
                      <a:schemeClr val="bg1"/>
                    </a:solidFill>
                  </a:defRPr>
                </a:pPr>
                <a:endParaRPr lang="en-US"/>
              </a:p>
            </c:txPr>
            <c:showVal val="1"/>
          </c:dLbls>
          <c:cat>
            <c:strRef>
              <c:f>Sheet1!$A$2:$A$4</c:f>
              <c:strCache>
                <c:ptCount val="3"/>
                <c:pt idx="1">
                  <c:v>Lower Relative TME Physicians Group</c:v>
                </c:pt>
                <c:pt idx="2">
                  <c:v>Lower Relative TME Physicians Group</c:v>
                </c:pt>
              </c:strCache>
            </c:strRef>
          </c:cat>
          <c:val>
            <c:numRef>
              <c:f>Sheet1!$E$2:$E$4</c:f>
              <c:numCache>
                <c:formatCode>General</c:formatCode>
                <c:ptCount val="3"/>
                <c:pt idx="1">
                  <c:v>192</c:v>
                </c:pt>
                <c:pt idx="2">
                  <c:v>216</c:v>
                </c:pt>
              </c:numCache>
            </c:numRef>
          </c:val>
        </c:ser>
        <c:ser>
          <c:idx val="4"/>
          <c:order val="4"/>
          <c:tx>
            <c:strRef>
              <c:f>Sheet1!$F$1</c:f>
              <c:strCache>
                <c:ptCount val="1"/>
                <c:pt idx="0">
                  <c:v>Prescription</c:v>
                </c:pt>
              </c:strCache>
            </c:strRef>
          </c:tx>
          <c:spPr>
            <a:solidFill>
              <a:schemeClr val="accent6"/>
            </a:solidFill>
          </c:spPr>
          <c:dLbls>
            <c:numFmt formatCode="&quot;$&quot;#,##0" sourceLinked="0"/>
            <c:txPr>
              <a:bodyPr/>
              <a:lstStyle/>
              <a:p>
                <a:pPr>
                  <a:defRPr sz="1000" b="1">
                    <a:solidFill>
                      <a:schemeClr val="bg1"/>
                    </a:solidFill>
                  </a:defRPr>
                </a:pPr>
                <a:endParaRPr lang="en-US"/>
              </a:p>
            </c:txPr>
            <c:showVal val="1"/>
          </c:dLbls>
          <c:cat>
            <c:strRef>
              <c:f>Sheet1!$A$2:$A$4</c:f>
              <c:strCache>
                <c:ptCount val="3"/>
                <c:pt idx="1">
                  <c:v>Lower Relative TME Physicians Group</c:v>
                </c:pt>
                <c:pt idx="2">
                  <c:v>Lower Relative TME Physicians Group</c:v>
                </c:pt>
              </c:strCache>
            </c:strRef>
          </c:cat>
          <c:val>
            <c:numRef>
              <c:f>Sheet1!$F$2:$F$4</c:f>
              <c:numCache>
                <c:formatCode>General</c:formatCode>
                <c:ptCount val="3"/>
                <c:pt idx="1">
                  <c:v>816</c:v>
                </c:pt>
                <c:pt idx="2">
                  <c:v>852</c:v>
                </c:pt>
              </c:numCache>
            </c:numRef>
          </c:val>
        </c:ser>
        <c:ser>
          <c:idx val="5"/>
          <c:order val="5"/>
          <c:tx>
            <c:strRef>
              <c:f>Sheet1!$G$1</c:f>
              <c:strCache>
                <c:ptCount val="1"/>
                <c:pt idx="0">
                  <c:v>Other</c:v>
                </c:pt>
              </c:strCache>
            </c:strRef>
          </c:tx>
          <c:spPr>
            <a:solidFill>
              <a:schemeClr val="accent5"/>
            </a:solidFill>
          </c:spPr>
          <c:dLbls>
            <c:numFmt formatCode="&quot;$&quot;#,##0" sourceLinked="0"/>
            <c:txPr>
              <a:bodyPr/>
              <a:lstStyle/>
              <a:p>
                <a:pPr>
                  <a:defRPr sz="1000" b="1">
                    <a:solidFill>
                      <a:schemeClr val="bg1"/>
                    </a:solidFill>
                  </a:defRPr>
                </a:pPr>
                <a:endParaRPr lang="en-US"/>
              </a:p>
            </c:txPr>
            <c:showVal val="1"/>
          </c:dLbls>
          <c:cat>
            <c:strRef>
              <c:f>Sheet1!$A$2:$A$4</c:f>
              <c:strCache>
                <c:ptCount val="3"/>
                <c:pt idx="1">
                  <c:v>Lower Relative TME Physicians Group</c:v>
                </c:pt>
                <c:pt idx="2">
                  <c:v>Lower Relative TME Physicians Group</c:v>
                </c:pt>
              </c:strCache>
            </c:strRef>
          </c:cat>
          <c:val>
            <c:numRef>
              <c:f>Sheet1!$G$2:$G$4</c:f>
              <c:numCache>
                <c:formatCode>General</c:formatCode>
                <c:ptCount val="3"/>
                <c:pt idx="1">
                  <c:v>276</c:v>
                </c:pt>
                <c:pt idx="2">
                  <c:v>264</c:v>
                </c:pt>
              </c:numCache>
            </c:numRef>
          </c:val>
        </c:ser>
        <c:ser>
          <c:idx val="6"/>
          <c:order val="6"/>
          <c:tx>
            <c:strRef>
              <c:f>Sheet1!$H$1</c:f>
              <c:strCache>
                <c:ptCount val="1"/>
                <c:pt idx="0">
                  <c:v>Non-Claim/Capitation</c:v>
                </c:pt>
              </c:strCache>
            </c:strRef>
          </c:tx>
          <c:spPr>
            <a:solidFill>
              <a:schemeClr val="accent4"/>
            </a:solidFill>
          </c:spPr>
          <c:dLbls>
            <c:numFmt formatCode="&quot;$&quot;#,##0" sourceLinked="0"/>
            <c:txPr>
              <a:bodyPr/>
              <a:lstStyle/>
              <a:p>
                <a:pPr>
                  <a:defRPr sz="1000" b="1">
                    <a:solidFill>
                      <a:schemeClr val="bg1"/>
                    </a:solidFill>
                  </a:defRPr>
                </a:pPr>
                <a:endParaRPr lang="en-US"/>
              </a:p>
            </c:txPr>
            <c:showVal val="1"/>
          </c:dLbls>
          <c:cat>
            <c:strRef>
              <c:f>Sheet1!$A$2:$A$4</c:f>
              <c:strCache>
                <c:ptCount val="3"/>
                <c:pt idx="1">
                  <c:v>Lower Relative TME Physicians Group</c:v>
                </c:pt>
                <c:pt idx="2">
                  <c:v>Lower Relative TME Physicians Group</c:v>
                </c:pt>
              </c:strCache>
            </c:strRef>
          </c:cat>
          <c:val>
            <c:numRef>
              <c:f>Sheet1!$H$2:$H$4</c:f>
              <c:numCache>
                <c:formatCode>General</c:formatCode>
                <c:ptCount val="3"/>
                <c:pt idx="1">
                  <c:v>228</c:v>
                </c:pt>
                <c:pt idx="2">
                  <c:v>228</c:v>
                </c:pt>
              </c:numCache>
            </c:numRef>
          </c:val>
        </c:ser>
        <c:dLbls>
          <c:showVal val="1"/>
        </c:dLbls>
        <c:gapWidth val="40"/>
        <c:overlap val="100"/>
        <c:axId val="110274432"/>
        <c:axId val="110275968"/>
      </c:barChart>
      <c:catAx>
        <c:axId val="110274432"/>
        <c:scaling>
          <c:orientation val="minMax"/>
        </c:scaling>
        <c:axPos val="b"/>
        <c:numFmt formatCode="General" sourceLinked="1"/>
        <c:majorTickMark val="none"/>
        <c:tickLblPos val="none"/>
        <c:txPr>
          <a:bodyPr/>
          <a:lstStyle/>
          <a:p>
            <a:pPr>
              <a:defRPr sz="1400" b="1"/>
            </a:pPr>
            <a:endParaRPr lang="en-US"/>
          </a:p>
        </c:txPr>
        <c:crossAx val="110275968"/>
        <c:crosses val="autoZero"/>
        <c:auto val="1"/>
        <c:lblAlgn val="ctr"/>
        <c:lblOffset val="0"/>
      </c:catAx>
      <c:valAx>
        <c:axId val="110275968"/>
        <c:scaling>
          <c:orientation val="minMax"/>
          <c:max val="5500"/>
          <c:min val="0"/>
        </c:scaling>
        <c:delete val="1"/>
        <c:axPos val="l"/>
        <c:numFmt formatCode="General" sourceLinked="1"/>
        <c:majorTickMark val="none"/>
        <c:tickLblPos val="none"/>
        <c:crossAx val="110274432"/>
        <c:crosses val="autoZero"/>
        <c:crossBetween val="between"/>
        <c:minorUnit val="1.0000000000000005E-2"/>
      </c:valAx>
      <c:spPr>
        <a:ln>
          <a:solidFill>
            <a:schemeClr val="bg1"/>
          </a:solidFill>
        </a:ln>
      </c:spPr>
    </c:plotArea>
    <c:plotVisOnly val="1"/>
    <c:dispBlanksAs val="gap"/>
  </c:chart>
  <c:txPr>
    <a:bodyPr/>
    <a:lstStyle/>
    <a:p>
      <a:pPr>
        <a:defRPr sz="1800"/>
      </a:pPr>
      <a:endParaRPr lang="en-US"/>
    </a:p>
  </c:txPr>
  <c:externalData r:id="rId1"/>
</c:chartSpace>
</file>

<file path=ppt/charts/chart39.xml><?xml version="1.0" encoding="utf-8"?>
<c:chartSpace xmlns:c="http://schemas.openxmlformats.org/drawingml/2006/chart" xmlns:a="http://schemas.openxmlformats.org/drawingml/2006/main" xmlns:r="http://schemas.openxmlformats.org/officeDocument/2006/relationships">
  <c:date1904 val="1"/>
  <c:lang val="en-US"/>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6657018456405915E-2"/>
          <c:y val="4.2230929874721927E-2"/>
          <c:w val="0.91581159309812965"/>
          <c:h val="0.55708138947092556"/>
        </c:manualLayout>
      </c:layout>
      <c:barChart>
        <c:barDir val="col"/>
        <c:grouping val="stacked"/>
        <c:ser>
          <c:idx val="0"/>
          <c:order val="0"/>
          <c:tx>
            <c:strRef>
              <c:f>Sheet1!$C$1</c:f>
              <c:strCache>
                <c:ptCount val="1"/>
                <c:pt idx="0">
                  <c:v>Globally Paid</c:v>
                </c:pt>
              </c:strCache>
            </c:strRef>
          </c:tx>
          <c:spPr>
            <a:solidFill>
              <a:srgbClr val="D3643B"/>
            </a:solidFill>
          </c:spPr>
          <c:cat>
            <c:strRef>
              <c:f>Sheet1!$B$2:$B$38</c:f>
              <c:strCache>
                <c:ptCount val="37"/>
                <c:pt idx="0">
                  <c:v>MACIPA</c:v>
                </c:pt>
                <c:pt idx="1">
                  <c:v>CHILDREN'S PO</c:v>
                </c:pt>
                <c:pt idx="2">
                  <c:v>ATRIUS HEALTH</c:v>
                </c:pt>
                <c:pt idx="3">
                  <c:v>BERKSHIRE MEDICAL CENTER</c:v>
                </c:pt>
                <c:pt idx="4">
                  <c:v>SOUTH SHORE PHO</c:v>
                </c:pt>
                <c:pt idx="5">
                  <c:v>PARTNERS COMMUNITY HEALTHCARE</c:v>
                </c:pt>
                <c:pt idx="6">
                  <c:v>PPO AT CHILDREN'S</c:v>
                </c:pt>
                <c:pt idx="7">
                  <c:v>PHYSICIANS OF CAPE COD</c:v>
                </c:pt>
                <c:pt idx="8">
                  <c:v>STURDY MEMORIAL</c:v>
                </c:pt>
                <c:pt idx="9">
                  <c:v>NORTHEAST PO</c:v>
                </c:pt>
                <c:pt idx="10">
                  <c:v>COOLEY DICKINSON PHO </c:v>
                </c:pt>
                <c:pt idx="11">
                  <c:v>LAHEY CLINIC </c:v>
                </c:pt>
                <c:pt idx="12">
                  <c:v>WILLIAMSTOWN MED ASSOC.</c:v>
                </c:pt>
                <c:pt idx="13">
                  <c:v>BIDPO</c:v>
                </c:pt>
                <c:pt idx="14">
                  <c:v>CONNECTICUT RIVER INTERNISTS</c:v>
                </c:pt>
                <c:pt idx="15">
                  <c:v>HAMPDEN</c:v>
                </c:pt>
                <c:pt idx="16">
                  <c:v>SIGNATURE  </c:v>
                </c:pt>
                <c:pt idx="17">
                  <c:v>WINCHESTER/HIGHLAND IPA</c:v>
                </c:pt>
                <c:pt idx="18">
                  <c:v>VALLEY MEDICAL GROUP</c:v>
                </c:pt>
                <c:pt idx="19">
                  <c:v>NEW ENGLAND BAPTIST PHO </c:v>
                </c:pt>
                <c:pt idx="20">
                  <c:v>BAYCARE HEALTH PARTNERS</c:v>
                </c:pt>
                <c:pt idx="21">
                  <c:v>LOWELL GENERAL IPA</c:v>
                </c:pt>
                <c:pt idx="22">
                  <c:v>CARITAS CHRISTI</c:v>
                </c:pt>
                <c:pt idx="23">
                  <c:v>NEQCA</c:v>
                </c:pt>
                <c:pt idx="24">
                  <c:v>UMASS MEMORIAL HEALTHCARE</c:v>
                </c:pt>
                <c:pt idx="25">
                  <c:v>SOUTHCOAST</c:v>
                </c:pt>
                <c:pt idx="26">
                  <c:v>ACTON MEDICAL ASSOCIATES</c:v>
                </c:pt>
                <c:pt idx="27">
                  <c:v>FALLON CLINIC</c:v>
                </c:pt>
                <c:pt idx="28">
                  <c:v>NASHOBA IPA</c:v>
                </c:pt>
                <c:pt idx="29">
                  <c:v>LAWRENCE GENERAL IPA</c:v>
                </c:pt>
                <c:pt idx="30">
                  <c:v>WHITTIER IPA</c:v>
                </c:pt>
                <c:pt idx="31">
                  <c:v>METROWEST HEALTHCARE ALLIANCE</c:v>
                </c:pt>
                <c:pt idx="32">
                  <c:v>HEALTH ALLIANCE W/ PHYS</c:v>
                </c:pt>
                <c:pt idx="33">
                  <c:v>CENTRAL MASS IPA</c:v>
                </c:pt>
                <c:pt idx="34">
                  <c:v>ALL OTHER GROUPS</c:v>
                </c:pt>
                <c:pt idx="35">
                  <c:v>RIVERBEND</c:v>
                </c:pt>
                <c:pt idx="36">
                  <c:v>VALLEY HEALTH PARTNERS</c:v>
                </c:pt>
              </c:strCache>
            </c:strRef>
          </c:cat>
          <c:val>
            <c:numRef>
              <c:f>Sheet1!$C$2:$C$38</c:f>
              <c:numCache>
                <c:formatCode>General</c:formatCode>
                <c:ptCount val="37"/>
                <c:pt idx="0">
                  <c:v>1.53</c:v>
                </c:pt>
                <c:pt idx="2">
                  <c:v>1.49</c:v>
                </c:pt>
                <c:pt idx="4">
                  <c:v>1.35</c:v>
                </c:pt>
                <c:pt idx="15">
                  <c:v>1.23</c:v>
                </c:pt>
                <c:pt idx="16">
                  <c:v>1.23</c:v>
                </c:pt>
                <c:pt idx="21">
                  <c:v>1.1900000000000102</c:v>
                </c:pt>
                <c:pt idx="27">
                  <c:v>1.1499999999999886</c:v>
                </c:pt>
                <c:pt idx="32">
                  <c:v>1.1000000000000001</c:v>
                </c:pt>
                <c:pt idx="33">
                  <c:v>1.1000000000000001</c:v>
                </c:pt>
              </c:numCache>
            </c:numRef>
          </c:val>
        </c:ser>
        <c:ser>
          <c:idx val="1"/>
          <c:order val="1"/>
          <c:tx>
            <c:strRef>
              <c:f>Sheet1!$D$1</c:f>
              <c:strCache>
                <c:ptCount val="1"/>
                <c:pt idx="0">
                  <c:v>FFS</c:v>
                </c:pt>
              </c:strCache>
            </c:strRef>
          </c:tx>
          <c:spPr>
            <a:solidFill>
              <a:srgbClr val="5D87A1"/>
            </a:solidFill>
          </c:spPr>
          <c:cat>
            <c:strRef>
              <c:f>Sheet1!$B$2:$B$38</c:f>
              <c:strCache>
                <c:ptCount val="37"/>
                <c:pt idx="0">
                  <c:v>MACIPA</c:v>
                </c:pt>
                <c:pt idx="1">
                  <c:v>CHILDREN'S PO</c:v>
                </c:pt>
                <c:pt idx="2">
                  <c:v>ATRIUS HEALTH</c:v>
                </c:pt>
                <c:pt idx="3">
                  <c:v>BERKSHIRE MEDICAL CENTER</c:v>
                </c:pt>
                <c:pt idx="4">
                  <c:v>SOUTH SHORE PHO</c:v>
                </c:pt>
                <c:pt idx="5">
                  <c:v>PARTNERS COMMUNITY HEALTHCARE</c:v>
                </c:pt>
                <c:pt idx="6">
                  <c:v>PPO AT CHILDREN'S</c:v>
                </c:pt>
                <c:pt idx="7">
                  <c:v>PHYSICIANS OF CAPE COD</c:v>
                </c:pt>
                <c:pt idx="8">
                  <c:v>STURDY MEMORIAL</c:v>
                </c:pt>
                <c:pt idx="9">
                  <c:v>NORTHEAST PO</c:v>
                </c:pt>
                <c:pt idx="10">
                  <c:v>COOLEY DICKINSON PHO </c:v>
                </c:pt>
                <c:pt idx="11">
                  <c:v>LAHEY CLINIC </c:v>
                </c:pt>
                <c:pt idx="12">
                  <c:v>WILLIAMSTOWN MED ASSOC.</c:v>
                </c:pt>
                <c:pt idx="13">
                  <c:v>BIDPO</c:v>
                </c:pt>
                <c:pt idx="14">
                  <c:v>CONNECTICUT RIVER INTERNISTS</c:v>
                </c:pt>
                <c:pt idx="15">
                  <c:v>HAMPDEN</c:v>
                </c:pt>
                <c:pt idx="16">
                  <c:v>SIGNATURE  </c:v>
                </c:pt>
                <c:pt idx="17">
                  <c:v>WINCHESTER/HIGHLAND IPA</c:v>
                </c:pt>
                <c:pt idx="18">
                  <c:v>VALLEY MEDICAL GROUP</c:v>
                </c:pt>
                <c:pt idx="19">
                  <c:v>NEW ENGLAND BAPTIST PHO </c:v>
                </c:pt>
                <c:pt idx="20">
                  <c:v>BAYCARE HEALTH PARTNERS</c:v>
                </c:pt>
                <c:pt idx="21">
                  <c:v>LOWELL GENERAL IPA</c:v>
                </c:pt>
                <c:pt idx="22">
                  <c:v>CARITAS CHRISTI</c:v>
                </c:pt>
                <c:pt idx="23">
                  <c:v>NEQCA</c:v>
                </c:pt>
                <c:pt idx="24">
                  <c:v>UMASS MEMORIAL HEALTHCARE</c:v>
                </c:pt>
                <c:pt idx="25">
                  <c:v>SOUTHCOAST</c:v>
                </c:pt>
                <c:pt idx="26">
                  <c:v>ACTON MEDICAL ASSOCIATES</c:v>
                </c:pt>
                <c:pt idx="27">
                  <c:v>FALLON CLINIC</c:v>
                </c:pt>
                <c:pt idx="28">
                  <c:v>NASHOBA IPA</c:v>
                </c:pt>
                <c:pt idx="29">
                  <c:v>LAWRENCE GENERAL IPA</c:v>
                </c:pt>
                <c:pt idx="30">
                  <c:v>WHITTIER IPA</c:v>
                </c:pt>
                <c:pt idx="31">
                  <c:v>METROWEST HEALTHCARE ALLIANCE</c:v>
                </c:pt>
                <c:pt idx="32">
                  <c:v>HEALTH ALLIANCE W/ PHYS</c:v>
                </c:pt>
                <c:pt idx="33">
                  <c:v>CENTRAL MASS IPA</c:v>
                </c:pt>
                <c:pt idx="34">
                  <c:v>ALL OTHER GROUPS</c:v>
                </c:pt>
                <c:pt idx="35">
                  <c:v>RIVERBEND</c:v>
                </c:pt>
                <c:pt idx="36">
                  <c:v>VALLEY HEALTH PARTNERS</c:v>
                </c:pt>
              </c:strCache>
            </c:strRef>
          </c:cat>
          <c:val>
            <c:numRef>
              <c:f>Sheet1!$D$2:$D$38</c:f>
              <c:numCache>
                <c:formatCode>General</c:formatCode>
                <c:ptCount val="37"/>
                <c:pt idx="1">
                  <c:v>1.52</c:v>
                </c:pt>
                <c:pt idx="3">
                  <c:v>1.45</c:v>
                </c:pt>
                <c:pt idx="5">
                  <c:v>1.35</c:v>
                </c:pt>
                <c:pt idx="6">
                  <c:v>1.35</c:v>
                </c:pt>
                <c:pt idx="7">
                  <c:v>1.32</c:v>
                </c:pt>
                <c:pt idx="8">
                  <c:v>1.29</c:v>
                </c:pt>
                <c:pt idx="9">
                  <c:v>1.28</c:v>
                </c:pt>
                <c:pt idx="10">
                  <c:v>1.27</c:v>
                </c:pt>
                <c:pt idx="11">
                  <c:v>1.25</c:v>
                </c:pt>
                <c:pt idx="12">
                  <c:v>1.25</c:v>
                </c:pt>
                <c:pt idx="13">
                  <c:v>1.25</c:v>
                </c:pt>
                <c:pt idx="14">
                  <c:v>1.24</c:v>
                </c:pt>
                <c:pt idx="17">
                  <c:v>1.22</c:v>
                </c:pt>
                <c:pt idx="18">
                  <c:v>1.22</c:v>
                </c:pt>
                <c:pt idx="19">
                  <c:v>1.21</c:v>
                </c:pt>
                <c:pt idx="20">
                  <c:v>1.2</c:v>
                </c:pt>
                <c:pt idx="22">
                  <c:v>1.1900000000000102</c:v>
                </c:pt>
                <c:pt idx="23">
                  <c:v>1.1900000000000102</c:v>
                </c:pt>
                <c:pt idx="24">
                  <c:v>1.1900000000000102</c:v>
                </c:pt>
                <c:pt idx="25">
                  <c:v>1.1800000000000102</c:v>
                </c:pt>
                <c:pt idx="26">
                  <c:v>1.1599999999999888</c:v>
                </c:pt>
                <c:pt idx="28">
                  <c:v>1.1399999999999886</c:v>
                </c:pt>
                <c:pt idx="29">
                  <c:v>1.1299999999999886</c:v>
                </c:pt>
                <c:pt idx="30">
                  <c:v>1.1200000000000001</c:v>
                </c:pt>
                <c:pt idx="31">
                  <c:v>1.1100000000000001</c:v>
                </c:pt>
                <c:pt idx="34">
                  <c:v>1.05</c:v>
                </c:pt>
                <c:pt idx="35">
                  <c:v>1.01</c:v>
                </c:pt>
                <c:pt idx="36">
                  <c:v>1</c:v>
                </c:pt>
              </c:numCache>
            </c:numRef>
          </c:val>
        </c:ser>
        <c:overlap val="100"/>
        <c:axId val="112317568"/>
        <c:axId val="112319488"/>
      </c:barChart>
      <c:catAx>
        <c:axId val="112317568"/>
        <c:scaling>
          <c:orientation val="minMax"/>
        </c:scaling>
        <c:axPos val="b"/>
        <c:tickLblPos val="nextTo"/>
        <c:txPr>
          <a:bodyPr/>
          <a:lstStyle/>
          <a:p>
            <a:pPr>
              <a:defRPr sz="750"/>
            </a:pPr>
            <a:endParaRPr lang="en-US"/>
          </a:p>
        </c:txPr>
        <c:crossAx val="112319488"/>
        <c:crosses val="autoZero"/>
        <c:auto val="1"/>
        <c:lblAlgn val="ctr"/>
        <c:lblOffset val="100"/>
        <c:tickLblSkip val="1"/>
      </c:catAx>
      <c:valAx>
        <c:axId val="112319488"/>
        <c:scaling>
          <c:orientation val="minMax"/>
          <c:max val="1.8"/>
        </c:scaling>
        <c:axPos val="l"/>
        <c:majorGridlines>
          <c:spPr>
            <a:ln>
              <a:solidFill>
                <a:schemeClr val="bg2">
                  <a:lumMod val="20000"/>
                  <a:lumOff val="80000"/>
                </a:schemeClr>
              </a:solidFill>
            </a:ln>
          </c:spPr>
        </c:majorGridlines>
        <c:numFmt formatCode="#,##0.0" sourceLinked="0"/>
        <c:tickLblPos val="nextTo"/>
        <c:spPr>
          <a:ln>
            <a:noFill/>
          </a:ln>
        </c:spPr>
        <c:txPr>
          <a:bodyPr/>
          <a:lstStyle/>
          <a:p>
            <a:pPr>
              <a:defRPr sz="1000"/>
            </a:pPr>
            <a:endParaRPr lang="en-US"/>
          </a:p>
        </c:txPr>
        <c:crossAx val="112317568"/>
        <c:crosses val="autoZero"/>
        <c:crossBetween val="between"/>
      </c:valAx>
    </c:plotArea>
    <c:plotVisOnly val="1"/>
    <c:dispBlanksAs val="gap"/>
  </c:chart>
  <c:txPr>
    <a:bodyPr/>
    <a:lstStyle/>
    <a:p>
      <a:pPr>
        <a:defRPr sz="1800"/>
      </a:pPr>
      <a:endParaRPr lang="en-US"/>
    </a:p>
  </c:txPr>
  <c:externalData r:id="rId2"/>
</c:chartSpace>
</file>

<file path=ppt/charts/chart4.xml><?xml version="1.0" encoding="utf-8"?>
<c:chartSpace xmlns:c="http://schemas.openxmlformats.org/drawingml/2006/chart" xmlns:a="http://schemas.openxmlformats.org/drawingml/2006/main" xmlns:r="http://schemas.openxmlformats.org/officeDocument/2006/relationships">
  <c:date1904 val="1"/>
  <c:lang val="en-US"/>
  <c:style val="3"/>
  <c:chart>
    <c:autoTitleDeleted val="1"/>
    <c:plotArea>
      <c:layout/>
      <c:pieChart>
        <c:varyColors val="1"/>
        <c:ser>
          <c:idx val="0"/>
          <c:order val="0"/>
          <c:tx>
            <c:strRef>
              <c:f>Sheet1!$A$2</c:f>
              <c:strCache>
                <c:ptCount val="1"/>
                <c:pt idx="0">
                  <c:v>Private</c:v>
                </c:pt>
              </c:strCache>
            </c:strRef>
          </c:tx>
          <c:spPr>
            <a:ln w="28575">
              <a:solidFill>
                <a:schemeClr val="bg1"/>
              </a:solidFill>
            </a:ln>
          </c:spPr>
          <c:dPt>
            <c:idx val="1"/>
            <c:spPr>
              <a:solidFill>
                <a:schemeClr val="accent5"/>
              </a:solidFill>
              <a:ln w="28575">
                <a:solidFill>
                  <a:schemeClr val="bg1"/>
                </a:solidFill>
              </a:ln>
            </c:spPr>
          </c:dPt>
          <c:dPt>
            <c:idx val="2"/>
            <c:spPr>
              <a:solidFill>
                <a:schemeClr val="bg2"/>
              </a:solidFill>
              <a:ln w="28575">
                <a:solidFill>
                  <a:schemeClr val="bg1"/>
                </a:solidFill>
              </a:ln>
            </c:spPr>
          </c:dPt>
          <c:cat>
            <c:strRef>
              <c:f>Sheet1!$A$2:$A$4</c:f>
              <c:strCache>
                <c:ptCount val="3"/>
                <c:pt idx="0">
                  <c:v>Private</c:v>
                </c:pt>
                <c:pt idx="1">
                  <c:v>Medicare</c:v>
                </c:pt>
                <c:pt idx="2">
                  <c:v>Medicaid</c:v>
                </c:pt>
              </c:strCache>
            </c:strRef>
          </c:cat>
          <c:val>
            <c:numRef>
              <c:f>Sheet1!$B$2:$B$4</c:f>
              <c:numCache>
                <c:formatCode>"$"#,##0</c:formatCode>
                <c:ptCount val="3"/>
                <c:pt idx="0">
                  <c:v>38338.82</c:v>
                </c:pt>
                <c:pt idx="1">
                  <c:v>11720.53</c:v>
                </c:pt>
                <c:pt idx="2">
                  <c:v>11102.46</c:v>
                </c:pt>
              </c:numCache>
            </c:numRef>
          </c:val>
        </c:ser>
        <c:ser>
          <c:idx val="1"/>
          <c:order val="1"/>
          <c:tx>
            <c:strRef>
              <c:f>Sheet1!$A$3</c:f>
              <c:strCache>
                <c:ptCount val="1"/>
                <c:pt idx="0">
                  <c:v>Medicare</c:v>
                </c:pt>
              </c:strCache>
            </c:strRef>
          </c:tx>
          <c:cat>
            <c:strRef>
              <c:f>Sheet1!$A$2:$A$4</c:f>
              <c:strCache>
                <c:ptCount val="3"/>
                <c:pt idx="0">
                  <c:v>Private</c:v>
                </c:pt>
                <c:pt idx="1">
                  <c:v>Medicare</c:v>
                </c:pt>
                <c:pt idx="2">
                  <c:v>Medicaid</c:v>
                </c:pt>
              </c:strCache>
            </c:strRef>
          </c:cat>
          <c:val>
            <c:numRef>
              <c:f>Sheet1!$C$2:$C$3</c:f>
              <c:numCache>
                <c:formatCode>General</c:formatCode>
                <c:ptCount val="2"/>
              </c:numCache>
            </c:numRef>
          </c:val>
        </c:ser>
        <c:firstSliceAng val="0"/>
      </c:pieChart>
      <c:spPr>
        <a:noFill/>
        <a:ln w="25356">
          <a:noFill/>
        </a:ln>
      </c:spPr>
    </c:plotArea>
    <c:plotVisOnly val="1"/>
    <c:dispBlanksAs val="zero"/>
  </c:chart>
  <c:txPr>
    <a:bodyPr/>
    <a:lstStyle/>
    <a:p>
      <a:pPr>
        <a:defRPr sz="1797"/>
      </a:pPr>
      <a:endParaRPr lang="en-US"/>
    </a:p>
  </c:txPr>
  <c:externalData r:id="rId1"/>
</c:chartSpace>
</file>

<file path=ppt/charts/chart40.xml><?xml version="1.0" encoding="utf-8"?>
<c:chartSpace xmlns:c="http://schemas.openxmlformats.org/drawingml/2006/chart" xmlns:a="http://schemas.openxmlformats.org/drawingml/2006/main" xmlns:r="http://schemas.openxmlformats.org/officeDocument/2006/relationships">
  <c:date1904 val="1"/>
  <c:lang val="en-US"/>
  <c:style val="18"/>
  <c:chart>
    <c:autoTitleDeleted val="1"/>
    <c:plotArea>
      <c:layout>
        <c:manualLayout>
          <c:layoutTarget val="inner"/>
          <c:xMode val="edge"/>
          <c:yMode val="edge"/>
          <c:x val="2.0642946439675302E-2"/>
          <c:y val="4.0740657147671194E-2"/>
          <c:w val="0.95649753568833962"/>
          <c:h val="0.92665521713776833"/>
        </c:manualLayout>
      </c:layout>
      <c:lineChart>
        <c:grouping val="standard"/>
        <c:ser>
          <c:idx val="0"/>
          <c:order val="0"/>
          <c:spPr>
            <a:ln>
              <a:noFill/>
            </a:ln>
            <a:effectLst/>
          </c:spPr>
          <c:marker>
            <c:symbol val="circle"/>
            <c:size val="10"/>
            <c:spPr>
              <a:solidFill>
                <a:schemeClr val="accent1">
                  <a:lumMod val="40000"/>
                  <a:lumOff val="60000"/>
                </a:schemeClr>
              </a:solidFill>
              <a:ln w="0">
                <a:noFill/>
              </a:ln>
              <a:effectLst/>
            </c:spPr>
          </c:marker>
          <c:dLbls>
            <c:txPr>
              <a:bodyPr/>
              <a:lstStyle/>
              <a:p>
                <a:pPr>
                  <a:defRPr sz="900" b="1">
                    <a:solidFill>
                      <a:srgbClr val="000000"/>
                    </a:solidFill>
                  </a:defRPr>
                </a:pPr>
                <a:endParaRPr lang="en-US"/>
              </a:p>
            </c:txPr>
            <c:dLblPos val="ctr"/>
            <c:showVal val="1"/>
          </c:dLbls>
          <c:errBars>
            <c:errDir val="y"/>
            <c:errBarType val="both"/>
            <c:errValType val="cust"/>
            <c:plus>
              <c:numRef>
                <c:f>'Price Relativity by DRG'!$F$2:$F$11</c:f>
                <c:numCache>
                  <c:formatCode>General</c:formatCode>
                  <c:ptCount val="10"/>
                  <c:pt idx="0">
                    <c:v>3742.5833333333858</c:v>
                  </c:pt>
                  <c:pt idx="1">
                    <c:v>5142.7200000000012</c:v>
                  </c:pt>
                  <c:pt idx="2">
                    <c:v>4749.7142857142862</c:v>
                  </c:pt>
                  <c:pt idx="3">
                    <c:v>3423.48</c:v>
                  </c:pt>
                  <c:pt idx="4">
                    <c:v>1964.3</c:v>
                  </c:pt>
                  <c:pt idx="5">
                    <c:v>1538</c:v>
                  </c:pt>
                  <c:pt idx="6">
                    <c:v>2057</c:v>
                  </c:pt>
                  <c:pt idx="7">
                    <c:v>1366</c:v>
                  </c:pt>
                  <c:pt idx="8">
                    <c:v>1102</c:v>
                  </c:pt>
                  <c:pt idx="9">
                    <c:v>245</c:v>
                  </c:pt>
                </c:numCache>
              </c:numRef>
            </c:plus>
            <c:minus>
              <c:numRef>
                <c:f>'Price Relativity by DRG'!$E$2:$E$11</c:f>
                <c:numCache>
                  <c:formatCode>General</c:formatCode>
                  <c:ptCount val="10"/>
                  <c:pt idx="0">
                    <c:v>3589.4166666666647</c:v>
                  </c:pt>
                  <c:pt idx="1">
                    <c:v>5988.2799999999988</c:v>
                  </c:pt>
                  <c:pt idx="2">
                    <c:v>4625.2857142857138</c:v>
                  </c:pt>
                  <c:pt idx="3">
                    <c:v>2324.52</c:v>
                  </c:pt>
                  <c:pt idx="4">
                    <c:v>1736.7</c:v>
                  </c:pt>
                  <c:pt idx="5">
                    <c:v>1217</c:v>
                  </c:pt>
                  <c:pt idx="6">
                    <c:v>1061</c:v>
                  </c:pt>
                  <c:pt idx="7">
                    <c:v>779</c:v>
                  </c:pt>
                  <c:pt idx="8">
                    <c:v>379</c:v>
                  </c:pt>
                  <c:pt idx="9">
                    <c:v>171</c:v>
                  </c:pt>
                </c:numCache>
              </c:numRef>
            </c:minus>
            <c:spPr>
              <a:ln w="28575">
                <a:solidFill>
                  <a:schemeClr val="accent1"/>
                </a:solidFill>
              </a:ln>
            </c:spPr>
          </c:errBars>
          <c:cat>
            <c:strRef>
              <c:f>'Price Relativity by DRG'!$A$2:$A$11</c:f>
              <c:strCache>
                <c:ptCount val="10"/>
                <c:pt idx="0">
                  <c:v>Hip Joint Replacement</c:v>
                </c:pt>
                <c:pt idx="1">
                  <c:v>Knee Joint Replacement</c:v>
                </c:pt>
                <c:pt idx="2">
                  <c:v>Acute Myocardial Infarction</c:v>
                </c:pt>
                <c:pt idx="3">
                  <c:v>Appendectomy</c:v>
                </c:pt>
                <c:pt idx="4">
                  <c:v>Pneumonia</c:v>
                </c:pt>
                <c:pt idx="5">
                  <c:v>Vaginal delivery</c:v>
                </c:pt>
                <c:pt idx="6">
                  <c:v>Intensity modulated treatment delivery (radiation oncology)</c:v>
                </c:pt>
                <c:pt idx="7">
                  <c:v>Colonoscopy</c:v>
                </c:pt>
                <c:pt idx="8">
                  <c:v>Computed tomography, pelvis</c:v>
                </c:pt>
                <c:pt idx="9">
                  <c:v>Mammogram</c:v>
                </c:pt>
              </c:strCache>
            </c:strRef>
          </c:cat>
          <c:val>
            <c:numRef>
              <c:f>'Price Relativity by DRG'!$D$2:$D$11</c:f>
              <c:numCache>
                <c:formatCode>"$"#,##0</c:formatCode>
                <c:ptCount val="10"/>
                <c:pt idx="0">
                  <c:v>23599.416666666657</c:v>
                </c:pt>
                <c:pt idx="1">
                  <c:v>20141.280000000021</c:v>
                </c:pt>
                <c:pt idx="2">
                  <c:v>14309.285714285685</c:v>
                </c:pt>
                <c:pt idx="3">
                  <c:v>8465.52</c:v>
                </c:pt>
                <c:pt idx="4">
                  <c:v>7260.7</c:v>
                </c:pt>
                <c:pt idx="5">
                  <c:v>4647</c:v>
                </c:pt>
                <c:pt idx="6">
                  <c:v>1400</c:v>
                </c:pt>
                <c:pt idx="7">
                  <c:v>1204</c:v>
                </c:pt>
                <c:pt idx="8">
                  <c:v>695</c:v>
                </c:pt>
                <c:pt idx="9">
                  <c:v>264</c:v>
                </c:pt>
              </c:numCache>
            </c:numRef>
          </c:val>
        </c:ser>
        <c:dLbls>
          <c:showVal val="1"/>
        </c:dLbls>
        <c:marker val="1"/>
        <c:axId val="67598208"/>
        <c:axId val="67599744"/>
      </c:lineChart>
      <c:catAx>
        <c:axId val="67598208"/>
        <c:scaling>
          <c:orientation val="minMax"/>
        </c:scaling>
        <c:delete val="1"/>
        <c:axPos val="b"/>
        <c:numFmt formatCode="General" sourceLinked="1"/>
        <c:tickLblPos val="none"/>
        <c:crossAx val="67599744"/>
        <c:crosses val="autoZero"/>
        <c:auto val="1"/>
        <c:lblAlgn val="ctr"/>
        <c:lblOffset val="100"/>
      </c:catAx>
      <c:valAx>
        <c:axId val="67599744"/>
        <c:scaling>
          <c:orientation val="minMax"/>
        </c:scaling>
        <c:delete val="1"/>
        <c:axPos val="l"/>
        <c:numFmt formatCode="&quot;$&quot;#,##0" sourceLinked="0"/>
        <c:tickLblPos val="none"/>
        <c:crossAx val="67598208"/>
        <c:crosses val="autoZero"/>
        <c:crossBetween val="between"/>
      </c:valAx>
    </c:plotArea>
    <c:plotVisOnly val="1"/>
    <c:dispBlanksAs val="gap"/>
  </c:chart>
  <c:externalData r:id="rId1"/>
</c:chartSpace>
</file>

<file path=ppt/charts/chart41.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9.1650106236720527E-2"/>
          <c:y val="5.2255389424636513E-2"/>
          <c:w val="0.85439820022498159"/>
          <c:h val="0.43457489162169988"/>
        </c:manualLayout>
      </c:layout>
      <c:barChart>
        <c:barDir val="col"/>
        <c:grouping val="clustered"/>
        <c:ser>
          <c:idx val="0"/>
          <c:order val="0"/>
          <c:tx>
            <c:strRef>
              <c:f>Sheet1!$B$1</c:f>
              <c:strCache>
                <c:ptCount val="1"/>
                <c:pt idx="0">
                  <c:v>Price Relativity</c:v>
                </c:pt>
              </c:strCache>
            </c:strRef>
          </c:tx>
          <c:spPr>
            <a:solidFill>
              <a:schemeClr val="accent1">
                <a:lumMod val="60000"/>
                <a:lumOff val="40000"/>
              </a:schemeClr>
            </a:solidFill>
          </c:spPr>
          <c:dLbls>
            <c:delete val="1"/>
          </c:dLbls>
          <c:cat>
            <c:strRef>
              <c:f>Sheet1!$A$2:$A$25</c:f>
              <c:strCache>
                <c:ptCount val="24"/>
                <c:pt idx="0">
                  <c:v>MILFORD REGIONAL MED CTR </c:v>
                </c:pt>
                <c:pt idx="1">
                  <c:v>LOWELL GEN HOSP </c:v>
                </c:pt>
                <c:pt idx="2">
                  <c:v>LAWRENCE GEN HOSP </c:v>
                </c:pt>
                <c:pt idx="3">
                  <c:v>BAYSTATE FRANKLIN MED CTR </c:v>
                </c:pt>
                <c:pt idx="4">
                  <c:v>SAINT VINCENT HOSP </c:v>
                </c:pt>
                <c:pt idx="5">
                  <c:v>METROWEST MED CTR </c:v>
                </c:pt>
                <c:pt idx="6">
                  <c:v>EMERSON HOSP </c:v>
                </c:pt>
                <c:pt idx="7">
                  <c:v>MOUNT AUBURN HOSP </c:v>
                </c:pt>
                <c:pt idx="8">
                  <c:v>CARITAS NORWOOD HOSP </c:v>
                </c:pt>
                <c:pt idx="9">
                  <c:v>NORTHEAST HLTH SYS </c:v>
                </c:pt>
                <c:pt idx="10">
                  <c:v>WINCHESTER HOSP </c:v>
                </c:pt>
                <c:pt idx="11">
                  <c:v>FAULKNER HOSP</c:v>
                </c:pt>
                <c:pt idx="12">
                  <c:v>CARITAS GOOD SAMARITAN HOSP </c:v>
                </c:pt>
                <c:pt idx="13">
                  <c:v>CAPE COD HOSP </c:v>
                </c:pt>
                <c:pt idx="14">
                  <c:v>JORDAN HOSP </c:v>
                </c:pt>
                <c:pt idx="15">
                  <c:v>BETH ISRAEL DEACONESS MED CTR </c:v>
                </c:pt>
                <c:pt idx="16">
                  <c:v>NEWTON WELLESLEY HOSP </c:v>
                </c:pt>
                <c:pt idx="17">
                  <c:v>SOUTHCOAST HLTH SYS ST. LUKE’S </c:v>
                </c:pt>
                <c:pt idx="18">
                  <c:v>SOUTH SHORE HOSP </c:v>
                </c:pt>
                <c:pt idx="19">
                  <c:v>U MASS MEMORIAL MED CTR </c:v>
                </c:pt>
                <c:pt idx="20">
                  <c:v>COOLEY DICKINSON HOSP </c:v>
                </c:pt>
                <c:pt idx="21">
                  <c:v>MASSACHUSETTS GEN HOSP </c:v>
                </c:pt>
                <c:pt idx="22">
                  <c:v>BRIGHAM AND WOMEN'S HOSP </c:v>
                </c:pt>
                <c:pt idx="23">
                  <c:v>STURDY MEMORIAL HOSP </c:v>
                </c:pt>
              </c:strCache>
            </c:strRef>
          </c:cat>
          <c:val>
            <c:numRef>
              <c:f>Sheet1!$B$2:$B$25</c:f>
              <c:numCache>
                <c:formatCode>0.00</c:formatCode>
                <c:ptCount val="24"/>
                <c:pt idx="0">
                  <c:v>0.75000000000000289</c:v>
                </c:pt>
                <c:pt idx="1">
                  <c:v>0.76000000000000312</c:v>
                </c:pt>
                <c:pt idx="2">
                  <c:v>0.82000000000000062</c:v>
                </c:pt>
                <c:pt idx="3">
                  <c:v>0.86000000000000065</c:v>
                </c:pt>
                <c:pt idx="4">
                  <c:v>0.89</c:v>
                </c:pt>
                <c:pt idx="5">
                  <c:v>0.89</c:v>
                </c:pt>
                <c:pt idx="6">
                  <c:v>0.92</c:v>
                </c:pt>
                <c:pt idx="7">
                  <c:v>0.93</c:v>
                </c:pt>
                <c:pt idx="8">
                  <c:v>0.94000000000000061</c:v>
                </c:pt>
                <c:pt idx="9">
                  <c:v>0.97000000000000064</c:v>
                </c:pt>
                <c:pt idx="10">
                  <c:v>0.98</c:v>
                </c:pt>
                <c:pt idx="11">
                  <c:v>0.99</c:v>
                </c:pt>
                <c:pt idx="12">
                  <c:v>1</c:v>
                </c:pt>
                <c:pt idx="13">
                  <c:v>1.01</c:v>
                </c:pt>
                <c:pt idx="14">
                  <c:v>1.03</c:v>
                </c:pt>
                <c:pt idx="15">
                  <c:v>1.03</c:v>
                </c:pt>
                <c:pt idx="16">
                  <c:v>1.08</c:v>
                </c:pt>
                <c:pt idx="17">
                  <c:v>1.1200000000000001</c:v>
                </c:pt>
                <c:pt idx="18">
                  <c:v>1.1299999999999937</c:v>
                </c:pt>
                <c:pt idx="19">
                  <c:v>1.1800000000000055</c:v>
                </c:pt>
                <c:pt idx="20">
                  <c:v>1.24</c:v>
                </c:pt>
                <c:pt idx="21">
                  <c:v>1.31</c:v>
                </c:pt>
                <c:pt idx="22">
                  <c:v>1.32</c:v>
                </c:pt>
                <c:pt idx="23">
                  <c:v>1.34</c:v>
                </c:pt>
              </c:numCache>
            </c:numRef>
          </c:val>
        </c:ser>
        <c:dLbls>
          <c:showVal val="1"/>
        </c:dLbls>
        <c:gapWidth val="100"/>
        <c:axId val="113547520"/>
        <c:axId val="114057216"/>
      </c:barChart>
      <c:lineChart>
        <c:grouping val="standard"/>
        <c:ser>
          <c:idx val="1"/>
          <c:order val="1"/>
          <c:tx>
            <c:strRef>
              <c:f>Sheet1!$C$1</c:f>
              <c:strCache>
                <c:ptCount val="1"/>
                <c:pt idx="0">
                  <c:v>Quality Relativity</c:v>
                </c:pt>
              </c:strCache>
            </c:strRef>
          </c:tx>
          <c:spPr>
            <a:ln>
              <a:solidFill>
                <a:schemeClr val="accent5"/>
              </a:solidFill>
            </a:ln>
          </c:spPr>
          <c:marker>
            <c:symbol val="circle"/>
            <c:size val="6"/>
            <c:spPr>
              <a:solidFill>
                <a:schemeClr val="accent5"/>
              </a:solidFill>
              <a:ln>
                <a:solidFill>
                  <a:schemeClr val="accent5"/>
                </a:solidFill>
              </a:ln>
            </c:spPr>
          </c:marker>
          <c:cat>
            <c:strRef>
              <c:f>Sheet1!$A$2:$A$25</c:f>
              <c:strCache>
                <c:ptCount val="24"/>
                <c:pt idx="0">
                  <c:v>MILFORD REGIONAL MED CTR </c:v>
                </c:pt>
                <c:pt idx="1">
                  <c:v>LOWELL GEN HOSP </c:v>
                </c:pt>
                <c:pt idx="2">
                  <c:v>LAWRENCE GEN HOSP </c:v>
                </c:pt>
                <c:pt idx="3">
                  <c:v>BAYSTATE FRANKLIN MED CTR </c:v>
                </c:pt>
                <c:pt idx="4">
                  <c:v>SAINT VINCENT HOSP </c:v>
                </c:pt>
                <c:pt idx="5">
                  <c:v>METROWEST MED CTR </c:v>
                </c:pt>
                <c:pt idx="6">
                  <c:v>EMERSON HOSP </c:v>
                </c:pt>
                <c:pt idx="7">
                  <c:v>MOUNT AUBURN HOSP </c:v>
                </c:pt>
                <c:pt idx="8">
                  <c:v>CARITAS NORWOOD HOSP </c:v>
                </c:pt>
                <c:pt idx="9">
                  <c:v>NORTHEAST HLTH SYS </c:v>
                </c:pt>
                <c:pt idx="10">
                  <c:v>WINCHESTER HOSP </c:v>
                </c:pt>
                <c:pt idx="11">
                  <c:v>FAULKNER HOSP</c:v>
                </c:pt>
                <c:pt idx="12">
                  <c:v>CARITAS GOOD SAMARITAN HOSP </c:v>
                </c:pt>
                <c:pt idx="13">
                  <c:v>CAPE COD HOSP </c:v>
                </c:pt>
                <c:pt idx="14">
                  <c:v>JORDAN HOSP </c:v>
                </c:pt>
                <c:pt idx="15">
                  <c:v>BETH ISRAEL DEACONESS MED CTR </c:v>
                </c:pt>
                <c:pt idx="16">
                  <c:v>NEWTON WELLESLEY HOSP </c:v>
                </c:pt>
                <c:pt idx="17">
                  <c:v>SOUTHCOAST HLTH SYS ST. LUKE’S </c:v>
                </c:pt>
                <c:pt idx="18">
                  <c:v>SOUTH SHORE HOSP </c:v>
                </c:pt>
                <c:pt idx="19">
                  <c:v>U MASS MEMORIAL MED CTR </c:v>
                </c:pt>
                <c:pt idx="20">
                  <c:v>COOLEY DICKINSON HOSP </c:v>
                </c:pt>
                <c:pt idx="21">
                  <c:v>MASSACHUSETTS GEN HOSP </c:v>
                </c:pt>
                <c:pt idx="22">
                  <c:v>BRIGHAM AND WOMEN'S HOSP </c:v>
                </c:pt>
                <c:pt idx="23">
                  <c:v>STURDY MEMORIAL HOSP </c:v>
                </c:pt>
              </c:strCache>
            </c:strRef>
          </c:cat>
          <c:val>
            <c:numRef>
              <c:f>Sheet1!$C$2:$C$25</c:f>
              <c:numCache>
                <c:formatCode>0.00</c:formatCode>
                <c:ptCount val="24"/>
                <c:pt idx="0">
                  <c:v>1.02</c:v>
                </c:pt>
                <c:pt idx="1">
                  <c:v>0.99</c:v>
                </c:pt>
                <c:pt idx="2">
                  <c:v>0.96000000000000063</c:v>
                </c:pt>
                <c:pt idx="3">
                  <c:v>1</c:v>
                </c:pt>
                <c:pt idx="4">
                  <c:v>1</c:v>
                </c:pt>
                <c:pt idx="5">
                  <c:v>1</c:v>
                </c:pt>
                <c:pt idx="6">
                  <c:v>1.01</c:v>
                </c:pt>
                <c:pt idx="7">
                  <c:v>1.01</c:v>
                </c:pt>
                <c:pt idx="8">
                  <c:v>0.99</c:v>
                </c:pt>
                <c:pt idx="9">
                  <c:v>1</c:v>
                </c:pt>
                <c:pt idx="10">
                  <c:v>1.01</c:v>
                </c:pt>
                <c:pt idx="11">
                  <c:v>1.03</c:v>
                </c:pt>
                <c:pt idx="12">
                  <c:v>0.98</c:v>
                </c:pt>
                <c:pt idx="13">
                  <c:v>1.01</c:v>
                </c:pt>
                <c:pt idx="14">
                  <c:v>0.98</c:v>
                </c:pt>
                <c:pt idx="15">
                  <c:v>1</c:v>
                </c:pt>
                <c:pt idx="16">
                  <c:v>1</c:v>
                </c:pt>
                <c:pt idx="17">
                  <c:v>0.97000000000000064</c:v>
                </c:pt>
                <c:pt idx="18">
                  <c:v>0.99</c:v>
                </c:pt>
                <c:pt idx="19">
                  <c:v>0.99</c:v>
                </c:pt>
                <c:pt idx="20">
                  <c:v>0.98</c:v>
                </c:pt>
                <c:pt idx="21">
                  <c:v>0.99</c:v>
                </c:pt>
                <c:pt idx="22">
                  <c:v>1.01</c:v>
                </c:pt>
                <c:pt idx="23">
                  <c:v>1</c:v>
                </c:pt>
              </c:numCache>
            </c:numRef>
          </c:val>
        </c:ser>
        <c:marker val="1"/>
        <c:axId val="114060288"/>
        <c:axId val="114058752"/>
      </c:lineChart>
      <c:catAx>
        <c:axId val="113547520"/>
        <c:scaling>
          <c:orientation val="minMax"/>
        </c:scaling>
        <c:axPos val="b"/>
        <c:numFmt formatCode="General" sourceLinked="1"/>
        <c:majorTickMark val="none"/>
        <c:tickLblPos val="nextTo"/>
        <c:txPr>
          <a:bodyPr rot="-5400000" vert="horz"/>
          <a:lstStyle/>
          <a:p>
            <a:pPr>
              <a:defRPr sz="800" b="0"/>
            </a:pPr>
            <a:endParaRPr lang="en-US"/>
          </a:p>
        </c:txPr>
        <c:crossAx val="114057216"/>
        <c:crosses val="autoZero"/>
        <c:auto val="1"/>
        <c:lblAlgn val="ctr"/>
        <c:lblOffset val="0"/>
      </c:catAx>
      <c:valAx>
        <c:axId val="114057216"/>
        <c:scaling>
          <c:orientation val="minMax"/>
          <c:max val="1.4"/>
        </c:scaling>
        <c:axPos val="l"/>
        <c:majorGridlines>
          <c:spPr>
            <a:ln>
              <a:solidFill>
                <a:srgbClr val="BFBFBF"/>
              </a:solidFill>
            </a:ln>
          </c:spPr>
        </c:majorGridlines>
        <c:numFmt formatCode="0.0" sourceLinked="0"/>
        <c:tickLblPos val="nextTo"/>
        <c:spPr>
          <a:ln>
            <a:noFill/>
          </a:ln>
        </c:spPr>
        <c:txPr>
          <a:bodyPr/>
          <a:lstStyle/>
          <a:p>
            <a:pPr>
              <a:defRPr sz="700" b="1"/>
            </a:pPr>
            <a:endParaRPr lang="en-US"/>
          </a:p>
        </c:txPr>
        <c:crossAx val="113547520"/>
        <c:crosses val="autoZero"/>
        <c:crossBetween val="between"/>
        <c:minorUnit val="1.0000000000000005E-2"/>
      </c:valAx>
      <c:valAx>
        <c:axId val="114058752"/>
        <c:scaling>
          <c:orientation val="minMax"/>
          <c:max val="1.4"/>
        </c:scaling>
        <c:axPos val="r"/>
        <c:numFmt formatCode="0.0" sourceLinked="0"/>
        <c:tickLblPos val="nextTo"/>
        <c:spPr>
          <a:ln>
            <a:noFill/>
          </a:ln>
        </c:spPr>
        <c:txPr>
          <a:bodyPr/>
          <a:lstStyle/>
          <a:p>
            <a:pPr>
              <a:defRPr sz="700" b="1"/>
            </a:pPr>
            <a:endParaRPr lang="en-US"/>
          </a:p>
        </c:txPr>
        <c:crossAx val="114060288"/>
        <c:crosses val="max"/>
        <c:crossBetween val="between"/>
      </c:valAx>
      <c:catAx>
        <c:axId val="114060288"/>
        <c:scaling>
          <c:orientation val="minMax"/>
        </c:scaling>
        <c:delete val="1"/>
        <c:axPos val="b"/>
        <c:tickLblPos val="none"/>
        <c:crossAx val="114058752"/>
        <c:crosses val="autoZero"/>
        <c:auto val="1"/>
        <c:lblAlgn val="ctr"/>
        <c:lblOffset val="100"/>
      </c:catAx>
    </c:plotArea>
    <c:plotVisOnly val="1"/>
    <c:dispBlanksAs val="gap"/>
  </c:chart>
  <c:txPr>
    <a:bodyPr/>
    <a:lstStyle/>
    <a:p>
      <a:pPr>
        <a:defRPr sz="1800"/>
      </a:pPr>
      <a:endParaRPr lang="en-US"/>
    </a:p>
  </c:txPr>
  <c:externalData r:id="rId1"/>
</c:chartSpace>
</file>

<file path=ppt/charts/chart42.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9.1650106236720527E-2"/>
          <c:y val="5.2255389424636513E-2"/>
          <c:w val="0.85439820022498159"/>
          <c:h val="0.43457489162169988"/>
        </c:manualLayout>
      </c:layout>
      <c:barChart>
        <c:barDir val="col"/>
        <c:grouping val="clustered"/>
        <c:ser>
          <c:idx val="0"/>
          <c:order val="0"/>
          <c:tx>
            <c:strRef>
              <c:f>Sheet1!$B$1</c:f>
              <c:strCache>
                <c:ptCount val="1"/>
                <c:pt idx="0">
                  <c:v>Price Relativity</c:v>
                </c:pt>
              </c:strCache>
            </c:strRef>
          </c:tx>
          <c:spPr>
            <a:solidFill>
              <a:schemeClr val="accent1">
                <a:lumMod val="60000"/>
                <a:lumOff val="40000"/>
              </a:schemeClr>
            </a:solidFill>
          </c:spPr>
          <c:dLbls>
            <c:delete val="1"/>
          </c:dLbls>
          <c:cat>
            <c:strRef>
              <c:f>Sheet1!$A$2:$A$18</c:f>
              <c:strCache>
                <c:ptCount val="17"/>
                <c:pt idx="0">
                  <c:v>BEVERLY HOSP</c:v>
                </c:pt>
                <c:pt idx="1">
                  <c:v>CARITAS NORWOOD HOSP </c:v>
                </c:pt>
                <c:pt idx="2">
                  <c:v>MOUNT AUBURN HOSP </c:v>
                </c:pt>
                <c:pt idx="3">
                  <c:v>WINCHESTER HOSP </c:v>
                </c:pt>
                <c:pt idx="4">
                  <c:v>CARITAS GOOD SAMARITAN HOSP </c:v>
                </c:pt>
                <c:pt idx="5">
                  <c:v>JORDAN HOSP </c:v>
                </c:pt>
                <c:pt idx="6">
                  <c:v>TUFTS MED CTR </c:v>
                </c:pt>
                <c:pt idx="7">
                  <c:v>SOUTH SHORE HOSP </c:v>
                </c:pt>
                <c:pt idx="8">
                  <c:v>SOUTHCOAST HOSPITALS GRP </c:v>
                </c:pt>
                <c:pt idx="9">
                  <c:v>BETH ISRAEL DEACONESS MED CTR </c:v>
                </c:pt>
                <c:pt idx="10">
                  <c:v>U MASS MEMORIAL MED CTR </c:v>
                </c:pt>
                <c:pt idx="11">
                  <c:v>LAHEY CLINIC HOSP</c:v>
                </c:pt>
                <c:pt idx="12">
                  <c:v>NEWTON-WELLESLEY HOSP </c:v>
                </c:pt>
                <c:pt idx="13">
                  <c:v>NORTH SHORE MED CTR </c:v>
                </c:pt>
                <c:pt idx="14">
                  <c:v>BRIGHAM AND WOMEN'S HOSP </c:v>
                </c:pt>
                <c:pt idx="15">
                  <c:v>COOLEY DICKINSON HOSP </c:v>
                </c:pt>
                <c:pt idx="16">
                  <c:v>MASSACHUSETTS GEN HOSP </c:v>
                </c:pt>
              </c:strCache>
            </c:strRef>
          </c:cat>
          <c:val>
            <c:numRef>
              <c:f>Sheet1!$B$2:$B$18</c:f>
              <c:numCache>
                <c:formatCode>0.00</c:formatCode>
                <c:ptCount val="17"/>
                <c:pt idx="0">
                  <c:v>0.7621942980678339</c:v>
                </c:pt>
                <c:pt idx="1">
                  <c:v>0.79462234833130696</c:v>
                </c:pt>
                <c:pt idx="2">
                  <c:v>0.85893798135387589</c:v>
                </c:pt>
                <c:pt idx="3">
                  <c:v>0.86596405891095796</c:v>
                </c:pt>
                <c:pt idx="4">
                  <c:v>0.89623023915687161</c:v>
                </c:pt>
                <c:pt idx="5">
                  <c:v>0.93338738008377198</c:v>
                </c:pt>
                <c:pt idx="6">
                  <c:v>0.94811511957843564</c:v>
                </c:pt>
                <c:pt idx="7">
                  <c:v>0.99202810431022759</c:v>
                </c:pt>
                <c:pt idx="8">
                  <c:v>1</c:v>
                </c:pt>
                <c:pt idx="9">
                  <c:v>1.0806647750303922</c:v>
                </c:pt>
                <c:pt idx="10">
                  <c:v>1.0824212944196603</c:v>
                </c:pt>
                <c:pt idx="11">
                  <c:v>1.0990406701797051</c:v>
                </c:pt>
                <c:pt idx="12">
                  <c:v>1.101607890825564</c:v>
                </c:pt>
                <c:pt idx="13">
                  <c:v>1.102418592082151</c:v>
                </c:pt>
                <c:pt idx="14">
                  <c:v>1.1706526145115681</c:v>
                </c:pt>
                <c:pt idx="15">
                  <c:v>1.2055127685447911</c:v>
                </c:pt>
                <c:pt idx="16">
                  <c:v>1.2464531820024318</c:v>
                </c:pt>
              </c:numCache>
            </c:numRef>
          </c:val>
        </c:ser>
        <c:dLbls>
          <c:showVal val="1"/>
        </c:dLbls>
        <c:gapWidth val="100"/>
        <c:axId val="114332032"/>
        <c:axId val="114333568"/>
      </c:barChart>
      <c:lineChart>
        <c:grouping val="standard"/>
        <c:ser>
          <c:idx val="1"/>
          <c:order val="1"/>
          <c:tx>
            <c:strRef>
              <c:f>Sheet1!$C$1</c:f>
              <c:strCache>
                <c:ptCount val="1"/>
                <c:pt idx="0">
                  <c:v>Quality Relativity</c:v>
                </c:pt>
              </c:strCache>
            </c:strRef>
          </c:tx>
          <c:spPr>
            <a:ln>
              <a:solidFill>
                <a:schemeClr val="accent5"/>
              </a:solidFill>
            </a:ln>
          </c:spPr>
          <c:marker>
            <c:symbol val="circle"/>
            <c:size val="6"/>
            <c:spPr>
              <a:solidFill>
                <a:schemeClr val="accent5"/>
              </a:solidFill>
              <a:ln>
                <a:solidFill>
                  <a:schemeClr val="accent5"/>
                </a:solidFill>
              </a:ln>
            </c:spPr>
          </c:marker>
          <c:cat>
            <c:strRef>
              <c:f>Sheet1!$A$2:$A$18</c:f>
              <c:strCache>
                <c:ptCount val="17"/>
                <c:pt idx="0">
                  <c:v>BEVERLY HOSP</c:v>
                </c:pt>
                <c:pt idx="1">
                  <c:v>CARITAS NORWOOD HOSP </c:v>
                </c:pt>
                <c:pt idx="2">
                  <c:v>MOUNT AUBURN HOSP </c:v>
                </c:pt>
                <c:pt idx="3">
                  <c:v>WINCHESTER HOSP </c:v>
                </c:pt>
                <c:pt idx="4">
                  <c:v>CARITAS GOOD SAMARITAN HOSP </c:v>
                </c:pt>
                <c:pt idx="5">
                  <c:v>JORDAN HOSP </c:v>
                </c:pt>
                <c:pt idx="6">
                  <c:v>TUFTS MED CTR </c:v>
                </c:pt>
                <c:pt idx="7">
                  <c:v>SOUTH SHORE HOSP </c:v>
                </c:pt>
                <c:pt idx="8">
                  <c:v>SOUTHCOAST HOSPITALS GRP </c:v>
                </c:pt>
                <c:pt idx="9">
                  <c:v>BETH ISRAEL DEACONESS MED CTR </c:v>
                </c:pt>
                <c:pt idx="10">
                  <c:v>U MASS MEMORIAL MED CTR </c:v>
                </c:pt>
                <c:pt idx="11">
                  <c:v>LAHEY CLINIC HOSP</c:v>
                </c:pt>
                <c:pt idx="12">
                  <c:v>NEWTON-WELLESLEY HOSP </c:v>
                </c:pt>
                <c:pt idx="13">
                  <c:v>NORTH SHORE MED CTR </c:v>
                </c:pt>
                <c:pt idx="14">
                  <c:v>BRIGHAM AND WOMEN'S HOSP </c:v>
                </c:pt>
                <c:pt idx="15">
                  <c:v>COOLEY DICKINSON HOSP </c:v>
                </c:pt>
                <c:pt idx="16">
                  <c:v>MASSACHUSETTS GEN HOSP </c:v>
                </c:pt>
              </c:strCache>
            </c:strRef>
          </c:cat>
          <c:val>
            <c:numRef>
              <c:f>Sheet1!$C$2:$C$18</c:f>
              <c:numCache>
                <c:formatCode>0.00</c:formatCode>
                <c:ptCount val="17"/>
                <c:pt idx="0">
                  <c:v>1.0520607375271138</c:v>
                </c:pt>
                <c:pt idx="1">
                  <c:v>1.0281995661605221</c:v>
                </c:pt>
                <c:pt idx="2">
                  <c:v>0.9522776572668159</c:v>
                </c:pt>
                <c:pt idx="3">
                  <c:v>1.011930585683297</c:v>
                </c:pt>
                <c:pt idx="4">
                  <c:v>1.0466377440347081</c:v>
                </c:pt>
                <c:pt idx="5">
                  <c:v>1.0173535791757149</c:v>
                </c:pt>
                <c:pt idx="6">
                  <c:v>0.91431670281995048</c:v>
                </c:pt>
                <c:pt idx="7">
                  <c:v>0.9761388286334125</c:v>
                </c:pt>
                <c:pt idx="8">
                  <c:v>1.0140997830802598</c:v>
                </c:pt>
                <c:pt idx="9">
                  <c:v>0.99023861171366556</c:v>
                </c:pt>
                <c:pt idx="10">
                  <c:v>0.91648590021691956</c:v>
                </c:pt>
                <c:pt idx="11">
                  <c:v>0.9761388286334125</c:v>
                </c:pt>
                <c:pt idx="12">
                  <c:v>1.011930585683297</c:v>
                </c:pt>
                <c:pt idx="13">
                  <c:v>0.98481561822125796</c:v>
                </c:pt>
                <c:pt idx="14">
                  <c:v>0.97939262472885003</c:v>
                </c:pt>
                <c:pt idx="15">
                  <c:v>1.0444685466377441</c:v>
                </c:pt>
                <c:pt idx="16">
                  <c:v>0.99023861171366556</c:v>
                </c:pt>
              </c:numCache>
            </c:numRef>
          </c:val>
        </c:ser>
        <c:marker val="1"/>
        <c:axId val="114340992"/>
        <c:axId val="114335104"/>
      </c:lineChart>
      <c:catAx>
        <c:axId val="114332032"/>
        <c:scaling>
          <c:orientation val="minMax"/>
        </c:scaling>
        <c:axPos val="b"/>
        <c:numFmt formatCode="General" sourceLinked="1"/>
        <c:majorTickMark val="none"/>
        <c:tickLblPos val="nextTo"/>
        <c:txPr>
          <a:bodyPr rot="-5400000" vert="horz"/>
          <a:lstStyle/>
          <a:p>
            <a:pPr>
              <a:defRPr sz="800" b="0"/>
            </a:pPr>
            <a:endParaRPr lang="en-US"/>
          </a:p>
        </c:txPr>
        <c:crossAx val="114333568"/>
        <c:crosses val="autoZero"/>
        <c:auto val="1"/>
        <c:lblAlgn val="ctr"/>
        <c:lblOffset val="0"/>
      </c:catAx>
      <c:valAx>
        <c:axId val="114333568"/>
        <c:scaling>
          <c:orientation val="minMax"/>
          <c:max val="1.4"/>
        </c:scaling>
        <c:axPos val="l"/>
        <c:majorGridlines>
          <c:spPr>
            <a:ln>
              <a:solidFill>
                <a:srgbClr val="BFBFBF"/>
              </a:solidFill>
            </a:ln>
          </c:spPr>
        </c:majorGridlines>
        <c:numFmt formatCode="0.0" sourceLinked="0"/>
        <c:tickLblPos val="nextTo"/>
        <c:spPr>
          <a:ln>
            <a:noFill/>
          </a:ln>
        </c:spPr>
        <c:txPr>
          <a:bodyPr/>
          <a:lstStyle/>
          <a:p>
            <a:pPr>
              <a:defRPr sz="700" b="1"/>
            </a:pPr>
            <a:endParaRPr lang="en-US"/>
          </a:p>
        </c:txPr>
        <c:crossAx val="114332032"/>
        <c:crosses val="autoZero"/>
        <c:crossBetween val="between"/>
        <c:minorUnit val="1.0000000000000005E-2"/>
      </c:valAx>
      <c:valAx>
        <c:axId val="114335104"/>
        <c:scaling>
          <c:orientation val="minMax"/>
          <c:max val="1.4"/>
        </c:scaling>
        <c:axPos val="r"/>
        <c:numFmt formatCode="0.0" sourceLinked="0"/>
        <c:tickLblPos val="nextTo"/>
        <c:spPr>
          <a:ln>
            <a:noFill/>
          </a:ln>
        </c:spPr>
        <c:txPr>
          <a:bodyPr/>
          <a:lstStyle/>
          <a:p>
            <a:pPr>
              <a:defRPr sz="700" b="1"/>
            </a:pPr>
            <a:endParaRPr lang="en-US"/>
          </a:p>
        </c:txPr>
        <c:crossAx val="114340992"/>
        <c:crosses val="max"/>
        <c:crossBetween val="between"/>
      </c:valAx>
      <c:catAx>
        <c:axId val="114340992"/>
        <c:scaling>
          <c:orientation val="minMax"/>
        </c:scaling>
        <c:delete val="1"/>
        <c:axPos val="b"/>
        <c:tickLblPos val="none"/>
        <c:crossAx val="114335104"/>
        <c:crosses val="autoZero"/>
        <c:auto val="1"/>
        <c:lblAlgn val="ctr"/>
        <c:lblOffset val="100"/>
      </c:catAx>
    </c:plotArea>
    <c:plotVisOnly val="1"/>
    <c:dispBlanksAs val="gap"/>
  </c:chart>
  <c:txPr>
    <a:bodyPr/>
    <a:lstStyle/>
    <a:p>
      <a:pPr>
        <a:defRPr sz="1800"/>
      </a:pPr>
      <a:endParaRPr lang="en-US"/>
    </a:p>
  </c:txPr>
  <c:externalData r:id="rId1"/>
</c:chartSpace>
</file>

<file path=ppt/charts/chart43.xml><?xml version="1.0" encoding="utf-8"?>
<c:chartSpace xmlns:c="http://schemas.openxmlformats.org/drawingml/2006/chart" xmlns:a="http://schemas.openxmlformats.org/drawingml/2006/main" xmlns:r="http://schemas.openxmlformats.org/officeDocument/2006/relationships">
  <c:lang val="en-US"/>
  <c:chart>
    <c:autoTitleDeleted val="1"/>
    <c:plotArea>
      <c:layout>
        <c:manualLayout>
          <c:layoutTarget val="inner"/>
          <c:xMode val="edge"/>
          <c:yMode val="edge"/>
          <c:x val="9.1650106236720527E-2"/>
          <c:y val="5.2255389424636513E-2"/>
          <c:w val="0.86328713910761157"/>
          <c:h val="0.43457489162169988"/>
        </c:manualLayout>
      </c:layout>
      <c:barChart>
        <c:barDir val="col"/>
        <c:grouping val="clustered"/>
        <c:ser>
          <c:idx val="0"/>
          <c:order val="0"/>
          <c:tx>
            <c:strRef>
              <c:f>Sheet1!$B$1</c:f>
              <c:strCache>
                <c:ptCount val="1"/>
                <c:pt idx="0">
                  <c:v>% Payments</c:v>
                </c:pt>
              </c:strCache>
            </c:strRef>
          </c:tx>
          <c:spPr>
            <a:solidFill>
              <a:schemeClr val="accent1">
                <a:lumMod val="60000"/>
                <a:lumOff val="40000"/>
              </a:schemeClr>
            </a:solidFill>
          </c:spPr>
          <c:dLbls>
            <c:delete val="1"/>
          </c:dLbls>
          <c:cat>
            <c:strRef>
              <c:f>Sheet1!$A$2:$A$71</c:f>
              <c:strCache>
                <c:ptCount val="70"/>
                <c:pt idx="0">
                  <c:v>BRIGHAM &amp; WOMEN'S HOSP  </c:v>
                </c:pt>
                <c:pt idx="1">
                  <c:v>MASS GEN HOSP  </c:v>
                </c:pt>
                <c:pt idx="2">
                  <c:v>BETH ISRAEL DEACONESS MED CTR </c:v>
                </c:pt>
                <c:pt idx="3">
                  <c:v>UMASS MEM MED CTR </c:v>
                </c:pt>
                <c:pt idx="4">
                  <c:v>TUFTS MED CTR</c:v>
                </c:pt>
                <c:pt idx="5">
                  <c:v>BOSTON MED CTR</c:v>
                </c:pt>
                <c:pt idx="7">
                  <c:v>BOSTON CHILDREN'S HOSP </c:v>
                </c:pt>
                <c:pt idx="8">
                  <c:v>NE BAPTIST HOSP  </c:v>
                </c:pt>
                <c:pt idx="9">
                  <c:v>MASS EYE &amp; EAR INFIRMARY </c:v>
                </c:pt>
                <c:pt idx="10">
                  <c:v>DANA-FARBER CANCER INSTITUTE </c:v>
                </c:pt>
                <c:pt idx="12">
                  <c:v>BAYSTATE MED CTR </c:v>
                </c:pt>
                <c:pt idx="13">
                  <c:v>LAHEY CLINIC </c:v>
                </c:pt>
                <c:pt idx="14">
                  <c:v>MT AUBURN HOSP  </c:v>
                </c:pt>
                <c:pt idx="15">
                  <c:v>ST VINCENT HOSP  </c:v>
                </c:pt>
                <c:pt idx="16">
                  <c:v>STEWARD ST. ELIZABETH'S MED CTR </c:v>
                </c:pt>
                <c:pt idx="17">
                  <c:v>BRIGHAM &amp; WMN'S FAULKNER HOSP  </c:v>
                </c:pt>
                <c:pt idx="18">
                  <c:v>CAMBRIDGE HEALTH ALLIANCE </c:v>
                </c:pt>
                <c:pt idx="19">
                  <c:v>STEWARD CARNEY HOSP, INC.  </c:v>
                </c:pt>
                <c:pt idx="21">
                  <c:v>CAPE COD HOSP  </c:v>
                </c:pt>
                <c:pt idx="22">
                  <c:v>BERKSHIRE MED CTR </c:v>
                </c:pt>
                <c:pt idx="23">
                  <c:v>FALMOUTH HOSP  </c:v>
                </c:pt>
                <c:pt idx="24">
                  <c:v>BAYSTATE FRANKLIN MED CTR </c:v>
                </c:pt>
                <c:pt idx="25">
                  <c:v>HARRINGTON MEM HOSP </c:v>
                </c:pt>
                <c:pt idx="26">
                  <c:v>NORTH ADAMS REGIONAL HOSP </c:v>
                </c:pt>
                <c:pt idx="27">
                  <c:v>FAIRVIEW HOSP  </c:v>
                </c:pt>
                <c:pt idx="28">
                  <c:v>MARTHA'S VINEYARD HOSP  </c:v>
                </c:pt>
                <c:pt idx="29">
                  <c:v>NANTUCKET COTTAGE HOSP  </c:v>
                </c:pt>
                <c:pt idx="30">
                  <c:v>ATHOL MEM HOSP </c:v>
                </c:pt>
                <c:pt idx="32">
                  <c:v>SOUTHCOAST HOSPS GROUP </c:v>
                </c:pt>
                <c:pt idx="33">
                  <c:v>NORTH SHORE MED CTR </c:v>
                </c:pt>
                <c:pt idx="34">
                  <c:v>STEWARD GOOD SAM  MED CTR </c:v>
                </c:pt>
                <c:pt idx="35">
                  <c:v>STEWARD HOLY FAMILY HOSP, INC.  </c:v>
                </c:pt>
                <c:pt idx="36">
                  <c:v>SIGNATURE HLTHCARE BROCKTON HOSP </c:v>
                </c:pt>
                <c:pt idx="37">
                  <c:v>LAWRENCE GEN HOSP </c:v>
                </c:pt>
                <c:pt idx="38">
                  <c:v>MERCY MED CTR</c:v>
                </c:pt>
                <c:pt idx="39">
                  <c:v>STEWARD MORTON HOSP  </c:v>
                </c:pt>
                <c:pt idx="40">
                  <c:v>STEWARD QUINCY MED CTR </c:v>
                </c:pt>
                <c:pt idx="41">
                  <c:v>HOLYOKE MED CTR</c:v>
                </c:pt>
                <c:pt idx="42">
                  <c:v>STEWARD ST ANNE'S HOSP, INC.  </c:v>
                </c:pt>
                <c:pt idx="43">
                  <c:v>NOBLE HOSP </c:v>
                </c:pt>
                <c:pt idx="44">
                  <c:v>WING MEM HOSP &amp; MED CENTERS  </c:v>
                </c:pt>
                <c:pt idx="45">
                  <c:v>MERRIMACK VALLEY HOSP  </c:v>
                </c:pt>
                <c:pt idx="46">
                  <c:v>CLINTON HOSP  </c:v>
                </c:pt>
                <c:pt idx="48">
                  <c:v>NEWTON-WELLESLEY HOSP </c:v>
                </c:pt>
                <c:pt idx="49">
                  <c:v>SOUTH SHORE HOSP</c:v>
                </c:pt>
                <c:pt idx="50">
                  <c:v>WINCHESTER HOSP</c:v>
                </c:pt>
                <c:pt idx="51">
                  <c:v>NORTHEAST HOSP</c:v>
                </c:pt>
                <c:pt idx="52">
                  <c:v>LOWELL GEN HOSP</c:v>
                </c:pt>
                <c:pt idx="53">
                  <c:v>EMERSON HOSP</c:v>
                </c:pt>
                <c:pt idx="54">
                  <c:v>HALLMARK HEALTH</c:v>
                </c:pt>
                <c:pt idx="55">
                  <c:v>STEWARD NORWOOD HOSP, INC. </c:v>
                </c:pt>
                <c:pt idx="56">
                  <c:v>METROWEST MED CTR</c:v>
                </c:pt>
                <c:pt idx="57">
                  <c:v>JORDAN HOSP</c:v>
                </c:pt>
                <c:pt idx="58">
                  <c:v>MILFORD REGIONAL MED CENTER</c:v>
                </c:pt>
                <c:pt idx="59">
                  <c:v>COOLEY DICKINSON HOSP</c:v>
                </c:pt>
                <c:pt idx="60">
                  <c:v>ANNA JAQUES HOSP</c:v>
                </c:pt>
                <c:pt idx="61">
                  <c:v>STURDY MEM HOSP</c:v>
                </c:pt>
                <c:pt idx="62">
                  <c:v>HEALTH ALLIANCE HOSP </c:v>
                </c:pt>
                <c:pt idx="63">
                  <c:v>STS MED CENTER</c:v>
                </c:pt>
                <c:pt idx="64">
                  <c:v>BI DEACONESS HOSP-MILTON</c:v>
                </c:pt>
                <c:pt idx="65">
                  <c:v>HEYWOOD HOSP</c:v>
                </c:pt>
                <c:pt idx="66">
                  <c:v>MARLBOROUGH HOSP </c:v>
                </c:pt>
                <c:pt idx="67">
                  <c:v>BI DEACONESS HOSP-NEEDHAM </c:v>
                </c:pt>
                <c:pt idx="68">
                  <c:v>NASHOBA VALLEY MED CTR</c:v>
                </c:pt>
                <c:pt idx="69">
                  <c:v>BAYSTATE MARY LANE HOSP </c:v>
                </c:pt>
              </c:strCache>
            </c:strRef>
          </c:cat>
          <c:val>
            <c:numRef>
              <c:f>Sheet1!$B$2:$B$71</c:f>
              <c:numCache>
                <c:formatCode>General</c:formatCode>
                <c:ptCount val="70"/>
                <c:pt idx="0">
                  <c:v>0.10473145201705443</c:v>
                </c:pt>
                <c:pt idx="1">
                  <c:v>0.1372837719893098</c:v>
                </c:pt>
                <c:pt idx="2">
                  <c:v>5.9619643539490307E-2</c:v>
                </c:pt>
                <c:pt idx="3">
                  <c:v>6.5112730857248266E-2</c:v>
                </c:pt>
                <c:pt idx="4">
                  <c:v>2.7004800511489291E-2</c:v>
                </c:pt>
                <c:pt idx="5">
                  <c:v>1.4207294550240892E-2</c:v>
                </c:pt>
                <c:pt idx="7">
                  <c:v>6.6536944536870854E-2</c:v>
                </c:pt>
                <c:pt idx="8">
                  <c:v>1.3138674275378742E-2</c:v>
                </c:pt>
                <c:pt idx="9">
                  <c:v>6.9424813756060414E-3</c:v>
                </c:pt>
                <c:pt idx="10">
                  <c:v>3.2687385175484703E-2</c:v>
                </c:pt>
                <c:pt idx="12">
                  <c:v>3.1507700547119495E-2</c:v>
                </c:pt>
                <c:pt idx="13">
                  <c:v>3.8151160837368699E-2</c:v>
                </c:pt>
                <c:pt idx="14">
                  <c:v>1.5971764838620065E-2</c:v>
                </c:pt>
                <c:pt idx="15">
                  <c:v>1.2618147595131119E-2</c:v>
                </c:pt>
                <c:pt idx="16">
                  <c:v>1.1618363140489606E-2</c:v>
                </c:pt>
                <c:pt idx="17">
                  <c:v>1.1135011681770021E-2</c:v>
                </c:pt>
                <c:pt idx="18">
                  <c:v>4.9778264478749848E-3</c:v>
                </c:pt>
                <c:pt idx="19">
                  <c:v>2.5891668690624127E-3</c:v>
                </c:pt>
                <c:pt idx="21">
                  <c:v>1.6402724610028577E-2</c:v>
                </c:pt>
                <c:pt idx="22">
                  <c:v>1.2636323677028364E-2</c:v>
                </c:pt>
                <c:pt idx="23">
                  <c:v>6.3750635319903791E-3</c:v>
                </c:pt>
                <c:pt idx="24">
                  <c:v>3.3052379252688849E-3</c:v>
                </c:pt>
                <c:pt idx="25">
                  <c:v>4.8785334173866808E-3</c:v>
                </c:pt>
                <c:pt idx="26">
                  <c:v>2.5854916141989197E-3</c:v>
                </c:pt>
                <c:pt idx="27">
                  <c:v>1.4548975184401679E-3</c:v>
                </c:pt>
                <c:pt idx="28">
                  <c:v>2.7913268872687717E-3</c:v>
                </c:pt>
                <c:pt idx="29">
                  <c:v>1.4718262702535564E-3</c:v>
                </c:pt>
                <c:pt idx="30">
                  <c:v>5.5252969940437324E-4</c:v>
                </c:pt>
                <c:pt idx="32">
                  <c:v>1.7089994341702653E-2</c:v>
                </c:pt>
                <c:pt idx="33">
                  <c:v>1.8698256156451262E-2</c:v>
                </c:pt>
                <c:pt idx="34">
                  <c:v>6.4725036383503059E-3</c:v>
                </c:pt>
                <c:pt idx="35">
                  <c:v>6.1978240642102294E-3</c:v>
                </c:pt>
                <c:pt idx="36">
                  <c:v>6.3671290643415321E-3</c:v>
                </c:pt>
                <c:pt idx="37">
                  <c:v>4.6489464226431342E-3</c:v>
                </c:pt>
                <c:pt idx="38">
                  <c:v>5.2535112601934672E-3</c:v>
                </c:pt>
                <c:pt idx="39">
                  <c:v>4.325591618194311E-3</c:v>
                </c:pt>
                <c:pt idx="40">
                  <c:v>2.3166338264477872E-3</c:v>
                </c:pt>
                <c:pt idx="41">
                  <c:v>2.3348361754107739E-3</c:v>
                </c:pt>
                <c:pt idx="42">
                  <c:v>4.608192018453118E-3</c:v>
                </c:pt>
                <c:pt idx="43">
                  <c:v>1.6907486759936375E-3</c:v>
                </c:pt>
                <c:pt idx="44">
                  <c:v>2.0390194743329297E-3</c:v>
                </c:pt>
                <c:pt idx="45">
                  <c:v>1.3974715684594741E-3</c:v>
                </c:pt>
                <c:pt idx="46">
                  <c:v>7.4389047575486951E-4</c:v>
                </c:pt>
                <c:pt idx="48">
                  <c:v>3.1232440788296113E-2</c:v>
                </c:pt>
                <c:pt idx="49">
                  <c:v>2.4684193270537887E-2</c:v>
                </c:pt>
                <c:pt idx="50">
                  <c:v>1.7776360602411161E-2</c:v>
                </c:pt>
                <c:pt idx="51">
                  <c:v>1.4916915711721096E-2</c:v>
                </c:pt>
                <c:pt idx="52">
                  <c:v>1.1568835854350814E-2</c:v>
                </c:pt>
                <c:pt idx="53">
                  <c:v>1.1052021121837941E-2</c:v>
                </c:pt>
                <c:pt idx="54">
                  <c:v>1.2251984867064259E-2</c:v>
                </c:pt>
                <c:pt idx="55">
                  <c:v>7.2194164409494768E-3</c:v>
                </c:pt>
                <c:pt idx="56">
                  <c:v>1.0442983860563087E-2</c:v>
                </c:pt>
                <c:pt idx="57">
                  <c:v>9.2153657169001136E-3</c:v>
                </c:pt>
                <c:pt idx="58">
                  <c:v>1.0429352588515704E-2</c:v>
                </c:pt>
                <c:pt idx="59">
                  <c:v>9.4929356927561416E-3</c:v>
                </c:pt>
                <c:pt idx="60">
                  <c:v>4.8555585974838734E-3</c:v>
                </c:pt>
                <c:pt idx="61">
                  <c:v>7.7882367088619757E-3</c:v>
                </c:pt>
                <c:pt idx="62">
                  <c:v>5.117401126990842E-3</c:v>
                </c:pt>
                <c:pt idx="63">
                  <c:v>3.9767263591350584E-3</c:v>
                </c:pt>
                <c:pt idx="64">
                  <c:v>2.7912840573551161E-3</c:v>
                </c:pt>
                <c:pt idx="65">
                  <c:v>3.5884247955750726E-3</c:v>
                </c:pt>
                <c:pt idx="66">
                  <c:v>2.7375087493767278E-3</c:v>
                </c:pt>
                <c:pt idx="67">
                  <c:v>3.3529913767268386E-3</c:v>
                </c:pt>
                <c:pt idx="68">
                  <c:v>1.6638259051306795E-3</c:v>
                </c:pt>
                <c:pt idx="69">
                  <c:v>1.3724110896427154E-3</c:v>
                </c:pt>
              </c:numCache>
            </c:numRef>
          </c:val>
        </c:ser>
        <c:dLbls>
          <c:showVal val="1"/>
        </c:dLbls>
        <c:gapWidth val="100"/>
        <c:axId val="114559616"/>
        <c:axId val="114561408"/>
      </c:barChart>
      <c:lineChart>
        <c:grouping val="standard"/>
        <c:ser>
          <c:idx val="1"/>
          <c:order val="1"/>
          <c:tx>
            <c:strRef>
              <c:f>Sheet1!$C$1</c:f>
              <c:strCache>
                <c:ptCount val="1"/>
                <c:pt idx="0">
                  <c:v>Relative Prices (Approximate)</c:v>
                </c:pt>
              </c:strCache>
            </c:strRef>
          </c:tx>
          <c:spPr>
            <a:ln w="25400">
              <a:noFill/>
            </a:ln>
          </c:spPr>
          <c:marker>
            <c:symbol val="circle"/>
            <c:size val="5"/>
            <c:spPr>
              <a:solidFill>
                <a:schemeClr val="accent5"/>
              </a:solidFill>
              <a:ln>
                <a:noFill/>
              </a:ln>
            </c:spPr>
          </c:marker>
          <c:cat>
            <c:strRef>
              <c:f>Sheet1!$A$2:$A$71</c:f>
              <c:strCache>
                <c:ptCount val="70"/>
                <c:pt idx="0">
                  <c:v>BRIGHAM &amp; WOMEN'S HOSP  </c:v>
                </c:pt>
                <c:pt idx="1">
                  <c:v>MASS GEN HOSP  </c:v>
                </c:pt>
                <c:pt idx="2">
                  <c:v>BETH ISRAEL DEACONESS MED CTR </c:v>
                </c:pt>
                <c:pt idx="3">
                  <c:v>UMASS MEM MED CTR </c:v>
                </c:pt>
                <c:pt idx="4">
                  <c:v>TUFTS MED CTR</c:v>
                </c:pt>
                <c:pt idx="5">
                  <c:v>BOSTON MED CTR</c:v>
                </c:pt>
                <c:pt idx="7">
                  <c:v>BOSTON CHILDREN'S HOSP </c:v>
                </c:pt>
                <c:pt idx="8">
                  <c:v>NE BAPTIST HOSP  </c:v>
                </c:pt>
                <c:pt idx="9">
                  <c:v>MASS EYE &amp; EAR INFIRMARY </c:v>
                </c:pt>
                <c:pt idx="10">
                  <c:v>DANA-FARBER CANCER INSTITUTE </c:v>
                </c:pt>
                <c:pt idx="12">
                  <c:v>BAYSTATE MED CTR </c:v>
                </c:pt>
                <c:pt idx="13">
                  <c:v>LAHEY CLINIC </c:v>
                </c:pt>
                <c:pt idx="14">
                  <c:v>MT AUBURN HOSP  </c:v>
                </c:pt>
                <c:pt idx="15">
                  <c:v>ST VINCENT HOSP  </c:v>
                </c:pt>
                <c:pt idx="16">
                  <c:v>STEWARD ST. ELIZABETH'S MED CTR </c:v>
                </c:pt>
                <c:pt idx="17">
                  <c:v>BRIGHAM &amp; WMN'S FAULKNER HOSP  </c:v>
                </c:pt>
                <c:pt idx="18">
                  <c:v>CAMBRIDGE HEALTH ALLIANCE </c:v>
                </c:pt>
                <c:pt idx="19">
                  <c:v>STEWARD CARNEY HOSP, INC.  </c:v>
                </c:pt>
                <c:pt idx="21">
                  <c:v>CAPE COD HOSP  </c:v>
                </c:pt>
                <c:pt idx="22">
                  <c:v>BERKSHIRE MED CTR </c:v>
                </c:pt>
                <c:pt idx="23">
                  <c:v>FALMOUTH HOSP  </c:v>
                </c:pt>
                <c:pt idx="24">
                  <c:v>BAYSTATE FRANKLIN MED CTR </c:v>
                </c:pt>
                <c:pt idx="25">
                  <c:v>HARRINGTON MEM HOSP </c:v>
                </c:pt>
                <c:pt idx="26">
                  <c:v>NORTH ADAMS REGIONAL HOSP </c:v>
                </c:pt>
                <c:pt idx="27">
                  <c:v>FAIRVIEW HOSP  </c:v>
                </c:pt>
                <c:pt idx="28">
                  <c:v>MARTHA'S VINEYARD HOSP  </c:v>
                </c:pt>
                <c:pt idx="29">
                  <c:v>NANTUCKET COTTAGE HOSP  </c:v>
                </c:pt>
                <c:pt idx="30">
                  <c:v>ATHOL MEM HOSP </c:v>
                </c:pt>
                <c:pt idx="32">
                  <c:v>SOUTHCOAST HOSPS GROUP </c:v>
                </c:pt>
                <c:pt idx="33">
                  <c:v>NORTH SHORE MED CTR </c:v>
                </c:pt>
                <c:pt idx="34">
                  <c:v>STEWARD GOOD SAM  MED CTR </c:v>
                </c:pt>
                <c:pt idx="35">
                  <c:v>STEWARD HOLY FAMILY HOSP, INC.  </c:v>
                </c:pt>
                <c:pt idx="36">
                  <c:v>SIGNATURE HLTHCARE BROCKTON HOSP </c:v>
                </c:pt>
                <c:pt idx="37">
                  <c:v>LAWRENCE GEN HOSP </c:v>
                </c:pt>
                <c:pt idx="38">
                  <c:v>MERCY MED CTR</c:v>
                </c:pt>
                <c:pt idx="39">
                  <c:v>STEWARD MORTON HOSP  </c:v>
                </c:pt>
                <c:pt idx="40">
                  <c:v>STEWARD QUINCY MED CTR </c:v>
                </c:pt>
                <c:pt idx="41">
                  <c:v>HOLYOKE MED CTR</c:v>
                </c:pt>
                <c:pt idx="42">
                  <c:v>STEWARD ST ANNE'S HOSP, INC.  </c:v>
                </c:pt>
                <c:pt idx="43">
                  <c:v>NOBLE HOSP </c:v>
                </c:pt>
                <c:pt idx="44">
                  <c:v>WING MEM HOSP &amp; MED CENTERS  </c:v>
                </c:pt>
                <c:pt idx="45">
                  <c:v>MERRIMACK VALLEY HOSP  </c:v>
                </c:pt>
                <c:pt idx="46">
                  <c:v>CLINTON HOSP  </c:v>
                </c:pt>
                <c:pt idx="48">
                  <c:v>NEWTON-WELLESLEY HOSP </c:v>
                </c:pt>
                <c:pt idx="49">
                  <c:v>SOUTH SHORE HOSP</c:v>
                </c:pt>
                <c:pt idx="50">
                  <c:v>WINCHESTER HOSP</c:v>
                </c:pt>
                <c:pt idx="51">
                  <c:v>NORTHEAST HOSP</c:v>
                </c:pt>
                <c:pt idx="52">
                  <c:v>LOWELL GEN HOSP</c:v>
                </c:pt>
                <c:pt idx="53">
                  <c:v>EMERSON HOSP</c:v>
                </c:pt>
                <c:pt idx="54">
                  <c:v>HALLMARK HEALTH</c:v>
                </c:pt>
                <c:pt idx="55">
                  <c:v>STEWARD NORWOOD HOSP, INC. </c:v>
                </c:pt>
                <c:pt idx="56">
                  <c:v>METROWEST MED CTR</c:v>
                </c:pt>
                <c:pt idx="57">
                  <c:v>JORDAN HOSP</c:v>
                </c:pt>
                <c:pt idx="58">
                  <c:v>MILFORD REGIONAL MED CENTER</c:v>
                </c:pt>
                <c:pt idx="59">
                  <c:v>COOLEY DICKINSON HOSP</c:v>
                </c:pt>
                <c:pt idx="60">
                  <c:v>ANNA JAQUES HOSP</c:v>
                </c:pt>
                <c:pt idx="61">
                  <c:v>STURDY MEM HOSP</c:v>
                </c:pt>
                <c:pt idx="62">
                  <c:v>HEALTH ALLIANCE HOSP </c:v>
                </c:pt>
                <c:pt idx="63">
                  <c:v>STS MED CENTER</c:v>
                </c:pt>
                <c:pt idx="64">
                  <c:v>BI DEACONESS HOSP-MILTON</c:v>
                </c:pt>
                <c:pt idx="65">
                  <c:v>HEYWOOD HOSP</c:v>
                </c:pt>
                <c:pt idx="66">
                  <c:v>MARLBOROUGH HOSP </c:v>
                </c:pt>
                <c:pt idx="67">
                  <c:v>BI DEACONESS HOSP-NEEDHAM </c:v>
                </c:pt>
                <c:pt idx="68">
                  <c:v>NASHOBA VALLEY MED CTR</c:v>
                </c:pt>
                <c:pt idx="69">
                  <c:v>BAYSTATE MARY LANE HOSP </c:v>
                </c:pt>
              </c:strCache>
            </c:strRef>
          </c:cat>
          <c:val>
            <c:numRef>
              <c:f>Sheet1!$C$2:$C$71</c:f>
              <c:numCache>
                <c:formatCode>General</c:formatCode>
                <c:ptCount val="70"/>
                <c:pt idx="0">
                  <c:v>0.94961247169811891</c:v>
                </c:pt>
                <c:pt idx="1">
                  <c:v>0.94514857059698965</c:v>
                </c:pt>
                <c:pt idx="2">
                  <c:v>0.67943307708463185</c:v>
                </c:pt>
                <c:pt idx="3">
                  <c:v>0.79468667984647989</c:v>
                </c:pt>
                <c:pt idx="4">
                  <c:v>0.71606596342456763</c:v>
                </c:pt>
                <c:pt idx="5">
                  <c:v>0.63271126384661669</c:v>
                </c:pt>
                <c:pt idx="7">
                  <c:v>0.96809630468621721</c:v>
                </c:pt>
                <c:pt idx="8">
                  <c:v>0.46586352298226202</c:v>
                </c:pt>
                <c:pt idx="9">
                  <c:v>0.47813603698811824</c:v>
                </c:pt>
                <c:pt idx="10">
                  <c:v>0.86478121157396648</c:v>
                </c:pt>
                <c:pt idx="12">
                  <c:v>0.60884574510160305</c:v>
                </c:pt>
                <c:pt idx="13">
                  <c:v>0.63358305493972789</c:v>
                </c:pt>
                <c:pt idx="14">
                  <c:v>0.493123893689069</c:v>
                </c:pt>
                <c:pt idx="15">
                  <c:v>0.48194890207359686</c:v>
                </c:pt>
                <c:pt idx="16">
                  <c:v>0.66901163049626022</c:v>
                </c:pt>
                <c:pt idx="17">
                  <c:v>0.73754834408234737</c:v>
                </c:pt>
                <c:pt idx="18">
                  <c:v>7.5421554660997106E-2</c:v>
                </c:pt>
                <c:pt idx="19">
                  <c:v>0.35933576344814738</c:v>
                </c:pt>
                <c:pt idx="21">
                  <c:v>0.71517832591976471</c:v>
                </c:pt>
                <c:pt idx="22" formatCode="0.00">
                  <c:v>0.79384998180203437</c:v>
                </c:pt>
                <c:pt idx="23" formatCode="0.00">
                  <c:v>0.73522416350157171</c:v>
                </c:pt>
                <c:pt idx="24" formatCode="0.00">
                  <c:v>0.59658867269516269</c:v>
                </c:pt>
                <c:pt idx="25" formatCode="0.00">
                  <c:v>0.46645292567560587</c:v>
                </c:pt>
                <c:pt idx="26" formatCode="0.00">
                  <c:v>0.6824872863144853</c:v>
                </c:pt>
                <c:pt idx="27" formatCode="0.00">
                  <c:v>0.67797957555853172</c:v>
                </c:pt>
                <c:pt idx="28" formatCode="0.00">
                  <c:v>0.88511746112075018</c:v>
                </c:pt>
                <c:pt idx="29" formatCode="0.00">
                  <c:v>0.77379581256630559</c:v>
                </c:pt>
                <c:pt idx="30" formatCode="0.00">
                  <c:v>0.14466520286448142</c:v>
                </c:pt>
                <c:pt idx="32" formatCode="0.00">
                  <c:v>0.5496208412359298</c:v>
                </c:pt>
                <c:pt idx="33" formatCode="0.00">
                  <c:v>0.67676434809537633</c:v>
                </c:pt>
                <c:pt idx="34" formatCode="0.00">
                  <c:v>0.44876115859030269</c:v>
                </c:pt>
                <c:pt idx="35" formatCode="0.00">
                  <c:v>0.33405161366977143</c:v>
                </c:pt>
                <c:pt idx="36" formatCode="0.00">
                  <c:v>0.25955365056551361</c:v>
                </c:pt>
                <c:pt idx="37" formatCode="0.00">
                  <c:v>0.31739796615716426</c:v>
                </c:pt>
                <c:pt idx="38" formatCode="0.00">
                  <c:v>0.30807207437357664</c:v>
                </c:pt>
                <c:pt idx="39" formatCode="0.00">
                  <c:v>0.29521891939081085</c:v>
                </c:pt>
                <c:pt idx="40" formatCode="0.00">
                  <c:v>9.5687864221472754E-2</c:v>
                </c:pt>
                <c:pt idx="41" formatCode="0.00">
                  <c:v>0.31701975259639326</c:v>
                </c:pt>
                <c:pt idx="42" formatCode="0.00">
                  <c:v>0.50660576368345778</c:v>
                </c:pt>
                <c:pt idx="43" formatCode="0.00">
                  <c:v>0.17237745404684021</c:v>
                </c:pt>
                <c:pt idx="44" formatCode="0.00">
                  <c:v>0.24763721823839521</c:v>
                </c:pt>
                <c:pt idx="45" formatCode="0.00">
                  <c:v>0.2437653665877626</c:v>
                </c:pt>
                <c:pt idx="46" formatCode="0.00">
                  <c:v>0.48411074125208264</c:v>
                </c:pt>
                <c:pt idx="48" formatCode="0.00">
                  <c:v>0.64864867795865455</c:v>
                </c:pt>
                <c:pt idx="49" formatCode="0.00">
                  <c:v>0.7427861743754246</c:v>
                </c:pt>
                <c:pt idx="50" formatCode="0.00">
                  <c:v>0.4044462582885453</c:v>
                </c:pt>
                <c:pt idx="51" formatCode="0.00">
                  <c:v>0.39889010699565286</c:v>
                </c:pt>
                <c:pt idx="52" formatCode="0.00">
                  <c:v>0.30833450430360987</c:v>
                </c:pt>
                <c:pt idx="53" formatCode="0.00">
                  <c:v>0.43136972709057037</c:v>
                </c:pt>
                <c:pt idx="54" formatCode="0.00">
                  <c:v>0.43408229076979155</c:v>
                </c:pt>
                <c:pt idx="55" formatCode="0.00">
                  <c:v>0.52847494524775995</c:v>
                </c:pt>
                <c:pt idx="56" formatCode="0.00">
                  <c:v>0.50387146720709963</c:v>
                </c:pt>
                <c:pt idx="57" formatCode="0.00">
                  <c:v>0.48810248269698076</c:v>
                </c:pt>
                <c:pt idx="58" formatCode="0.00">
                  <c:v>0.49927445858957481</c:v>
                </c:pt>
                <c:pt idx="59" formatCode="0.00">
                  <c:v>0.73299338593788654</c:v>
                </c:pt>
                <c:pt idx="60" formatCode="0.00">
                  <c:v>0.20501430734428891</c:v>
                </c:pt>
                <c:pt idx="61" formatCode="0.00">
                  <c:v>0.64958229420397662</c:v>
                </c:pt>
                <c:pt idx="62" formatCode="0.00">
                  <c:v>0.49602803403204915</c:v>
                </c:pt>
                <c:pt idx="63" formatCode="0.00">
                  <c:v>0.11692373435414832</c:v>
                </c:pt>
                <c:pt idx="64" formatCode="0.00">
                  <c:v>0.20627951452449081</c:v>
                </c:pt>
                <c:pt idx="65" formatCode="0.00">
                  <c:v>0.18259737773929549</c:v>
                </c:pt>
                <c:pt idx="66" formatCode="0.00">
                  <c:v>0.30956676651477755</c:v>
                </c:pt>
                <c:pt idx="67" formatCode="0.00">
                  <c:v>0.3589649107890594</c:v>
                </c:pt>
                <c:pt idx="68" formatCode="0.00">
                  <c:v>0.39209685642088582</c:v>
                </c:pt>
                <c:pt idx="69" formatCode="0.00">
                  <c:v>0.40470607457431734</c:v>
                </c:pt>
              </c:numCache>
            </c:numRef>
          </c:val>
        </c:ser>
        <c:marker val="1"/>
        <c:axId val="114564480"/>
        <c:axId val="114562944"/>
      </c:lineChart>
      <c:catAx>
        <c:axId val="114559616"/>
        <c:scaling>
          <c:orientation val="minMax"/>
        </c:scaling>
        <c:axPos val="b"/>
        <c:numFmt formatCode="General" sourceLinked="1"/>
        <c:majorTickMark val="none"/>
        <c:tickLblPos val="nextTo"/>
        <c:txPr>
          <a:bodyPr rot="-5400000" vert="horz"/>
          <a:lstStyle/>
          <a:p>
            <a:pPr>
              <a:defRPr sz="700" b="0"/>
            </a:pPr>
            <a:endParaRPr lang="en-US"/>
          </a:p>
        </c:txPr>
        <c:crossAx val="114561408"/>
        <c:crosses val="autoZero"/>
        <c:auto val="1"/>
        <c:lblAlgn val="ctr"/>
        <c:lblOffset val="100"/>
      </c:catAx>
      <c:valAx>
        <c:axId val="114561408"/>
        <c:scaling>
          <c:orientation val="minMax"/>
        </c:scaling>
        <c:axPos val="l"/>
        <c:majorGridlines>
          <c:spPr>
            <a:ln>
              <a:noFill/>
            </a:ln>
          </c:spPr>
        </c:majorGridlines>
        <c:numFmt formatCode="0%" sourceLinked="0"/>
        <c:tickLblPos val="nextTo"/>
        <c:spPr>
          <a:ln>
            <a:noFill/>
          </a:ln>
        </c:spPr>
        <c:txPr>
          <a:bodyPr/>
          <a:lstStyle/>
          <a:p>
            <a:pPr>
              <a:defRPr sz="700" b="1"/>
            </a:pPr>
            <a:endParaRPr lang="en-US"/>
          </a:p>
        </c:txPr>
        <c:crossAx val="114559616"/>
        <c:crosses val="autoZero"/>
        <c:crossBetween val="between"/>
        <c:minorUnit val="1.0000000000000005E-2"/>
      </c:valAx>
      <c:valAx>
        <c:axId val="114562944"/>
        <c:scaling>
          <c:orientation val="minMax"/>
          <c:max val="1"/>
        </c:scaling>
        <c:axPos val="r"/>
        <c:numFmt formatCode="0%" sourceLinked="0"/>
        <c:tickLblPos val="none"/>
        <c:spPr>
          <a:ln>
            <a:noFill/>
          </a:ln>
        </c:spPr>
        <c:txPr>
          <a:bodyPr/>
          <a:lstStyle/>
          <a:p>
            <a:pPr>
              <a:defRPr sz="700" b="1"/>
            </a:pPr>
            <a:endParaRPr lang="en-US"/>
          </a:p>
        </c:txPr>
        <c:crossAx val="114564480"/>
        <c:crosses val="max"/>
        <c:crossBetween val="between"/>
        <c:majorUnit val="0.25"/>
      </c:valAx>
      <c:catAx>
        <c:axId val="114564480"/>
        <c:scaling>
          <c:orientation val="minMax"/>
        </c:scaling>
        <c:delete val="1"/>
        <c:axPos val="b"/>
        <c:tickLblPos val="none"/>
        <c:crossAx val="114562944"/>
        <c:crosses val="autoZero"/>
        <c:auto val="1"/>
        <c:lblAlgn val="ctr"/>
        <c:lblOffset val="100"/>
      </c:catAx>
    </c:plotArea>
    <c:plotVisOnly val="1"/>
    <c:dispBlanksAs val="gap"/>
  </c:chart>
  <c:txPr>
    <a:bodyPr/>
    <a:lstStyle/>
    <a:p>
      <a:pPr>
        <a:defRPr sz="1800"/>
      </a:pPr>
      <a:endParaRPr lang="en-US"/>
    </a:p>
  </c:txPr>
  <c:externalData r:id="rId1"/>
</c:chartSpace>
</file>

<file path=ppt/charts/chart44.xml><?xml version="1.0" encoding="utf-8"?>
<c:chartSpace xmlns:c="http://schemas.openxmlformats.org/drawingml/2006/chart" xmlns:a="http://schemas.openxmlformats.org/drawingml/2006/main" xmlns:r="http://schemas.openxmlformats.org/officeDocument/2006/relationships">
  <c:lang val="en-US"/>
  <c:chart>
    <c:autoTitleDeleted val="1"/>
    <c:plotArea>
      <c:layout>
        <c:manualLayout>
          <c:layoutTarget val="inner"/>
          <c:xMode val="edge"/>
          <c:yMode val="edge"/>
          <c:x val="9.1650106236720527E-2"/>
          <c:y val="5.2255389424636513E-2"/>
          <c:w val="0.85439820022498159"/>
          <c:h val="0.70423781297000831"/>
        </c:manualLayout>
      </c:layout>
      <c:barChart>
        <c:barDir val="col"/>
        <c:grouping val="clustered"/>
        <c:ser>
          <c:idx val="0"/>
          <c:order val="0"/>
          <c:tx>
            <c:strRef>
              <c:f>Sheet1!$B$1</c:f>
              <c:strCache>
                <c:ptCount val="1"/>
                <c:pt idx="0">
                  <c:v>% Payments</c:v>
                </c:pt>
              </c:strCache>
            </c:strRef>
          </c:tx>
          <c:spPr>
            <a:solidFill>
              <a:schemeClr val="accent1">
                <a:lumMod val="60000"/>
                <a:lumOff val="40000"/>
              </a:schemeClr>
            </a:solidFill>
          </c:spPr>
          <c:dLbls>
            <c:txPr>
              <a:bodyPr/>
              <a:lstStyle/>
              <a:p>
                <a:pPr>
                  <a:defRPr sz="1000" b="1"/>
                </a:pPr>
                <a:endParaRPr lang="en-US"/>
              </a:p>
            </c:txPr>
            <c:dLblPos val="inBase"/>
            <c:showVal val="1"/>
          </c:dLbls>
          <c:cat>
            <c:strRef>
              <c:f>Sheet1!$A$2:$A$7</c:f>
              <c:strCache>
                <c:ptCount val="6"/>
                <c:pt idx="0">
                  <c:v>Academic Medical Centers (n=6)</c:v>
                </c:pt>
                <c:pt idx="1">
                  <c:v>Specialty (n=4)</c:v>
                </c:pt>
                <c:pt idx="2">
                  <c:v>Teaching (n=8)</c:v>
                </c:pt>
                <c:pt idx="3">
                  <c:v>Geographically Isolated (n=10)</c:v>
                </c:pt>
                <c:pt idx="4">
                  <c:v>Disproportionate Share (n=15)</c:v>
                </c:pt>
                <c:pt idx="5">
                  <c:v>Community (n=22)</c:v>
                </c:pt>
              </c:strCache>
            </c:strRef>
          </c:cat>
          <c:val>
            <c:numRef>
              <c:f>Sheet1!$B$2:$B$7</c:f>
              <c:numCache>
                <c:formatCode>0%</c:formatCode>
                <c:ptCount val="6"/>
                <c:pt idx="0">
                  <c:v>0.40795969346483291</c:v>
                </c:pt>
                <c:pt idx="1">
                  <c:v>0.11930548536334025</c:v>
                </c:pt>
                <c:pt idx="2">
                  <c:v>0.12856914195743646</c:v>
                </c:pt>
                <c:pt idx="3">
                  <c:v>5.2453955151268654E-2</c:v>
                </c:pt>
                <c:pt idx="4">
                  <c:v>8.4184548780939533E-2</c:v>
                </c:pt>
                <c:pt idx="5">
                  <c:v>0.20752717528218256</c:v>
                </c:pt>
              </c:numCache>
            </c:numRef>
          </c:val>
        </c:ser>
        <c:dLbls>
          <c:showVal val="1"/>
        </c:dLbls>
        <c:gapWidth val="100"/>
        <c:axId val="114844800"/>
        <c:axId val="114846336"/>
      </c:barChart>
      <c:lineChart>
        <c:grouping val="standard"/>
        <c:ser>
          <c:idx val="1"/>
          <c:order val="1"/>
          <c:tx>
            <c:strRef>
              <c:f>Sheet1!$C$1</c:f>
              <c:strCache>
                <c:ptCount val="1"/>
                <c:pt idx="0">
                  <c:v>Aetna</c:v>
                </c:pt>
              </c:strCache>
            </c:strRef>
          </c:tx>
          <c:spPr>
            <a:ln w="25400">
              <a:noFill/>
            </a:ln>
          </c:spPr>
          <c:marker>
            <c:symbol val="circle"/>
            <c:size val="6"/>
            <c:spPr>
              <a:solidFill>
                <a:schemeClr val="tx1"/>
              </a:solidFill>
              <a:ln>
                <a:noFill/>
              </a:ln>
            </c:spPr>
          </c:marker>
          <c:cat>
            <c:strRef>
              <c:f>Sheet1!$A$2:$A$7</c:f>
              <c:strCache>
                <c:ptCount val="6"/>
                <c:pt idx="0">
                  <c:v>Academic Medical Centers (n=6)</c:v>
                </c:pt>
                <c:pt idx="1">
                  <c:v>Specialty (n=4)</c:v>
                </c:pt>
                <c:pt idx="2">
                  <c:v>Teaching (n=8)</c:v>
                </c:pt>
                <c:pt idx="3">
                  <c:v>Geographically Isolated (n=10)</c:v>
                </c:pt>
                <c:pt idx="4">
                  <c:v>Disproportionate Share (n=15)</c:v>
                </c:pt>
                <c:pt idx="5">
                  <c:v>Community (n=22)</c:v>
                </c:pt>
              </c:strCache>
            </c:strRef>
          </c:cat>
          <c:val>
            <c:numRef>
              <c:f>Sheet1!$C$2:$C$7</c:f>
              <c:numCache>
                <c:formatCode>0.00</c:formatCode>
                <c:ptCount val="6"/>
                <c:pt idx="0">
                  <c:v>0.85714285714285732</c:v>
                </c:pt>
                <c:pt idx="1">
                  <c:v>0.78571428571428559</c:v>
                </c:pt>
                <c:pt idx="2">
                  <c:v>0.41043083900226762</c:v>
                </c:pt>
                <c:pt idx="3">
                  <c:v>0.72134038800705458</c:v>
                </c:pt>
                <c:pt idx="4">
                  <c:v>0.38730158730158754</c:v>
                </c:pt>
                <c:pt idx="5">
                  <c:v>0.38816738816738838</c:v>
                </c:pt>
              </c:numCache>
            </c:numRef>
          </c:val>
        </c:ser>
        <c:ser>
          <c:idx val="2"/>
          <c:order val="2"/>
          <c:tx>
            <c:strRef>
              <c:f>Sheet1!$D$1</c:f>
              <c:strCache>
                <c:ptCount val="1"/>
                <c:pt idx="0">
                  <c:v>BCBS</c:v>
                </c:pt>
              </c:strCache>
            </c:strRef>
          </c:tx>
          <c:spPr>
            <a:ln>
              <a:noFill/>
            </a:ln>
          </c:spPr>
          <c:marker>
            <c:symbol val="circle"/>
            <c:size val="6"/>
            <c:spPr>
              <a:solidFill>
                <a:srgbClr val="0033CC"/>
              </a:solidFill>
              <a:ln>
                <a:noFill/>
              </a:ln>
            </c:spPr>
          </c:marker>
          <c:cat>
            <c:strRef>
              <c:f>Sheet1!$A$2:$A$7</c:f>
              <c:strCache>
                <c:ptCount val="6"/>
                <c:pt idx="0">
                  <c:v>Academic Medical Centers (n=6)</c:v>
                </c:pt>
                <c:pt idx="1">
                  <c:v>Specialty (n=4)</c:v>
                </c:pt>
                <c:pt idx="2">
                  <c:v>Teaching (n=8)</c:v>
                </c:pt>
                <c:pt idx="3">
                  <c:v>Geographically Isolated (n=10)</c:v>
                </c:pt>
                <c:pt idx="4">
                  <c:v>Disproportionate Share (n=15)</c:v>
                </c:pt>
                <c:pt idx="5">
                  <c:v>Community (n=22)</c:v>
                </c:pt>
              </c:strCache>
            </c:strRef>
          </c:cat>
          <c:val>
            <c:numRef>
              <c:f>Sheet1!$D$2:$D$7</c:f>
              <c:numCache>
                <c:formatCode>0.00</c:formatCode>
                <c:ptCount val="6"/>
                <c:pt idx="0">
                  <c:v>0.75128205128205128</c:v>
                </c:pt>
                <c:pt idx="1">
                  <c:v>0.76923076923076938</c:v>
                </c:pt>
                <c:pt idx="2">
                  <c:v>0.53846153846153844</c:v>
                </c:pt>
                <c:pt idx="3">
                  <c:v>0.74615384615384672</c:v>
                </c:pt>
                <c:pt idx="4">
                  <c:v>0.3107692307692308</c:v>
                </c:pt>
                <c:pt idx="5">
                  <c:v>0.40839160839160837</c:v>
                </c:pt>
              </c:numCache>
            </c:numRef>
          </c:val>
        </c:ser>
        <c:ser>
          <c:idx val="3"/>
          <c:order val="3"/>
          <c:tx>
            <c:strRef>
              <c:f>Sheet1!$E$1</c:f>
              <c:strCache>
                <c:ptCount val="1"/>
                <c:pt idx="0">
                  <c:v>Fallon</c:v>
                </c:pt>
              </c:strCache>
            </c:strRef>
          </c:tx>
          <c:spPr>
            <a:ln>
              <a:noFill/>
            </a:ln>
          </c:spPr>
          <c:marker>
            <c:symbol val="circle"/>
            <c:size val="6"/>
            <c:spPr>
              <a:solidFill>
                <a:srgbClr val="FF9933"/>
              </a:solidFill>
              <a:ln>
                <a:noFill/>
              </a:ln>
            </c:spPr>
          </c:marker>
          <c:cat>
            <c:strRef>
              <c:f>Sheet1!$A$2:$A$7</c:f>
              <c:strCache>
                <c:ptCount val="6"/>
                <c:pt idx="0">
                  <c:v>Academic Medical Centers (n=6)</c:v>
                </c:pt>
                <c:pt idx="1">
                  <c:v>Specialty (n=4)</c:v>
                </c:pt>
                <c:pt idx="2">
                  <c:v>Teaching (n=8)</c:v>
                </c:pt>
                <c:pt idx="3">
                  <c:v>Geographically Isolated (n=10)</c:v>
                </c:pt>
                <c:pt idx="4">
                  <c:v>Disproportionate Share (n=15)</c:v>
                </c:pt>
                <c:pt idx="5">
                  <c:v>Community (n=22)</c:v>
                </c:pt>
              </c:strCache>
            </c:strRef>
          </c:cat>
          <c:val>
            <c:numRef>
              <c:f>Sheet1!$E$2:$E$7</c:f>
              <c:numCache>
                <c:formatCode>0.00</c:formatCode>
                <c:ptCount val="6"/>
                <c:pt idx="0">
                  <c:v>0.74269005847953307</c:v>
                </c:pt>
                <c:pt idx="1">
                  <c:v>0.66081871345029286</c:v>
                </c:pt>
                <c:pt idx="2">
                  <c:v>0.66081871345029286</c:v>
                </c:pt>
                <c:pt idx="3">
                  <c:v>0.74342105263158009</c:v>
                </c:pt>
                <c:pt idx="4">
                  <c:v>0.33333333333333337</c:v>
                </c:pt>
                <c:pt idx="5">
                  <c:v>0.39912280701754427</c:v>
                </c:pt>
              </c:numCache>
            </c:numRef>
          </c:val>
        </c:ser>
        <c:ser>
          <c:idx val="4"/>
          <c:order val="4"/>
          <c:tx>
            <c:strRef>
              <c:f>Sheet1!$F$1</c:f>
              <c:strCache>
                <c:ptCount val="1"/>
                <c:pt idx="0">
                  <c:v>HPHC</c:v>
                </c:pt>
              </c:strCache>
            </c:strRef>
          </c:tx>
          <c:spPr>
            <a:ln w="12700">
              <a:noFill/>
            </a:ln>
          </c:spPr>
          <c:marker>
            <c:symbol val="circle"/>
            <c:size val="6"/>
            <c:spPr>
              <a:solidFill>
                <a:srgbClr val="C00000"/>
              </a:solidFill>
              <a:ln w="12700">
                <a:noFill/>
              </a:ln>
            </c:spPr>
          </c:marker>
          <c:cat>
            <c:strRef>
              <c:f>Sheet1!$A$2:$A$7</c:f>
              <c:strCache>
                <c:ptCount val="6"/>
                <c:pt idx="0">
                  <c:v>Academic Medical Centers (n=6)</c:v>
                </c:pt>
                <c:pt idx="1">
                  <c:v>Specialty (n=4)</c:v>
                </c:pt>
                <c:pt idx="2">
                  <c:v>Teaching (n=8)</c:v>
                </c:pt>
                <c:pt idx="3">
                  <c:v>Geographically Isolated (n=10)</c:v>
                </c:pt>
                <c:pt idx="4">
                  <c:v>Disproportionate Share (n=15)</c:v>
                </c:pt>
                <c:pt idx="5">
                  <c:v>Community (n=22)</c:v>
                </c:pt>
              </c:strCache>
            </c:strRef>
          </c:cat>
          <c:val>
            <c:numRef>
              <c:f>Sheet1!$F$2:$F$7</c:f>
              <c:numCache>
                <c:formatCode>0.00</c:formatCode>
                <c:ptCount val="6"/>
                <c:pt idx="0">
                  <c:v>0.7083333333333337</c:v>
                </c:pt>
                <c:pt idx="1">
                  <c:v>0.48046875000000017</c:v>
                </c:pt>
                <c:pt idx="2">
                  <c:v>0.525390625</c:v>
                </c:pt>
                <c:pt idx="3">
                  <c:v>0.66319444444444486</c:v>
                </c:pt>
                <c:pt idx="4">
                  <c:v>0.44270833333333326</c:v>
                </c:pt>
                <c:pt idx="5">
                  <c:v>0.4325284090909095</c:v>
                </c:pt>
              </c:numCache>
            </c:numRef>
          </c:val>
        </c:ser>
        <c:ser>
          <c:idx val="5"/>
          <c:order val="5"/>
          <c:tx>
            <c:strRef>
              <c:f>Sheet1!$G$1</c:f>
              <c:strCache>
                <c:ptCount val="1"/>
                <c:pt idx="0">
                  <c:v>HNE</c:v>
                </c:pt>
              </c:strCache>
            </c:strRef>
          </c:tx>
          <c:spPr>
            <a:ln>
              <a:noFill/>
            </a:ln>
          </c:spPr>
          <c:marker>
            <c:symbol val="circle"/>
            <c:size val="6"/>
            <c:spPr>
              <a:solidFill>
                <a:srgbClr val="7030A0"/>
              </a:solidFill>
              <a:ln>
                <a:noFill/>
              </a:ln>
            </c:spPr>
          </c:marker>
          <c:cat>
            <c:strRef>
              <c:f>Sheet1!$A$2:$A$7</c:f>
              <c:strCache>
                <c:ptCount val="6"/>
                <c:pt idx="0">
                  <c:v>Academic Medical Centers (n=6)</c:v>
                </c:pt>
                <c:pt idx="1">
                  <c:v>Specialty (n=4)</c:v>
                </c:pt>
                <c:pt idx="2">
                  <c:v>Teaching (n=8)</c:v>
                </c:pt>
                <c:pt idx="3">
                  <c:v>Geographically Isolated (n=10)</c:v>
                </c:pt>
                <c:pt idx="4">
                  <c:v>Disproportionate Share (n=15)</c:v>
                </c:pt>
                <c:pt idx="5">
                  <c:v>Community (n=22)</c:v>
                </c:pt>
              </c:strCache>
            </c:strRef>
          </c:cat>
          <c:val>
            <c:numRef>
              <c:f>Sheet1!$G$2:$G$7</c:f>
              <c:numCache>
                <c:formatCode>0.00</c:formatCode>
                <c:ptCount val="6"/>
                <c:pt idx="0">
                  <c:v>0.77419354838709675</c:v>
                </c:pt>
                <c:pt idx="1">
                  <c:v>0.72580645161290325</c:v>
                </c:pt>
                <c:pt idx="2">
                  <c:v>0.52419354838709653</c:v>
                </c:pt>
                <c:pt idx="3">
                  <c:v>0.44758064516129031</c:v>
                </c:pt>
                <c:pt idx="4">
                  <c:v>0.26451612903225835</c:v>
                </c:pt>
                <c:pt idx="5">
                  <c:v>0.48387096774193583</c:v>
                </c:pt>
              </c:numCache>
            </c:numRef>
          </c:val>
        </c:ser>
        <c:ser>
          <c:idx val="6"/>
          <c:order val="6"/>
          <c:tx>
            <c:strRef>
              <c:f>Sheet1!$H$1</c:f>
              <c:strCache>
                <c:ptCount val="1"/>
                <c:pt idx="0">
                  <c:v>NHP</c:v>
                </c:pt>
              </c:strCache>
            </c:strRef>
          </c:tx>
          <c:spPr>
            <a:ln>
              <a:noFill/>
            </a:ln>
          </c:spPr>
          <c:marker>
            <c:symbol val="circle"/>
            <c:size val="6"/>
            <c:spPr>
              <a:solidFill>
                <a:srgbClr val="00B050"/>
              </a:solidFill>
              <a:ln>
                <a:noFill/>
              </a:ln>
            </c:spPr>
          </c:marker>
          <c:cat>
            <c:strRef>
              <c:f>Sheet1!$A$2:$A$7</c:f>
              <c:strCache>
                <c:ptCount val="6"/>
                <c:pt idx="0">
                  <c:v>Academic Medical Centers (n=6)</c:v>
                </c:pt>
                <c:pt idx="1">
                  <c:v>Specialty (n=4)</c:v>
                </c:pt>
                <c:pt idx="2">
                  <c:v>Teaching (n=8)</c:v>
                </c:pt>
                <c:pt idx="3">
                  <c:v>Geographically Isolated (n=10)</c:v>
                </c:pt>
                <c:pt idx="4">
                  <c:v>Disproportionate Share (n=15)</c:v>
                </c:pt>
                <c:pt idx="5">
                  <c:v>Community (n=22)</c:v>
                </c:pt>
              </c:strCache>
            </c:strRef>
          </c:cat>
          <c:val>
            <c:numRef>
              <c:f>Sheet1!$H$2:$H$7</c:f>
              <c:numCache>
                <c:formatCode>0.00</c:formatCode>
                <c:ptCount val="6"/>
                <c:pt idx="0">
                  <c:v>0.76000000000000023</c:v>
                </c:pt>
                <c:pt idx="1">
                  <c:v>0.64500000000000035</c:v>
                </c:pt>
                <c:pt idx="2">
                  <c:v>0.30333333333333334</c:v>
                </c:pt>
                <c:pt idx="3">
                  <c:v>0.83000000000000029</c:v>
                </c:pt>
                <c:pt idx="4">
                  <c:v>0.31500000000000017</c:v>
                </c:pt>
                <c:pt idx="5">
                  <c:v>0.5244444444444446</c:v>
                </c:pt>
              </c:numCache>
            </c:numRef>
          </c:val>
        </c:ser>
        <c:ser>
          <c:idx val="7"/>
          <c:order val="7"/>
          <c:tx>
            <c:strRef>
              <c:f>Sheet1!$I$1</c:f>
              <c:strCache>
                <c:ptCount val="1"/>
                <c:pt idx="0">
                  <c:v>Tufts</c:v>
                </c:pt>
              </c:strCache>
            </c:strRef>
          </c:tx>
          <c:spPr>
            <a:ln>
              <a:noFill/>
            </a:ln>
          </c:spPr>
          <c:marker>
            <c:symbol val="circle"/>
            <c:size val="6"/>
            <c:spPr>
              <a:solidFill>
                <a:srgbClr val="00B0F0"/>
              </a:solidFill>
              <a:ln>
                <a:noFill/>
              </a:ln>
            </c:spPr>
          </c:marker>
          <c:cat>
            <c:strRef>
              <c:f>Sheet1!$A$2:$A$7</c:f>
              <c:strCache>
                <c:ptCount val="6"/>
                <c:pt idx="0">
                  <c:v>Academic Medical Centers (n=6)</c:v>
                </c:pt>
                <c:pt idx="1">
                  <c:v>Specialty (n=4)</c:v>
                </c:pt>
                <c:pt idx="2">
                  <c:v>Teaching (n=8)</c:v>
                </c:pt>
                <c:pt idx="3">
                  <c:v>Geographically Isolated (n=10)</c:v>
                </c:pt>
                <c:pt idx="4">
                  <c:v>Disproportionate Share (n=15)</c:v>
                </c:pt>
                <c:pt idx="5">
                  <c:v>Community (n=22)</c:v>
                </c:pt>
              </c:strCache>
            </c:strRef>
          </c:cat>
          <c:val>
            <c:numRef>
              <c:f>Sheet1!$I$2:$I$7</c:f>
              <c:numCache>
                <c:formatCode>0.00</c:formatCode>
                <c:ptCount val="6"/>
                <c:pt idx="0">
                  <c:v>0.72849462365591422</c:v>
                </c:pt>
                <c:pt idx="1">
                  <c:v>0.5887096774193552</c:v>
                </c:pt>
                <c:pt idx="2">
                  <c:v>0.52016129032258063</c:v>
                </c:pt>
                <c:pt idx="3">
                  <c:v>0.84331797235023043</c:v>
                </c:pt>
                <c:pt idx="4">
                  <c:v>0.33870967741935504</c:v>
                </c:pt>
                <c:pt idx="5">
                  <c:v>0.43768328445747817</c:v>
                </c:pt>
              </c:numCache>
            </c:numRef>
          </c:val>
        </c:ser>
        <c:ser>
          <c:idx val="8"/>
          <c:order val="8"/>
          <c:tx>
            <c:strRef>
              <c:f>Sheet1!$J$1</c:f>
              <c:strCache>
                <c:ptCount val="1"/>
                <c:pt idx="0">
                  <c:v>UniCare</c:v>
                </c:pt>
              </c:strCache>
            </c:strRef>
          </c:tx>
          <c:spPr>
            <a:ln>
              <a:noFill/>
            </a:ln>
          </c:spPr>
          <c:marker>
            <c:symbol val="circle"/>
            <c:size val="6"/>
            <c:spPr>
              <a:solidFill>
                <a:srgbClr val="808000"/>
              </a:solidFill>
              <a:ln>
                <a:noFill/>
              </a:ln>
            </c:spPr>
          </c:marker>
          <c:cat>
            <c:strRef>
              <c:f>Sheet1!$A$2:$A$7</c:f>
              <c:strCache>
                <c:ptCount val="6"/>
                <c:pt idx="0">
                  <c:v>Academic Medical Centers (n=6)</c:v>
                </c:pt>
                <c:pt idx="1">
                  <c:v>Specialty (n=4)</c:v>
                </c:pt>
                <c:pt idx="2">
                  <c:v>Teaching (n=8)</c:v>
                </c:pt>
                <c:pt idx="3">
                  <c:v>Geographically Isolated (n=10)</c:v>
                </c:pt>
                <c:pt idx="4">
                  <c:v>Disproportionate Share (n=15)</c:v>
                </c:pt>
                <c:pt idx="5">
                  <c:v>Community (n=22)</c:v>
                </c:pt>
              </c:strCache>
            </c:strRef>
          </c:cat>
          <c:val>
            <c:numRef>
              <c:f>Sheet1!$J$2:$J$7</c:f>
              <c:numCache>
                <c:formatCode>0.00</c:formatCode>
                <c:ptCount val="6"/>
                <c:pt idx="0">
                  <c:v>0.91282051282051313</c:v>
                </c:pt>
                <c:pt idx="1">
                  <c:v>0.85769230769230775</c:v>
                </c:pt>
                <c:pt idx="2">
                  <c:v>0.65192307692307783</c:v>
                </c:pt>
                <c:pt idx="3">
                  <c:v>0.43538461538461604</c:v>
                </c:pt>
                <c:pt idx="4">
                  <c:v>0.38153846153846188</c:v>
                </c:pt>
                <c:pt idx="5">
                  <c:v>0.4000000000000003</c:v>
                </c:pt>
              </c:numCache>
            </c:numRef>
          </c:val>
        </c:ser>
        <c:ser>
          <c:idx val="9"/>
          <c:order val="9"/>
          <c:tx>
            <c:strRef>
              <c:f>Sheet1!$K$1</c:f>
              <c:strCache>
                <c:ptCount val="1"/>
                <c:pt idx="0">
                  <c:v>United</c:v>
                </c:pt>
              </c:strCache>
            </c:strRef>
          </c:tx>
          <c:spPr>
            <a:ln>
              <a:noFill/>
            </a:ln>
          </c:spPr>
          <c:marker>
            <c:symbol val="circle"/>
            <c:size val="6"/>
            <c:spPr>
              <a:solidFill>
                <a:srgbClr val="002060"/>
              </a:solidFill>
              <a:ln>
                <a:noFill/>
              </a:ln>
            </c:spPr>
          </c:marker>
          <c:cat>
            <c:strRef>
              <c:f>Sheet1!$A$2:$A$7</c:f>
              <c:strCache>
                <c:ptCount val="6"/>
                <c:pt idx="0">
                  <c:v>Academic Medical Centers (n=6)</c:v>
                </c:pt>
                <c:pt idx="1">
                  <c:v>Specialty (n=4)</c:v>
                </c:pt>
                <c:pt idx="2">
                  <c:v>Teaching (n=8)</c:v>
                </c:pt>
                <c:pt idx="3">
                  <c:v>Geographically Isolated (n=10)</c:v>
                </c:pt>
                <c:pt idx="4">
                  <c:v>Disproportionate Share (n=15)</c:v>
                </c:pt>
                <c:pt idx="5">
                  <c:v>Community (n=22)</c:v>
                </c:pt>
              </c:strCache>
            </c:strRef>
          </c:cat>
          <c:val>
            <c:numRef>
              <c:f>Sheet1!$K$2:$K$7</c:f>
              <c:numCache>
                <c:formatCode>0.00</c:formatCode>
                <c:ptCount val="6"/>
                <c:pt idx="0">
                  <c:v>0.84153005464480901</c:v>
                </c:pt>
                <c:pt idx="1">
                  <c:v>0.80737704918032749</c:v>
                </c:pt>
                <c:pt idx="2">
                  <c:v>0.5163934426229505</c:v>
                </c:pt>
                <c:pt idx="3">
                  <c:v>0.59016393442622916</c:v>
                </c:pt>
                <c:pt idx="4">
                  <c:v>0.32025761124121782</c:v>
                </c:pt>
                <c:pt idx="5">
                  <c:v>0.4469164715066356</c:v>
                </c:pt>
              </c:numCache>
            </c:numRef>
          </c:val>
        </c:ser>
        <c:marker val="1"/>
        <c:axId val="114874240"/>
        <c:axId val="114872704"/>
      </c:lineChart>
      <c:catAx>
        <c:axId val="114844800"/>
        <c:scaling>
          <c:orientation val="minMax"/>
        </c:scaling>
        <c:axPos val="b"/>
        <c:numFmt formatCode="General" sourceLinked="1"/>
        <c:majorTickMark val="none"/>
        <c:tickLblPos val="nextTo"/>
        <c:txPr>
          <a:bodyPr rot="0" vert="horz"/>
          <a:lstStyle/>
          <a:p>
            <a:pPr>
              <a:defRPr sz="1000" b="0"/>
            </a:pPr>
            <a:endParaRPr lang="en-US"/>
          </a:p>
        </c:txPr>
        <c:crossAx val="114846336"/>
        <c:crosses val="autoZero"/>
        <c:auto val="1"/>
        <c:lblAlgn val="ctr"/>
        <c:lblOffset val="100"/>
      </c:catAx>
      <c:valAx>
        <c:axId val="114846336"/>
        <c:scaling>
          <c:orientation val="minMax"/>
          <c:max val="0.4"/>
        </c:scaling>
        <c:axPos val="l"/>
        <c:majorGridlines>
          <c:spPr>
            <a:ln>
              <a:noFill/>
            </a:ln>
          </c:spPr>
        </c:majorGridlines>
        <c:numFmt formatCode="0%" sourceLinked="0"/>
        <c:tickLblPos val="nextTo"/>
        <c:spPr>
          <a:ln>
            <a:noFill/>
          </a:ln>
        </c:spPr>
        <c:txPr>
          <a:bodyPr/>
          <a:lstStyle/>
          <a:p>
            <a:pPr>
              <a:defRPr sz="700" b="1"/>
            </a:pPr>
            <a:endParaRPr lang="en-US"/>
          </a:p>
        </c:txPr>
        <c:crossAx val="114844800"/>
        <c:crosses val="autoZero"/>
        <c:crossBetween val="between"/>
        <c:majorUnit val="0.1"/>
        <c:minorUnit val="1.0000000000000005E-2"/>
      </c:valAx>
      <c:valAx>
        <c:axId val="114872704"/>
        <c:scaling>
          <c:orientation val="minMax"/>
          <c:max val="1"/>
        </c:scaling>
        <c:axPos val="r"/>
        <c:numFmt formatCode="0%" sourceLinked="0"/>
        <c:tickLblPos val="none"/>
        <c:spPr>
          <a:ln>
            <a:noFill/>
          </a:ln>
        </c:spPr>
        <c:txPr>
          <a:bodyPr/>
          <a:lstStyle/>
          <a:p>
            <a:pPr>
              <a:defRPr sz="700" b="1"/>
            </a:pPr>
            <a:endParaRPr lang="en-US"/>
          </a:p>
        </c:txPr>
        <c:crossAx val="114874240"/>
        <c:crosses val="max"/>
        <c:crossBetween val="between"/>
        <c:majorUnit val="0.25"/>
      </c:valAx>
      <c:catAx>
        <c:axId val="114874240"/>
        <c:scaling>
          <c:orientation val="minMax"/>
        </c:scaling>
        <c:delete val="1"/>
        <c:axPos val="b"/>
        <c:tickLblPos val="none"/>
        <c:crossAx val="114872704"/>
        <c:crosses val="autoZero"/>
        <c:auto val="1"/>
        <c:lblAlgn val="ctr"/>
        <c:lblOffset val="100"/>
      </c:catAx>
    </c:plotArea>
    <c:plotVisOnly val="1"/>
    <c:dispBlanksAs val="gap"/>
  </c:chart>
  <c:txPr>
    <a:bodyPr/>
    <a:lstStyle/>
    <a:p>
      <a:pPr>
        <a:defRPr sz="1800"/>
      </a:pPr>
      <a:endParaRPr lang="en-US"/>
    </a:p>
  </c:txPr>
  <c:externalData r:id="rId1"/>
</c:chartSpace>
</file>

<file path=ppt/charts/chart45.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scatterChart>
        <c:scatterStyle val="lineMarker"/>
        <c:ser>
          <c:idx val="0"/>
          <c:order val="0"/>
          <c:tx>
            <c:strRef>
              <c:f>Sheet1!$B$1</c:f>
              <c:strCache>
                <c:ptCount val="1"/>
                <c:pt idx="0">
                  <c:v>Y-Values</c:v>
                </c:pt>
              </c:strCache>
            </c:strRef>
          </c:tx>
          <c:spPr>
            <a:ln w="28575">
              <a:noFill/>
            </a:ln>
          </c:spPr>
          <c:marker>
            <c:symbol val="square"/>
            <c:size val="2"/>
            <c:spPr>
              <a:solidFill>
                <a:schemeClr val="accent3"/>
              </a:solidFill>
            </c:spPr>
          </c:marker>
          <c:xVal>
            <c:numRef>
              <c:f>Sheet1!$A$2:$A$3</c:f>
              <c:numCache>
                <c:formatCode>General</c:formatCode>
                <c:ptCount val="2"/>
                <c:pt idx="0">
                  <c:v>1</c:v>
                </c:pt>
                <c:pt idx="1">
                  <c:v>4</c:v>
                </c:pt>
              </c:numCache>
            </c:numRef>
          </c:xVal>
          <c:yVal>
            <c:numRef>
              <c:f>Sheet1!$B$2:$B$3</c:f>
              <c:numCache>
                <c:formatCode>0.00%</c:formatCode>
                <c:ptCount val="2"/>
                <c:pt idx="0">
                  <c:v>-1.1500000000000111E-2</c:v>
                </c:pt>
                <c:pt idx="1">
                  <c:v>2.8800000000000006E-2</c:v>
                </c:pt>
              </c:numCache>
            </c:numRef>
          </c:yVal>
        </c:ser>
        <c:axId val="114980352"/>
        <c:axId val="114981888"/>
      </c:scatterChart>
      <c:valAx>
        <c:axId val="114980352"/>
        <c:scaling>
          <c:orientation val="minMax"/>
          <c:max val="5"/>
          <c:min val="0"/>
        </c:scaling>
        <c:axPos val="b"/>
        <c:numFmt formatCode="#,##0.0" sourceLinked="0"/>
        <c:majorTickMark val="none"/>
        <c:tickLblPos val="nextTo"/>
        <c:txPr>
          <a:bodyPr/>
          <a:lstStyle/>
          <a:p>
            <a:pPr>
              <a:defRPr sz="1000" b="1">
                <a:solidFill>
                  <a:schemeClr val="bg1"/>
                </a:solidFill>
              </a:defRPr>
            </a:pPr>
            <a:endParaRPr lang="en-US"/>
          </a:p>
        </c:txPr>
        <c:crossAx val="114981888"/>
        <c:crosses val="autoZero"/>
        <c:crossBetween val="midCat"/>
        <c:majorUnit val="1"/>
      </c:valAx>
      <c:valAx>
        <c:axId val="114981888"/>
        <c:scaling>
          <c:orientation val="minMax"/>
          <c:max val="4.0000000000000022E-2"/>
          <c:min val="-2.0000000000000011E-2"/>
        </c:scaling>
        <c:axPos val="l"/>
        <c:majorGridlines>
          <c:spPr>
            <a:ln>
              <a:solidFill>
                <a:srgbClr val="BFBFBF"/>
              </a:solidFill>
            </a:ln>
          </c:spPr>
        </c:majorGridlines>
        <c:numFmt formatCode="0%" sourceLinked="0"/>
        <c:majorTickMark val="none"/>
        <c:tickLblPos val="nextTo"/>
        <c:spPr>
          <a:ln>
            <a:noFill/>
          </a:ln>
        </c:spPr>
        <c:txPr>
          <a:bodyPr/>
          <a:lstStyle/>
          <a:p>
            <a:pPr>
              <a:defRPr sz="1000" b="1"/>
            </a:pPr>
            <a:endParaRPr lang="en-US"/>
          </a:p>
        </c:txPr>
        <c:crossAx val="114980352"/>
        <c:crosses val="autoZero"/>
        <c:crossBetween val="midCat"/>
        <c:majorUnit val="1.0000000000000005E-2"/>
      </c:valAx>
    </c:plotArea>
    <c:plotVisOnly val="1"/>
    <c:dispBlanksAs val="gap"/>
  </c:chart>
  <c:txPr>
    <a:bodyPr/>
    <a:lstStyle/>
    <a:p>
      <a:pPr>
        <a:defRPr sz="1800"/>
      </a:pPr>
      <a:endParaRPr lang="en-US"/>
    </a:p>
  </c:txPr>
  <c:externalData r:id="rId1"/>
</c:chartSpace>
</file>

<file path=ppt/charts/chart46.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9.1650106236720527E-2"/>
          <c:y val="5.2255389424636513E-2"/>
          <c:w val="0.85439820022498258"/>
          <c:h val="0.43457489162169988"/>
        </c:manualLayout>
      </c:layout>
      <c:barChart>
        <c:barDir val="col"/>
        <c:grouping val="clustered"/>
        <c:ser>
          <c:idx val="0"/>
          <c:order val="0"/>
          <c:tx>
            <c:strRef>
              <c:f>Sheet1!$B$1</c:f>
              <c:strCache>
                <c:ptCount val="1"/>
                <c:pt idx="0">
                  <c:v>Reimbursement Relativity</c:v>
                </c:pt>
              </c:strCache>
            </c:strRef>
          </c:tx>
          <c:spPr>
            <a:solidFill>
              <a:schemeClr val="accent1">
                <a:lumMod val="60000"/>
                <a:lumOff val="40000"/>
              </a:schemeClr>
            </a:solidFill>
          </c:spPr>
          <c:dLbls>
            <c:delete val="1"/>
          </c:dLbls>
          <c:cat>
            <c:strRef>
              <c:f>Sheet1!$A$2:$A$44</c:f>
              <c:strCache>
                <c:ptCount val="43"/>
                <c:pt idx="0">
                  <c:v>BAYSTATE FRANKLIN MED CTR</c:v>
                </c:pt>
                <c:pt idx="1">
                  <c:v>HEYWOOD HOSP</c:v>
                </c:pt>
                <c:pt idx="2">
                  <c:v>HOLYOKE MED CTR</c:v>
                </c:pt>
                <c:pt idx="3">
                  <c:v>COOLEY DICKINSON HOSP</c:v>
                </c:pt>
                <c:pt idx="4">
                  <c:v>MERCY MED CTR</c:v>
                </c:pt>
                <c:pt idx="5">
                  <c:v>ST. ANNE'S HOSP </c:v>
                </c:pt>
                <c:pt idx="6">
                  <c:v>HEALTH ALLIANCE HOSP'S</c:v>
                </c:pt>
                <c:pt idx="7">
                  <c:v>LOWELL GEN HOSP </c:v>
                </c:pt>
                <c:pt idx="8">
                  <c:v>BEVERLY HOSP </c:v>
                </c:pt>
                <c:pt idx="9">
                  <c:v>SAINTS MED CTR </c:v>
                </c:pt>
                <c:pt idx="10">
                  <c:v>QUINCY MED CTR </c:v>
                </c:pt>
                <c:pt idx="11">
                  <c:v>SOUTHCOAST HOSPS GROUP </c:v>
                </c:pt>
                <c:pt idx="12">
                  <c:v>MERRIMACK VALLEY HOSP </c:v>
                </c:pt>
                <c:pt idx="13">
                  <c:v>BAYSTATE MED CTR</c:v>
                </c:pt>
                <c:pt idx="14">
                  <c:v>MORTON HOSP &amp; MED CTR </c:v>
                </c:pt>
                <c:pt idx="15">
                  <c:v>CAPE COD HOSP </c:v>
                </c:pt>
                <c:pt idx="16">
                  <c:v>MILTON HOSP</c:v>
                </c:pt>
                <c:pt idx="17">
                  <c:v>JORDAN HOSP </c:v>
                </c:pt>
                <c:pt idx="18">
                  <c:v>ST. VINCENT HOSP</c:v>
                </c:pt>
                <c:pt idx="19">
                  <c:v>WINCHESTER HOSP </c:v>
                </c:pt>
                <c:pt idx="20">
                  <c:v>LAHEY CLINIC HOSP </c:v>
                </c:pt>
                <c:pt idx="21">
                  <c:v>CARITAS NORWOOD HOSP </c:v>
                </c:pt>
                <c:pt idx="22">
                  <c:v>CAMBRIDGE HEALTH ALLIANCE </c:v>
                </c:pt>
                <c:pt idx="23">
                  <c:v>NORTH SHORE MED CTR</c:v>
                </c:pt>
                <c:pt idx="24">
                  <c:v>MILFORD REGIONAL MED CTR </c:v>
                </c:pt>
                <c:pt idx="25">
                  <c:v>SIGNATURE HEALTHCARE BROCKTON </c:v>
                </c:pt>
                <c:pt idx="26">
                  <c:v>SOUTH SHORE HOSP </c:v>
                </c:pt>
                <c:pt idx="27">
                  <c:v>ANNA JAQUES HOSP </c:v>
                </c:pt>
                <c:pt idx="28">
                  <c:v>HALLMARK HEALTH SYSTEM </c:v>
                </c:pt>
                <c:pt idx="29">
                  <c:v>FALMOUTH HOSP </c:v>
                </c:pt>
                <c:pt idx="30">
                  <c:v>NEWTON-WELLESLEY HOSP </c:v>
                </c:pt>
                <c:pt idx="31">
                  <c:v>LAWRENCE GEN HOSP </c:v>
                </c:pt>
                <c:pt idx="32">
                  <c:v>MOUNT AUBURN HOSP </c:v>
                </c:pt>
                <c:pt idx="33">
                  <c:v>METROWEST MED CTR </c:v>
                </c:pt>
                <c:pt idx="34">
                  <c:v>CARITAS GOOD SAMARITAN MED CTR </c:v>
                </c:pt>
                <c:pt idx="35">
                  <c:v>UMASS MEM-MARLBOROUGH HOSP</c:v>
                </c:pt>
                <c:pt idx="36">
                  <c:v>UMASS MEM MED CTR</c:v>
                </c:pt>
                <c:pt idx="37">
                  <c:v>MASSACHUSETTS GEN HOSP </c:v>
                </c:pt>
                <c:pt idx="38">
                  <c:v>BOSTON MED CTR </c:v>
                </c:pt>
                <c:pt idx="39">
                  <c:v>BETH ISRAEL DEACONESS MED CTR </c:v>
                </c:pt>
                <c:pt idx="40">
                  <c:v>CARITAS ST. ELIZABETH'S MED CTR </c:v>
                </c:pt>
                <c:pt idx="41">
                  <c:v>BRIGHAM AND WOMEN'S HOSP </c:v>
                </c:pt>
                <c:pt idx="42">
                  <c:v>TUFTS MED CTR </c:v>
                </c:pt>
              </c:strCache>
            </c:strRef>
          </c:cat>
          <c:val>
            <c:numRef>
              <c:f>Sheet1!$B$2:$B$44</c:f>
              <c:numCache>
                <c:formatCode>General</c:formatCode>
                <c:ptCount val="43"/>
                <c:pt idx="0">
                  <c:v>0.75862307894846959</c:v>
                </c:pt>
                <c:pt idx="1">
                  <c:v>0.76564903479720114</c:v>
                </c:pt>
                <c:pt idx="2">
                  <c:v>0.77027757375868455</c:v>
                </c:pt>
                <c:pt idx="3">
                  <c:v>0.78800182924294149</c:v>
                </c:pt>
                <c:pt idx="4">
                  <c:v>0.82109449702748771</c:v>
                </c:pt>
                <c:pt idx="5">
                  <c:v>0.86147642078130759</c:v>
                </c:pt>
                <c:pt idx="6">
                  <c:v>0.87156497276922396</c:v>
                </c:pt>
                <c:pt idx="7">
                  <c:v>0.8900791286151859</c:v>
                </c:pt>
                <c:pt idx="8">
                  <c:v>0.89326644586410309</c:v>
                </c:pt>
                <c:pt idx="9">
                  <c:v>0.90687490472692756</c:v>
                </c:pt>
                <c:pt idx="10">
                  <c:v>0.93190227408156801</c:v>
                </c:pt>
                <c:pt idx="11">
                  <c:v>0.93255359543243066</c:v>
                </c:pt>
                <c:pt idx="12">
                  <c:v>0.93461842269370898</c:v>
                </c:pt>
                <c:pt idx="13">
                  <c:v>0.94580174886711699</c:v>
                </c:pt>
                <c:pt idx="14">
                  <c:v>0.94754784440349371</c:v>
                </c:pt>
                <c:pt idx="15">
                  <c:v>0.94865647649008256</c:v>
                </c:pt>
                <c:pt idx="16">
                  <c:v>0.95702664874378263</c:v>
                </c:pt>
                <c:pt idx="17">
                  <c:v>0.95765025429249351</c:v>
                </c:pt>
                <c:pt idx="18">
                  <c:v>0.97067668130984963</c:v>
                </c:pt>
                <c:pt idx="19">
                  <c:v>0.97479247793129364</c:v>
                </c:pt>
                <c:pt idx="20">
                  <c:v>0.9860312357090385</c:v>
                </c:pt>
                <c:pt idx="21">
                  <c:v>0.99309876526101359</c:v>
                </c:pt>
                <c:pt idx="22">
                  <c:v>0.99789359903549002</c:v>
                </c:pt>
                <c:pt idx="23">
                  <c:v>1.0001662948129753</c:v>
                </c:pt>
                <c:pt idx="24">
                  <c:v>1.0078297141114851</c:v>
                </c:pt>
                <c:pt idx="25">
                  <c:v>1.013081858621693</c:v>
                </c:pt>
                <c:pt idx="26">
                  <c:v>1.018832887570849</c:v>
                </c:pt>
                <c:pt idx="27">
                  <c:v>1.0277158021646038</c:v>
                </c:pt>
                <c:pt idx="28">
                  <c:v>1.0350466318371419</c:v>
                </c:pt>
                <c:pt idx="29">
                  <c:v>1.040534360665734</c:v>
                </c:pt>
                <c:pt idx="30">
                  <c:v>1.0528678926289818</c:v>
                </c:pt>
                <c:pt idx="31">
                  <c:v>1.0542398248361429</c:v>
                </c:pt>
                <c:pt idx="32">
                  <c:v>1.0692756475104153</c:v>
                </c:pt>
                <c:pt idx="33">
                  <c:v>1.0752622607779818</c:v>
                </c:pt>
                <c:pt idx="34">
                  <c:v>1.0785742991366518</c:v>
                </c:pt>
                <c:pt idx="35">
                  <c:v>1.0826069483516041</c:v>
                </c:pt>
                <c:pt idx="36">
                  <c:v>1.1628164798159681</c:v>
                </c:pt>
                <c:pt idx="37">
                  <c:v>1.1795291085212241</c:v>
                </c:pt>
                <c:pt idx="38">
                  <c:v>1.222003575338479</c:v>
                </c:pt>
                <c:pt idx="39">
                  <c:v>1.2286276520558075</c:v>
                </c:pt>
                <c:pt idx="40">
                  <c:v>1.2632862626626558</c:v>
                </c:pt>
                <c:pt idx="41">
                  <c:v>1.2854173306910941</c:v>
                </c:pt>
                <c:pt idx="42">
                  <c:v>1.3029752913623698</c:v>
                </c:pt>
              </c:numCache>
            </c:numRef>
          </c:val>
        </c:ser>
        <c:dLbls>
          <c:showVal val="1"/>
        </c:dLbls>
        <c:gapWidth val="100"/>
        <c:axId val="115122176"/>
        <c:axId val="115123712"/>
      </c:barChart>
      <c:lineChart>
        <c:grouping val="standard"/>
        <c:ser>
          <c:idx val="1"/>
          <c:order val="1"/>
          <c:tx>
            <c:strRef>
              <c:f>Sheet1!$C$1</c:f>
              <c:strCache>
                <c:ptCount val="1"/>
                <c:pt idx="0">
                  <c:v>HCAHPS Quality Relativity</c:v>
                </c:pt>
              </c:strCache>
            </c:strRef>
          </c:tx>
          <c:spPr>
            <a:ln>
              <a:solidFill>
                <a:schemeClr val="accent5"/>
              </a:solidFill>
            </a:ln>
          </c:spPr>
          <c:marker>
            <c:symbol val="circle"/>
            <c:size val="6"/>
            <c:spPr>
              <a:solidFill>
                <a:schemeClr val="accent5"/>
              </a:solidFill>
              <a:ln>
                <a:solidFill>
                  <a:schemeClr val="accent5"/>
                </a:solidFill>
              </a:ln>
            </c:spPr>
          </c:marker>
          <c:cat>
            <c:strRef>
              <c:f>Sheet1!$A$2:$A$44</c:f>
              <c:strCache>
                <c:ptCount val="43"/>
                <c:pt idx="0">
                  <c:v>BAYSTATE FRANKLIN MED CTR</c:v>
                </c:pt>
                <c:pt idx="1">
                  <c:v>HEYWOOD HOSP</c:v>
                </c:pt>
                <c:pt idx="2">
                  <c:v>HOLYOKE MED CTR</c:v>
                </c:pt>
                <c:pt idx="3">
                  <c:v>COOLEY DICKINSON HOSP</c:v>
                </c:pt>
                <c:pt idx="4">
                  <c:v>MERCY MED CTR</c:v>
                </c:pt>
                <c:pt idx="5">
                  <c:v>ST. ANNE'S HOSP </c:v>
                </c:pt>
                <c:pt idx="6">
                  <c:v>HEALTH ALLIANCE HOSP'S</c:v>
                </c:pt>
                <c:pt idx="7">
                  <c:v>LOWELL GEN HOSP </c:v>
                </c:pt>
                <c:pt idx="8">
                  <c:v>BEVERLY HOSP </c:v>
                </c:pt>
                <c:pt idx="9">
                  <c:v>SAINTS MED CTR </c:v>
                </c:pt>
                <c:pt idx="10">
                  <c:v>QUINCY MED CTR </c:v>
                </c:pt>
                <c:pt idx="11">
                  <c:v>SOUTHCOAST HOSPS GROUP </c:v>
                </c:pt>
                <c:pt idx="12">
                  <c:v>MERRIMACK VALLEY HOSP </c:v>
                </c:pt>
                <c:pt idx="13">
                  <c:v>BAYSTATE MED CTR</c:v>
                </c:pt>
                <c:pt idx="14">
                  <c:v>MORTON HOSP &amp; MED CTR </c:v>
                </c:pt>
                <c:pt idx="15">
                  <c:v>CAPE COD HOSP </c:v>
                </c:pt>
                <c:pt idx="16">
                  <c:v>MILTON HOSP</c:v>
                </c:pt>
                <c:pt idx="17">
                  <c:v>JORDAN HOSP </c:v>
                </c:pt>
                <c:pt idx="18">
                  <c:v>ST. VINCENT HOSP</c:v>
                </c:pt>
                <c:pt idx="19">
                  <c:v>WINCHESTER HOSP </c:v>
                </c:pt>
                <c:pt idx="20">
                  <c:v>LAHEY CLINIC HOSP </c:v>
                </c:pt>
                <c:pt idx="21">
                  <c:v>CARITAS NORWOOD HOSP </c:v>
                </c:pt>
                <c:pt idx="22">
                  <c:v>CAMBRIDGE HEALTH ALLIANCE </c:v>
                </c:pt>
                <c:pt idx="23">
                  <c:v>NORTH SHORE MED CTR</c:v>
                </c:pt>
                <c:pt idx="24">
                  <c:v>MILFORD REGIONAL MED CTR </c:v>
                </c:pt>
                <c:pt idx="25">
                  <c:v>SIGNATURE HEALTHCARE BROCKTON </c:v>
                </c:pt>
                <c:pt idx="26">
                  <c:v>SOUTH SHORE HOSP </c:v>
                </c:pt>
                <c:pt idx="27">
                  <c:v>ANNA JAQUES HOSP </c:v>
                </c:pt>
                <c:pt idx="28">
                  <c:v>HALLMARK HEALTH SYSTEM </c:v>
                </c:pt>
                <c:pt idx="29">
                  <c:v>FALMOUTH HOSP </c:v>
                </c:pt>
                <c:pt idx="30">
                  <c:v>NEWTON-WELLESLEY HOSP </c:v>
                </c:pt>
                <c:pt idx="31">
                  <c:v>LAWRENCE GEN HOSP </c:v>
                </c:pt>
                <c:pt idx="32">
                  <c:v>MOUNT AUBURN HOSP </c:v>
                </c:pt>
                <c:pt idx="33">
                  <c:v>METROWEST MED CTR </c:v>
                </c:pt>
                <c:pt idx="34">
                  <c:v>CARITAS GOOD SAMARITAN MED CTR </c:v>
                </c:pt>
                <c:pt idx="35">
                  <c:v>UMASS MEM-MARLBOROUGH HOSP</c:v>
                </c:pt>
                <c:pt idx="36">
                  <c:v>UMASS MEM MED CTR</c:v>
                </c:pt>
                <c:pt idx="37">
                  <c:v>MASSACHUSETTS GEN HOSP </c:v>
                </c:pt>
                <c:pt idx="38">
                  <c:v>BOSTON MED CTR </c:v>
                </c:pt>
                <c:pt idx="39">
                  <c:v>BETH ISRAEL DEACONESS MED CTR </c:v>
                </c:pt>
                <c:pt idx="40">
                  <c:v>CARITAS ST. ELIZABETH'S MED CTR </c:v>
                </c:pt>
                <c:pt idx="41">
                  <c:v>BRIGHAM AND WOMEN'S HOSP </c:v>
                </c:pt>
                <c:pt idx="42">
                  <c:v>TUFTS MED CTR </c:v>
                </c:pt>
              </c:strCache>
            </c:strRef>
          </c:cat>
          <c:val>
            <c:numRef>
              <c:f>Sheet1!$C$2:$C$44</c:f>
              <c:numCache>
                <c:formatCode>General</c:formatCode>
                <c:ptCount val="43"/>
                <c:pt idx="0">
                  <c:v>0.99152542372881403</c:v>
                </c:pt>
                <c:pt idx="1">
                  <c:v>1.008474576271186</c:v>
                </c:pt>
                <c:pt idx="2">
                  <c:v>0.98728813559321948</c:v>
                </c:pt>
                <c:pt idx="3">
                  <c:v>1.0148305084745759</c:v>
                </c:pt>
                <c:pt idx="4">
                  <c:v>1.0455508474576258</c:v>
                </c:pt>
                <c:pt idx="5">
                  <c:v>0.980932203389831</c:v>
                </c:pt>
                <c:pt idx="6">
                  <c:v>1.0158898305084738</c:v>
                </c:pt>
                <c:pt idx="7">
                  <c:v>0.99046610169490523</c:v>
                </c:pt>
                <c:pt idx="8">
                  <c:v>1.041313559322034</c:v>
                </c:pt>
                <c:pt idx="9">
                  <c:v>1.0180084745762883</c:v>
                </c:pt>
                <c:pt idx="10">
                  <c:v>1.0211864406779658</c:v>
                </c:pt>
                <c:pt idx="11">
                  <c:v>0.9862288135593279</c:v>
                </c:pt>
                <c:pt idx="12">
                  <c:v>1.0158898305084738</c:v>
                </c:pt>
                <c:pt idx="13">
                  <c:v>1.0105932203389818</c:v>
                </c:pt>
                <c:pt idx="14">
                  <c:v>1.0286016949152539</c:v>
                </c:pt>
                <c:pt idx="15">
                  <c:v>0.9766949152542439</c:v>
                </c:pt>
                <c:pt idx="16">
                  <c:v>0.93432203389830504</c:v>
                </c:pt>
                <c:pt idx="17">
                  <c:v>0.98728813559321948</c:v>
                </c:pt>
                <c:pt idx="18">
                  <c:v>1.030720338983051</c:v>
                </c:pt>
                <c:pt idx="19">
                  <c:v>1.011652542372881</c:v>
                </c:pt>
                <c:pt idx="20">
                  <c:v>0.980932203389831</c:v>
                </c:pt>
                <c:pt idx="21">
                  <c:v>1.0010593220338979</c:v>
                </c:pt>
                <c:pt idx="22">
                  <c:v>1.0148305084745759</c:v>
                </c:pt>
                <c:pt idx="23">
                  <c:v>1.011652542372881</c:v>
                </c:pt>
                <c:pt idx="24">
                  <c:v>1.0211864406779658</c:v>
                </c:pt>
                <c:pt idx="25">
                  <c:v>0.99364406779660996</c:v>
                </c:pt>
                <c:pt idx="26">
                  <c:v>0.99682203389830504</c:v>
                </c:pt>
                <c:pt idx="27">
                  <c:v>0.98834745762711962</c:v>
                </c:pt>
                <c:pt idx="28">
                  <c:v>0.99364406779660996</c:v>
                </c:pt>
                <c:pt idx="29">
                  <c:v>1.0105932203389818</c:v>
                </c:pt>
                <c:pt idx="30">
                  <c:v>1.0201271186440679</c:v>
                </c:pt>
                <c:pt idx="31">
                  <c:v>0.96504237288135597</c:v>
                </c:pt>
                <c:pt idx="32">
                  <c:v>0.9766949152542439</c:v>
                </c:pt>
                <c:pt idx="33">
                  <c:v>0.99258474576269884</c:v>
                </c:pt>
                <c:pt idx="34">
                  <c:v>1.0127118644067956</c:v>
                </c:pt>
                <c:pt idx="35">
                  <c:v>1.0031779661017115</c:v>
                </c:pt>
                <c:pt idx="36">
                  <c:v>0.97775423728814792</c:v>
                </c:pt>
                <c:pt idx="37">
                  <c:v>1.0137711864406778</c:v>
                </c:pt>
                <c:pt idx="38">
                  <c:v>0.94279661016950356</c:v>
                </c:pt>
                <c:pt idx="39">
                  <c:v>1.0031779661017115</c:v>
                </c:pt>
                <c:pt idx="40">
                  <c:v>0.96610169491525399</c:v>
                </c:pt>
                <c:pt idx="41">
                  <c:v>1.0158898305084738</c:v>
                </c:pt>
                <c:pt idx="42">
                  <c:v>0.95233050847458289</c:v>
                </c:pt>
              </c:numCache>
            </c:numRef>
          </c:val>
        </c:ser>
        <c:marker val="1"/>
        <c:axId val="115221248"/>
        <c:axId val="115125248"/>
      </c:lineChart>
      <c:catAx>
        <c:axId val="115122176"/>
        <c:scaling>
          <c:orientation val="minMax"/>
        </c:scaling>
        <c:axPos val="b"/>
        <c:numFmt formatCode="General" sourceLinked="1"/>
        <c:majorTickMark val="none"/>
        <c:tickLblPos val="nextTo"/>
        <c:txPr>
          <a:bodyPr rot="-5400000" vert="horz"/>
          <a:lstStyle/>
          <a:p>
            <a:pPr>
              <a:defRPr sz="800" b="0"/>
            </a:pPr>
            <a:endParaRPr lang="en-US"/>
          </a:p>
        </c:txPr>
        <c:crossAx val="115123712"/>
        <c:crosses val="autoZero"/>
        <c:auto val="1"/>
        <c:lblAlgn val="ctr"/>
        <c:lblOffset val="0"/>
      </c:catAx>
      <c:valAx>
        <c:axId val="115123712"/>
        <c:scaling>
          <c:orientation val="minMax"/>
          <c:max val="1.4"/>
        </c:scaling>
        <c:axPos val="l"/>
        <c:majorGridlines>
          <c:spPr>
            <a:ln>
              <a:solidFill>
                <a:srgbClr val="BFBFBF"/>
              </a:solidFill>
            </a:ln>
          </c:spPr>
        </c:majorGridlines>
        <c:numFmt formatCode="0.0" sourceLinked="0"/>
        <c:tickLblPos val="nextTo"/>
        <c:spPr>
          <a:ln>
            <a:noFill/>
          </a:ln>
        </c:spPr>
        <c:txPr>
          <a:bodyPr/>
          <a:lstStyle/>
          <a:p>
            <a:pPr>
              <a:defRPr sz="700" b="1"/>
            </a:pPr>
            <a:endParaRPr lang="en-US"/>
          </a:p>
        </c:txPr>
        <c:crossAx val="115122176"/>
        <c:crosses val="autoZero"/>
        <c:crossBetween val="between"/>
        <c:minorUnit val="1.0000000000000005E-2"/>
      </c:valAx>
      <c:valAx>
        <c:axId val="115125248"/>
        <c:scaling>
          <c:orientation val="minMax"/>
          <c:max val="1.4"/>
        </c:scaling>
        <c:axPos val="r"/>
        <c:numFmt formatCode="0.0" sourceLinked="0"/>
        <c:tickLblPos val="nextTo"/>
        <c:spPr>
          <a:ln>
            <a:noFill/>
          </a:ln>
        </c:spPr>
        <c:txPr>
          <a:bodyPr/>
          <a:lstStyle/>
          <a:p>
            <a:pPr>
              <a:defRPr sz="700" b="1"/>
            </a:pPr>
            <a:endParaRPr lang="en-US"/>
          </a:p>
        </c:txPr>
        <c:crossAx val="115221248"/>
        <c:crosses val="max"/>
        <c:crossBetween val="between"/>
      </c:valAx>
      <c:catAx>
        <c:axId val="115221248"/>
        <c:scaling>
          <c:orientation val="minMax"/>
        </c:scaling>
        <c:delete val="1"/>
        <c:axPos val="b"/>
        <c:tickLblPos val="none"/>
        <c:crossAx val="115125248"/>
        <c:crosses val="autoZero"/>
        <c:auto val="1"/>
        <c:lblAlgn val="ctr"/>
        <c:lblOffset val="100"/>
      </c:catAx>
    </c:plotArea>
    <c:plotVisOnly val="1"/>
    <c:dispBlanksAs val="gap"/>
  </c:chart>
  <c:txPr>
    <a:bodyPr/>
    <a:lstStyle/>
    <a:p>
      <a:pPr>
        <a:defRPr sz="1800"/>
      </a:pPr>
      <a:endParaRPr lang="en-US"/>
    </a:p>
  </c:txPr>
  <c:externalData r:id="rId1"/>
</c:chartSpace>
</file>

<file path=ppt/charts/chart47.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9.1650106236720527E-2"/>
          <c:y val="5.2255389424636513E-2"/>
          <c:w val="0.85439820022498258"/>
          <c:h val="0.43457489162170088"/>
        </c:manualLayout>
      </c:layout>
      <c:barChart>
        <c:barDir val="col"/>
        <c:grouping val="clustered"/>
        <c:ser>
          <c:idx val="0"/>
          <c:order val="0"/>
          <c:tx>
            <c:strRef>
              <c:f>Sheet1!$B$1</c:f>
              <c:strCache>
                <c:ptCount val="1"/>
                <c:pt idx="0">
                  <c:v>Reimbursement Relativity</c:v>
                </c:pt>
              </c:strCache>
            </c:strRef>
          </c:tx>
          <c:spPr>
            <a:solidFill>
              <a:schemeClr val="accent1">
                <a:lumMod val="60000"/>
                <a:lumOff val="40000"/>
              </a:schemeClr>
            </a:solidFill>
          </c:spPr>
          <c:dLbls>
            <c:delete val="1"/>
          </c:dLbls>
          <c:cat>
            <c:strRef>
              <c:f>Sheet1!$A$2:$A$34</c:f>
              <c:strCache>
                <c:ptCount val="33"/>
                <c:pt idx="0">
                  <c:v>ST. ANNE'S HOSP </c:v>
                </c:pt>
                <c:pt idx="1">
                  <c:v>LOWELL GENERAL HOSP </c:v>
                </c:pt>
                <c:pt idx="2">
                  <c:v>BEVERLY HOSP </c:v>
                </c:pt>
                <c:pt idx="3">
                  <c:v>SAINTS MED CTR </c:v>
                </c:pt>
                <c:pt idx="4">
                  <c:v>QUINCY MED CTR </c:v>
                </c:pt>
                <c:pt idx="5">
                  <c:v>SOUTHCOAST HOSPS GROUP </c:v>
                </c:pt>
                <c:pt idx="6">
                  <c:v>MERRIMACK VALLEY HOSP </c:v>
                </c:pt>
                <c:pt idx="7">
                  <c:v>MORTON HOSP &amp; MED CTR </c:v>
                </c:pt>
                <c:pt idx="8">
                  <c:v>CAPE COD HOSP </c:v>
                </c:pt>
                <c:pt idx="9">
                  <c:v>MILTON HOSP </c:v>
                </c:pt>
                <c:pt idx="10">
                  <c:v>JORDAN HOSP </c:v>
                </c:pt>
                <c:pt idx="11">
                  <c:v>WINCHESTER HOSP </c:v>
                </c:pt>
                <c:pt idx="12">
                  <c:v>LAHEY CLINIC HOSP </c:v>
                </c:pt>
                <c:pt idx="13">
                  <c:v>CARITAS NORWOOD HOSP </c:v>
                </c:pt>
                <c:pt idx="14">
                  <c:v>CAMBRIDGE HEALTH ALLIANCE </c:v>
                </c:pt>
                <c:pt idx="15">
                  <c:v>NORTH SHORE MED CTR </c:v>
                </c:pt>
                <c:pt idx="16">
                  <c:v>MILFORD REGIONAL MED CTR </c:v>
                </c:pt>
                <c:pt idx="17">
                  <c:v>SIGNATURE HEALTHCARE BROCKTON </c:v>
                </c:pt>
                <c:pt idx="18">
                  <c:v>SOUTH SHORE HOSP </c:v>
                </c:pt>
                <c:pt idx="19">
                  <c:v>ANNA JAQUES HOSP </c:v>
                </c:pt>
                <c:pt idx="20">
                  <c:v>HALLMARK HEALTH SYSTEM </c:v>
                </c:pt>
                <c:pt idx="21">
                  <c:v>FALMOUTH HOSP </c:v>
                </c:pt>
                <c:pt idx="22">
                  <c:v>NEWTON-WELLESLEY HOSP </c:v>
                </c:pt>
                <c:pt idx="23">
                  <c:v>LAWRENCE GENERAL HOSP </c:v>
                </c:pt>
                <c:pt idx="24">
                  <c:v>MOUNT AUBURN HOSP </c:v>
                </c:pt>
                <c:pt idx="25">
                  <c:v>METROWEST MED CTR </c:v>
                </c:pt>
                <c:pt idx="26">
                  <c:v>CARITAS GOOD SAMARITAN MED CTR </c:v>
                </c:pt>
                <c:pt idx="27">
                  <c:v>MASSACHUSETTS GENERAL HOSP </c:v>
                </c:pt>
                <c:pt idx="28">
                  <c:v>BOSTON MED CTR </c:v>
                </c:pt>
                <c:pt idx="29">
                  <c:v>BETH ISRAEL DEACONESS MED CTR </c:v>
                </c:pt>
                <c:pt idx="30">
                  <c:v>CARITAS ST. ELIZABETH'S MED CTR </c:v>
                </c:pt>
                <c:pt idx="31">
                  <c:v>BRIGHAM AND WOMEN'S HOSP </c:v>
                </c:pt>
                <c:pt idx="32">
                  <c:v>TUFTS MED CTR </c:v>
                </c:pt>
              </c:strCache>
            </c:strRef>
          </c:cat>
          <c:val>
            <c:numRef>
              <c:f>Sheet1!$B$2:$B$34</c:f>
              <c:numCache>
                <c:formatCode>General</c:formatCode>
                <c:ptCount val="33"/>
                <c:pt idx="0">
                  <c:v>0.86147642078130759</c:v>
                </c:pt>
                <c:pt idx="1">
                  <c:v>0.8900791286151859</c:v>
                </c:pt>
                <c:pt idx="2">
                  <c:v>0.89326644586410309</c:v>
                </c:pt>
                <c:pt idx="3">
                  <c:v>0.90687490472692756</c:v>
                </c:pt>
                <c:pt idx="4">
                  <c:v>0.93190227408156801</c:v>
                </c:pt>
                <c:pt idx="5">
                  <c:v>0.93255359543243066</c:v>
                </c:pt>
                <c:pt idx="6">
                  <c:v>0.93461842269370898</c:v>
                </c:pt>
                <c:pt idx="7">
                  <c:v>0.94754784440349371</c:v>
                </c:pt>
                <c:pt idx="8">
                  <c:v>0.94865647649008256</c:v>
                </c:pt>
                <c:pt idx="9">
                  <c:v>0.95702664874378263</c:v>
                </c:pt>
                <c:pt idx="10">
                  <c:v>0.95765025429249351</c:v>
                </c:pt>
                <c:pt idx="11">
                  <c:v>0.97479247793129364</c:v>
                </c:pt>
                <c:pt idx="12">
                  <c:v>0.9860312357090385</c:v>
                </c:pt>
                <c:pt idx="13">
                  <c:v>0.99309876526101359</c:v>
                </c:pt>
                <c:pt idx="14">
                  <c:v>0.99789359903549002</c:v>
                </c:pt>
                <c:pt idx="15">
                  <c:v>1.0001662948129753</c:v>
                </c:pt>
                <c:pt idx="16">
                  <c:v>1.0078297141114851</c:v>
                </c:pt>
                <c:pt idx="17">
                  <c:v>1.013081858621693</c:v>
                </c:pt>
                <c:pt idx="18">
                  <c:v>1.018832887570849</c:v>
                </c:pt>
                <c:pt idx="19">
                  <c:v>1.0277158021646038</c:v>
                </c:pt>
                <c:pt idx="20">
                  <c:v>1.0350466318371419</c:v>
                </c:pt>
                <c:pt idx="21">
                  <c:v>1.040534360665734</c:v>
                </c:pt>
                <c:pt idx="22">
                  <c:v>1.0528678926289818</c:v>
                </c:pt>
                <c:pt idx="23">
                  <c:v>1.0542398248361429</c:v>
                </c:pt>
                <c:pt idx="24">
                  <c:v>1.0692756475104153</c:v>
                </c:pt>
                <c:pt idx="25">
                  <c:v>1.0752622607779818</c:v>
                </c:pt>
                <c:pt idx="26">
                  <c:v>1.0785742991366518</c:v>
                </c:pt>
                <c:pt idx="27">
                  <c:v>1.1795291085212241</c:v>
                </c:pt>
                <c:pt idx="28">
                  <c:v>1.222003575338479</c:v>
                </c:pt>
                <c:pt idx="29">
                  <c:v>1.2286276520558075</c:v>
                </c:pt>
                <c:pt idx="30">
                  <c:v>1.2632862626626558</c:v>
                </c:pt>
                <c:pt idx="31">
                  <c:v>1.2854173306910941</c:v>
                </c:pt>
                <c:pt idx="32">
                  <c:v>1.3029752913623698</c:v>
                </c:pt>
              </c:numCache>
            </c:numRef>
          </c:val>
        </c:ser>
        <c:dLbls>
          <c:showVal val="1"/>
        </c:dLbls>
        <c:gapWidth val="100"/>
        <c:axId val="115411200"/>
        <c:axId val="115421184"/>
      </c:barChart>
      <c:lineChart>
        <c:grouping val="standard"/>
        <c:ser>
          <c:idx val="1"/>
          <c:order val="1"/>
          <c:tx>
            <c:strRef>
              <c:f>Sheet1!$C$1</c:f>
              <c:strCache>
                <c:ptCount val="1"/>
                <c:pt idx="0">
                  <c:v>HCAHPS Quality Relativity</c:v>
                </c:pt>
              </c:strCache>
            </c:strRef>
          </c:tx>
          <c:spPr>
            <a:ln>
              <a:solidFill>
                <a:schemeClr val="accent5"/>
              </a:solidFill>
            </a:ln>
          </c:spPr>
          <c:marker>
            <c:symbol val="circle"/>
            <c:size val="6"/>
            <c:spPr>
              <a:solidFill>
                <a:schemeClr val="accent5"/>
              </a:solidFill>
              <a:ln>
                <a:solidFill>
                  <a:schemeClr val="accent5"/>
                </a:solidFill>
              </a:ln>
            </c:spPr>
          </c:marker>
          <c:cat>
            <c:strRef>
              <c:f>Sheet1!$A$2:$A$34</c:f>
              <c:strCache>
                <c:ptCount val="33"/>
                <c:pt idx="0">
                  <c:v>ST. ANNE'S HOSP </c:v>
                </c:pt>
                <c:pt idx="1">
                  <c:v>LOWELL GENERAL HOSP </c:v>
                </c:pt>
                <c:pt idx="2">
                  <c:v>BEVERLY HOSP </c:v>
                </c:pt>
                <c:pt idx="3">
                  <c:v>SAINTS MED CTR </c:v>
                </c:pt>
                <c:pt idx="4">
                  <c:v>QUINCY MED CTR </c:v>
                </c:pt>
                <c:pt idx="5">
                  <c:v>SOUTHCOAST HOSPS GROUP </c:v>
                </c:pt>
                <c:pt idx="6">
                  <c:v>MERRIMACK VALLEY HOSP </c:v>
                </c:pt>
                <c:pt idx="7">
                  <c:v>MORTON HOSP &amp; MED CTR </c:v>
                </c:pt>
                <c:pt idx="8">
                  <c:v>CAPE COD HOSP </c:v>
                </c:pt>
                <c:pt idx="9">
                  <c:v>MILTON HOSP </c:v>
                </c:pt>
                <c:pt idx="10">
                  <c:v>JORDAN HOSP </c:v>
                </c:pt>
                <c:pt idx="11">
                  <c:v>WINCHESTER HOSP </c:v>
                </c:pt>
                <c:pt idx="12">
                  <c:v>LAHEY CLINIC HOSP </c:v>
                </c:pt>
                <c:pt idx="13">
                  <c:v>CARITAS NORWOOD HOSP </c:v>
                </c:pt>
                <c:pt idx="14">
                  <c:v>CAMBRIDGE HEALTH ALLIANCE </c:v>
                </c:pt>
                <c:pt idx="15">
                  <c:v>NORTH SHORE MED CTR </c:v>
                </c:pt>
                <c:pt idx="16">
                  <c:v>MILFORD REGIONAL MED CTR </c:v>
                </c:pt>
                <c:pt idx="17">
                  <c:v>SIGNATURE HEALTHCARE BROCKTON </c:v>
                </c:pt>
                <c:pt idx="18">
                  <c:v>SOUTH SHORE HOSP </c:v>
                </c:pt>
                <c:pt idx="19">
                  <c:v>ANNA JAQUES HOSP </c:v>
                </c:pt>
                <c:pt idx="20">
                  <c:v>HALLMARK HEALTH SYSTEM </c:v>
                </c:pt>
                <c:pt idx="21">
                  <c:v>FALMOUTH HOSP </c:v>
                </c:pt>
                <c:pt idx="22">
                  <c:v>NEWTON-WELLESLEY HOSP </c:v>
                </c:pt>
                <c:pt idx="23">
                  <c:v>LAWRENCE GENERAL HOSP </c:v>
                </c:pt>
                <c:pt idx="24">
                  <c:v>MOUNT AUBURN HOSP </c:v>
                </c:pt>
                <c:pt idx="25">
                  <c:v>METROWEST MED CTR </c:v>
                </c:pt>
                <c:pt idx="26">
                  <c:v>CARITAS GOOD SAMARITAN MED CTR </c:v>
                </c:pt>
                <c:pt idx="27">
                  <c:v>MASSACHUSETTS GENERAL HOSP </c:v>
                </c:pt>
                <c:pt idx="28">
                  <c:v>BOSTON MED CTR </c:v>
                </c:pt>
                <c:pt idx="29">
                  <c:v>BETH ISRAEL DEACONESS MED CTR </c:v>
                </c:pt>
                <c:pt idx="30">
                  <c:v>CARITAS ST. ELIZABETH'S MED CTR </c:v>
                </c:pt>
                <c:pt idx="31">
                  <c:v>BRIGHAM AND WOMEN'S HOSP </c:v>
                </c:pt>
                <c:pt idx="32">
                  <c:v>TUFTS MED CTR </c:v>
                </c:pt>
              </c:strCache>
            </c:strRef>
          </c:cat>
          <c:val>
            <c:numRef>
              <c:f>Sheet1!$C$2:$C$34</c:f>
              <c:numCache>
                <c:formatCode>General</c:formatCode>
                <c:ptCount val="33"/>
                <c:pt idx="0">
                  <c:v>0.980932203389831</c:v>
                </c:pt>
                <c:pt idx="1">
                  <c:v>0.99046610169490523</c:v>
                </c:pt>
                <c:pt idx="2">
                  <c:v>1.041313559322034</c:v>
                </c:pt>
                <c:pt idx="3">
                  <c:v>1.0180084745762883</c:v>
                </c:pt>
                <c:pt idx="4">
                  <c:v>1.0211864406779658</c:v>
                </c:pt>
                <c:pt idx="5">
                  <c:v>0.9862288135593279</c:v>
                </c:pt>
                <c:pt idx="6">
                  <c:v>1.0158898305084738</c:v>
                </c:pt>
                <c:pt idx="7">
                  <c:v>1.0286016949152539</c:v>
                </c:pt>
                <c:pt idx="8">
                  <c:v>0.9766949152542439</c:v>
                </c:pt>
                <c:pt idx="9">
                  <c:v>0.93432203389830504</c:v>
                </c:pt>
                <c:pt idx="10">
                  <c:v>0.98728813559321948</c:v>
                </c:pt>
                <c:pt idx="11">
                  <c:v>1.011652542372881</c:v>
                </c:pt>
                <c:pt idx="12">
                  <c:v>0.980932203389831</c:v>
                </c:pt>
                <c:pt idx="13">
                  <c:v>1.0010593220338979</c:v>
                </c:pt>
                <c:pt idx="14">
                  <c:v>1.0148305084745759</c:v>
                </c:pt>
                <c:pt idx="15">
                  <c:v>1.011652542372881</c:v>
                </c:pt>
                <c:pt idx="16">
                  <c:v>1.0211864406779658</c:v>
                </c:pt>
                <c:pt idx="17">
                  <c:v>0.99364406779660996</c:v>
                </c:pt>
                <c:pt idx="18">
                  <c:v>0.99682203389830504</c:v>
                </c:pt>
                <c:pt idx="19">
                  <c:v>0.98834745762711962</c:v>
                </c:pt>
                <c:pt idx="20">
                  <c:v>0.99364406779660996</c:v>
                </c:pt>
                <c:pt idx="21">
                  <c:v>1.0105932203389818</c:v>
                </c:pt>
                <c:pt idx="22">
                  <c:v>1.0201271186440679</c:v>
                </c:pt>
                <c:pt idx="23">
                  <c:v>0.96504237288135597</c:v>
                </c:pt>
                <c:pt idx="24">
                  <c:v>0.9766949152542439</c:v>
                </c:pt>
                <c:pt idx="25">
                  <c:v>0.99258474576269884</c:v>
                </c:pt>
                <c:pt idx="26">
                  <c:v>1.0127118644067956</c:v>
                </c:pt>
                <c:pt idx="27">
                  <c:v>1.0137711864406778</c:v>
                </c:pt>
                <c:pt idx="28">
                  <c:v>0.94279661016950356</c:v>
                </c:pt>
                <c:pt idx="29">
                  <c:v>1.0031779661017115</c:v>
                </c:pt>
                <c:pt idx="30">
                  <c:v>0.96610169491525399</c:v>
                </c:pt>
                <c:pt idx="31">
                  <c:v>1.0158898305084738</c:v>
                </c:pt>
                <c:pt idx="32">
                  <c:v>0.95233050847458289</c:v>
                </c:pt>
              </c:numCache>
            </c:numRef>
          </c:val>
        </c:ser>
        <c:marker val="1"/>
        <c:axId val="115424256"/>
        <c:axId val="115422720"/>
      </c:lineChart>
      <c:catAx>
        <c:axId val="115411200"/>
        <c:scaling>
          <c:orientation val="minMax"/>
        </c:scaling>
        <c:axPos val="b"/>
        <c:numFmt formatCode="General" sourceLinked="1"/>
        <c:majorTickMark val="none"/>
        <c:tickLblPos val="nextTo"/>
        <c:txPr>
          <a:bodyPr rot="-5400000" vert="horz"/>
          <a:lstStyle/>
          <a:p>
            <a:pPr>
              <a:defRPr sz="800" b="0"/>
            </a:pPr>
            <a:endParaRPr lang="en-US"/>
          </a:p>
        </c:txPr>
        <c:crossAx val="115421184"/>
        <c:crosses val="autoZero"/>
        <c:auto val="1"/>
        <c:lblAlgn val="ctr"/>
        <c:lblOffset val="0"/>
      </c:catAx>
      <c:valAx>
        <c:axId val="115421184"/>
        <c:scaling>
          <c:orientation val="minMax"/>
          <c:max val="1.4"/>
        </c:scaling>
        <c:axPos val="l"/>
        <c:majorGridlines>
          <c:spPr>
            <a:ln>
              <a:solidFill>
                <a:srgbClr val="BFBFBF"/>
              </a:solidFill>
            </a:ln>
          </c:spPr>
        </c:majorGridlines>
        <c:numFmt formatCode="0.0" sourceLinked="0"/>
        <c:tickLblPos val="nextTo"/>
        <c:spPr>
          <a:ln>
            <a:noFill/>
          </a:ln>
        </c:spPr>
        <c:txPr>
          <a:bodyPr/>
          <a:lstStyle/>
          <a:p>
            <a:pPr>
              <a:defRPr sz="700" b="1"/>
            </a:pPr>
            <a:endParaRPr lang="en-US"/>
          </a:p>
        </c:txPr>
        <c:crossAx val="115411200"/>
        <c:crosses val="autoZero"/>
        <c:crossBetween val="between"/>
        <c:minorUnit val="1.0000000000000005E-2"/>
      </c:valAx>
      <c:valAx>
        <c:axId val="115422720"/>
        <c:scaling>
          <c:orientation val="minMax"/>
          <c:max val="1.4"/>
        </c:scaling>
        <c:axPos val="r"/>
        <c:numFmt formatCode="0.0" sourceLinked="0"/>
        <c:tickLblPos val="nextTo"/>
        <c:spPr>
          <a:ln>
            <a:noFill/>
          </a:ln>
        </c:spPr>
        <c:txPr>
          <a:bodyPr/>
          <a:lstStyle/>
          <a:p>
            <a:pPr>
              <a:defRPr sz="700" b="1"/>
            </a:pPr>
            <a:endParaRPr lang="en-US"/>
          </a:p>
        </c:txPr>
        <c:crossAx val="115424256"/>
        <c:crosses val="max"/>
        <c:crossBetween val="between"/>
      </c:valAx>
      <c:catAx>
        <c:axId val="115424256"/>
        <c:scaling>
          <c:orientation val="minMax"/>
        </c:scaling>
        <c:delete val="1"/>
        <c:axPos val="b"/>
        <c:tickLblPos val="none"/>
        <c:crossAx val="115422720"/>
        <c:crosses val="autoZero"/>
        <c:auto val="1"/>
        <c:lblAlgn val="ctr"/>
        <c:lblOffset val="100"/>
      </c:catAx>
    </c:plotArea>
    <c:plotVisOnly val="1"/>
    <c:dispBlanksAs val="gap"/>
  </c:chart>
  <c:txPr>
    <a:bodyPr/>
    <a:lstStyle/>
    <a:p>
      <a:pPr>
        <a:defRPr sz="1800"/>
      </a:pPr>
      <a:endParaRPr lang="en-US"/>
    </a:p>
  </c:txPr>
  <c:externalData r:id="rId1"/>
</c:chartSpace>
</file>

<file path=ppt/charts/chart48.xml><?xml version="1.0" encoding="utf-8"?>
<c:chartSpace xmlns:c="http://schemas.openxmlformats.org/drawingml/2006/chart" xmlns:a="http://schemas.openxmlformats.org/drawingml/2006/main" xmlns:r="http://schemas.openxmlformats.org/officeDocument/2006/relationships">
  <c:lang val="en-US"/>
  <c:chart>
    <c:plotArea>
      <c:layout>
        <c:manualLayout>
          <c:layoutTarget val="inner"/>
          <c:xMode val="edge"/>
          <c:yMode val="edge"/>
          <c:x val="5.4563492063492113E-2"/>
          <c:y val="0"/>
          <c:w val="0.89087301587301604"/>
          <c:h val="0.97391183978715001"/>
        </c:manualLayout>
      </c:layout>
      <c:barChart>
        <c:barDir val="col"/>
        <c:grouping val="stacked"/>
        <c:ser>
          <c:idx val="0"/>
          <c:order val="0"/>
          <c:tx>
            <c:strRef>
              <c:f>Sheet1!$B$1</c:f>
              <c:strCache>
                <c:ptCount val="1"/>
                <c:pt idx="0">
                  <c:v>Column1</c:v>
                </c:pt>
              </c:strCache>
            </c:strRef>
          </c:tx>
          <c:spPr>
            <a:solidFill>
              <a:schemeClr val="accent5">
                <a:lumMod val="50000"/>
              </a:schemeClr>
            </a:solidFill>
            <a:ln w="19050">
              <a:solidFill>
                <a:schemeClr val="bg1"/>
              </a:solidFill>
            </a:ln>
          </c:spPr>
          <c:cat>
            <c:strRef>
              <c:f>Sheet1!$A$2</c:f>
              <c:strCache>
                <c:ptCount val="1"/>
                <c:pt idx="0">
                  <c:v>Category 1</c:v>
                </c:pt>
              </c:strCache>
            </c:strRef>
          </c:cat>
          <c:val>
            <c:numRef>
              <c:f>Sheet1!$B$2</c:f>
              <c:numCache>
                <c:formatCode>General</c:formatCode>
                <c:ptCount val="1"/>
                <c:pt idx="0">
                  <c:v>704</c:v>
                </c:pt>
              </c:numCache>
            </c:numRef>
          </c:val>
        </c:ser>
        <c:ser>
          <c:idx val="1"/>
          <c:order val="1"/>
          <c:tx>
            <c:strRef>
              <c:f>Sheet1!$C$1</c:f>
              <c:strCache>
                <c:ptCount val="1"/>
                <c:pt idx="0">
                  <c:v>Column2</c:v>
                </c:pt>
              </c:strCache>
            </c:strRef>
          </c:tx>
          <c:spPr>
            <a:solidFill>
              <a:schemeClr val="accent5">
                <a:lumMod val="75000"/>
              </a:schemeClr>
            </a:solidFill>
            <a:ln w="19050">
              <a:solidFill>
                <a:schemeClr val="bg1"/>
              </a:solidFill>
            </a:ln>
          </c:spPr>
          <c:cat>
            <c:strRef>
              <c:f>Sheet1!$A$2</c:f>
              <c:strCache>
                <c:ptCount val="1"/>
                <c:pt idx="0">
                  <c:v>Category 1</c:v>
                </c:pt>
              </c:strCache>
            </c:strRef>
          </c:cat>
          <c:val>
            <c:numRef>
              <c:f>Sheet1!$C$2</c:f>
              <c:numCache>
                <c:formatCode>General</c:formatCode>
                <c:ptCount val="1"/>
                <c:pt idx="0">
                  <c:v>547</c:v>
                </c:pt>
              </c:numCache>
            </c:numRef>
          </c:val>
        </c:ser>
        <c:ser>
          <c:idx val="2"/>
          <c:order val="2"/>
          <c:tx>
            <c:strRef>
              <c:f>Sheet1!$D$1</c:f>
              <c:strCache>
                <c:ptCount val="1"/>
                <c:pt idx="0">
                  <c:v>Column3</c:v>
                </c:pt>
              </c:strCache>
            </c:strRef>
          </c:tx>
          <c:spPr>
            <a:solidFill>
              <a:schemeClr val="accent5"/>
            </a:solidFill>
            <a:ln w="19050">
              <a:solidFill>
                <a:schemeClr val="bg1"/>
              </a:solidFill>
            </a:ln>
          </c:spPr>
          <c:cat>
            <c:strRef>
              <c:f>Sheet1!$A$2</c:f>
              <c:strCache>
                <c:ptCount val="1"/>
                <c:pt idx="0">
                  <c:v>Category 1</c:v>
                </c:pt>
              </c:strCache>
            </c:strRef>
          </c:cat>
          <c:val>
            <c:numRef>
              <c:f>Sheet1!$D$2</c:f>
              <c:numCache>
                <c:formatCode>General</c:formatCode>
                <c:ptCount val="1"/>
                <c:pt idx="0">
                  <c:v>719</c:v>
                </c:pt>
              </c:numCache>
            </c:numRef>
          </c:val>
        </c:ser>
        <c:gapWidth val="50"/>
        <c:overlap val="100"/>
        <c:axId val="115700864"/>
        <c:axId val="115702400"/>
      </c:barChart>
      <c:catAx>
        <c:axId val="115700864"/>
        <c:scaling>
          <c:orientation val="minMax"/>
        </c:scaling>
        <c:delete val="1"/>
        <c:axPos val="b"/>
        <c:majorTickMark val="none"/>
        <c:tickLblPos val="none"/>
        <c:crossAx val="115702400"/>
        <c:crossesAt val="0"/>
        <c:auto val="1"/>
        <c:lblAlgn val="ctr"/>
        <c:lblOffset val="100"/>
      </c:catAx>
      <c:valAx>
        <c:axId val="115702400"/>
        <c:scaling>
          <c:orientation val="minMax"/>
          <c:max val="2000"/>
        </c:scaling>
        <c:delete val="1"/>
        <c:axPos val="l"/>
        <c:numFmt formatCode="0%" sourceLinked="0"/>
        <c:tickLblPos val="none"/>
        <c:crossAx val="115700864"/>
        <c:crosses val="autoZero"/>
        <c:crossBetween val="between"/>
      </c:valAx>
    </c:plotArea>
    <c:plotVisOnly val="1"/>
    <c:dispBlanksAs val="gap"/>
  </c:chart>
  <c:txPr>
    <a:bodyPr/>
    <a:lstStyle/>
    <a:p>
      <a:pPr>
        <a:defRPr sz="1800"/>
      </a:pPr>
      <a:endParaRPr lang="en-US"/>
    </a:p>
  </c:txPr>
  <c:externalData r:id="rId1"/>
</c:chartSpace>
</file>

<file path=ppt/charts/chart49.xml><?xml version="1.0" encoding="utf-8"?>
<c:chartSpace xmlns:c="http://schemas.openxmlformats.org/drawingml/2006/chart" xmlns:a="http://schemas.openxmlformats.org/drawingml/2006/main" xmlns:r="http://schemas.openxmlformats.org/officeDocument/2006/relationships">
  <c:date1904 val="1"/>
  <c:lang val="en-US"/>
  <c:style val="7"/>
  <c:chart>
    <c:autoTitleDeleted val="1"/>
    <c:plotArea>
      <c:layout>
        <c:manualLayout>
          <c:layoutTarget val="inner"/>
          <c:xMode val="edge"/>
          <c:yMode val="edge"/>
          <c:x val="2.4695275852065601E-2"/>
          <c:y val="3.9363976179539852E-3"/>
          <c:w val="0.94891150224279863"/>
          <c:h val="0.99007480819140803"/>
        </c:manualLayout>
      </c:layout>
      <c:pieChart>
        <c:varyColors val="1"/>
        <c:ser>
          <c:idx val="0"/>
          <c:order val="0"/>
          <c:tx>
            <c:strRef>
              <c:f>Sheet1!$A$2</c:f>
              <c:strCache>
                <c:ptCount val="1"/>
              </c:strCache>
            </c:strRef>
          </c:tx>
          <c:spPr>
            <a:ln w="19050">
              <a:solidFill>
                <a:schemeClr val="bg1"/>
              </a:solidFill>
            </a:ln>
          </c:spPr>
          <c:dPt>
            <c:idx val="1"/>
            <c:spPr>
              <a:solidFill>
                <a:schemeClr val="bg1">
                  <a:lumMod val="65000"/>
                </a:schemeClr>
              </a:solidFill>
              <a:ln w="19050">
                <a:solidFill>
                  <a:schemeClr val="bg1"/>
                </a:solidFill>
              </a:ln>
            </c:spPr>
          </c:dPt>
          <c:dPt>
            <c:idx val="2"/>
            <c:spPr>
              <a:solidFill>
                <a:schemeClr val="accent5"/>
              </a:solidFill>
              <a:ln w="19050">
                <a:solidFill>
                  <a:schemeClr val="bg1"/>
                </a:solidFill>
              </a:ln>
            </c:spPr>
          </c:dPt>
          <c:cat>
            <c:numRef>
              <c:f>Sheet1!$A$2:$A$4</c:f>
              <c:numCache>
                <c:formatCode>General</c:formatCode>
                <c:ptCount val="3"/>
              </c:numCache>
            </c:numRef>
          </c:cat>
          <c:val>
            <c:numRef>
              <c:f>Sheet1!$B$2:$B$4</c:f>
              <c:numCache>
                <c:formatCode>0%</c:formatCode>
                <c:ptCount val="3"/>
                <c:pt idx="1">
                  <c:v>0.81</c:v>
                </c:pt>
                <c:pt idx="2">
                  <c:v>9.0000000000000024E-2</c:v>
                </c:pt>
              </c:numCache>
            </c:numRef>
          </c:val>
        </c:ser>
        <c:ser>
          <c:idx val="1"/>
          <c:order val="1"/>
          <c:tx>
            <c:strRef>
              <c:f>Sheet1!$A$3</c:f>
              <c:strCache>
                <c:ptCount val="1"/>
              </c:strCache>
            </c:strRef>
          </c:tx>
          <c:cat>
            <c:numRef>
              <c:f>Sheet1!$A$2:$A$4</c:f>
              <c:numCache>
                <c:formatCode>General</c:formatCode>
                <c:ptCount val="3"/>
              </c:numCache>
            </c:numRef>
          </c:cat>
          <c:val>
            <c:numRef>
              <c:f>Sheet1!#REF!</c:f>
              <c:numCache>
                <c:formatCode>General</c:formatCode>
                <c:ptCount val="1"/>
                <c:pt idx="0">
                  <c:v>1</c:v>
                </c:pt>
              </c:numCache>
            </c:numRef>
          </c:val>
        </c:ser>
        <c:firstSliceAng val="107"/>
      </c:pieChart>
    </c:plotArea>
    <c:plotVisOnly val="1"/>
    <c:dispBlanksAs val="zero"/>
  </c:chart>
  <c:txPr>
    <a:bodyPr/>
    <a:lstStyle/>
    <a:p>
      <a:pPr>
        <a:defRPr sz="1800"/>
      </a:pPr>
      <a:endParaRPr lang="en-US"/>
    </a:p>
  </c:txPr>
  <c:externalData r:id="rId1"/>
</c:chartSpace>
</file>

<file path=ppt/charts/chart5.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2.7777777777779209E-2"/>
          <c:y val="3.8149731990623015E-3"/>
          <c:w val="0.9529914529914687"/>
          <c:h val="0.92123824362798401"/>
        </c:manualLayout>
      </c:layout>
      <c:lineChart>
        <c:grouping val="standard"/>
        <c:ser>
          <c:idx val="0"/>
          <c:order val="0"/>
          <c:tx>
            <c:strRef>
              <c:f>Sheet1!$B$1</c:f>
              <c:strCache>
                <c:ptCount val="1"/>
                <c:pt idx="0">
                  <c:v>PRIVATE/OTHER</c:v>
                </c:pt>
              </c:strCache>
            </c:strRef>
          </c:tx>
          <c:spPr>
            <a:ln w="38100"/>
          </c:spPr>
          <c:marker>
            <c:symbol val="none"/>
          </c:marker>
          <c:cat>
            <c:numRef>
              <c:f>Sheet1!$A$2:$A$20</c:f>
              <c:numCache>
                <c:formatCode>General</c:formatCode>
                <c:ptCount val="19"/>
                <c:pt idx="0">
                  <c:v>1991</c:v>
                </c:pt>
                <c:pt idx="1">
                  <c:v>1992</c:v>
                </c:pt>
                <c:pt idx="2">
                  <c:v>1993</c:v>
                </c:pt>
                <c:pt idx="3">
                  <c:v>1994</c:v>
                </c:pt>
                <c:pt idx="4">
                  <c:v>1995</c:v>
                </c:pt>
                <c:pt idx="5">
                  <c:v>1996</c:v>
                </c:pt>
                <c:pt idx="6">
                  <c:v>1997</c:v>
                </c:pt>
                <c:pt idx="7">
                  <c:v>1998</c:v>
                </c:pt>
                <c:pt idx="8">
                  <c:v>1999</c:v>
                </c:pt>
                <c:pt idx="9">
                  <c:v>2000</c:v>
                </c:pt>
                <c:pt idx="10">
                  <c:v>2001</c:v>
                </c:pt>
                <c:pt idx="11">
                  <c:v>2002</c:v>
                </c:pt>
                <c:pt idx="12">
                  <c:v>2003</c:v>
                </c:pt>
                <c:pt idx="13">
                  <c:v>2004</c:v>
                </c:pt>
                <c:pt idx="14">
                  <c:v>2005</c:v>
                </c:pt>
                <c:pt idx="15">
                  <c:v>2006</c:v>
                </c:pt>
                <c:pt idx="16">
                  <c:v>2007</c:v>
                </c:pt>
                <c:pt idx="17">
                  <c:v>2008</c:v>
                </c:pt>
                <c:pt idx="18">
                  <c:v>2009</c:v>
                </c:pt>
              </c:numCache>
            </c:numRef>
          </c:cat>
          <c:val>
            <c:numRef>
              <c:f>Sheet1!$B$2:$B$20</c:f>
              <c:numCache>
                <c:formatCode>"$"#,##0.00</c:formatCode>
                <c:ptCount val="19"/>
                <c:pt idx="0">
                  <c:v>13008.06</c:v>
                </c:pt>
                <c:pt idx="1">
                  <c:v>13622.28</c:v>
                </c:pt>
                <c:pt idx="2">
                  <c:v>14733.38</c:v>
                </c:pt>
                <c:pt idx="3">
                  <c:v>14803.09</c:v>
                </c:pt>
                <c:pt idx="4">
                  <c:v>14965.01</c:v>
                </c:pt>
                <c:pt idx="5">
                  <c:v>15925.88</c:v>
                </c:pt>
                <c:pt idx="6">
                  <c:v>16750</c:v>
                </c:pt>
                <c:pt idx="7">
                  <c:v>18485.649999999896</c:v>
                </c:pt>
                <c:pt idx="8">
                  <c:v>18713.05</c:v>
                </c:pt>
                <c:pt idx="9">
                  <c:v>20192.73</c:v>
                </c:pt>
                <c:pt idx="10">
                  <c:v>22160.66</c:v>
                </c:pt>
                <c:pt idx="11">
                  <c:v>24387.51</c:v>
                </c:pt>
                <c:pt idx="12">
                  <c:v>27071.67</c:v>
                </c:pt>
                <c:pt idx="13">
                  <c:v>28828.67</c:v>
                </c:pt>
                <c:pt idx="14">
                  <c:v>30352.21</c:v>
                </c:pt>
                <c:pt idx="15">
                  <c:v>33331.090000000004</c:v>
                </c:pt>
                <c:pt idx="16">
                  <c:v>35547.370000000003</c:v>
                </c:pt>
                <c:pt idx="17">
                  <c:v>37152.6</c:v>
                </c:pt>
                <c:pt idx="18">
                  <c:v>38338.82</c:v>
                </c:pt>
              </c:numCache>
            </c:numRef>
          </c:val>
        </c:ser>
        <c:ser>
          <c:idx val="1"/>
          <c:order val="1"/>
          <c:tx>
            <c:strRef>
              <c:f>Sheet1!$C$1</c:f>
              <c:strCache>
                <c:ptCount val="1"/>
                <c:pt idx="0">
                  <c:v>MEDICARE</c:v>
                </c:pt>
              </c:strCache>
            </c:strRef>
          </c:tx>
          <c:spPr>
            <a:ln w="38100">
              <a:solidFill>
                <a:schemeClr val="accent5"/>
              </a:solidFill>
            </a:ln>
          </c:spPr>
          <c:marker>
            <c:symbol val="none"/>
          </c:marker>
          <c:cat>
            <c:numRef>
              <c:f>Sheet1!$A$2:$A$20</c:f>
              <c:numCache>
                <c:formatCode>General</c:formatCode>
                <c:ptCount val="19"/>
                <c:pt idx="0">
                  <c:v>1991</c:v>
                </c:pt>
                <c:pt idx="1">
                  <c:v>1992</c:v>
                </c:pt>
                <c:pt idx="2">
                  <c:v>1993</c:v>
                </c:pt>
                <c:pt idx="3">
                  <c:v>1994</c:v>
                </c:pt>
                <c:pt idx="4">
                  <c:v>1995</c:v>
                </c:pt>
                <c:pt idx="5">
                  <c:v>1996</c:v>
                </c:pt>
                <c:pt idx="6">
                  <c:v>1997</c:v>
                </c:pt>
                <c:pt idx="7">
                  <c:v>1998</c:v>
                </c:pt>
                <c:pt idx="8">
                  <c:v>1999</c:v>
                </c:pt>
                <c:pt idx="9">
                  <c:v>2000</c:v>
                </c:pt>
                <c:pt idx="10">
                  <c:v>2001</c:v>
                </c:pt>
                <c:pt idx="11">
                  <c:v>2002</c:v>
                </c:pt>
                <c:pt idx="12">
                  <c:v>2003</c:v>
                </c:pt>
                <c:pt idx="13">
                  <c:v>2004</c:v>
                </c:pt>
                <c:pt idx="14">
                  <c:v>2005</c:v>
                </c:pt>
                <c:pt idx="15">
                  <c:v>2006</c:v>
                </c:pt>
                <c:pt idx="16">
                  <c:v>2007</c:v>
                </c:pt>
                <c:pt idx="17">
                  <c:v>2008</c:v>
                </c:pt>
                <c:pt idx="18">
                  <c:v>2009</c:v>
                </c:pt>
              </c:numCache>
            </c:numRef>
          </c:cat>
          <c:val>
            <c:numRef>
              <c:f>Sheet1!$C$2:$C$20</c:f>
              <c:numCache>
                <c:formatCode>"$"#,##0.00</c:formatCode>
                <c:ptCount val="19"/>
                <c:pt idx="0">
                  <c:v>3485.3500000000022</c:v>
                </c:pt>
                <c:pt idx="1">
                  <c:v>3981.98</c:v>
                </c:pt>
                <c:pt idx="2">
                  <c:v>4505.58</c:v>
                </c:pt>
                <c:pt idx="3">
                  <c:v>4931.9000000000005</c:v>
                </c:pt>
                <c:pt idx="4">
                  <c:v>5461.59</c:v>
                </c:pt>
                <c:pt idx="5">
                  <c:v>5888.18</c:v>
                </c:pt>
                <c:pt idx="6">
                  <c:v>6016.25</c:v>
                </c:pt>
                <c:pt idx="7">
                  <c:v>5785.25</c:v>
                </c:pt>
                <c:pt idx="8">
                  <c:v>5852.78</c:v>
                </c:pt>
                <c:pt idx="9">
                  <c:v>6047.37</c:v>
                </c:pt>
                <c:pt idx="10">
                  <c:v>6563.6100000000024</c:v>
                </c:pt>
                <c:pt idx="11">
                  <c:v>6895.03</c:v>
                </c:pt>
                <c:pt idx="12">
                  <c:v>7256.03</c:v>
                </c:pt>
                <c:pt idx="13">
                  <c:v>7856.33</c:v>
                </c:pt>
                <c:pt idx="14">
                  <c:v>8321.129999999981</c:v>
                </c:pt>
                <c:pt idx="15">
                  <c:v>9616.07</c:v>
                </c:pt>
                <c:pt idx="16">
                  <c:v>10305.15</c:v>
                </c:pt>
                <c:pt idx="17">
                  <c:v>10977.09</c:v>
                </c:pt>
                <c:pt idx="18">
                  <c:v>11720.53</c:v>
                </c:pt>
              </c:numCache>
            </c:numRef>
          </c:val>
        </c:ser>
        <c:ser>
          <c:idx val="2"/>
          <c:order val="2"/>
          <c:tx>
            <c:strRef>
              <c:f>Sheet1!$D$1</c:f>
              <c:strCache>
                <c:ptCount val="1"/>
                <c:pt idx="0">
                  <c:v>MEDICAID</c:v>
                </c:pt>
              </c:strCache>
            </c:strRef>
          </c:tx>
          <c:spPr>
            <a:ln w="38100">
              <a:solidFill>
                <a:schemeClr val="bg2"/>
              </a:solidFill>
            </a:ln>
          </c:spPr>
          <c:marker>
            <c:symbol val="none"/>
          </c:marker>
          <c:cat>
            <c:numRef>
              <c:f>Sheet1!$A$2:$A$20</c:f>
              <c:numCache>
                <c:formatCode>General</c:formatCode>
                <c:ptCount val="19"/>
                <c:pt idx="0">
                  <c:v>1991</c:v>
                </c:pt>
                <c:pt idx="1">
                  <c:v>1992</c:v>
                </c:pt>
                <c:pt idx="2">
                  <c:v>1993</c:v>
                </c:pt>
                <c:pt idx="3">
                  <c:v>1994</c:v>
                </c:pt>
                <c:pt idx="4">
                  <c:v>1995</c:v>
                </c:pt>
                <c:pt idx="5">
                  <c:v>1996</c:v>
                </c:pt>
                <c:pt idx="6">
                  <c:v>1997</c:v>
                </c:pt>
                <c:pt idx="7">
                  <c:v>1998</c:v>
                </c:pt>
                <c:pt idx="8">
                  <c:v>1999</c:v>
                </c:pt>
                <c:pt idx="9">
                  <c:v>2000</c:v>
                </c:pt>
                <c:pt idx="10">
                  <c:v>2001</c:v>
                </c:pt>
                <c:pt idx="11">
                  <c:v>2002</c:v>
                </c:pt>
                <c:pt idx="12">
                  <c:v>2003</c:v>
                </c:pt>
                <c:pt idx="13">
                  <c:v>2004</c:v>
                </c:pt>
                <c:pt idx="14">
                  <c:v>2005</c:v>
                </c:pt>
                <c:pt idx="15">
                  <c:v>2006</c:v>
                </c:pt>
                <c:pt idx="16">
                  <c:v>2007</c:v>
                </c:pt>
                <c:pt idx="17">
                  <c:v>2008</c:v>
                </c:pt>
                <c:pt idx="18">
                  <c:v>2009</c:v>
                </c:pt>
              </c:numCache>
            </c:numRef>
          </c:cat>
          <c:val>
            <c:numRef>
              <c:f>Sheet1!$D$2:$D$20</c:f>
              <c:numCache>
                <c:formatCode>"$"#,##0.00</c:formatCode>
                <c:ptCount val="19"/>
                <c:pt idx="0">
                  <c:v>3462.69</c:v>
                </c:pt>
                <c:pt idx="1">
                  <c:v>3747.03</c:v>
                </c:pt>
                <c:pt idx="2">
                  <c:v>3724.36</c:v>
                </c:pt>
                <c:pt idx="3">
                  <c:v>4418.3</c:v>
                </c:pt>
                <c:pt idx="4">
                  <c:v>4963.42</c:v>
                </c:pt>
                <c:pt idx="5">
                  <c:v>4800.3500000000004</c:v>
                </c:pt>
                <c:pt idx="6">
                  <c:v>5336.49</c:v>
                </c:pt>
                <c:pt idx="7">
                  <c:v>5788.22</c:v>
                </c:pt>
                <c:pt idx="8">
                  <c:v>6167.73</c:v>
                </c:pt>
                <c:pt idx="9">
                  <c:v>6517.8</c:v>
                </c:pt>
                <c:pt idx="10">
                  <c:v>7112.8600000000024</c:v>
                </c:pt>
                <c:pt idx="11">
                  <c:v>7968.64</c:v>
                </c:pt>
                <c:pt idx="12">
                  <c:v>7988.34</c:v>
                </c:pt>
                <c:pt idx="13">
                  <c:v>8408.3599999998496</c:v>
                </c:pt>
                <c:pt idx="14">
                  <c:v>9318.219999999983</c:v>
                </c:pt>
                <c:pt idx="15">
                  <c:v>8795.9</c:v>
                </c:pt>
                <c:pt idx="16">
                  <c:v>9838.51</c:v>
                </c:pt>
                <c:pt idx="17">
                  <c:v>10284.4</c:v>
                </c:pt>
                <c:pt idx="18">
                  <c:v>11102.46</c:v>
                </c:pt>
              </c:numCache>
            </c:numRef>
          </c:val>
        </c:ser>
        <c:marker val="1"/>
        <c:axId val="87604224"/>
        <c:axId val="93782784"/>
      </c:lineChart>
      <c:catAx>
        <c:axId val="87604224"/>
        <c:scaling>
          <c:orientation val="minMax"/>
        </c:scaling>
        <c:axPos val="b"/>
        <c:numFmt formatCode="General" sourceLinked="1"/>
        <c:majorTickMark val="none"/>
        <c:tickLblPos val="nextTo"/>
        <c:txPr>
          <a:bodyPr/>
          <a:lstStyle/>
          <a:p>
            <a:pPr>
              <a:defRPr sz="750" b="1"/>
            </a:pPr>
            <a:endParaRPr lang="en-US"/>
          </a:p>
        </c:txPr>
        <c:crossAx val="93782784"/>
        <c:crosses val="autoZero"/>
        <c:auto val="1"/>
        <c:lblAlgn val="ctr"/>
        <c:lblOffset val="0"/>
      </c:catAx>
      <c:valAx>
        <c:axId val="93782784"/>
        <c:scaling>
          <c:orientation val="minMax"/>
        </c:scaling>
        <c:axPos val="l"/>
        <c:majorGridlines>
          <c:spPr>
            <a:ln>
              <a:solidFill>
                <a:srgbClr val="BFBFBF"/>
              </a:solidFill>
            </a:ln>
          </c:spPr>
        </c:majorGridlines>
        <c:numFmt formatCode="&quot;$&quot;#,##0" sourceLinked="0"/>
        <c:majorTickMark val="none"/>
        <c:tickLblPos val="nextTo"/>
        <c:spPr>
          <a:ln>
            <a:noFill/>
          </a:ln>
        </c:spPr>
        <c:txPr>
          <a:bodyPr/>
          <a:lstStyle/>
          <a:p>
            <a:pPr>
              <a:defRPr sz="800" b="1"/>
            </a:pPr>
            <a:endParaRPr lang="en-US"/>
          </a:p>
        </c:txPr>
        <c:crossAx val="87604224"/>
        <c:crosses val="autoZero"/>
        <c:crossBetween val="between"/>
        <c:minorUnit val="1.0000000000000005E-2"/>
      </c:valAx>
    </c:plotArea>
    <c:legend>
      <c:legendPos val="t"/>
      <c:layout>
        <c:manualLayout>
          <c:xMode val="edge"/>
          <c:yMode val="edge"/>
          <c:x val="9.0318157345716382E-2"/>
          <c:y val="3.7996556103125412E-2"/>
          <c:w val="0.48175667945353001"/>
          <c:h val="5.8290579274768897E-2"/>
        </c:manualLayout>
      </c:layout>
      <c:txPr>
        <a:bodyPr/>
        <a:lstStyle/>
        <a:p>
          <a:pPr>
            <a:defRPr sz="900" b="1"/>
          </a:pPr>
          <a:endParaRPr lang="en-US"/>
        </a:p>
      </c:txPr>
    </c:legend>
    <c:plotVisOnly val="1"/>
    <c:dispBlanksAs val="gap"/>
  </c:chart>
  <c:txPr>
    <a:bodyPr/>
    <a:lstStyle/>
    <a:p>
      <a:pPr>
        <a:defRPr sz="1800"/>
      </a:pPr>
      <a:endParaRPr lang="en-US"/>
    </a:p>
  </c:txPr>
  <c:externalData r:id="rId1"/>
</c:chartSpace>
</file>

<file path=ppt/charts/chart6.xml><?xml version="1.0" encoding="utf-8"?>
<c:chartSpace xmlns:c="http://schemas.openxmlformats.org/drawingml/2006/chart" xmlns:a="http://schemas.openxmlformats.org/drawingml/2006/main" xmlns:r="http://schemas.openxmlformats.org/officeDocument/2006/relationships">
  <c:lang val="en-US"/>
  <c:chart>
    <c:autoTitleDeleted val="1"/>
    <c:plotArea>
      <c:layout>
        <c:manualLayout>
          <c:layoutTarget val="inner"/>
          <c:xMode val="edge"/>
          <c:yMode val="edge"/>
          <c:x val="2.7777777777779209E-2"/>
          <c:y val="3.8149731990623015E-3"/>
          <c:w val="0.9529914529914687"/>
          <c:h val="0.92123824362798401"/>
        </c:manualLayout>
      </c:layout>
      <c:lineChart>
        <c:grouping val="standard"/>
        <c:ser>
          <c:idx val="0"/>
          <c:order val="0"/>
          <c:tx>
            <c:strRef>
              <c:f>Sheet1!$B$1</c:f>
              <c:strCache>
                <c:ptCount val="1"/>
                <c:pt idx="0">
                  <c:v>PRIVATE/OTHER</c:v>
                </c:pt>
              </c:strCache>
            </c:strRef>
          </c:tx>
          <c:spPr>
            <a:ln w="38100"/>
          </c:spPr>
          <c:marker>
            <c:symbol val="none"/>
          </c:marker>
          <c:cat>
            <c:numRef>
              <c:f>Sheet1!$A$2:$A$20</c:f>
              <c:numCache>
                <c:formatCode>General</c:formatCode>
                <c:ptCount val="19"/>
                <c:pt idx="0">
                  <c:v>1991</c:v>
                </c:pt>
                <c:pt idx="1">
                  <c:v>1992</c:v>
                </c:pt>
                <c:pt idx="2">
                  <c:v>1993</c:v>
                </c:pt>
                <c:pt idx="3">
                  <c:v>1994</c:v>
                </c:pt>
                <c:pt idx="4">
                  <c:v>1995</c:v>
                </c:pt>
                <c:pt idx="5">
                  <c:v>1996</c:v>
                </c:pt>
                <c:pt idx="6">
                  <c:v>1997</c:v>
                </c:pt>
                <c:pt idx="7">
                  <c:v>1998</c:v>
                </c:pt>
                <c:pt idx="8">
                  <c:v>1999</c:v>
                </c:pt>
                <c:pt idx="9">
                  <c:v>2000</c:v>
                </c:pt>
                <c:pt idx="10">
                  <c:v>2001</c:v>
                </c:pt>
                <c:pt idx="11">
                  <c:v>2002</c:v>
                </c:pt>
                <c:pt idx="12">
                  <c:v>2003</c:v>
                </c:pt>
                <c:pt idx="13">
                  <c:v>2004</c:v>
                </c:pt>
                <c:pt idx="14">
                  <c:v>2005</c:v>
                </c:pt>
                <c:pt idx="15">
                  <c:v>2006</c:v>
                </c:pt>
                <c:pt idx="16">
                  <c:v>2007</c:v>
                </c:pt>
                <c:pt idx="17">
                  <c:v>2008</c:v>
                </c:pt>
                <c:pt idx="18">
                  <c:v>2009</c:v>
                </c:pt>
              </c:numCache>
            </c:numRef>
          </c:cat>
          <c:val>
            <c:numRef>
              <c:f>Sheet1!$B$2:$B$20</c:f>
              <c:numCache>
                <c:formatCode>General</c:formatCode>
                <c:ptCount val="19"/>
                <c:pt idx="0">
                  <c:v>100</c:v>
                </c:pt>
                <c:pt idx="1">
                  <c:v>104.72184168892232</c:v>
                </c:pt>
                <c:pt idx="2">
                  <c:v>113.26346895693898</c:v>
                </c:pt>
                <c:pt idx="3">
                  <c:v>113.7993674690928</c:v>
                </c:pt>
                <c:pt idx="4">
                  <c:v>115.04413417527346</c:v>
                </c:pt>
                <c:pt idx="5">
                  <c:v>122.43086209626948</c:v>
                </c:pt>
                <c:pt idx="6">
                  <c:v>128.76631872854105</c:v>
                </c:pt>
                <c:pt idx="7">
                  <c:v>142.10919998831491</c:v>
                </c:pt>
                <c:pt idx="8">
                  <c:v>143.85734690645862</c:v>
                </c:pt>
                <c:pt idx="9">
                  <c:v>155.23244818981487</c:v>
                </c:pt>
                <c:pt idx="10">
                  <c:v>170.36099156984079</c:v>
                </c:pt>
                <c:pt idx="11">
                  <c:v>187.47999317346319</c:v>
                </c:pt>
                <c:pt idx="12">
                  <c:v>208.11458434232318</c:v>
                </c:pt>
                <c:pt idx="13">
                  <c:v>221.62159461133999</c:v>
                </c:pt>
                <c:pt idx="14">
                  <c:v>233.33387146123238</c:v>
                </c:pt>
                <c:pt idx="15">
                  <c:v>256.23413483640127</c:v>
                </c:pt>
                <c:pt idx="16">
                  <c:v>273.27187912724867</c:v>
                </c:pt>
                <c:pt idx="17">
                  <c:v>285.61215123546481</c:v>
                </c:pt>
                <c:pt idx="18">
                  <c:v>294.73126661469865</c:v>
                </c:pt>
              </c:numCache>
            </c:numRef>
          </c:val>
        </c:ser>
        <c:ser>
          <c:idx val="1"/>
          <c:order val="1"/>
          <c:tx>
            <c:strRef>
              <c:f>Sheet1!$C$1</c:f>
              <c:strCache>
                <c:ptCount val="1"/>
                <c:pt idx="0">
                  <c:v>MEDICARE</c:v>
                </c:pt>
              </c:strCache>
            </c:strRef>
          </c:tx>
          <c:spPr>
            <a:ln w="38100">
              <a:solidFill>
                <a:schemeClr val="accent5"/>
              </a:solidFill>
            </a:ln>
          </c:spPr>
          <c:marker>
            <c:symbol val="none"/>
          </c:marker>
          <c:cat>
            <c:numRef>
              <c:f>Sheet1!$A$2:$A$20</c:f>
              <c:numCache>
                <c:formatCode>General</c:formatCode>
                <c:ptCount val="19"/>
                <c:pt idx="0">
                  <c:v>1991</c:v>
                </c:pt>
                <c:pt idx="1">
                  <c:v>1992</c:v>
                </c:pt>
                <c:pt idx="2">
                  <c:v>1993</c:v>
                </c:pt>
                <c:pt idx="3">
                  <c:v>1994</c:v>
                </c:pt>
                <c:pt idx="4">
                  <c:v>1995</c:v>
                </c:pt>
                <c:pt idx="5">
                  <c:v>1996</c:v>
                </c:pt>
                <c:pt idx="6">
                  <c:v>1997</c:v>
                </c:pt>
                <c:pt idx="7">
                  <c:v>1998</c:v>
                </c:pt>
                <c:pt idx="8">
                  <c:v>1999</c:v>
                </c:pt>
                <c:pt idx="9">
                  <c:v>2000</c:v>
                </c:pt>
                <c:pt idx="10">
                  <c:v>2001</c:v>
                </c:pt>
                <c:pt idx="11">
                  <c:v>2002</c:v>
                </c:pt>
                <c:pt idx="12">
                  <c:v>2003</c:v>
                </c:pt>
                <c:pt idx="13">
                  <c:v>2004</c:v>
                </c:pt>
                <c:pt idx="14">
                  <c:v>2005</c:v>
                </c:pt>
                <c:pt idx="15">
                  <c:v>2006</c:v>
                </c:pt>
                <c:pt idx="16">
                  <c:v>2007</c:v>
                </c:pt>
                <c:pt idx="17">
                  <c:v>2008</c:v>
                </c:pt>
                <c:pt idx="18">
                  <c:v>2009</c:v>
                </c:pt>
              </c:numCache>
            </c:numRef>
          </c:cat>
          <c:val>
            <c:numRef>
              <c:f>Sheet1!$C$2:$C$20</c:f>
              <c:numCache>
                <c:formatCode>General</c:formatCode>
                <c:ptCount val="19"/>
                <c:pt idx="0">
                  <c:v>100</c:v>
                </c:pt>
                <c:pt idx="1">
                  <c:v>114.24907111194</c:v>
                </c:pt>
                <c:pt idx="2">
                  <c:v>129.27195260160372</c:v>
                </c:pt>
                <c:pt idx="3">
                  <c:v>141.50372272511939</c:v>
                </c:pt>
                <c:pt idx="4">
                  <c:v>156.70133559039979</c:v>
                </c:pt>
                <c:pt idx="5">
                  <c:v>168.94085242514947</c:v>
                </c:pt>
                <c:pt idx="6">
                  <c:v>172.61537578722371</c:v>
                </c:pt>
                <c:pt idx="7">
                  <c:v>165.9876339535484</c:v>
                </c:pt>
                <c:pt idx="8">
                  <c:v>167.92517250778261</c:v>
                </c:pt>
                <c:pt idx="9">
                  <c:v>173.50825598576901</c:v>
                </c:pt>
                <c:pt idx="10">
                  <c:v>188.31996786549487</c:v>
                </c:pt>
                <c:pt idx="11">
                  <c:v>197.82891244781845</c:v>
                </c:pt>
                <c:pt idx="12">
                  <c:v>208.18655228312653</c:v>
                </c:pt>
                <c:pt idx="13">
                  <c:v>225.41007359375513</c:v>
                </c:pt>
                <c:pt idx="14">
                  <c:v>238.74589352575572</c:v>
                </c:pt>
                <c:pt idx="15">
                  <c:v>275.89969443527895</c:v>
                </c:pt>
                <c:pt idx="16">
                  <c:v>295.67044916579408</c:v>
                </c:pt>
                <c:pt idx="17">
                  <c:v>314.94943119055745</c:v>
                </c:pt>
                <c:pt idx="18">
                  <c:v>336.27985711621511</c:v>
                </c:pt>
              </c:numCache>
            </c:numRef>
          </c:val>
        </c:ser>
        <c:ser>
          <c:idx val="2"/>
          <c:order val="2"/>
          <c:tx>
            <c:strRef>
              <c:f>Sheet1!$D$1</c:f>
              <c:strCache>
                <c:ptCount val="1"/>
                <c:pt idx="0">
                  <c:v>MEDICAID</c:v>
                </c:pt>
              </c:strCache>
            </c:strRef>
          </c:tx>
          <c:spPr>
            <a:ln w="38100">
              <a:solidFill>
                <a:schemeClr val="bg2"/>
              </a:solidFill>
            </a:ln>
          </c:spPr>
          <c:marker>
            <c:symbol val="none"/>
          </c:marker>
          <c:cat>
            <c:numRef>
              <c:f>Sheet1!$A$2:$A$20</c:f>
              <c:numCache>
                <c:formatCode>General</c:formatCode>
                <c:ptCount val="19"/>
                <c:pt idx="0">
                  <c:v>1991</c:v>
                </c:pt>
                <c:pt idx="1">
                  <c:v>1992</c:v>
                </c:pt>
                <c:pt idx="2">
                  <c:v>1993</c:v>
                </c:pt>
                <c:pt idx="3">
                  <c:v>1994</c:v>
                </c:pt>
                <c:pt idx="4">
                  <c:v>1995</c:v>
                </c:pt>
                <c:pt idx="5">
                  <c:v>1996</c:v>
                </c:pt>
                <c:pt idx="6">
                  <c:v>1997</c:v>
                </c:pt>
                <c:pt idx="7">
                  <c:v>1998</c:v>
                </c:pt>
                <c:pt idx="8">
                  <c:v>1999</c:v>
                </c:pt>
                <c:pt idx="9">
                  <c:v>2000</c:v>
                </c:pt>
                <c:pt idx="10">
                  <c:v>2001</c:v>
                </c:pt>
                <c:pt idx="11">
                  <c:v>2002</c:v>
                </c:pt>
                <c:pt idx="12">
                  <c:v>2003</c:v>
                </c:pt>
                <c:pt idx="13">
                  <c:v>2004</c:v>
                </c:pt>
                <c:pt idx="14">
                  <c:v>2005</c:v>
                </c:pt>
                <c:pt idx="15">
                  <c:v>2006</c:v>
                </c:pt>
                <c:pt idx="16">
                  <c:v>2007</c:v>
                </c:pt>
                <c:pt idx="17">
                  <c:v>2008</c:v>
                </c:pt>
                <c:pt idx="18">
                  <c:v>2009</c:v>
                </c:pt>
              </c:numCache>
            </c:numRef>
          </c:cat>
          <c:val>
            <c:numRef>
              <c:f>Sheet1!$D$2:$D$20</c:f>
              <c:numCache>
                <c:formatCode>General</c:formatCode>
                <c:ptCount val="19"/>
                <c:pt idx="0">
                  <c:v>100</c:v>
                </c:pt>
                <c:pt idx="1">
                  <c:v>108.21153496270296</c:v>
                </c:pt>
                <c:pt idx="2">
                  <c:v>107.55684164623455</c:v>
                </c:pt>
                <c:pt idx="3">
                  <c:v>127.5973303991983</c:v>
                </c:pt>
                <c:pt idx="4">
                  <c:v>143.34000444741051</c:v>
                </c:pt>
                <c:pt idx="5">
                  <c:v>138.630659978225</c:v>
                </c:pt>
                <c:pt idx="6">
                  <c:v>154.1139980766398</c:v>
                </c:pt>
                <c:pt idx="7">
                  <c:v>167.15963600553442</c:v>
                </c:pt>
                <c:pt idx="8">
                  <c:v>178.11961220900329</c:v>
                </c:pt>
                <c:pt idx="9">
                  <c:v>188.22938235880198</c:v>
                </c:pt>
                <c:pt idx="10">
                  <c:v>205.41428773583539</c:v>
                </c:pt>
                <c:pt idx="11">
                  <c:v>230.12859944147507</c:v>
                </c:pt>
                <c:pt idx="12">
                  <c:v>230.69752129124893</c:v>
                </c:pt>
                <c:pt idx="13">
                  <c:v>242.82739719697707</c:v>
                </c:pt>
                <c:pt idx="14">
                  <c:v>269.10350045773674</c:v>
                </c:pt>
                <c:pt idx="15">
                  <c:v>254.01927403261618</c:v>
                </c:pt>
                <c:pt idx="16">
                  <c:v>284.12910194097623</c:v>
                </c:pt>
                <c:pt idx="17">
                  <c:v>297.00608486465728</c:v>
                </c:pt>
                <c:pt idx="18">
                  <c:v>320.63107006402527</c:v>
                </c:pt>
              </c:numCache>
            </c:numRef>
          </c:val>
        </c:ser>
        <c:marker val="1"/>
        <c:axId val="95055872"/>
        <c:axId val="95057408"/>
      </c:lineChart>
      <c:catAx>
        <c:axId val="95055872"/>
        <c:scaling>
          <c:orientation val="minMax"/>
        </c:scaling>
        <c:axPos val="b"/>
        <c:numFmt formatCode="General" sourceLinked="1"/>
        <c:majorTickMark val="none"/>
        <c:tickLblPos val="nextTo"/>
        <c:txPr>
          <a:bodyPr/>
          <a:lstStyle/>
          <a:p>
            <a:pPr>
              <a:defRPr sz="750" b="1"/>
            </a:pPr>
            <a:endParaRPr lang="en-US"/>
          </a:p>
        </c:txPr>
        <c:crossAx val="95057408"/>
        <c:crosses val="autoZero"/>
        <c:auto val="1"/>
        <c:lblAlgn val="ctr"/>
        <c:lblOffset val="0"/>
      </c:catAx>
      <c:valAx>
        <c:axId val="95057408"/>
        <c:scaling>
          <c:orientation val="minMax"/>
          <c:min val="100"/>
        </c:scaling>
        <c:axPos val="l"/>
        <c:majorGridlines>
          <c:spPr>
            <a:ln>
              <a:solidFill>
                <a:srgbClr val="BFBFBF"/>
              </a:solidFill>
            </a:ln>
          </c:spPr>
        </c:majorGridlines>
        <c:numFmt formatCode="General" sourceLinked="0"/>
        <c:majorTickMark val="none"/>
        <c:tickLblPos val="nextTo"/>
        <c:spPr>
          <a:ln>
            <a:noFill/>
          </a:ln>
        </c:spPr>
        <c:txPr>
          <a:bodyPr/>
          <a:lstStyle/>
          <a:p>
            <a:pPr>
              <a:defRPr sz="800" b="1"/>
            </a:pPr>
            <a:endParaRPr lang="en-US"/>
          </a:p>
        </c:txPr>
        <c:crossAx val="95055872"/>
        <c:crosses val="autoZero"/>
        <c:crossBetween val="between"/>
        <c:minorUnit val="1.0000000000000005E-2"/>
      </c:valAx>
    </c:plotArea>
    <c:legend>
      <c:legendPos val="t"/>
      <c:layout>
        <c:manualLayout>
          <c:xMode val="edge"/>
          <c:yMode val="edge"/>
          <c:x val="9.0318157345716382E-2"/>
          <c:y val="3.7996556103125412E-2"/>
          <c:w val="0.48175667945353001"/>
          <c:h val="5.8290579274768897E-2"/>
        </c:manualLayout>
      </c:layout>
      <c:txPr>
        <a:bodyPr/>
        <a:lstStyle/>
        <a:p>
          <a:pPr>
            <a:defRPr sz="900" b="1"/>
          </a:pPr>
          <a:endParaRPr lang="en-US"/>
        </a:p>
      </c:txPr>
    </c:legend>
    <c:plotVisOnly val="1"/>
    <c:dispBlanksAs val="gap"/>
  </c:chart>
  <c:txPr>
    <a:bodyPr/>
    <a:lstStyle/>
    <a:p>
      <a:pPr>
        <a:defRPr sz="1800"/>
      </a:pPr>
      <a:endParaRPr lang="en-US"/>
    </a:p>
  </c:txPr>
  <c:externalData r:id="rId1"/>
</c:chartSpace>
</file>

<file path=ppt/charts/chart7.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2.7777777777779209E-2"/>
          <c:y val="3.8149731990623015E-3"/>
          <c:w val="0.9529914529914697"/>
          <c:h val="0.92123824362798401"/>
        </c:manualLayout>
      </c:layout>
      <c:lineChart>
        <c:grouping val="standard"/>
        <c:ser>
          <c:idx val="0"/>
          <c:order val="0"/>
          <c:tx>
            <c:strRef>
              <c:f>Sheet1!$B$1</c:f>
              <c:strCache>
                <c:ptCount val="1"/>
                <c:pt idx="0">
                  <c:v>PRIVATE/OTHER</c:v>
                </c:pt>
              </c:strCache>
            </c:strRef>
          </c:tx>
          <c:spPr>
            <a:ln w="38100"/>
          </c:spPr>
          <c:marker>
            <c:symbol val="none"/>
          </c:marker>
          <c:cat>
            <c:numRef>
              <c:f>Sheet1!$A$2:$A$20</c:f>
              <c:numCache>
                <c:formatCode>General</c:formatCode>
                <c:ptCount val="19"/>
                <c:pt idx="0">
                  <c:v>1991</c:v>
                </c:pt>
                <c:pt idx="1">
                  <c:v>1992</c:v>
                </c:pt>
                <c:pt idx="2">
                  <c:v>1993</c:v>
                </c:pt>
                <c:pt idx="3">
                  <c:v>1994</c:v>
                </c:pt>
                <c:pt idx="4">
                  <c:v>1995</c:v>
                </c:pt>
                <c:pt idx="5">
                  <c:v>1996</c:v>
                </c:pt>
                <c:pt idx="6">
                  <c:v>1997</c:v>
                </c:pt>
                <c:pt idx="7">
                  <c:v>1998</c:v>
                </c:pt>
                <c:pt idx="8">
                  <c:v>1999</c:v>
                </c:pt>
                <c:pt idx="9">
                  <c:v>2000</c:v>
                </c:pt>
                <c:pt idx="10">
                  <c:v>2001</c:v>
                </c:pt>
                <c:pt idx="11">
                  <c:v>2002</c:v>
                </c:pt>
                <c:pt idx="12">
                  <c:v>2003</c:v>
                </c:pt>
                <c:pt idx="13">
                  <c:v>2004</c:v>
                </c:pt>
                <c:pt idx="14">
                  <c:v>2005</c:v>
                </c:pt>
                <c:pt idx="15">
                  <c:v>2006</c:v>
                </c:pt>
                <c:pt idx="16">
                  <c:v>2007</c:v>
                </c:pt>
                <c:pt idx="17">
                  <c:v>2008</c:v>
                </c:pt>
                <c:pt idx="18">
                  <c:v>2009</c:v>
                </c:pt>
              </c:numCache>
            </c:numRef>
          </c:cat>
          <c:val>
            <c:numRef>
              <c:f>Sheet1!$B$2:$B$20</c:f>
              <c:numCache>
                <c:formatCode>_("$"* #,##0.00_);_("$"* \(#,##0.00\);_("$"* "-"??_);_(@_)</c:formatCode>
                <c:ptCount val="19"/>
                <c:pt idx="0">
                  <c:v>2913.6</c:v>
                </c:pt>
                <c:pt idx="1">
                  <c:v>3041.34</c:v>
                </c:pt>
                <c:pt idx="2">
                  <c:v>3339.38</c:v>
                </c:pt>
                <c:pt idx="3">
                  <c:v>3334.74</c:v>
                </c:pt>
                <c:pt idx="4">
                  <c:v>3342.8900000000012</c:v>
                </c:pt>
                <c:pt idx="5">
                  <c:v>3536.46</c:v>
                </c:pt>
                <c:pt idx="6">
                  <c:v>3714.77</c:v>
                </c:pt>
                <c:pt idx="7">
                  <c:v>4140.37</c:v>
                </c:pt>
                <c:pt idx="8">
                  <c:v>4153.5</c:v>
                </c:pt>
                <c:pt idx="9">
                  <c:v>4452.8</c:v>
                </c:pt>
                <c:pt idx="10">
                  <c:v>4879.17</c:v>
                </c:pt>
                <c:pt idx="11">
                  <c:v>5381.9299999999994</c:v>
                </c:pt>
                <c:pt idx="12">
                  <c:v>5891.59</c:v>
                </c:pt>
                <c:pt idx="13">
                  <c:v>6298.27</c:v>
                </c:pt>
                <c:pt idx="14">
                  <c:v>6699.17</c:v>
                </c:pt>
                <c:pt idx="15">
                  <c:v>7436.08</c:v>
                </c:pt>
                <c:pt idx="16">
                  <c:v>8194.0400000000009</c:v>
                </c:pt>
                <c:pt idx="17">
                  <c:v>8710.15</c:v>
                </c:pt>
                <c:pt idx="18">
                  <c:v>9102.9699999998684</c:v>
                </c:pt>
              </c:numCache>
            </c:numRef>
          </c:val>
        </c:ser>
        <c:ser>
          <c:idx val="1"/>
          <c:order val="1"/>
          <c:tx>
            <c:strRef>
              <c:f>Sheet1!$C$1</c:f>
              <c:strCache>
                <c:ptCount val="1"/>
                <c:pt idx="0">
                  <c:v>MEDICARE</c:v>
                </c:pt>
              </c:strCache>
            </c:strRef>
          </c:tx>
          <c:spPr>
            <a:ln w="38100">
              <a:solidFill>
                <a:schemeClr val="accent5"/>
              </a:solidFill>
            </a:ln>
          </c:spPr>
          <c:marker>
            <c:symbol val="none"/>
          </c:marker>
          <c:cat>
            <c:numRef>
              <c:f>Sheet1!$A$2:$A$20</c:f>
              <c:numCache>
                <c:formatCode>General</c:formatCode>
                <c:ptCount val="19"/>
                <c:pt idx="0">
                  <c:v>1991</c:v>
                </c:pt>
                <c:pt idx="1">
                  <c:v>1992</c:v>
                </c:pt>
                <c:pt idx="2">
                  <c:v>1993</c:v>
                </c:pt>
                <c:pt idx="3">
                  <c:v>1994</c:v>
                </c:pt>
                <c:pt idx="4">
                  <c:v>1995</c:v>
                </c:pt>
                <c:pt idx="5">
                  <c:v>1996</c:v>
                </c:pt>
                <c:pt idx="6">
                  <c:v>1997</c:v>
                </c:pt>
                <c:pt idx="7">
                  <c:v>1998</c:v>
                </c:pt>
                <c:pt idx="8">
                  <c:v>1999</c:v>
                </c:pt>
                <c:pt idx="9">
                  <c:v>2000</c:v>
                </c:pt>
                <c:pt idx="10">
                  <c:v>2001</c:v>
                </c:pt>
                <c:pt idx="11">
                  <c:v>2002</c:v>
                </c:pt>
                <c:pt idx="12">
                  <c:v>2003</c:v>
                </c:pt>
                <c:pt idx="13">
                  <c:v>2004</c:v>
                </c:pt>
                <c:pt idx="14">
                  <c:v>2005</c:v>
                </c:pt>
                <c:pt idx="15">
                  <c:v>2006</c:v>
                </c:pt>
                <c:pt idx="16">
                  <c:v>2007</c:v>
                </c:pt>
                <c:pt idx="17">
                  <c:v>2008</c:v>
                </c:pt>
                <c:pt idx="18">
                  <c:v>2009</c:v>
                </c:pt>
              </c:numCache>
            </c:numRef>
          </c:cat>
          <c:val>
            <c:numRef>
              <c:f>Sheet1!$C$2:$C$20</c:f>
              <c:numCache>
                <c:formatCode>_("$"* #,##0.00_);_("$"* \(#,##0.00\);_("$"* "-"??_);_(@_)</c:formatCode>
                <c:ptCount val="19"/>
                <c:pt idx="0">
                  <c:v>3964.3370000000177</c:v>
                </c:pt>
                <c:pt idx="1">
                  <c:v>4451.375</c:v>
                </c:pt>
                <c:pt idx="2">
                  <c:v>4945.8200000000024</c:v>
                </c:pt>
                <c:pt idx="3">
                  <c:v>5343.5560000000014</c:v>
                </c:pt>
                <c:pt idx="4">
                  <c:v>5853.6200000000044</c:v>
                </c:pt>
                <c:pt idx="5">
                  <c:v>6243.46</c:v>
                </c:pt>
                <c:pt idx="6">
                  <c:v>6353.7690000000002</c:v>
                </c:pt>
                <c:pt idx="7">
                  <c:v>6083.9610000000002</c:v>
                </c:pt>
                <c:pt idx="8">
                  <c:v>6149.259</c:v>
                </c:pt>
                <c:pt idx="9">
                  <c:v>6311.1730000000016</c:v>
                </c:pt>
                <c:pt idx="10">
                  <c:v>6848.6440000000002</c:v>
                </c:pt>
                <c:pt idx="11">
                  <c:v>7183.4829999999993</c:v>
                </c:pt>
                <c:pt idx="12">
                  <c:v>7549.0120000000024</c:v>
                </c:pt>
                <c:pt idx="13">
                  <c:v>8145.0340000000006</c:v>
                </c:pt>
                <c:pt idx="14">
                  <c:v>8573.8169999998572</c:v>
                </c:pt>
                <c:pt idx="15">
                  <c:v>9795.41</c:v>
                </c:pt>
                <c:pt idx="16">
                  <c:v>10338.84</c:v>
                </c:pt>
                <c:pt idx="17">
                  <c:v>10775.704000000012</c:v>
                </c:pt>
                <c:pt idx="18">
                  <c:v>11277.338</c:v>
                </c:pt>
              </c:numCache>
            </c:numRef>
          </c:val>
        </c:ser>
        <c:ser>
          <c:idx val="2"/>
          <c:order val="2"/>
          <c:tx>
            <c:strRef>
              <c:f>Sheet1!$D$1</c:f>
              <c:strCache>
                <c:ptCount val="1"/>
                <c:pt idx="0">
                  <c:v>MEDICAID</c:v>
                </c:pt>
              </c:strCache>
            </c:strRef>
          </c:tx>
          <c:spPr>
            <a:ln w="38100">
              <a:solidFill>
                <a:schemeClr val="bg2"/>
              </a:solidFill>
            </a:ln>
          </c:spPr>
          <c:marker>
            <c:symbol val="none"/>
          </c:marker>
          <c:cat>
            <c:numRef>
              <c:f>Sheet1!$A$2:$A$20</c:f>
              <c:numCache>
                <c:formatCode>General</c:formatCode>
                <c:ptCount val="19"/>
                <c:pt idx="0">
                  <c:v>1991</c:v>
                </c:pt>
                <c:pt idx="1">
                  <c:v>1992</c:v>
                </c:pt>
                <c:pt idx="2">
                  <c:v>1993</c:v>
                </c:pt>
                <c:pt idx="3">
                  <c:v>1994</c:v>
                </c:pt>
                <c:pt idx="4">
                  <c:v>1995</c:v>
                </c:pt>
                <c:pt idx="5">
                  <c:v>1996</c:v>
                </c:pt>
                <c:pt idx="6">
                  <c:v>1997</c:v>
                </c:pt>
                <c:pt idx="7">
                  <c:v>1998</c:v>
                </c:pt>
                <c:pt idx="8">
                  <c:v>1999</c:v>
                </c:pt>
                <c:pt idx="9">
                  <c:v>2000</c:v>
                </c:pt>
                <c:pt idx="10">
                  <c:v>2001</c:v>
                </c:pt>
                <c:pt idx="11">
                  <c:v>2002</c:v>
                </c:pt>
                <c:pt idx="12">
                  <c:v>2003</c:v>
                </c:pt>
                <c:pt idx="13">
                  <c:v>2004</c:v>
                </c:pt>
                <c:pt idx="14">
                  <c:v>2005</c:v>
                </c:pt>
                <c:pt idx="15">
                  <c:v>2006</c:v>
                </c:pt>
                <c:pt idx="16">
                  <c:v>2007</c:v>
                </c:pt>
                <c:pt idx="17">
                  <c:v>2008</c:v>
                </c:pt>
                <c:pt idx="18">
                  <c:v>2009</c:v>
                </c:pt>
              </c:numCache>
            </c:numRef>
          </c:cat>
          <c:val>
            <c:numRef>
              <c:f>Sheet1!$D$2:$D$20</c:f>
              <c:numCache>
                <c:formatCode>_("$"* #,##0.00_);_("$"* \(#,##0.00\);_("$"* "-"??_);_(@_)</c:formatCode>
                <c:ptCount val="19"/>
                <c:pt idx="0">
                  <c:v>5132.1850000000004</c:v>
                </c:pt>
                <c:pt idx="1">
                  <c:v>5719.5570000000016</c:v>
                </c:pt>
                <c:pt idx="2">
                  <c:v>5049.4660000000003</c:v>
                </c:pt>
                <c:pt idx="3">
                  <c:v>6025.8380000000006</c:v>
                </c:pt>
                <c:pt idx="4">
                  <c:v>6782.9489999999996</c:v>
                </c:pt>
                <c:pt idx="5">
                  <c:v>6546.0030000000015</c:v>
                </c:pt>
                <c:pt idx="6">
                  <c:v>6929.1560000000054</c:v>
                </c:pt>
                <c:pt idx="7">
                  <c:v>6760.3420000000024</c:v>
                </c:pt>
                <c:pt idx="8">
                  <c:v>7170.1690000000044</c:v>
                </c:pt>
                <c:pt idx="9">
                  <c:v>7496.4130000000005</c:v>
                </c:pt>
                <c:pt idx="10">
                  <c:v>7807.2130000000006</c:v>
                </c:pt>
                <c:pt idx="11">
                  <c:v>8392.0679999998683</c:v>
                </c:pt>
                <c:pt idx="12">
                  <c:v>8887.102999999981</c:v>
                </c:pt>
                <c:pt idx="13">
                  <c:v>9231.4040000000005</c:v>
                </c:pt>
                <c:pt idx="14">
                  <c:v>9783.7090000000007</c:v>
                </c:pt>
                <c:pt idx="15">
                  <c:v>8778.0759999998572</c:v>
                </c:pt>
                <c:pt idx="16">
                  <c:v>8447.0159999998887</c:v>
                </c:pt>
                <c:pt idx="17">
                  <c:v>8162.4589999999998</c:v>
                </c:pt>
                <c:pt idx="18">
                  <c:v>8277.8499999999112</c:v>
                </c:pt>
              </c:numCache>
            </c:numRef>
          </c:val>
        </c:ser>
        <c:marker val="1"/>
        <c:axId val="96804224"/>
        <c:axId val="97125888"/>
      </c:lineChart>
      <c:catAx>
        <c:axId val="96804224"/>
        <c:scaling>
          <c:orientation val="minMax"/>
        </c:scaling>
        <c:axPos val="b"/>
        <c:numFmt formatCode="General" sourceLinked="1"/>
        <c:majorTickMark val="none"/>
        <c:tickLblPos val="nextTo"/>
        <c:txPr>
          <a:bodyPr/>
          <a:lstStyle/>
          <a:p>
            <a:pPr>
              <a:defRPr sz="750" b="1"/>
            </a:pPr>
            <a:endParaRPr lang="en-US"/>
          </a:p>
        </c:txPr>
        <c:crossAx val="97125888"/>
        <c:crosses val="autoZero"/>
        <c:auto val="1"/>
        <c:lblAlgn val="ctr"/>
        <c:lblOffset val="0"/>
      </c:catAx>
      <c:valAx>
        <c:axId val="97125888"/>
        <c:scaling>
          <c:orientation val="minMax"/>
        </c:scaling>
        <c:axPos val="l"/>
        <c:majorGridlines>
          <c:spPr>
            <a:ln>
              <a:solidFill>
                <a:srgbClr val="BFBFBF"/>
              </a:solidFill>
            </a:ln>
          </c:spPr>
        </c:majorGridlines>
        <c:numFmt formatCode="&quot;$&quot;#,##0" sourceLinked="0"/>
        <c:majorTickMark val="none"/>
        <c:tickLblPos val="nextTo"/>
        <c:spPr>
          <a:ln>
            <a:noFill/>
          </a:ln>
        </c:spPr>
        <c:txPr>
          <a:bodyPr/>
          <a:lstStyle/>
          <a:p>
            <a:pPr>
              <a:defRPr sz="800" b="1"/>
            </a:pPr>
            <a:endParaRPr lang="en-US"/>
          </a:p>
        </c:txPr>
        <c:crossAx val="96804224"/>
        <c:crosses val="autoZero"/>
        <c:crossBetween val="between"/>
        <c:minorUnit val="1.0000000000000005E-2"/>
      </c:valAx>
    </c:plotArea>
    <c:legend>
      <c:legendPos val="t"/>
      <c:layout>
        <c:manualLayout>
          <c:xMode val="edge"/>
          <c:yMode val="edge"/>
          <c:x val="9.0318157345716382E-2"/>
          <c:y val="3.7996556103125412E-2"/>
          <c:w val="0.48175667945353001"/>
          <c:h val="5.8290579274768897E-2"/>
        </c:manualLayout>
      </c:layout>
      <c:txPr>
        <a:bodyPr/>
        <a:lstStyle/>
        <a:p>
          <a:pPr>
            <a:defRPr sz="900" b="1"/>
          </a:pPr>
          <a:endParaRPr lang="en-US"/>
        </a:p>
      </c:txPr>
    </c:legend>
    <c:plotVisOnly val="1"/>
    <c:dispBlanksAs val="gap"/>
  </c:chart>
  <c:txPr>
    <a:bodyPr/>
    <a:lstStyle/>
    <a:p>
      <a:pPr>
        <a:defRPr sz="1800"/>
      </a:pPr>
      <a:endParaRPr lang="en-US"/>
    </a:p>
  </c:txPr>
  <c:externalData r:id="rId1"/>
</c:chartSpace>
</file>

<file path=ppt/charts/chart8.xml><?xml version="1.0" encoding="utf-8"?>
<c:chartSpace xmlns:c="http://schemas.openxmlformats.org/drawingml/2006/chart" xmlns:a="http://schemas.openxmlformats.org/drawingml/2006/main" xmlns:r="http://schemas.openxmlformats.org/officeDocument/2006/relationships">
  <c:lang val="en-US"/>
  <c:style val="3"/>
  <c:chart>
    <c:autoTitleDeleted val="1"/>
    <c:plotArea>
      <c:layout>
        <c:manualLayout>
          <c:layoutTarget val="inner"/>
          <c:xMode val="edge"/>
          <c:yMode val="edge"/>
          <c:x val="2.7777777777777936E-2"/>
          <c:y val="3.4284776902887196E-4"/>
          <c:w val="0.95299145299146892"/>
          <c:h val="0.85467945121790512"/>
        </c:manualLayout>
      </c:layout>
      <c:barChart>
        <c:barDir val="col"/>
        <c:grouping val="clustered"/>
        <c:ser>
          <c:idx val="0"/>
          <c:order val="0"/>
          <c:tx>
            <c:strRef>
              <c:f>Sheet1!$B$1</c:f>
              <c:strCache>
                <c:ptCount val="1"/>
                <c:pt idx="0">
                  <c:v>2000</c:v>
                </c:pt>
              </c:strCache>
            </c:strRef>
          </c:tx>
          <c:spPr>
            <a:solidFill>
              <a:schemeClr val="tx2"/>
            </a:solidFill>
          </c:spPr>
          <c:dLbls>
            <c:numFmt formatCode="&quot;$&quot;#,##0" sourceLinked="0"/>
            <c:txPr>
              <a:bodyPr rot="-5400000" vert="horz"/>
              <a:lstStyle/>
              <a:p>
                <a:pPr>
                  <a:defRPr sz="1000" b="1">
                    <a:solidFill>
                      <a:schemeClr val="bg1"/>
                    </a:solidFill>
                  </a:defRPr>
                </a:pPr>
                <a:endParaRPr lang="en-US"/>
              </a:p>
            </c:txPr>
            <c:dLblPos val="inEnd"/>
            <c:showVal val="1"/>
          </c:dLbls>
          <c:cat>
            <c:strRef>
              <c:f>Sheet1!$A$2:$A$3</c:f>
              <c:strCache>
                <c:ptCount val="2"/>
                <c:pt idx="0">
                  <c:v>Massachusetts</c:v>
                </c:pt>
                <c:pt idx="1">
                  <c:v>U.S.</c:v>
                </c:pt>
              </c:strCache>
            </c:strRef>
          </c:cat>
          <c:val>
            <c:numRef>
              <c:f>Sheet1!$B$2:$B$3</c:f>
              <c:numCache>
                <c:formatCode>"$"#,##0</c:formatCode>
                <c:ptCount val="2"/>
                <c:pt idx="0">
                  <c:v>7341</c:v>
                </c:pt>
                <c:pt idx="1">
                  <c:v>6772</c:v>
                </c:pt>
              </c:numCache>
            </c:numRef>
          </c:val>
        </c:ser>
        <c:ser>
          <c:idx val="1"/>
          <c:order val="1"/>
          <c:tx>
            <c:strRef>
              <c:f>Sheet1!$C$1</c:f>
              <c:strCache>
                <c:ptCount val="1"/>
                <c:pt idx="0">
                  <c:v>2002</c:v>
                </c:pt>
              </c:strCache>
            </c:strRef>
          </c:tx>
          <c:spPr>
            <a:solidFill>
              <a:schemeClr val="tx2"/>
            </a:solidFill>
          </c:spPr>
          <c:dLbls>
            <c:txPr>
              <a:bodyPr rot="-5400000" vert="horz"/>
              <a:lstStyle/>
              <a:p>
                <a:pPr>
                  <a:defRPr sz="1000" b="1">
                    <a:solidFill>
                      <a:schemeClr val="bg1"/>
                    </a:solidFill>
                  </a:defRPr>
                </a:pPr>
                <a:endParaRPr lang="en-US"/>
              </a:p>
            </c:txPr>
            <c:dLblPos val="inEnd"/>
            <c:showVal val="1"/>
          </c:dLbls>
          <c:cat>
            <c:strRef>
              <c:f>Sheet1!$A$2:$A$3</c:f>
              <c:strCache>
                <c:ptCount val="2"/>
                <c:pt idx="0">
                  <c:v>Massachusetts</c:v>
                </c:pt>
                <c:pt idx="1">
                  <c:v>U.S.</c:v>
                </c:pt>
              </c:strCache>
            </c:strRef>
          </c:cat>
          <c:val>
            <c:numRef>
              <c:f>Sheet1!$C$2:$C$3</c:f>
              <c:numCache>
                <c:formatCode>"$"#,##0</c:formatCode>
                <c:ptCount val="2"/>
                <c:pt idx="0">
                  <c:v>8176</c:v>
                </c:pt>
                <c:pt idx="1">
                  <c:v>7509</c:v>
                </c:pt>
              </c:numCache>
            </c:numRef>
          </c:val>
        </c:ser>
        <c:ser>
          <c:idx val="2"/>
          <c:order val="2"/>
          <c:tx>
            <c:strRef>
              <c:f>Sheet1!$D$1</c:f>
              <c:strCache>
                <c:ptCount val="1"/>
                <c:pt idx="0">
                  <c:v>2004</c:v>
                </c:pt>
              </c:strCache>
            </c:strRef>
          </c:tx>
          <c:spPr>
            <a:solidFill>
              <a:schemeClr val="tx2"/>
            </a:solidFill>
          </c:spPr>
          <c:dLbls>
            <c:txPr>
              <a:bodyPr rot="-5400000" vert="horz"/>
              <a:lstStyle/>
              <a:p>
                <a:pPr>
                  <a:defRPr sz="1000" b="1">
                    <a:solidFill>
                      <a:schemeClr val="bg1"/>
                    </a:solidFill>
                  </a:defRPr>
                </a:pPr>
                <a:endParaRPr lang="en-US"/>
              </a:p>
            </c:txPr>
            <c:dLblPos val="inEnd"/>
            <c:showVal val="1"/>
          </c:dLbls>
          <c:cat>
            <c:strRef>
              <c:f>Sheet1!$A$2:$A$3</c:f>
              <c:strCache>
                <c:ptCount val="2"/>
                <c:pt idx="0">
                  <c:v>Massachusetts</c:v>
                </c:pt>
                <c:pt idx="1">
                  <c:v>U.S.</c:v>
                </c:pt>
              </c:strCache>
            </c:strRef>
          </c:cat>
          <c:val>
            <c:numRef>
              <c:f>Sheet1!$D$2:$D$3</c:f>
              <c:numCache>
                <c:formatCode>"$"#,##0</c:formatCode>
                <c:ptCount val="2"/>
                <c:pt idx="0">
                  <c:v>8779</c:v>
                </c:pt>
                <c:pt idx="1">
                  <c:v>8469</c:v>
                </c:pt>
              </c:numCache>
            </c:numRef>
          </c:val>
        </c:ser>
        <c:ser>
          <c:idx val="3"/>
          <c:order val="3"/>
          <c:tx>
            <c:strRef>
              <c:f>Sheet1!$E$1</c:f>
              <c:strCache>
                <c:ptCount val="1"/>
                <c:pt idx="0">
                  <c:v>2006</c:v>
                </c:pt>
              </c:strCache>
            </c:strRef>
          </c:tx>
          <c:spPr>
            <a:solidFill>
              <a:schemeClr val="tx2"/>
            </a:solidFill>
          </c:spPr>
          <c:dLbls>
            <c:txPr>
              <a:bodyPr rot="-5400000" vert="horz"/>
              <a:lstStyle/>
              <a:p>
                <a:pPr>
                  <a:defRPr sz="1000" b="1">
                    <a:solidFill>
                      <a:schemeClr val="bg1"/>
                    </a:solidFill>
                  </a:defRPr>
                </a:pPr>
                <a:endParaRPr lang="en-US"/>
              </a:p>
            </c:txPr>
            <c:dLblPos val="inEnd"/>
            <c:showVal val="1"/>
          </c:dLbls>
          <c:cat>
            <c:strRef>
              <c:f>Sheet1!$A$2:$A$3</c:f>
              <c:strCache>
                <c:ptCount val="2"/>
                <c:pt idx="0">
                  <c:v>Massachusetts</c:v>
                </c:pt>
                <c:pt idx="1">
                  <c:v>U.S.</c:v>
                </c:pt>
              </c:strCache>
            </c:strRef>
          </c:cat>
          <c:val>
            <c:numRef>
              <c:f>Sheet1!$E$2:$E$3</c:f>
              <c:numCache>
                <c:formatCode>"$"#,##0</c:formatCode>
                <c:ptCount val="2"/>
                <c:pt idx="0">
                  <c:v>9867</c:v>
                </c:pt>
                <c:pt idx="1">
                  <c:v>9249</c:v>
                </c:pt>
              </c:numCache>
            </c:numRef>
          </c:val>
        </c:ser>
        <c:ser>
          <c:idx val="4"/>
          <c:order val="4"/>
          <c:tx>
            <c:strRef>
              <c:f>Sheet1!$F$1</c:f>
              <c:strCache>
                <c:ptCount val="1"/>
                <c:pt idx="0">
                  <c:v>2008</c:v>
                </c:pt>
              </c:strCache>
            </c:strRef>
          </c:tx>
          <c:spPr>
            <a:solidFill>
              <a:schemeClr val="tx2"/>
            </a:solidFill>
          </c:spPr>
          <c:dLbls>
            <c:txPr>
              <a:bodyPr rot="-5400000" vert="horz"/>
              <a:lstStyle/>
              <a:p>
                <a:pPr>
                  <a:defRPr sz="1000" b="1">
                    <a:solidFill>
                      <a:schemeClr val="bg1"/>
                    </a:solidFill>
                  </a:defRPr>
                </a:pPr>
                <a:endParaRPr lang="en-US"/>
              </a:p>
            </c:txPr>
            <c:dLblPos val="inEnd"/>
            <c:showVal val="1"/>
          </c:dLbls>
          <c:cat>
            <c:strRef>
              <c:f>Sheet1!$A$2:$A$3</c:f>
              <c:strCache>
                <c:ptCount val="2"/>
                <c:pt idx="0">
                  <c:v>Massachusetts</c:v>
                </c:pt>
                <c:pt idx="1">
                  <c:v>U.S.</c:v>
                </c:pt>
              </c:strCache>
            </c:strRef>
          </c:cat>
          <c:val>
            <c:numRef>
              <c:f>Sheet1!$F$2:$F$3</c:f>
              <c:numCache>
                <c:formatCode>"$"#,##0</c:formatCode>
                <c:ptCount val="2"/>
                <c:pt idx="0">
                  <c:v>10559</c:v>
                </c:pt>
                <c:pt idx="1">
                  <c:v>10006</c:v>
                </c:pt>
              </c:numCache>
            </c:numRef>
          </c:val>
        </c:ser>
        <c:ser>
          <c:idx val="5"/>
          <c:order val="5"/>
          <c:tx>
            <c:strRef>
              <c:f>Sheet1!$G$1</c:f>
              <c:strCache>
                <c:ptCount val="1"/>
                <c:pt idx="0">
                  <c:v>2010</c:v>
                </c:pt>
              </c:strCache>
            </c:strRef>
          </c:tx>
          <c:spPr>
            <a:solidFill>
              <a:schemeClr val="tx2"/>
            </a:solidFill>
          </c:spPr>
          <c:dLbls>
            <c:txPr>
              <a:bodyPr rot="-5400000" vert="horz"/>
              <a:lstStyle/>
              <a:p>
                <a:pPr>
                  <a:defRPr sz="1000" b="1">
                    <a:solidFill>
                      <a:schemeClr val="bg1"/>
                    </a:solidFill>
                  </a:defRPr>
                </a:pPr>
                <a:endParaRPr lang="en-US"/>
              </a:p>
            </c:txPr>
            <c:dLblPos val="inEnd"/>
            <c:showVal val="1"/>
          </c:dLbls>
          <c:cat>
            <c:strRef>
              <c:f>Sheet1!$A$2:$A$3</c:f>
              <c:strCache>
                <c:ptCount val="2"/>
                <c:pt idx="0">
                  <c:v>Massachusetts</c:v>
                </c:pt>
                <c:pt idx="1">
                  <c:v>U.S.</c:v>
                </c:pt>
              </c:strCache>
            </c:strRef>
          </c:cat>
          <c:val>
            <c:numRef>
              <c:f>Sheet1!$G$2:$G$3</c:f>
              <c:numCache>
                <c:formatCode>"$"#,##0</c:formatCode>
                <c:ptCount val="2"/>
                <c:pt idx="0">
                  <c:v>11435</c:v>
                </c:pt>
                <c:pt idx="1">
                  <c:v>10728</c:v>
                </c:pt>
              </c:numCache>
            </c:numRef>
          </c:val>
        </c:ser>
        <c:ser>
          <c:idx val="6"/>
          <c:order val="6"/>
          <c:tx>
            <c:strRef>
              <c:f>Sheet1!$H$1</c:f>
              <c:strCache>
                <c:ptCount val="1"/>
                <c:pt idx="0">
                  <c:v>2011</c:v>
                </c:pt>
              </c:strCache>
            </c:strRef>
          </c:tx>
          <c:spPr>
            <a:solidFill>
              <a:schemeClr val="tx2"/>
            </a:solidFill>
          </c:spPr>
          <c:dLbls>
            <c:txPr>
              <a:bodyPr rot="-5400000" vert="horz"/>
              <a:lstStyle/>
              <a:p>
                <a:pPr>
                  <a:defRPr sz="1000" b="1">
                    <a:solidFill>
                      <a:schemeClr val="bg1"/>
                    </a:solidFill>
                  </a:defRPr>
                </a:pPr>
                <a:endParaRPr lang="en-US"/>
              </a:p>
            </c:txPr>
            <c:dLblPos val="inEnd"/>
            <c:showVal val="1"/>
          </c:dLbls>
          <c:cat>
            <c:strRef>
              <c:f>Sheet1!$A$2:$A$3</c:f>
              <c:strCache>
                <c:ptCount val="2"/>
                <c:pt idx="0">
                  <c:v>Massachusetts</c:v>
                </c:pt>
                <c:pt idx="1">
                  <c:v>U.S.</c:v>
                </c:pt>
              </c:strCache>
            </c:strRef>
          </c:cat>
          <c:val>
            <c:numRef>
              <c:f>Sheet1!$H$2:$H$3</c:f>
              <c:numCache>
                <c:formatCode>"$"#,##0</c:formatCode>
                <c:ptCount val="2"/>
                <c:pt idx="0">
                  <c:v>12290</c:v>
                </c:pt>
                <c:pt idx="1">
                  <c:v>11381</c:v>
                </c:pt>
              </c:numCache>
            </c:numRef>
          </c:val>
        </c:ser>
        <c:ser>
          <c:idx val="7"/>
          <c:order val="7"/>
          <c:tx>
            <c:strRef>
              <c:f>Sheet1!$I$1</c:f>
              <c:strCache>
                <c:ptCount val="1"/>
                <c:pt idx="0">
                  <c:v>2012</c:v>
                </c:pt>
              </c:strCache>
            </c:strRef>
          </c:tx>
          <c:spPr>
            <a:solidFill>
              <a:schemeClr val="accent1">
                <a:lumMod val="60000"/>
                <a:lumOff val="40000"/>
              </a:schemeClr>
            </a:solidFill>
          </c:spPr>
          <c:dLbls>
            <c:txPr>
              <a:bodyPr rot="-5400000" vert="horz"/>
              <a:lstStyle/>
              <a:p>
                <a:pPr>
                  <a:defRPr sz="1000" b="1"/>
                </a:pPr>
                <a:endParaRPr lang="en-US"/>
              </a:p>
            </c:txPr>
            <c:dLblPos val="inEnd"/>
            <c:showVal val="1"/>
          </c:dLbls>
          <c:cat>
            <c:strRef>
              <c:f>Sheet1!$A$2:$A$3</c:f>
              <c:strCache>
                <c:ptCount val="2"/>
                <c:pt idx="0">
                  <c:v>Massachusetts</c:v>
                </c:pt>
                <c:pt idx="1">
                  <c:v>U.S.</c:v>
                </c:pt>
              </c:strCache>
            </c:strRef>
          </c:cat>
          <c:val>
            <c:numRef>
              <c:f>Sheet1!$I$2:$I$3</c:f>
              <c:numCache>
                <c:formatCode>"$"#,##0</c:formatCode>
                <c:ptCount val="2"/>
                <c:pt idx="0">
                  <c:v>13039</c:v>
                </c:pt>
                <c:pt idx="1">
                  <c:v>11839.5</c:v>
                </c:pt>
              </c:numCache>
            </c:numRef>
          </c:val>
        </c:ser>
        <c:ser>
          <c:idx val="8"/>
          <c:order val="8"/>
          <c:tx>
            <c:strRef>
              <c:f>Sheet1!$J$1</c:f>
              <c:strCache>
                <c:ptCount val="1"/>
                <c:pt idx="0">
                  <c:v>2013</c:v>
                </c:pt>
              </c:strCache>
            </c:strRef>
          </c:tx>
          <c:spPr>
            <a:solidFill>
              <a:schemeClr val="accent1">
                <a:lumMod val="60000"/>
                <a:lumOff val="40000"/>
              </a:schemeClr>
            </a:solidFill>
          </c:spPr>
          <c:dLbls>
            <c:txPr>
              <a:bodyPr rot="-5400000" vert="horz"/>
              <a:lstStyle/>
              <a:p>
                <a:pPr>
                  <a:defRPr sz="1000" b="1"/>
                </a:pPr>
                <a:endParaRPr lang="en-US"/>
              </a:p>
            </c:txPr>
            <c:dLblPos val="inEnd"/>
            <c:showVal val="1"/>
          </c:dLbls>
          <c:cat>
            <c:strRef>
              <c:f>Sheet1!$A$2:$A$3</c:f>
              <c:strCache>
                <c:ptCount val="2"/>
                <c:pt idx="0">
                  <c:v>Massachusetts</c:v>
                </c:pt>
                <c:pt idx="1">
                  <c:v>U.S.</c:v>
                </c:pt>
              </c:strCache>
            </c:strRef>
          </c:cat>
          <c:val>
            <c:numRef>
              <c:f>Sheet1!$J$2:$J$3</c:f>
              <c:numCache>
                <c:formatCode>"$"#,##0</c:formatCode>
                <c:ptCount val="2"/>
                <c:pt idx="0">
                  <c:v>13788</c:v>
                </c:pt>
                <c:pt idx="1">
                  <c:v>12298</c:v>
                </c:pt>
              </c:numCache>
            </c:numRef>
          </c:val>
        </c:ser>
        <c:ser>
          <c:idx val="9"/>
          <c:order val="9"/>
          <c:tx>
            <c:strRef>
              <c:f>Sheet1!$K$1</c:f>
              <c:strCache>
                <c:ptCount val="1"/>
                <c:pt idx="0">
                  <c:v>2014</c:v>
                </c:pt>
              </c:strCache>
            </c:strRef>
          </c:tx>
          <c:spPr>
            <a:solidFill>
              <a:schemeClr val="accent1">
                <a:lumMod val="60000"/>
                <a:lumOff val="40000"/>
              </a:schemeClr>
            </a:solidFill>
          </c:spPr>
          <c:dLbls>
            <c:txPr>
              <a:bodyPr rot="-5400000" vert="horz"/>
              <a:lstStyle/>
              <a:p>
                <a:pPr>
                  <a:defRPr sz="1000" b="1"/>
                </a:pPr>
                <a:endParaRPr lang="en-US"/>
              </a:p>
            </c:txPr>
            <c:dLblPos val="inEnd"/>
            <c:showVal val="1"/>
          </c:dLbls>
          <c:cat>
            <c:strRef>
              <c:f>Sheet1!$A$2:$A$3</c:f>
              <c:strCache>
                <c:ptCount val="2"/>
                <c:pt idx="0">
                  <c:v>Massachusetts</c:v>
                </c:pt>
                <c:pt idx="1">
                  <c:v>U.S.</c:v>
                </c:pt>
              </c:strCache>
            </c:strRef>
          </c:cat>
          <c:val>
            <c:numRef>
              <c:f>Sheet1!$K$2:$K$3</c:f>
              <c:numCache>
                <c:formatCode>"$"#,##0</c:formatCode>
                <c:ptCount val="2"/>
                <c:pt idx="0">
                  <c:v>14723</c:v>
                </c:pt>
                <c:pt idx="1">
                  <c:v>13027</c:v>
                </c:pt>
              </c:numCache>
            </c:numRef>
          </c:val>
        </c:ser>
        <c:ser>
          <c:idx val="10"/>
          <c:order val="10"/>
          <c:tx>
            <c:strRef>
              <c:f>Sheet1!$L$1</c:f>
              <c:strCache>
                <c:ptCount val="1"/>
                <c:pt idx="0">
                  <c:v>2015</c:v>
                </c:pt>
              </c:strCache>
            </c:strRef>
          </c:tx>
          <c:spPr>
            <a:solidFill>
              <a:schemeClr val="accent1">
                <a:lumMod val="60000"/>
                <a:lumOff val="40000"/>
              </a:schemeClr>
            </a:solidFill>
          </c:spPr>
          <c:dLbls>
            <c:txPr>
              <a:bodyPr rot="-5400000" vert="horz"/>
              <a:lstStyle/>
              <a:p>
                <a:pPr>
                  <a:defRPr sz="1000" b="1"/>
                </a:pPr>
                <a:endParaRPr lang="en-US"/>
              </a:p>
            </c:txPr>
            <c:dLblPos val="inEnd"/>
            <c:showVal val="1"/>
          </c:dLbls>
          <c:cat>
            <c:strRef>
              <c:f>Sheet1!$A$2:$A$3</c:f>
              <c:strCache>
                <c:ptCount val="2"/>
                <c:pt idx="0">
                  <c:v>Massachusetts</c:v>
                </c:pt>
                <c:pt idx="1">
                  <c:v>U.S.</c:v>
                </c:pt>
              </c:strCache>
            </c:strRef>
          </c:cat>
          <c:val>
            <c:numRef>
              <c:f>Sheet1!$L$2:$L$3</c:f>
              <c:numCache>
                <c:formatCode>"$"#,##0</c:formatCode>
                <c:ptCount val="2"/>
                <c:pt idx="0">
                  <c:v>14606</c:v>
                </c:pt>
                <c:pt idx="1">
                  <c:v>13871</c:v>
                </c:pt>
              </c:numCache>
            </c:numRef>
          </c:val>
        </c:ser>
        <c:ser>
          <c:idx val="11"/>
          <c:order val="11"/>
          <c:tx>
            <c:strRef>
              <c:f>Sheet1!$M$1</c:f>
              <c:strCache>
                <c:ptCount val="1"/>
                <c:pt idx="0">
                  <c:v>2016</c:v>
                </c:pt>
              </c:strCache>
            </c:strRef>
          </c:tx>
          <c:dLbls>
            <c:txPr>
              <a:bodyPr rot="-5400000" vert="horz"/>
              <a:lstStyle/>
              <a:p>
                <a:pPr>
                  <a:defRPr sz="1000" b="1"/>
                </a:pPr>
                <a:endParaRPr lang="en-US"/>
              </a:p>
            </c:txPr>
            <c:dLblPos val="inEnd"/>
            <c:showVal val="1"/>
          </c:dLbls>
          <c:cat>
            <c:strRef>
              <c:f>Sheet1!$A$2:$A$3</c:f>
              <c:strCache>
                <c:ptCount val="2"/>
                <c:pt idx="0">
                  <c:v>Massachusetts</c:v>
                </c:pt>
                <c:pt idx="1">
                  <c:v>U.S.</c:v>
                </c:pt>
              </c:strCache>
            </c:strRef>
          </c:cat>
          <c:val>
            <c:numRef>
              <c:f>Sheet1!$M$2:$M$3</c:f>
              <c:numCache>
                <c:formatCode>"$"#,##0</c:formatCode>
                <c:ptCount val="2"/>
                <c:pt idx="0">
                  <c:v>16953</c:v>
                </c:pt>
                <c:pt idx="1">
                  <c:v>15022</c:v>
                </c:pt>
              </c:numCache>
            </c:numRef>
          </c:val>
        </c:ser>
        <c:dLbls>
          <c:showVal val="1"/>
        </c:dLbls>
        <c:gapWidth val="148"/>
        <c:overlap val="-30"/>
        <c:axId val="97264768"/>
        <c:axId val="97266304"/>
      </c:barChart>
      <c:catAx>
        <c:axId val="97264768"/>
        <c:scaling>
          <c:orientation val="minMax"/>
        </c:scaling>
        <c:axPos val="b"/>
        <c:numFmt formatCode="General" sourceLinked="1"/>
        <c:majorTickMark val="none"/>
        <c:tickLblPos val="low"/>
        <c:txPr>
          <a:bodyPr/>
          <a:lstStyle/>
          <a:p>
            <a:pPr>
              <a:defRPr sz="1200" b="1"/>
            </a:pPr>
            <a:endParaRPr lang="en-US"/>
          </a:p>
        </c:txPr>
        <c:crossAx val="97266304"/>
        <c:crosses val="autoZero"/>
        <c:auto val="1"/>
        <c:lblAlgn val="ctr"/>
        <c:lblOffset val="250"/>
      </c:catAx>
      <c:valAx>
        <c:axId val="97266304"/>
        <c:scaling>
          <c:orientation val="minMax"/>
          <c:min val="0"/>
        </c:scaling>
        <c:delete val="1"/>
        <c:axPos val="l"/>
        <c:numFmt formatCode="&quot;$&quot;#,##0" sourceLinked="1"/>
        <c:majorTickMark val="none"/>
        <c:tickLblPos val="none"/>
        <c:crossAx val="97264768"/>
        <c:crosses val="autoZero"/>
        <c:crossBetween val="between"/>
        <c:minorUnit val="1.0000000000000005E-2"/>
      </c:valAx>
    </c:plotArea>
    <c:plotVisOnly val="1"/>
    <c:dispBlanksAs val="gap"/>
  </c:chart>
  <c:txPr>
    <a:bodyPr/>
    <a:lstStyle/>
    <a:p>
      <a:pPr>
        <a:defRPr sz="1800"/>
      </a:pPr>
      <a:endParaRPr lang="en-US"/>
    </a:p>
  </c:txPr>
  <c:externalData r:id="rId1"/>
</c:chartSpace>
</file>

<file path=ppt/charts/chart9.xml><?xml version="1.0" encoding="utf-8"?>
<c:chartSpace xmlns:c="http://schemas.openxmlformats.org/drawingml/2006/chart" xmlns:a="http://schemas.openxmlformats.org/drawingml/2006/main" xmlns:r="http://schemas.openxmlformats.org/officeDocument/2006/relationships">
  <c:lang val="en-US"/>
  <c:clrMapOvr bg1="lt1" tx1="dk1" bg2="lt2" tx2="dk2" accent1="accent1" accent2="accent2" accent3="accent3" accent4="accent4" accent5="accent5" accent6="accent6" hlink="hlink" folHlink="folHlink"/>
  <c:chart>
    <c:autoTitleDeleted val="1"/>
    <c:plotArea>
      <c:layout>
        <c:manualLayout>
          <c:layoutTarget val="inner"/>
          <c:xMode val="edge"/>
          <c:yMode val="edge"/>
          <c:x val="2.7777777777779223E-2"/>
          <c:y val="3.8149731990623015E-3"/>
          <c:w val="0.95299145299146981"/>
          <c:h val="0.92123824362798401"/>
        </c:manualLayout>
      </c:layout>
      <c:lineChart>
        <c:grouping val="standard"/>
        <c:ser>
          <c:idx val="0"/>
          <c:order val="0"/>
          <c:tx>
            <c:strRef>
              <c:f>Sheet1!$B$1</c:f>
              <c:strCache>
                <c:ptCount val="1"/>
                <c:pt idx="0">
                  <c:v>Unadjusted Premium PMPM</c:v>
                </c:pt>
              </c:strCache>
            </c:strRef>
          </c:tx>
          <c:spPr>
            <a:ln w="38100"/>
          </c:spPr>
          <c:marker>
            <c:symbol val="circle"/>
            <c:size val="7"/>
          </c:marker>
          <c:dLbls>
            <c:txPr>
              <a:bodyPr/>
              <a:lstStyle/>
              <a:p>
                <a:pPr>
                  <a:defRPr sz="1200" b="1"/>
                </a:pPr>
                <a:endParaRPr lang="en-US"/>
              </a:p>
            </c:txPr>
            <c:dLblPos val="b"/>
            <c:showVal val="1"/>
          </c:dLbls>
          <c:cat>
            <c:strRef>
              <c:f>Sheet1!$A$2:$A$5</c:f>
              <c:strCache>
                <c:ptCount val="4"/>
                <c:pt idx="0">
                  <c:v>2006–2007</c:v>
                </c:pt>
                <c:pt idx="1">
                  <c:v>2007–2008</c:v>
                </c:pt>
                <c:pt idx="2">
                  <c:v>2008–2009</c:v>
                </c:pt>
                <c:pt idx="3">
                  <c:v>2009–2010</c:v>
                </c:pt>
              </c:strCache>
            </c:strRef>
          </c:cat>
          <c:val>
            <c:numRef>
              <c:f>Sheet1!$B$2:$B$5</c:f>
              <c:numCache>
                <c:formatCode>0.00%</c:formatCode>
                <c:ptCount val="4"/>
                <c:pt idx="0">
                  <c:v>7.0999999999999994E-2</c:v>
                </c:pt>
                <c:pt idx="1">
                  <c:v>5.7000000000000023E-2</c:v>
                </c:pt>
                <c:pt idx="2">
                  <c:v>4.1000000000000002E-2</c:v>
                </c:pt>
                <c:pt idx="3">
                  <c:v>3.2300000000000002E-2</c:v>
                </c:pt>
              </c:numCache>
            </c:numRef>
          </c:val>
        </c:ser>
        <c:ser>
          <c:idx val="1"/>
          <c:order val="1"/>
          <c:tx>
            <c:strRef>
              <c:f>Sheet1!$C$1</c:f>
              <c:strCache>
                <c:ptCount val="1"/>
                <c:pt idx="0">
                  <c:v>Adjusted for Benefits</c:v>
                </c:pt>
              </c:strCache>
            </c:strRef>
          </c:tx>
          <c:spPr>
            <a:ln w="38100">
              <a:solidFill>
                <a:srgbClr val="D3643B"/>
              </a:solidFill>
            </a:ln>
          </c:spPr>
          <c:marker>
            <c:symbol val="circle"/>
            <c:size val="7"/>
            <c:spPr>
              <a:solidFill>
                <a:srgbClr val="D3643B"/>
              </a:solidFill>
              <a:ln>
                <a:solidFill>
                  <a:srgbClr val="D3643B"/>
                </a:solidFill>
              </a:ln>
            </c:spPr>
          </c:marker>
          <c:dLbls>
            <c:txPr>
              <a:bodyPr/>
              <a:lstStyle/>
              <a:p>
                <a:pPr>
                  <a:defRPr sz="1200" b="1"/>
                </a:pPr>
                <a:endParaRPr lang="en-US"/>
              </a:p>
            </c:txPr>
            <c:dLblPos val="t"/>
            <c:showVal val="1"/>
          </c:dLbls>
          <c:cat>
            <c:strRef>
              <c:f>Sheet1!$A$2:$A$5</c:f>
              <c:strCache>
                <c:ptCount val="4"/>
                <c:pt idx="0">
                  <c:v>2006–2007</c:v>
                </c:pt>
                <c:pt idx="1">
                  <c:v>2007–2008</c:v>
                </c:pt>
                <c:pt idx="2">
                  <c:v>2008–2009</c:v>
                </c:pt>
                <c:pt idx="3">
                  <c:v>2009–2010</c:v>
                </c:pt>
              </c:strCache>
            </c:strRef>
          </c:cat>
          <c:val>
            <c:numRef>
              <c:f>Sheet1!$C$2:$C$5</c:f>
              <c:numCache>
                <c:formatCode>0.00%</c:formatCode>
                <c:ptCount val="4"/>
                <c:pt idx="0">
                  <c:v>7.3700000000000029E-2</c:v>
                </c:pt>
                <c:pt idx="1">
                  <c:v>7.3700000000000029E-2</c:v>
                </c:pt>
                <c:pt idx="2">
                  <c:v>8.43E-2</c:v>
                </c:pt>
                <c:pt idx="3">
                  <c:v>7.2700000000000223E-2</c:v>
                </c:pt>
              </c:numCache>
            </c:numRef>
          </c:val>
        </c:ser>
        <c:marker val="1"/>
        <c:axId val="98739712"/>
        <c:axId val="98741248"/>
      </c:lineChart>
      <c:catAx>
        <c:axId val="98739712"/>
        <c:scaling>
          <c:orientation val="minMax"/>
        </c:scaling>
        <c:axPos val="b"/>
        <c:numFmt formatCode="@" sourceLinked="1"/>
        <c:majorTickMark val="none"/>
        <c:tickLblPos val="nextTo"/>
        <c:txPr>
          <a:bodyPr/>
          <a:lstStyle/>
          <a:p>
            <a:pPr>
              <a:defRPr sz="1100" b="1"/>
            </a:pPr>
            <a:endParaRPr lang="en-US"/>
          </a:p>
        </c:txPr>
        <c:crossAx val="98741248"/>
        <c:crosses val="autoZero"/>
        <c:auto val="1"/>
        <c:lblAlgn val="ctr"/>
        <c:lblOffset val="0"/>
      </c:catAx>
      <c:valAx>
        <c:axId val="98741248"/>
        <c:scaling>
          <c:orientation val="minMax"/>
          <c:min val="2.0000000000000011E-2"/>
        </c:scaling>
        <c:delete val="1"/>
        <c:axPos val="l"/>
        <c:majorGridlines>
          <c:spPr>
            <a:ln>
              <a:noFill/>
            </a:ln>
          </c:spPr>
        </c:majorGridlines>
        <c:numFmt formatCode="0.00%" sourceLinked="0"/>
        <c:majorTickMark val="none"/>
        <c:tickLblPos val="none"/>
        <c:crossAx val="98739712"/>
        <c:crosses val="autoZero"/>
        <c:crossBetween val="between"/>
      </c:valAx>
    </c:plotArea>
    <c:plotVisOnly val="1"/>
    <c:dispBlanksAs val="gap"/>
  </c:chart>
  <c:txPr>
    <a:bodyPr/>
    <a:lstStyle/>
    <a:p>
      <a:pPr>
        <a:defRPr sz="1800"/>
      </a:pPr>
      <a:endParaRPr lang="en-US"/>
    </a:p>
  </c:txPr>
  <c:externalData r:id="rId2"/>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5138"/>
          </a:xfrm>
          <a:prstGeom prst="rect">
            <a:avLst/>
          </a:prstGeom>
        </p:spPr>
        <p:txBody>
          <a:bodyPr vert="horz" lIns="91440" tIns="45720" rIns="91440" bIns="45720" rtlCol="0"/>
          <a:lstStyle>
            <a:lvl1pPr algn="r">
              <a:defRPr sz="1200"/>
            </a:lvl1pPr>
          </a:lstStyle>
          <a:p>
            <a:fld id="{091CCDBA-9978-471C-96EA-138F71FDE839}" type="datetimeFigureOut">
              <a:rPr lang="en-US" smtClean="0"/>
              <a:pPr/>
              <a:t>11/21/2013</a:t>
            </a:fld>
            <a:endParaRPr lang="en-US"/>
          </a:p>
        </p:txBody>
      </p:sp>
      <p:sp>
        <p:nvSpPr>
          <p:cNvPr id="4" name="Footer Placeholder 3"/>
          <p:cNvSpPr>
            <a:spLocks noGrp="1"/>
          </p:cNvSpPr>
          <p:nvPr>
            <p:ph type="ftr" sz="quarter" idx="2"/>
          </p:nvPr>
        </p:nvSpPr>
        <p:spPr>
          <a:xfrm>
            <a:off x="0" y="8829675"/>
            <a:ext cx="2971800"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829675"/>
            <a:ext cx="2971800" cy="465138"/>
          </a:xfrm>
          <a:prstGeom prst="rect">
            <a:avLst/>
          </a:prstGeom>
        </p:spPr>
        <p:txBody>
          <a:bodyPr vert="horz" lIns="91440" tIns="45720" rIns="91440" bIns="45720" rtlCol="0" anchor="b"/>
          <a:lstStyle>
            <a:lvl1pPr algn="r">
              <a:defRPr sz="1200"/>
            </a:lvl1pPr>
          </a:lstStyle>
          <a:p>
            <a:fld id="{6749B73E-246C-477E-AB0F-18E70E59C85D}" type="slidenum">
              <a:rPr lang="en-US" smtClean="0"/>
              <a:pPr/>
              <a:t>‹#›</a:t>
            </a:fld>
            <a:endParaRPr lang="en-US"/>
          </a:p>
        </p:txBody>
      </p:sp>
    </p:spTree>
    <p:extLst>
      <p:ext uri="{BB962C8B-B14F-4D97-AF65-F5344CB8AC3E}">
        <p14:creationId xmlns="" xmlns:p14="http://schemas.microsoft.com/office/powerpoint/2010/main" val="134494958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1"/>
            <a:ext cx="2972098" cy="464205"/>
          </a:xfrm>
          <a:prstGeom prst="rect">
            <a:avLst/>
          </a:prstGeom>
          <a:noFill/>
          <a:ln w="9525">
            <a:noFill/>
            <a:miter lim="800000"/>
            <a:headEnd/>
            <a:tailEnd/>
          </a:ln>
          <a:effectLst/>
        </p:spPr>
        <p:txBody>
          <a:bodyPr vert="horz" wrap="square" lIns="92302" tIns="46151" rIns="92302" bIns="46151" numCol="1" anchor="t" anchorCtr="0" compatLnSpc="1">
            <a:prstTxWarp prst="textNoShape">
              <a:avLst/>
            </a:prstTxWarp>
          </a:bodyPr>
          <a:lstStyle>
            <a:lvl1pPr>
              <a:defRPr sz="1200"/>
            </a:lvl1pPr>
          </a:lstStyle>
          <a:p>
            <a:pPr>
              <a:defRPr/>
            </a:pPr>
            <a:endParaRPr lang="en-US" dirty="0"/>
          </a:p>
        </p:txBody>
      </p:sp>
      <p:sp>
        <p:nvSpPr>
          <p:cNvPr id="3075" name="Rectangle 3"/>
          <p:cNvSpPr>
            <a:spLocks noGrp="1" noChangeArrowheads="1"/>
          </p:cNvSpPr>
          <p:nvPr>
            <p:ph type="dt" idx="1"/>
          </p:nvPr>
        </p:nvSpPr>
        <p:spPr bwMode="auto">
          <a:xfrm>
            <a:off x="3884414" y="1"/>
            <a:ext cx="2972098" cy="464205"/>
          </a:xfrm>
          <a:prstGeom prst="rect">
            <a:avLst/>
          </a:prstGeom>
          <a:noFill/>
          <a:ln w="9525">
            <a:noFill/>
            <a:miter lim="800000"/>
            <a:headEnd/>
            <a:tailEnd/>
          </a:ln>
          <a:effectLst/>
        </p:spPr>
        <p:txBody>
          <a:bodyPr vert="horz" wrap="square" lIns="92302" tIns="46151" rIns="92302" bIns="46151" numCol="1" anchor="t" anchorCtr="0" compatLnSpc="1">
            <a:prstTxWarp prst="textNoShape">
              <a:avLst/>
            </a:prstTxWarp>
          </a:bodyPr>
          <a:lstStyle>
            <a:lvl1pPr algn="r">
              <a:defRPr sz="1200"/>
            </a:lvl1pPr>
          </a:lstStyle>
          <a:p>
            <a:pPr>
              <a:defRPr/>
            </a:pPr>
            <a:endParaRPr lang="en-US" dirty="0"/>
          </a:p>
        </p:txBody>
      </p:sp>
      <p:sp>
        <p:nvSpPr>
          <p:cNvPr id="99332" name="Rectangle 4"/>
          <p:cNvSpPr>
            <a:spLocks noGrp="1" noRot="1" noChangeAspect="1" noChangeArrowheads="1" noTextEdit="1"/>
          </p:cNvSpPr>
          <p:nvPr>
            <p:ph type="sldImg" idx="2"/>
          </p:nvPr>
        </p:nvSpPr>
        <p:spPr bwMode="auto">
          <a:xfrm>
            <a:off x="1106488" y="698500"/>
            <a:ext cx="4646612" cy="3486150"/>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686098" y="4416099"/>
            <a:ext cx="5485805" cy="4182457"/>
          </a:xfrm>
          <a:prstGeom prst="rect">
            <a:avLst/>
          </a:prstGeom>
          <a:noFill/>
          <a:ln w="9525">
            <a:noFill/>
            <a:miter lim="800000"/>
            <a:headEnd/>
            <a:tailEnd/>
          </a:ln>
          <a:effectLst/>
        </p:spPr>
        <p:txBody>
          <a:bodyPr vert="horz" wrap="square" lIns="92302" tIns="46151" rIns="92302" bIns="46151"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8" name="Rectangle 6"/>
          <p:cNvSpPr>
            <a:spLocks noGrp="1" noChangeArrowheads="1"/>
          </p:cNvSpPr>
          <p:nvPr>
            <p:ph type="ftr" sz="quarter" idx="4"/>
          </p:nvPr>
        </p:nvSpPr>
        <p:spPr bwMode="auto">
          <a:xfrm>
            <a:off x="0" y="8830659"/>
            <a:ext cx="2972098" cy="464205"/>
          </a:xfrm>
          <a:prstGeom prst="rect">
            <a:avLst/>
          </a:prstGeom>
          <a:noFill/>
          <a:ln w="9525">
            <a:noFill/>
            <a:miter lim="800000"/>
            <a:headEnd/>
            <a:tailEnd/>
          </a:ln>
          <a:effectLst/>
        </p:spPr>
        <p:txBody>
          <a:bodyPr vert="horz" wrap="square" lIns="92302" tIns="46151" rIns="92302" bIns="46151" numCol="1" anchor="b" anchorCtr="0" compatLnSpc="1">
            <a:prstTxWarp prst="textNoShape">
              <a:avLst/>
            </a:prstTxWarp>
          </a:bodyPr>
          <a:lstStyle>
            <a:lvl1pPr>
              <a:defRPr sz="1200"/>
            </a:lvl1pPr>
          </a:lstStyle>
          <a:p>
            <a:pPr>
              <a:defRPr/>
            </a:pPr>
            <a:endParaRPr lang="en-US" dirty="0"/>
          </a:p>
        </p:txBody>
      </p:sp>
      <p:sp>
        <p:nvSpPr>
          <p:cNvPr id="3079" name="Rectangle 7"/>
          <p:cNvSpPr>
            <a:spLocks noGrp="1" noChangeArrowheads="1"/>
          </p:cNvSpPr>
          <p:nvPr>
            <p:ph type="sldNum" sz="quarter" idx="5"/>
          </p:nvPr>
        </p:nvSpPr>
        <p:spPr bwMode="auto">
          <a:xfrm>
            <a:off x="3884414" y="8830659"/>
            <a:ext cx="2972098" cy="464205"/>
          </a:xfrm>
          <a:prstGeom prst="rect">
            <a:avLst/>
          </a:prstGeom>
          <a:noFill/>
          <a:ln w="9525">
            <a:noFill/>
            <a:miter lim="800000"/>
            <a:headEnd/>
            <a:tailEnd/>
          </a:ln>
          <a:effectLst/>
        </p:spPr>
        <p:txBody>
          <a:bodyPr vert="horz" wrap="square" lIns="92302" tIns="46151" rIns="92302" bIns="46151" numCol="1" anchor="b" anchorCtr="0" compatLnSpc="1">
            <a:prstTxWarp prst="textNoShape">
              <a:avLst/>
            </a:prstTxWarp>
          </a:bodyPr>
          <a:lstStyle>
            <a:lvl1pPr algn="r">
              <a:defRPr sz="1200"/>
            </a:lvl1pPr>
          </a:lstStyle>
          <a:p>
            <a:pPr>
              <a:defRPr/>
            </a:pPr>
            <a:fld id="{501AEA52-AC3B-45F4-88F8-84DF9E63CCED}" type="slidenum">
              <a:rPr lang="en-US"/>
              <a:pPr>
                <a:defRPr/>
              </a:pPr>
              <a:t>‹#›</a:t>
            </a:fld>
            <a:endParaRPr lang="en-US" dirty="0"/>
          </a:p>
        </p:txBody>
      </p:sp>
    </p:spTree>
    <p:extLst>
      <p:ext uri="{BB962C8B-B14F-4D97-AF65-F5344CB8AC3E}">
        <p14:creationId xmlns="" xmlns:p14="http://schemas.microsoft.com/office/powerpoint/2010/main" val="993253297"/>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Calibri" pitchFamily="34" charset="0"/>
        <a:ea typeface="+mn-ea"/>
        <a:cs typeface="Arial" charset="0"/>
      </a:defRPr>
    </a:lvl1pPr>
    <a:lvl2pPr marL="457200" algn="l" rtl="0" eaLnBrk="0" fontAlgn="base" hangingPunct="0">
      <a:spcBef>
        <a:spcPct val="30000"/>
      </a:spcBef>
      <a:spcAft>
        <a:spcPct val="0"/>
      </a:spcAft>
      <a:defRPr sz="1200" kern="1200">
        <a:solidFill>
          <a:schemeClr val="tx1"/>
        </a:solidFill>
        <a:latin typeface="Calibri" pitchFamily="34" charset="0"/>
        <a:ea typeface="+mn-ea"/>
        <a:cs typeface="Arial" charset="0"/>
      </a:defRPr>
    </a:lvl2pPr>
    <a:lvl3pPr marL="914400" algn="l" rtl="0" eaLnBrk="0" fontAlgn="base" hangingPunct="0">
      <a:spcBef>
        <a:spcPct val="30000"/>
      </a:spcBef>
      <a:spcAft>
        <a:spcPct val="0"/>
      </a:spcAft>
      <a:defRPr sz="1200" kern="1200">
        <a:solidFill>
          <a:schemeClr val="tx1"/>
        </a:solidFill>
        <a:latin typeface="Calibri" pitchFamily="34"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Calibri" pitchFamily="34"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Calibri" pitchFamily="34"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2"/>
          <p:cNvSpPr>
            <a:spLocks noGrp="1" noRot="1" noChangeAspect="1" noTextEdit="1"/>
          </p:cNvSpPr>
          <p:nvPr>
            <p:ph type="sldImg"/>
          </p:nvPr>
        </p:nvSpPr>
        <p:spPr>
          <a:ln/>
        </p:spPr>
      </p:sp>
      <p:sp>
        <p:nvSpPr>
          <p:cNvPr id="101378" name="Rectangle 3"/>
          <p:cNvSpPr>
            <a:spLocks noGrp="1"/>
          </p:cNvSpPr>
          <p:nvPr>
            <p:ph type="body" idx="1"/>
          </p:nvPr>
        </p:nvSpPr>
        <p:spPr>
          <a:noFill/>
          <a:ln/>
        </p:spPr>
        <p:txBody>
          <a:bodyPr/>
          <a:lstStyle/>
          <a:p>
            <a:pPr eaLnBrk="1" hangingPunct="1"/>
            <a:endParaRPr lang="en-US" dirty="0" smtClean="0">
              <a:ea typeface="ＭＳ Ｐゴシック"/>
              <a:cs typeface="ＭＳ Ｐゴシック"/>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3" name="Rectangle 7"/>
          <p:cNvSpPr>
            <a:spLocks noGrp="1" noChangeArrowheads="1"/>
          </p:cNvSpPr>
          <p:nvPr>
            <p:ph type="sldNum" sz="quarter" idx="5"/>
          </p:nvPr>
        </p:nvSpPr>
        <p:spPr>
          <a:noFill/>
        </p:spPr>
        <p:txBody>
          <a:bodyPr/>
          <a:lstStyle/>
          <a:p>
            <a:fld id="{6E770F0C-BE9D-4E34-8875-29F0B00A1C9A}" type="slidenum">
              <a:rPr lang="en-US" smtClean="0"/>
              <a:pPr/>
              <a:t>9</a:t>
            </a:fld>
            <a:endParaRPr lang="en-US" dirty="0" smtClean="0"/>
          </a:p>
        </p:txBody>
      </p:sp>
      <p:sp>
        <p:nvSpPr>
          <p:cNvPr id="136194" name="Rectangle 2"/>
          <p:cNvSpPr>
            <a:spLocks noGrp="1" noRot="1" noChangeAspect="1" noChangeArrowheads="1" noTextEdit="1"/>
          </p:cNvSpPr>
          <p:nvPr>
            <p:ph type="sldImg"/>
          </p:nvPr>
        </p:nvSpPr>
        <p:spPr>
          <a:ln/>
        </p:spPr>
      </p:sp>
      <p:sp>
        <p:nvSpPr>
          <p:cNvPr id="136195" name="Rectangle 3"/>
          <p:cNvSpPr>
            <a:spLocks noGrp="1" noChangeArrowheads="1"/>
          </p:cNvSpPr>
          <p:nvPr>
            <p:ph type="body" idx="1"/>
          </p:nvPr>
        </p:nvSpPr>
        <p:spPr>
          <a:noFill/>
          <a:ln/>
        </p:spPr>
        <p:txBody>
          <a:bodyPr/>
          <a:lstStyle/>
          <a:p>
            <a:endParaRPr lang="en-US" dirty="0" smtClean="0">
              <a:ea typeface="ＭＳ Ｐゴシック" pitchFamily="34"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3" name="Rectangle 7"/>
          <p:cNvSpPr>
            <a:spLocks noGrp="1" noChangeArrowheads="1"/>
          </p:cNvSpPr>
          <p:nvPr>
            <p:ph type="sldNum" sz="quarter" idx="5"/>
          </p:nvPr>
        </p:nvSpPr>
        <p:spPr>
          <a:noFill/>
        </p:spPr>
        <p:txBody>
          <a:bodyPr/>
          <a:lstStyle/>
          <a:p>
            <a:fld id="{6E770F0C-BE9D-4E34-8875-29F0B00A1C9A}" type="slidenum">
              <a:rPr lang="en-US" smtClean="0"/>
              <a:pPr/>
              <a:t>10</a:t>
            </a:fld>
            <a:endParaRPr lang="en-US" dirty="0" smtClean="0"/>
          </a:p>
        </p:txBody>
      </p:sp>
      <p:sp>
        <p:nvSpPr>
          <p:cNvPr id="136194" name="Rectangle 2"/>
          <p:cNvSpPr>
            <a:spLocks noGrp="1" noRot="1" noChangeAspect="1" noChangeArrowheads="1" noTextEdit="1"/>
          </p:cNvSpPr>
          <p:nvPr>
            <p:ph type="sldImg"/>
          </p:nvPr>
        </p:nvSpPr>
        <p:spPr>
          <a:ln/>
        </p:spPr>
      </p:sp>
      <p:sp>
        <p:nvSpPr>
          <p:cNvPr id="136195" name="Rectangle 3"/>
          <p:cNvSpPr>
            <a:spLocks noGrp="1" noChangeArrowheads="1"/>
          </p:cNvSpPr>
          <p:nvPr>
            <p:ph type="body" idx="1"/>
          </p:nvPr>
        </p:nvSpPr>
        <p:spPr>
          <a:noFill/>
          <a:ln/>
        </p:spPr>
        <p:txBody>
          <a:bodyPr/>
          <a:lstStyle/>
          <a:p>
            <a:pPr eaLnBrk="1" hangingPunct="1"/>
            <a:endParaRPr lang="en-US" dirty="0" smtClean="0">
              <a:ea typeface="ＭＳ Ｐゴシック"/>
              <a:cs typeface="ＭＳ Ｐゴシック"/>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3" name="Rectangle 7"/>
          <p:cNvSpPr>
            <a:spLocks noGrp="1" noChangeArrowheads="1"/>
          </p:cNvSpPr>
          <p:nvPr>
            <p:ph type="sldNum" sz="quarter" idx="5"/>
          </p:nvPr>
        </p:nvSpPr>
        <p:spPr>
          <a:noFill/>
        </p:spPr>
        <p:txBody>
          <a:bodyPr/>
          <a:lstStyle/>
          <a:p>
            <a:fld id="{6E770F0C-BE9D-4E34-8875-29F0B00A1C9A}" type="slidenum">
              <a:rPr lang="en-US" smtClean="0"/>
              <a:pPr/>
              <a:t>11</a:t>
            </a:fld>
            <a:endParaRPr lang="en-US" dirty="0" smtClean="0"/>
          </a:p>
        </p:txBody>
      </p:sp>
      <p:sp>
        <p:nvSpPr>
          <p:cNvPr id="136194" name="Rectangle 2"/>
          <p:cNvSpPr>
            <a:spLocks noGrp="1" noRot="1" noChangeAspect="1" noChangeArrowheads="1" noTextEdit="1"/>
          </p:cNvSpPr>
          <p:nvPr>
            <p:ph type="sldImg"/>
          </p:nvPr>
        </p:nvSpPr>
        <p:spPr>
          <a:ln/>
        </p:spPr>
      </p:sp>
      <p:sp>
        <p:nvSpPr>
          <p:cNvPr id="136195" name="Rectangle 3"/>
          <p:cNvSpPr>
            <a:spLocks noGrp="1" noChangeArrowheads="1"/>
          </p:cNvSpPr>
          <p:nvPr>
            <p:ph type="body" idx="1"/>
          </p:nvPr>
        </p:nvSpPr>
        <p:spPr>
          <a:noFill/>
          <a:ln/>
        </p:spPr>
        <p:txBody>
          <a:bodyPr/>
          <a:lstStyle/>
          <a:p>
            <a:pPr eaLnBrk="1" hangingPunct="1"/>
            <a:endParaRPr lang="en-US" dirty="0" smtClean="0">
              <a:ea typeface="ＭＳ Ｐゴシック"/>
              <a:cs typeface="ＭＳ Ｐゴシック"/>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3" name="Rectangle 7"/>
          <p:cNvSpPr>
            <a:spLocks noGrp="1" noChangeArrowheads="1"/>
          </p:cNvSpPr>
          <p:nvPr>
            <p:ph type="sldNum" sz="quarter" idx="5"/>
          </p:nvPr>
        </p:nvSpPr>
        <p:spPr>
          <a:noFill/>
        </p:spPr>
        <p:txBody>
          <a:bodyPr/>
          <a:lstStyle/>
          <a:p>
            <a:fld id="{6E770F0C-BE9D-4E34-8875-29F0B00A1C9A}" type="slidenum">
              <a:rPr lang="en-US" smtClean="0"/>
              <a:pPr/>
              <a:t>12</a:t>
            </a:fld>
            <a:endParaRPr lang="en-US" dirty="0" smtClean="0"/>
          </a:p>
        </p:txBody>
      </p:sp>
      <p:sp>
        <p:nvSpPr>
          <p:cNvPr id="136194" name="Rectangle 2"/>
          <p:cNvSpPr>
            <a:spLocks noGrp="1" noRot="1" noChangeAspect="1" noChangeArrowheads="1" noTextEdit="1"/>
          </p:cNvSpPr>
          <p:nvPr>
            <p:ph type="sldImg"/>
          </p:nvPr>
        </p:nvSpPr>
        <p:spPr>
          <a:ln/>
        </p:spPr>
      </p:sp>
      <p:sp>
        <p:nvSpPr>
          <p:cNvPr id="136195" name="Rectangle 3"/>
          <p:cNvSpPr>
            <a:spLocks noGrp="1" noChangeArrowheads="1"/>
          </p:cNvSpPr>
          <p:nvPr>
            <p:ph type="body" idx="1"/>
          </p:nvPr>
        </p:nvSpPr>
        <p:spPr>
          <a:noFill/>
          <a:ln/>
        </p:spPr>
        <p:txBody>
          <a:bodyPr/>
          <a:lstStyle/>
          <a:p>
            <a:pPr marL="163718" lvl="1" indent="-163718" eaLnBrk="1" hangingPunct="1">
              <a:spcBef>
                <a:spcPct val="0"/>
              </a:spcBef>
            </a:pPr>
            <a:endParaRPr lang="en-US" dirty="0" smtClean="0">
              <a:ea typeface="ＭＳ Ｐゴシック" pitchFamily="34" charset="-128"/>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3" name="Rectangle 7"/>
          <p:cNvSpPr>
            <a:spLocks noGrp="1" noChangeArrowheads="1"/>
          </p:cNvSpPr>
          <p:nvPr>
            <p:ph type="sldNum" sz="quarter" idx="5"/>
          </p:nvPr>
        </p:nvSpPr>
        <p:spPr>
          <a:noFill/>
        </p:spPr>
        <p:txBody>
          <a:bodyPr/>
          <a:lstStyle/>
          <a:p>
            <a:fld id="{6E770F0C-BE9D-4E34-8875-29F0B00A1C9A}" type="slidenum">
              <a:rPr lang="en-US" smtClean="0"/>
              <a:pPr/>
              <a:t>13</a:t>
            </a:fld>
            <a:endParaRPr lang="en-US" dirty="0" smtClean="0"/>
          </a:p>
        </p:txBody>
      </p:sp>
      <p:sp>
        <p:nvSpPr>
          <p:cNvPr id="136194" name="Rectangle 2"/>
          <p:cNvSpPr>
            <a:spLocks noGrp="1" noRot="1" noChangeAspect="1" noChangeArrowheads="1" noTextEdit="1"/>
          </p:cNvSpPr>
          <p:nvPr>
            <p:ph type="sldImg"/>
          </p:nvPr>
        </p:nvSpPr>
        <p:spPr>
          <a:ln/>
        </p:spPr>
      </p:sp>
      <p:sp>
        <p:nvSpPr>
          <p:cNvPr id="136195" name="Rectangle 3"/>
          <p:cNvSpPr>
            <a:spLocks noGrp="1" noChangeArrowheads="1"/>
          </p:cNvSpPr>
          <p:nvPr>
            <p:ph type="body" idx="1"/>
          </p:nvPr>
        </p:nvSpPr>
        <p:spPr>
          <a:noFill/>
          <a:ln/>
        </p:spPr>
        <p:txBody>
          <a:bodyPr/>
          <a:lstStyle/>
          <a:p>
            <a:pPr eaLnBrk="1" hangingPunct="1"/>
            <a:endParaRPr lang="en-US" dirty="0" smtClean="0">
              <a:ea typeface="ＭＳ Ｐゴシック"/>
              <a:cs typeface="ＭＳ Ｐゴシック"/>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3" name="Rectangle 7"/>
          <p:cNvSpPr>
            <a:spLocks noGrp="1" noChangeArrowheads="1"/>
          </p:cNvSpPr>
          <p:nvPr>
            <p:ph type="sldNum" sz="quarter" idx="5"/>
          </p:nvPr>
        </p:nvSpPr>
        <p:spPr>
          <a:noFill/>
        </p:spPr>
        <p:txBody>
          <a:bodyPr/>
          <a:lstStyle/>
          <a:p>
            <a:fld id="{6E770F0C-BE9D-4E34-8875-29F0B00A1C9A}" type="slidenum">
              <a:rPr lang="en-US" smtClean="0"/>
              <a:pPr/>
              <a:t>14</a:t>
            </a:fld>
            <a:endParaRPr lang="en-US" dirty="0" smtClean="0"/>
          </a:p>
        </p:txBody>
      </p:sp>
      <p:sp>
        <p:nvSpPr>
          <p:cNvPr id="136194" name="Rectangle 2"/>
          <p:cNvSpPr>
            <a:spLocks noGrp="1" noRot="1" noChangeAspect="1" noChangeArrowheads="1" noTextEdit="1"/>
          </p:cNvSpPr>
          <p:nvPr>
            <p:ph type="sldImg"/>
          </p:nvPr>
        </p:nvSpPr>
        <p:spPr>
          <a:ln/>
        </p:spPr>
      </p:sp>
      <p:sp>
        <p:nvSpPr>
          <p:cNvPr id="136195" name="Rectangle 3"/>
          <p:cNvSpPr>
            <a:spLocks noGrp="1" noChangeArrowheads="1"/>
          </p:cNvSpPr>
          <p:nvPr>
            <p:ph type="body" idx="1"/>
          </p:nvPr>
        </p:nvSpPr>
        <p:spPr>
          <a:noFill/>
          <a:ln/>
        </p:spPr>
        <p:txBody>
          <a:bodyPr/>
          <a:lstStyle/>
          <a:p>
            <a:pPr eaLnBrk="1" hangingPunct="1"/>
            <a:endParaRPr lang="en-US" dirty="0" smtClean="0">
              <a:ea typeface="ＭＳ Ｐゴシック"/>
              <a:cs typeface="ＭＳ Ｐゴシック"/>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5" name="Slide Image Placeholder 1"/>
          <p:cNvSpPr>
            <a:spLocks noGrp="1" noRot="1" noChangeAspect="1"/>
          </p:cNvSpPr>
          <p:nvPr>
            <p:ph type="sldImg"/>
          </p:nvPr>
        </p:nvSpPr>
        <p:spPr>
          <a:ln/>
        </p:spPr>
      </p:sp>
      <p:sp>
        <p:nvSpPr>
          <p:cNvPr id="185346" name="Notes Placeholder 2"/>
          <p:cNvSpPr>
            <a:spLocks noGrp="1"/>
          </p:cNvSpPr>
          <p:nvPr>
            <p:ph type="body" idx="1"/>
          </p:nvPr>
        </p:nvSpPr>
        <p:spPr>
          <a:noFill/>
          <a:ln/>
        </p:spPr>
        <p:txBody>
          <a:bodyPr/>
          <a:lstStyle/>
          <a:p>
            <a:pPr marL="163718" indent="-163718" eaLnBrk="1" hangingPunct="1">
              <a:spcBef>
                <a:spcPct val="0"/>
              </a:spcBef>
              <a:buFontTx/>
              <a:buNone/>
            </a:pPr>
            <a:endParaRPr lang="en-US" dirty="0" smtClean="0">
              <a:ea typeface="ＭＳ Ｐゴシック" pitchFamily="34" charset="-128"/>
            </a:endParaRPr>
          </a:p>
        </p:txBody>
      </p:sp>
      <p:sp>
        <p:nvSpPr>
          <p:cNvPr id="185347" name="Slide Number Placeholder 3"/>
          <p:cNvSpPr>
            <a:spLocks noGrp="1"/>
          </p:cNvSpPr>
          <p:nvPr>
            <p:ph type="sldNum" sz="quarter" idx="5"/>
          </p:nvPr>
        </p:nvSpPr>
        <p:spPr>
          <a:noFill/>
        </p:spPr>
        <p:txBody>
          <a:bodyPr/>
          <a:lstStyle/>
          <a:p>
            <a:fld id="{538D672C-8FDC-42AE-83CE-770352A3D296}" type="slidenum">
              <a:rPr lang="en-US" smtClean="0"/>
              <a:pPr/>
              <a:t>15</a:t>
            </a:fld>
            <a:endParaRPr lang="en-US" dirty="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5" name="Slide Image Placeholder 1"/>
          <p:cNvSpPr>
            <a:spLocks noGrp="1" noRot="1" noChangeAspect="1"/>
          </p:cNvSpPr>
          <p:nvPr>
            <p:ph type="sldImg"/>
          </p:nvPr>
        </p:nvSpPr>
        <p:spPr>
          <a:ln/>
        </p:spPr>
      </p:sp>
      <p:sp>
        <p:nvSpPr>
          <p:cNvPr id="185346" name="Notes Placeholder 2"/>
          <p:cNvSpPr>
            <a:spLocks noGrp="1"/>
          </p:cNvSpPr>
          <p:nvPr>
            <p:ph type="body" idx="1"/>
          </p:nvPr>
        </p:nvSpPr>
        <p:spPr>
          <a:noFill/>
          <a:ln/>
        </p:spPr>
        <p:txBody>
          <a:bodyPr/>
          <a:lstStyle/>
          <a:p>
            <a:endParaRPr lang="en-US" dirty="0" smtClean="0"/>
          </a:p>
        </p:txBody>
      </p:sp>
      <p:sp>
        <p:nvSpPr>
          <p:cNvPr id="185347" name="Slide Number Placeholder 3"/>
          <p:cNvSpPr>
            <a:spLocks noGrp="1"/>
          </p:cNvSpPr>
          <p:nvPr>
            <p:ph type="sldNum" sz="quarter" idx="5"/>
          </p:nvPr>
        </p:nvSpPr>
        <p:spPr>
          <a:noFill/>
        </p:spPr>
        <p:txBody>
          <a:bodyPr/>
          <a:lstStyle/>
          <a:p>
            <a:fld id="{538D672C-8FDC-42AE-83CE-770352A3D296}" type="slidenum">
              <a:rPr lang="en-US" smtClean="0"/>
              <a:pPr/>
              <a:t>16</a:t>
            </a:fld>
            <a:endParaRPr lang="en-US" dirty="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p:spPr>
      </p:sp>
      <p:sp>
        <p:nvSpPr>
          <p:cNvPr id="6656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ea typeface="ＭＳ Ｐゴシック" pitchFamily="34" charset="-128"/>
            </a:endParaRPr>
          </a:p>
        </p:txBody>
      </p:sp>
      <p:sp>
        <p:nvSpPr>
          <p:cNvPr id="66564" name="Slide Number Placeholder 3"/>
          <p:cNvSpPr>
            <a:spLocks noGrp="1"/>
          </p:cNvSpPr>
          <p:nvPr>
            <p:ph type="sldNum" sz="quarter" idx="5"/>
          </p:nvPr>
        </p:nvSpPr>
        <p:spPr bwMode="auto">
          <a:noFill/>
          <a:ln>
            <a:miter lim="800000"/>
            <a:headEnd/>
            <a:tailEnd/>
          </a:ln>
        </p:spPr>
        <p:txBody>
          <a:bodyPr/>
          <a:lstStyle/>
          <a:p>
            <a:fld id="{03E3452F-813E-42AE-A318-5FE58013969A}" type="slidenum">
              <a:rPr lang="en-US">
                <a:ea typeface="ＭＳ Ｐゴシック" pitchFamily="34" charset="-128"/>
              </a:rPr>
              <a:pPr/>
              <a:t>17</a:t>
            </a:fld>
            <a:endParaRPr lang="en-US" dirty="0">
              <a:ea typeface="ＭＳ Ｐゴシック" pitchFamily="34" charset="-128"/>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Image Placeholder 1"/>
          <p:cNvSpPr>
            <a:spLocks noGrp="1" noRot="1" noChangeAspect="1"/>
          </p:cNvSpPr>
          <p:nvPr>
            <p:ph type="sldImg"/>
          </p:nvPr>
        </p:nvSpPr>
        <p:spPr>
          <a:ln/>
        </p:spPr>
      </p:sp>
      <p:sp>
        <p:nvSpPr>
          <p:cNvPr id="50178" name="Notes Placeholder 2"/>
          <p:cNvSpPr>
            <a:spLocks noGrp="1"/>
          </p:cNvSpPr>
          <p:nvPr>
            <p:ph type="body" idx="1"/>
          </p:nvPr>
        </p:nvSpPr>
        <p:spPr/>
        <p:txBody>
          <a:bodyPr/>
          <a:lstStyle/>
          <a:p>
            <a:endParaRPr lang="en-US" dirty="0" smtClean="0"/>
          </a:p>
        </p:txBody>
      </p:sp>
      <p:sp>
        <p:nvSpPr>
          <p:cNvPr id="50179" name="Slide Number Placeholder 3"/>
          <p:cNvSpPr>
            <a:spLocks noGrp="1"/>
          </p:cNvSpPr>
          <p:nvPr>
            <p:ph type="sldNum" sz="quarter" idx="5"/>
          </p:nvPr>
        </p:nvSpPr>
        <p:spPr>
          <a:noFill/>
        </p:spPr>
        <p:txBody>
          <a:bodyPr/>
          <a:lstStyle/>
          <a:p>
            <a:fld id="{34E72B6A-86C9-4298-9D76-DD7126F57EF1}" type="slidenum">
              <a:rPr lang="en-US"/>
              <a:pPr/>
              <a:t>18</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AC1D07BD-5EAE-49BC-A4AB-C2A85A065194}" type="slidenum">
              <a:rPr lang="en-US" smtClean="0"/>
              <a:pPr>
                <a:defRPr/>
              </a:pPr>
              <a:t>1</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5" name="Slide Image Placeholder 1"/>
          <p:cNvSpPr>
            <a:spLocks noGrp="1" noRot="1" noChangeAspect="1"/>
          </p:cNvSpPr>
          <p:nvPr>
            <p:ph type="sldImg"/>
          </p:nvPr>
        </p:nvSpPr>
        <p:spPr>
          <a:ln/>
        </p:spPr>
      </p:sp>
      <p:sp>
        <p:nvSpPr>
          <p:cNvPr id="185346" name="Notes Placeholder 2"/>
          <p:cNvSpPr>
            <a:spLocks noGrp="1"/>
          </p:cNvSpPr>
          <p:nvPr>
            <p:ph type="body" idx="1"/>
          </p:nvPr>
        </p:nvSpPr>
        <p:spPr>
          <a:noFill/>
          <a:ln/>
        </p:spPr>
        <p:txBody>
          <a:bodyPr/>
          <a:lstStyle/>
          <a:p>
            <a:endParaRPr lang="en-US" dirty="0" smtClean="0"/>
          </a:p>
        </p:txBody>
      </p:sp>
      <p:sp>
        <p:nvSpPr>
          <p:cNvPr id="185347" name="Slide Number Placeholder 3"/>
          <p:cNvSpPr>
            <a:spLocks noGrp="1"/>
          </p:cNvSpPr>
          <p:nvPr>
            <p:ph type="sldNum" sz="quarter" idx="5"/>
          </p:nvPr>
        </p:nvSpPr>
        <p:spPr>
          <a:noFill/>
        </p:spPr>
        <p:txBody>
          <a:bodyPr/>
          <a:lstStyle/>
          <a:p>
            <a:fld id="{538D672C-8FDC-42AE-83CE-770352A3D296}" type="slidenum">
              <a:rPr lang="en-US" smtClean="0"/>
              <a:pPr/>
              <a:t>19</a:t>
            </a:fld>
            <a:endParaRPr lang="en-US" dirty="0"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Image Placeholder 1"/>
          <p:cNvSpPr>
            <a:spLocks noGrp="1" noRot="1" noChangeAspect="1"/>
          </p:cNvSpPr>
          <p:nvPr>
            <p:ph type="sldImg"/>
          </p:nvPr>
        </p:nvSpPr>
        <p:spPr>
          <a:ln/>
        </p:spPr>
      </p:sp>
      <p:sp>
        <p:nvSpPr>
          <p:cNvPr id="50178" name="Notes Placeholder 2"/>
          <p:cNvSpPr>
            <a:spLocks noGrp="1"/>
          </p:cNvSpPr>
          <p:nvPr>
            <p:ph type="body" idx="1"/>
          </p:nvPr>
        </p:nvSpPr>
        <p:spPr/>
        <p:txBody>
          <a:bodyPr/>
          <a:lstStyle/>
          <a:p>
            <a:endParaRPr lang="en-US" dirty="0" smtClean="0"/>
          </a:p>
        </p:txBody>
      </p:sp>
      <p:sp>
        <p:nvSpPr>
          <p:cNvPr id="50179" name="Slide Number Placeholder 3"/>
          <p:cNvSpPr>
            <a:spLocks noGrp="1"/>
          </p:cNvSpPr>
          <p:nvPr>
            <p:ph type="sldNum" sz="quarter" idx="5"/>
          </p:nvPr>
        </p:nvSpPr>
        <p:spPr>
          <a:noFill/>
        </p:spPr>
        <p:txBody>
          <a:bodyPr/>
          <a:lstStyle/>
          <a:p>
            <a:fld id="{34E72B6A-86C9-4298-9D76-DD7126F57EF1}" type="slidenum">
              <a:rPr lang="en-US"/>
              <a:pPr/>
              <a:t>20</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Image Placeholder 1"/>
          <p:cNvSpPr>
            <a:spLocks noGrp="1" noRot="1" noChangeAspect="1"/>
          </p:cNvSpPr>
          <p:nvPr>
            <p:ph type="sldImg"/>
          </p:nvPr>
        </p:nvSpPr>
        <p:spPr>
          <a:ln/>
        </p:spPr>
      </p:sp>
      <p:sp>
        <p:nvSpPr>
          <p:cNvPr id="50178" name="Notes Placeholder 2"/>
          <p:cNvSpPr>
            <a:spLocks noGrp="1"/>
          </p:cNvSpPr>
          <p:nvPr>
            <p:ph type="body" idx="1"/>
          </p:nvPr>
        </p:nvSpPr>
        <p:spPr/>
        <p:txBody>
          <a:bodyPr/>
          <a:lstStyle/>
          <a:p>
            <a:pPr marL="163718" indent="-163718" eaLnBrk="1" hangingPunct="1">
              <a:spcBef>
                <a:spcPct val="0"/>
              </a:spcBef>
              <a:buFontTx/>
              <a:buNone/>
            </a:pPr>
            <a:endParaRPr lang="en-US" dirty="0" smtClean="0">
              <a:ea typeface="ＭＳ Ｐゴシック" pitchFamily="34" charset="-128"/>
            </a:endParaRPr>
          </a:p>
        </p:txBody>
      </p:sp>
      <p:sp>
        <p:nvSpPr>
          <p:cNvPr id="50179" name="Slide Number Placeholder 3"/>
          <p:cNvSpPr>
            <a:spLocks noGrp="1"/>
          </p:cNvSpPr>
          <p:nvPr>
            <p:ph type="sldNum" sz="quarter" idx="5"/>
          </p:nvPr>
        </p:nvSpPr>
        <p:spPr>
          <a:noFill/>
        </p:spPr>
        <p:txBody>
          <a:bodyPr/>
          <a:lstStyle/>
          <a:p>
            <a:fld id="{34E72B6A-86C9-4298-9D76-DD7126F57EF1}" type="slidenum">
              <a:rPr lang="en-US"/>
              <a:pPr/>
              <a:t>21</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Image Placeholder 1"/>
          <p:cNvSpPr>
            <a:spLocks noGrp="1" noRot="1" noChangeAspect="1"/>
          </p:cNvSpPr>
          <p:nvPr>
            <p:ph type="sldImg"/>
          </p:nvPr>
        </p:nvSpPr>
        <p:spPr>
          <a:ln/>
        </p:spPr>
      </p:sp>
      <p:sp>
        <p:nvSpPr>
          <p:cNvPr id="50178" name="Notes Placeholder 2"/>
          <p:cNvSpPr>
            <a:spLocks noGrp="1"/>
          </p:cNvSpPr>
          <p:nvPr>
            <p:ph type="body" idx="1"/>
          </p:nvPr>
        </p:nvSpPr>
        <p:spPr/>
        <p:txBody>
          <a:bodyPr/>
          <a:lstStyle/>
          <a:p>
            <a:pPr marL="163718" indent="-163718" eaLnBrk="1" hangingPunct="1">
              <a:spcBef>
                <a:spcPct val="0"/>
              </a:spcBef>
              <a:buFontTx/>
              <a:buNone/>
            </a:pPr>
            <a:endParaRPr lang="en-US" dirty="0" smtClean="0">
              <a:ea typeface="ＭＳ Ｐゴシック" pitchFamily="34" charset="-128"/>
            </a:endParaRPr>
          </a:p>
        </p:txBody>
      </p:sp>
      <p:sp>
        <p:nvSpPr>
          <p:cNvPr id="50179" name="Slide Number Placeholder 3"/>
          <p:cNvSpPr>
            <a:spLocks noGrp="1"/>
          </p:cNvSpPr>
          <p:nvPr>
            <p:ph type="sldNum" sz="quarter" idx="5"/>
          </p:nvPr>
        </p:nvSpPr>
        <p:spPr>
          <a:noFill/>
        </p:spPr>
        <p:txBody>
          <a:bodyPr/>
          <a:lstStyle/>
          <a:p>
            <a:fld id="{34E72B6A-86C9-4298-9D76-DD7126F57EF1}" type="slidenum">
              <a:rPr lang="en-US"/>
              <a:pPr/>
              <a:t>22</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Image Placeholder 1"/>
          <p:cNvSpPr>
            <a:spLocks noGrp="1" noRot="1" noChangeAspect="1"/>
          </p:cNvSpPr>
          <p:nvPr>
            <p:ph type="sldImg"/>
          </p:nvPr>
        </p:nvSpPr>
        <p:spPr>
          <a:ln/>
        </p:spPr>
      </p:sp>
      <p:sp>
        <p:nvSpPr>
          <p:cNvPr id="50178" name="Notes Placeholder 2"/>
          <p:cNvSpPr>
            <a:spLocks noGrp="1"/>
          </p:cNvSpPr>
          <p:nvPr>
            <p:ph type="body" idx="1"/>
          </p:nvPr>
        </p:nvSpPr>
        <p:spPr/>
        <p:txBody>
          <a:bodyPr/>
          <a:lstStyle/>
          <a:p>
            <a:endParaRPr lang="en-US" dirty="0" smtClean="0"/>
          </a:p>
        </p:txBody>
      </p:sp>
      <p:sp>
        <p:nvSpPr>
          <p:cNvPr id="50179" name="Slide Number Placeholder 3"/>
          <p:cNvSpPr>
            <a:spLocks noGrp="1"/>
          </p:cNvSpPr>
          <p:nvPr>
            <p:ph type="sldNum" sz="quarter" idx="5"/>
          </p:nvPr>
        </p:nvSpPr>
        <p:spPr>
          <a:noFill/>
        </p:spPr>
        <p:txBody>
          <a:bodyPr/>
          <a:lstStyle/>
          <a:p>
            <a:fld id="{34E72B6A-86C9-4298-9D76-DD7126F57EF1}" type="slidenum">
              <a:rPr lang="en-US"/>
              <a:pPr/>
              <a:t>23</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Image Placeholder 1"/>
          <p:cNvSpPr>
            <a:spLocks noGrp="1" noRot="1" noChangeAspect="1"/>
          </p:cNvSpPr>
          <p:nvPr>
            <p:ph type="sldImg"/>
          </p:nvPr>
        </p:nvSpPr>
        <p:spPr>
          <a:ln/>
        </p:spPr>
      </p:sp>
      <p:sp>
        <p:nvSpPr>
          <p:cNvPr id="50178" name="Notes Placeholder 2"/>
          <p:cNvSpPr>
            <a:spLocks noGrp="1"/>
          </p:cNvSpPr>
          <p:nvPr>
            <p:ph type="body" idx="1"/>
          </p:nvPr>
        </p:nvSpPr>
        <p:spPr/>
        <p:txBody>
          <a:bodyPr/>
          <a:lstStyle/>
          <a:p>
            <a:endParaRPr lang="en-US" dirty="0" smtClean="0"/>
          </a:p>
        </p:txBody>
      </p:sp>
      <p:sp>
        <p:nvSpPr>
          <p:cNvPr id="50179" name="Slide Number Placeholder 3"/>
          <p:cNvSpPr>
            <a:spLocks noGrp="1"/>
          </p:cNvSpPr>
          <p:nvPr>
            <p:ph type="sldNum" sz="quarter" idx="5"/>
          </p:nvPr>
        </p:nvSpPr>
        <p:spPr>
          <a:noFill/>
        </p:spPr>
        <p:txBody>
          <a:bodyPr/>
          <a:lstStyle/>
          <a:p>
            <a:fld id="{34E72B6A-86C9-4298-9D76-DD7126F57EF1}" type="slidenum">
              <a:rPr lang="en-US"/>
              <a:pPr/>
              <a:t>24</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7" name="Rectangle 7"/>
          <p:cNvSpPr>
            <a:spLocks noGrp="1" noChangeArrowheads="1"/>
          </p:cNvSpPr>
          <p:nvPr>
            <p:ph type="sldNum" sz="quarter" idx="5"/>
          </p:nvPr>
        </p:nvSpPr>
        <p:spPr>
          <a:noFill/>
        </p:spPr>
        <p:txBody>
          <a:bodyPr/>
          <a:lstStyle/>
          <a:p>
            <a:fld id="{5FA3486E-1A59-4636-BFC2-3EB5599BE71D}" type="slidenum">
              <a:rPr lang="en-US" smtClean="0"/>
              <a:pPr/>
              <a:t>25</a:t>
            </a:fld>
            <a:endParaRPr lang="en-US" dirty="0" smtClean="0"/>
          </a:p>
        </p:txBody>
      </p:sp>
      <p:sp>
        <p:nvSpPr>
          <p:cNvPr id="142338" name="Rectangle 2"/>
          <p:cNvSpPr>
            <a:spLocks noGrp="1" noRot="1" noChangeAspect="1" noChangeArrowheads="1" noTextEdit="1"/>
          </p:cNvSpPr>
          <p:nvPr>
            <p:ph type="sldImg"/>
          </p:nvPr>
        </p:nvSpPr>
        <p:spPr>
          <a:ln/>
        </p:spPr>
      </p:sp>
      <p:sp>
        <p:nvSpPr>
          <p:cNvPr id="142339" name="Rectangle 3"/>
          <p:cNvSpPr>
            <a:spLocks noGrp="1" noChangeArrowheads="1"/>
          </p:cNvSpPr>
          <p:nvPr>
            <p:ph type="body" idx="1"/>
          </p:nvPr>
        </p:nvSpPr>
        <p:spPr>
          <a:noFill/>
          <a:ln/>
        </p:spPr>
        <p:txBody>
          <a:bodyPr/>
          <a:lstStyle/>
          <a:p>
            <a:endParaRPr lang="en-US" dirty="0" smtClean="0">
              <a:ea typeface="ＭＳ Ｐゴシック" pitchFamily="34" charset="-128"/>
            </a:endParaRPr>
          </a:p>
          <a:p>
            <a:pPr eaLnBrk="1" hangingPunct="1"/>
            <a:endParaRPr lang="en-US" dirty="0"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AC1D07BD-5EAE-49BC-A4AB-C2A85A065194}" type="slidenum">
              <a:rPr lang="en-US" smtClean="0"/>
              <a:pPr>
                <a:defRPr/>
              </a:pPr>
              <a:t>26</a:t>
            </a:fld>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1" name="Rectangle 7"/>
          <p:cNvSpPr>
            <a:spLocks noGrp="1" noChangeArrowheads="1"/>
          </p:cNvSpPr>
          <p:nvPr>
            <p:ph type="sldNum" sz="quarter" idx="5"/>
          </p:nvPr>
        </p:nvSpPr>
        <p:spPr>
          <a:noFill/>
        </p:spPr>
        <p:txBody>
          <a:bodyPr/>
          <a:lstStyle/>
          <a:p>
            <a:fld id="{806A6A8E-BF4A-4E56-815A-CE05E2243629}" type="slidenum">
              <a:rPr lang="en-US" smtClean="0"/>
              <a:pPr/>
              <a:t>27</a:t>
            </a:fld>
            <a:endParaRPr lang="en-US" dirty="0" smtClean="0"/>
          </a:p>
        </p:txBody>
      </p:sp>
      <p:sp>
        <p:nvSpPr>
          <p:cNvPr id="128002" name="Rectangle 2"/>
          <p:cNvSpPr>
            <a:spLocks noGrp="1" noRot="1" noChangeAspect="1" noChangeArrowheads="1" noTextEdit="1"/>
          </p:cNvSpPr>
          <p:nvPr>
            <p:ph type="sldImg"/>
          </p:nvPr>
        </p:nvSpPr>
        <p:spPr>
          <a:ln/>
        </p:spPr>
      </p:sp>
      <p:sp>
        <p:nvSpPr>
          <p:cNvPr id="128003" name="Rectangle 3"/>
          <p:cNvSpPr>
            <a:spLocks noGrp="1" noChangeArrowheads="1"/>
          </p:cNvSpPr>
          <p:nvPr>
            <p:ph type="body" idx="1"/>
          </p:nvPr>
        </p:nvSpPr>
        <p:spPr>
          <a:noFill/>
          <a:ln/>
        </p:spPr>
        <p:txBody>
          <a:bodyPr/>
          <a:lstStyle/>
          <a:p>
            <a:pPr eaLnBrk="1" hangingPunct="1"/>
            <a:endParaRPr lang="en-US" dirty="0" smtClean="0">
              <a:ea typeface="ＭＳ Ｐゴシック"/>
              <a:cs typeface="ＭＳ Ｐゴシック"/>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5" name="Slide Image Placeholder 1"/>
          <p:cNvSpPr>
            <a:spLocks noGrp="1" noRot="1" noChangeAspect="1"/>
          </p:cNvSpPr>
          <p:nvPr>
            <p:ph type="sldImg"/>
          </p:nvPr>
        </p:nvSpPr>
        <p:spPr>
          <a:ln/>
        </p:spPr>
      </p:sp>
      <p:sp>
        <p:nvSpPr>
          <p:cNvPr id="185346" name="Notes Placeholder 2"/>
          <p:cNvSpPr>
            <a:spLocks noGrp="1"/>
          </p:cNvSpPr>
          <p:nvPr>
            <p:ph type="body" idx="1"/>
          </p:nvPr>
        </p:nvSpPr>
        <p:spPr>
          <a:noFill/>
          <a:ln/>
        </p:spPr>
        <p:txBody>
          <a:bodyPr/>
          <a:lstStyle/>
          <a:p>
            <a:endParaRPr lang="en-US" dirty="0" smtClean="0"/>
          </a:p>
        </p:txBody>
      </p:sp>
      <p:sp>
        <p:nvSpPr>
          <p:cNvPr id="185347" name="Slide Number Placeholder 3"/>
          <p:cNvSpPr>
            <a:spLocks noGrp="1"/>
          </p:cNvSpPr>
          <p:nvPr>
            <p:ph type="sldNum" sz="quarter" idx="5"/>
          </p:nvPr>
        </p:nvSpPr>
        <p:spPr>
          <a:noFill/>
        </p:spPr>
        <p:txBody>
          <a:bodyPr/>
          <a:lstStyle/>
          <a:p>
            <a:fld id="{538D672C-8FDC-42AE-83CE-770352A3D296}" type="slidenum">
              <a:rPr lang="en-US" smtClean="0"/>
              <a:pPr/>
              <a:t>28</a:t>
            </a:fld>
            <a:endParaRPr 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Slide Image Placeholder 1"/>
          <p:cNvSpPr>
            <a:spLocks noGrp="1" noRot="1" noChangeAspect="1"/>
          </p:cNvSpPr>
          <p:nvPr>
            <p:ph type="sldImg"/>
          </p:nvPr>
        </p:nvSpPr>
        <p:spPr>
          <a:ln/>
        </p:spPr>
      </p:sp>
      <p:sp>
        <p:nvSpPr>
          <p:cNvPr id="103426" name="Notes Placeholder 2"/>
          <p:cNvSpPr>
            <a:spLocks noGrp="1"/>
          </p:cNvSpPr>
          <p:nvPr>
            <p:ph type="body" idx="1"/>
          </p:nvPr>
        </p:nvSpPr>
        <p:spPr>
          <a:noFill/>
          <a:ln/>
        </p:spPr>
        <p:txBody>
          <a:bodyPr/>
          <a:lstStyle/>
          <a:p>
            <a:endParaRPr lang="en-US" dirty="0" smtClean="0"/>
          </a:p>
        </p:txBody>
      </p:sp>
      <p:sp>
        <p:nvSpPr>
          <p:cNvPr id="103427" name="Slide Number Placeholder 3"/>
          <p:cNvSpPr>
            <a:spLocks noGrp="1"/>
          </p:cNvSpPr>
          <p:nvPr>
            <p:ph type="sldNum" sz="quarter" idx="5"/>
          </p:nvPr>
        </p:nvSpPr>
        <p:spPr>
          <a:noFill/>
        </p:spPr>
        <p:txBody>
          <a:bodyPr/>
          <a:lstStyle/>
          <a:p>
            <a:fld id="{C53ADD8F-F114-4961-9676-66636A73B931}" type="slidenum">
              <a:rPr lang="en-US" smtClean="0"/>
              <a:pPr/>
              <a:t>2</a:t>
            </a:fld>
            <a:endParaRPr lang="en-US" dirty="0"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1" name="Rectangle 7"/>
          <p:cNvSpPr>
            <a:spLocks noGrp="1" noChangeArrowheads="1"/>
          </p:cNvSpPr>
          <p:nvPr>
            <p:ph type="sldNum" sz="quarter" idx="5"/>
          </p:nvPr>
        </p:nvSpPr>
        <p:spPr>
          <a:noFill/>
        </p:spPr>
        <p:txBody>
          <a:bodyPr/>
          <a:lstStyle/>
          <a:p>
            <a:fld id="{806A6A8E-BF4A-4E56-815A-CE05E2243629}" type="slidenum">
              <a:rPr lang="en-US" smtClean="0"/>
              <a:pPr/>
              <a:t>29</a:t>
            </a:fld>
            <a:endParaRPr lang="en-US" dirty="0" smtClean="0"/>
          </a:p>
        </p:txBody>
      </p:sp>
      <p:sp>
        <p:nvSpPr>
          <p:cNvPr id="128002" name="Rectangle 2"/>
          <p:cNvSpPr>
            <a:spLocks noGrp="1" noRot="1" noChangeAspect="1" noChangeArrowheads="1" noTextEdit="1"/>
          </p:cNvSpPr>
          <p:nvPr>
            <p:ph type="sldImg"/>
          </p:nvPr>
        </p:nvSpPr>
        <p:spPr>
          <a:ln/>
        </p:spPr>
      </p:sp>
      <p:sp>
        <p:nvSpPr>
          <p:cNvPr id="128003" name="Rectangle 3"/>
          <p:cNvSpPr>
            <a:spLocks noGrp="1" noChangeArrowheads="1"/>
          </p:cNvSpPr>
          <p:nvPr>
            <p:ph type="body" idx="1"/>
          </p:nvPr>
        </p:nvSpPr>
        <p:spPr>
          <a:noFill/>
          <a:ln/>
        </p:spPr>
        <p:txBody>
          <a:bodyPr/>
          <a:lstStyle/>
          <a:p>
            <a:pPr eaLnBrk="1" hangingPunct="1"/>
            <a:endParaRPr lang="en-US" dirty="0" smtClean="0">
              <a:ea typeface="ＭＳ Ｐゴシック"/>
              <a:cs typeface="ＭＳ Ｐゴシック"/>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bwMode="auto">
          <a:noFill/>
          <a:ln>
            <a:solidFill>
              <a:srgbClr val="000000"/>
            </a:solidFill>
            <a:miter lim="800000"/>
            <a:headEnd/>
            <a:tailEnd/>
          </a:ln>
        </p:spPr>
      </p:sp>
      <p:sp>
        <p:nvSpPr>
          <p:cNvPr id="7987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ea typeface="ＭＳ Ｐゴシック" pitchFamily="34" charset="-128"/>
            </a:endParaRPr>
          </a:p>
        </p:txBody>
      </p:sp>
      <p:sp>
        <p:nvSpPr>
          <p:cNvPr id="79876" name="Slide Number Placeholder 3"/>
          <p:cNvSpPr>
            <a:spLocks noGrp="1"/>
          </p:cNvSpPr>
          <p:nvPr>
            <p:ph type="sldNum" sz="quarter" idx="5"/>
          </p:nvPr>
        </p:nvSpPr>
        <p:spPr bwMode="auto">
          <a:noFill/>
          <a:ln>
            <a:miter lim="800000"/>
            <a:headEnd/>
            <a:tailEnd/>
          </a:ln>
        </p:spPr>
        <p:txBody>
          <a:bodyPr/>
          <a:lstStyle/>
          <a:p>
            <a:fld id="{53B154B7-2932-40CF-911E-819A4306A121}" type="slidenum">
              <a:rPr lang="en-US">
                <a:ea typeface="ＭＳ Ｐゴシック" pitchFamily="34" charset="-128"/>
              </a:rPr>
              <a:pPr/>
              <a:t>30</a:t>
            </a:fld>
            <a:endParaRPr lang="en-US" dirty="0">
              <a:ea typeface="ＭＳ Ｐゴシック" pitchFamily="34" charset="-128"/>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AC1D07BD-5EAE-49BC-A4AB-C2A85A065194}" type="slidenum">
              <a:rPr lang="en-US" smtClean="0"/>
              <a:pPr>
                <a:defRPr/>
              </a:pPr>
              <a:t>31</a:t>
            </a:fld>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1" name="Rectangle 7"/>
          <p:cNvSpPr>
            <a:spLocks noGrp="1" noChangeArrowheads="1"/>
          </p:cNvSpPr>
          <p:nvPr>
            <p:ph type="sldNum" sz="quarter" idx="5"/>
          </p:nvPr>
        </p:nvSpPr>
        <p:spPr>
          <a:noFill/>
        </p:spPr>
        <p:txBody>
          <a:bodyPr/>
          <a:lstStyle/>
          <a:p>
            <a:fld id="{806A6A8E-BF4A-4E56-815A-CE05E2243629}" type="slidenum">
              <a:rPr lang="en-US" smtClean="0"/>
              <a:pPr/>
              <a:t>32</a:t>
            </a:fld>
            <a:endParaRPr lang="en-US" dirty="0" smtClean="0"/>
          </a:p>
        </p:txBody>
      </p:sp>
      <p:sp>
        <p:nvSpPr>
          <p:cNvPr id="128002" name="Rectangle 2"/>
          <p:cNvSpPr>
            <a:spLocks noGrp="1" noRot="1" noChangeAspect="1" noChangeArrowheads="1" noTextEdit="1"/>
          </p:cNvSpPr>
          <p:nvPr>
            <p:ph type="sldImg"/>
          </p:nvPr>
        </p:nvSpPr>
        <p:spPr>
          <a:ln/>
        </p:spPr>
      </p:sp>
      <p:sp>
        <p:nvSpPr>
          <p:cNvPr id="128003" name="Rectangle 3"/>
          <p:cNvSpPr>
            <a:spLocks noGrp="1" noChangeArrowheads="1"/>
          </p:cNvSpPr>
          <p:nvPr>
            <p:ph type="body" idx="1"/>
          </p:nvPr>
        </p:nvSpPr>
        <p:spPr>
          <a:noFill/>
          <a:ln/>
        </p:spPr>
        <p:txBody>
          <a:bodyPr/>
          <a:lstStyle/>
          <a:p>
            <a:pPr eaLnBrk="1" hangingPunct="1"/>
            <a:endParaRPr lang="en-US" dirty="0" smtClean="0">
              <a:ea typeface="ＭＳ Ｐゴシック"/>
              <a:cs typeface="ＭＳ Ｐゴシック"/>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1" name="Rectangle 7"/>
          <p:cNvSpPr>
            <a:spLocks noGrp="1" noChangeArrowheads="1"/>
          </p:cNvSpPr>
          <p:nvPr>
            <p:ph type="sldNum" sz="quarter" idx="5"/>
          </p:nvPr>
        </p:nvSpPr>
        <p:spPr>
          <a:noFill/>
        </p:spPr>
        <p:txBody>
          <a:bodyPr/>
          <a:lstStyle/>
          <a:p>
            <a:fld id="{806A6A8E-BF4A-4E56-815A-CE05E2243629}" type="slidenum">
              <a:rPr lang="en-US" smtClean="0"/>
              <a:pPr/>
              <a:t>33</a:t>
            </a:fld>
            <a:endParaRPr lang="en-US" dirty="0" smtClean="0"/>
          </a:p>
        </p:txBody>
      </p:sp>
      <p:sp>
        <p:nvSpPr>
          <p:cNvPr id="128002" name="Rectangle 2"/>
          <p:cNvSpPr>
            <a:spLocks noGrp="1" noRot="1" noChangeAspect="1" noChangeArrowheads="1" noTextEdit="1"/>
          </p:cNvSpPr>
          <p:nvPr>
            <p:ph type="sldImg"/>
          </p:nvPr>
        </p:nvSpPr>
        <p:spPr>
          <a:ln/>
        </p:spPr>
      </p:sp>
      <p:sp>
        <p:nvSpPr>
          <p:cNvPr id="128003" name="Rectangle 3"/>
          <p:cNvSpPr>
            <a:spLocks noGrp="1" noChangeArrowheads="1"/>
          </p:cNvSpPr>
          <p:nvPr>
            <p:ph type="body" idx="1"/>
          </p:nvPr>
        </p:nvSpPr>
        <p:spPr>
          <a:noFill/>
          <a:ln/>
        </p:spPr>
        <p:txBody>
          <a:bodyPr/>
          <a:lstStyle/>
          <a:p>
            <a:pPr eaLnBrk="1" hangingPunct="1"/>
            <a:endParaRPr lang="en-US" dirty="0" smtClean="0">
              <a:ea typeface="ＭＳ Ｐゴシック"/>
              <a:cs typeface="ＭＳ Ｐゴシック"/>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4226388E-724C-46BB-B722-7EEC8474EE70}" type="slidenum">
              <a:rPr lang="en-US">
                <a:solidFill>
                  <a:prstClr val="black"/>
                </a:solidFill>
              </a:rPr>
              <a:pPr/>
              <a:t>34</a:t>
            </a:fld>
            <a:endParaRPr lang="en-US">
              <a:solidFill>
                <a:prstClr val="black"/>
              </a:solidFill>
            </a:endParaRPr>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p:spPr>
        <p:txBody>
          <a:bodyPr/>
          <a:lstStyle/>
          <a:p>
            <a:pPr eaLnBrk="1" hangingPunct="1"/>
            <a:endParaRPr lang="en-US" smtClean="0">
              <a:latin typeface="Arial" pitchFamily="34" charset="0"/>
              <a:ea typeface="ＭＳ Ｐゴシック" pitchFamily="34" charset="-128"/>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501AEA52-AC3B-45F4-88F8-84DF9E63CCED}" type="slidenum">
              <a:rPr lang="en-US" smtClean="0">
                <a:solidFill>
                  <a:prstClr val="black"/>
                </a:solidFill>
              </a:rPr>
              <a:pPr>
                <a:defRPr/>
              </a:pPr>
              <a:t>35</a:t>
            </a:fld>
            <a:endParaRPr lang="en-US" dirty="0">
              <a:solidFill>
                <a:prstClr val="black"/>
              </a:solidFill>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5" name="Slide Image Placeholder 1"/>
          <p:cNvSpPr>
            <a:spLocks noGrp="1" noRot="1" noChangeAspect="1"/>
          </p:cNvSpPr>
          <p:nvPr>
            <p:ph type="sldImg"/>
          </p:nvPr>
        </p:nvSpPr>
        <p:spPr>
          <a:ln/>
        </p:spPr>
      </p:sp>
      <p:sp>
        <p:nvSpPr>
          <p:cNvPr id="185346" name="Notes Placeholder 2"/>
          <p:cNvSpPr>
            <a:spLocks noGrp="1"/>
          </p:cNvSpPr>
          <p:nvPr>
            <p:ph type="body" idx="1"/>
          </p:nvPr>
        </p:nvSpPr>
        <p:spPr>
          <a:noFill/>
          <a:ln/>
        </p:spPr>
        <p:txBody>
          <a:bodyPr/>
          <a:lstStyle/>
          <a:p>
            <a:pPr marL="163718" indent="-163718" eaLnBrk="1" hangingPunct="1">
              <a:spcBef>
                <a:spcPct val="0"/>
              </a:spcBef>
              <a:buFontTx/>
              <a:buNone/>
            </a:pPr>
            <a:endParaRPr lang="en-US" dirty="0" smtClean="0">
              <a:ea typeface="ＭＳ Ｐゴシック" pitchFamily="34" charset="-128"/>
            </a:endParaRPr>
          </a:p>
          <a:p>
            <a:endParaRPr lang="en-US" dirty="0" smtClean="0"/>
          </a:p>
        </p:txBody>
      </p:sp>
      <p:sp>
        <p:nvSpPr>
          <p:cNvPr id="185347" name="Slide Number Placeholder 3"/>
          <p:cNvSpPr>
            <a:spLocks noGrp="1"/>
          </p:cNvSpPr>
          <p:nvPr>
            <p:ph type="sldNum" sz="quarter" idx="5"/>
          </p:nvPr>
        </p:nvSpPr>
        <p:spPr>
          <a:noFill/>
        </p:spPr>
        <p:txBody>
          <a:bodyPr/>
          <a:lstStyle/>
          <a:p>
            <a:fld id="{538D672C-8FDC-42AE-83CE-770352A3D296}" type="slidenum">
              <a:rPr lang="en-US" smtClean="0"/>
              <a:pPr/>
              <a:t>36</a:t>
            </a:fld>
            <a:endParaRPr lang="en-US" dirty="0"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5" name="Slide Image Placeholder 1"/>
          <p:cNvSpPr>
            <a:spLocks noGrp="1" noRot="1" noChangeAspect="1"/>
          </p:cNvSpPr>
          <p:nvPr>
            <p:ph type="sldImg"/>
          </p:nvPr>
        </p:nvSpPr>
        <p:spPr>
          <a:ln/>
        </p:spPr>
      </p:sp>
      <p:sp>
        <p:nvSpPr>
          <p:cNvPr id="185346" name="Notes Placeholder 2"/>
          <p:cNvSpPr>
            <a:spLocks noGrp="1"/>
          </p:cNvSpPr>
          <p:nvPr>
            <p:ph type="body" idx="1"/>
          </p:nvPr>
        </p:nvSpPr>
        <p:spPr>
          <a:noFill/>
          <a:ln/>
        </p:spPr>
        <p:txBody>
          <a:bodyPr/>
          <a:lstStyle/>
          <a:p>
            <a:endParaRPr lang="en-US" dirty="0" smtClean="0"/>
          </a:p>
        </p:txBody>
      </p:sp>
      <p:sp>
        <p:nvSpPr>
          <p:cNvPr id="185347" name="Slide Number Placeholder 3"/>
          <p:cNvSpPr>
            <a:spLocks noGrp="1"/>
          </p:cNvSpPr>
          <p:nvPr>
            <p:ph type="sldNum" sz="quarter" idx="5"/>
          </p:nvPr>
        </p:nvSpPr>
        <p:spPr>
          <a:noFill/>
        </p:spPr>
        <p:txBody>
          <a:bodyPr/>
          <a:lstStyle/>
          <a:p>
            <a:fld id="{538D672C-8FDC-42AE-83CE-770352A3D296}" type="slidenum">
              <a:rPr lang="en-US" smtClean="0"/>
              <a:pPr/>
              <a:t>37</a:t>
            </a:fld>
            <a:endParaRPr lang="en-US" dirty="0"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5" name="Slide Image Placeholder 1"/>
          <p:cNvSpPr>
            <a:spLocks noGrp="1" noRot="1" noChangeAspect="1"/>
          </p:cNvSpPr>
          <p:nvPr>
            <p:ph type="sldImg"/>
          </p:nvPr>
        </p:nvSpPr>
        <p:spPr>
          <a:ln/>
        </p:spPr>
      </p:sp>
      <p:sp>
        <p:nvSpPr>
          <p:cNvPr id="185346" name="Notes Placeholder 2"/>
          <p:cNvSpPr>
            <a:spLocks noGrp="1"/>
          </p:cNvSpPr>
          <p:nvPr>
            <p:ph type="body" idx="1"/>
          </p:nvPr>
        </p:nvSpPr>
        <p:spPr>
          <a:noFill/>
          <a:ln/>
        </p:spPr>
        <p:txBody>
          <a:bodyPr/>
          <a:lstStyle/>
          <a:p>
            <a:endParaRPr lang="en-US" dirty="0" smtClean="0"/>
          </a:p>
        </p:txBody>
      </p:sp>
      <p:sp>
        <p:nvSpPr>
          <p:cNvPr id="185347" name="Slide Number Placeholder 3"/>
          <p:cNvSpPr>
            <a:spLocks noGrp="1"/>
          </p:cNvSpPr>
          <p:nvPr>
            <p:ph type="sldNum" sz="quarter" idx="5"/>
          </p:nvPr>
        </p:nvSpPr>
        <p:spPr>
          <a:noFill/>
        </p:spPr>
        <p:txBody>
          <a:bodyPr/>
          <a:lstStyle/>
          <a:p>
            <a:fld id="{538D672C-8FDC-42AE-83CE-770352A3D296}" type="slidenum">
              <a:rPr lang="en-US" smtClean="0"/>
              <a:pPr/>
              <a:t>38</a:t>
            </a:fld>
            <a:endParaRPr 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AC1D07BD-5EAE-49BC-A4AB-C2A85A065194}" type="slidenum">
              <a:rPr lang="en-US" smtClean="0"/>
              <a:pPr>
                <a:defRPr/>
              </a:pPr>
              <a:t>3</a:t>
            </a:fld>
            <a:endParaRPr lang="en-U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501AEA52-AC3B-45F4-88F8-84DF9E63CCED}" type="slidenum">
              <a:rPr lang="en-US" smtClean="0"/>
              <a:pPr>
                <a:defRPr/>
              </a:pPr>
              <a:t>39</a:t>
            </a:fld>
            <a:endParaRPr lang="en-US"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noFill/>
          <a:ln>
            <a:solidFill>
              <a:srgbClr val="000000"/>
            </a:solidFill>
            <a:miter lim="800000"/>
            <a:headEnd/>
            <a:tailEnd/>
          </a:ln>
        </p:spPr>
      </p:sp>
      <p:sp>
        <p:nvSpPr>
          <p:cNvPr id="87043" name="Notes Placeholder 2"/>
          <p:cNvSpPr>
            <a:spLocks noGrp="1"/>
          </p:cNvSpPr>
          <p:nvPr>
            <p:ph type="body" idx="1"/>
          </p:nvPr>
        </p:nvSpPr>
        <p:spPr bwMode="auto">
          <a:noFill/>
        </p:spPr>
        <p:txBody>
          <a:bodyPr wrap="square" numCol="1" anchor="t" anchorCtr="0" compatLnSpc="1">
            <a:prstTxWarp prst="textNoShape">
              <a:avLst/>
            </a:prstTxWarp>
          </a:bodyPr>
          <a:lstStyle/>
          <a:p>
            <a:pPr marL="173066" indent="-173066" eaLnBrk="1" hangingPunct="1">
              <a:spcBef>
                <a:spcPct val="0"/>
              </a:spcBef>
              <a:buFontTx/>
              <a:buNone/>
            </a:pPr>
            <a:endParaRPr lang="en-US" dirty="0" smtClean="0">
              <a:ea typeface="ＭＳ Ｐゴシック" pitchFamily="34" charset="-128"/>
            </a:endParaRPr>
          </a:p>
          <a:p>
            <a:pPr marL="173066" indent="-173066" eaLnBrk="1" hangingPunct="1">
              <a:spcBef>
                <a:spcPct val="0"/>
              </a:spcBef>
            </a:pPr>
            <a:endParaRPr lang="en-US" dirty="0" smtClean="0">
              <a:ea typeface="ＭＳ Ｐゴシック" pitchFamily="34" charset="-128"/>
            </a:endParaRPr>
          </a:p>
        </p:txBody>
      </p:sp>
      <p:sp>
        <p:nvSpPr>
          <p:cNvPr id="87044" name="Slide Number Placeholder 3"/>
          <p:cNvSpPr>
            <a:spLocks noGrp="1"/>
          </p:cNvSpPr>
          <p:nvPr>
            <p:ph type="sldNum" sz="quarter" idx="5"/>
          </p:nvPr>
        </p:nvSpPr>
        <p:spPr bwMode="auto">
          <a:noFill/>
          <a:ln>
            <a:miter lim="800000"/>
            <a:headEnd/>
            <a:tailEnd/>
          </a:ln>
        </p:spPr>
        <p:txBody>
          <a:bodyPr/>
          <a:lstStyle/>
          <a:p>
            <a:fld id="{D21BC429-05D2-423F-9B60-56614225F123}" type="slidenum">
              <a:rPr lang="en-US">
                <a:ea typeface="ＭＳ Ｐゴシック" pitchFamily="34" charset="-128"/>
              </a:rPr>
              <a:pPr/>
              <a:t>40</a:t>
            </a:fld>
            <a:endParaRPr lang="en-US" dirty="0">
              <a:ea typeface="ＭＳ Ｐゴシック" pitchFamily="34" charset="-128"/>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bwMode="auto">
          <a:noFill/>
          <a:ln>
            <a:solidFill>
              <a:srgbClr val="000000"/>
            </a:solidFill>
            <a:miter lim="800000"/>
            <a:headEnd/>
            <a:tailEnd/>
          </a:ln>
        </p:spPr>
      </p:sp>
      <p:sp>
        <p:nvSpPr>
          <p:cNvPr id="88067" name="Notes Placeholder 2"/>
          <p:cNvSpPr>
            <a:spLocks noGrp="1"/>
          </p:cNvSpPr>
          <p:nvPr>
            <p:ph type="body" idx="1"/>
          </p:nvPr>
        </p:nvSpPr>
        <p:spPr bwMode="auto">
          <a:noFill/>
        </p:spPr>
        <p:txBody>
          <a:bodyPr wrap="square" numCol="1" anchor="t" anchorCtr="0" compatLnSpc="1">
            <a:prstTxWarp prst="textNoShape">
              <a:avLst/>
            </a:prstTxWarp>
          </a:bodyPr>
          <a:lstStyle/>
          <a:p>
            <a:pPr marL="173066" indent="-173066" eaLnBrk="1" hangingPunct="1">
              <a:spcBef>
                <a:spcPct val="0"/>
              </a:spcBef>
            </a:pPr>
            <a:endParaRPr lang="en-US" dirty="0" smtClean="0">
              <a:ea typeface="ＭＳ Ｐゴシック" pitchFamily="34" charset="-128"/>
            </a:endParaRPr>
          </a:p>
        </p:txBody>
      </p:sp>
      <p:sp>
        <p:nvSpPr>
          <p:cNvPr id="88068" name="Slide Number Placeholder 3"/>
          <p:cNvSpPr>
            <a:spLocks noGrp="1"/>
          </p:cNvSpPr>
          <p:nvPr>
            <p:ph type="sldNum" sz="quarter" idx="5"/>
          </p:nvPr>
        </p:nvSpPr>
        <p:spPr bwMode="auto">
          <a:noFill/>
          <a:ln>
            <a:miter lim="800000"/>
            <a:headEnd/>
            <a:tailEnd/>
          </a:ln>
        </p:spPr>
        <p:txBody>
          <a:bodyPr/>
          <a:lstStyle/>
          <a:p>
            <a:fld id="{6B20073D-C41E-4C38-A428-3062AE2CCA52}" type="slidenum">
              <a:rPr lang="en-US">
                <a:ea typeface="ＭＳ Ｐゴシック" pitchFamily="34" charset="-128"/>
              </a:rPr>
              <a:pPr/>
              <a:t>41</a:t>
            </a:fld>
            <a:endParaRPr lang="en-US" dirty="0">
              <a:ea typeface="ＭＳ Ｐゴシック" pitchFamily="34" charset="-128"/>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501AEA52-AC3B-45F4-88F8-84DF9E63CCED}" type="slidenum">
              <a:rPr lang="en-US" smtClean="0"/>
              <a:pPr>
                <a:defRPr/>
              </a:pPr>
              <a:t>42</a:t>
            </a:fld>
            <a:endParaRPr lang="en-US" dirty="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4226388E-724C-46BB-B722-7EEC8474EE70}" type="slidenum">
              <a:rPr lang="en-US">
                <a:solidFill>
                  <a:prstClr val="black"/>
                </a:solidFill>
              </a:rPr>
              <a:pPr/>
              <a:t>43</a:t>
            </a:fld>
            <a:endParaRPr lang="en-US">
              <a:solidFill>
                <a:prstClr val="black"/>
              </a:solidFill>
            </a:endParaRPr>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p:spPr>
        <p:txBody>
          <a:bodyPr/>
          <a:lstStyle/>
          <a:p>
            <a:pPr eaLnBrk="1" hangingPunct="1">
              <a:buFont typeface="Arial" pitchFamily="34" charset="0"/>
              <a:buNone/>
            </a:pPr>
            <a:endParaRPr lang="en-US" dirty="0" smtClean="0">
              <a:latin typeface="Arial" pitchFamily="34" charset="0"/>
              <a:ea typeface="ＭＳ Ｐゴシック" pitchFamily="34" charset="-128"/>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4226388E-724C-46BB-B722-7EEC8474EE70}" type="slidenum">
              <a:rPr lang="en-US">
                <a:solidFill>
                  <a:prstClr val="black"/>
                </a:solidFill>
              </a:rPr>
              <a:pPr/>
              <a:t>44</a:t>
            </a:fld>
            <a:endParaRPr lang="en-US">
              <a:solidFill>
                <a:prstClr val="black"/>
              </a:solidFill>
            </a:endParaRPr>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p:spPr>
        <p:txBody>
          <a:bodyPr/>
          <a:lstStyle/>
          <a:p>
            <a:pPr eaLnBrk="1" hangingPunct="1">
              <a:buFont typeface="Arial" pitchFamily="34" charset="0"/>
              <a:buNone/>
            </a:pPr>
            <a:endParaRPr lang="en-US" dirty="0" smtClean="0">
              <a:latin typeface="Arial" pitchFamily="34" charset="0"/>
              <a:ea typeface="ＭＳ Ｐゴシック" pitchFamily="34" charset="-128"/>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63718" indent="-163718" eaLnBrk="1" hangingPunct="1">
              <a:spcBef>
                <a:spcPct val="0"/>
              </a:spcBef>
              <a:buFontTx/>
              <a:buNone/>
            </a:pPr>
            <a:endParaRPr lang="en-US" dirty="0" smtClean="0">
              <a:ea typeface="ＭＳ Ｐゴシック" pitchFamily="34" charset="-128"/>
            </a:endParaRPr>
          </a:p>
        </p:txBody>
      </p:sp>
      <p:sp>
        <p:nvSpPr>
          <p:cNvPr id="4" name="Slide Number Placeholder 3"/>
          <p:cNvSpPr>
            <a:spLocks noGrp="1"/>
          </p:cNvSpPr>
          <p:nvPr>
            <p:ph type="sldNum" sz="quarter" idx="10"/>
          </p:nvPr>
        </p:nvSpPr>
        <p:spPr/>
        <p:txBody>
          <a:bodyPr/>
          <a:lstStyle/>
          <a:p>
            <a:pPr>
              <a:defRPr/>
            </a:pPr>
            <a:fld id="{501AEA52-AC3B-45F4-88F8-84DF9E63CCED}" type="slidenum">
              <a:rPr lang="en-US" smtClean="0"/>
              <a:pPr>
                <a:defRPr/>
              </a:pPr>
              <a:t>45</a:t>
            </a:fld>
            <a:endParaRPr lang="en-US" dirty="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1" name="Rectangle 7"/>
          <p:cNvSpPr>
            <a:spLocks noGrp="1" noChangeArrowheads="1"/>
          </p:cNvSpPr>
          <p:nvPr>
            <p:ph type="sldNum" sz="quarter" idx="5"/>
          </p:nvPr>
        </p:nvSpPr>
        <p:spPr>
          <a:noFill/>
        </p:spPr>
        <p:txBody>
          <a:bodyPr/>
          <a:lstStyle/>
          <a:p>
            <a:fld id="{806A6A8E-BF4A-4E56-815A-CE05E2243629}" type="slidenum">
              <a:rPr lang="en-US" smtClean="0"/>
              <a:pPr/>
              <a:t>46</a:t>
            </a:fld>
            <a:endParaRPr lang="en-US" dirty="0" smtClean="0"/>
          </a:p>
        </p:txBody>
      </p:sp>
      <p:sp>
        <p:nvSpPr>
          <p:cNvPr id="128002" name="Rectangle 2"/>
          <p:cNvSpPr>
            <a:spLocks noGrp="1" noRot="1" noChangeAspect="1" noChangeArrowheads="1" noTextEdit="1"/>
          </p:cNvSpPr>
          <p:nvPr>
            <p:ph type="sldImg"/>
          </p:nvPr>
        </p:nvSpPr>
        <p:spPr>
          <a:ln/>
        </p:spPr>
      </p:sp>
      <p:sp>
        <p:nvSpPr>
          <p:cNvPr id="128003" name="Rectangle 3"/>
          <p:cNvSpPr>
            <a:spLocks noGrp="1" noChangeArrowheads="1"/>
          </p:cNvSpPr>
          <p:nvPr>
            <p:ph type="body" idx="1"/>
          </p:nvPr>
        </p:nvSpPr>
        <p:spPr>
          <a:noFill/>
          <a:ln/>
        </p:spPr>
        <p:txBody>
          <a:bodyPr/>
          <a:lstStyle/>
          <a:p>
            <a:pPr eaLnBrk="1" hangingPunct="1"/>
            <a:endParaRPr lang="en-US" dirty="0" smtClean="0">
              <a:ea typeface="ＭＳ Ｐゴシック"/>
              <a:cs typeface="ＭＳ Ｐゴシック"/>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1" name="Rectangle 7"/>
          <p:cNvSpPr>
            <a:spLocks noGrp="1" noChangeArrowheads="1"/>
          </p:cNvSpPr>
          <p:nvPr>
            <p:ph type="sldNum" sz="quarter" idx="5"/>
          </p:nvPr>
        </p:nvSpPr>
        <p:spPr>
          <a:noFill/>
        </p:spPr>
        <p:txBody>
          <a:bodyPr/>
          <a:lstStyle/>
          <a:p>
            <a:fld id="{806A6A8E-BF4A-4E56-815A-CE05E2243629}" type="slidenum">
              <a:rPr lang="en-US" smtClean="0"/>
              <a:pPr/>
              <a:t>47</a:t>
            </a:fld>
            <a:endParaRPr lang="en-US" dirty="0" smtClean="0"/>
          </a:p>
        </p:txBody>
      </p:sp>
      <p:sp>
        <p:nvSpPr>
          <p:cNvPr id="128002" name="Rectangle 2"/>
          <p:cNvSpPr>
            <a:spLocks noGrp="1" noRot="1" noChangeAspect="1" noChangeArrowheads="1" noTextEdit="1"/>
          </p:cNvSpPr>
          <p:nvPr>
            <p:ph type="sldImg"/>
          </p:nvPr>
        </p:nvSpPr>
        <p:spPr>
          <a:ln/>
        </p:spPr>
      </p:sp>
      <p:sp>
        <p:nvSpPr>
          <p:cNvPr id="128003" name="Rectangle 3"/>
          <p:cNvSpPr>
            <a:spLocks noGrp="1" noChangeArrowheads="1"/>
          </p:cNvSpPr>
          <p:nvPr>
            <p:ph type="body" idx="1"/>
          </p:nvPr>
        </p:nvSpPr>
        <p:spPr>
          <a:noFill/>
          <a:ln/>
        </p:spPr>
        <p:txBody>
          <a:bodyPr/>
          <a:lstStyle/>
          <a:p>
            <a:pPr marL="163718" indent="-163718" eaLnBrk="1" hangingPunct="1">
              <a:spcBef>
                <a:spcPct val="0"/>
              </a:spcBef>
              <a:buFontTx/>
              <a:buChar char="-"/>
            </a:pPr>
            <a:endParaRPr lang="en-US" dirty="0" smtClean="0">
              <a:ea typeface="ＭＳ Ｐゴシック" pitchFamily="34" charset="-128"/>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1" name="Rectangle 7"/>
          <p:cNvSpPr>
            <a:spLocks noGrp="1" noChangeArrowheads="1"/>
          </p:cNvSpPr>
          <p:nvPr>
            <p:ph type="sldNum" sz="quarter" idx="5"/>
          </p:nvPr>
        </p:nvSpPr>
        <p:spPr>
          <a:noFill/>
        </p:spPr>
        <p:txBody>
          <a:bodyPr/>
          <a:lstStyle/>
          <a:p>
            <a:fld id="{806A6A8E-BF4A-4E56-815A-CE05E2243629}" type="slidenum">
              <a:rPr lang="en-US" smtClean="0"/>
              <a:pPr/>
              <a:t>48</a:t>
            </a:fld>
            <a:endParaRPr lang="en-US" dirty="0" smtClean="0"/>
          </a:p>
        </p:txBody>
      </p:sp>
      <p:sp>
        <p:nvSpPr>
          <p:cNvPr id="128002" name="Rectangle 2"/>
          <p:cNvSpPr>
            <a:spLocks noGrp="1" noRot="1" noChangeAspect="1" noChangeArrowheads="1" noTextEdit="1"/>
          </p:cNvSpPr>
          <p:nvPr>
            <p:ph type="sldImg"/>
          </p:nvPr>
        </p:nvSpPr>
        <p:spPr>
          <a:ln/>
        </p:spPr>
      </p:sp>
      <p:sp>
        <p:nvSpPr>
          <p:cNvPr id="128003" name="Rectangle 3"/>
          <p:cNvSpPr>
            <a:spLocks noGrp="1" noChangeArrowheads="1"/>
          </p:cNvSpPr>
          <p:nvPr>
            <p:ph type="body" idx="1"/>
          </p:nvPr>
        </p:nvSpPr>
        <p:spPr>
          <a:noFill/>
          <a:ln/>
        </p:spPr>
        <p:txBody>
          <a:bodyPr/>
          <a:lstStyle/>
          <a:p>
            <a:pPr marL="163718" indent="-163718" eaLnBrk="1" hangingPunct="1">
              <a:spcBef>
                <a:spcPct val="0"/>
              </a:spcBef>
              <a:buFontTx/>
              <a:buChar char="-"/>
            </a:pPr>
            <a:endParaRPr lang="en-US" dirty="0" smtClean="0">
              <a:ea typeface="ＭＳ Ｐゴシック" pitchFamily="34"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AC1D07BD-5EAE-49BC-A4AB-C2A85A065194}" type="slidenum">
              <a:rPr lang="en-US" smtClean="0"/>
              <a:pPr>
                <a:defRPr/>
              </a:pPr>
              <a:t>4</a:t>
            </a:fld>
            <a:endParaRPr lang="en-US" dirty="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1" name="Rectangle 7"/>
          <p:cNvSpPr>
            <a:spLocks noGrp="1" noChangeArrowheads="1"/>
          </p:cNvSpPr>
          <p:nvPr>
            <p:ph type="sldNum" sz="quarter" idx="5"/>
          </p:nvPr>
        </p:nvSpPr>
        <p:spPr>
          <a:noFill/>
        </p:spPr>
        <p:txBody>
          <a:bodyPr/>
          <a:lstStyle/>
          <a:p>
            <a:fld id="{806A6A8E-BF4A-4E56-815A-CE05E2243629}" type="slidenum">
              <a:rPr lang="en-US" smtClean="0"/>
              <a:pPr/>
              <a:t>49</a:t>
            </a:fld>
            <a:endParaRPr lang="en-US" dirty="0" smtClean="0"/>
          </a:p>
        </p:txBody>
      </p:sp>
      <p:sp>
        <p:nvSpPr>
          <p:cNvPr id="128002" name="Rectangle 2"/>
          <p:cNvSpPr>
            <a:spLocks noGrp="1" noRot="1" noChangeAspect="1" noChangeArrowheads="1" noTextEdit="1"/>
          </p:cNvSpPr>
          <p:nvPr>
            <p:ph type="sldImg"/>
          </p:nvPr>
        </p:nvSpPr>
        <p:spPr>
          <a:ln/>
        </p:spPr>
      </p:sp>
      <p:sp>
        <p:nvSpPr>
          <p:cNvPr id="128003" name="Rectangle 3"/>
          <p:cNvSpPr>
            <a:spLocks noGrp="1" noChangeArrowheads="1"/>
          </p:cNvSpPr>
          <p:nvPr>
            <p:ph type="body" idx="1"/>
          </p:nvPr>
        </p:nvSpPr>
        <p:spPr>
          <a:noFill/>
          <a:ln/>
        </p:spPr>
        <p:txBody>
          <a:bodyPr/>
          <a:lstStyle/>
          <a:p>
            <a:pPr marL="163718" indent="-163718" eaLnBrk="1" hangingPunct="1">
              <a:spcBef>
                <a:spcPct val="0"/>
              </a:spcBef>
              <a:buFontTx/>
              <a:buChar char="-"/>
            </a:pPr>
            <a:endParaRPr lang="en-US" dirty="0" smtClean="0">
              <a:ea typeface="ＭＳ Ｐゴシック" pitchFamily="34" charset="-128"/>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1" name="Rectangle 7"/>
          <p:cNvSpPr>
            <a:spLocks noGrp="1" noChangeArrowheads="1"/>
          </p:cNvSpPr>
          <p:nvPr>
            <p:ph type="sldNum" sz="quarter" idx="5"/>
          </p:nvPr>
        </p:nvSpPr>
        <p:spPr>
          <a:noFill/>
        </p:spPr>
        <p:txBody>
          <a:bodyPr/>
          <a:lstStyle/>
          <a:p>
            <a:fld id="{806A6A8E-BF4A-4E56-815A-CE05E2243629}" type="slidenum">
              <a:rPr lang="en-US" smtClean="0"/>
              <a:pPr/>
              <a:t>50</a:t>
            </a:fld>
            <a:endParaRPr lang="en-US" dirty="0" smtClean="0"/>
          </a:p>
        </p:txBody>
      </p:sp>
      <p:sp>
        <p:nvSpPr>
          <p:cNvPr id="128002" name="Rectangle 2"/>
          <p:cNvSpPr>
            <a:spLocks noGrp="1" noRot="1" noChangeAspect="1" noChangeArrowheads="1" noTextEdit="1"/>
          </p:cNvSpPr>
          <p:nvPr>
            <p:ph type="sldImg"/>
          </p:nvPr>
        </p:nvSpPr>
        <p:spPr>
          <a:ln/>
        </p:spPr>
      </p:sp>
      <p:sp>
        <p:nvSpPr>
          <p:cNvPr id="128003" name="Rectangle 3"/>
          <p:cNvSpPr>
            <a:spLocks noGrp="1" noChangeArrowheads="1"/>
          </p:cNvSpPr>
          <p:nvPr>
            <p:ph type="body" idx="1"/>
          </p:nvPr>
        </p:nvSpPr>
        <p:spPr>
          <a:noFill/>
          <a:ln/>
        </p:spPr>
        <p:txBody>
          <a:bodyPr/>
          <a:lstStyle/>
          <a:p>
            <a:pPr eaLnBrk="1" hangingPunct="1"/>
            <a:endParaRPr lang="en-US" baseline="0" dirty="0" smtClean="0">
              <a:ea typeface="ＭＳ Ｐゴシック"/>
              <a:cs typeface="ＭＳ Ｐゴシック"/>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1" name="Rectangle 7"/>
          <p:cNvSpPr>
            <a:spLocks noGrp="1" noChangeArrowheads="1"/>
          </p:cNvSpPr>
          <p:nvPr>
            <p:ph type="sldNum" sz="quarter" idx="5"/>
          </p:nvPr>
        </p:nvSpPr>
        <p:spPr>
          <a:noFill/>
        </p:spPr>
        <p:txBody>
          <a:bodyPr/>
          <a:lstStyle/>
          <a:p>
            <a:fld id="{806A6A8E-BF4A-4E56-815A-CE05E2243629}" type="slidenum">
              <a:rPr lang="en-US" smtClean="0">
                <a:solidFill>
                  <a:prstClr val="black"/>
                </a:solidFill>
              </a:rPr>
              <a:pPr/>
              <a:t>51</a:t>
            </a:fld>
            <a:endParaRPr lang="en-US" dirty="0" smtClean="0">
              <a:solidFill>
                <a:prstClr val="black"/>
              </a:solidFill>
            </a:endParaRPr>
          </a:p>
        </p:txBody>
      </p:sp>
      <p:sp>
        <p:nvSpPr>
          <p:cNvPr id="128002" name="Rectangle 2"/>
          <p:cNvSpPr>
            <a:spLocks noGrp="1" noRot="1" noChangeAspect="1" noChangeArrowheads="1" noTextEdit="1"/>
          </p:cNvSpPr>
          <p:nvPr>
            <p:ph type="sldImg"/>
          </p:nvPr>
        </p:nvSpPr>
        <p:spPr>
          <a:ln/>
        </p:spPr>
      </p:sp>
      <p:sp>
        <p:nvSpPr>
          <p:cNvPr id="128003" name="Rectangle 3"/>
          <p:cNvSpPr>
            <a:spLocks noGrp="1" noChangeArrowheads="1"/>
          </p:cNvSpPr>
          <p:nvPr>
            <p:ph type="body" idx="1"/>
          </p:nvPr>
        </p:nvSpPr>
        <p:spPr>
          <a:noFill/>
          <a:ln/>
        </p:spPr>
        <p:txBody>
          <a:bodyPr/>
          <a:lstStyle/>
          <a:p>
            <a:pPr marL="163718" indent="-163718" eaLnBrk="1" hangingPunct="1">
              <a:spcBef>
                <a:spcPct val="0"/>
              </a:spcBef>
              <a:buFontTx/>
              <a:buNone/>
            </a:pPr>
            <a:endParaRPr lang="en-US" dirty="0" smtClean="0">
              <a:ea typeface="ＭＳ Ｐゴシック" pitchFamily="34" charset="-128"/>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1" name="Rectangle 7"/>
          <p:cNvSpPr>
            <a:spLocks noGrp="1" noChangeArrowheads="1"/>
          </p:cNvSpPr>
          <p:nvPr>
            <p:ph type="sldNum" sz="quarter" idx="5"/>
          </p:nvPr>
        </p:nvSpPr>
        <p:spPr>
          <a:noFill/>
        </p:spPr>
        <p:txBody>
          <a:bodyPr/>
          <a:lstStyle/>
          <a:p>
            <a:fld id="{806A6A8E-BF4A-4E56-815A-CE05E2243629}" type="slidenum">
              <a:rPr lang="en-US" smtClean="0">
                <a:solidFill>
                  <a:prstClr val="black"/>
                </a:solidFill>
              </a:rPr>
              <a:pPr/>
              <a:t>52</a:t>
            </a:fld>
            <a:endParaRPr lang="en-US" dirty="0" smtClean="0">
              <a:solidFill>
                <a:prstClr val="black"/>
              </a:solidFill>
            </a:endParaRPr>
          </a:p>
        </p:txBody>
      </p:sp>
      <p:sp>
        <p:nvSpPr>
          <p:cNvPr id="128002" name="Rectangle 2"/>
          <p:cNvSpPr>
            <a:spLocks noGrp="1" noRot="1" noChangeAspect="1" noChangeArrowheads="1" noTextEdit="1"/>
          </p:cNvSpPr>
          <p:nvPr>
            <p:ph type="sldImg"/>
          </p:nvPr>
        </p:nvSpPr>
        <p:spPr>
          <a:ln/>
        </p:spPr>
      </p:sp>
      <p:sp>
        <p:nvSpPr>
          <p:cNvPr id="128003" name="Rectangle 3"/>
          <p:cNvSpPr>
            <a:spLocks noGrp="1" noChangeArrowheads="1"/>
          </p:cNvSpPr>
          <p:nvPr>
            <p:ph type="body" idx="1"/>
          </p:nvPr>
        </p:nvSpPr>
        <p:spPr>
          <a:noFill/>
          <a:ln/>
        </p:spPr>
        <p:txBody>
          <a:bodyPr/>
          <a:lstStyle/>
          <a:p>
            <a:pPr eaLnBrk="1" hangingPunct="1"/>
            <a:endParaRPr lang="en-US" dirty="0" smtClean="0">
              <a:ea typeface="ＭＳ Ｐゴシック"/>
              <a:cs typeface="ＭＳ Ｐゴシック"/>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Image Placeholder 1"/>
          <p:cNvSpPr>
            <a:spLocks noGrp="1" noRot="1" noChangeAspect="1"/>
          </p:cNvSpPr>
          <p:nvPr>
            <p:ph type="sldImg"/>
          </p:nvPr>
        </p:nvSpPr>
        <p:spPr>
          <a:ln/>
        </p:spPr>
      </p:sp>
      <p:sp>
        <p:nvSpPr>
          <p:cNvPr id="50178" name="Notes Placeholder 2"/>
          <p:cNvSpPr>
            <a:spLocks noGrp="1"/>
          </p:cNvSpPr>
          <p:nvPr>
            <p:ph type="body" idx="1"/>
          </p:nvPr>
        </p:nvSpPr>
        <p:spPr/>
        <p:txBody>
          <a:bodyPr/>
          <a:lstStyle/>
          <a:p>
            <a:endParaRPr lang="en-US" dirty="0" smtClean="0"/>
          </a:p>
        </p:txBody>
      </p:sp>
      <p:sp>
        <p:nvSpPr>
          <p:cNvPr id="50179" name="Slide Number Placeholder 3"/>
          <p:cNvSpPr>
            <a:spLocks noGrp="1"/>
          </p:cNvSpPr>
          <p:nvPr>
            <p:ph type="sldNum" sz="quarter" idx="5"/>
          </p:nvPr>
        </p:nvSpPr>
        <p:spPr>
          <a:noFill/>
        </p:spPr>
        <p:txBody>
          <a:bodyPr/>
          <a:lstStyle/>
          <a:p>
            <a:fld id="{34E72B6A-86C9-4298-9D76-DD7126F57EF1}" type="slidenum">
              <a:rPr lang="en-US"/>
              <a:pPr/>
              <a:t>53</a:t>
            </a:fld>
            <a:endParaRPr lang="en-US" dirty="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501AEA52-AC3B-45F4-88F8-84DF9E63CCED}" type="slidenum">
              <a:rPr lang="en-US" smtClean="0"/>
              <a:pPr>
                <a:defRPr/>
              </a:pPr>
              <a:t>54</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501AEA52-AC3B-45F4-88F8-84DF9E63CCED}" type="slidenum">
              <a:rPr lang="en-US" smtClean="0"/>
              <a:pPr>
                <a:defRPr/>
              </a:pPr>
              <a:t>5</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1" name="Rectangle 7"/>
          <p:cNvSpPr>
            <a:spLocks noGrp="1" noChangeArrowheads="1"/>
          </p:cNvSpPr>
          <p:nvPr>
            <p:ph type="sldNum" sz="quarter" idx="5"/>
          </p:nvPr>
        </p:nvSpPr>
        <p:spPr>
          <a:noFill/>
        </p:spPr>
        <p:txBody>
          <a:bodyPr/>
          <a:lstStyle/>
          <a:p>
            <a:fld id="{806A6A8E-BF4A-4E56-815A-CE05E2243629}" type="slidenum">
              <a:rPr lang="en-US" smtClean="0"/>
              <a:pPr/>
              <a:t>6</a:t>
            </a:fld>
            <a:endParaRPr lang="en-US" dirty="0" smtClean="0"/>
          </a:p>
        </p:txBody>
      </p:sp>
      <p:sp>
        <p:nvSpPr>
          <p:cNvPr id="128002" name="Rectangle 2"/>
          <p:cNvSpPr>
            <a:spLocks noGrp="1" noRot="1" noChangeAspect="1" noChangeArrowheads="1" noTextEdit="1"/>
          </p:cNvSpPr>
          <p:nvPr>
            <p:ph type="sldImg"/>
          </p:nvPr>
        </p:nvSpPr>
        <p:spPr>
          <a:ln/>
        </p:spPr>
      </p:sp>
      <p:sp>
        <p:nvSpPr>
          <p:cNvPr id="128003" name="Rectangle 3"/>
          <p:cNvSpPr>
            <a:spLocks noGrp="1" noChangeArrowheads="1"/>
          </p:cNvSpPr>
          <p:nvPr>
            <p:ph type="body" idx="1"/>
          </p:nvPr>
        </p:nvSpPr>
        <p:spPr>
          <a:noFill/>
          <a:ln/>
        </p:spPr>
        <p:txBody>
          <a:bodyPr/>
          <a:lstStyle/>
          <a:p>
            <a:pPr marL="163718" indent="-163718" eaLnBrk="1" hangingPunct="1">
              <a:spcBef>
                <a:spcPct val="0"/>
              </a:spcBef>
              <a:buFontTx/>
              <a:buNone/>
            </a:pPr>
            <a:endParaRPr lang="en-US" dirty="0" smtClean="0">
              <a:ea typeface="ＭＳ Ｐゴシック" pitchFamily="34"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5" name="Slide Image Placeholder 1"/>
          <p:cNvSpPr>
            <a:spLocks noGrp="1" noRot="1" noChangeAspect="1"/>
          </p:cNvSpPr>
          <p:nvPr>
            <p:ph type="sldImg"/>
          </p:nvPr>
        </p:nvSpPr>
        <p:spPr>
          <a:ln/>
        </p:spPr>
      </p:sp>
      <p:sp>
        <p:nvSpPr>
          <p:cNvPr id="185346" name="Notes Placeholder 2"/>
          <p:cNvSpPr>
            <a:spLocks noGrp="1"/>
          </p:cNvSpPr>
          <p:nvPr>
            <p:ph type="body" idx="1"/>
          </p:nvPr>
        </p:nvSpPr>
        <p:spPr>
          <a:noFill/>
          <a:ln/>
        </p:spPr>
        <p:txBody>
          <a:bodyPr/>
          <a:lstStyle/>
          <a:p>
            <a:pPr marL="163718" indent="-163718" eaLnBrk="1" hangingPunct="1">
              <a:spcBef>
                <a:spcPct val="0"/>
              </a:spcBef>
              <a:buFontTx/>
              <a:buNone/>
            </a:pPr>
            <a:endParaRPr lang="en-US" dirty="0" smtClean="0">
              <a:ea typeface="ＭＳ Ｐゴシック" pitchFamily="34" charset="-128"/>
            </a:endParaRPr>
          </a:p>
        </p:txBody>
      </p:sp>
      <p:sp>
        <p:nvSpPr>
          <p:cNvPr id="185347" name="Slide Number Placeholder 3"/>
          <p:cNvSpPr>
            <a:spLocks noGrp="1"/>
          </p:cNvSpPr>
          <p:nvPr>
            <p:ph type="sldNum" sz="quarter" idx="5"/>
          </p:nvPr>
        </p:nvSpPr>
        <p:spPr>
          <a:noFill/>
        </p:spPr>
        <p:txBody>
          <a:bodyPr/>
          <a:lstStyle/>
          <a:p>
            <a:fld id="{538D672C-8FDC-42AE-83CE-770352A3D296}" type="slidenum">
              <a:rPr lang="en-US" smtClean="0"/>
              <a:pPr/>
              <a:t>7</a:t>
            </a:fld>
            <a:endParaRPr lang="en-US"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7" name="Rectangle 7"/>
          <p:cNvSpPr>
            <a:spLocks noGrp="1" noChangeArrowheads="1"/>
          </p:cNvSpPr>
          <p:nvPr>
            <p:ph type="sldNum" sz="quarter" idx="5"/>
          </p:nvPr>
        </p:nvSpPr>
        <p:spPr>
          <a:noFill/>
        </p:spPr>
        <p:txBody>
          <a:bodyPr/>
          <a:lstStyle/>
          <a:p>
            <a:fld id="{5FA3486E-1A59-4636-BFC2-3EB5599BE71D}" type="slidenum">
              <a:rPr lang="en-US" smtClean="0"/>
              <a:pPr/>
              <a:t>8</a:t>
            </a:fld>
            <a:endParaRPr lang="en-US" dirty="0" smtClean="0"/>
          </a:p>
        </p:txBody>
      </p:sp>
      <p:sp>
        <p:nvSpPr>
          <p:cNvPr id="142338" name="Rectangle 2"/>
          <p:cNvSpPr>
            <a:spLocks noGrp="1" noRot="1" noChangeAspect="1" noChangeArrowheads="1" noTextEdit="1"/>
          </p:cNvSpPr>
          <p:nvPr>
            <p:ph type="sldImg"/>
          </p:nvPr>
        </p:nvSpPr>
        <p:spPr>
          <a:ln/>
        </p:spPr>
      </p:sp>
      <p:sp>
        <p:nvSpPr>
          <p:cNvPr id="142339"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3037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48615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FEEF7FDA-CAF5-4F94-85A0-76DCA0F554C6}"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1BE17039-9C21-43A7-BE78-803FCFE582C6}"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20713"/>
            <a:ext cx="2057400" cy="52371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620713"/>
            <a:ext cx="6019800" cy="52371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4D1E9E15-9520-4492-A55D-C9843E16D0DE}"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CCD54C6B-4F87-473F-869A-442E28E53E04}"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6"/>
          <p:cNvSpPr>
            <a:spLocks noGrp="1" noChangeArrowheads="1"/>
          </p:cNvSpPr>
          <p:nvPr>
            <p:ph type="sldNum" sz="quarter" idx="10"/>
          </p:nvPr>
        </p:nvSpPr>
        <p:spPr>
          <a:ln/>
        </p:spPr>
        <p:txBody>
          <a:bodyPr/>
          <a:lstStyle>
            <a:lvl1pPr>
              <a:defRPr/>
            </a:lvl1pPr>
          </a:lstStyle>
          <a:p>
            <a:pPr>
              <a:defRPr/>
            </a:pPr>
            <a:fld id="{93BDD572-8B07-4159-8EBB-C37E4CF6C67F}" type="slidenum">
              <a:rPr lang="en-US"/>
              <a:pPr>
                <a:defRPr/>
              </a:pPr>
              <a:t>‹#›</a:t>
            </a:fld>
            <a:endParaRPr lang="en-US" dirty="0"/>
          </a:p>
        </p:txBody>
      </p:sp>
    </p:spTree>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FCA0E867-448A-4E2C-8324-1DB64418712D}" type="slidenum">
              <a:rPr lang="en-US"/>
              <a:pPr>
                <a:defRPr/>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65960"/>
            <a:ext cx="4038600" cy="4257675"/>
          </a:xfrm>
        </p:spPr>
        <p:txBody>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965960"/>
            <a:ext cx="4038600" cy="4257675"/>
          </a:xfrm>
        </p:spPr>
        <p:txBody>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pPr>
              <a:defRPr/>
            </a:pPr>
            <a:fld id="{75284BED-A6BF-4882-B7DF-5244389700BD}" type="slidenum">
              <a:rPr lang="en-US"/>
              <a:pPr>
                <a:defRPr/>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dirty="0" smtClean="0"/>
              <a:t>Click to edit Master title style</a:t>
            </a:r>
            <a:endParaRPr lang="en-US" dirty="0"/>
          </a:p>
        </p:txBody>
      </p:sp>
      <p:sp>
        <p:nvSpPr>
          <p:cNvPr id="3" name="Rectangle 6"/>
          <p:cNvSpPr>
            <a:spLocks noGrp="1" noChangeArrowheads="1"/>
          </p:cNvSpPr>
          <p:nvPr>
            <p:ph type="sldNum" sz="quarter" idx="10"/>
          </p:nvPr>
        </p:nvSpPr>
        <p:spPr>
          <a:ln/>
        </p:spPr>
        <p:txBody>
          <a:bodyPr/>
          <a:lstStyle>
            <a:lvl1pPr>
              <a:defRPr/>
            </a:lvl1pPr>
          </a:lstStyle>
          <a:p>
            <a:pPr>
              <a:defRPr/>
            </a:pPr>
            <a:fld id="{87867C6C-3A52-45A6-A85E-48B4EE8CE41E}" type="slidenum">
              <a:rPr lang="en-US"/>
              <a:pPr>
                <a:defRPr/>
              </a:pPr>
              <a:t>‹#›</a:t>
            </a:fld>
            <a:endParaRPr lang="en-US" dirty="0"/>
          </a:p>
        </p:txBody>
      </p:sp>
    </p:spTree>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5E5CC1C6-D488-449C-A62B-172EEA8AA9D5}" type="slidenum">
              <a:rPr lang="en-US"/>
              <a:pPr>
                <a:defRPr/>
              </a:pPr>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2EBEB1AE-A7B7-4C18-A7F9-DF21BC5BA7A0}" type="slidenum">
              <a:rPr lang="en-US"/>
              <a:pPr>
                <a:defRPr/>
              </a:pPr>
              <a:t>‹#›</a:t>
            </a:fld>
            <a:endParaRPr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6"/>
          <p:cNvSpPr>
            <a:spLocks noGrp="1" noChangeArrowheads="1"/>
          </p:cNvSpPr>
          <p:nvPr>
            <p:ph type="sldNum" sz="quarter" idx="10"/>
          </p:nvPr>
        </p:nvSpPr>
        <p:spPr>
          <a:ln/>
        </p:spPr>
        <p:txBody>
          <a:bodyPr/>
          <a:lstStyle>
            <a:lvl1pPr>
              <a:defRPr/>
            </a:lvl1pPr>
          </a:lstStyle>
          <a:p>
            <a:pPr>
              <a:defRPr/>
            </a:pPr>
            <a:fld id="{691729BD-4E47-426D-B344-966724EF89D6}" type="slidenum">
              <a:rPr lang="en-US"/>
              <a:pPr>
                <a:defRPr/>
              </a:pPr>
              <a:t>‹#›</a:t>
            </a:fld>
            <a:endParaRPr lang="en-US" dirty="0"/>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6"/>
          <p:cNvSpPr>
            <a:spLocks noGrp="1" noChangeArrowheads="1"/>
          </p:cNvSpPr>
          <p:nvPr>
            <p:ph type="sldNum" sz="quarter" idx="10"/>
          </p:nvPr>
        </p:nvSpPr>
        <p:spPr>
          <a:ln/>
        </p:spPr>
        <p:txBody>
          <a:bodyPr/>
          <a:lstStyle>
            <a:lvl1pPr>
              <a:defRPr/>
            </a:lvl1pPr>
          </a:lstStyle>
          <a:p>
            <a:pPr>
              <a:defRPr/>
            </a:pPr>
            <a:fld id="{864C9174-2A6C-4246-A139-673B5E866FE6}" type="slidenum">
              <a:rPr lang="en-US"/>
              <a:pPr>
                <a:defRPr/>
              </a:pPr>
              <a:t>‹#›</a:t>
            </a:fld>
            <a:endParaRPr lang="en-US" dirty="0"/>
          </a:p>
        </p:txBody>
      </p:sp>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FB6DC2B4-EA1D-4394-9387-181E99751290}" type="slidenum">
              <a:rPr lang="en-US"/>
              <a:pPr>
                <a:defRPr/>
              </a:pPr>
              <a:t>‹#›</a:t>
            </a:fld>
            <a:endParaRPr 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65960"/>
            <a:ext cx="4038600" cy="4257675"/>
          </a:xfrm>
        </p:spPr>
        <p:txBody>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965960"/>
            <a:ext cx="4038600" cy="4257675"/>
          </a:xfrm>
        </p:spPr>
        <p:txBody>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pPr>
              <a:defRPr/>
            </a:pPr>
            <a:fld id="{E6793D33-1217-45EE-A78D-944BBB128058}" type="slidenum">
              <a:rPr lang="en-US"/>
              <a:pPr>
                <a:defRPr/>
              </a:pPr>
              <a:t>‹#›</a:t>
            </a:fld>
            <a:endParaRPr 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dirty="0" smtClean="0"/>
              <a:t>Click to edit Master title style</a:t>
            </a:r>
            <a:endParaRPr lang="en-US" dirty="0"/>
          </a:p>
        </p:txBody>
      </p:sp>
      <p:sp>
        <p:nvSpPr>
          <p:cNvPr id="3" name="Rectangle 6"/>
          <p:cNvSpPr>
            <a:spLocks noGrp="1" noChangeArrowheads="1"/>
          </p:cNvSpPr>
          <p:nvPr>
            <p:ph type="sldNum" sz="quarter" idx="10"/>
          </p:nvPr>
        </p:nvSpPr>
        <p:spPr>
          <a:ln/>
        </p:spPr>
        <p:txBody>
          <a:bodyPr/>
          <a:lstStyle>
            <a:lvl1pPr>
              <a:defRPr/>
            </a:lvl1pPr>
          </a:lstStyle>
          <a:p>
            <a:pPr>
              <a:defRPr/>
            </a:pPr>
            <a:fld id="{E61E1F5C-7D86-4D4B-9582-B786B9D8C97F}" type="slidenum">
              <a:rPr lang="en-US"/>
              <a:pPr>
                <a:defRPr/>
              </a:pPr>
              <a:t>‹#›</a:t>
            </a:fld>
            <a:endParaRPr lang="en-US" dirty="0"/>
          </a:p>
        </p:txBody>
      </p:sp>
    </p:spTree>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3BA9AD5A-85C4-46BD-BEC7-15358CF6912F}" type="slidenum">
              <a:rPr lang="en-US"/>
              <a:pPr>
                <a:defRPr/>
              </a:pPr>
              <a:t>‹#›</a:t>
            </a:fld>
            <a:endParaRPr lang="en-US"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8B27DCC5-97B2-48F8-A1D4-3947C9088B90}" type="slidenum">
              <a:rPr lang="en-US"/>
              <a:pPr>
                <a:defRPr/>
              </a:pPr>
              <a:t>‹#›</a:t>
            </a:fld>
            <a:endParaRPr lang="en-US"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6"/>
          <p:cNvSpPr>
            <a:spLocks noGrp="1" noChangeArrowheads="1"/>
          </p:cNvSpPr>
          <p:nvPr>
            <p:ph type="sldNum" sz="quarter" idx="10"/>
          </p:nvPr>
        </p:nvSpPr>
        <p:spPr>
          <a:ln/>
        </p:spPr>
        <p:txBody>
          <a:bodyPr/>
          <a:lstStyle>
            <a:lvl1pPr>
              <a:defRPr/>
            </a:lvl1pPr>
          </a:lstStyle>
          <a:p>
            <a:pPr>
              <a:defRPr/>
            </a:pPr>
            <a:fld id="{6DA84B5B-E088-4ED8-BA12-159340C6C13C}" type="slidenum">
              <a:rPr lang="en-US"/>
              <a:pPr>
                <a:defRPr/>
              </a:pPr>
              <a:t>‹#›</a:t>
            </a:fld>
            <a:endParaRPr lang="en-US" dirty="0"/>
          </a:p>
        </p:txBody>
      </p:sp>
    </p:spTree>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4234080E-B539-4ED9-9F32-A47DE8E3C1BA}" type="slidenum">
              <a:rPr lang="en-US"/>
              <a:pPr>
                <a:defRPr/>
              </a:pPr>
              <a:t>‹#›</a:t>
            </a:fld>
            <a:endParaRPr lang="en-US" dirty="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65960"/>
            <a:ext cx="4038600" cy="4257675"/>
          </a:xfrm>
        </p:spPr>
        <p:txBody>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965960"/>
            <a:ext cx="4038600" cy="4257675"/>
          </a:xfrm>
        </p:spPr>
        <p:txBody>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pPr>
              <a:defRPr/>
            </a:pPr>
            <a:fld id="{E482EBC9-0276-42B9-983B-DF1BA3F7D122}" type="slidenum">
              <a:rPr lang="en-US"/>
              <a:pPr>
                <a:defRPr/>
              </a:pPr>
              <a:t>‹#›</a:t>
            </a:fld>
            <a:endParaRPr lang="en-US" dirty="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dirty="0" smtClean="0"/>
              <a:t>Click to edit Master title style</a:t>
            </a:r>
            <a:endParaRPr lang="en-US" dirty="0"/>
          </a:p>
        </p:txBody>
      </p:sp>
      <p:sp>
        <p:nvSpPr>
          <p:cNvPr id="3" name="Rectangle 6"/>
          <p:cNvSpPr>
            <a:spLocks noGrp="1" noChangeArrowheads="1"/>
          </p:cNvSpPr>
          <p:nvPr>
            <p:ph type="sldNum" sz="quarter" idx="10"/>
          </p:nvPr>
        </p:nvSpPr>
        <p:spPr>
          <a:ln/>
        </p:spPr>
        <p:txBody>
          <a:bodyPr/>
          <a:lstStyle>
            <a:lvl1pPr>
              <a:defRPr/>
            </a:lvl1pPr>
          </a:lstStyle>
          <a:p>
            <a:pPr>
              <a:defRPr/>
            </a:pPr>
            <a:fld id="{7239DEA7-29E6-4718-B8B4-4DF27C0045AA}" type="slidenum">
              <a:rPr lang="en-US"/>
              <a:pPr>
                <a:defRPr/>
              </a:pPr>
              <a:t>‹#›</a:t>
            </a:fld>
            <a:endParaRPr lang="en-US" dirty="0"/>
          </a:p>
        </p:txBody>
      </p:sp>
    </p:spTree>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4950B9A6-AD03-4BC1-9F0C-521942384F92}"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D57E3165-6C5A-4679-A824-0EC56A7D8F5C}" type="slidenum">
              <a:rPr lang="en-US"/>
              <a:pPr>
                <a:defRPr/>
              </a:pPr>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59AD342F-B2C1-4A16-B5B8-3586ECEA15FC}" type="slidenum">
              <a:rPr lang="en-US"/>
              <a:pPr>
                <a:defRPr/>
              </a:pPr>
              <a:t>‹#›</a:t>
            </a:fld>
            <a:endParaRPr lang="en-US" dirty="0"/>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6"/>
          <p:cNvSpPr>
            <a:spLocks noGrp="1" noChangeArrowheads="1"/>
          </p:cNvSpPr>
          <p:nvPr>
            <p:ph type="sldNum" sz="quarter" idx="10"/>
          </p:nvPr>
        </p:nvSpPr>
        <p:spPr>
          <a:ln/>
        </p:spPr>
        <p:txBody>
          <a:bodyPr/>
          <a:lstStyle>
            <a:lvl1pPr>
              <a:defRPr/>
            </a:lvl1pPr>
          </a:lstStyle>
          <a:p>
            <a:pPr>
              <a:defRPr/>
            </a:pPr>
            <a:fld id="{D8BA0835-749A-4277-A12E-98FDE05E7BC1}" type="slidenum">
              <a:rPr lang="en-US"/>
              <a:pPr>
                <a:defRPr/>
              </a:pPr>
              <a:t>‹#›</a:t>
            </a:fld>
            <a:endParaRPr lang="en-US" dirty="0"/>
          </a:p>
        </p:txBody>
      </p:sp>
    </p:spTree>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FD8F582F-BAFA-4A2F-84EC-1D8EF8096CDD}" type="slidenum">
              <a:rPr lang="en-US"/>
              <a:pPr>
                <a:defRPr/>
              </a:pPr>
              <a:t>‹#›</a:t>
            </a:fld>
            <a:endParaRPr lang="en-US" dirty="0"/>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65960"/>
            <a:ext cx="4038600" cy="4257675"/>
          </a:xfrm>
        </p:spPr>
        <p:txBody>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965960"/>
            <a:ext cx="4038600" cy="4257675"/>
          </a:xfrm>
        </p:spPr>
        <p:txBody>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pPr>
              <a:defRPr/>
            </a:pPr>
            <a:fld id="{CF94D219-CEB2-4E41-B378-7DA146BB476F}" type="slidenum">
              <a:rPr lang="en-US"/>
              <a:pPr>
                <a:defRPr/>
              </a:pPr>
              <a:t>‹#›</a:t>
            </a:fld>
            <a:endParaRPr lang="en-US" dirty="0"/>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dirty="0" smtClean="0"/>
              <a:t>Click to edit Master title style</a:t>
            </a:r>
            <a:endParaRPr lang="en-US" dirty="0"/>
          </a:p>
        </p:txBody>
      </p:sp>
      <p:sp>
        <p:nvSpPr>
          <p:cNvPr id="3" name="Rectangle 6"/>
          <p:cNvSpPr>
            <a:spLocks noGrp="1" noChangeArrowheads="1"/>
          </p:cNvSpPr>
          <p:nvPr>
            <p:ph type="sldNum" sz="quarter" idx="10"/>
          </p:nvPr>
        </p:nvSpPr>
        <p:spPr>
          <a:ln/>
        </p:spPr>
        <p:txBody>
          <a:bodyPr/>
          <a:lstStyle>
            <a:lvl1pPr>
              <a:defRPr/>
            </a:lvl1pPr>
          </a:lstStyle>
          <a:p>
            <a:pPr>
              <a:defRPr/>
            </a:pPr>
            <a:fld id="{6D22A64D-B90B-4A2D-BADD-6568FB8C949A}" type="slidenum">
              <a:rPr lang="en-US"/>
              <a:pPr>
                <a:defRPr/>
              </a:pPr>
              <a:t>‹#›</a:t>
            </a:fld>
            <a:endParaRPr lang="en-US" dirty="0"/>
          </a:p>
        </p:txBody>
      </p:sp>
    </p:spTree>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AAC0C76B-F74E-4FDD-90E9-2FF57F64A4B5}" type="slidenum">
              <a:rPr lang="en-US"/>
              <a:pPr>
                <a:defRPr/>
              </a:pPr>
              <a:t>‹#›</a:t>
            </a:fld>
            <a:endParaRPr lang="en-US" dirty="0"/>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8B27DCC5-97B2-48F8-A1D4-3947C9088B90}" type="slidenum">
              <a:rPr lang="en-US">
                <a:solidFill>
                  <a:srgbClr val="969696">
                    <a:lumMod val="50000"/>
                  </a:srgbClr>
                </a:solidFill>
              </a:rPr>
              <a:pPr>
                <a:defRPr/>
              </a:pPr>
              <a:t>‹#›</a:t>
            </a:fld>
            <a:endParaRPr lang="en-US" dirty="0">
              <a:solidFill>
                <a:srgbClr val="969696">
                  <a:lumMod val="50000"/>
                </a:srgbClr>
              </a:solidFill>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6"/>
          <p:cNvSpPr>
            <a:spLocks noGrp="1" noChangeArrowheads="1"/>
          </p:cNvSpPr>
          <p:nvPr>
            <p:ph type="sldNum" sz="quarter" idx="10"/>
          </p:nvPr>
        </p:nvSpPr>
        <p:spPr>
          <a:ln/>
        </p:spPr>
        <p:txBody>
          <a:bodyPr/>
          <a:lstStyle>
            <a:lvl1pPr>
              <a:defRPr/>
            </a:lvl1pPr>
          </a:lstStyle>
          <a:p>
            <a:pPr>
              <a:defRPr/>
            </a:pPr>
            <a:fld id="{6DA84B5B-E088-4ED8-BA12-159340C6C13C}" type="slidenum">
              <a:rPr lang="en-US">
                <a:solidFill>
                  <a:srgbClr val="969696">
                    <a:lumMod val="50000"/>
                  </a:srgbClr>
                </a:solidFill>
              </a:rPr>
              <a:pPr>
                <a:defRPr/>
              </a:pPr>
              <a:t>‹#›</a:t>
            </a:fld>
            <a:endParaRPr lang="en-US" dirty="0">
              <a:solidFill>
                <a:srgbClr val="969696">
                  <a:lumMod val="50000"/>
                </a:srgbClr>
              </a:solidFill>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4234080E-B539-4ED9-9F32-A47DE8E3C1BA}" type="slidenum">
              <a:rPr lang="en-US">
                <a:solidFill>
                  <a:srgbClr val="969696">
                    <a:lumMod val="50000"/>
                  </a:srgbClr>
                </a:solidFill>
              </a:rPr>
              <a:pPr>
                <a:defRPr/>
              </a:pPr>
              <a:t>‹#›</a:t>
            </a:fld>
            <a:endParaRPr lang="en-US" dirty="0">
              <a:solidFill>
                <a:srgbClr val="969696">
                  <a:lumMod val="50000"/>
                </a:srgbClr>
              </a:solidFill>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65960"/>
            <a:ext cx="4038600" cy="4257675"/>
          </a:xfrm>
        </p:spPr>
        <p:txBody>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965960"/>
            <a:ext cx="4038600" cy="4257675"/>
          </a:xfrm>
        </p:spPr>
        <p:txBody>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pPr>
              <a:defRPr/>
            </a:pPr>
            <a:fld id="{E482EBC9-0276-42B9-983B-DF1BA3F7D122}" type="slidenum">
              <a:rPr lang="en-US">
                <a:solidFill>
                  <a:srgbClr val="969696">
                    <a:lumMod val="50000"/>
                  </a:srgbClr>
                </a:solidFill>
              </a:rPr>
              <a:pPr>
                <a:defRPr/>
              </a:pPr>
              <a:t>‹#›</a:t>
            </a:fld>
            <a:endParaRPr lang="en-US" dirty="0">
              <a:solidFill>
                <a:srgbClr val="969696">
                  <a:lumMod val="50000"/>
                </a:srgbClr>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257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257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pPr>
              <a:defRPr/>
            </a:pPr>
            <a:fld id="{7CA9C251-B34B-4ABC-908B-38D66E49496B}" type="slidenum">
              <a:rPr lang="en-US"/>
              <a:pPr>
                <a:defRPr/>
              </a:pPr>
              <a:t>‹#›</a:t>
            </a:fld>
            <a:endParaRPr 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dirty="0" smtClean="0"/>
              <a:t>Click to edit Master title style</a:t>
            </a:r>
            <a:endParaRPr lang="en-US" dirty="0"/>
          </a:p>
        </p:txBody>
      </p:sp>
      <p:sp>
        <p:nvSpPr>
          <p:cNvPr id="3" name="Rectangle 6"/>
          <p:cNvSpPr>
            <a:spLocks noGrp="1" noChangeArrowheads="1"/>
          </p:cNvSpPr>
          <p:nvPr>
            <p:ph type="sldNum" sz="quarter" idx="10"/>
          </p:nvPr>
        </p:nvSpPr>
        <p:spPr>
          <a:ln/>
        </p:spPr>
        <p:txBody>
          <a:bodyPr/>
          <a:lstStyle>
            <a:lvl1pPr>
              <a:defRPr/>
            </a:lvl1pPr>
          </a:lstStyle>
          <a:p>
            <a:pPr>
              <a:defRPr/>
            </a:pPr>
            <a:fld id="{7239DEA7-29E6-4718-B8B4-4DF27C0045AA}" type="slidenum">
              <a:rPr lang="en-US">
                <a:solidFill>
                  <a:srgbClr val="969696">
                    <a:lumMod val="50000"/>
                  </a:srgbClr>
                </a:solidFill>
              </a:rPr>
              <a:pPr>
                <a:defRPr/>
              </a:pPr>
              <a:t>‹#›</a:t>
            </a:fld>
            <a:endParaRPr lang="en-US" dirty="0">
              <a:solidFill>
                <a:srgbClr val="969696">
                  <a:lumMod val="50000"/>
                </a:srgbClr>
              </a:solidFill>
            </a:endParaRPr>
          </a:p>
        </p:txBody>
      </p:sp>
    </p:spTree>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4950B9A6-AD03-4BC1-9F0C-521942384F92}" type="slidenum">
              <a:rPr lang="en-US">
                <a:solidFill>
                  <a:srgbClr val="969696">
                    <a:lumMod val="50000"/>
                  </a:srgbClr>
                </a:solidFill>
              </a:rPr>
              <a:pPr>
                <a:defRPr/>
              </a:pPr>
              <a:t>‹#›</a:t>
            </a:fld>
            <a:endParaRPr lang="en-US" dirty="0">
              <a:solidFill>
                <a:srgbClr val="969696">
                  <a:lumMod val="50000"/>
                </a:srgbClr>
              </a:solidFill>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59AD342F-B2C1-4A16-B5B8-3586ECEA15FC}" type="slidenum">
              <a:rPr lang="en-US">
                <a:solidFill>
                  <a:srgbClr val="969696">
                    <a:lumMod val="50000"/>
                  </a:srgbClr>
                </a:solidFill>
              </a:rPr>
              <a:pPr>
                <a:defRPr/>
              </a:pPr>
              <a:t>‹#›</a:t>
            </a:fld>
            <a:endParaRPr lang="en-US" dirty="0">
              <a:solidFill>
                <a:srgbClr val="969696">
                  <a:lumMod val="50000"/>
                </a:srgbClr>
              </a:solidFill>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6"/>
          <p:cNvSpPr>
            <a:spLocks noGrp="1" noChangeArrowheads="1"/>
          </p:cNvSpPr>
          <p:nvPr>
            <p:ph type="sldNum" sz="quarter" idx="10"/>
          </p:nvPr>
        </p:nvSpPr>
        <p:spPr>
          <a:ln/>
        </p:spPr>
        <p:txBody>
          <a:bodyPr/>
          <a:lstStyle>
            <a:lvl1pPr>
              <a:defRPr/>
            </a:lvl1pPr>
          </a:lstStyle>
          <a:p>
            <a:pPr>
              <a:defRPr/>
            </a:pPr>
            <a:fld id="{D8BA0835-749A-4277-A12E-98FDE05E7BC1}" type="slidenum">
              <a:rPr lang="en-US">
                <a:solidFill>
                  <a:srgbClr val="969696">
                    <a:lumMod val="50000"/>
                  </a:srgbClr>
                </a:solidFill>
              </a:rPr>
              <a:pPr>
                <a:defRPr/>
              </a:pPr>
              <a:t>‹#›</a:t>
            </a:fld>
            <a:endParaRPr lang="en-US" dirty="0">
              <a:solidFill>
                <a:srgbClr val="969696">
                  <a:lumMod val="50000"/>
                </a:srgbClr>
              </a:solidFill>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FD8F582F-BAFA-4A2F-84EC-1D8EF8096CDD}" type="slidenum">
              <a:rPr lang="en-US">
                <a:solidFill>
                  <a:srgbClr val="969696">
                    <a:lumMod val="50000"/>
                  </a:srgbClr>
                </a:solidFill>
              </a:rPr>
              <a:pPr>
                <a:defRPr/>
              </a:pPr>
              <a:t>‹#›</a:t>
            </a:fld>
            <a:endParaRPr lang="en-US" dirty="0">
              <a:solidFill>
                <a:srgbClr val="969696">
                  <a:lumMod val="50000"/>
                </a:srgbClr>
              </a:solidFill>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65960"/>
            <a:ext cx="4038600" cy="4257675"/>
          </a:xfrm>
        </p:spPr>
        <p:txBody>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965960"/>
            <a:ext cx="4038600" cy="4257675"/>
          </a:xfrm>
        </p:spPr>
        <p:txBody>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pPr>
              <a:defRPr/>
            </a:pPr>
            <a:fld id="{CF94D219-CEB2-4E41-B378-7DA146BB476F}" type="slidenum">
              <a:rPr lang="en-US">
                <a:solidFill>
                  <a:srgbClr val="969696">
                    <a:lumMod val="50000"/>
                  </a:srgbClr>
                </a:solidFill>
              </a:rPr>
              <a:pPr>
                <a:defRPr/>
              </a:pPr>
              <a:t>‹#›</a:t>
            </a:fld>
            <a:endParaRPr lang="en-US" dirty="0">
              <a:solidFill>
                <a:srgbClr val="969696">
                  <a:lumMod val="50000"/>
                </a:srgbClr>
              </a:solidFill>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dirty="0" smtClean="0"/>
              <a:t>Click to edit Master title style</a:t>
            </a:r>
            <a:endParaRPr lang="en-US" dirty="0"/>
          </a:p>
        </p:txBody>
      </p:sp>
      <p:sp>
        <p:nvSpPr>
          <p:cNvPr id="3" name="Rectangle 6"/>
          <p:cNvSpPr>
            <a:spLocks noGrp="1" noChangeArrowheads="1"/>
          </p:cNvSpPr>
          <p:nvPr>
            <p:ph type="sldNum" sz="quarter" idx="10"/>
          </p:nvPr>
        </p:nvSpPr>
        <p:spPr>
          <a:ln/>
        </p:spPr>
        <p:txBody>
          <a:bodyPr/>
          <a:lstStyle>
            <a:lvl1pPr>
              <a:defRPr/>
            </a:lvl1pPr>
          </a:lstStyle>
          <a:p>
            <a:pPr>
              <a:defRPr/>
            </a:pPr>
            <a:fld id="{6D22A64D-B90B-4A2D-BADD-6568FB8C949A}" type="slidenum">
              <a:rPr lang="en-US">
                <a:solidFill>
                  <a:srgbClr val="969696">
                    <a:lumMod val="50000"/>
                  </a:srgbClr>
                </a:solidFill>
              </a:rPr>
              <a:pPr>
                <a:defRPr/>
              </a:pPr>
              <a:t>‹#›</a:t>
            </a:fld>
            <a:endParaRPr lang="en-US" dirty="0">
              <a:solidFill>
                <a:srgbClr val="969696">
                  <a:lumMod val="50000"/>
                </a:srgbClr>
              </a:solidFill>
            </a:endParaRPr>
          </a:p>
        </p:txBody>
      </p:sp>
    </p:spTree>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AAC0C76B-F74E-4FDD-90E9-2FF57F64A4B5}" type="slidenum">
              <a:rPr lang="en-US">
                <a:solidFill>
                  <a:srgbClr val="969696">
                    <a:lumMod val="50000"/>
                  </a:srgbClr>
                </a:solidFill>
              </a:rPr>
              <a:pPr>
                <a:defRPr/>
              </a:pPr>
              <a:t>‹#›</a:t>
            </a:fld>
            <a:endParaRPr lang="en-US" dirty="0">
              <a:solidFill>
                <a:srgbClr val="969696">
                  <a:lumMod val="50000"/>
                </a:srgbClr>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sldNum" sz="quarter" idx="10"/>
          </p:nvPr>
        </p:nvSpPr>
        <p:spPr>
          <a:ln/>
        </p:spPr>
        <p:txBody>
          <a:bodyPr/>
          <a:lstStyle>
            <a:lvl1pPr>
              <a:defRPr/>
            </a:lvl1pPr>
          </a:lstStyle>
          <a:p>
            <a:pPr>
              <a:defRPr/>
            </a:pPr>
            <a:fld id="{0656AAFA-4FD1-423E-AF3C-4AF5C7354259}"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dirty="0" smtClean="0"/>
              <a:t>Click to edit Master title style</a:t>
            </a:r>
            <a:endParaRPr lang="en-US" dirty="0"/>
          </a:p>
        </p:txBody>
      </p:sp>
      <p:sp>
        <p:nvSpPr>
          <p:cNvPr id="3" name="Rectangle 6"/>
          <p:cNvSpPr>
            <a:spLocks noGrp="1" noChangeArrowheads="1"/>
          </p:cNvSpPr>
          <p:nvPr>
            <p:ph type="sldNum" sz="quarter" idx="10"/>
          </p:nvPr>
        </p:nvSpPr>
        <p:spPr>
          <a:ln/>
        </p:spPr>
        <p:txBody>
          <a:bodyPr/>
          <a:lstStyle>
            <a:lvl1pPr>
              <a:defRPr/>
            </a:lvl1pPr>
          </a:lstStyle>
          <a:p>
            <a:pPr>
              <a:defRPr/>
            </a:pPr>
            <a:fld id="{FF3273AB-BC3A-4C2E-B4BA-0896D1F3C361}" type="slidenum">
              <a:rPr lang="en-US"/>
              <a:pPr>
                <a:defRPr/>
              </a:pPr>
              <a:t>‹#›</a:t>
            </a:fld>
            <a:endParaRPr lang="en-US" dirty="0"/>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F76FF681-DC7A-46AD-B525-EB0CC58C1797}" type="slidenum">
              <a:rPr lang="en-US"/>
              <a:pPr>
                <a:defRPr/>
              </a:pPr>
              <a:t>‹#›</a:t>
            </a:fld>
            <a:endParaRPr lang="en-US" dirty="0"/>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878A3AA8-7C04-45E3-B293-4191C93C8B53}"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C9875040-4222-4BB6-8FF1-417424A6E0E5}"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7"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0.xml"/><Relationship Id="rId7" Type="http://schemas.openxmlformats.org/officeDocument/2006/relationships/theme" Target="../theme/theme3.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5" Type="http://schemas.openxmlformats.org/officeDocument/2006/relationships/slideLayout" Target="../slideLayouts/slideLayout22.xml"/><Relationship Id="rId4" Type="http://schemas.openxmlformats.org/officeDocument/2006/relationships/slideLayout" Target="../slideLayouts/slideLayout21.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6.xml"/><Relationship Id="rId7" Type="http://schemas.openxmlformats.org/officeDocument/2006/relationships/theme" Target="../theme/theme4.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5" Type="http://schemas.openxmlformats.org/officeDocument/2006/relationships/slideLayout" Target="../slideLayouts/slideLayout28.xml"/><Relationship Id="rId4" Type="http://schemas.openxmlformats.org/officeDocument/2006/relationships/slideLayout" Target="../slideLayouts/slideLayout27.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32.xml"/><Relationship Id="rId7" Type="http://schemas.openxmlformats.org/officeDocument/2006/relationships/theme" Target="../theme/theme5.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5" Type="http://schemas.openxmlformats.org/officeDocument/2006/relationships/slideLayout" Target="../slideLayouts/slideLayout34.xml"/><Relationship Id="rId4" Type="http://schemas.openxmlformats.org/officeDocument/2006/relationships/slideLayout" Target="../slideLayouts/slideLayout33.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38.xml"/><Relationship Id="rId7" Type="http://schemas.openxmlformats.org/officeDocument/2006/relationships/theme" Target="../theme/theme6.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5" Type="http://schemas.openxmlformats.org/officeDocument/2006/relationships/slideLayout" Target="../slideLayouts/slideLayout40.xml"/><Relationship Id="rId4" Type="http://schemas.openxmlformats.org/officeDocument/2006/relationships/slideLayout" Target="../slideLayouts/slideLayout39.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44.xml"/><Relationship Id="rId7" Type="http://schemas.openxmlformats.org/officeDocument/2006/relationships/theme" Target="../theme/theme7.xml"/><Relationship Id="rId2" Type="http://schemas.openxmlformats.org/officeDocument/2006/relationships/slideLayout" Target="../slideLayouts/slideLayout43.xml"/><Relationship Id="rId1" Type="http://schemas.openxmlformats.org/officeDocument/2006/relationships/slideLayout" Target="../slideLayouts/slideLayout42.xml"/><Relationship Id="rId6" Type="http://schemas.openxmlformats.org/officeDocument/2006/relationships/slideLayout" Target="../slideLayouts/slideLayout47.xml"/><Relationship Id="rId5" Type="http://schemas.openxmlformats.org/officeDocument/2006/relationships/slideLayout" Target="../slideLayouts/slideLayout46.xml"/><Relationship Id="rId4" Type="http://schemas.openxmlformats.org/officeDocument/2006/relationships/slideLayout" Target="../slideLayouts/slideLayout4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342900"/>
            <a:ext cx="8229600" cy="796925"/>
          </a:xfrm>
          <a:prstGeom prst="rect">
            <a:avLst/>
          </a:prstGeom>
          <a:noFill/>
          <a:ln w="9525">
            <a:noFill/>
            <a:miter lim="800000"/>
            <a:headEnd/>
            <a:tailEnd/>
          </a:ln>
        </p:spPr>
        <p:txBody>
          <a:bodyPr vert="horz" wrap="square" lIns="0" tIns="45720" rIns="0" bIns="45720" numCol="1" anchor="b"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395413"/>
            <a:ext cx="8229600" cy="39751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0" name="Rectangle 6"/>
          <p:cNvSpPr>
            <a:spLocks noGrp="1" noChangeArrowheads="1"/>
          </p:cNvSpPr>
          <p:nvPr>
            <p:ph type="sldNum" sz="quarter" idx="4"/>
          </p:nvPr>
        </p:nvSpPr>
        <p:spPr bwMode="auto">
          <a:xfrm>
            <a:off x="8747125" y="6559550"/>
            <a:ext cx="396875" cy="296863"/>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a:defRPr sz="900" smtClean="0">
                <a:solidFill>
                  <a:schemeClr val="accent2">
                    <a:lumMod val="50000"/>
                  </a:schemeClr>
                </a:solidFill>
              </a:defRPr>
            </a:lvl1pPr>
          </a:lstStyle>
          <a:p>
            <a:pPr>
              <a:defRPr/>
            </a:pPr>
            <a:fld id="{D4901960-83D9-4E95-B184-524602D8469B}" type="slidenum">
              <a:rPr lang="en-US"/>
              <a:pPr>
                <a:defRPr/>
              </a:pPr>
              <a:t>‹#›</a:t>
            </a:fld>
            <a:endParaRPr lang="en-US" dirty="0"/>
          </a:p>
        </p:txBody>
      </p:sp>
      <p:sp>
        <p:nvSpPr>
          <p:cNvPr id="9" name="Line 7"/>
          <p:cNvSpPr>
            <a:spLocks noChangeShapeType="1"/>
          </p:cNvSpPr>
          <p:nvPr/>
        </p:nvSpPr>
        <p:spPr bwMode="auto">
          <a:xfrm>
            <a:off x="455613" y="1139825"/>
            <a:ext cx="8229600" cy="0"/>
          </a:xfrm>
          <a:prstGeom prst="line">
            <a:avLst/>
          </a:prstGeom>
          <a:noFill/>
          <a:ln w="38100">
            <a:solidFill>
              <a:srgbClr val="C0C0C0"/>
            </a:solidFill>
            <a:round/>
            <a:headEnd/>
            <a:tailEnd/>
          </a:ln>
        </p:spPr>
        <p:txBody>
          <a:bodyPr/>
          <a:lstStyle/>
          <a:p>
            <a:pPr>
              <a:defRPr/>
            </a:pPr>
            <a:endParaRPr lang="en-US" dirty="0"/>
          </a:p>
        </p:txBody>
      </p:sp>
      <p:sp>
        <p:nvSpPr>
          <p:cNvPr id="8" name="Line 15"/>
          <p:cNvSpPr>
            <a:spLocks noChangeShapeType="1"/>
          </p:cNvSpPr>
          <p:nvPr/>
        </p:nvSpPr>
        <p:spPr bwMode="auto">
          <a:xfrm>
            <a:off x="455613" y="6400800"/>
            <a:ext cx="8229600" cy="0"/>
          </a:xfrm>
          <a:prstGeom prst="line">
            <a:avLst/>
          </a:prstGeom>
          <a:noFill/>
          <a:ln w="38100">
            <a:solidFill>
              <a:srgbClr val="C0C0C0"/>
            </a:solidFill>
            <a:round/>
            <a:headEnd/>
            <a:tailEnd/>
          </a:ln>
          <a:effectLst/>
        </p:spPr>
        <p:txBody>
          <a:bodyPr/>
          <a:lstStyle/>
          <a:p>
            <a:pPr>
              <a:defRPr/>
            </a:pPr>
            <a:endParaRPr lang="en-US" dirty="0"/>
          </a:p>
        </p:txBody>
      </p:sp>
      <p:sp>
        <p:nvSpPr>
          <p:cNvPr id="11" name="Rectangle 6"/>
          <p:cNvSpPr txBox="1">
            <a:spLocks noChangeArrowheads="1"/>
          </p:cNvSpPr>
          <p:nvPr/>
        </p:nvSpPr>
        <p:spPr bwMode="auto">
          <a:xfrm>
            <a:off x="455613" y="6559550"/>
            <a:ext cx="914400" cy="296863"/>
          </a:xfrm>
          <a:prstGeom prst="rect">
            <a:avLst/>
          </a:prstGeom>
          <a:noFill/>
          <a:ln w="9525">
            <a:noFill/>
            <a:miter lim="800000"/>
            <a:headEnd/>
            <a:tailEnd/>
          </a:ln>
          <a:effectLst/>
        </p:spPr>
        <p:txBody>
          <a:bodyPr lIns="0" tIns="0" rIns="0" bIns="0"/>
          <a:lstStyle>
            <a:lvl1pPr>
              <a:defRPr/>
            </a:lvl1pPr>
          </a:lstStyle>
          <a:p>
            <a:pPr>
              <a:defRPr/>
            </a:pPr>
            <a:r>
              <a:rPr lang="en-US" sz="900" dirty="0" smtClean="0">
                <a:solidFill>
                  <a:schemeClr val="accent2">
                    <a:lumMod val="50000"/>
                  </a:schemeClr>
                </a:solidFill>
              </a:rPr>
              <a:t>MARCH</a:t>
            </a:r>
            <a:r>
              <a:rPr lang="en-US" sz="900" baseline="0" dirty="0" smtClean="0">
                <a:solidFill>
                  <a:schemeClr val="accent2">
                    <a:lumMod val="50000"/>
                  </a:schemeClr>
                </a:solidFill>
              </a:rPr>
              <a:t> </a:t>
            </a:r>
            <a:r>
              <a:rPr lang="en-US" sz="900" dirty="0" smtClean="0">
                <a:solidFill>
                  <a:schemeClr val="accent2">
                    <a:lumMod val="50000"/>
                  </a:schemeClr>
                </a:solidFill>
              </a:rPr>
              <a:t>2013</a:t>
            </a:r>
            <a:endParaRPr lang="en-US" sz="900" dirty="0">
              <a:solidFill>
                <a:schemeClr val="accent2">
                  <a:lumMod val="50000"/>
                </a:schemeClr>
              </a:solidFill>
            </a:endParaRPr>
          </a:p>
        </p:txBody>
      </p:sp>
      <p:sp>
        <p:nvSpPr>
          <p:cNvPr id="10" name="Rectangle 6"/>
          <p:cNvSpPr txBox="1">
            <a:spLocks noChangeArrowheads="1"/>
          </p:cNvSpPr>
          <p:nvPr/>
        </p:nvSpPr>
        <p:spPr bwMode="auto">
          <a:xfrm>
            <a:off x="4743450" y="6559550"/>
            <a:ext cx="3941763" cy="296863"/>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900" b="0" i="0" u="none" strike="noStrike" kern="1200" cap="none" spc="0" normalizeH="0" baseline="0" noProof="0" dirty="0" smtClean="0">
                <a:ln>
                  <a:noFill/>
                </a:ln>
                <a:solidFill>
                  <a:schemeClr val="tx2"/>
                </a:solidFill>
                <a:effectLst/>
                <a:uLnTx/>
                <a:uFillTx/>
                <a:latin typeface="Calibri" pitchFamily="34" charset="0"/>
                <a:ea typeface="+mn-ea"/>
                <a:cs typeface="Arial" charset="0"/>
              </a:rPr>
              <a:t>BLUE CROSS BLUE SHIELD OF MASSACHUSETTS FOUNDATION</a:t>
            </a:r>
            <a:endParaRPr lang="en-US" sz="900" b="0" spc="0" dirty="0" smtClean="0"/>
          </a:p>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900" b="0" i="0" u="none" strike="noStrike" kern="1200" cap="none" spc="0" normalizeH="0" baseline="0" noProof="0" dirty="0">
              <a:ln>
                <a:noFill/>
              </a:ln>
              <a:solidFill>
                <a:schemeClr val="tx2"/>
              </a:solidFill>
              <a:effectLst/>
              <a:uLnTx/>
              <a:uFillTx/>
              <a:latin typeface="Calibri" pitchFamily="34" charset="0"/>
              <a:ea typeface="+mn-ea"/>
              <a:cs typeface="Arial" charset="0"/>
            </a:endParaRPr>
          </a:p>
        </p:txBody>
      </p:sp>
    </p:spTree>
  </p:cSld>
  <p:clrMap bg1="lt1" tx1="dk1" bg2="lt2" tx2="dk2" accent1="accent1" accent2="accent2" accent3="accent3" accent4="accent4" accent5="accent5" accent6="accent6" hlink="hlink" folHlink="folHlink"/>
  <p:sldLayoutIdLst>
    <p:sldLayoutId id="2147483743" r:id="rId1"/>
    <p:sldLayoutId id="2147483742" r:id="rId2"/>
    <p:sldLayoutId id="2147483741" r:id="rId3"/>
    <p:sldLayoutId id="2147483740" r:id="rId4"/>
    <p:sldLayoutId id="2147483739" r:id="rId5"/>
    <p:sldLayoutId id="2147483738" r:id="rId6"/>
    <p:sldLayoutId id="2147483737" r:id="rId7"/>
    <p:sldLayoutId id="2147483736" r:id="rId8"/>
    <p:sldLayoutId id="2147483735" r:id="rId9"/>
    <p:sldLayoutId id="2147483734" r:id="rId10"/>
    <p:sldLayoutId id="2147483733" r:id="rId11"/>
  </p:sldLayoutIdLst>
  <p:timing>
    <p:tnLst>
      <p:par>
        <p:cTn id="1" dur="indefinite" restart="never" nodeType="tmRoot"/>
      </p:par>
    </p:tnLst>
  </p:timing>
  <p:hf hdr="0" ftr="0" dt="0"/>
  <p:txStyles>
    <p:titleStyle>
      <a:lvl1pPr algn="l" rtl="0" eaLnBrk="0" fontAlgn="base" hangingPunct="0">
        <a:spcBef>
          <a:spcPct val="0"/>
        </a:spcBef>
        <a:spcAft>
          <a:spcPct val="0"/>
        </a:spcAft>
        <a:defRPr sz="2400">
          <a:solidFill>
            <a:schemeClr val="tx1"/>
          </a:solidFill>
          <a:latin typeface="+mj-lt"/>
          <a:ea typeface="+mj-ea"/>
          <a:cs typeface="+mj-cs"/>
        </a:defRPr>
      </a:lvl1pPr>
      <a:lvl2pPr algn="l" rtl="0" eaLnBrk="0" fontAlgn="base" hangingPunct="0">
        <a:spcBef>
          <a:spcPct val="0"/>
        </a:spcBef>
        <a:spcAft>
          <a:spcPct val="0"/>
        </a:spcAft>
        <a:defRPr sz="2400">
          <a:solidFill>
            <a:schemeClr val="tx1"/>
          </a:solidFill>
          <a:latin typeface="Calibri" pitchFamily="34" charset="0"/>
          <a:cs typeface="Arial" charset="0"/>
        </a:defRPr>
      </a:lvl2pPr>
      <a:lvl3pPr algn="l" rtl="0" eaLnBrk="0" fontAlgn="base" hangingPunct="0">
        <a:spcBef>
          <a:spcPct val="0"/>
        </a:spcBef>
        <a:spcAft>
          <a:spcPct val="0"/>
        </a:spcAft>
        <a:defRPr sz="2400">
          <a:solidFill>
            <a:schemeClr val="tx1"/>
          </a:solidFill>
          <a:latin typeface="Calibri" pitchFamily="34" charset="0"/>
          <a:cs typeface="Arial" charset="0"/>
        </a:defRPr>
      </a:lvl3pPr>
      <a:lvl4pPr algn="l" rtl="0" eaLnBrk="0" fontAlgn="base" hangingPunct="0">
        <a:spcBef>
          <a:spcPct val="0"/>
        </a:spcBef>
        <a:spcAft>
          <a:spcPct val="0"/>
        </a:spcAft>
        <a:defRPr sz="2400">
          <a:solidFill>
            <a:schemeClr val="tx1"/>
          </a:solidFill>
          <a:latin typeface="Calibri" pitchFamily="34" charset="0"/>
          <a:cs typeface="Arial" charset="0"/>
        </a:defRPr>
      </a:lvl4pPr>
      <a:lvl5pPr algn="l" rtl="0" eaLnBrk="0" fontAlgn="base" hangingPunct="0">
        <a:spcBef>
          <a:spcPct val="0"/>
        </a:spcBef>
        <a:spcAft>
          <a:spcPct val="0"/>
        </a:spcAft>
        <a:defRPr sz="2400">
          <a:solidFill>
            <a:schemeClr val="tx1"/>
          </a:solidFill>
          <a:latin typeface="Calibri" pitchFamily="34" charset="0"/>
          <a:cs typeface="Arial" charset="0"/>
        </a:defRPr>
      </a:lvl5pPr>
      <a:lvl6pPr marL="457200" algn="l" rtl="0" fontAlgn="base">
        <a:spcBef>
          <a:spcPct val="0"/>
        </a:spcBef>
        <a:spcAft>
          <a:spcPct val="0"/>
        </a:spcAft>
        <a:defRPr sz="2400">
          <a:solidFill>
            <a:srgbClr val="000000"/>
          </a:solidFill>
          <a:latin typeface="Calibri" pitchFamily="34" charset="0"/>
          <a:cs typeface="Arial" charset="0"/>
        </a:defRPr>
      </a:lvl6pPr>
      <a:lvl7pPr marL="914400" algn="l" rtl="0" fontAlgn="base">
        <a:spcBef>
          <a:spcPct val="0"/>
        </a:spcBef>
        <a:spcAft>
          <a:spcPct val="0"/>
        </a:spcAft>
        <a:defRPr sz="2400">
          <a:solidFill>
            <a:srgbClr val="000000"/>
          </a:solidFill>
          <a:latin typeface="Calibri" pitchFamily="34" charset="0"/>
          <a:cs typeface="Arial" charset="0"/>
        </a:defRPr>
      </a:lvl7pPr>
      <a:lvl8pPr marL="1371600" algn="l" rtl="0" fontAlgn="base">
        <a:spcBef>
          <a:spcPct val="0"/>
        </a:spcBef>
        <a:spcAft>
          <a:spcPct val="0"/>
        </a:spcAft>
        <a:defRPr sz="2400">
          <a:solidFill>
            <a:srgbClr val="000000"/>
          </a:solidFill>
          <a:latin typeface="Calibri" pitchFamily="34" charset="0"/>
          <a:cs typeface="Arial" charset="0"/>
        </a:defRPr>
      </a:lvl8pPr>
      <a:lvl9pPr marL="1828800" algn="l" rtl="0" fontAlgn="base">
        <a:spcBef>
          <a:spcPct val="0"/>
        </a:spcBef>
        <a:spcAft>
          <a:spcPct val="0"/>
        </a:spcAft>
        <a:defRPr sz="2400">
          <a:solidFill>
            <a:srgbClr val="000000"/>
          </a:solidFill>
          <a:latin typeface="Calibri" pitchFamily="34" charset="0"/>
          <a:cs typeface="Arial" charset="0"/>
        </a:defRPr>
      </a:lvl9pPr>
    </p:titleStyle>
    <p:bodyStyle>
      <a:lvl1pPr marL="228600" indent="-228600" algn="l" rtl="0" eaLnBrk="0" fontAlgn="base" hangingPunct="0">
        <a:spcBef>
          <a:spcPts val="600"/>
        </a:spcBef>
        <a:spcAft>
          <a:spcPct val="0"/>
        </a:spcAft>
        <a:buClr>
          <a:schemeClr val="tx2"/>
        </a:buClr>
        <a:buFont typeface="Wingdings" pitchFamily="2" charset="2"/>
        <a:buChar char="§"/>
        <a:defRPr sz="2000">
          <a:solidFill>
            <a:schemeClr val="tx1"/>
          </a:solidFill>
          <a:latin typeface="+mn-lt"/>
          <a:ea typeface="+mn-ea"/>
          <a:cs typeface="+mn-cs"/>
        </a:defRPr>
      </a:lvl1pPr>
      <a:lvl2pPr marL="685800" indent="-228600" algn="l" rtl="0" eaLnBrk="0" fontAlgn="base" hangingPunct="0">
        <a:spcBef>
          <a:spcPct val="20000"/>
        </a:spcBef>
        <a:spcAft>
          <a:spcPct val="0"/>
        </a:spcAft>
        <a:buClr>
          <a:schemeClr val="tx2"/>
        </a:buClr>
        <a:buChar char="–"/>
        <a:defRPr>
          <a:solidFill>
            <a:schemeClr val="tx1"/>
          </a:solidFill>
          <a:latin typeface="+mn-lt"/>
          <a:cs typeface="+mn-cs"/>
        </a:defRPr>
      </a:lvl2pPr>
      <a:lvl3pPr marL="1143000" indent="-228600" algn="l" rtl="0" eaLnBrk="0" fontAlgn="base" hangingPunct="0">
        <a:spcBef>
          <a:spcPct val="20000"/>
        </a:spcBef>
        <a:spcAft>
          <a:spcPct val="0"/>
        </a:spcAft>
        <a:buClr>
          <a:schemeClr val="tx2"/>
        </a:buClr>
        <a:buChar char="•"/>
        <a:defRPr sz="1600">
          <a:solidFill>
            <a:schemeClr val="tx1"/>
          </a:solidFill>
          <a:latin typeface="+mn-lt"/>
          <a:cs typeface="+mn-cs"/>
        </a:defRPr>
      </a:lvl3pPr>
      <a:lvl4pPr marL="1600200" indent="-228600" algn="l" rtl="0" eaLnBrk="0" fontAlgn="base" hangingPunct="0">
        <a:spcBef>
          <a:spcPct val="20000"/>
        </a:spcBef>
        <a:spcAft>
          <a:spcPct val="0"/>
        </a:spcAft>
        <a:buClr>
          <a:schemeClr val="tx2"/>
        </a:buClr>
        <a:buChar char="–"/>
        <a:defRPr sz="14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1400">
          <a:solidFill>
            <a:schemeClr val="tx1"/>
          </a:solidFill>
          <a:latin typeface="+mn-lt"/>
          <a:cs typeface="+mn-cs"/>
        </a:defRPr>
      </a:lvl5pPr>
      <a:lvl6pPr marL="2514600" indent="-228600" algn="l" rtl="0" fontAlgn="base">
        <a:spcBef>
          <a:spcPct val="20000"/>
        </a:spcBef>
        <a:spcAft>
          <a:spcPct val="0"/>
        </a:spcAft>
        <a:buChar char="»"/>
        <a:defRPr sz="1600">
          <a:solidFill>
            <a:schemeClr val="tx1"/>
          </a:solidFill>
          <a:latin typeface="+mn-lt"/>
          <a:cs typeface="+mn-cs"/>
        </a:defRPr>
      </a:lvl6pPr>
      <a:lvl7pPr marL="2971800" indent="-228600" algn="l" rtl="0" fontAlgn="base">
        <a:spcBef>
          <a:spcPct val="20000"/>
        </a:spcBef>
        <a:spcAft>
          <a:spcPct val="0"/>
        </a:spcAft>
        <a:buChar char="»"/>
        <a:defRPr sz="1600">
          <a:solidFill>
            <a:schemeClr val="tx1"/>
          </a:solidFill>
          <a:latin typeface="+mn-lt"/>
          <a:cs typeface="+mn-cs"/>
        </a:defRPr>
      </a:lvl7pPr>
      <a:lvl8pPr marL="3429000" indent="-228600" algn="l" rtl="0" fontAlgn="base">
        <a:spcBef>
          <a:spcPct val="20000"/>
        </a:spcBef>
        <a:spcAft>
          <a:spcPct val="0"/>
        </a:spcAft>
        <a:buChar char="»"/>
        <a:defRPr sz="1600">
          <a:solidFill>
            <a:schemeClr val="tx1"/>
          </a:solidFill>
          <a:latin typeface="+mn-lt"/>
          <a:cs typeface="+mn-cs"/>
        </a:defRPr>
      </a:lvl8pPr>
      <a:lvl9pPr marL="3886200" indent="-228600" algn="l" rtl="0" fontAlgn="base">
        <a:spcBef>
          <a:spcPct val="20000"/>
        </a:spcBef>
        <a:spcAft>
          <a:spcPct val="0"/>
        </a:spcAft>
        <a:buChar char="»"/>
        <a:defRPr sz="16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bwMode="auto">
          <a:xfrm>
            <a:off x="457200" y="914400"/>
            <a:ext cx="8229600" cy="796925"/>
          </a:xfrm>
          <a:prstGeom prst="rect">
            <a:avLst/>
          </a:prstGeom>
          <a:noFill/>
          <a:ln w="9525">
            <a:noFill/>
            <a:miter lim="800000"/>
            <a:headEnd/>
            <a:tailEnd/>
          </a:ln>
        </p:spPr>
        <p:txBody>
          <a:bodyPr vert="horz" wrap="square" lIns="0" tIns="45720" rIns="0" bIns="45720" numCol="1" anchor="b" anchorCtr="0" compatLnSpc="1">
            <a:prstTxWarp prst="textNoShape">
              <a:avLst/>
            </a:prstTxWarp>
          </a:bodyPr>
          <a:lstStyle/>
          <a:p>
            <a:pPr lvl="0"/>
            <a:r>
              <a:rPr lang="en-US" smtClean="0"/>
              <a:t>CLICK TO EDIT MASTER TITLE STYLE</a:t>
            </a:r>
          </a:p>
        </p:txBody>
      </p:sp>
      <p:sp>
        <p:nvSpPr>
          <p:cNvPr id="13315" name="Rectangle 3"/>
          <p:cNvSpPr>
            <a:spLocks noGrp="1" noChangeArrowheads="1"/>
          </p:cNvSpPr>
          <p:nvPr>
            <p:ph type="body" idx="1"/>
          </p:nvPr>
        </p:nvSpPr>
        <p:spPr bwMode="auto">
          <a:xfrm>
            <a:off x="457200" y="1966913"/>
            <a:ext cx="8229600" cy="39751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0" name="Rectangle 6"/>
          <p:cNvSpPr>
            <a:spLocks noGrp="1" noChangeArrowheads="1"/>
          </p:cNvSpPr>
          <p:nvPr>
            <p:ph type="sldNum" sz="quarter" idx="4"/>
          </p:nvPr>
        </p:nvSpPr>
        <p:spPr bwMode="auto">
          <a:xfrm>
            <a:off x="8747125" y="6559550"/>
            <a:ext cx="396875" cy="296863"/>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a:defRPr sz="900" smtClean="0">
                <a:solidFill>
                  <a:schemeClr val="accent2">
                    <a:lumMod val="50000"/>
                  </a:schemeClr>
                </a:solidFill>
              </a:defRPr>
            </a:lvl1pPr>
          </a:lstStyle>
          <a:p>
            <a:pPr>
              <a:defRPr/>
            </a:pPr>
            <a:fld id="{E4D767A7-3131-4621-BAB3-E9B3E23811C3}" type="slidenum">
              <a:rPr lang="en-US"/>
              <a:pPr>
                <a:defRPr/>
              </a:pPr>
              <a:t>‹#›</a:t>
            </a:fld>
            <a:endParaRPr lang="en-US" dirty="0"/>
          </a:p>
        </p:txBody>
      </p:sp>
      <p:sp>
        <p:nvSpPr>
          <p:cNvPr id="1039" name="Line 15"/>
          <p:cNvSpPr>
            <a:spLocks noChangeShapeType="1"/>
          </p:cNvSpPr>
          <p:nvPr/>
        </p:nvSpPr>
        <p:spPr bwMode="auto">
          <a:xfrm>
            <a:off x="455613" y="6400800"/>
            <a:ext cx="8229600" cy="0"/>
          </a:xfrm>
          <a:prstGeom prst="line">
            <a:avLst/>
          </a:prstGeom>
          <a:noFill/>
          <a:ln w="38100">
            <a:solidFill>
              <a:srgbClr val="C0C0C0"/>
            </a:solidFill>
            <a:round/>
            <a:headEnd/>
            <a:tailEnd/>
          </a:ln>
          <a:effectLst/>
        </p:spPr>
        <p:txBody>
          <a:bodyPr/>
          <a:lstStyle/>
          <a:p>
            <a:pPr>
              <a:defRPr/>
            </a:pPr>
            <a:endParaRPr lang="en-US" dirty="0"/>
          </a:p>
        </p:txBody>
      </p:sp>
      <p:sp>
        <p:nvSpPr>
          <p:cNvPr id="9" name="Line 7"/>
          <p:cNvSpPr>
            <a:spLocks noChangeShapeType="1"/>
          </p:cNvSpPr>
          <p:nvPr/>
        </p:nvSpPr>
        <p:spPr bwMode="auto">
          <a:xfrm>
            <a:off x="455613" y="1711325"/>
            <a:ext cx="8229600" cy="0"/>
          </a:xfrm>
          <a:prstGeom prst="line">
            <a:avLst/>
          </a:prstGeom>
          <a:noFill/>
          <a:ln w="38100">
            <a:solidFill>
              <a:srgbClr val="C0C0C0"/>
            </a:solidFill>
            <a:round/>
            <a:headEnd/>
            <a:tailEnd/>
          </a:ln>
        </p:spPr>
        <p:txBody>
          <a:bodyPr/>
          <a:lstStyle/>
          <a:p>
            <a:pPr>
              <a:defRPr/>
            </a:pPr>
            <a:endParaRPr lang="en-US" dirty="0"/>
          </a:p>
        </p:txBody>
      </p:sp>
      <p:sp>
        <p:nvSpPr>
          <p:cNvPr id="8" name="Rectangle 5"/>
          <p:cNvSpPr>
            <a:spLocks noChangeArrowheads="1"/>
          </p:cNvSpPr>
          <p:nvPr/>
        </p:nvSpPr>
        <p:spPr bwMode="auto">
          <a:xfrm>
            <a:off x="455612" y="0"/>
            <a:ext cx="2057400" cy="411163"/>
          </a:xfrm>
          <a:prstGeom prst="rect">
            <a:avLst/>
          </a:prstGeom>
          <a:solidFill>
            <a:schemeClr val="tx2"/>
          </a:solidFill>
          <a:ln w="9525">
            <a:noFill/>
            <a:miter lim="800000"/>
            <a:headEnd/>
            <a:tailEnd/>
          </a:ln>
        </p:spPr>
        <p:txBody>
          <a:bodyPr lIns="45720" rIns="45720" anchor="b"/>
          <a:lstStyle/>
          <a:p>
            <a:pPr algn="ctr">
              <a:defRPr/>
            </a:pPr>
            <a:r>
              <a:rPr lang="en-US" sz="1050" b="1" dirty="0" smtClean="0">
                <a:solidFill>
                  <a:schemeClr val="bg1"/>
                </a:solidFill>
              </a:rPr>
              <a:t>THE IMPACT OF RISING HEALTH CARE COSTS IN MASSACHUSETTS</a:t>
            </a:r>
          </a:p>
        </p:txBody>
      </p:sp>
      <p:sp>
        <p:nvSpPr>
          <p:cNvPr id="10" name="Rectangle 3"/>
          <p:cNvSpPr>
            <a:spLocks noChangeArrowheads="1"/>
          </p:cNvSpPr>
          <p:nvPr/>
        </p:nvSpPr>
        <p:spPr bwMode="auto">
          <a:xfrm>
            <a:off x="2513541" y="0"/>
            <a:ext cx="2057400" cy="411163"/>
          </a:xfrm>
          <a:prstGeom prst="rect">
            <a:avLst/>
          </a:prstGeom>
          <a:solidFill>
            <a:schemeClr val="bg1">
              <a:lumMod val="65000"/>
            </a:schemeClr>
          </a:solidFill>
          <a:ln w="9525">
            <a:noFill/>
            <a:miter lim="800000"/>
            <a:headEnd/>
            <a:tailEnd/>
          </a:ln>
        </p:spPr>
        <p:txBody>
          <a:bodyPr lIns="45720" rIns="45720" anchor="b"/>
          <a:lstStyle/>
          <a:p>
            <a:pPr algn="ctr">
              <a:defRPr/>
            </a:pPr>
            <a:r>
              <a:rPr lang="en-US" sz="1050" b="1" dirty="0" smtClean="0">
                <a:solidFill>
                  <a:schemeClr val="bg1"/>
                </a:solidFill>
              </a:rPr>
              <a:t>WHERE HEALTH</a:t>
            </a:r>
            <a:r>
              <a:rPr lang="en-US" sz="1050" b="1" baseline="0" dirty="0" smtClean="0">
                <a:solidFill>
                  <a:schemeClr val="bg1"/>
                </a:solidFill>
              </a:rPr>
              <a:t> </a:t>
            </a:r>
            <a:r>
              <a:rPr lang="en-US" sz="1050" b="1" dirty="0" smtClean="0">
                <a:solidFill>
                  <a:schemeClr val="bg1"/>
                </a:solidFill>
              </a:rPr>
              <a:t>CARE</a:t>
            </a:r>
            <a:r>
              <a:rPr lang="en-US" sz="1050" b="1" baseline="0" dirty="0" smtClean="0">
                <a:solidFill>
                  <a:schemeClr val="bg1"/>
                </a:solidFill>
              </a:rPr>
              <a:t/>
            </a:r>
            <a:br>
              <a:rPr lang="en-US" sz="1050" b="1" baseline="0" dirty="0" smtClean="0">
                <a:solidFill>
                  <a:schemeClr val="bg1"/>
                </a:solidFill>
              </a:rPr>
            </a:br>
            <a:r>
              <a:rPr lang="en-US" sz="1050" b="1" dirty="0" smtClean="0">
                <a:solidFill>
                  <a:schemeClr val="bg1"/>
                </a:solidFill>
              </a:rPr>
              <a:t>DOLLARS GO</a:t>
            </a:r>
          </a:p>
        </p:txBody>
      </p:sp>
      <p:sp>
        <p:nvSpPr>
          <p:cNvPr id="11" name="Rectangle 3"/>
          <p:cNvSpPr>
            <a:spLocks noChangeArrowheads="1"/>
          </p:cNvSpPr>
          <p:nvPr/>
        </p:nvSpPr>
        <p:spPr bwMode="auto">
          <a:xfrm>
            <a:off x="4571470" y="0"/>
            <a:ext cx="2057400" cy="411163"/>
          </a:xfrm>
          <a:prstGeom prst="rect">
            <a:avLst/>
          </a:prstGeom>
          <a:solidFill>
            <a:schemeClr val="bg1">
              <a:lumMod val="65000"/>
            </a:schemeClr>
          </a:solidFill>
          <a:ln w="9525">
            <a:noFill/>
            <a:miter lim="800000"/>
            <a:headEnd/>
            <a:tailEnd/>
          </a:ln>
        </p:spPr>
        <p:txBody>
          <a:bodyPr lIns="45720" rIns="45720" anchor="b"/>
          <a:lstStyle/>
          <a:p>
            <a:pPr algn="ctr">
              <a:defRPr/>
            </a:pPr>
            <a:r>
              <a:rPr lang="en-US" sz="1050" b="1" dirty="0" smtClean="0">
                <a:solidFill>
                  <a:schemeClr val="bg1"/>
                </a:solidFill>
              </a:rPr>
              <a:t>DRIVERS OF</a:t>
            </a:r>
            <a:br>
              <a:rPr lang="en-US" sz="1050" b="1" dirty="0" smtClean="0">
                <a:solidFill>
                  <a:schemeClr val="bg1"/>
                </a:solidFill>
              </a:rPr>
            </a:br>
            <a:r>
              <a:rPr lang="en-US" sz="1050" b="1" dirty="0" smtClean="0">
                <a:solidFill>
                  <a:schemeClr val="bg1"/>
                </a:solidFill>
              </a:rPr>
              <a:t>SPENDING GROWTH</a:t>
            </a:r>
            <a:endParaRPr lang="en-US" sz="1050" b="1" dirty="0">
              <a:solidFill>
                <a:schemeClr val="bg1"/>
              </a:solidFill>
            </a:endParaRPr>
          </a:p>
        </p:txBody>
      </p:sp>
      <p:sp>
        <p:nvSpPr>
          <p:cNvPr id="12" name="Rectangle 3"/>
          <p:cNvSpPr>
            <a:spLocks noChangeArrowheads="1"/>
          </p:cNvSpPr>
          <p:nvPr/>
        </p:nvSpPr>
        <p:spPr bwMode="auto">
          <a:xfrm>
            <a:off x="6629400" y="0"/>
            <a:ext cx="2057400" cy="411163"/>
          </a:xfrm>
          <a:prstGeom prst="rect">
            <a:avLst/>
          </a:prstGeom>
          <a:solidFill>
            <a:schemeClr val="bg1">
              <a:lumMod val="65000"/>
            </a:schemeClr>
          </a:solidFill>
          <a:ln w="9525">
            <a:noFill/>
            <a:miter lim="800000"/>
            <a:headEnd/>
            <a:tailEnd/>
          </a:ln>
        </p:spPr>
        <p:txBody>
          <a:bodyPr lIns="45720" rIns="45720" anchor="b"/>
          <a:lstStyle/>
          <a:p>
            <a:pPr algn="ctr">
              <a:defRPr/>
            </a:pPr>
            <a:r>
              <a:rPr lang="en-US" sz="1050" b="1" dirty="0" smtClean="0">
                <a:solidFill>
                  <a:schemeClr val="bg1"/>
                </a:solidFill>
              </a:rPr>
              <a:t>VARIATIONS</a:t>
            </a:r>
            <a:br>
              <a:rPr lang="en-US" sz="1050" b="1" dirty="0" smtClean="0">
                <a:solidFill>
                  <a:schemeClr val="bg1"/>
                </a:solidFill>
              </a:rPr>
            </a:br>
            <a:r>
              <a:rPr lang="en-US" sz="1050" b="1" dirty="0" smtClean="0">
                <a:solidFill>
                  <a:schemeClr val="bg1"/>
                </a:solidFill>
              </a:rPr>
              <a:t>IN SPENDING</a:t>
            </a:r>
          </a:p>
        </p:txBody>
      </p:sp>
      <p:cxnSp>
        <p:nvCxnSpPr>
          <p:cNvPr id="18" name="Straight Connector 17"/>
          <p:cNvCxnSpPr/>
          <p:nvPr/>
        </p:nvCxnSpPr>
        <p:spPr>
          <a:xfrm rot="5400000">
            <a:off x="2307272" y="205740"/>
            <a:ext cx="41148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5400000">
            <a:off x="4365201" y="205740"/>
            <a:ext cx="41148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5400000">
            <a:off x="6423129" y="205740"/>
            <a:ext cx="41148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25" name="Rectangle 6"/>
          <p:cNvSpPr txBox="1">
            <a:spLocks noChangeArrowheads="1"/>
          </p:cNvSpPr>
          <p:nvPr/>
        </p:nvSpPr>
        <p:spPr bwMode="auto">
          <a:xfrm>
            <a:off x="4743450" y="6559550"/>
            <a:ext cx="3941763" cy="296863"/>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900" b="0" i="0" u="none" strike="noStrike" kern="1200" cap="none" spc="0" normalizeH="0" baseline="0" noProof="0" dirty="0" smtClean="0">
                <a:ln>
                  <a:noFill/>
                </a:ln>
                <a:solidFill>
                  <a:schemeClr val="tx2"/>
                </a:solidFill>
                <a:effectLst/>
                <a:uLnTx/>
                <a:uFillTx/>
                <a:latin typeface="Calibri" pitchFamily="34" charset="0"/>
                <a:ea typeface="+mn-ea"/>
                <a:cs typeface="Arial" charset="0"/>
              </a:rPr>
              <a:t>BLUE CROSS BLUE SHIELD OF MASSACHUSETTS FOUNDATION</a:t>
            </a:r>
            <a:endParaRPr lang="en-US" sz="900" b="0" spc="0" dirty="0" smtClean="0"/>
          </a:p>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900" b="0" i="0" u="none" strike="noStrike" kern="1200" cap="none" spc="0" normalizeH="0" baseline="0" noProof="0" dirty="0">
              <a:ln>
                <a:noFill/>
              </a:ln>
              <a:solidFill>
                <a:schemeClr val="tx2"/>
              </a:solidFill>
              <a:effectLst/>
              <a:uLnTx/>
              <a:uFillTx/>
              <a:latin typeface="Calibri" pitchFamily="34" charset="0"/>
              <a:ea typeface="+mn-ea"/>
              <a:cs typeface="Arial" charset="0"/>
            </a:endParaRPr>
          </a:p>
        </p:txBody>
      </p:sp>
      <p:sp>
        <p:nvSpPr>
          <p:cNvPr id="17" name="Rectangle 6"/>
          <p:cNvSpPr txBox="1">
            <a:spLocks noChangeArrowheads="1"/>
          </p:cNvSpPr>
          <p:nvPr/>
        </p:nvSpPr>
        <p:spPr bwMode="auto">
          <a:xfrm>
            <a:off x="455613" y="6559550"/>
            <a:ext cx="914400" cy="296863"/>
          </a:xfrm>
          <a:prstGeom prst="rect">
            <a:avLst/>
          </a:prstGeom>
          <a:noFill/>
          <a:ln w="9525">
            <a:noFill/>
            <a:miter lim="800000"/>
            <a:headEnd/>
            <a:tailEnd/>
          </a:ln>
          <a:effectLst/>
        </p:spPr>
        <p:txBody>
          <a:bodyPr lIns="0" tIns="0" rIns="0" bIns="0"/>
          <a:lstStyle>
            <a:lvl1pPr>
              <a:defRPr/>
            </a:lvl1pPr>
          </a:lstStyle>
          <a:p>
            <a:pPr>
              <a:defRPr/>
            </a:pPr>
            <a:r>
              <a:rPr lang="en-US" sz="900" dirty="0" smtClean="0">
                <a:solidFill>
                  <a:schemeClr val="accent2">
                    <a:lumMod val="50000"/>
                  </a:schemeClr>
                </a:solidFill>
              </a:rPr>
              <a:t>MARCH</a:t>
            </a:r>
            <a:r>
              <a:rPr lang="en-US" sz="900" baseline="0" dirty="0" smtClean="0">
                <a:solidFill>
                  <a:schemeClr val="accent2">
                    <a:lumMod val="50000"/>
                  </a:schemeClr>
                </a:solidFill>
              </a:rPr>
              <a:t> </a:t>
            </a:r>
            <a:r>
              <a:rPr lang="en-US" sz="900" dirty="0" smtClean="0">
                <a:solidFill>
                  <a:schemeClr val="accent2">
                    <a:lumMod val="50000"/>
                  </a:schemeClr>
                </a:solidFill>
              </a:rPr>
              <a:t>2013</a:t>
            </a:r>
            <a:endParaRPr lang="en-US" sz="900" dirty="0">
              <a:solidFill>
                <a:schemeClr val="accent2">
                  <a:lumMod val="50000"/>
                </a:schemeClr>
              </a:solidFill>
            </a:endParaRPr>
          </a:p>
        </p:txBody>
      </p:sp>
    </p:spTree>
  </p:cSld>
  <p:clrMap bg1="lt1" tx1="dk1" bg2="lt2" tx2="dk2" accent1="accent1" accent2="accent2" accent3="accent3" accent4="accent4" accent5="accent5" accent6="accent6" hlink="hlink" folHlink="folHlink"/>
  <p:sldLayoutIdLst>
    <p:sldLayoutId id="2147483754" r:id="rId1"/>
    <p:sldLayoutId id="2147483753" r:id="rId2"/>
    <p:sldLayoutId id="2147483752" r:id="rId3"/>
    <p:sldLayoutId id="2147483751" r:id="rId4"/>
    <p:sldLayoutId id="2147483749" r:id="rId5"/>
    <p:sldLayoutId id="2147483748" r:id="rId6"/>
  </p:sldLayoutIdLst>
  <p:timing>
    <p:tnLst>
      <p:par>
        <p:cTn id="1" dur="indefinite" restart="never" nodeType="tmRoot"/>
      </p:par>
    </p:tnLst>
  </p:timing>
  <p:hf hdr="0" ftr="0" dt="0"/>
  <p:txStyles>
    <p:titleStyle>
      <a:lvl1pPr algn="l" rtl="0" eaLnBrk="0" fontAlgn="base" hangingPunct="0">
        <a:spcBef>
          <a:spcPct val="0"/>
        </a:spcBef>
        <a:spcAft>
          <a:spcPct val="0"/>
        </a:spcAft>
        <a:defRPr sz="2400">
          <a:solidFill>
            <a:schemeClr val="tx1"/>
          </a:solidFill>
          <a:latin typeface="+mj-lt"/>
          <a:ea typeface="+mj-ea"/>
          <a:cs typeface="+mj-cs"/>
        </a:defRPr>
      </a:lvl1pPr>
      <a:lvl2pPr algn="l" rtl="0" eaLnBrk="0" fontAlgn="base" hangingPunct="0">
        <a:spcBef>
          <a:spcPct val="0"/>
        </a:spcBef>
        <a:spcAft>
          <a:spcPct val="0"/>
        </a:spcAft>
        <a:defRPr sz="2400">
          <a:solidFill>
            <a:schemeClr val="tx1"/>
          </a:solidFill>
          <a:latin typeface="Calibri" pitchFamily="34" charset="0"/>
          <a:cs typeface="Arial" charset="0"/>
        </a:defRPr>
      </a:lvl2pPr>
      <a:lvl3pPr algn="l" rtl="0" eaLnBrk="0" fontAlgn="base" hangingPunct="0">
        <a:spcBef>
          <a:spcPct val="0"/>
        </a:spcBef>
        <a:spcAft>
          <a:spcPct val="0"/>
        </a:spcAft>
        <a:defRPr sz="2400">
          <a:solidFill>
            <a:schemeClr val="tx1"/>
          </a:solidFill>
          <a:latin typeface="Calibri" pitchFamily="34" charset="0"/>
          <a:cs typeface="Arial" charset="0"/>
        </a:defRPr>
      </a:lvl3pPr>
      <a:lvl4pPr algn="l" rtl="0" eaLnBrk="0" fontAlgn="base" hangingPunct="0">
        <a:spcBef>
          <a:spcPct val="0"/>
        </a:spcBef>
        <a:spcAft>
          <a:spcPct val="0"/>
        </a:spcAft>
        <a:defRPr sz="2400">
          <a:solidFill>
            <a:schemeClr val="tx1"/>
          </a:solidFill>
          <a:latin typeface="Calibri" pitchFamily="34" charset="0"/>
          <a:cs typeface="Arial" charset="0"/>
        </a:defRPr>
      </a:lvl4pPr>
      <a:lvl5pPr algn="l" rtl="0" eaLnBrk="0" fontAlgn="base" hangingPunct="0">
        <a:spcBef>
          <a:spcPct val="0"/>
        </a:spcBef>
        <a:spcAft>
          <a:spcPct val="0"/>
        </a:spcAft>
        <a:defRPr sz="2400">
          <a:solidFill>
            <a:schemeClr val="tx1"/>
          </a:solidFill>
          <a:latin typeface="Calibri" pitchFamily="34" charset="0"/>
          <a:cs typeface="Arial" charset="0"/>
        </a:defRPr>
      </a:lvl5pPr>
      <a:lvl6pPr marL="457200" algn="l" rtl="0" fontAlgn="base">
        <a:spcBef>
          <a:spcPct val="0"/>
        </a:spcBef>
        <a:spcAft>
          <a:spcPct val="0"/>
        </a:spcAft>
        <a:defRPr sz="2400">
          <a:solidFill>
            <a:srgbClr val="000000"/>
          </a:solidFill>
          <a:latin typeface="Calibri" pitchFamily="34" charset="0"/>
          <a:cs typeface="Arial" charset="0"/>
        </a:defRPr>
      </a:lvl6pPr>
      <a:lvl7pPr marL="914400" algn="l" rtl="0" fontAlgn="base">
        <a:spcBef>
          <a:spcPct val="0"/>
        </a:spcBef>
        <a:spcAft>
          <a:spcPct val="0"/>
        </a:spcAft>
        <a:defRPr sz="2400">
          <a:solidFill>
            <a:srgbClr val="000000"/>
          </a:solidFill>
          <a:latin typeface="Calibri" pitchFamily="34" charset="0"/>
          <a:cs typeface="Arial" charset="0"/>
        </a:defRPr>
      </a:lvl7pPr>
      <a:lvl8pPr marL="1371600" algn="l" rtl="0" fontAlgn="base">
        <a:spcBef>
          <a:spcPct val="0"/>
        </a:spcBef>
        <a:spcAft>
          <a:spcPct val="0"/>
        </a:spcAft>
        <a:defRPr sz="2400">
          <a:solidFill>
            <a:srgbClr val="000000"/>
          </a:solidFill>
          <a:latin typeface="Calibri" pitchFamily="34" charset="0"/>
          <a:cs typeface="Arial" charset="0"/>
        </a:defRPr>
      </a:lvl8pPr>
      <a:lvl9pPr marL="1828800" algn="l" rtl="0" fontAlgn="base">
        <a:spcBef>
          <a:spcPct val="0"/>
        </a:spcBef>
        <a:spcAft>
          <a:spcPct val="0"/>
        </a:spcAft>
        <a:defRPr sz="2400">
          <a:solidFill>
            <a:srgbClr val="000000"/>
          </a:solidFill>
          <a:latin typeface="Calibri" pitchFamily="34" charset="0"/>
          <a:cs typeface="Arial" charset="0"/>
        </a:defRPr>
      </a:lvl9pPr>
    </p:titleStyle>
    <p:bodyStyle>
      <a:lvl1pPr marL="228600" indent="-228600" algn="l" rtl="0" eaLnBrk="0" fontAlgn="base" hangingPunct="0">
        <a:spcBef>
          <a:spcPts val="600"/>
        </a:spcBef>
        <a:spcAft>
          <a:spcPct val="0"/>
        </a:spcAft>
        <a:buClr>
          <a:schemeClr val="tx2"/>
        </a:buClr>
        <a:buFont typeface="Wingdings" pitchFamily="2" charset="2"/>
        <a:buChar char="§"/>
        <a:defRPr sz="2000">
          <a:solidFill>
            <a:schemeClr val="tx1"/>
          </a:solidFill>
          <a:latin typeface="+mn-lt"/>
          <a:ea typeface="+mn-ea"/>
          <a:cs typeface="+mn-cs"/>
        </a:defRPr>
      </a:lvl1pPr>
      <a:lvl2pPr marL="685800" indent="-228600" algn="l" rtl="0" eaLnBrk="0" fontAlgn="base" hangingPunct="0">
        <a:spcBef>
          <a:spcPct val="20000"/>
        </a:spcBef>
        <a:spcAft>
          <a:spcPct val="0"/>
        </a:spcAft>
        <a:buClr>
          <a:schemeClr val="tx2"/>
        </a:buClr>
        <a:buChar char="–"/>
        <a:defRPr>
          <a:solidFill>
            <a:schemeClr val="tx1"/>
          </a:solidFill>
          <a:latin typeface="+mn-lt"/>
          <a:cs typeface="+mn-cs"/>
        </a:defRPr>
      </a:lvl2pPr>
      <a:lvl3pPr marL="1143000" indent="-228600" algn="l" rtl="0" eaLnBrk="0" fontAlgn="base" hangingPunct="0">
        <a:spcBef>
          <a:spcPct val="20000"/>
        </a:spcBef>
        <a:spcAft>
          <a:spcPct val="0"/>
        </a:spcAft>
        <a:buClr>
          <a:schemeClr val="tx2"/>
        </a:buClr>
        <a:buChar char="•"/>
        <a:defRPr sz="1600">
          <a:solidFill>
            <a:schemeClr val="tx1"/>
          </a:solidFill>
          <a:latin typeface="+mn-lt"/>
          <a:cs typeface="+mn-cs"/>
        </a:defRPr>
      </a:lvl3pPr>
      <a:lvl4pPr marL="1600200" indent="-228600" algn="l" rtl="0" eaLnBrk="0" fontAlgn="base" hangingPunct="0">
        <a:spcBef>
          <a:spcPct val="20000"/>
        </a:spcBef>
        <a:spcAft>
          <a:spcPct val="0"/>
        </a:spcAft>
        <a:buClr>
          <a:schemeClr val="tx2"/>
        </a:buClr>
        <a:buChar char="–"/>
        <a:defRPr sz="14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1400">
          <a:solidFill>
            <a:schemeClr val="tx1"/>
          </a:solidFill>
          <a:latin typeface="+mn-lt"/>
          <a:cs typeface="+mn-cs"/>
        </a:defRPr>
      </a:lvl5pPr>
      <a:lvl6pPr marL="2514600" indent="-228600" algn="l" rtl="0" fontAlgn="base">
        <a:spcBef>
          <a:spcPct val="20000"/>
        </a:spcBef>
        <a:spcAft>
          <a:spcPct val="0"/>
        </a:spcAft>
        <a:buChar char="»"/>
        <a:defRPr sz="1600">
          <a:solidFill>
            <a:schemeClr val="tx1"/>
          </a:solidFill>
          <a:latin typeface="+mn-lt"/>
          <a:cs typeface="+mn-cs"/>
        </a:defRPr>
      </a:lvl6pPr>
      <a:lvl7pPr marL="2971800" indent="-228600" algn="l" rtl="0" fontAlgn="base">
        <a:spcBef>
          <a:spcPct val="20000"/>
        </a:spcBef>
        <a:spcAft>
          <a:spcPct val="0"/>
        </a:spcAft>
        <a:buChar char="»"/>
        <a:defRPr sz="1600">
          <a:solidFill>
            <a:schemeClr val="tx1"/>
          </a:solidFill>
          <a:latin typeface="+mn-lt"/>
          <a:cs typeface="+mn-cs"/>
        </a:defRPr>
      </a:lvl7pPr>
      <a:lvl8pPr marL="3429000" indent="-228600" algn="l" rtl="0" fontAlgn="base">
        <a:spcBef>
          <a:spcPct val="20000"/>
        </a:spcBef>
        <a:spcAft>
          <a:spcPct val="0"/>
        </a:spcAft>
        <a:buChar char="»"/>
        <a:defRPr sz="1600">
          <a:solidFill>
            <a:schemeClr val="tx1"/>
          </a:solidFill>
          <a:latin typeface="+mn-lt"/>
          <a:cs typeface="+mn-cs"/>
        </a:defRPr>
      </a:lvl8pPr>
      <a:lvl9pPr marL="3886200" indent="-228600" algn="l" rtl="0" fontAlgn="base">
        <a:spcBef>
          <a:spcPct val="20000"/>
        </a:spcBef>
        <a:spcAft>
          <a:spcPct val="0"/>
        </a:spcAft>
        <a:buChar char="»"/>
        <a:defRPr sz="16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457200" y="914400"/>
            <a:ext cx="8229600" cy="796925"/>
          </a:xfrm>
          <a:prstGeom prst="rect">
            <a:avLst/>
          </a:prstGeom>
          <a:noFill/>
          <a:ln w="9525">
            <a:noFill/>
            <a:miter lim="800000"/>
            <a:headEnd/>
            <a:tailEnd/>
          </a:ln>
        </p:spPr>
        <p:txBody>
          <a:bodyPr vert="horz" wrap="square" lIns="0" tIns="45720" rIns="0" bIns="45720" numCol="1" anchor="b" anchorCtr="0" compatLnSpc="1">
            <a:prstTxWarp prst="textNoShape">
              <a:avLst/>
            </a:prstTxWarp>
          </a:bodyPr>
          <a:lstStyle/>
          <a:p>
            <a:pPr lvl="0"/>
            <a:r>
              <a:rPr lang="en-US" smtClean="0"/>
              <a:t>CLICK TO EDIT MASTER TITLE STYLE</a:t>
            </a:r>
          </a:p>
        </p:txBody>
      </p:sp>
      <p:sp>
        <p:nvSpPr>
          <p:cNvPr id="25603" name="Rectangle 3"/>
          <p:cNvSpPr>
            <a:spLocks noGrp="1" noChangeArrowheads="1"/>
          </p:cNvSpPr>
          <p:nvPr>
            <p:ph type="body" idx="1"/>
          </p:nvPr>
        </p:nvSpPr>
        <p:spPr bwMode="auto">
          <a:xfrm>
            <a:off x="457200" y="1966913"/>
            <a:ext cx="8229600" cy="39751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0" name="Rectangle 6"/>
          <p:cNvSpPr>
            <a:spLocks noGrp="1" noChangeArrowheads="1"/>
          </p:cNvSpPr>
          <p:nvPr>
            <p:ph type="sldNum" sz="quarter" idx="4"/>
          </p:nvPr>
        </p:nvSpPr>
        <p:spPr bwMode="auto">
          <a:xfrm>
            <a:off x="8747125" y="6559550"/>
            <a:ext cx="396875" cy="296863"/>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a:defRPr sz="900" smtClean="0">
                <a:solidFill>
                  <a:schemeClr val="accent2">
                    <a:lumMod val="50000"/>
                  </a:schemeClr>
                </a:solidFill>
              </a:defRPr>
            </a:lvl1pPr>
          </a:lstStyle>
          <a:p>
            <a:pPr>
              <a:defRPr/>
            </a:pPr>
            <a:fld id="{0030D207-FB1F-4005-B3CC-B28E9C56C079}" type="slidenum">
              <a:rPr lang="en-US"/>
              <a:pPr>
                <a:defRPr/>
              </a:pPr>
              <a:t>‹#›</a:t>
            </a:fld>
            <a:endParaRPr lang="en-US" dirty="0"/>
          </a:p>
        </p:txBody>
      </p:sp>
      <p:sp>
        <p:nvSpPr>
          <p:cNvPr id="9" name="Line 7"/>
          <p:cNvSpPr>
            <a:spLocks noChangeShapeType="1"/>
          </p:cNvSpPr>
          <p:nvPr/>
        </p:nvSpPr>
        <p:spPr bwMode="auto">
          <a:xfrm>
            <a:off x="455613" y="1711325"/>
            <a:ext cx="8229600" cy="0"/>
          </a:xfrm>
          <a:prstGeom prst="line">
            <a:avLst/>
          </a:prstGeom>
          <a:noFill/>
          <a:ln w="38100">
            <a:solidFill>
              <a:srgbClr val="C0C0C0"/>
            </a:solidFill>
            <a:round/>
            <a:headEnd/>
            <a:tailEnd/>
          </a:ln>
        </p:spPr>
        <p:txBody>
          <a:bodyPr/>
          <a:lstStyle/>
          <a:p>
            <a:pPr>
              <a:defRPr/>
            </a:pPr>
            <a:endParaRPr lang="en-US" dirty="0"/>
          </a:p>
        </p:txBody>
      </p:sp>
      <p:sp>
        <p:nvSpPr>
          <p:cNvPr id="16" name="Line 15"/>
          <p:cNvSpPr>
            <a:spLocks noChangeShapeType="1"/>
          </p:cNvSpPr>
          <p:nvPr/>
        </p:nvSpPr>
        <p:spPr bwMode="auto">
          <a:xfrm>
            <a:off x="455613" y="6400800"/>
            <a:ext cx="8229600" cy="0"/>
          </a:xfrm>
          <a:prstGeom prst="line">
            <a:avLst/>
          </a:prstGeom>
          <a:noFill/>
          <a:ln w="38100">
            <a:solidFill>
              <a:srgbClr val="C0C0C0"/>
            </a:solidFill>
            <a:round/>
            <a:headEnd/>
            <a:tailEnd/>
          </a:ln>
          <a:effectLst/>
        </p:spPr>
        <p:txBody>
          <a:bodyPr/>
          <a:lstStyle/>
          <a:p>
            <a:pPr>
              <a:defRPr/>
            </a:pPr>
            <a:endParaRPr lang="en-US" dirty="0"/>
          </a:p>
        </p:txBody>
      </p:sp>
      <p:sp>
        <p:nvSpPr>
          <p:cNvPr id="25" name="Rectangle 6"/>
          <p:cNvSpPr txBox="1">
            <a:spLocks noChangeArrowheads="1"/>
          </p:cNvSpPr>
          <p:nvPr/>
        </p:nvSpPr>
        <p:spPr bwMode="auto">
          <a:xfrm>
            <a:off x="4743450" y="6559550"/>
            <a:ext cx="3941763" cy="296863"/>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900" b="0" i="0" u="none" strike="noStrike" kern="1200" cap="none" spc="0" normalizeH="0" baseline="0" noProof="0" dirty="0" smtClean="0">
                <a:ln>
                  <a:noFill/>
                </a:ln>
                <a:solidFill>
                  <a:schemeClr val="tx2"/>
                </a:solidFill>
                <a:effectLst/>
                <a:uLnTx/>
                <a:uFillTx/>
                <a:latin typeface="Calibri" pitchFamily="34" charset="0"/>
                <a:ea typeface="+mn-ea"/>
                <a:cs typeface="Arial" charset="0"/>
              </a:rPr>
              <a:t>BLUE CROSS BLUE SHIELD OF MASSACHUSETTS FOUNDATION</a:t>
            </a:r>
            <a:endParaRPr lang="en-US" sz="900" b="0" spc="0" dirty="0" smtClean="0"/>
          </a:p>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900" b="0" i="0" u="none" strike="noStrike" kern="1200" cap="none" spc="0" normalizeH="0" baseline="0" noProof="0" dirty="0">
              <a:ln>
                <a:noFill/>
              </a:ln>
              <a:solidFill>
                <a:schemeClr val="tx2"/>
              </a:solidFill>
              <a:effectLst/>
              <a:uLnTx/>
              <a:uFillTx/>
              <a:latin typeface="Calibri" pitchFamily="34" charset="0"/>
              <a:ea typeface="+mn-ea"/>
              <a:cs typeface="Arial" charset="0"/>
            </a:endParaRPr>
          </a:p>
        </p:txBody>
      </p:sp>
      <p:sp>
        <p:nvSpPr>
          <p:cNvPr id="26" name="Rectangle 5"/>
          <p:cNvSpPr>
            <a:spLocks noChangeArrowheads="1"/>
          </p:cNvSpPr>
          <p:nvPr/>
        </p:nvSpPr>
        <p:spPr bwMode="auto">
          <a:xfrm>
            <a:off x="455612" y="0"/>
            <a:ext cx="2057400" cy="411163"/>
          </a:xfrm>
          <a:prstGeom prst="rect">
            <a:avLst/>
          </a:prstGeom>
          <a:solidFill>
            <a:schemeClr val="bg1">
              <a:lumMod val="65000"/>
            </a:schemeClr>
          </a:solidFill>
          <a:ln w="9525">
            <a:noFill/>
            <a:miter lim="800000"/>
            <a:headEnd/>
            <a:tailEnd/>
          </a:ln>
        </p:spPr>
        <p:txBody>
          <a:bodyPr lIns="45720" rIns="45720" anchor="b"/>
          <a:lstStyle/>
          <a:p>
            <a:pPr algn="ctr" rtl="0" fontAlgn="base">
              <a:spcBef>
                <a:spcPct val="0"/>
              </a:spcBef>
              <a:spcAft>
                <a:spcPct val="0"/>
              </a:spcAft>
              <a:defRPr/>
            </a:pPr>
            <a:r>
              <a:rPr lang="en-US" sz="1050" b="1" kern="1200" dirty="0" smtClean="0">
                <a:solidFill>
                  <a:schemeClr val="bg1"/>
                </a:solidFill>
                <a:latin typeface="Calibri" pitchFamily="34" charset="0"/>
                <a:ea typeface="+mn-ea"/>
                <a:cs typeface="Arial" charset="0"/>
              </a:rPr>
              <a:t>THE IMPACT OF RISING HEALTH CARE COSTS IN MASSACHUSETTS</a:t>
            </a:r>
          </a:p>
        </p:txBody>
      </p:sp>
      <p:sp>
        <p:nvSpPr>
          <p:cNvPr id="27" name="Rectangle 3"/>
          <p:cNvSpPr>
            <a:spLocks noChangeArrowheads="1"/>
          </p:cNvSpPr>
          <p:nvPr/>
        </p:nvSpPr>
        <p:spPr bwMode="auto">
          <a:xfrm>
            <a:off x="2513541" y="0"/>
            <a:ext cx="2057400" cy="411163"/>
          </a:xfrm>
          <a:prstGeom prst="rect">
            <a:avLst/>
          </a:prstGeom>
          <a:solidFill>
            <a:schemeClr val="tx2"/>
          </a:solidFill>
          <a:ln w="9525">
            <a:noFill/>
            <a:miter lim="800000"/>
            <a:headEnd/>
            <a:tailEnd/>
          </a:ln>
        </p:spPr>
        <p:txBody>
          <a:bodyPr lIns="45720" rIns="45720" anchor="b"/>
          <a:lstStyle/>
          <a:p>
            <a:pPr algn="ctr" rtl="0" fontAlgn="base">
              <a:spcBef>
                <a:spcPct val="0"/>
              </a:spcBef>
              <a:spcAft>
                <a:spcPct val="0"/>
              </a:spcAft>
              <a:defRPr/>
            </a:pPr>
            <a:r>
              <a:rPr lang="en-US" sz="1050" b="1" kern="1200" dirty="0" smtClean="0">
                <a:solidFill>
                  <a:schemeClr val="bg1"/>
                </a:solidFill>
                <a:latin typeface="Calibri" pitchFamily="34" charset="0"/>
                <a:ea typeface="+mn-ea"/>
                <a:cs typeface="Arial" charset="0"/>
              </a:rPr>
              <a:t>WHERE HEALTH CARE</a:t>
            </a:r>
            <a:br>
              <a:rPr lang="en-US" sz="1050" b="1" kern="1200" dirty="0" smtClean="0">
                <a:solidFill>
                  <a:schemeClr val="bg1"/>
                </a:solidFill>
                <a:latin typeface="Calibri" pitchFamily="34" charset="0"/>
                <a:ea typeface="+mn-ea"/>
                <a:cs typeface="Arial" charset="0"/>
              </a:rPr>
            </a:br>
            <a:r>
              <a:rPr lang="en-US" sz="1050" b="1" kern="1200" dirty="0" smtClean="0">
                <a:solidFill>
                  <a:schemeClr val="bg1"/>
                </a:solidFill>
                <a:latin typeface="Calibri" pitchFamily="34" charset="0"/>
                <a:ea typeface="+mn-ea"/>
                <a:cs typeface="Arial" charset="0"/>
              </a:rPr>
              <a:t>DOLLARS GO</a:t>
            </a:r>
          </a:p>
        </p:txBody>
      </p:sp>
      <p:sp>
        <p:nvSpPr>
          <p:cNvPr id="28" name="Rectangle 3"/>
          <p:cNvSpPr>
            <a:spLocks noChangeArrowheads="1"/>
          </p:cNvSpPr>
          <p:nvPr/>
        </p:nvSpPr>
        <p:spPr bwMode="auto">
          <a:xfrm>
            <a:off x="4571470" y="0"/>
            <a:ext cx="2057400" cy="411163"/>
          </a:xfrm>
          <a:prstGeom prst="rect">
            <a:avLst/>
          </a:prstGeom>
          <a:solidFill>
            <a:schemeClr val="bg1">
              <a:lumMod val="65000"/>
            </a:schemeClr>
          </a:solidFill>
          <a:ln w="9525">
            <a:noFill/>
            <a:miter lim="800000"/>
            <a:headEnd/>
            <a:tailEnd/>
          </a:ln>
        </p:spPr>
        <p:txBody>
          <a:bodyPr lIns="45720" rIns="45720" anchor="b"/>
          <a:lstStyle/>
          <a:p>
            <a:pPr algn="ctr">
              <a:defRPr/>
            </a:pPr>
            <a:r>
              <a:rPr lang="en-US" sz="1050" b="1" dirty="0" smtClean="0">
                <a:solidFill>
                  <a:schemeClr val="bg1"/>
                </a:solidFill>
              </a:rPr>
              <a:t>DRIVERS OF</a:t>
            </a:r>
            <a:br>
              <a:rPr lang="en-US" sz="1050" b="1" dirty="0" smtClean="0">
                <a:solidFill>
                  <a:schemeClr val="bg1"/>
                </a:solidFill>
              </a:rPr>
            </a:br>
            <a:r>
              <a:rPr lang="en-US" sz="1050" b="1" dirty="0" smtClean="0">
                <a:solidFill>
                  <a:schemeClr val="bg1"/>
                </a:solidFill>
              </a:rPr>
              <a:t>SPENDING GROWTH</a:t>
            </a:r>
            <a:endParaRPr lang="en-US" sz="1050" b="1" dirty="0">
              <a:solidFill>
                <a:schemeClr val="bg1"/>
              </a:solidFill>
            </a:endParaRPr>
          </a:p>
        </p:txBody>
      </p:sp>
      <p:sp>
        <p:nvSpPr>
          <p:cNvPr id="29" name="Rectangle 3"/>
          <p:cNvSpPr>
            <a:spLocks noChangeArrowheads="1"/>
          </p:cNvSpPr>
          <p:nvPr/>
        </p:nvSpPr>
        <p:spPr bwMode="auto">
          <a:xfrm>
            <a:off x="6629400" y="0"/>
            <a:ext cx="2057400" cy="411163"/>
          </a:xfrm>
          <a:prstGeom prst="rect">
            <a:avLst/>
          </a:prstGeom>
          <a:solidFill>
            <a:schemeClr val="bg1">
              <a:lumMod val="65000"/>
            </a:schemeClr>
          </a:solidFill>
          <a:ln w="9525">
            <a:noFill/>
            <a:miter lim="800000"/>
            <a:headEnd/>
            <a:tailEnd/>
          </a:ln>
        </p:spPr>
        <p:txBody>
          <a:bodyPr lIns="45720" rIns="45720" anchor="b"/>
          <a:lstStyle/>
          <a:p>
            <a:pPr algn="ctr">
              <a:defRPr/>
            </a:pPr>
            <a:r>
              <a:rPr lang="en-US" sz="1050" b="1" dirty="0" smtClean="0">
                <a:solidFill>
                  <a:schemeClr val="bg1"/>
                </a:solidFill>
              </a:rPr>
              <a:t>VARIATIONS</a:t>
            </a:r>
            <a:br>
              <a:rPr lang="en-US" sz="1050" b="1" dirty="0" smtClean="0">
                <a:solidFill>
                  <a:schemeClr val="bg1"/>
                </a:solidFill>
              </a:rPr>
            </a:br>
            <a:r>
              <a:rPr lang="en-US" sz="1050" b="1" dirty="0" smtClean="0">
                <a:solidFill>
                  <a:schemeClr val="bg1"/>
                </a:solidFill>
              </a:rPr>
              <a:t>IN SPENDING</a:t>
            </a:r>
          </a:p>
        </p:txBody>
      </p:sp>
      <p:cxnSp>
        <p:nvCxnSpPr>
          <p:cNvPr id="30" name="Straight Connector 29"/>
          <p:cNvCxnSpPr/>
          <p:nvPr/>
        </p:nvCxnSpPr>
        <p:spPr>
          <a:xfrm rot="5400000">
            <a:off x="2307272" y="205740"/>
            <a:ext cx="41148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4365201" y="205740"/>
            <a:ext cx="41148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5400000">
            <a:off x="6423129" y="205740"/>
            <a:ext cx="41148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8" name="Rectangle 6"/>
          <p:cNvSpPr txBox="1">
            <a:spLocks noChangeArrowheads="1"/>
          </p:cNvSpPr>
          <p:nvPr/>
        </p:nvSpPr>
        <p:spPr bwMode="auto">
          <a:xfrm>
            <a:off x="455613" y="6559550"/>
            <a:ext cx="914400" cy="296863"/>
          </a:xfrm>
          <a:prstGeom prst="rect">
            <a:avLst/>
          </a:prstGeom>
          <a:noFill/>
          <a:ln w="9525">
            <a:noFill/>
            <a:miter lim="800000"/>
            <a:headEnd/>
            <a:tailEnd/>
          </a:ln>
          <a:effectLst/>
        </p:spPr>
        <p:txBody>
          <a:bodyPr lIns="0" tIns="0" rIns="0" bIns="0"/>
          <a:lstStyle>
            <a:lvl1pPr>
              <a:defRPr/>
            </a:lvl1pPr>
          </a:lstStyle>
          <a:p>
            <a:pPr>
              <a:defRPr/>
            </a:pPr>
            <a:r>
              <a:rPr lang="en-US" sz="900" dirty="0" smtClean="0">
                <a:solidFill>
                  <a:schemeClr val="accent2">
                    <a:lumMod val="50000"/>
                  </a:schemeClr>
                </a:solidFill>
              </a:rPr>
              <a:t>MARCH</a:t>
            </a:r>
            <a:r>
              <a:rPr lang="en-US" sz="900" baseline="0" dirty="0" smtClean="0">
                <a:solidFill>
                  <a:schemeClr val="accent2">
                    <a:lumMod val="50000"/>
                  </a:schemeClr>
                </a:solidFill>
              </a:rPr>
              <a:t> </a:t>
            </a:r>
            <a:r>
              <a:rPr lang="en-US" sz="900" dirty="0" smtClean="0">
                <a:solidFill>
                  <a:schemeClr val="accent2">
                    <a:lumMod val="50000"/>
                  </a:schemeClr>
                </a:solidFill>
              </a:rPr>
              <a:t>2013</a:t>
            </a:r>
            <a:endParaRPr lang="en-US" sz="900" dirty="0">
              <a:solidFill>
                <a:schemeClr val="accent2">
                  <a:lumMod val="50000"/>
                </a:schemeClr>
              </a:solidFill>
            </a:endParaRPr>
          </a:p>
        </p:txBody>
      </p:sp>
    </p:spTree>
  </p:cSld>
  <p:clrMap bg1="lt1" tx1="dk1" bg2="lt2" tx2="dk2" accent1="accent1" accent2="accent2" accent3="accent3" accent4="accent4" accent5="accent5" accent6="accent6" hlink="hlink" folHlink="folHlink"/>
  <p:sldLayoutIdLst>
    <p:sldLayoutId id="2147483765" r:id="rId1"/>
    <p:sldLayoutId id="2147483764" r:id="rId2"/>
    <p:sldLayoutId id="2147483763" r:id="rId3"/>
    <p:sldLayoutId id="2147483762" r:id="rId4"/>
    <p:sldLayoutId id="2147483760" r:id="rId5"/>
    <p:sldLayoutId id="2147483759" r:id="rId6"/>
  </p:sldLayoutIdLst>
  <p:timing>
    <p:tnLst>
      <p:par>
        <p:cTn id="1" dur="indefinite" restart="never" nodeType="tmRoot"/>
      </p:par>
    </p:tnLst>
  </p:timing>
  <p:hf hdr="0" ftr="0" dt="0"/>
  <p:txStyles>
    <p:titleStyle>
      <a:lvl1pPr algn="l" rtl="0" eaLnBrk="0" fontAlgn="base" hangingPunct="0">
        <a:spcBef>
          <a:spcPct val="0"/>
        </a:spcBef>
        <a:spcAft>
          <a:spcPct val="0"/>
        </a:spcAft>
        <a:defRPr sz="2400">
          <a:solidFill>
            <a:schemeClr val="tx1"/>
          </a:solidFill>
          <a:latin typeface="+mj-lt"/>
          <a:ea typeface="+mj-ea"/>
          <a:cs typeface="+mj-cs"/>
        </a:defRPr>
      </a:lvl1pPr>
      <a:lvl2pPr algn="l" rtl="0" eaLnBrk="0" fontAlgn="base" hangingPunct="0">
        <a:spcBef>
          <a:spcPct val="0"/>
        </a:spcBef>
        <a:spcAft>
          <a:spcPct val="0"/>
        </a:spcAft>
        <a:defRPr sz="2400">
          <a:solidFill>
            <a:schemeClr val="tx1"/>
          </a:solidFill>
          <a:latin typeface="Calibri" pitchFamily="34" charset="0"/>
          <a:cs typeface="Arial" charset="0"/>
        </a:defRPr>
      </a:lvl2pPr>
      <a:lvl3pPr algn="l" rtl="0" eaLnBrk="0" fontAlgn="base" hangingPunct="0">
        <a:spcBef>
          <a:spcPct val="0"/>
        </a:spcBef>
        <a:spcAft>
          <a:spcPct val="0"/>
        </a:spcAft>
        <a:defRPr sz="2400">
          <a:solidFill>
            <a:schemeClr val="tx1"/>
          </a:solidFill>
          <a:latin typeface="Calibri" pitchFamily="34" charset="0"/>
          <a:cs typeface="Arial" charset="0"/>
        </a:defRPr>
      </a:lvl3pPr>
      <a:lvl4pPr algn="l" rtl="0" eaLnBrk="0" fontAlgn="base" hangingPunct="0">
        <a:spcBef>
          <a:spcPct val="0"/>
        </a:spcBef>
        <a:spcAft>
          <a:spcPct val="0"/>
        </a:spcAft>
        <a:defRPr sz="2400">
          <a:solidFill>
            <a:schemeClr val="tx1"/>
          </a:solidFill>
          <a:latin typeface="Calibri" pitchFamily="34" charset="0"/>
          <a:cs typeface="Arial" charset="0"/>
        </a:defRPr>
      </a:lvl4pPr>
      <a:lvl5pPr algn="l" rtl="0" eaLnBrk="0" fontAlgn="base" hangingPunct="0">
        <a:spcBef>
          <a:spcPct val="0"/>
        </a:spcBef>
        <a:spcAft>
          <a:spcPct val="0"/>
        </a:spcAft>
        <a:defRPr sz="2400">
          <a:solidFill>
            <a:schemeClr val="tx1"/>
          </a:solidFill>
          <a:latin typeface="Calibri" pitchFamily="34" charset="0"/>
          <a:cs typeface="Arial" charset="0"/>
        </a:defRPr>
      </a:lvl5pPr>
      <a:lvl6pPr marL="457200" algn="l" rtl="0" fontAlgn="base">
        <a:spcBef>
          <a:spcPct val="0"/>
        </a:spcBef>
        <a:spcAft>
          <a:spcPct val="0"/>
        </a:spcAft>
        <a:defRPr sz="2400">
          <a:solidFill>
            <a:srgbClr val="000000"/>
          </a:solidFill>
          <a:latin typeface="Calibri" pitchFamily="34" charset="0"/>
          <a:cs typeface="Arial" charset="0"/>
        </a:defRPr>
      </a:lvl6pPr>
      <a:lvl7pPr marL="914400" algn="l" rtl="0" fontAlgn="base">
        <a:spcBef>
          <a:spcPct val="0"/>
        </a:spcBef>
        <a:spcAft>
          <a:spcPct val="0"/>
        </a:spcAft>
        <a:defRPr sz="2400">
          <a:solidFill>
            <a:srgbClr val="000000"/>
          </a:solidFill>
          <a:latin typeface="Calibri" pitchFamily="34" charset="0"/>
          <a:cs typeface="Arial" charset="0"/>
        </a:defRPr>
      </a:lvl7pPr>
      <a:lvl8pPr marL="1371600" algn="l" rtl="0" fontAlgn="base">
        <a:spcBef>
          <a:spcPct val="0"/>
        </a:spcBef>
        <a:spcAft>
          <a:spcPct val="0"/>
        </a:spcAft>
        <a:defRPr sz="2400">
          <a:solidFill>
            <a:srgbClr val="000000"/>
          </a:solidFill>
          <a:latin typeface="Calibri" pitchFamily="34" charset="0"/>
          <a:cs typeface="Arial" charset="0"/>
        </a:defRPr>
      </a:lvl8pPr>
      <a:lvl9pPr marL="1828800" algn="l" rtl="0" fontAlgn="base">
        <a:spcBef>
          <a:spcPct val="0"/>
        </a:spcBef>
        <a:spcAft>
          <a:spcPct val="0"/>
        </a:spcAft>
        <a:defRPr sz="2400">
          <a:solidFill>
            <a:srgbClr val="000000"/>
          </a:solidFill>
          <a:latin typeface="Calibri" pitchFamily="34" charset="0"/>
          <a:cs typeface="Arial" charset="0"/>
        </a:defRPr>
      </a:lvl9pPr>
    </p:titleStyle>
    <p:bodyStyle>
      <a:lvl1pPr marL="228600" indent="-228600" algn="l" rtl="0" eaLnBrk="0" fontAlgn="base" hangingPunct="0">
        <a:spcBef>
          <a:spcPts val="600"/>
        </a:spcBef>
        <a:spcAft>
          <a:spcPct val="0"/>
        </a:spcAft>
        <a:buClr>
          <a:schemeClr val="tx2"/>
        </a:buClr>
        <a:buFont typeface="Wingdings" pitchFamily="2" charset="2"/>
        <a:buChar char="§"/>
        <a:defRPr sz="2000">
          <a:solidFill>
            <a:schemeClr val="tx1"/>
          </a:solidFill>
          <a:latin typeface="+mn-lt"/>
          <a:ea typeface="+mn-ea"/>
          <a:cs typeface="+mn-cs"/>
        </a:defRPr>
      </a:lvl1pPr>
      <a:lvl2pPr marL="685800" indent="-228600" algn="l" rtl="0" eaLnBrk="0" fontAlgn="base" hangingPunct="0">
        <a:spcBef>
          <a:spcPct val="20000"/>
        </a:spcBef>
        <a:spcAft>
          <a:spcPct val="0"/>
        </a:spcAft>
        <a:buClr>
          <a:schemeClr val="tx2"/>
        </a:buClr>
        <a:buChar char="–"/>
        <a:defRPr>
          <a:solidFill>
            <a:schemeClr val="tx1"/>
          </a:solidFill>
          <a:latin typeface="+mn-lt"/>
          <a:cs typeface="+mn-cs"/>
        </a:defRPr>
      </a:lvl2pPr>
      <a:lvl3pPr marL="1143000" indent="-228600" algn="l" rtl="0" eaLnBrk="0" fontAlgn="base" hangingPunct="0">
        <a:spcBef>
          <a:spcPct val="20000"/>
        </a:spcBef>
        <a:spcAft>
          <a:spcPct val="0"/>
        </a:spcAft>
        <a:buClr>
          <a:schemeClr val="tx2"/>
        </a:buClr>
        <a:buChar char="•"/>
        <a:defRPr sz="1600">
          <a:solidFill>
            <a:schemeClr val="tx1"/>
          </a:solidFill>
          <a:latin typeface="+mn-lt"/>
          <a:cs typeface="+mn-cs"/>
        </a:defRPr>
      </a:lvl3pPr>
      <a:lvl4pPr marL="1600200" indent="-228600" algn="l" rtl="0" eaLnBrk="0" fontAlgn="base" hangingPunct="0">
        <a:spcBef>
          <a:spcPct val="20000"/>
        </a:spcBef>
        <a:spcAft>
          <a:spcPct val="0"/>
        </a:spcAft>
        <a:buClr>
          <a:schemeClr val="tx2"/>
        </a:buClr>
        <a:buChar char="–"/>
        <a:defRPr sz="14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1400">
          <a:solidFill>
            <a:schemeClr val="tx1"/>
          </a:solidFill>
          <a:latin typeface="+mn-lt"/>
          <a:cs typeface="+mn-cs"/>
        </a:defRPr>
      </a:lvl5pPr>
      <a:lvl6pPr marL="2514600" indent="-228600" algn="l" rtl="0" fontAlgn="base">
        <a:spcBef>
          <a:spcPct val="20000"/>
        </a:spcBef>
        <a:spcAft>
          <a:spcPct val="0"/>
        </a:spcAft>
        <a:buChar char="»"/>
        <a:defRPr sz="1600">
          <a:solidFill>
            <a:schemeClr val="tx1"/>
          </a:solidFill>
          <a:latin typeface="+mn-lt"/>
          <a:cs typeface="+mn-cs"/>
        </a:defRPr>
      </a:lvl6pPr>
      <a:lvl7pPr marL="2971800" indent="-228600" algn="l" rtl="0" fontAlgn="base">
        <a:spcBef>
          <a:spcPct val="20000"/>
        </a:spcBef>
        <a:spcAft>
          <a:spcPct val="0"/>
        </a:spcAft>
        <a:buChar char="»"/>
        <a:defRPr sz="1600">
          <a:solidFill>
            <a:schemeClr val="tx1"/>
          </a:solidFill>
          <a:latin typeface="+mn-lt"/>
          <a:cs typeface="+mn-cs"/>
        </a:defRPr>
      </a:lvl7pPr>
      <a:lvl8pPr marL="3429000" indent="-228600" algn="l" rtl="0" fontAlgn="base">
        <a:spcBef>
          <a:spcPct val="20000"/>
        </a:spcBef>
        <a:spcAft>
          <a:spcPct val="0"/>
        </a:spcAft>
        <a:buChar char="»"/>
        <a:defRPr sz="1600">
          <a:solidFill>
            <a:schemeClr val="tx1"/>
          </a:solidFill>
          <a:latin typeface="+mn-lt"/>
          <a:cs typeface="+mn-cs"/>
        </a:defRPr>
      </a:lvl8pPr>
      <a:lvl9pPr marL="3886200" indent="-228600" algn="l" rtl="0" fontAlgn="base">
        <a:spcBef>
          <a:spcPct val="20000"/>
        </a:spcBef>
        <a:spcAft>
          <a:spcPct val="0"/>
        </a:spcAft>
        <a:buChar char="»"/>
        <a:defRPr sz="16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bwMode="auto">
          <a:xfrm>
            <a:off x="457200" y="914400"/>
            <a:ext cx="8229600" cy="796925"/>
          </a:xfrm>
          <a:prstGeom prst="rect">
            <a:avLst/>
          </a:prstGeom>
          <a:noFill/>
          <a:ln w="9525">
            <a:noFill/>
            <a:miter lim="800000"/>
            <a:headEnd/>
            <a:tailEnd/>
          </a:ln>
        </p:spPr>
        <p:txBody>
          <a:bodyPr vert="horz" wrap="square" lIns="0" tIns="45720" rIns="0" bIns="45720" numCol="1" anchor="b" anchorCtr="0" compatLnSpc="1">
            <a:prstTxWarp prst="textNoShape">
              <a:avLst/>
            </a:prstTxWarp>
          </a:bodyPr>
          <a:lstStyle/>
          <a:p>
            <a:pPr lvl="0"/>
            <a:r>
              <a:rPr lang="en-US" smtClean="0"/>
              <a:t>CLICK TO EDIT MASTER TITLE STYLE</a:t>
            </a:r>
          </a:p>
        </p:txBody>
      </p:sp>
      <p:sp>
        <p:nvSpPr>
          <p:cNvPr id="37891" name="Rectangle 3"/>
          <p:cNvSpPr>
            <a:spLocks noGrp="1" noChangeArrowheads="1"/>
          </p:cNvSpPr>
          <p:nvPr>
            <p:ph type="body" idx="1"/>
          </p:nvPr>
        </p:nvSpPr>
        <p:spPr bwMode="auto">
          <a:xfrm>
            <a:off x="457200" y="1966913"/>
            <a:ext cx="8229600" cy="39751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0" name="Rectangle 6"/>
          <p:cNvSpPr>
            <a:spLocks noGrp="1" noChangeArrowheads="1"/>
          </p:cNvSpPr>
          <p:nvPr>
            <p:ph type="sldNum" sz="quarter" idx="4"/>
          </p:nvPr>
        </p:nvSpPr>
        <p:spPr bwMode="auto">
          <a:xfrm>
            <a:off x="8747125" y="6559550"/>
            <a:ext cx="396875" cy="296863"/>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a:defRPr sz="900" smtClean="0">
                <a:solidFill>
                  <a:schemeClr val="accent2">
                    <a:lumMod val="50000"/>
                  </a:schemeClr>
                </a:solidFill>
              </a:defRPr>
            </a:lvl1pPr>
          </a:lstStyle>
          <a:p>
            <a:pPr>
              <a:defRPr/>
            </a:pPr>
            <a:fld id="{E2BA238C-402A-48F0-9B51-6112BE0F7DEB}" type="slidenum">
              <a:rPr lang="en-US"/>
              <a:pPr>
                <a:defRPr/>
              </a:pPr>
              <a:t>‹#›</a:t>
            </a:fld>
            <a:endParaRPr lang="en-US" dirty="0"/>
          </a:p>
        </p:txBody>
      </p:sp>
      <p:sp>
        <p:nvSpPr>
          <p:cNvPr id="9" name="Line 7"/>
          <p:cNvSpPr>
            <a:spLocks noChangeShapeType="1"/>
          </p:cNvSpPr>
          <p:nvPr/>
        </p:nvSpPr>
        <p:spPr bwMode="auto">
          <a:xfrm>
            <a:off x="455613" y="1711325"/>
            <a:ext cx="8229600" cy="0"/>
          </a:xfrm>
          <a:prstGeom prst="line">
            <a:avLst/>
          </a:prstGeom>
          <a:noFill/>
          <a:ln w="38100">
            <a:solidFill>
              <a:srgbClr val="C0C0C0"/>
            </a:solidFill>
            <a:round/>
            <a:headEnd/>
            <a:tailEnd/>
          </a:ln>
        </p:spPr>
        <p:txBody>
          <a:bodyPr/>
          <a:lstStyle/>
          <a:p>
            <a:pPr>
              <a:defRPr/>
            </a:pPr>
            <a:endParaRPr lang="en-US" dirty="0"/>
          </a:p>
        </p:txBody>
      </p:sp>
      <p:sp>
        <p:nvSpPr>
          <p:cNvPr id="16" name="Line 15"/>
          <p:cNvSpPr>
            <a:spLocks noChangeShapeType="1"/>
          </p:cNvSpPr>
          <p:nvPr/>
        </p:nvSpPr>
        <p:spPr bwMode="auto">
          <a:xfrm>
            <a:off x="455613" y="6400800"/>
            <a:ext cx="8229600" cy="0"/>
          </a:xfrm>
          <a:prstGeom prst="line">
            <a:avLst/>
          </a:prstGeom>
          <a:noFill/>
          <a:ln w="38100">
            <a:solidFill>
              <a:srgbClr val="C0C0C0"/>
            </a:solidFill>
            <a:round/>
            <a:headEnd/>
            <a:tailEnd/>
          </a:ln>
          <a:effectLst/>
        </p:spPr>
        <p:txBody>
          <a:bodyPr/>
          <a:lstStyle/>
          <a:p>
            <a:pPr>
              <a:defRPr/>
            </a:pPr>
            <a:endParaRPr lang="en-US" dirty="0"/>
          </a:p>
        </p:txBody>
      </p:sp>
      <p:sp>
        <p:nvSpPr>
          <p:cNvPr id="25" name="Rectangle 6"/>
          <p:cNvSpPr txBox="1">
            <a:spLocks noChangeArrowheads="1"/>
          </p:cNvSpPr>
          <p:nvPr/>
        </p:nvSpPr>
        <p:spPr bwMode="auto">
          <a:xfrm>
            <a:off x="4743450" y="6559550"/>
            <a:ext cx="3941763" cy="296863"/>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900" b="0" i="0" u="none" strike="noStrike" kern="1200" cap="none" spc="0" normalizeH="0" baseline="0" noProof="0" dirty="0" smtClean="0">
                <a:ln>
                  <a:noFill/>
                </a:ln>
                <a:solidFill>
                  <a:schemeClr val="tx2"/>
                </a:solidFill>
                <a:effectLst/>
                <a:uLnTx/>
                <a:uFillTx/>
                <a:latin typeface="Calibri" pitchFamily="34" charset="0"/>
                <a:ea typeface="+mn-ea"/>
                <a:cs typeface="Arial" charset="0"/>
              </a:rPr>
              <a:t>BLUE CROSS BLUE SHIELD OF MASSACHUSETTS FOUNDATION</a:t>
            </a:r>
            <a:endParaRPr lang="en-US" sz="900" b="0" spc="0" dirty="0" smtClean="0"/>
          </a:p>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900" b="0" i="0" u="none" strike="noStrike" kern="1200" cap="none" spc="0" normalizeH="0" baseline="0" noProof="0" dirty="0">
              <a:ln>
                <a:noFill/>
              </a:ln>
              <a:solidFill>
                <a:schemeClr val="tx2"/>
              </a:solidFill>
              <a:effectLst/>
              <a:uLnTx/>
              <a:uFillTx/>
              <a:latin typeface="Calibri" pitchFamily="34" charset="0"/>
              <a:ea typeface="+mn-ea"/>
              <a:cs typeface="Arial" charset="0"/>
            </a:endParaRPr>
          </a:p>
        </p:txBody>
      </p:sp>
      <p:sp>
        <p:nvSpPr>
          <p:cNvPr id="26" name="Rectangle 5"/>
          <p:cNvSpPr>
            <a:spLocks noChangeArrowheads="1"/>
          </p:cNvSpPr>
          <p:nvPr/>
        </p:nvSpPr>
        <p:spPr bwMode="auto">
          <a:xfrm>
            <a:off x="455612" y="0"/>
            <a:ext cx="2057400" cy="411163"/>
          </a:xfrm>
          <a:prstGeom prst="rect">
            <a:avLst/>
          </a:prstGeom>
          <a:solidFill>
            <a:schemeClr val="bg1">
              <a:lumMod val="65000"/>
            </a:schemeClr>
          </a:solidFill>
          <a:ln w="9525">
            <a:noFill/>
            <a:miter lim="800000"/>
            <a:headEnd/>
            <a:tailEnd/>
          </a:ln>
        </p:spPr>
        <p:txBody>
          <a:bodyPr lIns="45720" rIns="45720" anchor="b"/>
          <a:lstStyle/>
          <a:p>
            <a:pPr algn="ctr" rtl="0" fontAlgn="base">
              <a:spcBef>
                <a:spcPct val="0"/>
              </a:spcBef>
              <a:spcAft>
                <a:spcPct val="0"/>
              </a:spcAft>
              <a:defRPr/>
            </a:pPr>
            <a:r>
              <a:rPr lang="en-US" sz="1050" b="1" kern="1200" dirty="0" smtClean="0">
                <a:solidFill>
                  <a:schemeClr val="bg1"/>
                </a:solidFill>
                <a:latin typeface="Calibri" pitchFamily="34" charset="0"/>
                <a:ea typeface="+mn-ea"/>
                <a:cs typeface="Arial" charset="0"/>
              </a:rPr>
              <a:t>THE IMPACT OF RISING HEALTH CARE COSTS IN MASSACHUSETTS</a:t>
            </a:r>
          </a:p>
        </p:txBody>
      </p:sp>
      <p:sp>
        <p:nvSpPr>
          <p:cNvPr id="27" name="Rectangle 3"/>
          <p:cNvSpPr>
            <a:spLocks noChangeArrowheads="1"/>
          </p:cNvSpPr>
          <p:nvPr/>
        </p:nvSpPr>
        <p:spPr bwMode="auto">
          <a:xfrm>
            <a:off x="2513541" y="0"/>
            <a:ext cx="2057400" cy="411163"/>
          </a:xfrm>
          <a:prstGeom prst="rect">
            <a:avLst/>
          </a:prstGeom>
          <a:solidFill>
            <a:schemeClr val="bg1">
              <a:lumMod val="65000"/>
            </a:schemeClr>
          </a:solidFill>
          <a:ln w="9525">
            <a:noFill/>
            <a:miter lim="800000"/>
            <a:headEnd/>
            <a:tailEnd/>
          </a:ln>
        </p:spPr>
        <p:txBody>
          <a:bodyPr lIns="45720" rIns="45720" anchor="b"/>
          <a:lstStyle/>
          <a:p>
            <a:pPr algn="ctr">
              <a:defRPr/>
            </a:pPr>
            <a:r>
              <a:rPr lang="en-US" sz="1050" b="1" dirty="0" smtClean="0">
                <a:solidFill>
                  <a:schemeClr val="bg1"/>
                </a:solidFill>
              </a:rPr>
              <a:t>WHERE HEALTH</a:t>
            </a:r>
            <a:r>
              <a:rPr lang="en-US" sz="1050" b="1" baseline="0" dirty="0" smtClean="0">
                <a:solidFill>
                  <a:schemeClr val="bg1"/>
                </a:solidFill>
              </a:rPr>
              <a:t> </a:t>
            </a:r>
            <a:r>
              <a:rPr lang="en-US" sz="1050" b="1" dirty="0" smtClean="0">
                <a:solidFill>
                  <a:schemeClr val="bg1"/>
                </a:solidFill>
              </a:rPr>
              <a:t>CARE</a:t>
            </a:r>
            <a:r>
              <a:rPr lang="en-US" sz="1050" b="1" baseline="0" dirty="0" smtClean="0">
                <a:solidFill>
                  <a:schemeClr val="bg1"/>
                </a:solidFill>
              </a:rPr>
              <a:t/>
            </a:r>
            <a:br>
              <a:rPr lang="en-US" sz="1050" b="1" baseline="0" dirty="0" smtClean="0">
                <a:solidFill>
                  <a:schemeClr val="bg1"/>
                </a:solidFill>
              </a:rPr>
            </a:br>
            <a:r>
              <a:rPr lang="en-US" sz="1050" b="1" dirty="0" smtClean="0">
                <a:solidFill>
                  <a:schemeClr val="bg1"/>
                </a:solidFill>
              </a:rPr>
              <a:t>DOLLARS GO</a:t>
            </a:r>
          </a:p>
        </p:txBody>
      </p:sp>
      <p:sp>
        <p:nvSpPr>
          <p:cNvPr id="28" name="Rectangle 3"/>
          <p:cNvSpPr>
            <a:spLocks noChangeArrowheads="1"/>
          </p:cNvSpPr>
          <p:nvPr/>
        </p:nvSpPr>
        <p:spPr bwMode="auto">
          <a:xfrm>
            <a:off x="4571470" y="0"/>
            <a:ext cx="2057400" cy="411163"/>
          </a:xfrm>
          <a:prstGeom prst="rect">
            <a:avLst/>
          </a:prstGeom>
          <a:solidFill>
            <a:schemeClr val="tx2"/>
          </a:solidFill>
          <a:ln w="9525">
            <a:noFill/>
            <a:miter lim="800000"/>
            <a:headEnd/>
            <a:tailEnd/>
          </a:ln>
        </p:spPr>
        <p:txBody>
          <a:bodyPr lIns="45720" rIns="45720" anchor="b"/>
          <a:lstStyle/>
          <a:p>
            <a:pPr algn="ctr" rtl="0" fontAlgn="base">
              <a:spcBef>
                <a:spcPct val="0"/>
              </a:spcBef>
              <a:spcAft>
                <a:spcPct val="0"/>
              </a:spcAft>
              <a:defRPr/>
            </a:pPr>
            <a:r>
              <a:rPr lang="en-US" sz="1050" b="1" kern="1200" dirty="0" smtClean="0">
                <a:solidFill>
                  <a:schemeClr val="bg1"/>
                </a:solidFill>
                <a:latin typeface="Calibri" pitchFamily="34" charset="0"/>
                <a:ea typeface="+mn-ea"/>
                <a:cs typeface="Arial" charset="0"/>
              </a:rPr>
              <a:t>DRIVERS OF</a:t>
            </a:r>
            <a:br>
              <a:rPr lang="en-US" sz="1050" b="1" kern="1200" dirty="0" smtClean="0">
                <a:solidFill>
                  <a:schemeClr val="bg1"/>
                </a:solidFill>
                <a:latin typeface="Calibri" pitchFamily="34" charset="0"/>
                <a:ea typeface="+mn-ea"/>
                <a:cs typeface="Arial" charset="0"/>
              </a:rPr>
            </a:br>
            <a:r>
              <a:rPr lang="en-US" sz="1050" b="1" kern="1200" dirty="0" smtClean="0">
                <a:solidFill>
                  <a:schemeClr val="bg1"/>
                </a:solidFill>
                <a:latin typeface="Calibri" pitchFamily="34" charset="0"/>
                <a:ea typeface="+mn-ea"/>
                <a:cs typeface="Arial" charset="0"/>
              </a:rPr>
              <a:t>SPENDING GROWTH</a:t>
            </a:r>
            <a:endParaRPr lang="en-US" sz="1050" b="1" kern="1200" dirty="0">
              <a:solidFill>
                <a:schemeClr val="bg1"/>
              </a:solidFill>
              <a:latin typeface="Calibri" pitchFamily="34" charset="0"/>
              <a:ea typeface="+mn-ea"/>
              <a:cs typeface="Arial" charset="0"/>
            </a:endParaRPr>
          </a:p>
        </p:txBody>
      </p:sp>
      <p:sp>
        <p:nvSpPr>
          <p:cNvPr id="29" name="Rectangle 3"/>
          <p:cNvSpPr>
            <a:spLocks noChangeArrowheads="1"/>
          </p:cNvSpPr>
          <p:nvPr/>
        </p:nvSpPr>
        <p:spPr bwMode="auto">
          <a:xfrm>
            <a:off x="6629400" y="0"/>
            <a:ext cx="2057400" cy="411163"/>
          </a:xfrm>
          <a:prstGeom prst="rect">
            <a:avLst/>
          </a:prstGeom>
          <a:solidFill>
            <a:schemeClr val="bg1">
              <a:lumMod val="65000"/>
            </a:schemeClr>
          </a:solidFill>
          <a:ln w="9525">
            <a:noFill/>
            <a:miter lim="800000"/>
            <a:headEnd/>
            <a:tailEnd/>
          </a:ln>
        </p:spPr>
        <p:txBody>
          <a:bodyPr lIns="45720" rIns="45720" anchor="b"/>
          <a:lstStyle/>
          <a:p>
            <a:pPr algn="ctr">
              <a:defRPr/>
            </a:pPr>
            <a:r>
              <a:rPr lang="en-US" sz="1050" b="1" dirty="0" smtClean="0">
                <a:solidFill>
                  <a:schemeClr val="bg1"/>
                </a:solidFill>
              </a:rPr>
              <a:t>VARIATIONS</a:t>
            </a:r>
            <a:br>
              <a:rPr lang="en-US" sz="1050" b="1" dirty="0" smtClean="0">
                <a:solidFill>
                  <a:schemeClr val="bg1"/>
                </a:solidFill>
              </a:rPr>
            </a:br>
            <a:r>
              <a:rPr lang="en-US" sz="1050" b="1" dirty="0" smtClean="0">
                <a:solidFill>
                  <a:schemeClr val="bg1"/>
                </a:solidFill>
              </a:rPr>
              <a:t>IN SPENDING</a:t>
            </a:r>
          </a:p>
        </p:txBody>
      </p:sp>
      <p:cxnSp>
        <p:nvCxnSpPr>
          <p:cNvPr id="30" name="Straight Connector 29"/>
          <p:cNvCxnSpPr/>
          <p:nvPr/>
        </p:nvCxnSpPr>
        <p:spPr>
          <a:xfrm rot="5400000">
            <a:off x="2307272" y="205740"/>
            <a:ext cx="41148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4365201" y="205740"/>
            <a:ext cx="41148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5400000">
            <a:off x="6423129" y="205740"/>
            <a:ext cx="41148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8" name="Rectangle 6"/>
          <p:cNvSpPr txBox="1">
            <a:spLocks noChangeArrowheads="1"/>
          </p:cNvSpPr>
          <p:nvPr/>
        </p:nvSpPr>
        <p:spPr bwMode="auto">
          <a:xfrm>
            <a:off x="455613" y="6559550"/>
            <a:ext cx="914400" cy="296863"/>
          </a:xfrm>
          <a:prstGeom prst="rect">
            <a:avLst/>
          </a:prstGeom>
          <a:noFill/>
          <a:ln w="9525">
            <a:noFill/>
            <a:miter lim="800000"/>
            <a:headEnd/>
            <a:tailEnd/>
          </a:ln>
          <a:effectLst/>
        </p:spPr>
        <p:txBody>
          <a:bodyPr lIns="0" tIns="0" rIns="0" bIns="0"/>
          <a:lstStyle>
            <a:lvl1pPr>
              <a:defRPr/>
            </a:lvl1pPr>
          </a:lstStyle>
          <a:p>
            <a:pPr>
              <a:defRPr/>
            </a:pPr>
            <a:r>
              <a:rPr lang="en-US" sz="900" dirty="0" smtClean="0">
                <a:solidFill>
                  <a:schemeClr val="accent2">
                    <a:lumMod val="50000"/>
                  </a:schemeClr>
                </a:solidFill>
              </a:rPr>
              <a:t>MARCH</a:t>
            </a:r>
            <a:r>
              <a:rPr lang="en-US" sz="900" baseline="0" dirty="0" smtClean="0">
                <a:solidFill>
                  <a:schemeClr val="accent2">
                    <a:lumMod val="50000"/>
                  </a:schemeClr>
                </a:solidFill>
              </a:rPr>
              <a:t> </a:t>
            </a:r>
            <a:r>
              <a:rPr lang="en-US" sz="900" dirty="0" smtClean="0">
                <a:solidFill>
                  <a:schemeClr val="accent2">
                    <a:lumMod val="50000"/>
                  </a:schemeClr>
                </a:solidFill>
              </a:rPr>
              <a:t>2013</a:t>
            </a:r>
            <a:endParaRPr lang="en-US" sz="900" dirty="0">
              <a:solidFill>
                <a:schemeClr val="accent2">
                  <a:lumMod val="50000"/>
                </a:schemeClr>
              </a:solidFill>
            </a:endParaRPr>
          </a:p>
        </p:txBody>
      </p:sp>
    </p:spTree>
  </p:cSld>
  <p:clrMap bg1="lt1" tx1="dk1" bg2="lt2" tx2="dk2" accent1="accent1" accent2="accent2" accent3="accent3" accent4="accent4" accent5="accent5" accent6="accent6" hlink="hlink" folHlink="folHlink"/>
  <p:sldLayoutIdLst>
    <p:sldLayoutId id="2147483776" r:id="rId1"/>
    <p:sldLayoutId id="2147483775" r:id="rId2"/>
    <p:sldLayoutId id="2147483774" r:id="rId3"/>
    <p:sldLayoutId id="2147483773" r:id="rId4"/>
    <p:sldLayoutId id="2147483771" r:id="rId5"/>
    <p:sldLayoutId id="2147483770" r:id="rId6"/>
  </p:sldLayoutIdLst>
  <p:timing>
    <p:tnLst>
      <p:par>
        <p:cTn id="1" dur="indefinite" restart="never" nodeType="tmRoot"/>
      </p:par>
    </p:tnLst>
  </p:timing>
  <p:hf hdr="0" ftr="0" dt="0"/>
  <p:txStyles>
    <p:titleStyle>
      <a:lvl1pPr algn="l" rtl="0" eaLnBrk="0" fontAlgn="base" hangingPunct="0">
        <a:spcBef>
          <a:spcPct val="0"/>
        </a:spcBef>
        <a:spcAft>
          <a:spcPct val="0"/>
        </a:spcAft>
        <a:defRPr sz="2400">
          <a:solidFill>
            <a:schemeClr val="tx1"/>
          </a:solidFill>
          <a:latin typeface="+mj-lt"/>
          <a:ea typeface="+mj-ea"/>
          <a:cs typeface="+mj-cs"/>
        </a:defRPr>
      </a:lvl1pPr>
      <a:lvl2pPr algn="l" rtl="0" eaLnBrk="0" fontAlgn="base" hangingPunct="0">
        <a:spcBef>
          <a:spcPct val="0"/>
        </a:spcBef>
        <a:spcAft>
          <a:spcPct val="0"/>
        </a:spcAft>
        <a:defRPr sz="2400">
          <a:solidFill>
            <a:schemeClr val="tx1"/>
          </a:solidFill>
          <a:latin typeface="Calibri" pitchFamily="34" charset="0"/>
          <a:cs typeface="Arial" charset="0"/>
        </a:defRPr>
      </a:lvl2pPr>
      <a:lvl3pPr algn="l" rtl="0" eaLnBrk="0" fontAlgn="base" hangingPunct="0">
        <a:spcBef>
          <a:spcPct val="0"/>
        </a:spcBef>
        <a:spcAft>
          <a:spcPct val="0"/>
        </a:spcAft>
        <a:defRPr sz="2400">
          <a:solidFill>
            <a:schemeClr val="tx1"/>
          </a:solidFill>
          <a:latin typeface="Calibri" pitchFamily="34" charset="0"/>
          <a:cs typeface="Arial" charset="0"/>
        </a:defRPr>
      </a:lvl3pPr>
      <a:lvl4pPr algn="l" rtl="0" eaLnBrk="0" fontAlgn="base" hangingPunct="0">
        <a:spcBef>
          <a:spcPct val="0"/>
        </a:spcBef>
        <a:spcAft>
          <a:spcPct val="0"/>
        </a:spcAft>
        <a:defRPr sz="2400">
          <a:solidFill>
            <a:schemeClr val="tx1"/>
          </a:solidFill>
          <a:latin typeface="Calibri" pitchFamily="34" charset="0"/>
          <a:cs typeface="Arial" charset="0"/>
        </a:defRPr>
      </a:lvl4pPr>
      <a:lvl5pPr algn="l" rtl="0" eaLnBrk="0" fontAlgn="base" hangingPunct="0">
        <a:spcBef>
          <a:spcPct val="0"/>
        </a:spcBef>
        <a:spcAft>
          <a:spcPct val="0"/>
        </a:spcAft>
        <a:defRPr sz="2400">
          <a:solidFill>
            <a:schemeClr val="tx1"/>
          </a:solidFill>
          <a:latin typeface="Calibri" pitchFamily="34" charset="0"/>
          <a:cs typeface="Arial" charset="0"/>
        </a:defRPr>
      </a:lvl5pPr>
      <a:lvl6pPr marL="457200" algn="l" rtl="0" fontAlgn="base">
        <a:spcBef>
          <a:spcPct val="0"/>
        </a:spcBef>
        <a:spcAft>
          <a:spcPct val="0"/>
        </a:spcAft>
        <a:defRPr sz="2400">
          <a:solidFill>
            <a:srgbClr val="000000"/>
          </a:solidFill>
          <a:latin typeface="Calibri" pitchFamily="34" charset="0"/>
          <a:cs typeface="Arial" charset="0"/>
        </a:defRPr>
      </a:lvl6pPr>
      <a:lvl7pPr marL="914400" algn="l" rtl="0" fontAlgn="base">
        <a:spcBef>
          <a:spcPct val="0"/>
        </a:spcBef>
        <a:spcAft>
          <a:spcPct val="0"/>
        </a:spcAft>
        <a:defRPr sz="2400">
          <a:solidFill>
            <a:srgbClr val="000000"/>
          </a:solidFill>
          <a:latin typeface="Calibri" pitchFamily="34" charset="0"/>
          <a:cs typeface="Arial" charset="0"/>
        </a:defRPr>
      </a:lvl7pPr>
      <a:lvl8pPr marL="1371600" algn="l" rtl="0" fontAlgn="base">
        <a:spcBef>
          <a:spcPct val="0"/>
        </a:spcBef>
        <a:spcAft>
          <a:spcPct val="0"/>
        </a:spcAft>
        <a:defRPr sz="2400">
          <a:solidFill>
            <a:srgbClr val="000000"/>
          </a:solidFill>
          <a:latin typeface="Calibri" pitchFamily="34" charset="0"/>
          <a:cs typeface="Arial" charset="0"/>
        </a:defRPr>
      </a:lvl8pPr>
      <a:lvl9pPr marL="1828800" algn="l" rtl="0" fontAlgn="base">
        <a:spcBef>
          <a:spcPct val="0"/>
        </a:spcBef>
        <a:spcAft>
          <a:spcPct val="0"/>
        </a:spcAft>
        <a:defRPr sz="2400">
          <a:solidFill>
            <a:srgbClr val="000000"/>
          </a:solidFill>
          <a:latin typeface="Calibri" pitchFamily="34" charset="0"/>
          <a:cs typeface="Arial" charset="0"/>
        </a:defRPr>
      </a:lvl9pPr>
    </p:titleStyle>
    <p:bodyStyle>
      <a:lvl1pPr marL="228600" indent="-228600" algn="l" rtl="0" eaLnBrk="0" fontAlgn="base" hangingPunct="0">
        <a:spcBef>
          <a:spcPts val="600"/>
        </a:spcBef>
        <a:spcAft>
          <a:spcPct val="0"/>
        </a:spcAft>
        <a:buClr>
          <a:schemeClr val="tx2"/>
        </a:buClr>
        <a:buFont typeface="Wingdings" pitchFamily="2" charset="2"/>
        <a:buChar char="§"/>
        <a:defRPr sz="2000">
          <a:solidFill>
            <a:schemeClr val="tx1"/>
          </a:solidFill>
          <a:latin typeface="+mn-lt"/>
          <a:ea typeface="+mn-ea"/>
          <a:cs typeface="+mn-cs"/>
        </a:defRPr>
      </a:lvl1pPr>
      <a:lvl2pPr marL="685800" indent="-228600" algn="l" rtl="0" eaLnBrk="0" fontAlgn="base" hangingPunct="0">
        <a:spcBef>
          <a:spcPct val="20000"/>
        </a:spcBef>
        <a:spcAft>
          <a:spcPct val="0"/>
        </a:spcAft>
        <a:buClr>
          <a:schemeClr val="tx2"/>
        </a:buClr>
        <a:buChar char="–"/>
        <a:defRPr>
          <a:solidFill>
            <a:schemeClr val="tx1"/>
          </a:solidFill>
          <a:latin typeface="+mn-lt"/>
          <a:cs typeface="+mn-cs"/>
        </a:defRPr>
      </a:lvl2pPr>
      <a:lvl3pPr marL="1143000" indent="-228600" algn="l" rtl="0" eaLnBrk="0" fontAlgn="base" hangingPunct="0">
        <a:spcBef>
          <a:spcPct val="20000"/>
        </a:spcBef>
        <a:spcAft>
          <a:spcPct val="0"/>
        </a:spcAft>
        <a:buClr>
          <a:schemeClr val="tx2"/>
        </a:buClr>
        <a:buChar char="•"/>
        <a:defRPr sz="1600">
          <a:solidFill>
            <a:schemeClr val="tx1"/>
          </a:solidFill>
          <a:latin typeface="+mn-lt"/>
          <a:cs typeface="+mn-cs"/>
        </a:defRPr>
      </a:lvl3pPr>
      <a:lvl4pPr marL="1600200" indent="-228600" algn="l" rtl="0" eaLnBrk="0" fontAlgn="base" hangingPunct="0">
        <a:spcBef>
          <a:spcPct val="20000"/>
        </a:spcBef>
        <a:spcAft>
          <a:spcPct val="0"/>
        </a:spcAft>
        <a:buClr>
          <a:schemeClr val="tx2"/>
        </a:buClr>
        <a:buChar char="–"/>
        <a:defRPr sz="14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1400">
          <a:solidFill>
            <a:schemeClr val="tx1"/>
          </a:solidFill>
          <a:latin typeface="+mn-lt"/>
          <a:cs typeface="+mn-cs"/>
        </a:defRPr>
      </a:lvl5pPr>
      <a:lvl6pPr marL="2514600" indent="-228600" algn="l" rtl="0" fontAlgn="base">
        <a:spcBef>
          <a:spcPct val="20000"/>
        </a:spcBef>
        <a:spcAft>
          <a:spcPct val="0"/>
        </a:spcAft>
        <a:buChar char="»"/>
        <a:defRPr sz="1600">
          <a:solidFill>
            <a:schemeClr val="tx1"/>
          </a:solidFill>
          <a:latin typeface="+mn-lt"/>
          <a:cs typeface="+mn-cs"/>
        </a:defRPr>
      </a:lvl6pPr>
      <a:lvl7pPr marL="2971800" indent="-228600" algn="l" rtl="0" fontAlgn="base">
        <a:spcBef>
          <a:spcPct val="20000"/>
        </a:spcBef>
        <a:spcAft>
          <a:spcPct val="0"/>
        </a:spcAft>
        <a:buChar char="»"/>
        <a:defRPr sz="1600">
          <a:solidFill>
            <a:schemeClr val="tx1"/>
          </a:solidFill>
          <a:latin typeface="+mn-lt"/>
          <a:cs typeface="+mn-cs"/>
        </a:defRPr>
      </a:lvl7pPr>
      <a:lvl8pPr marL="3429000" indent="-228600" algn="l" rtl="0" fontAlgn="base">
        <a:spcBef>
          <a:spcPct val="20000"/>
        </a:spcBef>
        <a:spcAft>
          <a:spcPct val="0"/>
        </a:spcAft>
        <a:buChar char="»"/>
        <a:defRPr sz="1600">
          <a:solidFill>
            <a:schemeClr val="tx1"/>
          </a:solidFill>
          <a:latin typeface="+mn-lt"/>
          <a:cs typeface="+mn-cs"/>
        </a:defRPr>
      </a:lvl8pPr>
      <a:lvl9pPr marL="3886200" indent="-228600" algn="l" rtl="0" fontAlgn="base">
        <a:spcBef>
          <a:spcPct val="20000"/>
        </a:spcBef>
        <a:spcAft>
          <a:spcPct val="0"/>
        </a:spcAft>
        <a:buChar char="»"/>
        <a:defRPr sz="16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bwMode="auto">
          <a:xfrm>
            <a:off x="457200" y="914400"/>
            <a:ext cx="8229600" cy="796925"/>
          </a:xfrm>
          <a:prstGeom prst="rect">
            <a:avLst/>
          </a:prstGeom>
          <a:noFill/>
          <a:ln w="9525">
            <a:noFill/>
            <a:miter lim="800000"/>
            <a:headEnd/>
            <a:tailEnd/>
          </a:ln>
        </p:spPr>
        <p:txBody>
          <a:bodyPr vert="horz" wrap="square" lIns="0" tIns="45720" rIns="0" bIns="45720" numCol="1" anchor="b" anchorCtr="0" compatLnSpc="1">
            <a:prstTxWarp prst="textNoShape">
              <a:avLst/>
            </a:prstTxWarp>
          </a:bodyPr>
          <a:lstStyle/>
          <a:p>
            <a:pPr lvl="0"/>
            <a:r>
              <a:rPr lang="en-US" smtClean="0"/>
              <a:t>CLICK TO EDIT MASTER TITLE STYLE</a:t>
            </a:r>
          </a:p>
        </p:txBody>
      </p:sp>
      <p:sp>
        <p:nvSpPr>
          <p:cNvPr id="50179" name="Rectangle 3"/>
          <p:cNvSpPr>
            <a:spLocks noGrp="1" noChangeArrowheads="1"/>
          </p:cNvSpPr>
          <p:nvPr>
            <p:ph type="body" idx="1"/>
          </p:nvPr>
        </p:nvSpPr>
        <p:spPr bwMode="auto">
          <a:xfrm>
            <a:off x="457200" y="1966913"/>
            <a:ext cx="8229600" cy="39751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0" name="Rectangle 6"/>
          <p:cNvSpPr>
            <a:spLocks noGrp="1" noChangeArrowheads="1"/>
          </p:cNvSpPr>
          <p:nvPr>
            <p:ph type="sldNum" sz="quarter" idx="4"/>
          </p:nvPr>
        </p:nvSpPr>
        <p:spPr bwMode="auto">
          <a:xfrm>
            <a:off x="8747125" y="6559550"/>
            <a:ext cx="396875" cy="296863"/>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a:defRPr sz="900" smtClean="0">
                <a:solidFill>
                  <a:schemeClr val="accent2">
                    <a:lumMod val="50000"/>
                  </a:schemeClr>
                </a:solidFill>
              </a:defRPr>
            </a:lvl1pPr>
          </a:lstStyle>
          <a:p>
            <a:pPr>
              <a:defRPr/>
            </a:pPr>
            <a:fld id="{70372C8B-6A8D-42D3-8889-E383B865500B}" type="slidenum">
              <a:rPr lang="en-US"/>
              <a:pPr>
                <a:defRPr/>
              </a:pPr>
              <a:t>‹#›</a:t>
            </a:fld>
            <a:endParaRPr lang="en-US" dirty="0"/>
          </a:p>
        </p:txBody>
      </p:sp>
      <p:sp>
        <p:nvSpPr>
          <p:cNvPr id="9" name="Line 7"/>
          <p:cNvSpPr>
            <a:spLocks noChangeShapeType="1"/>
          </p:cNvSpPr>
          <p:nvPr/>
        </p:nvSpPr>
        <p:spPr bwMode="auto">
          <a:xfrm>
            <a:off x="455613" y="1711325"/>
            <a:ext cx="8229600" cy="0"/>
          </a:xfrm>
          <a:prstGeom prst="line">
            <a:avLst/>
          </a:prstGeom>
          <a:noFill/>
          <a:ln w="38100">
            <a:solidFill>
              <a:srgbClr val="C0C0C0"/>
            </a:solidFill>
            <a:round/>
            <a:headEnd/>
            <a:tailEnd/>
          </a:ln>
        </p:spPr>
        <p:txBody>
          <a:bodyPr/>
          <a:lstStyle/>
          <a:p>
            <a:pPr>
              <a:defRPr/>
            </a:pPr>
            <a:endParaRPr lang="en-US" dirty="0"/>
          </a:p>
        </p:txBody>
      </p:sp>
      <p:sp>
        <p:nvSpPr>
          <p:cNvPr id="16" name="Line 15"/>
          <p:cNvSpPr>
            <a:spLocks noChangeShapeType="1"/>
          </p:cNvSpPr>
          <p:nvPr/>
        </p:nvSpPr>
        <p:spPr bwMode="auto">
          <a:xfrm>
            <a:off x="455613" y="6400800"/>
            <a:ext cx="8229600" cy="0"/>
          </a:xfrm>
          <a:prstGeom prst="line">
            <a:avLst/>
          </a:prstGeom>
          <a:noFill/>
          <a:ln w="38100">
            <a:solidFill>
              <a:srgbClr val="C0C0C0"/>
            </a:solidFill>
            <a:round/>
            <a:headEnd/>
            <a:tailEnd/>
          </a:ln>
          <a:effectLst/>
        </p:spPr>
        <p:txBody>
          <a:bodyPr/>
          <a:lstStyle/>
          <a:p>
            <a:pPr>
              <a:defRPr/>
            </a:pPr>
            <a:endParaRPr lang="en-US" dirty="0"/>
          </a:p>
        </p:txBody>
      </p:sp>
      <p:sp>
        <p:nvSpPr>
          <p:cNvPr id="25" name="Rectangle 6"/>
          <p:cNvSpPr txBox="1">
            <a:spLocks noChangeArrowheads="1"/>
          </p:cNvSpPr>
          <p:nvPr/>
        </p:nvSpPr>
        <p:spPr bwMode="auto">
          <a:xfrm>
            <a:off x="4743450" y="6559550"/>
            <a:ext cx="3941763" cy="296863"/>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900" b="0" i="0" u="none" strike="noStrike" kern="1200" cap="none" spc="0" normalizeH="0" baseline="0" noProof="0" dirty="0" smtClean="0">
                <a:ln>
                  <a:noFill/>
                </a:ln>
                <a:solidFill>
                  <a:schemeClr val="tx2"/>
                </a:solidFill>
                <a:effectLst/>
                <a:uLnTx/>
                <a:uFillTx/>
                <a:latin typeface="Calibri" pitchFamily="34" charset="0"/>
                <a:ea typeface="+mn-ea"/>
                <a:cs typeface="Arial" charset="0"/>
              </a:rPr>
              <a:t>BLUE CROSS BLUE SHIELD OF MASSACHUSETTS FOUNDATION</a:t>
            </a:r>
            <a:endParaRPr lang="en-US" sz="900" b="0" spc="0" dirty="0" smtClean="0"/>
          </a:p>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900" b="0" i="0" u="none" strike="noStrike" kern="1200" cap="none" spc="0" normalizeH="0" baseline="0" noProof="0" dirty="0">
              <a:ln>
                <a:noFill/>
              </a:ln>
              <a:solidFill>
                <a:schemeClr val="tx2"/>
              </a:solidFill>
              <a:effectLst/>
              <a:uLnTx/>
              <a:uFillTx/>
              <a:latin typeface="Calibri" pitchFamily="34" charset="0"/>
              <a:ea typeface="+mn-ea"/>
              <a:cs typeface="Arial" charset="0"/>
            </a:endParaRPr>
          </a:p>
        </p:txBody>
      </p:sp>
      <p:sp>
        <p:nvSpPr>
          <p:cNvPr id="26" name="Rectangle 5"/>
          <p:cNvSpPr>
            <a:spLocks noChangeArrowheads="1"/>
          </p:cNvSpPr>
          <p:nvPr/>
        </p:nvSpPr>
        <p:spPr bwMode="auto">
          <a:xfrm>
            <a:off x="455612" y="0"/>
            <a:ext cx="2057400" cy="411163"/>
          </a:xfrm>
          <a:prstGeom prst="rect">
            <a:avLst/>
          </a:prstGeom>
          <a:solidFill>
            <a:schemeClr val="bg1">
              <a:lumMod val="65000"/>
            </a:schemeClr>
          </a:solidFill>
          <a:ln w="9525">
            <a:noFill/>
            <a:miter lim="800000"/>
            <a:headEnd/>
            <a:tailEnd/>
          </a:ln>
        </p:spPr>
        <p:txBody>
          <a:bodyPr lIns="45720" rIns="45720" anchor="b"/>
          <a:lstStyle/>
          <a:p>
            <a:pPr algn="ctr" rtl="0" fontAlgn="base">
              <a:spcBef>
                <a:spcPct val="0"/>
              </a:spcBef>
              <a:spcAft>
                <a:spcPct val="0"/>
              </a:spcAft>
              <a:defRPr/>
            </a:pPr>
            <a:r>
              <a:rPr lang="en-US" sz="1050" b="1" kern="1200" dirty="0" smtClean="0">
                <a:solidFill>
                  <a:schemeClr val="bg1"/>
                </a:solidFill>
                <a:latin typeface="Calibri" pitchFamily="34" charset="0"/>
                <a:ea typeface="+mn-ea"/>
                <a:cs typeface="Arial" charset="0"/>
              </a:rPr>
              <a:t>THE IMPACT OF RISING HEALTH CARE COSTS IN MASSACHUSETTS</a:t>
            </a:r>
          </a:p>
        </p:txBody>
      </p:sp>
      <p:sp>
        <p:nvSpPr>
          <p:cNvPr id="27" name="Rectangle 3"/>
          <p:cNvSpPr>
            <a:spLocks noChangeArrowheads="1"/>
          </p:cNvSpPr>
          <p:nvPr/>
        </p:nvSpPr>
        <p:spPr bwMode="auto">
          <a:xfrm>
            <a:off x="2513541" y="0"/>
            <a:ext cx="2057400" cy="411163"/>
          </a:xfrm>
          <a:prstGeom prst="rect">
            <a:avLst/>
          </a:prstGeom>
          <a:solidFill>
            <a:schemeClr val="bg1">
              <a:lumMod val="65000"/>
            </a:schemeClr>
          </a:solidFill>
          <a:ln w="9525">
            <a:noFill/>
            <a:miter lim="800000"/>
            <a:headEnd/>
            <a:tailEnd/>
          </a:ln>
        </p:spPr>
        <p:txBody>
          <a:bodyPr lIns="45720" rIns="45720" anchor="b"/>
          <a:lstStyle/>
          <a:p>
            <a:pPr algn="ctr">
              <a:defRPr/>
            </a:pPr>
            <a:r>
              <a:rPr lang="en-US" sz="1050" b="1" dirty="0" smtClean="0">
                <a:solidFill>
                  <a:schemeClr val="bg1"/>
                </a:solidFill>
              </a:rPr>
              <a:t>WHERE HEALTH</a:t>
            </a:r>
            <a:r>
              <a:rPr lang="en-US" sz="1050" b="1" baseline="0" dirty="0" smtClean="0">
                <a:solidFill>
                  <a:schemeClr val="bg1"/>
                </a:solidFill>
              </a:rPr>
              <a:t> </a:t>
            </a:r>
            <a:r>
              <a:rPr lang="en-US" sz="1050" b="1" dirty="0" smtClean="0">
                <a:solidFill>
                  <a:schemeClr val="bg1"/>
                </a:solidFill>
              </a:rPr>
              <a:t>CARE</a:t>
            </a:r>
            <a:r>
              <a:rPr lang="en-US" sz="1050" b="1" baseline="0" dirty="0" smtClean="0">
                <a:solidFill>
                  <a:schemeClr val="bg1"/>
                </a:solidFill>
              </a:rPr>
              <a:t/>
            </a:r>
            <a:br>
              <a:rPr lang="en-US" sz="1050" b="1" baseline="0" dirty="0" smtClean="0">
                <a:solidFill>
                  <a:schemeClr val="bg1"/>
                </a:solidFill>
              </a:rPr>
            </a:br>
            <a:r>
              <a:rPr lang="en-US" sz="1050" b="1" dirty="0" smtClean="0">
                <a:solidFill>
                  <a:schemeClr val="bg1"/>
                </a:solidFill>
              </a:rPr>
              <a:t>DOLLARS GO</a:t>
            </a:r>
          </a:p>
        </p:txBody>
      </p:sp>
      <p:sp>
        <p:nvSpPr>
          <p:cNvPr id="28" name="Rectangle 3"/>
          <p:cNvSpPr>
            <a:spLocks noChangeArrowheads="1"/>
          </p:cNvSpPr>
          <p:nvPr/>
        </p:nvSpPr>
        <p:spPr bwMode="auto">
          <a:xfrm>
            <a:off x="4571470" y="0"/>
            <a:ext cx="2057400" cy="411163"/>
          </a:xfrm>
          <a:prstGeom prst="rect">
            <a:avLst/>
          </a:prstGeom>
          <a:solidFill>
            <a:schemeClr val="bg1">
              <a:lumMod val="65000"/>
            </a:schemeClr>
          </a:solidFill>
          <a:ln w="9525">
            <a:noFill/>
            <a:miter lim="800000"/>
            <a:headEnd/>
            <a:tailEnd/>
          </a:ln>
        </p:spPr>
        <p:txBody>
          <a:bodyPr lIns="45720" rIns="45720" anchor="b"/>
          <a:lstStyle/>
          <a:p>
            <a:pPr algn="ctr" rtl="0" fontAlgn="base">
              <a:spcBef>
                <a:spcPct val="0"/>
              </a:spcBef>
              <a:spcAft>
                <a:spcPct val="0"/>
              </a:spcAft>
              <a:defRPr/>
            </a:pPr>
            <a:r>
              <a:rPr lang="en-US" sz="1050" b="1" kern="1200" dirty="0" smtClean="0">
                <a:solidFill>
                  <a:schemeClr val="bg1"/>
                </a:solidFill>
                <a:latin typeface="Calibri" pitchFamily="34" charset="0"/>
                <a:ea typeface="+mn-ea"/>
                <a:cs typeface="Arial" charset="0"/>
              </a:rPr>
              <a:t>DRIVERS OF</a:t>
            </a:r>
            <a:br>
              <a:rPr lang="en-US" sz="1050" b="1" kern="1200" dirty="0" smtClean="0">
                <a:solidFill>
                  <a:schemeClr val="bg1"/>
                </a:solidFill>
                <a:latin typeface="Calibri" pitchFamily="34" charset="0"/>
                <a:ea typeface="+mn-ea"/>
                <a:cs typeface="Arial" charset="0"/>
              </a:rPr>
            </a:br>
            <a:r>
              <a:rPr lang="en-US" sz="1050" b="1" kern="1200" dirty="0" smtClean="0">
                <a:solidFill>
                  <a:schemeClr val="bg1"/>
                </a:solidFill>
                <a:latin typeface="Calibri" pitchFamily="34" charset="0"/>
                <a:ea typeface="+mn-ea"/>
                <a:cs typeface="Arial" charset="0"/>
              </a:rPr>
              <a:t>SPENDING GROWTH</a:t>
            </a:r>
            <a:endParaRPr lang="en-US" sz="1050" b="1" kern="1200" dirty="0">
              <a:solidFill>
                <a:schemeClr val="bg1"/>
              </a:solidFill>
              <a:latin typeface="Calibri" pitchFamily="34" charset="0"/>
              <a:ea typeface="+mn-ea"/>
              <a:cs typeface="Arial" charset="0"/>
            </a:endParaRPr>
          </a:p>
        </p:txBody>
      </p:sp>
      <p:sp>
        <p:nvSpPr>
          <p:cNvPr id="29" name="Rectangle 3"/>
          <p:cNvSpPr>
            <a:spLocks noChangeArrowheads="1"/>
          </p:cNvSpPr>
          <p:nvPr/>
        </p:nvSpPr>
        <p:spPr bwMode="auto">
          <a:xfrm>
            <a:off x="6629400" y="0"/>
            <a:ext cx="2057400" cy="411163"/>
          </a:xfrm>
          <a:prstGeom prst="rect">
            <a:avLst/>
          </a:prstGeom>
          <a:solidFill>
            <a:schemeClr val="tx2"/>
          </a:solidFill>
          <a:ln w="9525">
            <a:noFill/>
            <a:miter lim="800000"/>
            <a:headEnd/>
            <a:tailEnd/>
          </a:ln>
        </p:spPr>
        <p:txBody>
          <a:bodyPr lIns="45720" rIns="45720" anchor="b"/>
          <a:lstStyle/>
          <a:p>
            <a:pPr algn="ctr" rtl="0" fontAlgn="base">
              <a:spcBef>
                <a:spcPct val="0"/>
              </a:spcBef>
              <a:spcAft>
                <a:spcPct val="0"/>
              </a:spcAft>
              <a:defRPr/>
            </a:pPr>
            <a:r>
              <a:rPr lang="en-US" sz="1050" b="1" kern="1200" dirty="0" smtClean="0">
                <a:solidFill>
                  <a:schemeClr val="bg1"/>
                </a:solidFill>
                <a:latin typeface="Calibri" pitchFamily="34" charset="0"/>
                <a:ea typeface="+mn-ea"/>
                <a:cs typeface="Arial" charset="0"/>
              </a:rPr>
              <a:t>VARIATIONS</a:t>
            </a:r>
            <a:br>
              <a:rPr lang="en-US" sz="1050" b="1" kern="1200" dirty="0" smtClean="0">
                <a:solidFill>
                  <a:schemeClr val="bg1"/>
                </a:solidFill>
                <a:latin typeface="Calibri" pitchFamily="34" charset="0"/>
                <a:ea typeface="+mn-ea"/>
                <a:cs typeface="Arial" charset="0"/>
              </a:rPr>
            </a:br>
            <a:r>
              <a:rPr lang="en-US" sz="1050" b="1" kern="1200" dirty="0" smtClean="0">
                <a:solidFill>
                  <a:schemeClr val="bg1"/>
                </a:solidFill>
                <a:latin typeface="Calibri" pitchFamily="34" charset="0"/>
                <a:ea typeface="+mn-ea"/>
                <a:cs typeface="Arial" charset="0"/>
              </a:rPr>
              <a:t>IN SPENDING</a:t>
            </a:r>
          </a:p>
        </p:txBody>
      </p:sp>
      <p:cxnSp>
        <p:nvCxnSpPr>
          <p:cNvPr id="30" name="Straight Connector 29"/>
          <p:cNvCxnSpPr/>
          <p:nvPr/>
        </p:nvCxnSpPr>
        <p:spPr>
          <a:xfrm rot="5400000">
            <a:off x="2307272" y="205740"/>
            <a:ext cx="41148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4365201" y="205740"/>
            <a:ext cx="41148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5400000">
            <a:off x="6423129" y="205740"/>
            <a:ext cx="41148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8" name="Rectangle 6"/>
          <p:cNvSpPr txBox="1">
            <a:spLocks noChangeArrowheads="1"/>
          </p:cNvSpPr>
          <p:nvPr/>
        </p:nvSpPr>
        <p:spPr bwMode="auto">
          <a:xfrm>
            <a:off x="455613" y="6559550"/>
            <a:ext cx="914400" cy="296863"/>
          </a:xfrm>
          <a:prstGeom prst="rect">
            <a:avLst/>
          </a:prstGeom>
          <a:noFill/>
          <a:ln w="9525">
            <a:noFill/>
            <a:miter lim="800000"/>
            <a:headEnd/>
            <a:tailEnd/>
          </a:ln>
          <a:effectLst/>
        </p:spPr>
        <p:txBody>
          <a:bodyPr lIns="0" tIns="0" rIns="0" bIns="0"/>
          <a:lstStyle>
            <a:lvl1pPr>
              <a:defRPr/>
            </a:lvl1pPr>
          </a:lstStyle>
          <a:p>
            <a:pPr>
              <a:defRPr/>
            </a:pPr>
            <a:r>
              <a:rPr lang="en-US" sz="900" dirty="0" smtClean="0">
                <a:solidFill>
                  <a:schemeClr val="accent2">
                    <a:lumMod val="50000"/>
                  </a:schemeClr>
                </a:solidFill>
              </a:rPr>
              <a:t>MARCH</a:t>
            </a:r>
            <a:r>
              <a:rPr lang="en-US" sz="900" baseline="0" dirty="0" smtClean="0">
                <a:solidFill>
                  <a:schemeClr val="accent2">
                    <a:lumMod val="50000"/>
                  </a:schemeClr>
                </a:solidFill>
              </a:rPr>
              <a:t> </a:t>
            </a:r>
            <a:r>
              <a:rPr lang="en-US" sz="900" dirty="0" smtClean="0">
                <a:solidFill>
                  <a:schemeClr val="accent2">
                    <a:lumMod val="50000"/>
                  </a:schemeClr>
                </a:solidFill>
              </a:rPr>
              <a:t>2013</a:t>
            </a:r>
            <a:endParaRPr lang="en-US" sz="900" dirty="0">
              <a:solidFill>
                <a:schemeClr val="accent2">
                  <a:lumMod val="50000"/>
                </a:schemeClr>
              </a:solidFill>
            </a:endParaRPr>
          </a:p>
        </p:txBody>
      </p:sp>
    </p:spTree>
  </p:cSld>
  <p:clrMap bg1="lt1" tx1="dk1" bg2="lt2" tx2="dk2" accent1="accent1" accent2="accent2" accent3="accent3" accent4="accent4" accent5="accent5" accent6="accent6" hlink="hlink" folHlink="folHlink"/>
  <p:sldLayoutIdLst>
    <p:sldLayoutId id="2147483787" r:id="rId1"/>
    <p:sldLayoutId id="2147483786" r:id="rId2"/>
    <p:sldLayoutId id="2147483785" r:id="rId3"/>
    <p:sldLayoutId id="2147483784" r:id="rId4"/>
    <p:sldLayoutId id="2147483782" r:id="rId5"/>
    <p:sldLayoutId id="2147483781" r:id="rId6"/>
  </p:sldLayoutIdLst>
  <p:timing>
    <p:tnLst>
      <p:par>
        <p:cTn id="1" dur="indefinite" restart="never" nodeType="tmRoot"/>
      </p:par>
    </p:tnLst>
  </p:timing>
  <p:hf hdr="0" ftr="0" dt="0"/>
  <p:txStyles>
    <p:titleStyle>
      <a:lvl1pPr algn="l" rtl="0" eaLnBrk="0" fontAlgn="base" hangingPunct="0">
        <a:spcBef>
          <a:spcPct val="0"/>
        </a:spcBef>
        <a:spcAft>
          <a:spcPct val="0"/>
        </a:spcAft>
        <a:defRPr sz="2400">
          <a:solidFill>
            <a:schemeClr val="tx1"/>
          </a:solidFill>
          <a:latin typeface="+mj-lt"/>
          <a:ea typeface="+mj-ea"/>
          <a:cs typeface="+mj-cs"/>
        </a:defRPr>
      </a:lvl1pPr>
      <a:lvl2pPr algn="l" rtl="0" eaLnBrk="0" fontAlgn="base" hangingPunct="0">
        <a:spcBef>
          <a:spcPct val="0"/>
        </a:spcBef>
        <a:spcAft>
          <a:spcPct val="0"/>
        </a:spcAft>
        <a:defRPr sz="2400">
          <a:solidFill>
            <a:schemeClr val="tx1"/>
          </a:solidFill>
          <a:latin typeface="Calibri" pitchFamily="34" charset="0"/>
          <a:cs typeface="Arial" charset="0"/>
        </a:defRPr>
      </a:lvl2pPr>
      <a:lvl3pPr algn="l" rtl="0" eaLnBrk="0" fontAlgn="base" hangingPunct="0">
        <a:spcBef>
          <a:spcPct val="0"/>
        </a:spcBef>
        <a:spcAft>
          <a:spcPct val="0"/>
        </a:spcAft>
        <a:defRPr sz="2400">
          <a:solidFill>
            <a:schemeClr val="tx1"/>
          </a:solidFill>
          <a:latin typeface="Calibri" pitchFamily="34" charset="0"/>
          <a:cs typeface="Arial" charset="0"/>
        </a:defRPr>
      </a:lvl3pPr>
      <a:lvl4pPr algn="l" rtl="0" eaLnBrk="0" fontAlgn="base" hangingPunct="0">
        <a:spcBef>
          <a:spcPct val="0"/>
        </a:spcBef>
        <a:spcAft>
          <a:spcPct val="0"/>
        </a:spcAft>
        <a:defRPr sz="2400">
          <a:solidFill>
            <a:schemeClr val="tx1"/>
          </a:solidFill>
          <a:latin typeface="Calibri" pitchFamily="34" charset="0"/>
          <a:cs typeface="Arial" charset="0"/>
        </a:defRPr>
      </a:lvl4pPr>
      <a:lvl5pPr algn="l" rtl="0" eaLnBrk="0" fontAlgn="base" hangingPunct="0">
        <a:spcBef>
          <a:spcPct val="0"/>
        </a:spcBef>
        <a:spcAft>
          <a:spcPct val="0"/>
        </a:spcAft>
        <a:defRPr sz="2400">
          <a:solidFill>
            <a:schemeClr val="tx1"/>
          </a:solidFill>
          <a:latin typeface="Calibri" pitchFamily="34" charset="0"/>
          <a:cs typeface="Arial" charset="0"/>
        </a:defRPr>
      </a:lvl5pPr>
      <a:lvl6pPr marL="457200" algn="l" rtl="0" fontAlgn="base">
        <a:spcBef>
          <a:spcPct val="0"/>
        </a:spcBef>
        <a:spcAft>
          <a:spcPct val="0"/>
        </a:spcAft>
        <a:defRPr sz="2400">
          <a:solidFill>
            <a:srgbClr val="000000"/>
          </a:solidFill>
          <a:latin typeface="Calibri" pitchFamily="34" charset="0"/>
          <a:cs typeface="Arial" charset="0"/>
        </a:defRPr>
      </a:lvl6pPr>
      <a:lvl7pPr marL="914400" algn="l" rtl="0" fontAlgn="base">
        <a:spcBef>
          <a:spcPct val="0"/>
        </a:spcBef>
        <a:spcAft>
          <a:spcPct val="0"/>
        </a:spcAft>
        <a:defRPr sz="2400">
          <a:solidFill>
            <a:srgbClr val="000000"/>
          </a:solidFill>
          <a:latin typeface="Calibri" pitchFamily="34" charset="0"/>
          <a:cs typeface="Arial" charset="0"/>
        </a:defRPr>
      </a:lvl7pPr>
      <a:lvl8pPr marL="1371600" algn="l" rtl="0" fontAlgn="base">
        <a:spcBef>
          <a:spcPct val="0"/>
        </a:spcBef>
        <a:spcAft>
          <a:spcPct val="0"/>
        </a:spcAft>
        <a:defRPr sz="2400">
          <a:solidFill>
            <a:srgbClr val="000000"/>
          </a:solidFill>
          <a:latin typeface="Calibri" pitchFamily="34" charset="0"/>
          <a:cs typeface="Arial" charset="0"/>
        </a:defRPr>
      </a:lvl8pPr>
      <a:lvl9pPr marL="1828800" algn="l" rtl="0" fontAlgn="base">
        <a:spcBef>
          <a:spcPct val="0"/>
        </a:spcBef>
        <a:spcAft>
          <a:spcPct val="0"/>
        </a:spcAft>
        <a:defRPr sz="2400">
          <a:solidFill>
            <a:srgbClr val="000000"/>
          </a:solidFill>
          <a:latin typeface="Calibri" pitchFamily="34" charset="0"/>
          <a:cs typeface="Arial" charset="0"/>
        </a:defRPr>
      </a:lvl9pPr>
    </p:titleStyle>
    <p:bodyStyle>
      <a:lvl1pPr marL="228600" indent="-228600" algn="l" rtl="0" eaLnBrk="0" fontAlgn="base" hangingPunct="0">
        <a:spcBef>
          <a:spcPts val="600"/>
        </a:spcBef>
        <a:spcAft>
          <a:spcPct val="0"/>
        </a:spcAft>
        <a:buClr>
          <a:schemeClr val="tx2"/>
        </a:buClr>
        <a:buFont typeface="Wingdings" pitchFamily="2" charset="2"/>
        <a:buChar char="§"/>
        <a:defRPr sz="2000">
          <a:solidFill>
            <a:schemeClr val="tx1"/>
          </a:solidFill>
          <a:latin typeface="+mn-lt"/>
          <a:ea typeface="+mn-ea"/>
          <a:cs typeface="+mn-cs"/>
        </a:defRPr>
      </a:lvl1pPr>
      <a:lvl2pPr marL="685800" indent="-228600" algn="l" rtl="0" eaLnBrk="0" fontAlgn="base" hangingPunct="0">
        <a:spcBef>
          <a:spcPct val="20000"/>
        </a:spcBef>
        <a:spcAft>
          <a:spcPct val="0"/>
        </a:spcAft>
        <a:buClr>
          <a:schemeClr val="tx2"/>
        </a:buClr>
        <a:buChar char="–"/>
        <a:defRPr>
          <a:solidFill>
            <a:schemeClr val="tx1"/>
          </a:solidFill>
          <a:latin typeface="+mn-lt"/>
          <a:cs typeface="+mn-cs"/>
        </a:defRPr>
      </a:lvl2pPr>
      <a:lvl3pPr marL="1143000" indent="-228600" algn="l" rtl="0" eaLnBrk="0" fontAlgn="base" hangingPunct="0">
        <a:spcBef>
          <a:spcPct val="20000"/>
        </a:spcBef>
        <a:spcAft>
          <a:spcPct val="0"/>
        </a:spcAft>
        <a:buClr>
          <a:schemeClr val="tx2"/>
        </a:buClr>
        <a:buChar char="•"/>
        <a:defRPr sz="1600">
          <a:solidFill>
            <a:schemeClr val="tx1"/>
          </a:solidFill>
          <a:latin typeface="+mn-lt"/>
          <a:cs typeface="+mn-cs"/>
        </a:defRPr>
      </a:lvl3pPr>
      <a:lvl4pPr marL="1600200" indent="-228600" algn="l" rtl="0" eaLnBrk="0" fontAlgn="base" hangingPunct="0">
        <a:spcBef>
          <a:spcPct val="20000"/>
        </a:spcBef>
        <a:spcAft>
          <a:spcPct val="0"/>
        </a:spcAft>
        <a:buClr>
          <a:schemeClr val="tx2"/>
        </a:buClr>
        <a:buChar char="–"/>
        <a:defRPr sz="14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1400">
          <a:solidFill>
            <a:schemeClr val="tx1"/>
          </a:solidFill>
          <a:latin typeface="+mn-lt"/>
          <a:cs typeface="+mn-cs"/>
        </a:defRPr>
      </a:lvl5pPr>
      <a:lvl6pPr marL="2514600" indent="-228600" algn="l" rtl="0" fontAlgn="base">
        <a:spcBef>
          <a:spcPct val="20000"/>
        </a:spcBef>
        <a:spcAft>
          <a:spcPct val="0"/>
        </a:spcAft>
        <a:buChar char="»"/>
        <a:defRPr sz="1600">
          <a:solidFill>
            <a:schemeClr val="tx1"/>
          </a:solidFill>
          <a:latin typeface="+mn-lt"/>
          <a:cs typeface="+mn-cs"/>
        </a:defRPr>
      </a:lvl6pPr>
      <a:lvl7pPr marL="2971800" indent="-228600" algn="l" rtl="0" fontAlgn="base">
        <a:spcBef>
          <a:spcPct val="20000"/>
        </a:spcBef>
        <a:spcAft>
          <a:spcPct val="0"/>
        </a:spcAft>
        <a:buChar char="»"/>
        <a:defRPr sz="1600">
          <a:solidFill>
            <a:schemeClr val="tx1"/>
          </a:solidFill>
          <a:latin typeface="+mn-lt"/>
          <a:cs typeface="+mn-cs"/>
        </a:defRPr>
      </a:lvl7pPr>
      <a:lvl8pPr marL="3429000" indent="-228600" algn="l" rtl="0" fontAlgn="base">
        <a:spcBef>
          <a:spcPct val="20000"/>
        </a:spcBef>
        <a:spcAft>
          <a:spcPct val="0"/>
        </a:spcAft>
        <a:buChar char="»"/>
        <a:defRPr sz="1600">
          <a:solidFill>
            <a:schemeClr val="tx1"/>
          </a:solidFill>
          <a:latin typeface="+mn-lt"/>
          <a:cs typeface="+mn-cs"/>
        </a:defRPr>
      </a:lvl8pPr>
      <a:lvl9pPr marL="3886200" indent="-228600" algn="l" rtl="0" fontAlgn="base">
        <a:spcBef>
          <a:spcPct val="20000"/>
        </a:spcBef>
        <a:spcAft>
          <a:spcPct val="0"/>
        </a:spcAft>
        <a:buChar char="»"/>
        <a:defRPr sz="16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bwMode="auto">
          <a:xfrm>
            <a:off x="457200" y="914400"/>
            <a:ext cx="8229600" cy="796925"/>
          </a:xfrm>
          <a:prstGeom prst="rect">
            <a:avLst/>
          </a:prstGeom>
          <a:noFill/>
          <a:ln w="9525">
            <a:noFill/>
            <a:miter lim="800000"/>
            <a:headEnd/>
            <a:tailEnd/>
          </a:ln>
        </p:spPr>
        <p:txBody>
          <a:bodyPr vert="horz" wrap="square" lIns="0" tIns="45720" rIns="0" bIns="45720" numCol="1" anchor="b" anchorCtr="0" compatLnSpc="1">
            <a:prstTxWarp prst="textNoShape">
              <a:avLst/>
            </a:prstTxWarp>
          </a:bodyPr>
          <a:lstStyle/>
          <a:p>
            <a:pPr lvl="0"/>
            <a:r>
              <a:rPr lang="en-US" smtClean="0"/>
              <a:t>CLICK TO EDIT MASTER TITLE STYLE</a:t>
            </a:r>
          </a:p>
        </p:txBody>
      </p:sp>
      <p:sp>
        <p:nvSpPr>
          <p:cNvPr id="37891" name="Rectangle 3"/>
          <p:cNvSpPr>
            <a:spLocks noGrp="1" noChangeArrowheads="1"/>
          </p:cNvSpPr>
          <p:nvPr>
            <p:ph type="body" idx="1"/>
          </p:nvPr>
        </p:nvSpPr>
        <p:spPr bwMode="auto">
          <a:xfrm>
            <a:off x="457200" y="1966913"/>
            <a:ext cx="8229600" cy="39751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0" name="Rectangle 6"/>
          <p:cNvSpPr>
            <a:spLocks noGrp="1" noChangeArrowheads="1"/>
          </p:cNvSpPr>
          <p:nvPr>
            <p:ph type="sldNum" sz="quarter" idx="4"/>
          </p:nvPr>
        </p:nvSpPr>
        <p:spPr bwMode="auto">
          <a:xfrm>
            <a:off x="8747125" y="6559550"/>
            <a:ext cx="396875" cy="296863"/>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a:defRPr sz="900" smtClean="0">
                <a:solidFill>
                  <a:schemeClr val="accent2">
                    <a:lumMod val="50000"/>
                  </a:schemeClr>
                </a:solidFill>
              </a:defRPr>
            </a:lvl1pPr>
          </a:lstStyle>
          <a:p>
            <a:pPr>
              <a:defRPr/>
            </a:pPr>
            <a:fld id="{E2BA238C-402A-48F0-9B51-6112BE0F7DEB}" type="slidenum">
              <a:rPr lang="en-US">
                <a:solidFill>
                  <a:srgbClr val="969696">
                    <a:lumMod val="50000"/>
                  </a:srgbClr>
                </a:solidFill>
              </a:rPr>
              <a:pPr>
                <a:defRPr/>
              </a:pPr>
              <a:t>‹#›</a:t>
            </a:fld>
            <a:endParaRPr lang="en-US" dirty="0">
              <a:solidFill>
                <a:srgbClr val="969696">
                  <a:lumMod val="50000"/>
                </a:srgbClr>
              </a:solidFill>
            </a:endParaRPr>
          </a:p>
        </p:txBody>
      </p:sp>
      <p:sp>
        <p:nvSpPr>
          <p:cNvPr id="9" name="Line 7"/>
          <p:cNvSpPr>
            <a:spLocks noChangeShapeType="1"/>
          </p:cNvSpPr>
          <p:nvPr/>
        </p:nvSpPr>
        <p:spPr bwMode="auto">
          <a:xfrm>
            <a:off x="455613" y="1711325"/>
            <a:ext cx="8229600" cy="0"/>
          </a:xfrm>
          <a:prstGeom prst="line">
            <a:avLst/>
          </a:prstGeom>
          <a:noFill/>
          <a:ln w="38100">
            <a:solidFill>
              <a:srgbClr val="C0C0C0"/>
            </a:solidFill>
            <a:round/>
            <a:headEnd/>
            <a:tailEnd/>
          </a:ln>
        </p:spPr>
        <p:txBody>
          <a:bodyPr/>
          <a:lstStyle/>
          <a:p>
            <a:pPr>
              <a:defRPr/>
            </a:pPr>
            <a:endParaRPr lang="en-US" dirty="0">
              <a:solidFill>
                <a:srgbClr val="1C1C1C"/>
              </a:solidFill>
            </a:endParaRPr>
          </a:p>
        </p:txBody>
      </p:sp>
      <p:sp>
        <p:nvSpPr>
          <p:cNvPr id="16" name="Line 15"/>
          <p:cNvSpPr>
            <a:spLocks noChangeShapeType="1"/>
          </p:cNvSpPr>
          <p:nvPr/>
        </p:nvSpPr>
        <p:spPr bwMode="auto">
          <a:xfrm>
            <a:off x="455613" y="6400800"/>
            <a:ext cx="8229600" cy="0"/>
          </a:xfrm>
          <a:prstGeom prst="line">
            <a:avLst/>
          </a:prstGeom>
          <a:noFill/>
          <a:ln w="38100">
            <a:solidFill>
              <a:srgbClr val="C0C0C0"/>
            </a:solidFill>
            <a:round/>
            <a:headEnd/>
            <a:tailEnd/>
          </a:ln>
          <a:effectLst/>
        </p:spPr>
        <p:txBody>
          <a:bodyPr/>
          <a:lstStyle/>
          <a:p>
            <a:pPr>
              <a:defRPr/>
            </a:pPr>
            <a:endParaRPr lang="en-US" dirty="0">
              <a:solidFill>
                <a:srgbClr val="1C1C1C"/>
              </a:solidFill>
            </a:endParaRPr>
          </a:p>
        </p:txBody>
      </p:sp>
      <p:sp>
        <p:nvSpPr>
          <p:cNvPr id="25" name="Rectangle 6"/>
          <p:cNvSpPr txBox="1">
            <a:spLocks noChangeArrowheads="1"/>
          </p:cNvSpPr>
          <p:nvPr/>
        </p:nvSpPr>
        <p:spPr bwMode="auto">
          <a:xfrm>
            <a:off x="4743450" y="6559550"/>
            <a:ext cx="3941763" cy="296863"/>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defRPr/>
            </a:lvl1pPr>
          </a:lstStyle>
          <a:p>
            <a:pPr algn="r">
              <a:defRPr/>
            </a:pPr>
            <a:r>
              <a:rPr lang="en-US" sz="900" dirty="0" smtClean="0">
                <a:solidFill>
                  <a:srgbClr val="0E6E83"/>
                </a:solidFill>
              </a:rPr>
              <a:t>BLUE CROSS BLUE SHIELD OF MASSACHUSETTS FOUNDATION</a:t>
            </a:r>
            <a:endParaRPr lang="en-US" sz="900" dirty="0" smtClean="0">
              <a:solidFill>
                <a:srgbClr val="1C1C1C"/>
              </a:solidFill>
            </a:endParaRPr>
          </a:p>
          <a:p>
            <a:pPr algn="r">
              <a:defRPr/>
            </a:pPr>
            <a:endParaRPr lang="en-US" sz="900" dirty="0">
              <a:solidFill>
                <a:srgbClr val="0E6E83"/>
              </a:solidFill>
            </a:endParaRPr>
          </a:p>
        </p:txBody>
      </p:sp>
      <p:sp>
        <p:nvSpPr>
          <p:cNvPr id="26" name="Rectangle 5"/>
          <p:cNvSpPr>
            <a:spLocks noChangeArrowheads="1"/>
          </p:cNvSpPr>
          <p:nvPr/>
        </p:nvSpPr>
        <p:spPr bwMode="auto">
          <a:xfrm>
            <a:off x="455612" y="0"/>
            <a:ext cx="2057400" cy="411163"/>
          </a:xfrm>
          <a:prstGeom prst="rect">
            <a:avLst/>
          </a:prstGeom>
          <a:solidFill>
            <a:schemeClr val="bg1">
              <a:lumMod val="65000"/>
            </a:schemeClr>
          </a:solidFill>
          <a:ln w="9525">
            <a:noFill/>
            <a:miter lim="800000"/>
            <a:headEnd/>
            <a:tailEnd/>
          </a:ln>
        </p:spPr>
        <p:txBody>
          <a:bodyPr lIns="45720" rIns="45720" anchor="b"/>
          <a:lstStyle/>
          <a:p>
            <a:pPr algn="ctr">
              <a:defRPr/>
            </a:pPr>
            <a:r>
              <a:rPr lang="en-US" sz="1050" b="1" dirty="0" smtClean="0">
                <a:solidFill>
                  <a:srgbClr val="FFFFFF"/>
                </a:solidFill>
              </a:rPr>
              <a:t>THE IMPACT OF RISING HEALTH CARE COSTS IN MASSACHUSETTS</a:t>
            </a:r>
          </a:p>
        </p:txBody>
      </p:sp>
      <p:sp>
        <p:nvSpPr>
          <p:cNvPr id="27" name="Rectangle 3"/>
          <p:cNvSpPr>
            <a:spLocks noChangeArrowheads="1"/>
          </p:cNvSpPr>
          <p:nvPr/>
        </p:nvSpPr>
        <p:spPr bwMode="auto">
          <a:xfrm>
            <a:off x="2513541" y="0"/>
            <a:ext cx="2057400" cy="411163"/>
          </a:xfrm>
          <a:prstGeom prst="rect">
            <a:avLst/>
          </a:prstGeom>
          <a:solidFill>
            <a:schemeClr val="bg1">
              <a:lumMod val="65000"/>
            </a:schemeClr>
          </a:solidFill>
          <a:ln w="9525">
            <a:noFill/>
            <a:miter lim="800000"/>
            <a:headEnd/>
            <a:tailEnd/>
          </a:ln>
        </p:spPr>
        <p:txBody>
          <a:bodyPr lIns="45720" rIns="45720" anchor="b"/>
          <a:lstStyle/>
          <a:p>
            <a:pPr algn="ctr">
              <a:defRPr/>
            </a:pPr>
            <a:r>
              <a:rPr lang="en-US" sz="1050" b="1" dirty="0" smtClean="0">
                <a:solidFill>
                  <a:srgbClr val="FFFFFF"/>
                </a:solidFill>
              </a:rPr>
              <a:t>WHERE HEALTH CARE</a:t>
            </a:r>
            <a:br>
              <a:rPr lang="en-US" sz="1050" b="1" dirty="0" smtClean="0">
                <a:solidFill>
                  <a:srgbClr val="FFFFFF"/>
                </a:solidFill>
              </a:rPr>
            </a:br>
            <a:r>
              <a:rPr lang="en-US" sz="1050" b="1" dirty="0" smtClean="0">
                <a:solidFill>
                  <a:srgbClr val="FFFFFF"/>
                </a:solidFill>
              </a:rPr>
              <a:t>DOLLARS GO</a:t>
            </a:r>
          </a:p>
        </p:txBody>
      </p:sp>
      <p:sp>
        <p:nvSpPr>
          <p:cNvPr id="28" name="Rectangle 3"/>
          <p:cNvSpPr>
            <a:spLocks noChangeArrowheads="1"/>
          </p:cNvSpPr>
          <p:nvPr/>
        </p:nvSpPr>
        <p:spPr bwMode="auto">
          <a:xfrm>
            <a:off x="4571470" y="0"/>
            <a:ext cx="2057400" cy="411163"/>
          </a:xfrm>
          <a:prstGeom prst="rect">
            <a:avLst/>
          </a:prstGeom>
          <a:solidFill>
            <a:schemeClr val="tx2"/>
          </a:solidFill>
          <a:ln w="9525">
            <a:noFill/>
            <a:miter lim="800000"/>
            <a:headEnd/>
            <a:tailEnd/>
          </a:ln>
        </p:spPr>
        <p:txBody>
          <a:bodyPr lIns="45720" rIns="45720" anchor="b"/>
          <a:lstStyle/>
          <a:p>
            <a:pPr algn="ctr">
              <a:defRPr/>
            </a:pPr>
            <a:r>
              <a:rPr lang="en-US" sz="1050" b="1" dirty="0" smtClean="0">
                <a:solidFill>
                  <a:srgbClr val="FFFFFF"/>
                </a:solidFill>
              </a:rPr>
              <a:t>DRIVERS OF</a:t>
            </a:r>
            <a:br>
              <a:rPr lang="en-US" sz="1050" b="1" dirty="0" smtClean="0">
                <a:solidFill>
                  <a:srgbClr val="FFFFFF"/>
                </a:solidFill>
              </a:rPr>
            </a:br>
            <a:r>
              <a:rPr lang="en-US" sz="1050" b="1" dirty="0" smtClean="0">
                <a:solidFill>
                  <a:srgbClr val="FFFFFF"/>
                </a:solidFill>
              </a:rPr>
              <a:t>SPENDING GROWTH</a:t>
            </a:r>
            <a:endParaRPr lang="en-US" sz="1050" b="1" dirty="0">
              <a:solidFill>
                <a:srgbClr val="FFFFFF"/>
              </a:solidFill>
            </a:endParaRPr>
          </a:p>
        </p:txBody>
      </p:sp>
      <p:sp>
        <p:nvSpPr>
          <p:cNvPr id="29" name="Rectangle 3"/>
          <p:cNvSpPr>
            <a:spLocks noChangeArrowheads="1"/>
          </p:cNvSpPr>
          <p:nvPr/>
        </p:nvSpPr>
        <p:spPr bwMode="auto">
          <a:xfrm>
            <a:off x="6629400" y="0"/>
            <a:ext cx="2057400" cy="411163"/>
          </a:xfrm>
          <a:prstGeom prst="rect">
            <a:avLst/>
          </a:prstGeom>
          <a:solidFill>
            <a:schemeClr val="bg1">
              <a:lumMod val="65000"/>
            </a:schemeClr>
          </a:solidFill>
          <a:ln w="9525">
            <a:noFill/>
            <a:miter lim="800000"/>
            <a:headEnd/>
            <a:tailEnd/>
          </a:ln>
        </p:spPr>
        <p:txBody>
          <a:bodyPr lIns="45720" rIns="45720" anchor="b"/>
          <a:lstStyle/>
          <a:p>
            <a:pPr algn="ctr">
              <a:defRPr/>
            </a:pPr>
            <a:r>
              <a:rPr lang="en-US" sz="1050" b="1" dirty="0" smtClean="0">
                <a:solidFill>
                  <a:srgbClr val="FFFFFF"/>
                </a:solidFill>
              </a:rPr>
              <a:t>VARIATIONS</a:t>
            </a:r>
            <a:br>
              <a:rPr lang="en-US" sz="1050" b="1" dirty="0" smtClean="0">
                <a:solidFill>
                  <a:srgbClr val="FFFFFF"/>
                </a:solidFill>
              </a:rPr>
            </a:br>
            <a:r>
              <a:rPr lang="en-US" sz="1050" b="1" dirty="0" smtClean="0">
                <a:solidFill>
                  <a:srgbClr val="FFFFFF"/>
                </a:solidFill>
              </a:rPr>
              <a:t>IN SPENDING</a:t>
            </a:r>
          </a:p>
        </p:txBody>
      </p:sp>
      <p:cxnSp>
        <p:nvCxnSpPr>
          <p:cNvPr id="30" name="Straight Connector 29"/>
          <p:cNvCxnSpPr/>
          <p:nvPr/>
        </p:nvCxnSpPr>
        <p:spPr>
          <a:xfrm rot="5400000">
            <a:off x="2307272" y="205740"/>
            <a:ext cx="41148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4365201" y="205740"/>
            <a:ext cx="41148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5400000">
            <a:off x="6423129" y="205740"/>
            <a:ext cx="41148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8" name="Rectangle 6"/>
          <p:cNvSpPr txBox="1">
            <a:spLocks noChangeArrowheads="1"/>
          </p:cNvSpPr>
          <p:nvPr/>
        </p:nvSpPr>
        <p:spPr bwMode="auto">
          <a:xfrm>
            <a:off x="455613" y="6559550"/>
            <a:ext cx="914400" cy="296863"/>
          </a:xfrm>
          <a:prstGeom prst="rect">
            <a:avLst/>
          </a:prstGeom>
          <a:noFill/>
          <a:ln w="9525">
            <a:noFill/>
            <a:miter lim="800000"/>
            <a:headEnd/>
            <a:tailEnd/>
          </a:ln>
          <a:effectLst/>
        </p:spPr>
        <p:txBody>
          <a:bodyPr lIns="0" tIns="0" rIns="0" bIns="0"/>
          <a:lstStyle>
            <a:lvl1pPr>
              <a:defRPr/>
            </a:lvl1pPr>
          </a:lstStyle>
          <a:p>
            <a:pPr>
              <a:defRPr/>
            </a:pPr>
            <a:r>
              <a:rPr lang="en-US" sz="900" dirty="0" smtClean="0">
                <a:solidFill>
                  <a:schemeClr val="accent2">
                    <a:lumMod val="50000"/>
                  </a:schemeClr>
                </a:solidFill>
              </a:rPr>
              <a:t>MARCH</a:t>
            </a:r>
            <a:r>
              <a:rPr lang="en-US" sz="900" baseline="0" dirty="0" smtClean="0">
                <a:solidFill>
                  <a:schemeClr val="accent2">
                    <a:lumMod val="50000"/>
                  </a:schemeClr>
                </a:solidFill>
              </a:rPr>
              <a:t> </a:t>
            </a:r>
            <a:r>
              <a:rPr lang="en-US" sz="900" dirty="0" smtClean="0">
                <a:solidFill>
                  <a:schemeClr val="accent2">
                    <a:lumMod val="50000"/>
                  </a:schemeClr>
                </a:solidFill>
              </a:rPr>
              <a:t>2013</a:t>
            </a:r>
            <a:endParaRPr lang="en-US" sz="900" dirty="0">
              <a:solidFill>
                <a:schemeClr val="accent2">
                  <a:lumMod val="50000"/>
                </a:schemeClr>
              </a:solidFill>
            </a:endParaRPr>
          </a:p>
        </p:txBody>
      </p:sp>
    </p:spTree>
  </p:cSld>
  <p:clrMap bg1="lt1" tx1="dk1" bg2="lt2" tx2="dk2" accent1="accent1" accent2="accent2" accent3="accent3" accent4="accent4" accent5="accent5" accent6="accent6" hlink="hlink" folHlink="folHlink"/>
  <p:sldLayoutIdLst>
    <p:sldLayoutId id="2147483789" r:id="rId1"/>
    <p:sldLayoutId id="2147483790" r:id="rId2"/>
    <p:sldLayoutId id="2147483791" r:id="rId3"/>
    <p:sldLayoutId id="2147483792" r:id="rId4"/>
    <p:sldLayoutId id="2147483793" r:id="rId5"/>
    <p:sldLayoutId id="2147483794" r:id="rId6"/>
  </p:sldLayoutIdLst>
  <p:timing>
    <p:tnLst>
      <p:par>
        <p:cTn id="1" dur="indefinite" restart="never" nodeType="tmRoot"/>
      </p:par>
    </p:tnLst>
  </p:timing>
  <p:hf hdr="0" ftr="0" dt="0"/>
  <p:txStyles>
    <p:titleStyle>
      <a:lvl1pPr algn="l" rtl="0" eaLnBrk="0" fontAlgn="base" hangingPunct="0">
        <a:spcBef>
          <a:spcPct val="0"/>
        </a:spcBef>
        <a:spcAft>
          <a:spcPct val="0"/>
        </a:spcAft>
        <a:defRPr sz="2400">
          <a:solidFill>
            <a:schemeClr val="tx1"/>
          </a:solidFill>
          <a:latin typeface="+mj-lt"/>
          <a:ea typeface="+mj-ea"/>
          <a:cs typeface="+mj-cs"/>
        </a:defRPr>
      </a:lvl1pPr>
      <a:lvl2pPr algn="l" rtl="0" eaLnBrk="0" fontAlgn="base" hangingPunct="0">
        <a:spcBef>
          <a:spcPct val="0"/>
        </a:spcBef>
        <a:spcAft>
          <a:spcPct val="0"/>
        </a:spcAft>
        <a:defRPr sz="2400">
          <a:solidFill>
            <a:schemeClr val="tx1"/>
          </a:solidFill>
          <a:latin typeface="Calibri" pitchFamily="34" charset="0"/>
          <a:cs typeface="Arial" charset="0"/>
        </a:defRPr>
      </a:lvl2pPr>
      <a:lvl3pPr algn="l" rtl="0" eaLnBrk="0" fontAlgn="base" hangingPunct="0">
        <a:spcBef>
          <a:spcPct val="0"/>
        </a:spcBef>
        <a:spcAft>
          <a:spcPct val="0"/>
        </a:spcAft>
        <a:defRPr sz="2400">
          <a:solidFill>
            <a:schemeClr val="tx1"/>
          </a:solidFill>
          <a:latin typeface="Calibri" pitchFamily="34" charset="0"/>
          <a:cs typeface="Arial" charset="0"/>
        </a:defRPr>
      </a:lvl3pPr>
      <a:lvl4pPr algn="l" rtl="0" eaLnBrk="0" fontAlgn="base" hangingPunct="0">
        <a:spcBef>
          <a:spcPct val="0"/>
        </a:spcBef>
        <a:spcAft>
          <a:spcPct val="0"/>
        </a:spcAft>
        <a:defRPr sz="2400">
          <a:solidFill>
            <a:schemeClr val="tx1"/>
          </a:solidFill>
          <a:latin typeface="Calibri" pitchFamily="34" charset="0"/>
          <a:cs typeface="Arial" charset="0"/>
        </a:defRPr>
      </a:lvl4pPr>
      <a:lvl5pPr algn="l" rtl="0" eaLnBrk="0" fontAlgn="base" hangingPunct="0">
        <a:spcBef>
          <a:spcPct val="0"/>
        </a:spcBef>
        <a:spcAft>
          <a:spcPct val="0"/>
        </a:spcAft>
        <a:defRPr sz="2400">
          <a:solidFill>
            <a:schemeClr val="tx1"/>
          </a:solidFill>
          <a:latin typeface="Calibri" pitchFamily="34" charset="0"/>
          <a:cs typeface="Arial" charset="0"/>
        </a:defRPr>
      </a:lvl5pPr>
      <a:lvl6pPr marL="457200" algn="l" rtl="0" fontAlgn="base">
        <a:spcBef>
          <a:spcPct val="0"/>
        </a:spcBef>
        <a:spcAft>
          <a:spcPct val="0"/>
        </a:spcAft>
        <a:defRPr sz="2400">
          <a:solidFill>
            <a:srgbClr val="000000"/>
          </a:solidFill>
          <a:latin typeface="Calibri" pitchFamily="34" charset="0"/>
          <a:cs typeface="Arial" charset="0"/>
        </a:defRPr>
      </a:lvl6pPr>
      <a:lvl7pPr marL="914400" algn="l" rtl="0" fontAlgn="base">
        <a:spcBef>
          <a:spcPct val="0"/>
        </a:spcBef>
        <a:spcAft>
          <a:spcPct val="0"/>
        </a:spcAft>
        <a:defRPr sz="2400">
          <a:solidFill>
            <a:srgbClr val="000000"/>
          </a:solidFill>
          <a:latin typeface="Calibri" pitchFamily="34" charset="0"/>
          <a:cs typeface="Arial" charset="0"/>
        </a:defRPr>
      </a:lvl7pPr>
      <a:lvl8pPr marL="1371600" algn="l" rtl="0" fontAlgn="base">
        <a:spcBef>
          <a:spcPct val="0"/>
        </a:spcBef>
        <a:spcAft>
          <a:spcPct val="0"/>
        </a:spcAft>
        <a:defRPr sz="2400">
          <a:solidFill>
            <a:srgbClr val="000000"/>
          </a:solidFill>
          <a:latin typeface="Calibri" pitchFamily="34" charset="0"/>
          <a:cs typeface="Arial" charset="0"/>
        </a:defRPr>
      </a:lvl8pPr>
      <a:lvl9pPr marL="1828800" algn="l" rtl="0" fontAlgn="base">
        <a:spcBef>
          <a:spcPct val="0"/>
        </a:spcBef>
        <a:spcAft>
          <a:spcPct val="0"/>
        </a:spcAft>
        <a:defRPr sz="2400">
          <a:solidFill>
            <a:srgbClr val="000000"/>
          </a:solidFill>
          <a:latin typeface="Calibri" pitchFamily="34" charset="0"/>
          <a:cs typeface="Arial" charset="0"/>
        </a:defRPr>
      </a:lvl9pPr>
    </p:titleStyle>
    <p:bodyStyle>
      <a:lvl1pPr marL="228600" indent="-228600" algn="l" rtl="0" eaLnBrk="0" fontAlgn="base" hangingPunct="0">
        <a:spcBef>
          <a:spcPts val="600"/>
        </a:spcBef>
        <a:spcAft>
          <a:spcPct val="0"/>
        </a:spcAft>
        <a:buClr>
          <a:schemeClr val="tx2"/>
        </a:buClr>
        <a:buFont typeface="Wingdings" pitchFamily="2" charset="2"/>
        <a:buChar char="§"/>
        <a:defRPr sz="2000">
          <a:solidFill>
            <a:schemeClr val="tx1"/>
          </a:solidFill>
          <a:latin typeface="+mn-lt"/>
          <a:ea typeface="+mn-ea"/>
          <a:cs typeface="+mn-cs"/>
        </a:defRPr>
      </a:lvl1pPr>
      <a:lvl2pPr marL="685800" indent="-228600" algn="l" rtl="0" eaLnBrk="0" fontAlgn="base" hangingPunct="0">
        <a:spcBef>
          <a:spcPct val="20000"/>
        </a:spcBef>
        <a:spcAft>
          <a:spcPct val="0"/>
        </a:spcAft>
        <a:buClr>
          <a:schemeClr val="tx2"/>
        </a:buClr>
        <a:buChar char="–"/>
        <a:defRPr>
          <a:solidFill>
            <a:schemeClr val="tx1"/>
          </a:solidFill>
          <a:latin typeface="+mn-lt"/>
          <a:cs typeface="+mn-cs"/>
        </a:defRPr>
      </a:lvl2pPr>
      <a:lvl3pPr marL="1143000" indent="-228600" algn="l" rtl="0" eaLnBrk="0" fontAlgn="base" hangingPunct="0">
        <a:spcBef>
          <a:spcPct val="20000"/>
        </a:spcBef>
        <a:spcAft>
          <a:spcPct val="0"/>
        </a:spcAft>
        <a:buClr>
          <a:schemeClr val="tx2"/>
        </a:buClr>
        <a:buChar char="•"/>
        <a:defRPr sz="1600">
          <a:solidFill>
            <a:schemeClr val="tx1"/>
          </a:solidFill>
          <a:latin typeface="+mn-lt"/>
          <a:cs typeface="+mn-cs"/>
        </a:defRPr>
      </a:lvl3pPr>
      <a:lvl4pPr marL="1600200" indent="-228600" algn="l" rtl="0" eaLnBrk="0" fontAlgn="base" hangingPunct="0">
        <a:spcBef>
          <a:spcPct val="20000"/>
        </a:spcBef>
        <a:spcAft>
          <a:spcPct val="0"/>
        </a:spcAft>
        <a:buClr>
          <a:schemeClr val="tx2"/>
        </a:buClr>
        <a:buChar char="–"/>
        <a:defRPr sz="14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1400">
          <a:solidFill>
            <a:schemeClr val="tx1"/>
          </a:solidFill>
          <a:latin typeface="+mn-lt"/>
          <a:cs typeface="+mn-cs"/>
        </a:defRPr>
      </a:lvl5pPr>
      <a:lvl6pPr marL="2514600" indent="-228600" algn="l" rtl="0" fontAlgn="base">
        <a:spcBef>
          <a:spcPct val="20000"/>
        </a:spcBef>
        <a:spcAft>
          <a:spcPct val="0"/>
        </a:spcAft>
        <a:buChar char="»"/>
        <a:defRPr sz="1600">
          <a:solidFill>
            <a:schemeClr val="tx1"/>
          </a:solidFill>
          <a:latin typeface="+mn-lt"/>
          <a:cs typeface="+mn-cs"/>
        </a:defRPr>
      </a:lvl6pPr>
      <a:lvl7pPr marL="2971800" indent="-228600" algn="l" rtl="0" fontAlgn="base">
        <a:spcBef>
          <a:spcPct val="20000"/>
        </a:spcBef>
        <a:spcAft>
          <a:spcPct val="0"/>
        </a:spcAft>
        <a:buChar char="»"/>
        <a:defRPr sz="1600">
          <a:solidFill>
            <a:schemeClr val="tx1"/>
          </a:solidFill>
          <a:latin typeface="+mn-lt"/>
          <a:cs typeface="+mn-cs"/>
        </a:defRPr>
      </a:lvl7pPr>
      <a:lvl8pPr marL="3429000" indent="-228600" algn="l" rtl="0" fontAlgn="base">
        <a:spcBef>
          <a:spcPct val="20000"/>
        </a:spcBef>
        <a:spcAft>
          <a:spcPct val="0"/>
        </a:spcAft>
        <a:buChar char="»"/>
        <a:defRPr sz="1600">
          <a:solidFill>
            <a:schemeClr val="tx1"/>
          </a:solidFill>
          <a:latin typeface="+mn-lt"/>
          <a:cs typeface="+mn-cs"/>
        </a:defRPr>
      </a:lvl8pPr>
      <a:lvl9pPr marL="3886200" indent="-228600" algn="l" rtl="0" fontAlgn="base">
        <a:spcBef>
          <a:spcPct val="20000"/>
        </a:spcBef>
        <a:spcAft>
          <a:spcPct val="0"/>
        </a:spcAft>
        <a:buChar char="»"/>
        <a:defRPr sz="16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bwMode="auto">
          <a:xfrm>
            <a:off x="457200" y="914400"/>
            <a:ext cx="8229600" cy="796925"/>
          </a:xfrm>
          <a:prstGeom prst="rect">
            <a:avLst/>
          </a:prstGeom>
          <a:noFill/>
          <a:ln w="9525">
            <a:noFill/>
            <a:miter lim="800000"/>
            <a:headEnd/>
            <a:tailEnd/>
          </a:ln>
        </p:spPr>
        <p:txBody>
          <a:bodyPr vert="horz" wrap="square" lIns="0" tIns="45720" rIns="0" bIns="45720" numCol="1" anchor="b" anchorCtr="0" compatLnSpc="1">
            <a:prstTxWarp prst="textNoShape">
              <a:avLst/>
            </a:prstTxWarp>
          </a:bodyPr>
          <a:lstStyle/>
          <a:p>
            <a:pPr lvl="0"/>
            <a:r>
              <a:rPr lang="en-US" smtClean="0"/>
              <a:t>CLICK TO EDIT MASTER TITLE STYLE</a:t>
            </a:r>
          </a:p>
        </p:txBody>
      </p:sp>
      <p:sp>
        <p:nvSpPr>
          <p:cNvPr id="50179" name="Rectangle 3"/>
          <p:cNvSpPr>
            <a:spLocks noGrp="1" noChangeArrowheads="1"/>
          </p:cNvSpPr>
          <p:nvPr>
            <p:ph type="body" idx="1"/>
          </p:nvPr>
        </p:nvSpPr>
        <p:spPr bwMode="auto">
          <a:xfrm>
            <a:off x="457200" y="1966913"/>
            <a:ext cx="8229600" cy="39751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0" name="Rectangle 6"/>
          <p:cNvSpPr>
            <a:spLocks noGrp="1" noChangeArrowheads="1"/>
          </p:cNvSpPr>
          <p:nvPr>
            <p:ph type="sldNum" sz="quarter" idx="4"/>
          </p:nvPr>
        </p:nvSpPr>
        <p:spPr bwMode="auto">
          <a:xfrm>
            <a:off x="8747125" y="6559550"/>
            <a:ext cx="396875" cy="296863"/>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a:defRPr sz="900" smtClean="0">
                <a:solidFill>
                  <a:schemeClr val="accent2">
                    <a:lumMod val="50000"/>
                  </a:schemeClr>
                </a:solidFill>
              </a:defRPr>
            </a:lvl1pPr>
          </a:lstStyle>
          <a:p>
            <a:pPr>
              <a:defRPr/>
            </a:pPr>
            <a:fld id="{70372C8B-6A8D-42D3-8889-E383B865500B}" type="slidenum">
              <a:rPr lang="en-US">
                <a:solidFill>
                  <a:srgbClr val="969696">
                    <a:lumMod val="50000"/>
                  </a:srgbClr>
                </a:solidFill>
              </a:rPr>
              <a:pPr>
                <a:defRPr/>
              </a:pPr>
              <a:t>‹#›</a:t>
            </a:fld>
            <a:endParaRPr lang="en-US" dirty="0">
              <a:solidFill>
                <a:srgbClr val="969696">
                  <a:lumMod val="50000"/>
                </a:srgbClr>
              </a:solidFill>
            </a:endParaRPr>
          </a:p>
        </p:txBody>
      </p:sp>
      <p:sp>
        <p:nvSpPr>
          <p:cNvPr id="9" name="Line 7"/>
          <p:cNvSpPr>
            <a:spLocks noChangeShapeType="1"/>
          </p:cNvSpPr>
          <p:nvPr/>
        </p:nvSpPr>
        <p:spPr bwMode="auto">
          <a:xfrm>
            <a:off x="455613" y="1711325"/>
            <a:ext cx="8229600" cy="0"/>
          </a:xfrm>
          <a:prstGeom prst="line">
            <a:avLst/>
          </a:prstGeom>
          <a:noFill/>
          <a:ln w="38100">
            <a:solidFill>
              <a:srgbClr val="C0C0C0"/>
            </a:solidFill>
            <a:round/>
            <a:headEnd/>
            <a:tailEnd/>
          </a:ln>
        </p:spPr>
        <p:txBody>
          <a:bodyPr/>
          <a:lstStyle/>
          <a:p>
            <a:pPr>
              <a:defRPr/>
            </a:pPr>
            <a:endParaRPr lang="en-US" dirty="0">
              <a:solidFill>
                <a:srgbClr val="1C1C1C"/>
              </a:solidFill>
            </a:endParaRPr>
          </a:p>
        </p:txBody>
      </p:sp>
      <p:sp>
        <p:nvSpPr>
          <p:cNvPr id="16" name="Line 15"/>
          <p:cNvSpPr>
            <a:spLocks noChangeShapeType="1"/>
          </p:cNvSpPr>
          <p:nvPr/>
        </p:nvSpPr>
        <p:spPr bwMode="auto">
          <a:xfrm>
            <a:off x="455613" y="6400800"/>
            <a:ext cx="8229600" cy="0"/>
          </a:xfrm>
          <a:prstGeom prst="line">
            <a:avLst/>
          </a:prstGeom>
          <a:noFill/>
          <a:ln w="38100">
            <a:solidFill>
              <a:srgbClr val="C0C0C0"/>
            </a:solidFill>
            <a:round/>
            <a:headEnd/>
            <a:tailEnd/>
          </a:ln>
          <a:effectLst/>
        </p:spPr>
        <p:txBody>
          <a:bodyPr/>
          <a:lstStyle/>
          <a:p>
            <a:pPr>
              <a:defRPr/>
            </a:pPr>
            <a:endParaRPr lang="en-US" dirty="0">
              <a:solidFill>
                <a:srgbClr val="1C1C1C"/>
              </a:solidFill>
            </a:endParaRPr>
          </a:p>
        </p:txBody>
      </p:sp>
      <p:sp>
        <p:nvSpPr>
          <p:cNvPr id="25" name="Rectangle 6"/>
          <p:cNvSpPr txBox="1">
            <a:spLocks noChangeArrowheads="1"/>
          </p:cNvSpPr>
          <p:nvPr/>
        </p:nvSpPr>
        <p:spPr bwMode="auto">
          <a:xfrm>
            <a:off x="4743450" y="6559550"/>
            <a:ext cx="3941763" cy="296863"/>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defRPr/>
            </a:lvl1pPr>
          </a:lstStyle>
          <a:p>
            <a:pPr algn="r">
              <a:defRPr/>
            </a:pPr>
            <a:r>
              <a:rPr lang="en-US" sz="900" dirty="0" smtClean="0">
                <a:solidFill>
                  <a:srgbClr val="0E6E83"/>
                </a:solidFill>
              </a:rPr>
              <a:t>BLUE CROSS BLUE SHIELD OF MASSACHUSETTS FOUNDATION</a:t>
            </a:r>
            <a:endParaRPr lang="en-US" sz="900" dirty="0" smtClean="0">
              <a:solidFill>
                <a:srgbClr val="1C1C1C"/>
              </a:solidFill>
            </a:endParaRPr>
          </a:p>
          <a:p>
            <a:pPr algn="r">
              <a:defRPr/>
            </a:pPr>
            <a:endParaRPr lang="en-US" sz="900" dirty="0">
              <a:solidFill>
                <a:srgbClr val="0E6E83"/>
              </a:solidFill>
            </a:endParaRPr>
          </a:p>
        </p:txBody>
      </p:sp>
      <p:sp>
        <p:nvSpPr>
          <p:cNvPr id="26" name="Rectangle 5"/>
          <p:cNvSpPr>
            <a:spLocks noChangeArrowheads="1"/>
          </p:cNvSpPr>
          <p:nvPr/>
        </p:nvSpPr>
        <p:spPr bwMode="auto">
          <a:xfrm>
            <a:off x="455612" y="0"/>
            <a:ext cx="2057400" cy="411163"/>
          </a:xfrm>
          <a:prstGeom prst="rect">
            <a:avLst/>
          </a:prstGeom>
          <a:solidFill>
            <a:schemeClr val="bg1">
              <a:lumMod val="65000"/>
            </a:schemeClr>
          </a:solidFill>
          <a:ln w="9525">
            <a:noFill/>
            <a:miter lim="800000"/>
            <a:headEnd/>
            <a:tailEnd/>
          </a:ln>
        </p:spPr>
        <p:txBody>
          <a:bodyPr lIns="45720" rIns="45720" anchor="b"/>
          <a:lstStyle/>
          <a:p>
            <a:pPr algn="ctr">
              <a:defRPr/>
            </a:pPr>
            <a:r>
              <a:rPr lang="en-US" sz="1050" b="1" dirty="0" smtClean="0">
                <a:solidFill>
                  <a:srgbClr val="FFFFFF"/>
                </a:solidFill>
              </a:rPr>
              <a:t>THE IMPACT OF RISING HEALTH CARE COSTS IN MASSACHUSETTS</a:t>
            </a:r>
          </a:p>
        </p:txBody>
      </p:sp>
      <p:sp>
        <p:nvSpPr>
          <p:cNvPr id="27" name="Rectangle 3"/>
          <p:cNvSpPr>
            <a:spLocks noChangeArrowheads="1"/>
          </p:cNvSpPr>
          <p:nvPr/>
        </p:nvSpPr>
        <p:spPr bwMode="auto">
          <a:xfrm>
            <a:off x="2513541" y="0"/>
            <a:ext cx="2057400" cy="411163"/>
          </a:xfrm>
          <a:prstGeom prst="rect">
            <a:avLst/>
          </a:prstGeom>
          <a:solidFill>
            <a:schemeClr val="bg1">
              <a:lumMod val="65000"/>
            </a:schemeClr>
          </a:solidFill>
          <a:ln w="9525">
            <a:noFill/>
            <a:miter lim="800000"/>
            <a:headEnd/>
            <a:tailEnd/>
          </a:ln>
        </p:spPr>
        <p:txBody>
          <a:bodyPr lIns="45720" rIns="45720" anchor="b"/>
          <a:lstStyle/>
          <a:p>
            <a:pPr algn="ctr">
              <a:defRPr/>
            </a:pPr>
            <a:r>
              <a:rPr lang="en-US" sz="1050" b="1" dirty="0" smtClean="0">
                <a:solidFill>
                  <a:srgbClr val="FFFFFF"/>
                </a:solidFill>
              </a:rPr>
              <a:t>WHERE HEALTH CARE</a:t>
            </a:r>
            <a:br>
              <a:rPr lang="en-US" sz="1050" b="1" dirty="0" smtClean="0">
                <a:solidFill>
                  <a:srgbClr val="FFFFFF"/>
                </a:solidFill>
              </a:rPr>
            </a:br>
            <a:r>
              <a:rPr lang="en-US" sz="1050" b="1" dirty="0" smtClean="0">
                <a:solidFill>
                  <a:srgbClr val="FFFFFF"/>
                </a:solidFill>
              </a:rPr>
              <a:t>DOLLARS GO</a:t>
            </a:r>
          </a:p>
        </p:txBody>
      </p:sp>
      <p:sp>
        <p:nvSpPr>
          <p:cNvPr id="28" name="Rectangle 3"/>
          <p:cNvSpPr>
            <a:spLocks noChangeArrowheads="1"/>
          </p:cNvSpPr>
          <p:nvPr/>
        </p:nvSpPr>
        <p:spPr bwMode="auto">
          <a:xfrm>
            <a:off x="4571470" y="0"/>
            <a:ext cx="2057400" cy="411163"/>
          </a:xfrm>
          <a:prstGeom prst="rect">
            <a:avLst/>
          </a:prstGeom>
          <a:solidFill>
            <a:schemeClr val="bg1">
              <a:lumMod val="65000"/>
            </a:schemeClr>
          </a:solidFill>
          <a:ln w="9525">
            <a:noFill/>
            <a:miter lim="800000"/>
            <a:headEnd/>
            <a:tailEnd/>
          </a:ln>
        </p:spPr>
        <p:txBody>
          <a:bodyPr lIns="45720" rIns="45720" anchor="b"/>
          <a:lstStyle/>
          <a:p>
            <a:pPr algn="ctr">
              <a:defRPr/>
            </a:pPr>
            <a:r>
              <a:rPr lang="en-US" sz="1050" b="1" dirty="0" smtClean="0">
                <a:solidFill>
                  <a:srgbClr val="FFFFFF"/>
                </a:solidFill>
              </a:rPr>
              <a:t>DRIVERS OF</a:t>
            </a:r>
            <a:br>
              <a:rPr lang="en-US" sz="1050" b="1" dirty="0" smtClean="0">
                <a:solidFill>
                  <a:srgbClr val="FFFFFF"/>
                </a:solidFill>
              </a:rPr>
            </a:br>
            <a:r>
              <a:rPr lang="en-US" sz="1050" b="1" dirty="0" smtClean="0">
                <a:solidFill>
                  <a:srgbClr val="FFFFFF"/>
                </a:solidFill>
              </a:rPr>
              <a:t>SPENDING GROWTH</a:t>
            </a:r>
            <a:endParaRPr lang="en-US" sz="1050" b="1" dirty="0">
              <a:solidFill>
                <a:srgbClr val="FFFFFF"/>
              </a:solidFill>
            </a:endParaRPr>
          </a:p>
        </p:txBody>
      </p:sp>
      <p:sp>
        <p:nvSpPr>
          <p:cNvPr id="29" name="Rectangle 3"/>
          <p:cNvSpPr>
            <a:spLocks noChangeArrowheads="1"/>
          </p:cNvSpPr>
          <p:nvPr/>
        </p:nvSpPr>
        <p:spPr bwMode="auto">
          <a:xfrm>
            <a:off x="6629400" y="0"/>
            <a:ext cx="2057400" cy="411163"/>
          </a:xfrm>
          <a:prstGeom prst="rect">
            <a:avLst/>
          </a:prstGeom>
          <a:solidFill>
            <a:schemeClr val="tx2"/>
          </a:solidFill>
          <a:ln w="9525">
            <a:noFill/>
            <a:miter lim="800000"/>
            <a:headEnd/>
            <a:tailEnd/>
          </a:ln>
        </p:spPr>
        <p:txBody>
          <a:bodyPr lIns="45720" rIns="45720" anchor="b"/>
          <a:lstStyle/>
          <a:p>
            <a:pPr algn="ctr">
              <a:defRPr/>
            </a:pPr>
            <a:r>
              <a:rPr lang="en-US" sz="1050" b="1" dirty="0" smtClean="0">
                <a:solidFill>
                  <a:srgbClr val="FFFFFF"/>
                </a:solidFill>
              </a:rPr>
              <a:t>VARIATIONS</a:t>
            </a:r>
            <a:br>
              <a:rPr lang="en-US" sz="1050" b="1" dirty="0" smtClean="0">
                <a:solidFill>
                  <a:srgbClr val="FFFFFF"/>
                </a:solidFill>
              </a:rPr>
            </a:br>
            <a:r>
              <a:rPr lang="en-US" sz="1050" b="1" dirty="0" smtClean="0">
                <a:solidFill>
                  <a:srgbClr val="FFFFFF"/>
                </a:solidFill>
              </a:rPr>
              <a:t>IN SPENDING</a:t>
            </a:r>
          </a:p>
        </p:txBody>
      </p:sp>
      <p:cxnSp>
        <p:nvCxnSpPr>
          <p:cNvPr id="30" name="Straight Connector 29"/>
          <p:cNvCxnSpPr/>
          <p:nvPr/>
        </p:nvCxnSpPr>
        <p:spPr>
          <a:xfrm rot="5400000">
            <a:off x="2307272" y="205740"/>
            <a:ext cx="41148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4365201" y="205740"/>
            <a:ext cx="41148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5400000">
            <a:off x="6423129" y="205740"/>
            <a:ext cx="41148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8" name="Rectangle 6"/>
          <p:cNvSpPr txBox="1">
            <a:spLocks noChangeArrowheads="1"/>
          </p:cNvSpPr>
          <p:nvPr/>
        </p:nvSpPr>
        <p:spPr bwMode="auto">
          <a:xfrm>
            <a:off x="455613" y="6559550"/>
            <a:ext cx="914400" cy="296863"/>
          </a:xfrm>
          <a:prstGeom prst="rect">
            <a:avLst/>
          </a:prstGeom>
          <a:noFill/>
          <a:ln w="9525">
            <a:noFill/>
            <a:miter lim="800000"/>
            <a:headEnd/>
            <a:tailEnd/>
          </a:ln>
          <a:effectLst/>
        </p:spPr>
        <p:txBody>
          <a:bodyPr lIns="0" tIns="0" rIns="0" bIns="0"/>
          <a:lstStyle>
            <a:lvl1pPr>
              <a:defRPr/>
            </a:lvl1pPr>
          </a:lstStyle>
          <a:p>
            <a:pPr>
              <a:defRPr/>
            </a:pPr>
            <a:r>
              <a:rPr lang="en-US" sz="900" dirty="0" smtClean="0">
                <a:solidFill>
                  <a:schemeClr val="accent2">
                    <a:lumMod val="50000"/>
                  </a:schemeClr>
                </a:solidFill>
              </a:rPr>
              <a:t>MARCH</a:t>
            </a:r>
            <a:r>
              <a:rPr lang="en-US" sz="900" baseline="0" dirty="0" smtClean="0">
                <a:solidFill>
                  <a:schemeClr val="accent2">
                    <a:lumMod val="50000"/>
                  </a:schemeClr>
                </a:solidFill>
              </a:rPr>
              <a:t> </a:t>
            </a:r>
            <a:r>
              <a:rPr lang="en-US" sz="900" dirty="0" smtClean="0">
                <a:solidFill>
                  <a:schemeClr val="accent2">
                    <a:lumMod val="50000"/>
                  </a:schemeClr>
                </a:solidFill>
              </a:rPr>
              <a:t>2013</a:t>
            </a:r>
            <a:endParaRPr lang="en-US" sz="900" dirty="0">
              <a:solidFill>
                <a:schemeClr val="accent2">
                  <a:lumMod val="50000"/>
                </a:schemeClr>
              </a:solidFill>
            </a:endParaRPr>
          </a:p>
        </p:txBody>
      </p:sp>
    </p:spTree>
  </p:cSld>
  <p:clrMap bg1="lt1" tx1="dk1" bg2="lt2" tx2="dk2" accent1="accent1" accent2="accent2" accent3="accent3" accent4="accent4" accent5="accent5" accent6="accent6" hlink="hlink" folHlink="folHlink"/>
  <p:sldLayoutIdLst>
    <p:sldLayoutId id="2147483796" r:id="rId1"/>
    <p:sldLayoutId id="2147483797" r:id="rId2"/>
    <p:sldLayoutId id="2147483798" r:id="rId3"/>
    <p:sldLayoutId id="2147483799" r:id="rId4"/>
    <p:sldLayoutId id="2147483800" r:id="rId5"/>
    <p:sldLayoutId id="2147483801" r:id="rId6"/>
  </p:sldLayoutIdLst>
  <p:timing>
    <p:tnLst>
      <p:par>
        <p:cTn id="1" dur="indefinite" restart="never" nodeType="tmRoot"/>
      </p:par>
    </p:tnLst>
  </p:timing>
  <p:hf hdr="0" ftr="0" dt="0"/>
  <p:txStyles>
    <p:titleStyle>
      <a:lvl1pPr algn="l" rtl="0" eaLnBrk="0" fontAlgn="base" hangingPunct="0">
        <a:spcBef>
          <a:spcPct val="0"/>
        </a:spcBef>
        <a:spcAft>
          <a:spcPct val="0"/>
        </a:spcAft>
        <a:defRPr sz="2400">
          <a:solidFill>
            <a:schemeClr val="tx1"/>
          </a:solidFill>
          <a:latin typeface="+mj-lt"/>
          <a:ea typeface="+mj-ea"/>
          <a:cs typeface="+mj-cs"/>
        </a:defRPr>
      </a:lvl1pPr>
      <a:lvl2pPr algn="l" rtl="0" eaLnBrk="0" fontAlgn="base" hangingPunct="0">
        <a:spcBef>
          <a:spcPct val="0"/>
        </a:spcBef>
        <a:spcAft>
          <a:spcPct val="0"/>
        </a:spcAft>
        <a:defRPr sz="2400">
          <a:solidFill>
            <a:schemeClr val="tx1"/>
          </a:solidFill>
          <a:latin typeface="Calibri" pitchFamily="34" charset="0"/>
          <a:cs typeface="Arial" charset="0"/>
        </a:defRPr>
      </a:lvl2pPr>
      <a:lvl3pPr algn="l" rtl="0" eaLnBrk="0" fontAlgn="base" hangingPunct="0">
        <a:spcBef>
          <a:spcPct val="0"/>
        </a:spcBef>
        <a:spcAft>
          <a:spcPct val="0"/>
        </a:spcAft>
        <a:defRPr sz="2400">
          <a:solidFill>
            <a:schemeClr val="tx1"/>
          </a:solidFill>
          <a:latin typeface="Calibri" pitchFamily="34" charset="0"/>
          <a:cs typeface="Arial" charset="0"/>
        </a:defRPr>
      </a:lvl3pPr>
      <a:lvl4pPr algn="l" rtl="0" eaLnBrk="0" fontAlgn="base" hangingPunct="0">
        <a:spcBef>
          <a:spcPct val="0"/>
        </a:spcBef>
        <a:spcAft>
          <a:spcPct val="0"/>
        </a:spcAft>
        <a:defRPr sz="2400">
          <a:solidFill>
            <a:schemeClr val="tx1"/>
          </a:solidFill>
          <a:latin typeface="Calibri" pitchFamily="34" charset="0"/>
          <a:cs typeface="Arial" charset="0"/>
        </a:defRPr>
      </a:lvl4pPr>
      <a:lvl5pPr algn="l" rtl="0" eaLnBrk="0" fontAlgn="base" hangingPunct="0">
        <a:spcBef>
          <a:spcPct val="0"/>
        </a:spcBef>
        <a:spcAft>
          <a:spcPct val="0"/>
        </a:spcAft>
        <a:defRPr sz="2400">
          <a:solidFill>
            <a:schemeClr val="tx1"/>
          </a:solidFill>
          <a:latin typeface="Calibri" pitchFamily="34" charset="0"/>
          <a:cs typeface="Arial" charset="0"/>
        </a:defRPr>
      </a:lvl5pPr>
      <a:lvl6pPr marL="457200" algn="l" rtl="0" fontAlgn="base">
        <a:spcBef>
          <a:spcPct val="0"/>
        </a:spcBef>
        <a:spcAft>
          <a:spcPct val="0"/>
        </a:spcAft>
        <a:defRPr sz="2400">
          <a:solidFill>
            <a:srgbClr val="000000"/>
          </a:solidFill>
          <a:latin typeface="Calibri" pitchFamily="34" charset="0"/>
          <a:cs typeface="Arial" charset="0"/>
        </a:defRPr>
      </a:lvl6pPr>
      <a:lvl7pPr marL="914400" algn="l" rtl="0" fontAlgn="base">
        <a:spcBef>
          <a:spcPct val="0"/>
        </a:spcBef>
        <a:spcAft>
          <a:spcPct val="0"/>
        </a:spcAft>
        <a:defRPr sz="2400">
          <a:solidFill>
            <a:srgbClr val="000000"/>
          </a:solidFill>
          <a:latin typeface="Calibri" pitchFamily="34" charset="0"/>
          <a:cs typeface="Arial" charset="0"/>
        </a:defRPr>
      </a:lvl7pPr>
      <a:lvl8pPr marL="1371600" algn="l" rtl="0" fontAlgn="base">
        <a:spcBef>
          <a:spcPct val="0"/>
        </a:spcBef>
        <a:spcAft>
          <a:spcPct val="0"/>
        </a:spcAft>
        <a:defRPr sz="2400">
          <a:solidFill>
            <a:srgbClr val="000000"/>
          </a:solidFill>
          <a:latin typeface="Calibri" pitchFamily="34" charset="0"/>
          <a:cs typeface="Arial" charset="0"/>
        </a:defRPr>
      </a:lvl8pPr>
      <a:lvl9pPr marL="1828800" algn="l" rtl="0" fontAlgn="base">
        <a:spcBef>
          <a:spcPct val="0"/>
        </a:spcBef>
        <a:spcAft>
          <a:spcPct val="0"/>
        </a:spcAft>
        <a:defRPr sz="2400">
          <a:solidFill>
            <a:srgbClr val="000000"/>
          </a:solidFill>
          <a:latin typeface="Calibri" pitchFamily="34" charset="0"/>
          <a:cs typeface="Arial" charset="0"/>
        </a:defRPr>
      </a:lvl9pPr>
    </p:titleStyle>
    <p:bodyStyle>
      <a:lvl1pPr marL="228600" indent="-228600" algn="l" rtl="0" eaLnBrk="0" fontAlgn="base" hangingPunct="0">
        <a:spcBef>
          <a:spcPts val="600"/>
        </a:spcBef>
        <a:spcAft>
          <a:spcPct val="0"/>
        </a:spcAft>
        <a:buClr>
          <a:schemeClr val="tx2"/>
        </a:buClr>
        <a:buFont typeface="Wingdings" pitchFamily="2" charset="2"/>
        <a:buChar char="§"/>
        <a:defRPr sz="2000">
          <a:solidFill>
            <a:schemeClr val="tx1"/>
          </a:solidFill>
          <a:latin typeface="+mn-lt"/>
          <a:ea typeface="+mn-ea"/>
          <a:cs typeface="+mn-cs"/>
        </a:defRPr>
      </a:lvl1pPr>
      <a:lvl2pPr marL="685800" indent="-228600" algn="l" rtl="0" eaLnBrk="0" fontAlgn="base" hangingPunct="0">
        <a:spcBef>
          <a:spcPct val="20000"/>
        </a:spcBef>
        <a:spcAft>
          <a:spcPct val="0"/>
        </a:spcAft>
        <a:buClr>
          <a:schemeClr val="tx2"/>
        </a:buClr>
        <a:buChar char="–"/>
        <a:defRPr>
          <a:solidFill>
            <a:schemeClr val="tx1"/>
          </a:solidFill>
          <a:latin typeface="+mn-lt"/>
          <a:cs typeface="+mn-cs"/>
        </a:defRPr>
      </a:lvl2pPr>
      <a:lvl3pPr marL="1143000" indent="-228600" algn="l" rtl="0" eaLnBrk="0" fontAlgn="base" hangingPunct="0">
        <a:spcBef>
          <a:spcPct val="20000"/>
        </a:spcBef>
        <a:spcAft>
          <a:spcPct val="0"/>
        </a:spcAft>
        <a:buClr>
          <a:schemeClr val="tx2"/>
        </a:buClr>
        <a:buChar char="•"/>
        <a:defRPr sz="1600">
          <a:solidFill>
            <a:schemeClr val="tx1"/>
          </a:solidFill>
          <a:latin typeface="+mn-lt"/>
          <a:cs typeface="+mn-cs"/>
        </a:defRPr>
      </a:lvl3pPr>
      <a:lvl4pPr marL="1600200" indent="-228600" algn="l" rtl="0" eaLnBrk="0" fontAlgn="base" hangingPunct="0">
        <a:spcBef>
          <a:spcPct val="20000"/>
        </a:spcBef>
        <a:spcAft>
          <a:spcPct val="0"/>
        </a:spcAft>
        <a:buClr>
          <a:schemeClr val="tx2"/>
        </a:buClr>
        <a:buChar char="–"/>
        <a:defRPr sz="14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1400">
          <a:solidFill>
            <a:schemeClr val="tx1"/>
          </a:solidFill>
          <a:latin typeface="+mn-lt"/>
          <a:cs typeface="+mn-cs"/>
        </a:defRPr>
      </a:lvl5pPr>
      <a:lvl6pPr marL="2514600" indent="-228600" algn="l" rtl="0" fontAlgn="base">
        <a:spcBef>
          <a:spcPct val="20000"/>
        </a:spcBef>
        <a:spcAft>
          <a:spcPct val="0"/>
        </a:spcAft>
        <a:buChar char="»"/>
        <a:defRPr sz="1600">
          <a:solidFill>
            <a:schemeClr val="tx1"/>
          </a:solidFill>
          <a:latin typeface="+mn-lt"/>
          <a:cs typeface="+mn-cs"/>
        </a:defRPr>
      </a:lvl6pPr>
      <a:lvl7pPr marL="2971800" indent="-228600" algn="l" rtl="0" fontAlgn="base">
        <a:spcBef>
          <a:spcPct val="20000"/>
        </a:spcBef>
        <a:spcAft>
          <a:spcPct val="0"/>
        </a:spcAft>
        <a:buChar char="»"/>
        <a:defRPr sz="1600">
          <a:solidFill>
            <a:schemeClr val="tx1"/>
          </a:solidFill>
          <a:latin typeface="+mn-lt"/>
          <a:cs typeface="+mn-cs"/>
        </a:defRPr>
      </a:lvl7pPr>
      <a:lvl8pPr marL="3429000" indent="-228600" algn="l" rtl="0" fontAlgn="base">
        <a:spcBef>
          <a:spcPct val="20000"/>
        </a:spcBef>
        <a:spcAft>
          <a:spcPct val="0"/>
        </a:spcAft>
        <a:buChar char="»"/>
        <a:defRPr sz="1600">
          <a:solidFill>
            <a:schemeClr val="tx1"/>
          </a:solidFill>
          <a:latin typeface="+mn-lt"/>
          <a:cs typeface="+mn-cs"/>
        </a:defRPr>
      </a:lvl8pPr>
      <a:lvl9pPr marL="3886200" indent="-228600" algn="l" rtl="0" fontAlgn="base">
        <a:spcBef>
          <a:spcPct val="20000"/>
        </a:spcBef>
        <a:spcAft>
          <a:spcPct val="0"/>
        </a:spcAft>
        <a:buChar char="»"/>
        <a:defRPr sz="16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hyperlink" Target="https://www.cms.gov/Research-Statistics-Data-and-Systems/Statistics-Trends-and-Reports/NationalHealthExpendData/NationalHealthAccountsStateHealthAccountsResidence.html" TargetMode="External"/><Relationship Id="rId2" Type="http://schemas.openxmlformats.org/officeDocument/2006/relationships/notesSlide" Target="../notesSlides/notesSlide10.xml"/><Relationship Id="rId1" Type="http://schemas.openxmlformats.org/officeDocument/2006/relationships/slideLayout" Target="../slideLayouts/slideLayout16.xml"/><Relationship Id="rId4" Type="http://schemas.openxmlformats.org/officeDocument/2006/relationships/chart" Target="../charts/chart5.xml"/></Relationships>
</file>

<file path=ppt/slides/_rels/slide11.xml.rels><?xml version="1.0" encoding="UTF-8" standalone="yes"?>
<Relationships xmlns="http://schemas.openxmlformats.org/package/2006/relationships"><Relationship Id="rId3" Type="http://schemas.openxmlformats.org/officeDocument/2006/relationships/hyperlink" Target="https://www.cms.gov/Research-Statistics-Data-and-Systems/Statistics-Trends-and-Reports/NationalHealthExpendData/NationalHealthAccountsStateHealthAccountsResidence.html" TargetMode="External"/><Relationship Id="rId2" Type="http://schemas.openxmlformats.org/officeDocument/2006/relationships/notesSlide" Target="../notesSlides/notesSlide11.xml"/><Relationship Id="rId1" Type="http://schemas.openxmlformats.org/officeDocument/2006/relationships/slideLayout" Target="../slideLayouts/slideLayout16.xml"/><Relationship Id="rId4" Type="http://schemas.openxmlformats.org/officeDocument/2006/relationships/chart" Target="../charts/chart6.xml"/></Relationships>
</file>

<file path=ppt/slides/_rels/slide12.xml.rels><?xml version="1.0" encoding="UTF-8" standalone="yes"?>
<Relationships xmlns="http://schemas.openxmlformats.org/package/2006/relationships"><Relationship Id="rId3" Type="http://schemas.openxmlformats.org/officeDocument/2006/relationships/hyperlink" Target="https://www.cms.gov/Research-Statistics-Data-and-Systems/Statistics-Trends-and-Reports/NationalHealthExpendData/NationalHealthAccountsStateHealthAccountsResidence.html" TargetMode="External"/><Relationship Id="rId2" Type="http://schemas.openxmlformats.org/officeDocument/2006/relationships/notesSlide" Target="../notesSlides/notesSlide12.xml"/><Relationship Id="rId1" Type="http://schemas.openxmlformats.org/officeDocument/2006/relationships/slideLayout" Target="../slideLayouts/slideLayout16.xml"/><Relationship Id="rId4" Type="http://schemas.openxmlformats.org/officeDocument/2006/relationships/chart" Target="../charts/chart7.xml"/></Relationships>
</file>

<file path=ppt/slides/_rels/slide13.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3.xml"/><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3" Type="http://schemas.openxmlformats.org/officeDocument/2006/relationships/hyperlink" Target="http://www.mass.gov/chia/researcher/health-care-delivery/health-care-cost-trends/2012-health-care-cost-trends/preliminary-reports/premiums-and-expenditures.html" TargetMode="External"/><Relationship Id="rId2" Type="http://schemas.openxmlformats.org/officeDocument/2006/relationships/notesSlide" Target="../notesSlides/notesSlide14.xml"/><Relationship Id="rId1" Type="http://schemas.openxmlformats.org/officeDocument/2006/relationships/slideLayout" Target="../slideLayouts/slideLayout16.xml"/><Relationship Id="rId6" Type="http://schemas.openxmlformats.org/officeDocument/2006/relationships/chart" Target="../charts/chart9.xml"/><Relationship Id="rId5" Type="http://schemas.openxmlformats.org/officeDocument/2006/relationships/hyperlink" Target="http://www.mass.gov/chia/docs/r/cost-trends-files/part2-premium-levels-and-trends.pdf" TargetMode="External"/><Relationship Id="rId4" Type="http://schemas.openxmlformats.org/officeDocument/2006/relationships/hyperlink" Target="http://www.mass.gov/chia/researcher/health-care-delivery/health-care-cost-trends/2011-health-care-cost-trends/health-care-cost-trends-preliminary-reports/premium-levels-and-trends-in-private-health.html" TargetMode="External"/></Relationships>
</file>

<file path=ppt/slides/_rels/slide15.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5.xml"/><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3" Type="http://schemas.openxmlformats.org/officeDocument/2006/relationships/hyperlink" Target="https://www.cms.gov/Research-Statistics-Data-and-Systems/Statistics-Trends-and-Reports/NationalHealthExpendData/NationalHealthAccountsStateHealthAccountsResidence.html" TargetMode="External"/><Relationship Id="rId2" Type="http://schemas.openxmlformats.org/officeDocument/2006/relationships/notesSlide" Target="../notesSlides/notesSlide16.xml"/><Relationship Id="rId1" Type="http://schemas.openxmlformats.org/officeDocument/2006/relationships/slideLayout" Target="../slideLayouts/slideLayout16.xml"/><Relationship Id="rId4" Type="http://schemas.openxmlformats.org/officeDocument/2006/relationships/chart" Target="../charts/chart11.xml"/></Relationships>
</file>

<file path=ppt/slides/_rels/slide17.xml.rels><?xml version="1.0" encoding="UTF-8" standalone="yes"?>
<Relationships xmlns="http://schemas.openxmlformats.org/package/2006/relationships"><Relationship Id="rId3" Type="http://schemas.openxmlformats.org/officeDocument/2006/relationships/hyperlink" Target="http://browser.massbudget.org/" TargetMode="External"/><Relationship Id="rId2" Type="http://schemas.openxmlformats.org/officeDocument/2006/relationships/notesSlide" Target="../notesSlides/notesSlide17.xml"/><Relationship Id="rId1" Type="http://schemas.openxmlformats.org/officeDocument/2006/relationships/slideLayout" Target="../slideLayouts/slideLayout16.xml"/><Relationship Id="rId4" Type="http://schemas.openxmlformats.org/officeDocument/2006/relationships/chart" Target="../charts/char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3" Type="http://schemas.openxmlformats.org/officeDocument/2006/relationships/hyperlink" Target="https://www.cms.gov/Research-Statistics-Data-and-Systems/Statistics-Trends-and-Reports/NationalHealthExpendData/NationalHealthAccountsStateHealthAccountsResidence.html" TargetMode="External"/><Relationship Id="rId2" Type="http://schemas.openxmlformats.org/officeDocument/2006/relationships/notesSlide" Target="../notesSlides/notesSlide19.xml"/><Relationship Id="rId1" Type="http://schemas.openxmlformats.org/officeDocument/2006/relationships/slideLayout" Target="../slideLayouts/slideLayout22.xml"/><Relationship Id="rId5" Type="http://schemas.openxmlformats.org/officeDocument/2006/relationships/chart" Target="../charts/chart14.xml"/><Relationship Id="rId4" Type="http://schemas.openxmlformats.org/officeDocument/2006/relationships/chart" Target="../charts/char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hyperlink" Target="https://www.cms.gov/Research-Statistics-Data-and-Systems/Statistics-Trends-and-Reports/NationalHealthExpendData/NationalHealthAccountsStateHealthAccountsResidence.html" TargetMode="External"/><Relationship Id="rId2" Type="http://schemas.openxmlformats.org/officeDocument/2006/relationships/notesSlide" Target="../notesSlides/notesSlide20.xml"/><Relationship Id="rId1" Type="http://schemas.openxmlformats.org/officeDocument/2006/relationships/slideLayout" Target="../slideLayouts/slideLayout22.xml"/><Relationship Id="rId4" Type="http://schemas.openxmlformats.org/officeDocument/2006/relationships/chart" Target="../charts/chart15.xml"/></Relationships>
</file>

<file path=ppt/slides/_rels/slide21.xml.rels><?xml version="1.0" encoding="UTF-8" standalone="yes"?>
<Relationships xmlns="http://schemas.openxmlformats.org/package/2006/relationships"><Relationship Id="rId3" Type="http://schemas.openxmlformats.org/officeDocument/2006/relationships/hyperlink" Target="https://www.cms.gov/Research-Statistics-Data-and-Systems/Statistics-Trends-and-Reports/NationalHealthExpendData/NationalHealthAccountsStateHealthAccountsResidence.html" TargetMode="External"/><Relationship Id="rId2" Type="http://schemas.openxmlformats.org/officeDocument/2006/relationships/notesSlide" Target="../notesSlides/notesSlide21.xml"/><Relationship Id="rId1" Type="http://schemas.openxmlformats.org/officeDocument/2006/relationships/slideLayout" Target="../slideLayouts/slideLayout22.xml"/><Relationship Id="rId4" Type="http://schemas.openxmlformats.org/officeDocument/2006/relationships/chart" Target="../charts/chart16.xml"/></Relationships>
</file>

<file path=ppt/slides/_rels/slide22.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22.xml"/><Relationship Id="rId1" Type="http://schemas.openxmlformats.org/officeDocument/2006/relationships/slideLayout" Target="../slideLayouts/slideLayout22.xml"/><Relationship Id="rId5" Type="http://schemas.openxmlformats.org/officeDocument/2006/relationships/hyperlink" Target="http://www.mass.gov/chia/docs/cost-trend-docs/cost-trends-docs-2011/health-expenditures-report.pdf" TargetMode="External"/><Relationship Id="rId4" Type="http://schemas.openxmlformats.org/officeDocument/2006/relationships/chart" Target="../charts/chart18.xml"/></Relationships>
</file>

<file path=ppt/slides/_rels/slide23.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23.xml"/><Relationship Id="rId1" Type="http://schemas.openxmlformats.org/officeDocument/2006/relationships/slideLayout" Target="../slideLayouts/slideLayout22.xml"/><Relationship Id="rId5" Type="http://schemas.openxmlformats.org/officeDocument/2006/relationships/hyperlink" Target="http://www.mass.gov/chia/docs/cost-trend-docs/cost-trends-docs-2012/premiums-and-expenditures.pdf" TargetMode="External"/><Relationship Id="rId4" Type="http://schemas.openxmlformats.org/officeDocument/2006/relationships/chart" Target="../charts/chart20.xml"/></Relationships>
</file>

<file path=ppt/slides/_rels/slide24.xml.rels><?xml version="1.0" encoding="UTF-8" standalone="yes"?>
<Relationships xmlns="http://schemas.openxmlformats.org/package/2006/relationships"><Relationship Id="rId3" Type="http://schemas.openxmlformats.org/officeDocument/2006/relationships/hyperlink" Target="http://www.mass.gov/chia/docs/cost-trend-docs/cost-trends-docs-2011/health-expenditures-report.pdf" TargetMode="External"/><Relationship Id="rId2" Type="http://schemas.openxmlformats.org/officeDocument/2006/relationships/notesSlide" Target="../notesSlides/notesSlide24.xml"/><Relationship Id="rId1" Type="http://schemas.openxmlformats.org/officeDocument/2006/relationships/slideLayout" Target="../slideLayouts/slideLayout22.xml"/><Relationship Id="rId5" Type="http://schemas.openxmlformats.org/officeDocument/2006/relationships/chart" Target="../charts/chart22.xml"/><Relationship Id="rId4" Type="http://schemas.openxmlformats.org/officeDocument/2006/relationships/chart" Target="../charts/chart21.xml"/></Relationships>
</file>

<file path=ppt/slides/_rels/slide25.xml.rels><?xml version="1.0" encoding="UTF-8" standalone="yes"?>
<Relationships xmlns="http://schemas.openxmlformats.org/package/2006/relationships"><Relationship Id="rId3" Type="http://schemas.openxmlformats.org/officeDocument/2006/relationships/hyperlink" Target="http://www.mass.gov/chia/docs/r/cost-trends-files/part2-premium-levels-and-trends.pdf" TargetMode="External"/><Relationship Id="rId2" Type="http://schemas.openxmlformats.org/officeDocument/2006/relationships/notesSlide" Target="../notesSlides/notesSlide25.xml"/><Relationship Id="rId1" Type="http://schemas.openxmlformats.org/officeDocument/2006/relationships/slideLayout" Target="../slideLayouts/slideLayout22.xml"/><Relationship Id="rId5" Type="http://schemas.openxmlformats.org/officeDocument/2006/relationships/chart" Target="../charts/chart24.xml"/><Relationship Id="rId4" Type="http://schemas.openxmlformats.org/officeDocument/2006/relationships/chart" Target="../charts/chart23.xml"/></Relationships>
</file>

<file path=ppt/slides/_rels/slide26.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notesSlide" Target="../notesSlides/notesSlide26.xml"/><Relationship Id="rId1" Type="http://schemas.openxmlformats.org/officeDocument/2006/relationships/slideLayout" Target="../slideLayouts/slideLayout22.xml"/><Relationship Id="rId5" Type="http://schemas.openxmlformats.org/officeDocument/2006/relationships/hyperlink" Target="https://www.cms.gov/Research-Statistics-Data-and-Systems/Statistics-Trends-and-Reports/NationalHealthExpendData/NationalHealthAccountsStateHealthAccountsResidence.html" TargetMode="External"/><Relationship Id="rId4" Type="http://schemas.openxmlformats.org/officeDocument/2006/relationships/hyperlink" Target="http://www.mass.gov/ocabr/consumer/insurance/health-insurance/health-care-access-bureau/medical-malpractice-insurance-in-the.html" TargetMode="Externa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8.xml"/></Relationships>
</file>

<file path=ppt/slides/_rels/slide28.xml.rels><?xml version="1.0" encoding="UTF-8" standalone="yes"?>
<Relationships xmlns="http://schemas.openxmlformats.org/package/2006/relationships"><Relationship Id="rId3" Type="http://schemas.openxmlformats.org/officeDocument/2006/relationships/hyperlink" Target="http://www.mass.gov/chia/researcher/health-care-delivery/health-care-cost-trends/2010/prelinimary-reports/part-i-the-massachusetts-health-care-system.html" TargetMode="External"/><Relationship Id="rId2" Type="http://schemas.openxmlformats.org/officeDocument/2006/relationships/notesSlide" Target="../notesSlides/notesSlide28.xml"/><Relationship Id="rId1" Type="http://schemas.openxmlformats.org/officeDocument/2006/relationships/slideLayout" Target="../slideLayouts/slideLayout28.xml"/><Relationship Id="rId4" Type="http://schemas.openxmlformats.org/officeDocument/2006/relationships/chart" Target="../charts/chart26.xml"/></Relationships>
</file>

<file path=ppt/slides/_rels/slide29.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notesSlide" Target="../notesSlides/notesSlide29.xml"/><Relationship Id="rId1" Type="http://schemas.openxmlformats.org/officeDocument/2006/relationships/slideLayout" Target="../slideLayouts/slideLayout2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notesSlide" Target="../notesSlides/notesSlide30.xml"/><Relationship Id="rId1" Type="http://schemas.openxmlformats.org/officeDocument/2006/relationships/slideLayout" Target="../slideLayouts/slideLayout28.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5.xml"/></Relationships>
</file>

<file path=ppt/slides/_rels/slide33.xml.rels><?xml version="1.0" encoding="UTF-8" standalone="yes"?>
<Relationships xmlns="http://schemas.openxmlformats.org/package/2006/relationships"><Relationship Id="rId3" Type="http://schemas.openxmlformats.org/officeDocument/2006/relationships/hyperlink" Target="http://www.mass.gov/chia/researcher/health-care-delivery/health-care-cost-trends/2010/prelinimary-reports/part-i-the-massachusetts-health-care-system.html" TargetMode="External"/><Relationship Id="rId2" Type="http://schemas.openxmlformats.org/officeDocument/2006/relationships/notesSlide" Target="../notesSlides/notesSlide33.xml"/><Relationship Id="rId1" Type="http://schemas.openxmlformats.org/officeDocument/2006/relationships/slideLayout" Target="../slideLayouts/slideLayout28.xml"/><Relationship Id="rId4" Type="http://schemas.openxmlformats.org/officeDocument/2006/relationships/chart" Target="../charts/chart29.xml"/></Relationships>
</file>

<file path=ppt/slides/_rels/slide34.xml.rels><?xml version="1.0" encoding="UTF-8" standalone="yes"?>
<Relationships xmlns="http://schemas.openxmlformats.org/package/2006/relationships"><Relationship Id="rId3" Type="http://schemas.openxmlformats.org/officeDocument/2006/relationships/chart" Target="../charts/chart30.xml"/><Relationship Id="rId2" Type="http://schemas.openxmlformats.org/officeDocument/2006/relationships/notesSlide" Target="../notesSlides/notesSlide34.xml"/><Relationship Id="rId1" Type="http://schemas.openxmlformats.org/officeDocument/2006/relationships/slideLayout" Target="../slideLayouts/slideLayout28.xml"/></Relationships>
</file>

<file path=ppt/slides/_rels/slide35.xml.rels><?xml version="1.0" encoding="UTF-8" standalone="yes"?>
<Relationships xmlns="http://schemas.openxmlformats.org/package/2006/relationships"><Relationship Id="rId3" Type="http://schemas.openxmlformats.org/officeDocument/2006/relationships/chart" Target="../charts/chart31.xml"/><Relationship Id="rId2" Type="http://schemas.openxmlformats.org/officeDocument/2006/relationships/notesSlide" Target="../notesSlides/notesSlide35.xml"/><Relationship Id="rId1" Type="http://schemas.openxmlformats.org/officeDocument/2006/relationships/slideLayout" Target="../slideLayouts/slideLayout28.xml"/><Relationship Id="rId4" Type="http://schemas.openxmlformats.org/officeDocument/2006/relationships/hyperlink" Target="http://www.mass.gov/ago/doing-business-in-massachusetts/health-care/health-care-forms-and-publications.html" TargetMode="External"/></Relationships>
</file>

<file path=ppt/slides/_rels/slide36.xml.rels><?xml version="1.0" encoding="UTF-8" standalone="yes"?>
<Relationships xmlns="http://schemas.openxmlformats.org/package/2006/relationships"><Relationship Id="rId3" Type="http://schemas.openxmlformats.org/officeDocument/2006/relationships/chart" Target="../charts/chart32.xml"/><Relationship Id="rId2" Type="http://schemas.openxmlformats.org/officeDocument/2006/relationships/notesSlide" Target="../notesSlides/notesSlide36.xml"/><Relationship Id="rId1" Type="http://schemas.openxmlformats.org/officeDocument/2006/relationships/slideLayout" Target="../slideLayouts/slideLayout40.xml"/></Relationships>
</file>

<file path=ppt/slides/_rels/slide37.xml.rels><?xml version="1.0" encoding="UTF-8" standalone="yes"?>
<Relationships xmlns="http://schemas.openxmlformats.org/package/2006/relationships"><Relationship Id="rId3" Type="http://schemas.openxmlformats.org/officeDocument/2006/relationships/hyperlink" Target="http://www.mass.gov/ago/doing-business-in-massachusetts/health-care/health-care-forms-and-publications.html" TargetMode="External"/><Relationship Id="rId2" Type="http://schemas.openxmlformats.org/officeDocument/2006/relationships/notesSlide" Target="../notesSlides/notesSlide37.xml"/><Relationship Id="rId1" Type="http://schemas.openxmlformats.org/officeDocument/2006/relationships/slideLayout" Target="../slideLayouts/slideLayout40.xml"/><Relationship Id="rId4" Type="http://schemas.openxmlformats.org/officeDocument/2006/relationships/chart" Target="../charts/chart33.xml"/></Relationships>
</file>

<file path=ppt/slides/_rels/slide38.xml.rels><?xml version="1.0" encoding="UTF-8" standalone="yes"?>
<Relationships xmlns="http://schemas.openxmlformats.org/package/2006/relationships"><Relationship Id="rId3" Type="http://schemas.openxmlformats.org/officeDocument/2006/relationships/chart" Target="../charts/chart34.xml"/><Relationship Id="rId2" Type="http://schemas.openxmlformats.org/officeDocument/2006/relationships/notesSlide" Target="../notesSlides/notesSlide38.xml"/><Relationship Id="rId1" Type="http://schemas.openxmlformats.org/officeDocument/2006/relationships/slideLayout" Target="../slideLayouts/slideLayout40.xml"/><Relationship Id="rId5" Type="http://schemas.openxmlformats.org/officeDocument/2006/relationships/hyperlink" Target="http://www.mass.gov/chia/researcher/health-care-delivery/health-care-cost-trends/2011-health-care-cost-trends/health-care-cost-trends-preliminary-reports/trends-in-health-expenditures.html" TargetMode="External"/><Relationship Id="rId4" Type="http://schemas.openxmlformats.org/officeDocument/2006/relationships/chart" Target="../charts/chart35.xml"/></Relationships>
</file>

<file path=ppt/slides/_rels/slide39.xml.rels><?xml version="1.0" encoding="UTF-8" standalone="yes"?>
<Relationships xmlns="http://schemas.openxmlformats.org/package/2006/relationships"><Relationship Id="rId3" Type="http://schemas.openxmlformats.org/officeDocument/2006/relationships/chart" Target="../charts/chart36.xml"/><Relationship Id="rId2" Type="http://schemas.openxmlformats.org/officeDocument/2006/relationships/notesSlide" Target="../notesSlides/notesSlide39.xml"/><Relationship Id="rId1" Type="http://schemas.openxmlformats.org/officeDocument/2006/relationships/slideLayout" Target="../slideLayouts/slideLayout40.xml"/><Relationship Id="rId5" Type="http://schemas.openxmlformats.org/officeDocument/2006/relationships/chart" Target="../charts/chart37.xml"/><Relationship Id="rId4" Type="http://schemas.openxmlformats.org/officeDocument/2006/relationships/hyperlink" Target="http://www.mass.gov/chia/researcher/health-care-delivery/health-care-cost-trends/2011-health-care-cost-trends/health-care-cost-trends-preliminary-reports/trends-in-health-expenditures.html"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1.xml"/></Relationships>
</file>

<file path=ppt/slides/_rels/slide41.xml.rels><?xml version="1.0" encoding="UTF-8" standalone="yes"?>
<Relationships xmlns="http://schemas.openxmlformats.org/package/2006/relationships"><Relationship Id="rId3" Type="http://schemas.openxmlformats.org/officeDocument/2006/relationships/hyperlink" Target="http://www.mass.gov/chia/researcher/health-care-delivery/hcf-data-resources/total-medical-expenses-relative-price/massachusetts-total-medical-expenses-2009.html" TargetMode="External"/><Relationship Id="rId2" Type="http://schemas.openxmlformats.org/officeDocument/2006/relationships/notesSlide" Target="../notesSlides/notesSlide41.xml"/><Relationship Id="rId1" Type="http://schemas.openxmlformats.org/officeDocument/2006/relationships/slideLayout" Target="../slideLayouts/slideLayout34.xml"/><Relationship Id="rId4" Type="http://schemas.openxmlformats.org/officeDocument/2006/relationships/image" Target="../media/image2.jpeg"/></Relationships>
</file>

<file path=ppt/slides/_rels/slide4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2.xml"/><Relationship Id="rId1" Type="http://schemas.openxmlformats.org/officeDocument/2006/relationships/slideLayout" Target="../slideLayouts/slideLayout34.xml"/></Relationships>
</file>

<file path=ppt/slides/_rels/slide4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3.xml"/><Relationship Id="rId1" Type="http://schemas.openxmlformats.org/officeDocument/2006/relationships/slideLayout" Target="../slideLayouts/slideLayout34.xml"/></Relationships>
</file>

<file path=ppt/slides/_rels/slide44.xml.rels><?xml version="1.0" encoding="UTF-8" standalone="yes"?>
<Relationships xmlns="http://schemas.openxmlformats.org/package/2006/relationships"><Relationship Id="rId3" Type="http://schemas.openxmlformats.org/officeDocument/2006/relationships/chart" Target="../charts/chart38.xml"/><Relationship Id="rId2" Type="http://schemas.openxmlformats.org/officeDocument/2006/relationships/notesSlide" Target="../notesSlides/notesSlide44.xml"/><Relationship Id="rId1" Type="http://schemas.openxmlformats.org/officeDocument/2006/relationships/slideLayout" Target="../slideLayouts/slideLayout34.xml"/><Relationship Id="rId4" Type="http://schemas.openxmlformats.org/officeDocument/2006/relationships/hyperlink" Target="http://www.mass.gov/chia/researcher/health-care-delivery/health-care-cost-trends/2012-health-care-cost-trends/preliminary-reports/premiums-and-expenditures.html" TargetMode="External"/></Relationships>
</file>

<file path=ppt/slides/_rels/slide45.xml.rels><?xml version="1.0" encoding="UTF-8" standalone="yes"?>
<Relationships xmlns="http://schemas.openxmlformats.org/package/2006/relationships"><Relationship Id="rId3" Type="http://schemas.openxmlformats.org/officeDocument/2006/relationships/chart" Target="../charts/chart39.xml"/><Relationship Id="rId2" Type="http://schemas.openxmlformats.org/officeDocument/2006/relationships/notesSlide" Target="../notesSlides/notesSlide45.xml"/><Relationship Id="rId1" Type="http://schemas.openxmlformats.org/officeDocument/2006/relationships/slideLayout" Target="../slideLayouts/slideLayout34.xml"/><Relationship Id="rId4" Type="http://schemas.openxmlformats.org/officeDocument/2006/relationships/hyperlink" Target="http://www.mass.gov/ago/doing-business-in-massachusetts/health-care/health-care-forms-and-publications.html" TargetMode="External"/></Relationships>
</file>

<file path=ppt/slides/_rels/slide46.xml.rels><?xml version="1.0" encoding="UTF-8" standalone="yes"?>
<Relationships xmlns="http://schemas.openxmlformats.org/package/2006/relationships"><Relationship Id="rId3" Type="http://schemas.openxmlformats.org/officeDocument/2006/relationships/chart" Target="../charts/chart40.xml"/><Relationship Id="rId2" Type="http://schemas.openxmlformats.org/officeDocument/2006/relationships/notesSlide" Target="../notesSlides/notesSlide46.xml"/><Relationship Id="rId1" Type="http://schemas.openxmlformats.org/officeDocument/2006/relationships/slideLayout" Target="../slideLayouts/slideLayout34.xml"/><Relationship Id="rId4" Type="http://schemas.openxmlformats.org/officeDocument/2006/relationships/hyperlink" Target="http://www.mass.gov/chia/researcher/health-care-delivery/health-care-cost-trends/2011-health-care-cost-trends/health-care-cost-trends-preliminary-reports/price-variation-in-massachusetts-health-care.html" TargetMode="External"/></Relationships>
</file>

<file path=ppt/slides/_rels/slide47.xml.rels><?xml version="1.0" encoding="UTF-8" standalone="yes"?>
<Relationships xmlns="http://schemas.openxmlformats.org/package/2006/relationships"><Relationship Id="rId3" Type="http://schemas.openxmlformats.org/officeDocument/2006/relationships/chart" Target="../charts/chart41.xml"/><Relationship Id="rId2" Type="http://schemas.openxmlformats.org/officeDocument/2006/relationships/notesSlide" Target="../notesSlides/notesSlide47.xml"/><Relationship Id="rId1" Type="http://schemas.openxmlformats.org/officeDocument/2006/relationships/slideLayout" Target="../slideLayouts/slideLayout34.xml"/><Relationship Id="rId4" Type="http://schemas.openxmlformats.org/officeDocument/2006/relationships/hyperlink" Target="http://www.mass.gov/chia/researcher/health-care-delivery/health-care-cost-trends/2011-health-care-cost-trends/health-care-cost-trends-preliminary-reports/price-variation-in-massachusetts-health-care.html" TargetMode="External"/></Relationships>
</file>

<file path=ppt/slides/_rels/slide48.xml.rels><?xml version="1.0" encoding="UTF-8" standalone="yes"?>
<Relationships xmlns="http://schemas.openxmlformats.org/package/2006/relationships"><Relationship Id="rId3" Type="http://schemas.openxmlformats.org/officeDocument/2006/relationships/chart" Target="../charts/chart42.xml"/><Relationship Id="rId2" Type="http://schemas.openxmlformats.org/officeDocument/2006/relationships/notesSlide" Target="../notesSlides/notesSlide48.xml"/><Relationship Id="rId1" Type="http://schemas.openxmlformats.org/officeDocument/2006/relationships/slideLayout" Target="../slideLayouts/slideLayout34.xml"/><Relationship Id="rId4" Type="http://schemas.openxmlformats.org/officeDocument/2006/relationships/hyperlink" Target="http://www.mass.gov/chia/researcher/health-care-delivery/health-care-cost-trends/2011-health-care-cost-trends/health-care-cost-trends-preliminary-reports/price-variation-in-massachusetts-health-care.html" TargetMode="External"/></Relationships>
</file>

<file path=ppt/slides/_rels/slide49.xml.rels><?xml version="1.0" encoding="UTF-8" standalone="yes"?>
<Relationships xmlns="http://schemas.openxmlformats.org/package/2006/relationships"><Relationship Id="rId3" Type="http://schemas.openxmlformats.org/officeDocument/2006/relationships/chart" Target="../charts/chart43.xml"/><Relationship Id="rId2" Type="http://schemas.openxmlformats.org/officeDocument/2006/relationships/notesSlide" Target="../notesSlides/notesSlide49.xml"/><Relationship Id="rId1" Type="http://schemas.openxmlformats.org/officeDocument/2006/relationships/slideLayout" Target="../slideLayouts/slideLayout34.xml"/><Relationship Id="rId4" Type="http://schemas.openxmlformats.org/officeDocument/2006/relationships/hyperlink" Target="http://www.mass.gov/chia/docs/r/pubs/13/relative-price-variation-report-2013-02-28.pdf"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3" Type="http://schemas.openxmlformats.org/officeDocument/2006/relationships/chart" Target="../charts/chart44.xml"/><Relationship Id="rId2" Type="http://schemas.openxmlformats.org/officeDocument/2006/relationships/notesSlide" Target="../notesSlides/notesSlide50.xml"/><Relationship Id="rId1" Type="http://schemas.openxmlformats.org/officeDocument/2006/relationships/slideLayout" Target="../slideLayouts/slideLayout34.xml"/><Relationship Id="rId4" Type="http://schemas.openxmlformats.org/officeDocument/2006/relationships/hyperlink" Target="http://www.mass.gov/chia/docs/r/pubs/13/relative-price-variation-report-2013-02-28.pdf" TargetMode="External"/></Relationships>
</file>

<file path=ppt/slides/_rels/slide51.xml.rels><?xml version="1.0" encoding="UTF-8" standalone="yes"?>
<Relationships xmlns="http://schemas.openxmlformats.org/package/2006/relationships"><Relationship Id="rId3" Type="http://schemas.openxmlformats.org/officeDocument/2006/relationships/chart" Target="../charts/chart45.xml"/><Relationship Id="rId2" Type="http://schemas.openxmlformats.org/officeDocument/2006/relationships/notesSlide" Target="../notesSlides/notesSlide51.xml"/><Relationship Id="rId1" Type="http://schemas.openxmlformats.org/officeDocument/2006/relationships/slideLayout" Target="../slideLayouts/slideLayout34.xml"/><Relationship Id="rId4" Type="http://schemas.openxmlformats.org/officeDocument/2006/relationships/hyperlink" Target="http://www.mass.gov/ago/doing-business-in-massachusetts/health-care/health-care-forms-and-publications.html" TargetMode="External"/></Relationships>
</file>

<file path=ppt/slides/_rels/slide52.xml.rels><?xml version="1.0" encoding="UTF-8" standalone="yes"?>
<Relationships xmlns="http://schemas.openxmlformats.org/package/2006/relationships"><Relationship Id="rId3" Type="http://schemas.openxmlformats.org/officeDocument/2006/relationships/chart" Target="../charts/chart46.xml"/><Relationship Id="rId2" Type="http://schemas.openxmlformats.org/officeDocument/2006/relationships/notesSlide" Target="../notesSlides/notesSlide52.xml"/><Relationship Id="rId1" Type="http://schemas.openxmlformats.org/officeDocument/2006/relationships/slideLayout" Target="../slideLayouts/slideLayout46.xml"/></Relationships>
</file>

<file path=ppt/slides/_rels/slide53.xml.rels><?xml version="1.0" encoding="UTF-8" standalone="yes"?>
<Relationships xmlns="http://schemas.openxmlformats.org/package/2006/relationships"><Relationship Id="rId3" Type="http://schemas.openxmlformats.org/officeDocument/2006/relationships/chart" Target="../charts/chart47.xml"/><Relationship Id="rId2" Type="http://schemas.openxmlformats.org/officeDocument/2006/relationships/notesSlide" Target="../notesSlides/notesSlide53.xml"/><Relationship Id="rId1" Type="http://schemas.openxmlformats.org/officeDocument/2006/relationships/slideLayout" Target="../slideLayouts/slideLayout34.xml"/></Relationships>
</file>

<file path=ppt/slides/_rels/slide54.xml.rels><?xml version="1.0" encoding="UTF-8" standalone="yes"?>
<Relationships xmlns="http://schemas.openxmlformats.org/package/2006/relationships"><Relationship Id="rId3" Type="http://schemas.openxmlformats.org/officeDocument/2006/relationships/hyperlink" Target="http://www.mass.gov/chia/researcher/health-care-delivery/health-care-cost-trends/2011-health-care-cost-trends/health-care-cost-trends-public-hearings.html" TargetMode="External"/><Relationship Id="rId2" Type="http://schemas.openxmlformats.org/officeDocument/2006/relationships/notesSlide" Target="../notesSlides/notesSlide54.xml"/><Relationship Id="rId1" Type="http://schemas.openxmlformats.org/officeDocument/2006/relationships/slideLayout" Target="../slideLayouts/slideLayout34.xml"/><Relationship Id="rId5" Type="http://schemas.openxmlformats.org/officeDocument/2006/relationships/chart" Target="../charts/chart49.xml"/><Relationship Id="rId4" Type="http://schemas.openxmlformats.org/officeDocument/2006/relationships/chart" Target="../charts/chart48.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hyperlink" Target="http://www.mass.gov/ago/" TargetMode="External"/><Relationship Id="rId2" Type="http://schemas.openxmlformats.org/officeDocument/2006/relationships/hyperlink" Target="http://www.mass.gov/chia/" TargetMode="External"/><Relationship Id="rId1" Type="http://schemas.openxmlformats.org/officeDocument/2006/relationships/slideLayout" Target="../slideLayouts/slideLayout2.xml"/><Relationship Id="rId6" Type="http://schemas.openxmlformats.org/officeDocument/2006/relationships/hyperlink" Target="http://www.cms.gov/NationalHealthExpendData/" TargetMode="External"/><Relationship Id="rId5" Type="http://schemas.openxmlformats.org/officeDocument/2006/relationships/hyperlink" Target="http://www.dartmouthatlas.org/" TargetMode="External"/><Relationship Id="rId4" Type="http://schemas.openxmlformats.org/officeDocument/2006/relationships/hyperlink" Target="http://www.mass.gov/chia/researcher/health-care-delivery/health-care-cost-trends/"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www.cms.gov/Research-Statistics-Data-and-Systems/Statistics-Trends-and-Reports/NationalHealthExpendData/NationalHealthAccountsStateHealthAccountsResidence.html" TargetMode="External"/><Relationship Id="rId2" Type="http://schemas.openxmlformats.org/officeDocument/2006/relationships/notesSlide" Target="../notesSlides/notesSlide6.xml"/><Relationship Id="rId1" Type="http://schemas.openxmlformats.org/officeDocument/2006/relationships/slideLayout" Target="../slideLayouts/slideLayout16.xml"/><Relationship Id="rId4" Type="http://schemas.openxmlformats.org/officeDocument/2006/relationships/chart" Target="../charts/chart1.xml"/></Relationships>
</file>

<file path=ppt/slides/_rels/slide7.xml.rels><?xml version="1.0" encoding="UTF-8" standalone="yes"?>
<Relationships xmlns="http://schemas.openxmlformats.org/package/2006/relationships"><Relationship Id="rId3" Type="http://schemas.openxmlformats.org/officeDocument/2006/relationships/hyperlink" Target="http://www.mass.gov/chia/researcher/health-care-delivery/health-care-cost-trends/2010/prelinimary-reports/part-i-the-massachusetts-health-care-system.html" TargetMode="External"/><Relationship Id="rId2" Type="http://schemas.openxmlformats.org/officeDocument/2006/relationships/notesSlide" Target="../notesSlides/notesSlide7.xml"/><Relationship Id="rId1" Type="http://schemas.openxmlformats.org/officeDocument/2006/relationships/slideLayout" Target="../slideLayouts/slideLayout16.xml"/><Relationship Id="rId4" Type="http://schemas.openxmlformats.org/officeDocument/2006/relationships/chart" Target="../charts/chart2.xml"/></Relationships>
</file>

<file path=ppt/slides/_rels/slide8.xml.rels><?xml version="1.0" encoding="UTF-8" standalone="yes"?>
<Relationships xmlns="http://schemas.openxmlformats.org/package/2006/relationships"><Relationship Id="rId3" Type="http://schemas.openxmlformats.org/officeDocument/2006/relationships/hyperlink" Target="https://www.cms.gov/Research-Statistics-Data-and-Systems/Statistics-Trends-and-Reports/NationalHealthExpendData/NationalHealthAccountsStateHealthAccountsResidence.html" TargetMode="External"/><Relationship Id="rId2" Type="http://schemas.openxmlformats.org/officeDocument/2006/relationships/notesSlide" Target="../notesSlides/notesSlide8.xml"/><Relationship Id="rId1" Type="http://schemas.openxmlformats.org/officeDocument/2006/relationships/slideLayout" Target="../slideLayouts/slideLayout16.xml"/><Relationship Id="rId5" Type="http://schemas.openxmlformats.org/officeDocument/2006/relationships/chart" Target="../charts/chart3.xml"/><Relationship Id="rId4" Type="http://schemas.openxmlformats.org/officeDocument/2006/relationships/hyperlink" Target="http://archives.lib.state.ma.us/bitstream/handle/2452/58006/ocn690293921.pdf?sequence=1" TargetMode="External"/></Relationships>
</file>

<file path=ppt/slides/_rels/slide9.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9.xml"/><Relationship Id="rId1" Type="http://schemas.openxmlformats.org/officeDocument/2006/relationships/slideLayout" Target="../slideLayouts/slideLayout16.xml"/><Relationship Id="rId4" Type="http://schemas.openxmlformats.org/officeDocument/2006/relationships/hyperlink" Target="https://www.cms.gov/Research-Statistics-Data-and-Systems/Statistics-Trends-and-Reports/NationalHealthExpendData/NationalHealthAccountsStateHealthAccountsResidence.htm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447675" y="2130425"/>
            <a:ext cx="8277225" cy="1470025"/>
          </a:xfrm>
          <a:prstGeom prst="rect">
            <a:avLst/>
          </a:prstGeom>
        </p:spPr>
        <p:txBody>
          <a:bodyPr/>
          <a:lstStyle/>
          <a:p>
            <a:pPr algn="ctr" eaLnBrk="0" hangingPunct="0">
              <a:defRPr/>
            </a:pPr>
            <a:r>
              <a:rPr lang="en-US" sz="3400" kern="0" dirty="0" smtClean="0">
                <a:solidFill>
                  <a:schemeClr val="tx2"/>
                </a:solidFill>
                <a:latin typeface="+mj-lt"/>
                <a:ea typeface="+mj-ea"/>
                <a:cs typeface="+mj-cs"/>
              </a:rPr>
              <a:t>HEALTH CARE COSTS AND SPENDING IN MASSACHUSETTS</a:t>
            </a:r>
            <a:r>
              <a:rPr lang="en-US" sz="2400" kern="0" dirty="0">
                <a:latin typeface="+mj-lt"/>
                <a:ea typeface="+mj-ea"/>
                <a:cs typeface="+mj-cs"/>
              </a:rPr>
              <a:t/>
            </a:r>
            <a:br>
              <a:rPr lang="en-US" sz="2400" kern="0" dirty="0">
                <a:latin typeface="+mj-lt"/>
                <a:ea typeface="+mj-ea"/>
                <a:cs typeface="+mj-cs"/>
              </a:rPr>
            </a:br>
            <a:r>
              <a:rPr lang="en-US" sz="2275" kern="0" dirty="0" smtClean="0">
                <a:latin typeface="+mj-lt"/>
                <a:ea typeface="+mj-ea"/>
                <a:cs typeface="+mj-cs"/>
              </a:rPr>
              <a:t>A Review of the Evidence</a:t>
            </a:r>
            <a:r>
              <a:rPr lang="en-US" sz="2400" kern="0" dirty="0">
                <a:latin typeface="+mj-lt"/>
                <a:ea typeface="+mj-ea"/>
                <a:cs typeface="+mj-cs"/>
              </a:rPr>
              <a:t/>
            </a:r>
            <a:br>
              <a:rPr lang="en-US" sz="2400" kern="0" dirty="0">
                <a:latin typeface="+mj-lt"/>
                <a:ea typeface="+mj-ea"/>
                <a:cs typeface="+mj-cs"/>
              </a:rPr>
            </a:br>
            <a:r>
              <a:rPr lang="en-US" sz="2400" kern="0" dirty="0">
                <a:latin typeface="+mj-lt"/>
                <a:ea typeface="+mj-ea"/>
                <a:cs typeface="+mj-cs"/>
              </a:rPr>
              <a:t/>
            </a:r>
            <a:br>
              <a:rPr lang="en-US" sz="2400" kern="0" dirty="0">
                <a:latin typeface="+mj-lt"/>
                <a:ea typeface="+mj-ea"/>
                <a:cs typeface="+mj-cs"/>
              </a:rPr>
            </a:br>
            <a:endParaRPr lang="en-US" sz="2400" kern="0" dirty="0">
              <a:latin typeface="+mj-lt"/>
              <a:ea typeface="+mj-ea"/>
              <a:cs typeface="+mj-cs"/>
            </a:endParaRPr>
          </a:p>
        </p:txBody>
      </p:sp>
      <p:sp>
        <p:nvSpPr>
          <p:cNvPr id="10" name="Subtitle 2"/>
          <p:cNvSpPr txBox="1">
            <a:spLocks/>
          </p:cNvSpPr>
          <p:nvPr/>
        </p:nvSpPr>
        <p:spPr>
          <a:xfrm>
            <a:off x="1371600" y="3395663"/>
            <a:ext cx="6400800" cy="1752600"/>
          </a:xfrm>
          <a:prstGeom prst="rect">
            <a:avLst/>
          </a:prstGeom>
        </p:spPr>
        <p:txBody>
          <a:bodyPr/>
          <a:lstStyle/>
          <a:p>
            <a:pPr algn="ctr" eaLnBrk="0" hangingPunct="0">
              <a:spcBef>
                <a:spcPts val="600"/>
              </a:spcBef>
              <a:buClr>
                <a:schemeClr val="tx2"/>
              </a:buClr>
              <a:defRPr/>
            </a:pPr>
            <a:endParaRPr lang="en-US" sz="2400" kern="0" dirty="0">
              <a:latin typeface="+mn-lt"/>
              <a:cs typeface="+mn-cs"/>
            </a:endParaRPr>
          </a:p>
          <a:p>
            <a:pPr algn="ctr" eaLnBrk="0" hangingPunct="0">
              <a:spcBef>
                <a:spcPts val="600"/>
              </a:spcBef>
              <a:buClr>
                <a:schemeClr val="tx2"/>
              </a:buClr>
              <a:defRPr/>
            </a:pPr>
            <a:r>
              <a:rPr lang="en-US" sz="2000" kern="0" dirty="0" smtClean="0">
                <a:solidFill>
                  <a:schemeClr val="accent2"/>
                </a:solidFill>
                <a:latin typeface="Calibri"/>
                <a:cs typeface="Arial"/>
              </a:rPr>
              <a:t>MARCH 2013</a:t>
            </a:r>
            <a:endParaRPr lang="en-US" sz="3200" kern="0" dirty="0">
              <a:solidFill>
                <a:schemeClr val="accent2"/>
              </a:solidFill>
              <a:latin typeface="+mn-lt"/>
              <a:cs typeface="+mn-cs"/>
            </a:endParaRPr>
          </a:p>
        </p:txBody>
      </p:sp>
      <p:pic>
        <p:nvPicPr>
          <p:cNvPr id="100355" name="Picture 5" descr="bcbsf_new_logo.jpg"/>
          <p:cNvPicPr>
            <a:picLocks noChangeAspect="1"/>
          </p:cNvPicPr>
          <p:nvPr/>
        </p:nvPicPr>
        <p:blipFill>
          <a:blip r:embed="rId3" cstate="print"/>
          <a:srcRect l="1389" t="2473" r="1389" b="2473"/>
          <a:stretch>
            <a:fillRect/>
          </a:stretch>
        </p:blipFill>
        <p:spPr bwMode="auto">
          <a:xfrm>
            <a:off x="3683000" y="4808538"/>
            <a:ext cx="1778000" cy="976312"/>
          </a:xfrm>
          <a:prstGeom prst="rect">
            <a:avLst/>
          </a:prstGeom>
          <a:noFill/>
          <a:ln w="9525">
            <a:noFill/>
            <a:miter lim="800000"/>
            <a:headEnd/>
            <a:tailEnd/>
          </a:ln>
        </p:spPr>
      </p:pic>
      <p:sp>
        <p:nvSpPr>
          <p:cNvPr id="5" name="Rectangle 4"/>
          <p:cNvSpPr/>
          <p:nvPr/>
        </p:nvSpPr>
        <p:spPr>
          <a:xfrm>
            <a:off x="0" y="6543675"/>
            <a:ext cx="1419726" cy="3143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Tree>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69" name="Rectangle 4"/>
          <p:cNvSpPr>
            <a:spLocks noGrp="1" noChangeArrowheads="1"/>
          </p:cNvSpPr>
          <p:nvPr>
            <p:ph type="title"/>
          </p:nvPr>
        </p:nvSpPr>
        <p:spPr/>
        <p:txBody>
          <a:bodyPr/>
          <a:lstStyle/>
          <a:p>
            <a:pPr eaLnBrk="1" hangingPunct="1"/>
            <a:r>
              <a:rPr lang="en-US" dirty="0" smtClean="0"/>
              <a:t>All Payers in Massachusetts Have Experienced Significant Spending Growth </a:t>
            </a:r>
          </a:p>
        </p:txBody>
      </p:sp>
      <p:sp>
        <p:nvSpPr>
          <p:cNvPr id="16398" name="Slide Number Placeholder 15"/>
          <p:cNvSpPr>
            <a:spLocks noGrp="1"/>
          </p:cNvSpPr>
          <p:nvPr>
            <p:ph type="sldNum" sz="quarter" idx="10"/>
          </p:nvPr>
        </p:nvSpPr>
        <p:spPr/>
        <p:txBody>
          <a:bodyPr/>
          <a:lstStyle/>
          <a:p>
            <a:pPr>
              <a:defRPr/>
            </a:pPr>
            <a:fld id="{C18AC93E-FEC2-46CC-A9D5-6977073F72A8}" type="slidenum">
              <a:rPr lang="en-US"/>
              <a:pPr>
                <a:defRPr/>
              </a:pPr>
              <a:t>9</a:t>
            </a:fld>
            <a:endParaRPr lang="en-US" dirty="0"/>
          </a:p>
        </p:txBody>
      </p:sp>
      <p:sp>
        <p:nvSpPr>
          <p:cNvPr id="135171" name="TextBox 6"/>
          <p:cNvSpPr txBox="1">
            <a:spLocks noChangeArrowheads="1"/>
          </p:cNvSpPr>
          <p:nvPr/>
        </p:nvSpPr>
        <p:spPr bwMode="auto">
          <a:xfrm>
            <a:off x="455613" y="6161544"/>
            <a:ext cx="8345487" cy="215444"/>
          </a:xfrm>
          <a:prstGeom prst="rect">
            <a:avLst/>
          </a:prstGeom>
          <a:noFill/>
          <a:ln w="9525">
            <a:noFill/>
            <a:miter lim="800000"/>
            <a:headEnd/>
            <a:tailEnd/>
          </a:ln>
        </p:spPr>
        <p:txBody>
          <a:bodyPr lIns="0" rIns="0" anchor="b">
            <a:spAutoFit/>
          </a:bodyPr>
          <a:lstStyle/>
          <a:p>
            <a:r>
              <a:rPr lang="en-US" sz="600" dirty="0">
                <a:solidFill>
                  <a:srgbClr val="1C1C1C"/>
                </a:solidFill>
              </a:rPr>
              <a:t>SOURCE</a:t>
            </a:r>
            <a:r>
              <a:rPr lang="en-US" sz="600" dirty="0">
                <a:solidFill>
                  <a:srgbClr val="000000"/>
                </a:solidFill>
                <a:ea typeface="ＭＳ Ｐゴシック"/>
                <a:cs typeface="ＭＳ Ｐゴシック"/>
              </a:rPr>
              <a:t>:</a:t>
            </a:r>
            <a:r>
              <a:rPr lang="en-US" sz="800" dirty="0">
                <a:solidFill>
                  <a:srgbClr val="000000"/>
                </a:solidFill>
                <a:ea typeface="ＭＳ Ｐゴシック"/>
                <a:cs typeface="ＭＳ Ｐゴシック"/>
              </a:rPr>
              <a:t> </a:t>
            </a:r>
            <a:r>
              <a:rPr lang="en-US" sz="800" dirty="0" smtClean="0"/>
              <a:t>Centers for Medicare &amp; Medicaid Services, </a:t>
            </a:r>
            <a:r>
              <a:rPr lang="en-US" sz="800" i="1" dirty="0" smtClean="0">
                <a:hlinkClick r:id="rId3"/>
              </a:rPr>
              <a:t>Health Expenditures by State of Residence</a:t>
            </a:r>
            <a:r>
              <a:rPr lang="en-US" sz="800" dirty="0" smtClean="0"/>
              <a:t>, CMS, 2011.</a:t>
            </a:r>
            <a:endParaRPr lang="en-US" sz="800" dirty="0"/>
          </a:p>
        </p:txBody>
      </p:sp>
      <p:sp>
        <p:nvSpPr>
          <p:cNvPr id="135173" name="Rectangle 8"/>
          <p:cNvSpPr>
            <a:spLocks noChangeArrowheads="1"/>
          </p:cNvSpPr>
          <p:nvPr/>
        </p:nvSpPr>
        <p:spPr bwMode="auto">
          <a:xfrm>
            <a:off x="455613" y="1785938"/>
            <a:ext cx="5926137" cy="246062"/>
          </a:xfrm>
          <a:prstGeom prst="rect">
            <a:avLst/>
          </a:prstGeom>
          <a:noFill/>
          <a:ln w="9525">
            <a:noFill/>
            <a:miter lim="800000"/>
            <a:headEnd/>
            <a:tailEnd/>
          </a:ln>
        </p:spPr>
        <p:txBody>
          <a:bodyPr wrap="none" lIns="0" rIns="0">
            <a:noAutofit/>
          </a:bodyPr>
          <a:lstStyle/>
          <a:p>
            <a:pPr>
              <a:defRPr sz="1800" b="1" i="0" u="none" strike="noStrike" kern="1200" baseline="0">
                <a:solidFill>
                  <a:prstClr val="black"/>
                </a:solidFill>
                <a:latin typeface="+mn-lt"/>
                <a:ea typeface="+mn-ea"/>
                <a:cs typeface="+mn-cs"/>
              </a:defRPr>
            </a:pPr>
            <a:r>
              <a:rPr lang="en-US" sz="1000" dirty="0" smtClean="0">
                <a:solidFill>
                  <a:prstClr val="black"/>
                </a:solidFill>
              </a:rPr>
              <a:t>TOTAL PERSONAL HEALTH EXPENDITURES BY PAYER IN MASSACHUSETTS, 1991-2009</a:t>
            </a:r>
          </a:p>
          <a:p>
            <a:pPr>
              <a:defRPr sz="1800" b="1" i="0" u="none" strike="noStrike" kern="1200" baseline="0">
                <a:solidFill>
                  <a:prstClr val="black"/>
                </a:solidFill>
                <a:latin typeface="+mn-lt"/>
                <a:ea typeface="+mn-ea"/>
                <a:cs typeface="+mn-cs"/>
              </a:defRPr>
            </a:pPr>
            <a:r>
              <a:rPr lang="en-US" sz="1000" dirty="0" smtClean="0">
                <a:solidFill>
                  <a:prstClr val="black"/>
                </a:solidFill>
              </a:rPr>
              <a:t>(MILLIONS OF DOLLARS)</a:t>
            </a:r>
          </a:p>
        </p:txBody>
      </p:sp>
      <p:sp>
        <p:nvSpPr>
          <p:cNvPr id="17" name="Text Box 11"/>
          <p:cNvSpPr txBox="1">
            <a:spLocks noChangeArrowheads="1"/>
          </p:cNvSpPr>
          <p:nvPr/>
        </p:nvSpPr>
        <p:spPr bwMode="auto">
          <a:xfrm>
            <a:off x="6627813" y="1819275"/>
            <a:ext cx="2057400" cy="4481513"/>
          </a:xfrm>
          <a:prstGeom prst="rect">
            <a:avLst/>
          </a:prstGeom>
          <a:noFill/>
          <a:ln w="3175">
            <a:solidFill>
              <a:schemeClr val="accent1">
                <a:lumMod val="60000"/>
                <a:lumOff val="40000"/>
              </a:schemeClr>
            </a:solidFill>
            <a:miter lim="800000"/>
            <a:headEnd/>
            <a:tailEnd/>
          </a:ln>
        </p:spPr>
        <p:txBody>
          <a:bodyPr/>
          <a:lstStyle/>
          <a:p>
            <a:pPr>
              <a:spcBef>
                <a:spcPts val="600"/>
              </a:spcBef>
            </a:pPr>
            <a:r>
              <a:rPr lang="en-US" sz="1400" dirty="0" smtClean="0"/>
              <a:t>These numbers reflect total increases in spending, resulting from both increasing enrollment, especially in Medicaid, and higher per capita spending.</a:t>
            </a:r>
            <a:endParaRPr lang="en-US" sz="1400" dirty="0" smtClean="0">
              <a:solidFill>
                <a:srgbClr val="0080FF"/>
              </a:solidFill>
            </a:endParaRPr>
          </a:p>
          <a:p>
            <a:endParaRPr lang="en-US" sz="1400" dirty="0" smtClean="0"/>
          </a:p>
          <a:p>
            <a:endParaRPr lang="en-US" sz="1400" dirty="0"/>
          </a:p>
        </p:txBody>
      </p:sp>
      <p:sp>
        <p:nvSpPr>
          <p:cNvPr id="18" name="Rectangle 17"/>
          <p:cNvSpPr/>
          <p:nvPr/>
        </p:nvSpPr>
        <p:spPr>
          <a:xfrm>
            <a:off x="6399213" y="1635125"/>
            <a:ext cx="228600" cy="1190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aphicFrame>
        <p:nvGraphicFramePr>
          <p:cNvPr id="15" name="Chart 10"/>
          <p:cNvGraphicFramePr>
            <a:graphicFrameLocks/>
          </p:cNvGraphicFramePr>
          <p:nvPr>
            <p:extLst>
              <p:ext uri="{D42A27DB-BD31-4B8C-83A1-F6EECF244321}">
                <p14:modId xmlns="" xmlns:p14="http://schemas.microsoft.com/office/powerpoint/2010/main" val="1327069845"/>
              </p:ext>
            </p:extLst>
          </p:nvPr>
        </p:nvGraphicFramePr>
        <p:xfrm>
          <a:off x="457200" y="2200274"/>
          <a:ext cx="5943600" cy="3676649"/>
        </p:xfrm>
        <a:graphic>
          <a:graphicData uri="http://schemas.openxmlformats.org/drawingml/2006/chart">
            <c:chart xmlns:c="http://schemas.openxmlformats.org/drawingml/2006/chart" xmlns:r="http://schemas.openxmlformats.org/officeDocument/2006/relationships" r:id="rId4"/>
          </a:graphicData>
        </a:graphic>
      </p:graphicFrame>
      <p:cxnSp>
        <p:nvCxnSpPr>
          <p:cNvPr id="20" name="Straight Connector 19"/>
          <p:cNvCxnSpPr/>
          <p:nvPr/>
        </p:nvCxnSpPr>
        <p:spPr>
          <a:xfrm>
            <a:off x="1057275" y="5931773"/>
            <a:ext cx="5267325"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1" name="Rectangle 20"/>
          <p:cNvSpPr>
            <a:spLocks noChangeArrowheads="1"/>
          </p:cNvSpPr>
          <p:nvPr/>
        </p:nvSpPr>
        <p:spPr bwMode="auto">
          <a:xfrm>
            <a:off x="3495674" y="5818188"/>
            <a:ext cx="390526" cy="246221"/>
          </a:xfrm>
          <a:prstGeom prst="rect">
            <a:avLst/>
          </a:prstGeom>
          <a:solidFill>
            <a:schemeClr val="bg1"/>
          </a:solidFill>
          <a:ln w="9525">
            <a:noFill/>
            <a:miter lim="800000"/>
            <a:headEnd/>
            <a:tailEnd/>
          </a:ln>
        </p:spPr>
        <p:txBody>
          <a:bodyPr wrap="none" lIns="0" rIns="0">
            <a:noAutofit/>
          </a:bodyPr>
          <a:lstStyle/>
          <a:p>
            <a:pPr algn="ctr">
              <a:defRPr sz="1800" b="1" i="0" u="none" strike="noStrike" kern="1200" baseline="0">
                <a:solidFill>
                  <a:prstClr val="black"/>
                </a:solidFill>
                <a:latin typeface="+mn-lt"/>
                <a:ea typeface="+mn-ea"/>
                <a:cs typeface="+mn-cs"/>
              </a:defRPr>
            </a:pPr>
            <a:r>
              <a:rPr lang="en-US" sz="1000" b="1" dirty="0" smtClean="0">
                <a:solidFill>
                  <a:prstClr val="black"/>
                </a:solidFill>
                <a:latin typeface="Calibri"/>
                <a:cs typeface="Arial"/>
              </a:rPr>
              <a:t>Year</a:t>
            </a:r>
            <a:endParaRPr lang="en-US" sz="1000" b="1" dirty="0">
              <a:solidFill>
                <a:prstClr val="black"/>
              </a:solidFill>
              <a:latin typeface="Calibri"/>
              <a:cs typeface="Arial"/>
            </a:endParaRPr>
          </a:p>
        </p:txBody>
      </p:sp>
    </p:spTree>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69" name="Rectangle 4"/>
          <p:cNvSpPr>
            <a:spLocks noGrp="1" noChangeArrowheads="1"/>
          </p:cNvSpPr>
          <p:nvPr>
            <p:ph type="title"/>
          </p:nvPr>
        </p:nvSpPr>
        <p:spPr/>
        <p:txBody>
          <a:bodyPr/>
          <a:lstStyle/>
          <a:p>
            <a:pPr eaLnBrk="1" hangingPunct="1"/>
            <a:r>
              <a:rPr lang="en-US" dirty="0" smtClean="0"/>
              <a:t>Total Growth Rates by Payer Have Been Similar</a:t>
            </a:r>
            <a:br>
              <a:rPr lang="en-US" dirty="0" smtClean="0"/>
            </a:br>
            <a:r>
              <a:rPr lang="en-US" dirty="0" smtClean="0"/>
              <a:t>Since 1991</a:t>
            </a:r>
          </a:p>
        </p:txBody>
      </p:sp>
      <p:sp>
        <p:nvSpPr>
          <p:cNvPr id="16398" name="Slide Number Placeholder 15"/>
          <p:cNvSpPr>
            <a:spLocks noGrp="1"/>
          </p:cNvSpPr>
          <p:nvPr>
            <p:ph type="sldNum" sz="quarter" idx="10"/>
          </p:nvPr>
        </p:nvSpPr>
        <p:spPr/>
        <p:txBody>
          <a:bodyPr/>
          <a:lstStyle/>
          <a:p>
            <a:pPr>
              <a:defRPr/>
            </a:pPr>
            <a:fld id="{C18AC93E-FEC2-46CC-A9D5-6977073F72A8}" type="slidenum">
              <a:rPr lang="en-US"/>
              <a:pPr>
                <a:defRPr/>
              </a:pPr>
              <a:t>10</a:t>
            </a:fld>
            <a:endParaRPr lang="en-US" dirty="0"/>
          </a:p>
        </p:txBody>
      </p:sp>
      <p:sp>
        <p:nvSpPr>
          <p:cNvPr id="135171" name="TextBox 6"/>
          <p:cNvSpPr txBox="1">
            <a:spLocks noChangeArrowheads="1"/>
          </p:cNvSpPr>
          <p:nvPr/>
        </p:nvSpPr>
        <p:spPr bwMode="auto">
          <a:xfrm>
            <a:off x="455613" y="6161544"/>
            <a:ext cx="8345487" cy="215444"/>
          </a:xfrm>
          <a:prstGeom prst="rect">
            <a:avLst/>
          </a:prstGeom>
          <a:noFill/>
          <a:ln w="9525">
            <a:noFill/>
            <a:miter lim="800000"/>
            <a:headEnd/>
            <a:tailEnd/>
          </a:ln>
        </p:spPr>
        <p:txBody>
          <a:bodyPr lIns="0" rIns="0" anchor="b">
            <a:spAutoFit/>
          </a:bodyPr>
          <a:lstStyle/>
          <a:p>
            <a:r>
              <a:rPr lang="en-US" sz="600" dirty="0">
                <a:solidFill>
                  <a:srgbClr val="1C1C1C"/>
                </a:solidFill>
              </a:rPr>
              <a:t>SOURCE</a:t>
            </a:r>
            <a:r>
              <a:rPr lang="en-US" sz="600" dirty="0">
                <a:solidFill>
                  <a:srgbClr val="000000"/>
                </a:solidFill>
                <a:ea typeface="ＭＳ Ｐゴシック"/>
                <a:cs typeface="ＭＳ Ｐゴシック"/>
              </a:rPr>
              <a:t>:</a:t>
            </a:r>
            <a:r>
              <a:rPr lang="en-US" sz="800" dirty="0">
                <a:solidFill>
                  <a:srgbClr val="000000"/>
                </a:solidFill>
                <a:ea typeface="ＭＳ Ｐゴシック"/>
                <a:cs typeface="ＭＳ Ｐゴシック"/>
              </a:rPr>
              <a:t> </a:t>
            </a:r>
            <a:r>
              <a:rPr lang="en-US" sz="800" dirty="0" smtClean="0"/>
              <a:t>Centers for Medicare &amp; Medicaid Services, </a:t>
            </a:r>
            <a:r>
              <a:rPr lang="en-US" sz="800" i="1" dirty="0" smtClean="0">
                <a:hlinkClick r:id="rId3"/>
              </a:rPr>
              <a:t>Health Expenditures by State of Residence</a:t>
            </a:r>
            <a:r>
              <a:rPr lang="en-US" sz="800" dirty="0" smtClean="0"/>
              <a:t>, CMS, 2011.</a:t>
            </a:r>
            <a:endParaRPr lang="en-US" sz="800" dirty="0"/>
          </a:p>
        </p:txBody>
      </p:sp>
      <p:sp>
        <p:nvSpPr>
          <p:cNvPr id="135173" name="Rectangle 8"/>
          <p:cNvSpPr>
            <a:spLocks noChangeArrowheads="1"/>
          </p:cNvSpPr>
          <p:nvPr/>
        </p:nvSpPr>
        <p:spPr bwMode="auto">
          <a:xfrm>
            <a:off x="455613" y="1785938"/>
            <a:ext cx="5926137" cy="246062"/>
          </a:xfrm>
          <a:prstGeom prst="rect">
            <a:avLst/>
          </a:prstGeom>
          <a:noFill/>
          <a:ln w="9525">
            <a:noFill/>
            <a:miter lim="800000"/>
            <a:headEnd/>
            <a:tailEnd/>
          </a:ln>
        </p:spPr>
        <p:txBody>
          <a:bodyPr wrap="none" lIns="0" rIns="0">
            <a:noAutofit/>
          </a:bodyPr>
          <a:lstStyle/>
          <a:p>
            <a:pPr>
              <a:defRPr sz="1800" b="1" i="0" u="none" strike="noStrike" kern="1200" baseline="0">
                <a:solidFill>
                  <a:prstClr val="black"/>
                </a:solidFill>
                <a:latin typeface="+mn-lt"/>
                <a:ea typeface="+mn-ea"/>
                <a:cs typeface="+mn-cs"/>
              </a:defRPr>
            </a:pPr>
            <a:r>
              <a:rPr lang="en-US" sz="1000" dirty="0" smtClean="0">
                <a:solidFill>
                  <a:prstClr val="black"/>
                </a:solidFill>
              </a:rPr>
              <a:t>ANNUAL GROWTH INDEX BY PAYER IN </a:t>
            </a:r>
            <a:r>
              <a:rPr lang="en-US" sz="1000" b="1" dirty="0" smtClean="0">
                <a:solidFill>
                  <a:prstClr val="black"/>
                </a:solidFill>
              </a:rPr>
              <a:t> MASSACHUSETTS</a:t>
            </a:r>
            <a:r>
              <a:rPr lang="en-US" sz="1000" dirty="0" smtClean="0">
                <a:solidFill>
                  <a:prstClr val="black"/>
                </a:solidFill>
              </a:rPr>
              <a:t>, 1991-2009; BASE YEAR 1991</a:t>
            </a:r>
          </a:p>
          <a:p>
            <a:pPr>
              <a:defRPr sz="1800" b="1" i="0" u="none" strike="noStrike" kern="1200" baseline="0">
                <a:solidFill>
                  <a:prstClr val="black"/>
                </a:solidFill>
                <a:latin typeface="+mn-lt"/>
                <a:ea typeface="+mn-ea"/>
                <a:cs typeface="+mn-cs"/>
              </a:defRPr>
            </a:pPr>
            <a:r>
              <a:rPr lang="en-US" sz="1000" dirty="0" smtClean="0">
                <a:solidFill>
                  <a:prstClr val="black"/>
                </a:solidFill>
              </a:rPr>
              <a:t>(ANNUAL GROWTH RATE)</a:t>
            </a:r>
          </a:p>
        </p:txBody>
      </p:sp>
      <p:sp>
        <p:nvSpPr>
          <p:cNvPr id="17" name="Text Box 11"/>
          <p:cNvSpPr txBox="1">
            <a:spLocks noChangeArrowheads="1"/>
          </p:cNvSpPr>
          <p:nvPr/>
        </p:nvSpPr>
        <p:spPr bwMode="auto">
          <a:xfrm>
            <a:off x="6627813" y="1819275"/>
            <a:ext cx="2057400" cy="4481513"/>
          </a:xfrm>
          <a:prstGeom prst="rect">
            <a:avLst/>
          </a:prstGeom>
          <a:noFill/>
          <a:ln w="3175">
            <a:solidFill>
              <a:schemeClr val="accent1">
                <a:lumMod val="60000"/>
                <a:lumOff val="40000"/>
              </a:schemeClr>
            </a:solidFill>
            <a:miter lim="800000"/>
            <a:headEnd/>
            <a:tailEnd/>
          </a:ln>
        </p:spPr>
        <p:txBody>
          <a:bodyPr/>
          <a:lstStyle/>
          <a:p>
            <a:pPr defTabSz="914400">
              <a:spcBef>
                <a:spcPct val="50000"/>
              </a:spcBef>
            </a:pPr>
            <a:r>
              <a:rPr lang="en-US" sz="1400" dirty="0" smtClean="0"/>
              <a:t>Though private spending accounts for the majority of health care costs in Massachusetts, all types of payers had similar growth rates from 1991 to 2009:</a:t>
            </a:r>
          </a:p>
          <a:p>
            <a:pPr marL="114300" indent="-114300">
              <a:spcBef>
                <a:spcPts val="600"/>
              </a:spcBef>
              <a:buClr>
                <a:schemeClr val="accent2"/>
              </a:buClr>
              <a:buFont typeface="Wingdings" pitchFamily="2" charset="2"/>
              <a:buChar char="§"/>
            </a:pPr>
            <a:r>
              <a:rPr lang="en-US" sz="1400" b="1" dirty="0" smtClean="0">
                <a:solidFill>
                  <a:schemeClr val="accent1"/>
                </a:solidFill>
              </a:rPr>
              <a:t>Private/Other</a:t>
            </a:r>
            <a:r>
              <a:rPr lang="en-US" sz="1400" dirty="0" smtClean="0"/>
              <a:t> average </a:t>
            </a:r>
            <a:br>
              <a:rPr lang="en-US" sz="1400" dirty="0" smtClean="0"/>
            </a:br>
            <a:r>
              <a:rPr lang="en-US" sz="1400" dirty="0" smtClean="0"/>
              <a:t>annual growth rate,</a:t>
            </a:r>
            <a:br>
              <a:rPr lang="en-US" sz="1400" dirty="0" smtClean="0"/>
            </a:br>
            <a:r>
              <a:rPr lang="en-US" sz="1400" dirty="0" smtClean="0"/>
              <a:t>1991-2009: </a:t>
            </a:r>
            <a:r>
              <a:rPr lang="en-US" sz="1400" b="1" dirty="0" smtClean="0"/>
              <a:t>6.2%</a:t>
            </a:r>
          </a:p>
          <a:p>
            <a:pPr marL="114300" indent="-114300">
              <a:spcBef>
                <a:spcPts val="600"/>
              </a:spcBef>
              <a:buClr>
                <a:schemeClr val="accent2"/>
              </a:buClr>
              <a:buFont typeface="Wingdings" pitchFamily="2" charset="2"/>
              <a:buChar char="§"/>
            </a:pPr>
            <a:r>
              <a:rPr lang="en-US" sz="1400" b="1" dirty="0" smtClean="0">
                <a:solidFill>
                  <a:schemeClr val="accent5"/>
                </a:solidFill>
              </a:rPr>
              <a:t>Medicare</a:t>
            </a:r>
            <a:r>
              <a:rPr lang="en-US" sz="1400" dirty="0" smtClean="0"/>
              <a:t> average annual growth rate, 1991-2009: </a:t>
            </a:r>
            <a:r>
              <a:rPr lang="en-US" sz="1400" b="1" dirty="0" smtClean="0"/>
              <a:t>7.1%</a:t>
            </a:r>
          </a:p>
          <a:p>
            <a:pPr marL="114300" indent="-114300">
              <a:spcBef>
                <a:spcPts val="600"/>
              </a:spcBef>
              <a:buClr>
                <a:schemeClr val="accent2"/>
              </a:buClr>
              <a:buFont typeface="Wingdings" pitchFamily="2" charset="2"/>
              <a:buChar char="§"/>
            </a:pPr>
            <a:r>
              <a:rPr lang="en-US" sz="1400" b="1" dirty="0" smtClean="0">
                <a:solidFill>
                  <a:schemeClr val="bg2"/>
                </a:solidFill>
              </a:rPr>
              <a:t>Medicaid</a:t>
            </a:r>
            <a:r>
              <a:rPr lang="en-US" sz="1400" dirty="0" smtClean="0"/>
              <a:t> average annual growth rate, 1991-2009: </a:t>
            </a:r>
            <a:r>
              <a:rPr lang="en-US" sz="1400" b="1" dirty="0" smtClean="0"/>
              <a:t>6.9%</a:t>
            </a:r>
          </a:p>
        </p:txBody>
      </p:sp>
      <p:sp>
        <p:nvSpPr>
          <p:cNvPr id="18" name="Rectangle 17"/>
          <p:cNvSpPr/>
          <p:nvPr/>
        </p:nvSpPr>
        <p:spPr>
          <a:xfrm>
            <a:off x="6399213" y="1635125"/>
            <a:ext cx="228600" cy="1190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aphicFrame>
        <p:nvGraphicFramePr>
          <p:cNvPr id="15" name="Chart 10"/>
          <p:cNvGraphicFramePr>
            <a:graphicFrameLocks/>
          </p:cNvGraphicFramePr>
          <p:nvPr>
            <p:extLst>
              <p:ext uri="{D42A27DB-BD31-4B8C-83A1-F6EECF244321}">
                <p14:modId xmlns="" xmlns:p14="http://schemas.microsoft.com/office/powerpoint/2010/main" val="973908596"/>
              </p:ext>
            </p:extLst>
          </p:nvPr>
        </p:nvGraphicFramePr>
        <p:xfrm>
          <a:off x="457200" y="2200274"/>
          <a:ext cx="5943600" cy="3676649"/>
        </p:xfrm>
        <a:graphic>
          <a:graphicData uri="http://schemas.openxmlformats.org/drawingml/2006/chart">
            <c:chart xmlns:c="http://schemas.openxmlformats.org/drawingml/2006/chart" xmlns:r="http://schemas.openxmlformats.org/officeDocument/2006/relationships" r:id="rId4"/>
          </a:graphicData>
        </a:graphic>
      </p:graphicFrame>
      <p:cxnSp>
        <p:nvCxnSpPr>
          <p:cNvPr id="20" name="Straight Connector 19"/>
          <p:cNvCxnSpPr/>
          <p:nvPr/>
        </p:nvCxnSpPr>
        <p:spPr>
          <a:xfrm>
            <a:off x="790575" y="5931773"/>
            <a:ext cx="5524500"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1" name="Rectangle 20"/>
          <p:cNvSpPr>
            <a:spLocks noChangeArrowheads="1"/>
          </p:cNvSpPr>
          <p:nvPr/>
        </p:nvSpPr>
        <p:spPr bwMode="auto">
          <a:xfrm>
            <a:off x="3357562" y="5818188"/>
            <a:ext cx="390526" cy="246221"/>
          </a:xfrm>
          <a:prstGeom prst="rect">
            <a:avLst/>
          </a:prstGeom>
          <a:solidFill>
            <a:schemeClr val="bg1"/>
          </a:solidFill>
          <a:ln w="9525">
            <a:noFill/>
            <a:miter lim="800000"/>
            <a:headEnd/>
            <a:tailEnd/>
          </a:ln>
        </p:spPr>
        <p:txBody>
          <a:bodyPr wrap="none" lIns="0" rIns="0">
            <a:noAutofit/>
          </a:bodyPr>
          <a:lstStyle/>
          <a:p>
            <a:pPr algn="ctr">
              <a:defRPr sz="1800" b="1" i="0" u="none" strike="noStrike" kern="1200" baseline="0">
                <a:solidFill>
                  <a:prstClr val="black"/>
                </a:solidFill>
                <a:latin typeface="+mn-lt"/>
                <a:ea typeface="+mn-ea"/>
                <a:cs typeface="+mn-cs"/>
              </a:defRPr>
            </a:pPr>
            <a:r>
              <a:rPr lang="en-US" sz="1000" b="1" dirty="0" smtClean="0">
                <a:solidFill>
                  <a:prstClr val="black"/>
                </a:solidFill>
                <a:latin typeface="Calibri"/>
                <a:cs typeface="Arial"/>
              </a:rPr>
              <a:t>Year</a:t>
            </a:r>
            <a:endParaRPr lang="en-US" sz="1000" b="1" dirty="0">
              <a:solidFill>
                <a:prstClr val="black"/>
              </a:solidFill>
              <a:latin typeface="Calibri"/>
              <a:cs typeface="Arial"/>
            </a:endParaRPr>
          </a:p>
        </p:txBody>
      </p:sp>
    </p:spTree>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69" name="Rectangle 4"/>
          <p:cNvSpPr>
            <a:spLocks noGrp="1" noChangeArrowheads="1"/>
          </p:cNvSpPr>
          <p:nvPr>
            <p:ph type="title"/>
          </p:nvPr>
        </p:nvSpPr>
        <p:spPr/>
        <p:txBody>
          <a:bodyPr/>
          <a:lstStyle/>
          <a:p>
            <a:pPr eaLnBrk="1" hangingPunct="1"/>
            <a:r>
              <a:rPr lang="en-US" dirty="0" smtClean="0"/>
              <a:t>Private Spending Grew Faster Per Capita than</a:t>
            </a:r>
            <a:br>
              <a:rPr lang="en-US" dirty="0" smtClean="0"/>
            </a:br>
            <a:r>
              <a:rPr lang="en-US" dirty="0" smtClean="0"/>
              <a:t>Both Medicare and Medicaid</a:t>
            </a:r>
          </a:p>
        </p:txBody>
      </p:sp>
      <p:sp>
        <p:nvSpPr>
          <p:cNvPr id="16398" name="Slide Number Placeholder 15"/>
          <p:cNvSpPr>
            <a:spLocks noGrp="1"/>
          </p:cNvSpPr>
          <p:nvPr>
            <p:ph type="sldNum" sz="quarter" idx="10"/>
          </p:nvPr>
        </p:nvSpPr>
        <p:spPr/>
        <p:txBody>
          <a:bodyPr/>
          <a:lstStyle/>
          <a:p>
            <a:pPr>
              <a:defRPr/>
            </a:pPr>
            <a:fld id="{C18AC93E-FEC2-46CC-A9D5-6977073F72A8}" type="slidenum">
              <a:rPr lang="en-US"/>
              <a:pPr>
                <a:defRPr/>
              </a:pPr>
              <a:t>11</a:t>
            </a:fld>
            <a:endParaRPr lang="en-US" dirty="0"/>
          </a:p>
        </p:txBody>
      </p:sp>
      <p:sp>
        <p:nvSpPr>
          <p:cNvPr id="135171" name="TextBox 6"/>
          <p:cNvSpPr txBox="1">
            <a:spLocks noChangeArrowheads="1"/>
          </p:cNvSpPr>
          <p:nvPr/>
        </p:nvSpPr>
        <p:spPr bwMode="auto">
          <a:xfrm>
            <a:off x="455613" y="6069211"/>
            <a:ext cx="8345487" cy="307777"/>
          </a:xfrm>
          <a:prstGeom prst="rect">
            <a:avLst/>
          </a:prstGeom>
          <a:noFill/>
          <a:ln w="9525">
            <a:noFill/>
            <a:miter lim="800000"/>
            <a:headEnd/>
            <a:tailEnd/>
          </a:ln>
        </p:spPr>
        <p:txBody>
          <a:bodyPr lIns="0" rIns="0" anchor="b">
            <a:spAutoFit/>
          </a:bodyPr>
          <a:lstStyle/>
          <a:p>
            <a:endParaRPr lang="en-US" sz="600" dirty="0" smtClean="0">
              <a:solidFill>
                <a:srgbClr val="1C1C1C"/>
              </a:solidFill>
            </a:endParaRPr>
          </a:p>
          <a:p>
            <a:r>
              <a:rPr lang="en-US" sz="600" dirty="0" smtClean="0">
                <a:solidFill>
                  <a:srgbClr val="1C1C1C"/>
                </a:solidFill>
              </a:rPr>
              <a:t>SOURCE</a:t>
            </a:r>
            <a:r>
              <a:rPr lang="en-US" sz="600" dirty="0">
                <a:solidFill>
                  <a:srgbClr val="000000"/>
                </a:solidFill>
                <a:ea typeface="ＭＳ Ｐゴシック"/>
                <a:cs typeface="ＭＳ Ｐゴシック"/>
              </a:rPr>
              <a:t>:</a:t>
            </a:r>
            <a:r>
              <a:rPr lang="en-US" sz="800" dirty="0">
                <a:solidFill>
                  <a:srgbClr val="000000"/>
                </a:solidFill>
                <a:ea typeface="ＭＳ Ｐゴシック"/>
                <a:cs typeface="ＭＳ Ｐゴシック"/>
              </a:rPr>
              <a:t> </a:t>
            </a:r>
            <a:r>
              <a:rPr lang="en-US" sz="800" dirty="0" smtClean="0"/>
              <a:t>Centers for Medicare &amp; Medicaid Services, </a:t>
            </a:r>
            <a:r>
              <a:rPr lang="en-US" sz="800" i="1" dirty="0" smtClean="0">
                <a:hlinkClick r:id="rId3"/>
              </a:rPr>
              <a:t>Health Expenditures by State of Residence</a:t>
            </a:r>
            <a:r>
              <a:rPr lang="en-US" sz="800" dirty="0" smtClean="0"/>
              <a:t>, CMS, 2011. </a:t>
            </a:r>
          </a:p>
        </p:txBody>
      </p:sp>
      <p:sp>
        <p:nvSpPr>
          <p:cNvPr id="135173" name="Rectangle 8"/>
          <p:cNvSpPr>
            <a:spLocks noChangeArrowheads="1"/>
          </p:cNvSpPr>
          <p:nvPr/>
        </p:nvSpPr>
        <p:spPr bwMode="auto">
          <a:xfrm>
            <a:off x="455613" y="1785938"/>
            <a:ext cx="5926137" cy="246062"/>
          </a:xfrm>
          <a:prstGeom prst="rect">
            <a:avLst/>
          </a:prstGeom>
          <a:noFill/>
          <a:ln w="9525">
            <a:noFill/>
            <a:miter lim="800000"/>
            <a:headEnd/>
            <a:tailEnd/>
          </a:ln>
        </p:spPr>
        <p:txBody>
          <a:bodyPr wrap="none" lIns="0" rIns="0">
            <a:noAutofit/>
          </a:bodyPr>
          <a:lstStyle/>
          <a:p>
            <a:pPr>
              <a:defRPr sz="1800" b="1" i="0" u="none" strike="noStrike" kern="1200" baseline="0">
                <a:solidFill>
                  <a:prstClr val="black"/>
                </a:solidFill>
                <a:latin typeface="+mn-lt"/>
                <a:ea typeface="+mn-ea"/>
                <a:cs typeface="+mn-cs"/>
              </a:defRPr>
            </a:pPr>
            <a:r>
              <a:rPr lang="en-US" sz="1000" dirty="0" smtClean="0">
                <a:solidFill>
                  <a:prstClr val="black"/>
                </a:solidFill>
              </a:rPr>
              <a:t>HEALTH CARE EXPENDITURES PER CAPITA BY PAYER IN MASSACHUSETTS, 1991-2009</a:t>
            </a:r>
            <a:endParaRPr lang="en-US" sz="1000" dirty="0">
              <a:solidFill>
                <a:prstClr val="black"/>
              </a:solidFill>
            </a:endParaRPr>
          </a:p>
        </p:txBody>
      </p:sp>
      <p:sp>
        <p:nvSpPr>
          <p:cNvPr id="17" name="Text Box 11"/>
          <p:cNvSpPr txBox="1">
            <a:spLocks noChangeArrowheads="1"/>
          </p:cNvSpPr>
          <p:nvPr/>
        </p:nvSpPr>
        <p:spPr bwMode="auto">
          <a:xfrm>
            <a:off x="6627813" y="1819275"/>
            <a:ext cx="2057400" cy="4481513"/>
          </a:xfrm>
          <a:prstGeom prst="rect">
            <a:avLst/>
          </a:prstGeom>
          <a:noFill/>
          <a:ln w="3175">
            <a:solidFill>
              <a:schemeClr val="accent1">
                <a:lumMod val="60000"/>
                <a:lumOff val="40000"/>
              </a:schemeClr>
            </a:solidFill>
            <a:miter lim="800000"/>
            <a:headEnd/>
            <a:tailEnd/>
          </a:ln>
        </p:spPr>
        <p:txBody>
          <a:bodyPr/>
          <a:lstStyle/>
          <a:p>
            <a:pPr defTabSz="914400">
              <a:spcBef>
                <a:spcPct val="50000"/>
              </a:spcBef>
            </a:pPr>
            <a:r>
              <a:rPr lang="en-US" sz="1400" dirty="0" smtClean="0"/>
              <a:t>The sharp drop in Medicaid per capita spending resulted in part from the 2006 expansion of Medicaid, in which lower-cost and less sick populations enrolled. </a:t>
            </a:r>
          </a:p>
          <a:p>
            <a:pPr marL="114300" indent="-114300">
              <a:spcBef>
                <a:spcPts val="600"/>
              </a:spcBef>
              <a:buClr>
                <a:schemeClr val="accent2"/>
              </a:buClr>
              <a:buFont typeface="Wingdings" pitchFamily="2" charset="2"/>
              <a:buChar char="§"/>
            </a:pPr>
            <a:r>
              <a:rPr lang="en-US" sz="1400" b="1" dirty="0" smtClean="0">
                <a:solidFill>
                  <a:schemeClr val="accent1"/>
                </a:solidFill>
              </a:rPr>
              <a:t>Private/Other</a:t>
            </a:r>
            <a:r>
              <a:rPr lang="en-US" sz="1400" dirty="0" smtClean="0"/>
              <a:t> average </a:t>
            </a:r>
            <a:br>
              <a:rPr lang="en-US" sz="1400" dirty="0" smtClean="0"/>
            </a:br>
            <a:r>
              <a:rPr lang="en-US" sz="1400" dirty="0" smtClean="0"/>
              <a:t>annual per capita growth rate, </a:t>
            </a:r>
            <a:br>
              <a:rPr lang="en-US" sz="1400" dirty="0" smtClean="0"/>
            </a:br>
            <a:r>
              <a:rPr lang="en-US" sz="1400" dirty="0" smtClean="0"/>
              <a:t>1991-2009: </a:t>
            </a:r>
            <a:r>
              <a:rPr lang="en-US" sz="1400" b="1" dirty="0" smtClean="0"/>
              <a:t>6.6%</a:t>
            </a:r>
          </a:p>
          <a:p>
            <a:pPr marL="114300" indent="-114300">
              <a:spcBef>
                <a:spcPts val="600"/>
              </a:spcBef>
              <a:buClr>
                <a:schemeClr val="accent2"/>
              </a:buClr>
              <a:buFont typeface="Wingdings" pitchFamily="2" charset="2"/>
              <a:buChar char="§"/>
            </a:pPr>
            <a:r>
              <a:rPr lang="en-US" sz="1400" b="1" dirty="0" smtClean="0">
                <a:solidFill>
                  <a:schemeClr val="accent5"/>
                </a:solidFill>
              </a:rPr>
              <a:t>Medicare</a:t>
            </a:r>
            <a:r>
              <a:rPr lang="en-US" sz="1400" dirty="0" smtClean="0"/>
              <a:t> average annual per capita growth rate, </a:t>
            </a:r>
            <a:br>
              <a:rPr lang="en-US" sz="1400" dirty="0" smtClean="0"/>
            </a:br>
            <a:r>
              <a:rPr lang="en-US" sz="1400" dirty="0" smtClean="0"/>
              <a:t>1991-2009: </a:t>
            </a:r>
            <a:r>
              <a:rPr lang="en-US" sz="1400" b="1" dirty="0" smtClean="0"/>
              <a:t>6.1%</a:t>
            </a:r>
          </a:p>
          <a:p>
            <a:pPr marL="114300" indent="-114300">
              <a:spcBef>
                <a:spcPts val="600"/>
              </a:spcBef>
              <a:buClr>
                <a:schemeClr val="accent2"/>
              </a:buClr>
              <a:buFont typeface="Wingdings" pitchFamily="2" charset="2"/>
              <a:buChar char="§"/>
            </a:pPr>
            <a:r>
              <a:rPr lang="en-US" sz="1400" b="1" dirty="0" smtClean="0">
                <a:solidFill>
                  <a:schemeClr val="bg2"/>
                </a:solidFill>
              </a:rPr>
              <a:t>Medicaid</a:t>
            </a:r>
            <a:r>
              <a:rPr lang="en-US" sz="1400" dirty="0" smtClean="0"/>
              <a:t> average annual per capita growth rate, </a:t>
            </a:r>
            <a:br>
              <a:rPr lang="en-US" sz="1400" dirty="0" smtClean="0"/>
            </a:br>
            <a:r>
              <a:rPr lang="en-US" sz="1400" dirty="0" smtClean="0"/>
              <a:t>1991-2009: </a:t>
            </a:r>
            <a:r>
              <a:rPr lang="en-US" sz="1400" b="1" dirty="0" smtClean="0"/>
              <a:t>3.0%</a:t>
            </a:r>
          </a:p>
          <a:p>
            <a:pPr>
              <a:spcBef>
                <a:spcPts val="300"/>
              </a:spcBef>
            </a:pPr>
            <a:endParaRPr lang="en-US" sz="1400" dirty="0" smtClean="0"/>
          </a:p>
          <a:p>
            <a:pPr>
              <a:spcBef>
                <a:spcPts val="300"/>
              </a:spcBef>
            </a:pPr>
            <a:endParaRPr lang="en-US" sz="1400" dirty="0"/>
          </a:p>
        </p:txBody>
      </p:sp>
      <p:sp>
        <p:nvSpPr>
          <p:cNvPr id="18" name="Rectangle 17"/>
          <p:cNvSpPr/>
          <p:nvPr/>
        </p:nvSpPr>
        <p:spPr>
          <a:xfrm>
            <a:off x="6399213" y="1635125"/>
            <a:ext cx="228600" cy="1190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aphicFrame>
        <p:nvGraphicFramePr>
          <p:cNvPr id="15" name="Chart 10"/>
          <p:cNvGraphicFramePr>
            <a:graphicFrameLocks/>
          </p:cNvGraphicFramePr>
          <p:nvPr>
            <p:extLst>
              <p:ext uri="{D42A27DB-BD31-4B8C-83A1-F6EECF244321}">
                <p14:modId xmlns="" xmlns:p14="http://schemas.microsoft.com/office/powerpoint/2010/main" val="398403032"/>
              </p:ext>
            </p:extLst>
          </p:nvPr>
        </p:nvGraphicFramePr>
        <p:xfrm>
          <a:off x="457200" y="2200274"/>
          <a:ext cx="5943600" cy="3676649"/>
        </p:xfrm>
        <a:graphic>
          <a:graphicData uri="http://schemas.openxmlformats.org/drawingml/2006/chart">
            <c:chart xmlns:c="http://schemas.openxmlformats.org/drawingml/2006/chart" xmlns:r="http://schemas.openxmlformats.org/officeDocument/2006/relationships" r:id="rId4"/>
          </a:graphicData>
        </a:graphic>
      </p:graphicFrame>
      <p:cxnSp>
        <p:nvCxnSpPr>
          <p:cNvPr id="12" name="Straight Connector 11"/>
          <p:cNvCxnSpPr/>
          <p:nvPr/>
        </p:nvCxnSpPr>
        <p:spPr>
          <a:xfrm>
            <a:off x="981075" y="5931773"/>
            <a:ext cx="5343525"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3" name="Rectangle 12"/>
          <p:cNvSpPr>
            <a:spLocks noChangeArrowheads="1"/>
          </p:cNvSpPr>
          <p:nvPr/>
        </p:nvSpPr>
        <p:spPr bwMode="auto">
          <a:xfrm>
            <a:off x="3457574" y="5818188"/>
            <a:ext cx="390526" cy="246221"/>
          </a:xfrm>
          <a:prstGeom prst="rect">
            <a:avLst/>
          </a:prstGeom>
          <a:solidFill>
            <a:schemeClr val="bg1"/>
          </a:solidFill>
          <a:ln w="9525">
            <a:noFill/>
            <a:miter lim="800000"/>
            <a:headEnd/>
            <a:tailEnd/>
          </a:ln>
        </p:spPr>
        <p:txBody>
          <a:bodyPr wrap="none" lIns="0" rIns="0">
            <a:noAutofit/>
          </a:bodyPr>
          <a:lstStyle/>
          <a:p>
            <a:pPr algn="ctr">
              <a:defRPr sz="1800" b="1" i="0" u="none" strike="noStrike" kern="1200" baseline="0">
                <a:solidFill>
                  <a:prstClr val="black"/>
                </a:solidFill>
                <a:latin typeface="+mn-lt"/>
                <a:ea typeface="+mn-ea"/>
                <a:cs typeface="+mn-cs"/>
              </a:defRPr>
            </a:pPr>
            <a:r>
              <a:rPr lang="en-US" sz="1000" b="1" dirty="0" smtClean="0">
                <a:solidFill>
                  <a:prstClr val="black"/>
                </a:solidFill>
                <a:latin typeface="Calibri"/>
                <a:cs typeface="Arial"/>
              </a:rPr>
              <a:t>Year</a:t>
            </a:r>
            <a:endParaRPr lang="en-US" sz="1000" b="1" dirty="0">
              <a:solidFill>
                <a:prstClr val="black"/>
              </a:solidFill>
              <a:latin typeface="Calibri"/>
              <a:cs typeface="Arial"/>
            </a:endParaRPr>
          </a:p>
        </p:txBody>
      </p:sp>
    </p:spTree>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69" name="Rectangle 4"/>
          <p:cNvSpPr>
            <a:spLocks noGrp="1" noChangeArrowheads="1"/>
          </p:cNvSpPr>
          <p:nvPr>
            <p:ph type="title"/>
          </p:nvPr>
        </p:nvSpPr>
        <p:spPr/>
        <p:txBody>
          <a:bodyPr/>
          <a:lstStyle/>
          <a:p>
            <a:r>
              <a:rPr lang="en-US" dirty="0" smtClean="0"/>
              <a:t>Massachusetts Health Reform Did Not Escalate the Current </a:t>
            </a:r>
            <a:br>
              <a:rPr lang="en-US" dirty="0" smtClean="0"/>
            </a:br>
            <a:r>
              <a:rPr lang="en-US" dirty="0" smtClean="0"/>
              <a:t>Trend in Health Care Cost Growth</a:t>
            </a:r>
            <a:endParaRPr lang="en-US" dirty="0"/>
          </a:p>
        </p:txBody>
      </p:sp>
      <p:sp>
        <p:nvSpPr>
          <p:cNvPr id="16398" name="Slide Number Placeholder 15"/>
          <p:cNvSpPr>
            <a:spLocks noGrp="1"/>
          </p:cNvSpPr>
          <p:nvPr>
            <p:ph type="sldNum" sz="quarter" idx="10"/>
          </p:nvPr>
        </p:nvSpPr>
        <p:spPr/>
        <p:txBody>
          <a:bodyPr/>
          <a:lstStyle/>
          <a:p>
            <a:fld id="{C18AC93E-FEC2-46CC-A9D5-6977073F72A8}" type="slidenum">
              <a:rPr lang="en-US" smtClean="0"/>
              <a:pPr/>
              <a:t>12</a:t>
            </a:fld>
            <a:endParaRPr lang="en-US" dirty="0"/>
          </a:p>
        </p:txBody>
      </p:sp>
      <p:sp>
        <p:nvSpPr>
          <p:cNvPr id="135171" name="TextBox 6"/>
          <p:cNvSpPr txBox="1">
            <a:spLocks noChangeArrowheads="1"/>
          </p:cNvSpPr>
          <p:nvPr/>
        </p:nvSpPr>
        <p:spPr bwMode="auto">
          <a:xfrm>
            <a:off x="455613" y="6038434"/>
            <a:ext cx="6154737" cy="338554"/>
          </a:xfrm>
          <a:prstGeom prst="rect">
            <a:avLst/>
          </a:prstGeom>
          <a:noFill/>
          <a:ln w="9525">
            <a:noFill/>
            <a:miter lim="800000"/>
            <a:headEnd/>
            <a:tailEnd/>
          </a:ln>
        </p:spPr>
        <p:txBody>
          <a:bodyPr wrap="square" lIns="0" rIns="0" anchor="b">
            <a:spAutoFit/>
          </a:bodyPr>
          <a:lstStyle/>
          <a:p>
            <a:r>
              <a:rPr lang="en-US" sz="500" dirty="0" smtClean="0"/>
              <a:t>NOTE</a:t>
            </a:r>
            <a:r>
              <a:rPr lang="en-US" sz="700" dirty="0" smtClean="0"/>
              <a:t>: </a:t>
            </a:r>
            <a:r>
              <a:rPr lang="en-US" sz="800" dirty="0" smtClean="0"/>
              <a:t>Data for 2007 is imputed using the average of 2006 and 2008 as data for this year is unavailable.</a:t>
            </a:r>
            <a:endParaRPr lang="en-US" sz="800" dirty="0" smtClean="0">
              <a:solidFill>
                <a:srgbClr val="1C1C1C"/>
              </a:solidFill>
            </a:endParaRPr>
          </a:p>
          <a:p>
            <a:r>
              <a:rPr lang="en-US" sz="600" dirty="0" smtClean="0">
                <a:solidFill>
                  <a:srgbClr val="1C1C1C"/>
                </a:solidFill>
              </a:rPr>
              <a:t>SOURCE</a:t>
            </a:r>
            <a:r>
              <a:rPr lang="en-US" sz="600" dirty="0">
                <a:solidFill>
                  <a:srgbClr val="000000"/>
                </a:solidFill>
                <a:ea typeface="ＭＳ Ｐゴシック"/>
                <a:cs typeface="ＭＳ Ｐゴシック"/>
              </a:rPr>
              <a:t>:</a:t>
            </a:r>
            <a:r>
              <a:rPr lang="en-US" sz="800" dirty="0">
                <a:solidFill>
                  <a:srgbClr val="000000"/>
                </a:solidFill>
                <a:ea typeface="ＭＳ Ｐゴシック"/>
                <a:cs typeface="ＭＳ Ｐゴシック"/>
              </a:rPr>
              <a:t> </a:t>
            </a:r>
            <a:r>
              <a:rPr lang="en-US" sz="800" dirty="0" smtClean="0"/>
              <a:t>Agency for Healthcare Research and Quality, </a:t>
            </a:r>
            <a:r>
              <a:rPr lang="en-US" sz="800" i="1" dirty="0" smtClean="0"/>
              <a:t>Medical Expenditure Panel Survey — Insurance Component</a:t>
            </a:r>
            <a:r>
              <a:rPr lang="en-US" sz="800" dirty="0" smtClean="0"/>
              <a:t>. </a:t>
            </a:r>
          </a:p>
        </p:txBody>
      </p:sp>
      <p:sp>
        <p:nvSpPr>
          <p:cNvPr id="135173" name="Rectangle 8"/>
          <p:cNvSpPr>
            <a:spLocks noChangeArrowheads="1"/>
          </p:cNvSpPr>
          <p:nvPr/>
        </p:nvSpPr>
        <p:spPr bwMode="auto">
          <a:xfrm>
            <a:off x="455613" y="1785938"/>
            <a:ext cx="2992437" cy="246062"/>
          </a:xfrm>
          <a:prstGeom prst="rect">
            <a:avLst/>
          </a:prstGeom>
          <a:noFill/>
          <a:ln w="9525">
            <a:noFill/>
            <a:miter lim="800000"/>
            <a:headEnd/>
            <a:tailEnd/>
          </a:ln>
        </p:spPr>
        <p:txBody>
          <a:bodyPr wrap="none" lIns="0" rIns="0">
            <a:noAutofit/>
          </a:bodyPr>
          <a:lstStyle/>
          <a:p>
            <a:pPr>
              <a:defRPr sz="1600" b="0" i="0" u="none" strike="noStrike" kern="1200" baseline="0">
                <a:solidFill>
                  <a:prstClr val="black"/>
                </a:solidFill>
                <a:latin typeface="+mn-lt"/>
                <a:ea typeface="+mn-ea"/>
                <a:cs typeface="+mn-cs"/>
              </a:defRPr>
            </a:pPr>
            <a:r>
              <a:rPr lang="en-US" sz="1000" b="1" dirty="0" smtClean="0">
                <a:solidFill>
                  <a:prstClr val="black"/>
                </a:solidFill>
              </a:rPr>
              <a:t>FAMILY HEALTH INSURANCE PREMIUMS IN MA AND U.S., 2000 - 2011</a:t>
            </a:r>
            <a:endParaRPr lang="en-US" sz="1000" b="1" dirty="0">
              <a:solidFill>
                <a:prstClr val="black"/>
              </a:solidFill>
            </a:endParaRPr>
          </a:p>
        </p:txBody>
      </p:sp>
      <p:sp>
        <p:nvSpPr>
          <p:cNvPr id="17" name="Text Box 11"/>
          <p:cNvSpPr txBox="1">
            <a:spLocks noChangeArrowheads="1"/>
          </p:cNvSpPr>
          <p:nvPr/>
        </p:nvSpPr>
        <p:spPr bwMode="auto">
          <a:xfrm>
            <a:off x="6627813" y="1819275"/>
            <a:ext cx="2057400" cy="4481513"/>
          </a:xfrm>
          <a:prstGeom prst="rect">
            <a:avLst/>
          </a:prstGeom>
          <a:noFill/>
          <a:ln w="3175">
            <a:solidFill>
              <a:schemeClr val="accent1">
                <a:lumMod val="60000"/>
                <a:lumOff val="40000"/>
              </a:schemeClr>
            </a:solidFill>
            <a:miter lim="800000"/>
            <a:headEnd/>
            <a:tailEnd/>
          </a:ln>
        </p:spPr>
        <p:txBody>
          <a:bodyPr/>
          <a:lstStyle/>
          <a:p>
            <a:pPr>
              <a:lnSpc>
                <a:spcPts val="1400"/>
              </a:lnSpc>
              <a:spcBef>
                <a:spcPct val="50000"/>
              </a:spcBef>
              <a:defRPr/>
            </a:pPr>
            <a:r>
              <a:rPr lang="en-US" sz="1200" dirty="0" smtClean="0">
                <a:ea typeface="ＭＳ Ｐゴシック" charset="-128"/>
              </a:rPr>
              <a:t>In Massachusetts, private health insurance premiums have been growing more slowly in the years since health reform passed in 2006.</a:t>
            </a:r>
          </a:p>
          <a:p>
            <a:pPr>
              <a:lnSpc>
                <a:spcPts val="1400"/>
              </a:lnSpc>
              <a:spcBef>
                <a:spcPct val="50000"/>
              </a:spcBef>
              <a:defRPr/>
            </a:pPr>
            <a:r>
              <a:rPr lang="en-US" sz="1200" dirty="0" smtClean="0">
                <a:ea typeface="ＭＳ Ｐゴシック" charset="-128"/>
              </a:rPr>
              <a:t>Massachusetts health insurance premiums  have always been higher than the national average. Before health reform, Massachusetts premiums grew at roughly the same rate as the U.S. average. In the years after health reform, premiums have grown  slightly faster than the national average, largely due to a major spike in 2011 premiums reported by employers in this survey. This is likely a reflection of the small sample size in Massachusetts for this  nationwide survey.</a:t>
            </a:r>
          </a:p>
        </p:txBody>
      </p:sp>
      <p:sp>
        <p:nvSpPr>
          <p:cNvPr id="18" name="Rectangle 17"/>
          <p:cNvSpPr/>
          <p:nvPr/>
        </p:nvSpPr>
        <p:spPr>
          <a:xfrm>
            <a:off x="6399213" y="1635125"/>
            <a:ext cx="228600" cy="1190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aphicFrame>
        <p:nvGraphicFramePr>
          <p:cNvPr id="15" name="Chart 10"/>
          <p:cNvGraphicFramePr>
            <a:graphicFrameLocks/>
          </p:cNvGraphicFramePr>
          <p:nvPr>
            <p:extLst>
              <p:ext uri="{D42A27DB-BD31-4B8C-83A1-F6EECF244321}">
                <p14:modId xmlns="" xmlns:p14="http://schemas.microsoft.com/office/powerpoint/2010/main" val="546293968"/>
              </p:ext>
            </p:extLst>
          </p:nvPr>
        </p:nvGraphicFramePr>
        <p:xfrm>
          <a:off x="457200" y="2343148"/>
          <a:ext cx="5943600" cy="3657600"/>
        </p:xfrm>
        <a:graphic>
          <a:graphicData uri="http://schemas.openxmlformats.org/drawingml/2006/chart">
            <c:chart xmlns:c="http://schemas.openxmlformats.org/drawingml/2006/chart" xmlns:r="http://schemas.openxmlformats.org/officeDocument/2006/relationships" r:id="rId3"/>
          </a:graphicData>
        </a:graphic>
      </p:graphicFrame>
      <p:sp>
        <p:nvSpPr>
          <p:cNvPr id="21" name="TextBox 1"/>
          <p:cNvSpPr txBox="1"/>
          <p:nvPr/>
        </p:nvSpPr>
        <p:spPr>
          <a:xfrm>
            <a:off x="600034" y="2703552"/>
            <a:ext cx="1217000" cy="553998"/>
          </a:xfrm>
          <a:prstGeom prst="rect">
            <a:avLst/>
          </a:prstGeom>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en-US" sz="1000" dirty="0" smtClean="0"/>
              <a:t>MA Average Annual</a:t>
            </a:r>
          </a:p>
          <a:p>
            <a:pPr algn="r"/>
            <a:r>
              <a:rPr lang="en-US" sz="1000" dirty="0" smtClean="0"/>
              <a:t>Growth Rate,</a:t>
            </a:r>
            <a:br>
              <a:rPr lang="en-US" sz="1000" dirty="0" smtClean="0"/>
            </a:br>
            <a:r>
              <a:rPr lang="en-US" sz="1000" dirty="0" smtClean="0"/>
              <a:t>2000-2006: </a:t>
            </a:r>
            <a:r>
              <a:rPr lang="en-US" sz="1000" b="1" dirty="0" smtClean="0"/>
              <a:t>9.0%</a:t>
            </a:r>
            <a:endParaRPr lang="en-US" sz="1000" b="1" dirty="0"/>
          </a:p>
        </p:txBody>
      </p:sp>
      <p:sp>
        <p:nvSpPr>
          <p:cNvPr id="22" name="TextBox 2"/>
          <p:cNvSpPr txBox="1"/>
          <p:nvPr/>
        </p:nvSpPr>
        <p:spPr>
          <a:xfrm>
            <a:off x="3437333" y="2854271"/>
            <a:ext cx="1239442" cy="553998"/>
          </a:xfrm>
          <a:prstGeom prst="rect">
            <a:avLst/>
          </a:prstGeom>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en-US" sz="1000" dirty="0" smtClean="0"/>
              <a:t>U.S. Average Annual</a:t>
            </a:r>
          </a:p>
          <a:p>
            <a:pPr algn="r"/>
            <a:r>
              <a:rPr lang="en-US" sz="1000" dirty="0" smtClean="0"/>
              <a:t>Growth Rate, </a:t>
            </a:r>
            <a:br>
              <a:rPr lang="en-US" sz="1000" dirty="0" smtClean="0"/>
            </a:br>
            <a:r>
              <a:rPr lang="en-US" sz="1000" dirty="0" smtClean="0"/>
              <a:t>2000-2006: </a:t>
            </a:r>
            <a:r>
              <a:rPr lang="en-US" sz="1000" b="1" dirty="0" smtClean="0"/>
              <a:t>9.1%</a:t>
            </a:r>
            <a:endParaRPr lang="en-US" sz="1000" b="1" dirty="0"/>
          </a:p>
        </p:txBody>
      </p:sp>
      <p:sp>
        <p:nvSpPr>
          <p:cNvPr id="23" name="TextBox 3"/>
          <p:cNvSpPr txBox="1"/>
          <p:nvPr/>
        </p:nvSpPr>
        <p:spPr>
          <a:xfrm>
            <a:off x="1649465" y="2104598"/>
            <a:ext cx="1217000" cy="553998"/>
          </a:xfrm>
          <a:prstGeom prst="rect">
            <a:avLst/>
          </a:prstGeom>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en-US" sz="1000" dirty="0" smtClean="0"/>
              <a:t>MA Average Annual</a:t>
            </a:r>
          </a:p>
          <a:p>
            <a:pPr algn="r"/>
            <a:r>
              <a:rPr lang="en-US" sz="1000" dirty="0" smtClean="0"/>
              <a:t>Growth Rate, </a:t>
            </a:r>
            <a:br>
              <a:rPr lang="en-US" sz="1000" dirty="0" smtClean="0"/>
            </a:br>
            <a:r>
              <a:rPr lang="en-US" sz="1000" dirty="0" smtClean="0"/>
              <a:t>2007-2011: </a:t>
            </a:r>
            <a:r>
              <a:rPr lang="en-US" sz="1000" b="1" dirty="0" smtClean="0"/>
              <a:t>6.8%</a:t>
            </a:r>
            <a:endParaRPr lang="en-US" sz="1000" b="1" dirty="0"/>
          </a:p>
        </p:txBody>
      </p:sp>
      <p:sp>
        <p:nvSpPr>
          <p:cNvPr id="24" name="TextBox 4"/>
          <p:cNvSpPr txBox="1"/>
          <p:nvPr/>
        </p:nvSpPr>
        <p:spPr>
          <a:xfrm>
            <a:off x="4574730" y="2340482"/>
            <a:ext cx="1239442" cy="553998"/>
          </a:xfrm>
          <a:prstGeom prst="rect">
            <a:avLst/>
          </a:prstGeom>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en-US" sz="1000" dirty="0" smtClean="0"/>
              <a:t>U.S. Average Annual</a:t>
            </a:r>
          </a:p>
          <a:p>
            <a:pPr algn="r"/>
            <a:r>
              <a:rPr lang="en-US" sz="1000" dirty="0" smtClean="0"/>
              <a:t>Growth Rate,</a:t>
            </a:r>
            <a:br>
              <a:rPr lang="en-US" sz="1000" dirty="0" smtClean="0"/>
            </a:br>
            <a:r>
              <a:rPr lang="en-US" sz="1000" dirty="0" smtClean="0"/>
              <a:t>2007-2011: </a:t>
            </a:r>
            <a:r>
              <a:rPr lang="en-US" sz="1000" b="1" dirty="0" smtClean="0"/>
              <a:t>5.7%</a:t>
            </a:r>
          </a:p>
        </p:txBody>
      </p:sp>
      <p:sp>
        <p:nvSpPr>
          <p:cNvPr id="25" name="TextBox 24"/>
          <p:cNvSpPr txBox="1"/>
          <p:nvPr/>
        </p:nvSpPr>
        <p:spPr>
          <a:xfrm>
            <a:off x="738553" y="5467350"/>
            <a:ext cx="182880" cy="184666"/>
          </a:xfrm>
          <a:prstGeom prst="rect">
            <a:avLst/>
          </a:prstGeom>
          <a:noFill/>
          <a:ln>
            <a:noFill/>
          </a:ln>
        </p:spPr>
        <p:txBody>
          <a:bodyPr wrap="square" lIns="0" rIns="0" rtlCol="0">
            <a:spAutoFit/>
          </a:bodyPr>
          <a:lstStyle/>
          <a:p>
            <a:pPr algn="ctr"/>
            <a:r>
              <a:rPr lang="en-US" sz="600" b="1" dirty="0" smtClean="0"/>
              <a:t>2000</a:t>
            </a:r>
            <a:endParaRPr lang="en-US" sz="600" b="1" dirty="0"/>
          </a:p>
        </p:txBody>
      </p:sp>
      <p:sp>
        <p:nvSpPr>
          <p:cNvPr id="26" name="TextBox 25"/>
          <p:cNvSpPr txBox="1"/>
          <p:nvPr/>
        </p:nvSpPr>
        <p:spPr>
          <a:xfrm>
            <a:off x="1178301" y="5467350"/>
            <a:ext cx="182880" cy="184666"/>
          </a:xfrm>
          <a:prstGeom prst="rect">
            <a:avLst/>
          </a:prstGeom>
          <a:noFill/>
          <a:ln>
            <a:noFill/>
          </a:ln>
        </p:spPr>
        <p:txBody>
          <a:bodyPr wrap="square" lIns="0" rIns="0" rtlCol="0">
            <a:spAutoFit/>
          </a:bodyPr>
          <a:lstStyle/>
          <a:p>
            <a:pPr algn="ctr"/>
            <a:r>
              <a:rPr lang="en-US" sz="600" b="1" dirty="0" smtClean="0"/>
              <a:t>2002</a:t>
            </a:r>
            <a:endParaRPr lang="en-US" sz="600" b="1" dirty="0"/>
          </a:p>
        </p:txBody>
      </p:sp>
      <p:sp>
        <p:nvSpPr>
          <p:cNvPr id="27" name="TextBox 26"/>
          <p:cNvSpPr txBox="1"/>
          <p:nvPr/>
        </p:nvSpPr>
        <p:spPr>
          <a:xfrm>
            <a:off x="1618049" y="5467350"/>
            <a:ext cx="182880" cy="184666"/>
          </a:xfrm>
          <a:prstGeom prst="rect">
            <a:avLst/>
          </a:prstGeom>
          <a:noFill/>
          <a:ln>
            <a:noFill/>
          </a:ln>
        </p:spPr>
        <p:txBody>
          <a:bodyPr wrap="square" lIns="0" rIns="0" rtlCol="0">
            <a:spAutoFit/>
          </a:bodyPr>
          <a:lstStyle/>
          <a:p>
            <a:pPr algn="ctr"/>
            <a:r>
              <a:rPr lang="en-US" sz="600" b="1" dirty="0" smtClean="0"/>
              <a:t>2004</a:t>
            </a:r>
            <a:endParaRPr lang="en-US" sz="600" b="1" dirty="0"/>
          </a:p>
        </p:txBody>
      </p:sp>
      <p:sp>
        <p:nvSpPr>
          <p:cNvPr id="28" name="TextBox 27"/>
          <p:cNvSpPr txBox="1"/>
          <p:nvPr/>
        </p:nvSpPr>
        <p:spPr>
          <a:xfrm>
            <a:off x="2057797" y="5467350"/>
            <a:ext cx="182880" cy="184666"/>
          </a:xfrm>
          <a:prstGeom prst="rect">
            <a:avLst/>
          </a:prstGeom>
          <a:noFill/>
          <a:ln>
            <a:noFill/>
          </a:ln>
        </p:spPr>
        <p:txBody>
          <a:bodyPr wrap="square" lIns="0" rIns="0" rtlCol="0">
            <a:spAutoFit/>
          </a:bodyPr>
          <a:lstStyle/>
          <a:p>
            <a:pPr algn="ctr"/>
            <a:r>
              <a:rPr lang="en-US" sz="600" b="1" dirty="0" smtClean="0"/>
              <a:t>2006</a:t>
            </a:r>
            <a:endParaRPr lang="en-US" sz="600" b="1" dirty="0"/>
          </a:p>
        </p:txBody>
      </p:sp>
      <p:sp>
        <p:nvSpPr>
          <p:cNvPr id="29" name="TextBox 28"/>
          <p:cNvSpPr txBox="1"/>
          <p:nvPr/>
        </p:nvSpPr>
        <p:spPr>
          <a:xfrm>
            <a:off x="2497545" y="5467350"/>
            <a:ext cx="182880" cy="184666"/>
          </a:xfrm>
          <a:prstGeom prst="rect">
            <a:avLst/>
          </a:prstGeom>
          <a:noFill/>
          <a:ln>
            <a:noFill/>
          </a:ln>
        </p:spPr>
        <p:txBody>
          <a:bodyPr wrap="square" lIns="0" rIns="0" rtlCol="0">
            <a:spAutoFit/>
          </a:bodyPr>
          <a:lstStyle/>
          <a:p>
            <a:pPr algn="ctr"/>
            <a:r>
              <a:rPr lang="en-US" sz="600" b="1" dirty="0" smtClean="0"/>
              <a:t>2008</a:t>
            </a:r>
            <a:endParaRPr lang="en-US" sz="600" b="1" dirty="0"/>
          </a:p>
        </p:txBody>
      </p:sp>
      <p:sp>
        <p:nvSpPr>
          <p:cNvPr id="30" name="TextBox 29"/>
          <p:cNvSpPr txBox="1"/>
          <p:nvPr/>
        </p:nvSpPr>
        <p:spPr>
          <a:xfrm>
            <a:off x="2937293" y="5467350"/>
            <a:ext cx="182880" cy="184666"/>
          </a:xfrm>
          <a:prstGeom prst="rect">
            <a:avLst/>
          </a:prstGeom>
          <a:noFill/>
          <a:ln>
            <a:noFill/>
          </a:ln>
        </p:spPr>
        <p:txBody>
          <a:bodyPr wrap="square" lIns="0" rIns="0" rtlCol="0">
            <a:spAutoFit/>
          </a:bodyPr>
          <a:lstStyle/>
          <a:p>
            <a:pPr algn="ctr"/>
            <a:r>
              <a:rPr lang="en-US" sz="600" b="1" dirty="0" smtClean="0"/>
              <a:t>2010</a:t>
            </a:r>
            <a:endParaRPr lang="en-US" sz="600" b="1" dirty="0"/>
          </a:p>
        </p:txBody>
      </p:sp>
      <p:cxnSp>
        <p:nvCxnSpPr>
          <p:cNvPr id="44" name="Straight Arrow Connector 43"/>
          <p:cNvCxnSpPr/>
          <p:nvPr/>
        </p:nvCxnSpPr>
        <p:spPr>
          <a:xfrm flipV="1">
            <a:off x="2245659" y="2393576"/>
            <a:ext cx="968188" cy="51098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958427" y="5467350"/>
            <a:ext cx="182880" cy="184666"/>
          </a:xfrm>
          <a:prstGeom prst="rect">
            <a:avLst/>
          </a:prstGeom>
          <a:noFill/>
          <a:ln>
            <a:noFill/>
          </a:ln>
        </p:spPr>
        <p:txBody>
          <a:bodyPr wrap="square" lIns="0" rIns="0" rtlCol="0">
            <a:spAutoFit/>
          </a:bodyPr>
          <a:lstStyle/>
          <a:p>
            <a:pPr algn="ctr"/>
            <a:r>
              <a:rPr lang="en-US" sz="600" b="1" dirty="0" smtClean="0"/>
              <a:t>2001</a:t>
            </a:r>
            <a:endParaRPr lang="en-US" sz="600" b="1" dirty="0"/>
          </a:p>
        </p:txBody>
      </p:sp>
      <p:sp>
        <p:nvSpPr>
          <p:cNvPr id="39" name="TextBox 38"/>
          <p:cNvSpPr txBox="1"/>
          <p:nvPr/>
        </p:nvSpPr>
        <p:spPr>
          <a:xfrm>
            <a:off x="1398175" y="5467350"/>
            <a:ext cx="182880" cy="184666"/>
          </a:xfrm>
          <a:prstGeom prst="rect">
            <a:avLst/>
          </a:prstGeom>
          <a:noFill/>
          <a:ln>
            <a:noFill/>
          </a:ln>
        </p:spPr>
        <p:txBody>
          <a:bodyPr wrap="square" lIns="0" rIns="0" rtlCol="0">
            <a:spAutoFit/>
          </a:bodyPr>
          <a:lstStyle/>
          <a:p>
            <a:pPr algn="ctr"/>
            <a:r>
              <a:rPr lang="en-US" sz="600" b="1" dirty="0" smtClean="0"/>
              <a:t>2003</a:t>
            </a:r>
            <a:endParaRPr lang="en-US" sz="600" b="1" dirty="0"/>
          </a:p>
        </p:txBody>
      </p:sp>
      <p:sp>
        <p:nvSpPr>
          <p:cNvPr id="40" name="TextBox 39"/>
          <p:cNvSpPr txBox="1"/>
          <p:nvPr/>
        </p:nvSpPr>
        <p:spPr>
          <a:xfrm>
            <a:off x="1837923" y="5467350"/>
            <a:ext cx="182880" cy="184666"/>
          </a:xfrm>
          <a:prstGeom prst="rect">
            <a:avLst/>
          </a:prstGeom>
          <a:noFill/>
          <a:ln>
            <a:noFill/>
          </a:ln>
        </p:spPr>
        <p:txBody>
          <a:bodyPr wrap="square" lIns="0" rIns="0" rtlCol="0">
            <a:spAutoFit/>
          </a:bodyPr>
          <a:lstStyle/>
          <a:p>
            <a:pPr algn="ctr"/>
            <a:r>
              <a:rPr lang="en-US" sz="600" b="1" dirty="0" smtClean="0"/>
              <a:t>2005</a:t>
            </a:r>
            <a:endParaRPr lang="en-US" sz="600" b="1" dirty="0"/>
          </a:p>
        </p:txBody>
      </p:sp>
      <p:sp>
        <p:nvSpPr>
          <p:cNvPr id="41" name="TextBox 40"/>
          <p:cNvSpPr txBox="1"/>
          <p:nvPr/>
        </p:nvSpPr>
        <p:spPr>
          <a:xfrm>
            <a:off x="2277671" y="5467350"/>
            <a:ext cx="182880" cy="184666"/>
          </a:xfrm>
          <a:prstGeom prst="rect">
            <a:avLst/>
          </a:prstGeom>
          <a:noFill/>
          <a:ln>
            <a:noFill/>
          </a:ln>
        </p:spPr>
        <p:txBody>
          <a:bodyPr wrap="square" lIns="0" rIns="0" rtlCol="0">
            <a:spAutoFit/>
          </a:bodyPr>
          <a:lstStyle/>
          <a:p>
            <a:pPr algn="ctr"/>
            <a:r>
              <a:rPr lang="en-US" sz="600" b="1" dirty="0" smtClean="0"/>
              <a:t>2007</a:t>
            </a:r>
            <a:endParaRPr lang="en-US" sz="600" b="1" dirty="0"/>
          </a:p>
        </p:txBody>
      </p:sp>
      <p:sp>
        <p:nvSpPr>
          <p:cNvPr id="43" name="TextBox 42"/>
          <p:cNvSpPr txBox="1"/>
          <p:nvPr/>
        </p:nvSpPr>
        <p:spPr>
          <a:xfrm>
            <a:off x="2717419" y="5467350"/>
            <a:ext cx="182880" cy="184666"/>
          </a:xfrm>
          <a:prstGeom prst="rect">
            <a:avLst/>
          </a:prstGeom>
          <a:noFill/>
          <a:ln>
            <a:noFill/>
          </a:ln>
        </p:spPr>
        <p:txBody>
          <a:bodyPr wrap="square" lIns="0" rIns="0" rtlCol="0">
            <a:spAutoFit/>
          </a:bodyPr>
          <a:lstStyle/>
          <a:p>
            <a:pPr algn="ctr"/>
            <a:r>
              <a:rPr lang="en-US" sz="600" b="1" dirty="0" smtClean="0"/>
              <a:t>2009</a:t>
            </a:r>
            <a:endParaRPr lang="en-US" sz="600" b="1" dirty="0"/>
          </a:p>
        </p:txBody>
      </p:sp>
      <p:sp>
        <p:nvSpPr>
          <p:cNvPr id="45" name="TextBox 44"/>
          <p:cNvSpPr txBox="1"/>
          <p:nvPr/>
        </p:nvSpPr>
        <p:spPr>
          <a:xfrm>
            <a:off x="3574143" y="5467350"/>
            <a:ext cx="182880" cy="184666"/>
          </a:xfrm>
          <a:prstGeom prst="rect">
            <a:avLst/>
          </a:prstGeom>
          <a:noFill/>
          <a:ln>
            <a:noFill/>
          </a:ln>
        </p:spPr>
        <p:txBody>
          <a:bodyPr wrap="square" lIns="0" rIns="0" rtlCol="0">
            <a:spAutoFit/>
          </a:bodyPr>
          <a:lstStyle/>
          <a:p>
            <a:pPr algn="ctr"/>
            <a:r>
              <a:rPr lang="en-US" sz="600" b="1" dirty="0" smtClean="0"/>
              <a:t>2000</a:t>
            </a:r>
            <a:endParaRPr lang="en-US" sz="600" b="1" dirty="0"/>
          </a:p>
        </p:txBody>
      </p:sp>
      <p:sp>
        <p:nvSpPr>
          <p:cNvPr id="47" name="TextBox 46"/>
          <p:cNvSpPr txBox="1"/>
          <p:nvPr/>
        </p:nvSpPr>
        <p:spPr>
          <a:xfrm>
            <a:off x="4013093" y="5467350"/>
            <a:ext cx="182880" cy="184666"/>
          </a:xfrm>
          <a:prstGeom prst="rect">
            <a:avLst/>
          </a:prstGeom>
          <a:noFill/>
          <a:ln>
            <a:noFill/>
          </a:ln>
        </p:spPr>
        <p:txBody>
          <a:bodyPr wrap="square" lIns="0" rIns="0" rtlCol="0">
            <a:spAutoFit/>
          </a:bodyPr>
          <a:lstStyle/>
          <a:p>
            <a:pPr algn="ctr"/>
            <a:r>
              <a:rPr lang="en-US" sz="600" b="1" dirty="0" smtClean="0"/>
              <a:t>2002</a:t>
            </a:r>
            <a:endParaRPr lang="en-US" sz="600" b="1" dirty="0"/>
          </a:p>
        </p:txBody>
      </p:sp>
      <p:sp>
        <p:nvSpPr>
          <p:cNvPr id="48" name="TextBox 47"/>
          <p:cNvSpPr txBox="1"/>
          <p:nvPr/>
        </p:nvSpPr>
        <p:spPr>
          <a:xfrm>
            <a:off x="4452043" y="5467350"/>
            <a:ext cx="182880" cy="184666"/>
          </a:xfrm>
          <a:prstGeom prst="rect">
            <a:avLst/>
          </a:prstGeom>
          <a:noFill/>
          <a:ln>
            <a:noFill/>
          </a:ln>
        </p:spPr>
        <p:txBody>
          <a:bodyPr wrap="square" lIns="0" rIns="0" rtlCol="0">
            <a:spAutoFit/>
          </a:bodyPr>
          <a:lstStyle/>
          <a:p>
            <a:pPr algn="ctr"/>
            <a:r>
              <a:rPr lang="en-US" sz="600" b="1" dirty="0" smtClean="0"/>
              <a:t>2004</a:t>
            </a:r>
            <a:endParaRPr lang="en-US" sz="600" b="1" dirty="0"/>
          </a:p>
        </p:txBody>
      </p:sp>
      <p:sp>
        <p:nvSpPr>
          <p:cNvPr id="49" name="TextBox 48"/>
          <p:cNvSpPr txBox="1"/>
          <p:nvPr/>
        </p:nvSpPr>
        <p:spPr>
          <a:xfrm>
            <a:off x="4890993" y="5467350"/>
            <a:ext cx="182880" cy="184666"/>
          </a:xfrm>
          <a:prstGeom prst="rect">
            <a:avLst/>
          </a:prstGeom>
          <a:noFill/>
          <a:ln>
            <a:noFill/>
          </a:ln>
        </p:spPr>
        <p:txBody>
          <a:bodyPr wrap="square" lIns="0" rIns="0" rtlCol="0">
            <a:spAutoFit/>
          </a:bodyPr>
          <a:lstStyle/>
          <a:p>
            <a:pPr algn="ctr"/>
            <a:r>
              <a:rPr lang="en-US" sz="600" b="1" dirty="0" smtClean="0"/>
              <a:t>2006</a:t>
            </a:r>
            <a:endParaRPr lang="en-US" sz="600" b="1" dirty="0"/>
          </a:p>
        </p:txBody>
      </p:sp>
      <p:sp>
        <p:nvSpPr>
          <p:cNvPr id="50" name="TextBox 49"/>
          <p:cNvSpPr txBox="1"/>
          <p:nvPr/>
        </p:nvSpPr>
        <p:spPr>
          <a:xfrm>
            <a:off x="5329943" y="5467350"/>
            <a:ext cx="182880" cy="184666"/>
          </a:xfrm>
          <a:prstGeom prst="rect">
            <a:avLst/>
          </a:prstGeom>
          <a:noFill/>
          <a:ln>
            <a:noFill/>
          </a:ln>
        </p:spPr>
        <p:txBody>
          <a:bodyPr wrap="square" lIns="0" rIns="0" rtlCol="0">
            <a:spAutoFit/>
          </a:bodyPr>
          <a:lstStyle/>
          <a:p>
            <a:pPr algn="ctr"/>
            <a:r>
              <a:rPr lang="en-US" sz="600" b="1" dirty="0" smtClean="0"/>
              <a:t>2008</a:t>
            </a:r>
            <a:endParaRPr lang="en-US" sz="600" b="1" dirty="0"/>
          </a:p>
        </p:txBody>
      </p:sp>
      <p:sp>
        <p:nvSpPr>
          <p:cNvPr id="51" name="TextBox 50"/>
          <p:cNvSpPr txBox="1"/>
          <p:nvPr/>
        </p:nvSpPr>
        <p:spPr>
          <a:xfrm>
            <a:off x="5768893" y="5467350"/>
            <a:ext cx="182880" cy="184666"/>
          </a:xfrm>
          <a:prstGeom prst="rect">
            <a:avLst/>
          </a:prstGeom>
          <a:noFill/>
          <a:ln>
            <a:noFill/>
          </a:ln>
        </p:spPr>
        <p:txBody>
          <a:bodyPr wrap="square" lIns="0" rIns="0" rtlCol="0">
            <a:spAutoFit/>
          </a:bodyPr>
          <a:lstStyle/>
          <a:p>
            <a:pPr algn="ctr"/>
            <a:r>
              <a:rPr lang="en-US" sz="600" b="1" dirty="0" smtClean="0"/>
              <a:t>2010</a:t>
            </a:r>
            <a:endParaRPr lang="en-US" sz="600" b="1" dirty="0"/>
          </a:p>
        </p:txBody>
      </p:sp>
      <p:sp>
        <p:nvSpPr>
          <p:cNvPr id="52" name="TextBox 51"/>
          <p:cNvSpPr txBox="1"/>
          <p:nvPr/>
        </p:nvSpPr>
        <p:spPr>
          <a:xfrm>
            <a:off x="3793618" y="5467350"/>
            <a:ext cx="182880" cy="184666"/>
          </a:xfrm>
          <a:prstGeom prst="rect">
            <a:avLst/>
          </a:prstGeom>
          <a:noFill/>
          <a:ln>
            <a:noFill/>
          </a:ln>
        </p:spPr>
        <p:txBody>
          <a:bodyPr wrap="square" lIns="0" rIns="0" rtlCol="0">
            <a:spAutoFit/>
          </a:bodyPr>
          <a:lstStyle/>
          <a:p>
            <a:pPr algn="ctr"/>
            <a:r>
              <a:rPr lang="en-US" sz="600" b="1" dirty="0" smtClean="0"/>
              <a:t>2001</a:t>
            </a:r>
            <a:endParaRPr lang="en-US" sz="600" b="1" dirty="0"/>
          </a:p>
        </p:txBody>
      </p:sp>
      <p:sp>
        <p:nvSpPr>
          <p:cNvPr id="53" name="TextBox 52"/>
          <p:cNvSpPr txBox="1"/>
          <p:nvPr/>
        </p:nvSpPr>
        <p:spPr>
          <a:xfrm>
            <a:off x="4232568" y="5467350"/>
            <a:ext cx="182880" cy="184666"/>
          </a:xfrm>
          <a:prstGeom prst="rect">
            <a:avLst/>
          </a:prstGeom>
          <a:noFill/>
          <a:ln>
            <a:noFill/>
          </a:ln>
        </p:spPr>
        <p:txBody>
          <a:bodyPr wrap="square" lIns="0" rIns="0" rtlCol="0">
            <a:spAutoFit/>
          </a:bodyPr>
          <a:lstStyle/>
          <a:p>
            <a:pPr algn="ctr"/>
            <a:r>
              <a:rPr lang="en-US" sz="600" b="1" dirty="0" smtClean="0"/>
              <a:t>2003</a:t>
            </a:r>
            <a:endParaRPr lang="en-US" sz="600" b="1" dirty="0"/>
          </a:p>
        </p:txBody>
      </p:sp>
      <p:sp>
        <p:nvSpPr>
          <p:cNvPr id="54" name="TextBox 53"/>
          <p:cNvSpPr txBox="1"/>
          <p:nvPr/>
        </p:nvSpPr>
        <p:spPr>
          <a:xfrm>
            <a:off x="4671518" y="5467350"/>
            <a:ext cx="182880" cy="184666"/>
          </a:xfrm>
          <a:prstGeom prst="rect">
            <a:avLst/>
          </a:prstGeom>
          <a:noFill/>
          <a:ln>
            <a:noFill/>
          </a:ln>
        </p:spPr>
        <p:txBody>
          <a:bodyPr wrap="square" lIns="0" rIns="0" rtlCol="0">
            <a:spAutoFit/>
          </a:bodyPr>
          <a:lstStyle/>
          <a:p>
            <a:pPr algn="ctr"/>
            <a:r>
              <a:rPr lang="en-US" sz="600" b="1" dirty="0" smtClean="0"/>
              <a:t>2005</a:t>
            </a:r>
            <a:endParaRPr lang="en-US" sz="600" b="1" dirty="0"/>
          </a:p>
        </p:txBody>
      </p:sp>
      <p:sp>
        <p:nvSpPr>
          <p:cNvPr id="55" name="TextBox 54"/>
          <p:cNvSpPr txBox="1"/>
          <p:nvPr/>
        </p:nvSpPr>
        <p:spPr>
          <a:xfrm>
            <a:off x="5110468" y="5467350"/>
            <a:ext cx="182880" cy="184666"/>
          </a:xfrm>
          <a:prstGeom prst="rect">
            <a:avLst/>
          </a:prstGeom>
          <a:noFill/>
          <a:ln>
            <a:noFill/>
          </a:ln>
        </p:spPr>
        <p:txBody>
          <a:bodyPr wrap="square" lIns="0" rIns="0" rtlCol="0">
            <a:spAutoFit/>
          </a:bodyPr>
          <a:lstStyle/>
          <a:p>
            <a:pPr algn="ctr"/>
            <a:r>
              <a:rPr lang="en-US" sz="600" b="1" dirty="0" smtClean="0"/>
              <a:t>2007</a:t>
            </a:r>
            <a:endParaRPr lang="en-US" sz="600" b="1" dirty="0"/>
          </a:p>
        </p:txBody>
      </p:sp>
      <p:sp>
        <p:nvSpPr>
          <p:cNvPr id="56" name="TextBox 55"/>
          <p:cNvSpPr txBox="1"/>
          <p:nvPr/>
        </p:nvSpPr>
        <p:spPr>
          <a:xfrm>
            <a:off x="5549418" y="5467350"/>
            <a:ext cx="182880" cy="184666"/>
          </a:xfrm>
          <a:prstGeom prst="rect">
            <a:avLst/>
          </a:prstGeom>
          <a:noFill/>
          <a:ln>
            <a:noFill/>
          </a:ln>
        </p:spPr>
        <p:txBody>
          <a:bodyPr wrap="square" lIns="0" rIns="0" rtlCol="0">
            <a:spAutoFit/>
          </a:bodyPr>
          <a:lstStyle/>
          <a:p>
            <a:pPr algn="ctr"/>
            <a:r>
              <a:rPr lang="en-US" sz="600" b="1" dirty="0" smtClean="0"/>
              <a:t>2009</a:t>
            </a:r>
            <a:endParaRPr lang="en-US" sz="600" b="1" dirty="0"/>
          </a:p>
        </p:txBody>
      </p:sp>
      <p:cxnSp>
        <p:nvCxnSpPr>
          <p:cNvPr id="64" name="Straight Arrow Connector 63"/>
          <p:cNvCxnSpPr/>
          <p:nvPr/>
        </p:nvCxnSpPr>
        <p:spPr>
          <a:xfrm flipV="1">
            <a:off x="640417" y="3025588"/>
            <a:ext cx="1323975" cy="89535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3157172" y="5467350"/>
            <a:ext cx="182880" cy="184666"/>
          </a:xfrm>
          <a:prstGeom prst="rect">
            <a:avLst/>
          </a:prstGeom>
          <a:noFill/>
          <a:ln>
            <a:noFill/>
          </a:ln>
        </p:spPr>
        <p:txBody>
          <a:bodyPr wrap="square" lIns="0" rIns="0" rtlCol="0">
            <a:spAutoFit/>
          </a:bodyPr>
          <a:lstStyle/>
          <a:p>
            <a:pPr algn="ctr"/>
            <a:r>
              <a:rPr lang="en-US" sz="600" b="1" dirty="0" smtClean="0"/>
              <a:t>2011</a:t>
            </a:r>
            <a:endParaRPr lang="en-US" sz="600" b="1" dirty="0"/>
          </a:p>
        </p:txBody>
      </p:sp>
      <p:sp>
        <p:nvSpPr>
          <p:cNvPr id="57" name="TextBox 56"/>
          <p:cNvSpPr txBox="1"/>
          <p:nvPr/>
        </p:nvSpPr>
        <p:spPr>
          <a:xfrm>
            <a:off x="5988366" y="5467350"/>
            <a:ext cx="182880" cy="184666"/>
          </a:xfrm>
          <a:prstGeom prst="rect">
            <a:avLst/>
          </a:prstGeom>
          <a:noFill/>
          <a:ln>
            <a:noFill/>
          </a:ln>
        </p:spPr>
        <p:txBody>
          <a:bodyPr wrap="square" lIns="0" rIns="0" rtlCol="0">
            <a:spAutoFit/>
          </a:bodyPr>
          <a:lstStyle/>
          <a:p>
            <a:pPr algn="ctr"/>
            <a:r>
              <a:rPr lang="en-US" sz="600" b="1" dirty="0" smtClean="0"/>
              <a:t>2011</a:t>
            </a:r>
            <a:endParaRPr lang="en-US" sz="600" b="1" dirty="0"/>
          </a:p>
        </p:txBody>
      </p:sp>
      <p:cxnSp>
        <p:nvCxnSpPr>
          <p:cNvPr id="58" name="Straight Arrow Connector 57"/>
          <p:cNvCxnSpPr/>
          <p:nvPr/>
        </p:nvCxnSpPr>
        <p:spPr>
          <a:xfrm flipV="1">
            <a:off x="3482788" y="3268755"/>
            <a:ext cx="1323975" cy="89535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p:nvPr/>
        </p:nvCxnSpPr>
        <p:spPr>
          <a:xfrm flipV="1">
            <a:off x="5100918" y="2622176"/>
            <a:ext cx="1004046" cy="54628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69" name="Rectangle 4"/>
          <p:cNvSpPr>
            <a:spLocks noGrp="1" noChangeArrowheads="1"/>
          </p:cNvSpPr>
          <p:nvPr>
            <p:ph type="title"/>
          </p:nvPr>
        </p:nvSpPr>
        <p:spPr/>
        <p:txBody>
          <a:bodyPr/>
          <a:lstStyle/>
          <a:p>
            <a:pPr eaLnBrk="1" hangingPunct="1"/>
            <a:r>
              <a:rPr lang="en-US" dirty="0" smtClean="0"/>
              <a:t>Premium Growth Rates May Be Slowing, but Benefits Are Shrinking, Too</a:t>
            </a:r>
          </a:p>
        </p:txBody>
      </p:sp>
      <p:sp>
        <p:nvSpPr>
          <p:cNvPr id="16398" name="Slide Number Placeholder 15"/>
          <p:cNvSpPr>
            <a:spLocks noGrp="1"/>
          </p:cNvSpPr>
          <p:nvPr>
            <p:ph type="sldNum" sz="quarter" idx="10"/>
          </p:nvPr>
        </p:nvSpPr>
        <p:spPr/>
        <p:txBody>
          <a:bodyPr/>
          <a:lstStyle/>
          <a:p>
            <a:pPr>
              <a:defRPr/>
            </a:pPr>
            <a:fld id="{C18AC93E-FEC2-46CC-A9D5-6977073F72A8}" type="slidenum">
              <a:rPr lang="en-US"/>
              <a:pPr>
                <a:defRPr/>
              </a:pPr>
              <a:t>13</a:t>
            </a:fld>
            <a:endParaRPr lang="en-US" dirty="0"/>
          </a:p>
        </p:txBody>
      </p:sp>
      <p:sp>
        <p:nvSpPr>
          <p:cNvPr id="135171" name="TextBox 6"/>
          <p:cNvSpPr txBox="1">
            <a:spLocks noChangeArrowheads="1"/>
          </p:cNvSpPr>
          <p:nvPr/>
        </p:nvSpPr>
        <p:spPr bwMode="auto">
          <a:xfrm>
            <a:off x="455613" y="5978385"/>
            <a:ext cx="8345487" cy="461665"/>
          </a:xfrm>
          <a:prstGeom prst="rect">
            <a:avLst/>
          </a:prstGeom>
          <a:noFill/>
          <a:ln w="9525">
            <a:noFill/>
            <a:miter lim="800000"/>
            <a:headEnd/>
            <a:tailEnd/>
          </a:ln>
        </p:spPr>
        <p:txBody>
          <a:bodyPr lIns="0" rIns="0" anchor="b">
            <a:spAutoFit/>
          </a:bodyPr>
          <a:lstStyle/>
          <a:p>
            <a:r>
              <a:rPr lang="en-US" sz="600" dirty="0" smtClean="0">
                <a:solidFill>
                  <a:srgbClr val="1C1C1C"/>
                </a:solidFill>
              </a:rPr>
              <a:t>SOURCES</a:t>
            </a:r>
            <a:r>
              <a:rPr lang="en-US" sz="600" dirty="0" smtClean="0">
                <a:solidFill>
                  <a:srgbClr val="000000"/>
                </a:solidFill>
                <a:ea typeface="ＭＳ Ｐゴシック"/>
                <a:cs typeface="ＭＳ Ｐゴシック"/>
              </a:rPr>
              <a:t>:</a:t>
            </a:r>
            <a:r>
              <a:rPr lang="en-US" sz="800" dirty="0" smtClean="0">
                <a:solidFill>
                  <a:srgbClr val="000000"/>
                </a:solidFill>
                <a:ea typeface="ＭＳ Ｐゴシック"/>
                <a:cs typeface="ＭＳ Ｐゴシック"/>
              </a:rPr>
              <a:t> Massachusetts </a:t>
            </a:r>
            <a:r>
              <a:rPr lang="en-US" sz="800" dirty="0" smtClean="0"/>
              <a:t>Division of Health Care Finance and Policy, </a:t>
            </a:r>
            <a:r>
              <a:rPr lang="en-US" sz="800" dirty="0" smtClean="0">
                <a:hlinkClick r:id="rId3"/>
              </a:rPr>
              <a:t>Massachusetts Health Care Cost Trends: Premiums and Expenditures</a:t>
            </a:r>
            <a:r>
              <a:rPr lang="en-US" sz="800" dirty="0" smtClean="0"/>
              <a:t>, May 2012; </a:t>
            </a:r>
          </a:p>
          <a:p>
            <a:r>
              <a:rPr lang="en-US" sz="800" dirty="0" smtClean="0">
                <a:hlinkClick r:id="rId4"/>
              </a:rPr>
              <a:t>Premium Levels and Trends in Private Health Plans: 2007-2009</a:t>
            </a:r>
            <a:r>
              <a:rPr lang="en-US" sz="800" dirty="0" smtClean="0"/>
              <a:t>, May 2011; </a:t>
            </a:r>
            <a:r>
              <a:rPr lang="en-US" sz="800" dirty="0" smtClean="0">
                <a:hlinkClick r:id="rId5"/>
              </a:rPr>
              <a:t>Massachusetts Health Care Cost Trends: Part II: Massachusetts </a:t>
            </a:r>
          </a:p>
          <a:p>
            <a:r>
              <a:rPr lang="en-US" sz="800" dirty="0" smtClean="0">
                <a:hlinkClick r:id="rId5"/>
              </a:rPr>
              <a:t>Private Health Insurance Premium Trends 2006-2008</a:t>
            </a:r>
            <a:r>
              <a:rPr lang="en-US" sz="800" dirty="0" smtClean="0"/>
              <a:t>, February 2010.</a:t>
            </a:r>
          </a:p>
        </p:txBody>
      </p:sp>
      <p:sp>
        <p:nvSpPr>
          <p:cNvPr id="135173" name="Rectangle 8"/>
          <p:cNvSpPr>
            <a:spLocks noChangeArrowheads="1"/>
          </p:cNvSpPr>
          <p:nvPr/>
        </p:nvSpPr>
        <p:spPr bwMode="auto">
          <a:xfrm>
            <a:off x="455613" y="1785938"/>
            <a:ext cx="5926137" cy="246062"/>
          </a:xfrm>
          <a:prstGeom prst="rect">
            <a:avLst/>
          </a:prstGeom>
          <a:noFill/>
          <a:ln w="9525">
            <a:noFill/>
            <a:miter lim="800000"/>
            <a:headEnd/>
            <a:tailEnd/>
          </a:ln>
        </p:spPr>
        <p:txBody>
          <a:bodyPr wrap="none" lIns="0" rIns="0">
            <a:noAutofit/>
          </a:bodyPr>
          <a:lstStyle/>
          <a:p>
            <a:r>
              <a:rPr lang="en-US" sz="1000" b="1" dirty="0" smtClean="0">
                <a:solidFill>
                  <a:srgbClr val="1C1C1C"/>
                </a:solidFill>
              </a:rPr>
              <a:t>AVERAGE OF PERCENT CHANGE IN PREMIUMS ACROSS SMALL, MID, AND LARGE GROUP PLANS, 2006-2010</a:t>
            </a:r>
            <a:endParaRPr lang="en-US" sz="1000" b="1" dirty="0">
              <a:solidFill>
                <a:srgbClr val="1C1C1C"/>
              </a:solidFill>
            </a:endParaRPr>
          </a:p>
        </p:txBody>
      </p:sp>
      <p:sp>
        <p:nvSpPr>
          <p:cNvPr id="17" name="Text Box 11"/>
          <p:cNvSpPr txBox="1">
            <a:spLocks noChangeArrowheads="1"/>
          </p:cNvSpPr>
          <p:nvPr/>
        </p:nvSpPr>
        <p:spPr bwMode="auto">
          <a:xfrm>
            <a:off x="6627813" y="1819275"/>
            <a:ext cx="2057400" cy="4481513"/>
          </a:xfrm>
          <a:prstGeom prst="rect">
            <a:avLst/>
          </a:prstGeom>
          <a:noFill/>
          <a:ln w="3175">
            <a:solidFill>
              <a:schemeClr val="accent1">
                <a:lumMod val="60000"/>
                <a:lumOff val="40000"/>
              </a:schemeClr>
            </a:solidFill>
            <a:miter lim="800000"/>
            <a:headEnd/>
            <a:tailEnd/>
          </a:ln>
        </p:spPr>
        <p:txBody>
          <a:bodyPr/>
          <a:lstStyle/>
          <a:p>
            <a:r>
              <a:rPr lang="en-US" sz="1300" dirty="0" smtClean="0"/>
              <a:t>Unadjusted premiums are the actual premiums collected by insurance companies. The growth rate for unadjusted premiums in Massachusetts decreased between 2006 to 2010 from 7.1 to 3.2 percent. But after the premiums are adjusted to account for the changing value of the underlying benefits provided, the premium growth rate is much higher. This phenomenon of keeping premium growth low by reducing benefits (largely via increased cost-sharing) is known as “benefit buy-down.”</a:t>
            </a:r>
          </a:p>
          <a:p>
            <a:pPr>
              <a:spcBef>
                <a:spcPts val="300"/>
              </a:spcBef>
            </a:pPr>
            <a:endParaRPr lang="en-US" sz="1300" dirty="0" smtClean="0"/>
          </a:p>
          <a:p>
            <a:pPr>
              <a:spcBef>
                <a:spcPts val="300"/>
              </a:spcBef>
            </a:pPr>
            <a:endParaRPr lang="en-US" sz="1300" dirty="0"/>
          </a:p>
        </p:txBody>
      </p:sp>
      <p:sp>
        <p:nvSpPr>
          <p:cNvPr id="18" name="Rectangle 17"/>
          <p:cNvSpPr/>
          <p:nvPr/>
        </p:nvSpPr>
        <p:spPr>
          <a:xfrm>
            <a:off x="6399213" y="1635125"/>
            <a:ext cx="228600" cy="1190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aphicFrame>
        <p:nvGraphicFramePr>
          <p:cNvPr id="15" name="Chart 10"/>
          <p:cNvGraphicFramePr>
            <a:graphicFrameLocks/>
          </p:cNvGraphicFramePr>
          <p:nvPr>
            <p:extLst>
              <p:ext uri="{D42A27DB-BD31-4B8C-83A1-F6EECF244321}">
                <p14:modId xmlns="" xmlns:p14="http://schemas.microsoft.com/office/powerpoint/2010/main" val="3402012506"/>
              </p:ext>
            </p:extLst>
          </p:nvPr>
        </p:nvGraphicFramePr>
        <p:xfrm>
          <a:off x="457200" y="2105681"/>
          <a:ext cx="5943600" cy="3676649"/>
        </p:xfrm>
        <a:graphic>
          <a:graphicData uri="http://schemas.openxmlformats.org/drawingml/2006/chart">
            <c:chart xmlns:c="http://schemas.openxmlformats.org/drawingml/2006/chart" xmlns:r="http://schemas.openxmlformats.org/officeDocument/2006/relationships" r:id="rId6"/>
          </a:graphicData>
        </a:graphic>
      </p:graphicFrame>
      <p:cxnSp>
        <p:nvCxnSpPr>
          <p:cNvPr id="12" name="Straight Connector 11"/>
          <p:cNvCxnSpPr/>
          <p:nvPr/>
        </p:nvCxnSpPr>
        <p:spPr>
          <a:xfrm>
            <a:off x="1028700" y="5837183"/>
            <a:ext cx="4838700"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3" name="Rectangle 12"/>
          <p:cNvSpPr>
            <a:spLocks noChangeArrowheads="1"/>
          </p:cNvSpPr>
          <p:nvPr/>
        </p:nvSpPr>
        <p:spPr bwMode="auto">
          <a:xfrm>
            <a:off x="3252787" y="5723598"/>
            <a:ext cx="390526" cy="246221"/>
          </a:xfrm>
          <a:prstGeom prst="rect">
            <a:avLst/>
          </a:prstGeom>
          <a:solidFill>
            <a:schemeClr val="bg1"/>
          </a:solidFill>
          <a:ln w="9525">
            <a:noFill/>
            <a:miter lim="800000"/>
            <a:headEnd/>
            <a:tailEnd/>
          </a:ln>
        </p:spPr>
        <p:txBody>
          <a:bodyPr wrap="none" lIns="0" rIns="0">
            <a:noAutofit/>
          </a:bodyPr>
          <a:lstStyle/>
          <a:p>
            <a:pPr algn="ctr">
              <a:defRPr sz="1800" b="1" i="0" u="none" strike="noStrike" kern="1200" baseline="0">
                <a:solidFill>
                  <a:prstClr val="black"/>
                </a:solidFill>
                <a:latin typeface="+mn-lt"/>
                <a:ea typeface="+mn-ea"/>
                <a:cs typeface="+mn-cs"/>
              </a:defRPr>
            </a:pPr>
            <a:r>
              <a:rPr lang="en-US" sz="1000" b="1" dirty="0" smtClean="0">
                <a:solidFill>
                  <a:prstClr val="black"/>
                </a:solidFill>
                <a:latin typeface="Calibri"/>
                <a:cs typeface="Arial"/>
              </a:rPr>
              <a:t>Years</a:t>
            </a:r>
            <a:endParaRPr lang="en-US" sz="1000" b="1" dirty="0">
              <a:solidFill>
                <a:prstClr val="black"/>
              </a:solidFill>
              <a:latin typeface="Calibri"/>
              <a:cs typeface="Arial"/>
            </a:endParaRPr>
          </a:p>
        </p:txBody>
      </p:sp>
      <p:grpSp>
        <p:nvGrpSpPr>
          <p:cNvPr id="8" name="Group 7"/>
          <p:cNvGrpSpPr/>
          <p:nvPr/>
        </p:nvGrpSpPr>
        <p:grpSpPr>
          <a:xfrm>
            <a:off x="455613" y="2109787"/>
            <a:ext cx="1507745" cy="391657"/>
            <a:chOff x="657225" y="4624387"/>
            <a:chExt cx="1507745" cy="391657"/>
          </a:xfrm>
        </p:grpSpPr>
        <p:cxnSp>
          <p:nvCxnSpPr>
            <p:cNvPr id="6" name="Straight Connector 5"/>
            <p:cNvCxnSpPr/>
            <p:nvPr/>
          </p:nvCxnSpPr>
          <p:spPr>
            <a:xfrm>
              <a:off x="657225" y="4732109"/>
              <a:ext cx="274320" cy="0"/>
            </a:xfrm>
            <a:prstGeom prst="line">
              <a:avLst/>
            </a:prstGeom>
            <a:ln w="38100" cap="rnd">
              <a:solidFill>
                <a:schemeClr val="accent5"/>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923925" y="4624387"/>
              <a:ext cx="1241045" cy="215444"/>
            </a:xfrm>
            <a:prstGeom prst="rect">
              <a:avLst/>
            </a:prstGeom>
            <a:noFill/>
          </p:spPr>
          <p:txBody>
            <a:bodyPr wrap="none" rtlCol="0">
              <a:spAutoFit/>
            </a:bodyPr>
            <a:lstStyle/>
            <a:p>
              <a:r>
                <a:rPr lang="en-US" sz="800" b="1" dirty="0" smtClean="0"/>
                <a:t>ADJUSTED FOR BENEFITS</a:t>
              </a:r>
              <a:endParaRPr lang="en-US" sz="800" b="1" dirty="0"/>
            </a:p>
          </p:txBody>
        </p:sp>
        <p:cxnSp>
          <p:nvCxnSpPr>
            <p:cNvPr id="19" name="Straight Connector 18"/>
            <p:cNvCxnSpPr/>
            <p:nvPr/>
          </p:nvCxnSpPr>
          <p:spPr>
            <a:xfrm>
              <a:off x="657225" y="4908322"/>
              <a:ext cx="274320" cy="0"/>
            </a:xfrm>
            <a:prstGeom prst="line">
              <a:avLst/>
            </a:prstGeom>
            <a:ln w="38100" cap="rnd">
              <a:solidFill>
                <a:schemeClr val="accent1"/>
              </a:solidFill>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923925" y="4800600"/>
              <a:ext cx="1241045" cy="215444"/>
            </a:xfrm>
            <a:prstGeom prst="rect">
              <a:avLst/>
            </a:prstGeom>
            <a:noFill/>
          </p:spPr>
          <p:txBody>
            <a:bodyPr wrap="none" rtlCol="0">
              <a:spAutoFit/>
            </a:bodyPr>
            <a:lstStyle/>
            <a:p>
              <a:r>
                <a:rPr lang="en-US" sz="800" b="1" dirty="0" smtClean="0"/>
                <a:t>UNADJUSTED PREMIUM </a:t>
              </a:r>
              <a:endParaRPr lang="en-US" sz="800" b="1" dirty="0"/>
            </a:p>
          </p:txBody>
        </p:sp>
      </p:grpSp>
      <p:sp>
        <p:nvSpPr>
          <p:cNvPr id="23" name="Right Arrow 22"/>
          <p:cNvSpPr/>
          <p:nvPr/>
        </p:nvSpPr>
        <p:spPr>
          <a:xfrm rot="5400000">
            <a:off x="2379332" y="3163402"/>
            <a:ext cx="747400" cy="393404"/>
          </a:xfrm>
          <a:prstGeom prst="rightArrow">
            <a:avLst>
              <a:gd name="adj1" fmla="val 50000"/>
              <a:gd name="adj2" fmla="val 87838"/>
            </a:avLst>
          </a:prstGeom>
          <a:gradFill flip="none" rotWithShape="1">
            <a:gsLst>
              <a:gs pos="0">
                <a:schemeClr val="accent5">
                  <a:alpha val="25000"/>
                </a:schemeClr>
              </a:gs>
              <a:gs pos="100000">
                <a:schemeClr val="accent1">
                  <a:alpha val="8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ight Arrow 23"/>
          <p:cNvSpPr/>
          <p:nvPr/>
        </p:nvSpPr>
        <p:spPr>
          <a:xfrm rot="5400000">
            <a:off x="3163738" y="3313263"/>
            <a:ext cx="2009777" cy="393404"/>
          </a:xfrm>
          <a:prstGeom prst="rightArrow">
            <a:avLst>
              <a:gd name="adj1" fmla="val 50000"/>
              <a:gd name="adj2" fmla="val 87838"/>
            </a:avLst>
          </a:prstGeom>
          <a:gradFill flip="none" rotWithShape="1">
            <a:gsLst>
              <a:gs pos="0">
                <a:schemeClr val="accent5">
                  <a:alpha val="25000"/>
                </a:schemeClr>
              </a:gs>
              <a:gs pos="100000">
                <a:schemeClr val="accent1">
                  <a:alpha val="8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ight Arrow 24"/>
          <p:cNvSpPr/>
          <p:nvPr/>
        </p:nvSpPr>
        <p:spPr>
          <a:xfrm rot="5400000">
            <a:off x="4630587" y="3789516"/>
            <a:ext cx="1895480" cy="393404"/>
          </a:xfrm>
          <a:prstGeom prst="rightArrow">
            <a:avLst>
              <a:gd name="adj1" fmla="val 50000"/>
              <a:gd name="adj2" fmla="val 87838"/>
            </a:avLst>
          </a:prstGeom>
          <a:gradFill flip="none" rotWithShape="1">
            <a:gsLst>
              <a:gs pos="0">
                <a:schemeClr val="accent5">
                  <a:alpha val="25000"/>
                </a:schemeClr>
              </a:gs>
              <a:gs pos="100000">
                <a:schemeClr val="accent1">
                  <a:alpha val="8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8"/>
          <p:cNvSpPr>
            <a:spLocks noChangeArrowheads="1"/>
          </p:cNvSpPr>
          <p:nvPr/>
        </p:nvSpPr>
        <p:spPr bwMode="auto">
          <a:xfrm>
            <a:off x="2847975" y="3081338"/>
            <a:ext cx="2628899" cy="246062"/>
          </a:xfrm>
          <a:prstGeom prst="rect">
            <a:avLst/>
          </a:prstGeom>
          <a:solidFill>
            <a:srgbClr val="C0C0C0">
              <a:alpha val="20000"/>
            </a:srgbClr>
          </a:solidFill>
          <a:ln w="9525">
            <a:noFill/>
            <a:miter lim="800000"/>
            <a:headEnd/>
            <a:tailEnd/>
          </a:ln>
        </p:spPr>
        <p:txBody>
          <a:bodyPr wrap="none" lIns="0" rIns="0">
            <a:noAutofit/>
          </a:bodyPr>
          <a:lstStyle/>
          <a:p>
            <a:pPr algn="ctr"/>
            <a:r>
              <a:rPr lang="en-US" sz="1000" b="1" dirty="0" smtClean="0">
                <a:solidFill>
                  <a:srgbClr val="1C1C1C"/>
                </a:solidFill>
              </a:rPr>
              <a:t>BENEFIT BUY-DOWN</a:t>
            </a:r>
            <a:endParaRPr lang="en-US" sz="1000" b="1" dirty="0">
              <a:solidFill>
                <a:srgbClr val="1C1C1C"/>
              </a:solidFill>
            </a:endParaRPr>
          </a:p>
        </p:txBody>
      </p:sp>
    </p:spTree>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69" name="Rectangle 4"/>
          <p:cNvSpPr>
            <a:spLocks noGrp="1" noChangeArrowheads="1"/>
          </p:cNvSpPr>
          <p:nvPr>
            <p:ph type="title"/>
          </p:nvPr>
        </p:nvSpPr>
        <p:spPr/>
        <p:txBody>
          <a:bodyPr/>
          <a:lstStyle/>
          <a:p>
            <a:pPr eaLnBrk="1" hangingPunct="1"/>
            <a:r>
              <a:rPr lang="en-US" dirty="0" smtClean="0"/>
              <a:t>More Massachusetts Employees Have Deductibles, and </a:t>
            </a:r>
            <a:br>
              <a:rPr lang="en-US" dirty="0" smtClean="0"/>
            </a:br>
            <a:r>
              <a:rPr lang="en-US" dirty="0" smtClean="0"/>
              <a:t>Deductibles Are Growing</a:t>
            </a:r>
          </a:p>
        </p:txBody>
      </p:sp>
      <p:sp>
        <p:nvSpPr>
          <p:cNvPr id="16398" name="Slide Number Placeholder 15"/>
          <p:cNvSpPr>
            <a:spLocks noGrp="1"/>
          </p:cNvSpPr>
          <p:nvPr>
            <p:ph type="sldNum" sz="quarter" idx="10"/>
          </p:nvPr>
        </p:nvSpPr>
        <p:spPr/>
        <p:txBody>
          <a:bodyPr/>
          <a:lstStyle/>
          <a:p>
            <a:pPr>
              <a:defRPr/>
            </a:pPr>
            <a:fld id="{C18AC93E-FEC2-46CC-A9D5-6977073F72A8}" type="slidenum">
              <a:rPr lang="en-US"/>
              <a:pPr>
                <a:defRPr/>
              </a:pPr>
              <a:t>14</a:t>
            </a:fld>
            <a:endParaRPr lang="en-US" dirty="0"/>
          </a:p>
        </p:txBody>
      </p:sp>
      <p:sp>
        <p:nvSpPr>
          <p:cNvPr id="135173" name="Rectangle 8"/>
          <p:cNvSpPr>
            <a:spLocks noChangeArrowheads="1"/>
          </p:cNvSpPr>
          <p:nvPr/>
        </p:nvSpPr>
        <p:spPr bwMode="auto">
          <a:xfrm>
            <a:off x="455614" y="1785938"/>
            <a:ext cx="1963736" cy="246062"/>
          </a:xfrm>
          <a:prstGeom prst="rect">
            <a:avLst/>
          </a:prstGeom>
          <a:noFill/>
          <a:ln w="9525">
            <a:noFill/>
            <a:miter lim="800000"/>
            <a:headEnd/>
            <a:tailEnd/>
          </a:ln>
        </p:spPr>
        <p:txBody>
          <a:bodyPr wrap="square" lIns="0" rIns="0">
            <a:noAutofit/>
          </a:bodyPr>
          <a:lstStyle/>
          <a:p>
            <a:r>
              <a:rPr lang="en-US" sz="1000" b="1" dirty="0">
                <a:solidFill>
                  <a:srgbClr val="1C1C1C"/>
                </a:solidFill>
              </a:rPr>
              <a:t>PERCENT OF EMPLOYEES </a:t>
            </a:r>
            <a:r>
              <a:rPr lang="en-US" sz="1000" b="1" dirty="0" smtClean="0">
                <a:solidFill>
                  <a:srgbClr val="1C1C1C"/>
                </a:solidFill>
              </a:rPr>
              <a:t>ENROLLED </a:t>
            </a:r>
            <a:r>
              <a:rPr lang="en-US" sz="1000" b="1" dirty="0">
                <a:solidFill>
                  <a:srgbClr val="1C1C1C"/>
                </a:solidFill>
              </a:rPr>
              <a:t>IN A PLAN WITH A </a:t>
            </a:r>
            <a:r>
              <a:rPr lang="en-US" sz="1000" b="1" dirty="0" smtClean="0">
                <a:solidFill>
                  <a:srgbClr val="1C1C1C"/>
                </a:solidFill>
              </a:rPr>
              <a:t>DEDUCTIBLE: </a:t>
            </a:r>
            <a:endParaRPr lang="en-US" sz="1000" b="1" dirty="0">
              <a:solidFill>
                <a:srgbClr val="1C1C1C"/>
              </a:solidFill>
            </a:endParaRPr>
          </a:p>
        </p:txBody>
      </p:sp>
      <p:sp>
        <p:nvSpPr>
          <p:cNvPr id="17" name="Text Box 11"/>
          <p:cNvSpPr txBox="1">
            <a:spLocks noChangeArrowheads="1"/>
          </p:cNvSpPr>
          <p:nvPr/>
        </p:nvSpPr>
        <p:spPr bwMode="auto">
          <a:xfrm>
            <a:off x="6627813" y="1819275"/>
            <a:ext cx="2057400" cy="4481513"/>
          </a:xfrm>
          <a:prstGeom prst="rect">
            <a:avLst/>
          </a:prstGeom>
          <a:noFill/>
          <a:ln w="3175">
            <a:solidFill>
              <a:schemeClr val="accent1">
                <a:lumMod val="60000"/>
                <a:lumOff val="40000"/>
              </a:schemeClr>
            </a:solidFill>
            <a:miter lim="800000"/>
            <a:headEnd/>
            <a:tailEnd/>
          </a:ln>
        </p:spPr>
        <p:txBody>
          <a:bodyPr/>
          <a:lstStyle/>
          <a:p>
            <a:pPr defTabSz="914400">
              <a:spcBef>
                <a:spcPct val="50000"/>
              </a:spcBef>
            </a:pPr>
            <a:r>
              <a:rPr lang="en-US" sz="1400" dirty="0" smtClean="0"/>
              <a:t>Massachusetts has long had a lower prevalence of deductibles than is average in the U.S., and the state’s average deductibles are smaller than those found in national private employer health plans. But in recent years, Massachusetts has seen some large jumps in the sizes of deductibles as well as in the proportion of employees who have deductibles.  </a:t>
            </a:r>
            <a:endParaRPr lang="en-US" sz="1400" dirty="0"/>
          </a:p>
        </p:txBody>
      </p:sp>
      <p:sp>
        <p:nvSpPr>
          <p:cNvPr id="18" name="Rectangle 17"/>
          <p:cNvSpPr/>
          <p:nvPr/>
        </p:nvSpPr>
        <p:spPr>
          <a:xfrm>
            <a:off x="6399213" y="1635125"/>
            <a:ext cx="228600" cy="1190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aphicFrame>
        <p:nvGraphicFramePr>
          <p:cNvPr id="16" name="Chart 15"/>
          <p:cNvGraphicFramePr>
            <a:graphicFrameLocks/>
          </p:cNvGraphicFramePr>
          <p:nvPr>
            <p:extLst>
              <p:ext uri="{D42A27DB-BD31-4B8C-83A1-F6EECF244321}">
                <p14:modId xmlns="" xmlns:p14="http://schemas.microsoft.com/office/powerpoint/2010/main" val="3974369505"/>
              </p:ext>
            </p:extLst>
          </p:nvPr>
        </p:nvGraphicFramePr>
        <p:xfrm>
          <a:off x="457200" y="2457450"/>
          <a:ext cx="5943600" cy="3511549"/>
        </p:xfrm>
        <a:graphic>
          <a:graphicData uri="http://schemas.openxmlformats.org/drawingml/2006/chart">
            <c:chart xmlns:c="http://schemas.openxmlformats.org/drawingml/2006/chart" xmlns:r="http://schemas.openxmlformats.org/officeDocument/2006/relationships" r:id="rId3"/>
          </a:graphicData>
        </a:graphic>
      </p:graphicFrame>
      <p:sp>
        <p:nvSpPr>
          <p:cNvPr id="26" name="Rectangle 8"/>
          <p:cNvSpPr>
            <a:spLocks noChangeArrowheads="1"/>
          </p:cNvSpPr>
          <p:nvPr/>
        </p:nvSpPr>
        <p:spPr bwMode="auto">
          <a:xfrm>
            <a:off x="769938" y="2159794"/>
            <a:ext cx="1087437" cy="246062"/>
          </a:xfrm>
          <a:prstGeom prst="rect">
            <a:avLst/>
          </a:prstGeom>
          <a:noFill/>
          <a:ln w="9525">
            <a:noFill/>
            <a:miter lim="800000"/>
            <a:headEnd/>
            <a:tailEnd/>
          </a:ln>
        </p:spPr>
        <p:txBody>
          <a:bodyPr wrap="none" lIns="0" rIns="0">
            <a:noAutofit/>
          </a:bodyPr>
          <a:lstStyle/>
          <a:p>
            <a:pPr>
              <a:defRPr sz="1800" b="1" i="0" u="none" strike="noStrike" kern="1200" baseline="0">
                <a:solidFill>
                  <a:prstClr val="black"/>
                </a:solidFill>
                <a:latin typeface="+mn-lt"/>
                <a:ea typeface="+mn-ea"/>
                <a:cs typeface="+mn-cs"/>
              </a:defRPr>
            </a:pPr>
            <a:r>
              <a:rPr lang="en-US" sz="800" dirty="0" smtClean="0"/>
              <a:t>IN MASSACHUSETTS </a:t>
            </a:r>
            <a:endParaRPr lang="en-US" sz="800" dirty="0" smtClean="0">
              <a:solidFill>
                <a:prstClr val="black"/>
              </a:solidFill>
            </a:endParaRPr>
          </a:p>
        </p:txBody>
      </p:sp>
      <p:cxnSp>
        <p:nvCxnSpPr>
          <p:cNvPr id="27" name="Straight Connector 26"/>
          <p:cNvCxnSpPr/>
          <p:nvPr/>
        </p:nvCxnSpPr>
        <p:spPr>
          <a:xfrm rot="10800000">
            <a:off x="1683829" y="2263775"/>
            <a:ext cx="457200" cy="0"/>
          </a:xfrm>
          <a:prstGeom prst="line">
            <a:avLst/>
          </a:prstGeom>
          <a:ln w="28575">
            <a:solidFill>
              <a:schemeClr val="tx1">
                <a:alpha val="50000"/>
              </a:schemeClr>
            </a:solidFill>
          </a:ln>
        </p:spPr>
        <p:style>
          <a:lnRef idx="1">
            <a:schemeClr val="accent1"/>
          </a:lnRef>
          <a:fillRef idx="0">
            <a:schemeClr val="accent1"/>
          </a:fillRef>
          <a:effectRef idx="0">
            <a:schemeClr val="accent1"/>
          </a:effectRef>
          <a:fontRef idx="minor">
            <a:schemeClr val="tx1"/>
          </a:fontRef>
        </p:style>
      </p:cxnSp>
      <p:sp>
        <p:nvSpPr>
          <p:cNvPr id="28" name="Rectangle 27"/>
          <p:cNvSpPr/>
          <p:nvPr/>
        </p:nvSpPr>
        <p:spPr>
          <a:xfrm>
            <a:off x="1820988" y="2204339"/>
            <a:ext cx="182880" cy="118872"/>
          </a:xfrm>
          <a:prstGeom prst="rect">
            <a:avLst/>
          </a:prstGeom>
          <a:solidFill>
            <a:schemeClr val="accent5">
              <a:lumMod val="75000"/>
            </a:schemeClr>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tIns="0" bIns="0" rtlCol="0" anchor="b" anchorCtr="0"/>
          <a:lstStyle/>
          <a:p>
            <a:pPr algn="ctr"/>
            <a:r>
              <a:rPr lang="en-US" sz="600" b="1" dirty="0"/>
              <a:t>%</a:t>
            </a:r>
          </a:p>
        </p:txBody>
      </p:sp>
      <p:sp>
        <p:nvSpPr>
          <p:cNvPr id="29" name="TextBox 6"/>
          <p:cNvSpPr txBox="1">
            <a:spLocks noChangeArrowheads="1"/>
          </p:cNvSpPr>
          <p:nvPr/>
        </p:nvSpPr>
        <p:spPr bwMode="auto">
          <a:xfrm>
            <a:off x="455613" y="6038434"/>
            <a:ext cx="5421312" cy="338554"/>
          </a:xfrm>
          <a:prstGeom prst="rect">
            <a:avLst/>
          </a:prstGeom>
          <a:noFill/>
          <a:ln w="9525">
            <a:noFill/>
            <a:miter lim="800000"/>
            <a:headEnd/>
            <a:tailEnd/>
          </a:ln>
        </p:spPr>
        <p:txBody>
          <a:bodyPr wrap="square" lIns="0" rIns="0" anchor="b">
            <a:spAutoFit/>
          </a:bodyPr>
          <a:lstStyle/>
          <a:p>
            <a:pPr>
              <a:spcBef>
                <a:spcPts val="0"/>
              </a:spcBef>
            </a:pPr>
            <a:r>
              <a:rPr lang="en-US" sz="600" dirty="0" smtClean="0">
                <a:solidFill>
                  <a:srgbClr val="1C1C1C"/>
                </a:solidFill>
              </a:rPr>
              <a:t>NOTE: </a:t>
            </a:r>
            <a:r>
              <a:rPr lang="en-US" sz="800" dirty="0" smtClean="0">
                <a:solidFill>
                  <a:srgbClr val="1C1C1C"/>
                </a:solidFill>
              </a:rPr>
              <a:t>Data for 2007 is not available.</a:t>
            </a:r>
            <a:endParaRPr lang="en-US" sz="600" dirty="0" smtClean="0">
              <a:solidFill>
                <a:srgbClr val="1C1C1C"/>
              </a:solidFill>
            </a:endParaRPr>
          </a:p>
          <a:p>
            <a:pPr>
              <a:spcBef>
                <a:spcPts val="0"/>
              </a:spcBef>
            </a:pPr>
            <a:r>
              <a:rPr lang="en-US" sz="600" dirty="0" smtClean="0">
                <a:solidFill>
                  <a:srgbClr val="1C1C1C"/>
                </a:solidFill>
              </a:rPr>
              <a:t>SOURCE</a:t>
            </a:r>
            <a:r>
              <a:rPr lang="en-US" sz="700" dirty="0" smtClean="0">
                <a:solidFill>
                  <a:srgbClr val="000000"/>
                </a:solidFill>
                <a:ea typeface="ＭＳ Ｐゴシック"/>
                <a:cs typeface="ＭＳ Ｐゴシック"/>
              </a:rPr>
              <a:t>:</a:t>
            </a:r>
            <a:r>
              <a:rPr lang="en-US" sz="800" dirty="0" smtClean="0">
                <a:solidFill>
                  <a:srgbClr val="000000"/>
                </a:solidFill>
                <a:ea typeface="ＭＳ Ｐゴシック"/>
                <a:cs typeface="ＭＳ Ｐゴシック"/>
              </a:rPr>
              <a:t> </a:t>
            </a:r>
            <a:r>
              <a:rPr lang="en-US" sz="800" dirty="0" smtClean="0"/>
              <a:t>Agency for Health Care Quality and Research, </a:t>
            </a:r>
            <a:r>
              <a:rPr lang="en-US" sz="800" i="1" dirty="0" smtClean="0"/>
              <a:t>Medical Expenditure Panel Survey — Insurance Component</a:t>
            </a:r>
            <a:r>
              <a:rPr lang="en-US" sz="800" dirty="0" smtClean="0"/>
              <a:t>. </a:t>
            </a:r>
            <a:endParaRPr lang="en-US" sz="800" dirty="0"/>
          </a:p>
        </p:txBody>
      </p:sp>
      <p:sp>
        <p:nvSpPr>
          <p:cNvPr id="19" name="Rectangle 8"/>
          <p:cNvSpPr>
            <a:spLocks noChangeArrowheads="1"/>
          </p:cNvSpPr>
          <p:nvPr/>
        </p:nvSpPr>
        <p:spPr bwMode="auto">
          <a:xfrm>
            <a:off x="4895850" y="1785938"/>
            <a:ext cx="1485900" cy="246062"/>
          </a:xfrm>
          <a:prstGeom prst="rect">
            <a:avLst/>
          </a:prstGeom>
          <a:noFill/>
          <a:ln w="9525">
            <a:noFill/>
            <a:miter lim="800000"/>
            <a:headEnd/>
            <a:tailEnd/>
          </a:ln>
        </p:spPr>
        <p:txBody>
          <a:bodyPr wrap="none" lIns="0" rIns="0">
            <a:noAutofit/>
          </a:bodyPr>
          <a:lstStyle/>
          <a:p>
            <a:pPr algn="r"/>
            <a:r>
              <a:rPr lang="en-US" sz="1000" b="1" dirty="0" smtClean="0">
                <a:solidFill>
                  <a:srgbClr val="1C1C1C"/>
                </a:solidFill>
              </a:rPr>
              <a:t>AVERAGE </a:t>
            </a:r>
            <a:r>
              <a:rPr lang="en-US" sz="1000" b="1" dirty="0">
                <a:solidFill>
                  <a:srgbClr val="1C1C1C"/>
                </a:solidFill>
              </a:rPr>
              <a:t>SIZE </a:t>
            </a:r>
            <a:r>
              <a:rPr lang="en-US" sz="1000" b="1" dirty="0" smtClean="0">
                <a:solidFill>
                  <a:srgbClr val="1C1C1C"/>
                </a:solidFill>
              </a:rPr>
              <a:t>OF</a:t>
            </a:r>
            <a:br>
              <a:rPr lang="en-US" sz="1000" b="1" dirty="0" smtClean="0">
                <a:solidFill>
                  <a:srgbClr val="1C1C1C"/>
                </a:solidFill>
              </a:rPr>
            </a:br>
            <a:r>
              <a:rPr lang="en-US" sz="1000" b="1" dirty="0" smtClean="0">
                <a:solidFill>
                  <a:srgbClr val="1C1C1C"/>
                </a:solidFill>
              </a:rPr>
              <a:t>INDIVIDUAL DEDUCTIBLE:</a:t>
            </a:r>
            <a:endParaRPr lang="en-US" sz="1000" b="1" dirty="0">
              <a:solidFill>
                <a:srgbClr val="1C1C1C"/>
              </a:solidFill>
            </a:endParaRPr>
          </a:p>
        </p:txBody>
      </p:sp>
      <p:sp>
        <p:nvSpPr>
          <p:cNvPr id="30" name="Rectangle 8"/>
          <p:cNvSpPr>
            <a:spLocks noChangeArrowheads="1"/>
          </p:cNvSpPr>
          <p:nvPr/>
        </p:nvSpPr>
        <p:spPr bwMode="auto">
          <a:xfrm>
            <a:off x="2286000" y="2159794"/>
            <a:ext cx="935037" cy="246062"/>
          </a:xfrm>
          <a:prstGeom prst="rect">
            <a:avLst/>
          </a:prstGeom>
          <a:noFill/>
          <a:ln w="9525">
            <a:noFill/>
            <a:miter lim="800000"/>
            <a:headEnd/>
            <a:tailEnd/>
          </a:ln>
        </p:spPr>
        <p:txBody>
          <a:bodyPr wrap="none" lIns="0" rIns="0">
            <a:noAutofit/>
          </a:bodyPr>
          <a:lstStyle/>
          <a:p>
            <a:pPr>
              <a:defRPr sz="1800" b="1" i="0" u="none" strike="noStrike" kern="1200" baseline="0">
                <a:solidFill>
                  <a:prstClr val="black"/>
                </a:solidFill>
                <a:latin typeface="+mn-lt"/>
                <a:ea typeface="+mn-ea"/>
                <a:cs typeface="+mn-cs"/>
              </a:defRPr>
            </a:pPr>
            <a:r>
              <a:rPr lang="en-US" sz="800" dirty="0" smtClean="0"/>
              <a:t>IN U.S.</a:t>
            </a:r>
            <a:endParaRPr lang="en-US" sz="800" dirty="0" smtClean="0">
              <a:solidFill>
                <a:prstClr val="black"/>
              </a:solidFill>
            </a:endParaRPr>
          </a:p>
        </p:txBody>
      </p:sp>
      <p:cxnSp>
        <p:nvCxnSpPr>
          <p:cNvPr id="31" name="Straight Connector 30"/>
          <p:cNvCxnSpPr/>
          <p:nvPr/>
        </p:nvCxnSpPr>
        <p:spPr>
          <a:xfrm rot="10800000">
            <a:off x="2618866" y="2263775"/>
            <a:ext cx="457200" cy="0"/>
          </a:xfrm>
          <a:prstGeom prst="line">
            <a:avLst/>
          </a:prstGeom>
          <a:ln w="28575">
            <a:solidFill>
              <a:schemeClr val="tx1">
                <a:alpha val="50000"/>
              </a:schemeClr>
            </a:solidFill>
          </a:ln>
        </p:spPr>
        <p:style>
          <a:lnRef idx="1">
            <a:schemeClr val="accent1"/>
          </a:lnRef>
          <a:fillRef idx="0">
            <a:schemeClr val="accent1"/>
          </a:fillRef>
          <a:effectRef idx="0">
            <a:schemeClr val="accent1"/>
          </a:effectRef>
          <a:fontRef idx="minor">
            <a:schemeClr val="tx1"/>
          </a:fontRef>
        </p:style>
      </p:cxnSp>
      <p:sp>
        <p:nvSpPr>
          <p:cNvPr id="32" name="Rectangle 31"/>
          <p:cNvSpPr/>
          <p:nvPr/>
        </p:nvSpPr>
        <p:spPr>
          <a:xfrm>
            <a:off x="2756025" y="2204339"/>
            <a:ext cx="182880" cy="118872"/>
          </a:xfrm>
          <a:prstGeom prst="rect">
            <a:avLst/>
          </a:prstGeom>
          <a:solidFill>
            <a:schemeClr val="accent1">
              <a:lumMod val="75000"/>
            </a:schemeClr>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tIns="0" bIns="0" rtlCol="0" anchor="b" anchorCtr="0"/>
          <a:lstStyle/>
          <a:p>
            <a:pPr algn="ctr"/>
            <a:r>
              <a:rPr lang="en-US" sz="600" b="1" dirty="0" smtClean="0"/>
              <a:t>%</a:t>
            </a:r>
            <a:endParaRPr lang="en-US" sz="600" b="1" dirty="0"/>
          </a:p>
        </p:txBody>
      </p:sp>
      <p:grpSp>
        <p:nvGrpSpPr>
          <p:cNvPr id="3" name="Group 2"/>
          <p:cNvGrpSpPr/>
          <p:nvPr/>
        </p:nvGrpSpPr>
        <p:grpSpPr>
          <a:xfrm>
            <a:off x="4257675" y="2159794"/>
            <a:ext cx="1743075" cy="246062"/>
            <a:chOff x="4629150" y="2112169"/>
            <a:chExt cx="1743075" cy="246062"/>
          </a:xfrm>
        </p:grpSpPr>
        <p:sp>
          <p:nvSpPr>
            <p:cNvPr id="24" name="Rectangle 23"/>
            <p:cNvSpPr/>
            <p:nvPr/>
          </p:nvSpPr>
          <p:spPr>
            <a:xfrm>
              <a:off x="5543550" y="2154238"/>
              <a:ext cx="161925" cy="16192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dirty="0" smtClean="0"/>
                <a:t>$</a:t>
              </a:r>
              <a:endParaRPr lang="en-US" sz="600" dirty="0"/>
            </a:p>
          </p:txBody>
        </p:sp>
        <p:sp>
          <p:nvSpPr>
            <p:cNvPr id="33" name="Rectangle 8"/>
            <p:cNvSpPr>
              <a:spLocks noChangeArrowheads="1"/>
            </p:cNvSpPr>
            <p:nvPr/>
          </p:nvSpPr>
          <p:spPr bwMode="auto">
            <a:xfrm>
              <a:off x="4629150" y="2112169"/>
              <a:ext cx="1087437" cy="246062"/>
            </a:xfrm>
            <a:prstGeom prst="rect">
              <a:avLst/>
            </a:prstGeom>
            <a:noFill/>
            <a:ln w="9525">
              <a:noFill/>
              <a:miter lim="800000"/>
              <a:headEnd/>
              <a:tailEnd/>
            </a:ln>
          </p:spPr>
          <p:txBody>
            <a:bodyPr wrap="none" lIns="0" rIns="0">
              <a:noAutofit/>
            </a:bodyPr>
            <a:lstStyle/>
            <a:p>
              <a:pPr>
                <a:defRPr sz="1800" b="1" i="0" u="none" strike="noStrike" kern="1200" baseline="0">
                  <a:solidFill>
                    <a:prstClr val="black"/>
                  </a:solidFill>
                  <a:latin typeface="+mn-lt"/>
                  <a:ea typeface="+mn-ea"/>
                  <a:cs typeface="+mn-cs"/>
                </a:defRPr>
              </a:pPr>
              <a:r>
                <a:rPr lang="en-US" sz="800" dirty="0" smtClean="0"/>
                <a:t>IN MASSACHUSETTS </a:t>
              </a:r>
              <a:endParaRPr lang="en-US" sz="800" dirty="0" smtClean="0">
                <a:solidFill>
                  <a:prstClr val="black"/>
                </a:solidFill>
              </a:endParaRPr>
            </a:p>
          </p:txBody>
        </p:sp>
        <p:sp>
          <p:nvSpPr>
            <p:cNvPr id="34" name="Rectangle 8"/>
            <p:cNvSpPr>
              <a:spLocks noChangeArrowheads="1"/>
            </p:cNvSpPr>
            <p:nvPr/>
          </p:nvSpPr>
          <p:spPr bwMode="auto">
            <a:xfrm>
              <a:off x="5859462" y="2112169"/>
              <a:ext cx="417513" cy="246062"/>
            </a:xfrm>
            <a:prstGeom prst="rect">
              <a:avLst/>
            </a:prstGeom>
            <a:noFill/>
            <a:ln w="9525">
              <a:noFill/>
              <a:miter lim="800000"/>
              <a:headEnd/>
              <a:tailEnd/>
            </a:ln>
          </p:spPr>
          <p:txBody>
            <a:bodyPr wrap="none" lIns="0" rIns="0">
              <a:noAutofit/>
            </a:bodyPr>
            <a:lstStyle/>
            <a:p>
              <a:pPr>
                <a:defRPr sz="1800" b="1" i="0" u="none" strike="noStrike" kern="1200" baseline="0">
                  <a:solidFill>
                    <a:prstClr val="black"/>
                  </a:solidFill>
                  <a:latin typeface="+mn-lt"/>
                  <a:ea typeface="+mn-ea"/>
                  <a:cs typeface="+mn-cs"/>
                </a:defRPr>
              </a:pPr>
              <a:r>
                <a:rPr lang="en-US" sz="800" dirty="0" smtClean="0"/>
                <a:t>IN U.S.</a:t>
              </a:r>
              <a:endParaRPr lang="en-US" sz="800" dirty="0" smtClean="0">
                <a:solidFill>
                  <a:prstClr val="black"/>
                </a:solidFill>
              </a:endParaRPr>
            </a:p>
          </p:txBody>
        </p:sp>
        <p:sp>
          <p:nvSpPr>
            <p:cNvPr id="35" name="Rectangle 34"/>
            <p:cNvSpPr/>
            <p:nvPr/>
          </p:nvSpPr>
          <p:spPr>
            <a:xfrm>
              <a:off x="6210300" y="2154238"/>
              <a:ext cx="161925" cy="1619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dirty="0" smtClean="0"/>
                <a:t>$</a:t>
              </a:r>
              <a:endParaRPr lang="en-US" sz="600" dirty="0"/>
            </a:p>
          </p:txBody>
        </p:sp>
      </p:grpSp>
    </p:spTree>
    <p:extLst>
      <p:ext uri="{BB962C8B-B14F-4D97-AF65-F5344CB8AC3E}">
        <p14:creationId xmlns="" xmlns:p14="http://schemas.microsoft.com/office/powerpoint/2010/main" val="2720374571"/>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1" name="Title 1"/>
          <p:cNvSpPr>
            <a:spLocks noGrp="1"/>
          </p:cNvSpPr>
          <p:nvPr>
            <p:ph type="title"/>
          </p:nvPr>
        </p:nvSpPr>
        <p:spPr/>
        <p:txBody>
          <a:bodyPr/>
          <a:lstStyle/>
          <a:p>
            <a:r>
              <a:rPr lang="en-US" dirty="0" smtClean="0"/>
              <a:t>With Wages Stagnant, Increasing Health Care Costs Consume a Greater Portion of Household Budgets</a:t>
            </a:r>
          </a:p>
        </p:txBody>
      </p:sp>
      <p:sp>
        <p:nvSpPr>
          <p:cNvPr id="3" name="Slide Number Placeholder 2"/>
          <p:cNvSpPr>
            <a:spLocks noGrp="1"/>
          </p:cNvSpPr>
          <p:nvPr>
            <p:ph type="sldNum" sz="quarter" idx="10"/>
          </p:nvPr>
        </p:nvSpPr>
        <p:spPr/>
        <p:txBody>
          <a:bodyPr/>
          <a:lstStyle/>
          <a:p>
            <a:fld id="{D072999E-DA0B-46BD-B763-6C9FD4CEFA52}" type="slidenum">
              <a:rPr lang="en-US" smtClean="0"/>
              <a:pPr/>
              <a:t>15</a:t>
            </a:fld>
            <a:endParaRPr lang="en-US" dirty="0"/>
          </a:p>
        </p:txBody>
      </p:sp>
      <p:sp>
        <p:nvSpPr>
          <p:cNvPr id="184323" name="Rectangle 8"/>
          <p:cNvSpPr>
            <a:spLocks noChangeArrowheads="1"/>
          </p:cNvSpPr>
          <p:nvPr/>
        </p:nvSpPr>
        <p:spPr bwMode="auto">
          <a:xfrm>
            <a:off x="454698" y="1774215"/>
            <a:ext cx="3170237" cy="246062"/>
          </a:xfrm>
          <a:prstGeom prst="rect">
            <a:avLst/>
          </a:prstGeom>
          <a:noFill/>
          <a:ln w="9525">
            <a:noFill/>
            <a:miter lim="800000"/>
            <a:headEnd/>
            <a:tailEnd/>
          </a:ln>
        </p:spPr>
        <p:txBody>
          <a:bodyPr wrap="none" lIns="0" rIns="0">
            <a:noAutofit/>
          </a:bodyPr>
          <a:lstStyle/>
          <a:p>
            <a:pPr>
              <a:defRPr sz="1600" b="0" i="0" u="none" strike="noStrike" kern="1200" baseline="0">
                <a:solidFill>
                  <a:prstClr val="black"/>
                </a:solidFill>
                <a:latin typeface="+mn-lt"/>
                <a:ea typeface="+mn-ea"/>
                <a:cs typeface="+mn-cs"/>
              </a:defRPr>
            </a:pPr>
            <a:r>
              <a:rPr lang="en-US" sz="1000" b="1" dirty="0" smtClean="0">
                <a:solidFill>
                  <a:prstClr val="black"/>
                </a:solidFill>
              </a:rPr>
              <a:t>MASSACHUSETTS PER CAPITA PERSONAL HEALTH EXPENDITURES AND MEDIAN INCOME, 1999-2009</a:t>
            </a:r>
            <a:endParaRPr lang="en-US" sz="1000" b="1" dirty="0">
              <a:solidFill>
                <a:prstClr val="black"/>
              </a:solidFill>
            </a:endParaRPr>
          </a:p>
        </p:txBody>
      </p:sp>
      <p:sp>
        <p:nvSpPr>
          <p:cNvPr id="184325" name="TextBox 6"/>
          <p:cNvSpPr txBox="1">
            <a:spLocks noChangeArrowheads="1"/>
          </p:cNvSpPr>
          <p:nvPr/>
        </p:nvSpPr>
        <p:spPr bwMode="auto">
          <a:xfrm>
            <a:off x="455613" y="6038434"/>
            <a:ext cx="8221662" cy="338554"/>
          </a:xfrm>
          <a:prstGeom prst="rect">
            <a:avLst/>
          </a:prstGeom>
          <a:noFill/>
          <a:ln w="9525">
            <a:noFill/>
            <a:miter lim="800000"/>
            <a:headEnd/>
            <a:tailEnd/>
          </a:ln>
        </p:spPr>
        <p:txBody>
          <a:bodyPr lIns="0" rIns="0" anchor="b">
            <a:spAutoFit/>
          </a:bodyPr>
          <a:lstStyle/>
          <a:p>
            <a:r>
              <a:rPr lang="en-US" sz="600" dirty="0" smtClean="0">
                <a:solidFill>
                  <a:srgbClr val="1C1C1C"/>
                </a:solidFill>
              </a:rPr>
              <a:t>NOTE</a:t>
            </a:r>
            <a:r>
              <a:rPr lang="en-US" sz="600" dirty="0" smtClean="0">
                <a:solidFill>
                  <a:srgbClr val="000000"/>
                </a:solidFill>
                <a:ea typeface="ＭＳ Ｐゴシック"/>
                <a:cs typeface="ＭＳ Ｐゴシック"/>
              </a:rPr>
              <a:t>:</a:t>
            </a:r>
            <a:r>
              <a:rPr lang="en-US" sz="800" dirty="0" smtClean="0">
                <a:solidFill>
                  <a:srgbClr val="000000"/>
                </a:solidFill>
                <a:ea typeface="ＭＳ Ｐゴシック"/>
                <a:cs typeface="ＭＳ Ｐゴシック"/>
              </a:rPr>
              <a:t> </a:t>
            </a:r>
            <a:r>
              <a:rPr lang="en-US" sz="800" dirty="0" smtClean="0"/>
              <a:t>Health care expenditures and household income reported in current year (unadjusted) dollars.</a:t>
            </a:r>
            <a:endParaRPr lang="en-US" altLang="ja-JP" sz="800" dirty="0" smtClean="0"/>
          </a:p>
          <a:p>
            <a:r>
              <a:rPr lang="en-US" sz="600" dirty="0" smtClean="0">
                <a:solidFill>
                  <a:srgbClr val="1C1C1C"/>
                </a:solidFill>
              </a:rPr>
              <a:t>SOURCES</a:t>
            </a:r>
            <a:r>
              <a:rPr lang="en-US" sz="600" dirty="0" smtClean="0">
                <a:solidFill>
                  <a:srgbClr val="000000"/>
                </a:solidFill>
                <a:ea typeface="ＭＳ Ｐゴシック"/>
                <a:cs typeface="ＭＳ Ｐゴシック"/>
              </a:rPr>
              <a:t>:</a:t>
            </a:r>
            <a:r>
              <a:rPr lang="en-US" sz="800" dirty="0" smtClean="0">
                <a:solidFill>
                  <a:srgbClr val="000000"/>
                </a:solidFill>
                <a:ea typeface="ＭＳ Ｐゴシック"/>
                <a:cs typeface="ＭＳ Ｐゴシック"/>
              </a:rPr>
              <a:t> </a:t>
            </a:r>
            <a:r>
              <a:rPr lang="en-US" sz="800" dirty="0" smtClean="0"/>
              <a:t>Data for health care expenditures from CMS, </a:t>
            </a:r>
            <a:r>
              <a:rPr lang="en-US" sz="800" i="1" dirty="0" smtClean="0">
                <a:hlinkClick r:id="rId3"/>
              </a:rPr>
              <a:t>Health Expenditures by State of Residence</a:t>
            </a:r>
            <a:r>
              <a:rPr lang="en-US" sz="800" dirty="0" smtClean="0"/>
              <a:t>, 1991-2009. Data for median income from U.S. Census Bureau, </a:t>
            </a:r>
            <a:r>
              <a:rPr lang="en-US" sz="800" i="1" dirty="0" smtClean="0"/>
              <a:t>State Median Income</a:t>
            </a:r>
            <a:r>
              <a:rPr lang="en-US" sz="800" dirty="0" smtClean="0"/>
              <a:t>.</a:t>
            </a:r>
            <a:endParaRPr lang="en-US" sz="800" i="1" dirty="0"/>
          </a:p>
        </p:txBody>
      </p:sp>
      <p:cxnSp>
        <p:nvCxnSpPr>
          <p:cNvPr id="8" name="Straight Connector 7"/>
          <p:cNvCxnSpPr/>
          <p:nvPr/>
        </p:nvCxnSpPr>
        <p:spPr>
          <a:xfrm>
            <a:off x="1133475" y="5931773"/>
            <a:ext cx="6819900"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9" name="Rectangle 8"/>
          <p:cNvSpPr>
            <a:spLocks noChangeArrowheads="1"/>
          </p:cNvSpPr>
          <p:nvPr/>
        </p:nvSpPr>
        <p:spPr bwMode="auto">
          <a:xfrm>
            <a:off x="4348162" y="5818188"/>
            <a:ext cx="390526" cy="246221"/>
          </a:xfrm>
          <a:prstGeom prst="rect">
            <a:avLst/>
          </a:prstGeom>
          <a:solidFill>
            <a:schemeClr val="bg1"/>
          </a:solidFill>
          <a:ln w="9525">
            <a:noFill/>
            <a:miter lim="800000"/>
            <a:headEnd/>
            <a:tailEnd/>
          </a:ln>
        </p:spPr>
        <p:txBody>
          <a:bodyPr wrap="none" lIns="0" rIns="0">
            <a:noAutofit/>
          </a:bodyPr>
          <a:lstStyle/>
          <a:p>
            <a:pPr algn="ctr">
              <a:defRPr sz="1800" b="1" i="0" u="none" strike="noStrike" kern="1200" baseline="0">
                <a:solidFill>
                  <a:prstClr val="black"/>
                </a:solidFill>
                <a:latin typeface="+mn-lt"/>
                <a:ea typeface="+mn-ea"/>
                <a:cs typeface="+mn-cs"/>
              </a:defRPr>
            </a:pPr>
            <a:r>
              <a:rPr lang="en-US" sz="1000" b="1" dirty="0" smtClean="0">
                <a:solidFill>
                  <a:prstClr val="black"/>
                </a:solidFill>
                <a:latin typeface="Calibri"/>
                <a:cs typeface="Arial"/>
              </a:rPr>
              <a:t>Year</a:t>
            </a:r>
            <a:endParaRPr lang="en-US" sz="1000" b="1" dirty="0">
              <a:solidFill>
                <a:prstClr val="black"/>
              </a:solidFill>
              <a:latin typeface="Calibri"/>
              <a:cs typeface="Arial"/>
            </a:endParaRPr>
          </a:p>
        </p:txBody>
      </p:sp>
      <p:graphicFrame>
        <p:nvGraphicFramePr>
          <p:cNvPr id="10" name="Chart 9"/>
          <p:cNvGraphicFramePr>
            <a:graphicFrameLocks/>
          </p:cNvGraphicFramePr>
          <p:nvPr>
            <p:extLst>
              <p:ext uri="{D42A27DB-BD31-4B8C-83A1-F6EECF244321}">
                <p14:modId xmlns="" xmlns:p14="http://schemas.microsoft.com/office/powerpoint/2010/main" val="2455100641"/>
              </p:ext>
            </p:extLst>
          </p:nvPr>
        </p:nvGraphicFramePr>
        <p:xfrm>
          <a:off x="457200" y="2362200"/>
          <a:ext cx="8229600" cy="3511549"/>
        </p:xfrm>
        <a:graphic>
          <a:graphicData uri="http://schemas.openxmlformats.org/drawingml/2006/chart">
            <c:chart xmlns:c="http://schemas.openxmlformats.org/drawingml/2006/chart" xmlns:r="http://schemas.openxmlformats.org/officeDocument/2006/relationships" r:id="rId4"/>
          </a:graphicData>
        </a:graphic>
      </p:graphicFrame>
      <p:grpSp>
        <p:nvGrpSpPr>
          <p:cNvPr id="22" name="Group 21"/>
          <p:cNvGrpSpPr/>
          <p:nvPr/>
        </p:nvGrpSpPr>
        <p:grpSpPr>
          <a:xfrm>
            <a:off x="522288" y="2112169"/>
            <a:ext cx="2763837" cy="246062"/>
            <a:chOff x="522288" y="2112169"/>
            <a:chExt cx="2763837" cy="246062"/>
          </a:xfrm>
        </p:grpSpPr>
        <p:sp>
          <p:nvSpPr>
            <p:cNvPr id="14" name="Rectangle 8"/>
            <p:cNvSpPr>
              <a:spLocks noChangeArrowheads="1"/>
            </p:cNvSpPr>
            <p:nvPr/>
          </p:nvSpPr>
          <p:spPr bwMode="auto">
            <a:xfrm>
              <a:off x="522288" y="2112169"/>
              <a:ext cx="2763837" cy="246062"/>
            </a:xfrm>
            <a:prstGeom prst="rect">
              <a:avLst/>
            </a:prstGeom>
            <a:noFill/>
            <a:ln w="9525">
              <a:noFill/>
              <a:miter lim="800000"/>
              <a:headEnd/>
              <a:tailEnd/>
            </a:ln>
          </p:spPr>
          <p:txBody>
            <a:bodyPr wrap="none" lIns="0" rIns="0">
              <a:noAutofit/>
            </a:bodyPr>
            <a:lstStyle/>
            <a:p>
              <a:pPr>
                <a:defRPr sz="1800" b="1" i="0" u="none" strike="noStrike" kern="1200" baseline="0">
                  <a:solidFill>
                    <a:prstClr val="black"/>
                  </a:solidFill>
                  <a:latin typeface="+mn-lt"/>
                  <a:ea typeface="+mn-ea"/>
                  <a:cs typeface="+mn-cs"/>
                </a:defRPr>
              </a:pPr>
              <a:r>
                <a:rPr lang="en-US" sz="800" dirty="0" smtClean="0"/>
                <a:t>MA PER CAPITA PERSONAL HEALTH CARE EXPENDITURES </a:t>
              </a:r>
              <a:endParaRPr lang="en-US" sz="800" dirty="0" smtClean="0">
                <a:solidFill>
                  <a:prstClr val="black"/>
                </a:solidFill>
              </a:endParaRPr>
            </a:p>
          </p:txBody>
        </p:sp>
        <p:sp>
          <p:nvSpPr>
            <p:cNvPr id="15" name="Rectangle 14"/>
            <p:cNvSpPr/>
            <p:nvPr/>
          </p:nvSpPr>
          <p:spPr>
            <a:xfrm>
              <a:off x="3009900" y="2154238"/>
              <a:ext cx="161925" cy="161925"/>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3" name="Group 22"/>
          <p:cNvGrpSpPr/>
          <p:nvPr/>
        </p:nvGrpSpPr>
        <p:grpSpPr>
          <a:xfrm>
            <a:off x="5875338" y="2112169"/>
            <a:ext cx="2763837" cy="246062"/>
            <a:chOff x="5875338" y="2112169"/>
            <a:chExt cx="2763837" cy="246062"/>
          </a:xfrm>
        </p:grpSpPr>
        <p:sp>
          <p:nvSpPr>
            <p:cNvPr id="16" name="Rectangle 8"/>
            <p:cNvSpPr>
              <a:spLocks noChangeArrowheads="1"/>
            </p:cNvSpPr>
            <p:nvPr/>
          </p:nvSpPr>
          <p:spPr bwMode="auto">
            <a:xfrm>
              <a:off x="5875338" y="2112169"/>
              <a:ext cx="2763837" cy="246062"/>
            </a:xfrm>
            <a:prstGeom prst="rect">
              <a:avLst/>
            </a:prstGeom>
            <a:noFill/>
            <a:ln w="9525">
              <a:noFill/>
              <a:miter lim="800000"/>
              <a:headEnd/>
              <a:tailEnd/>
            </a:ln>
          </p:spPr>
          <p:txBody>
            <a:bodyPr wrap="none" lIns="0" rIns="0">
              <a:noAutofit/>
            </a:bodyPr>
            <a:lstStyle/>
            <a:p>
              <a:pPr algn="r">
                <a:defRPr sz="1800" b="1" i="0" u="none" strike="noStrike" kern="1200" baseline="0">
                  <a:solidFill>
                    <a:prstClr val="black"/>
                  </a:solidFill>
                  <a:latin typeface="+mn-lt"/>
                  <a:ea typeface="+mn-ea"/>
                  <a:cs typeface="+mn-cs"/>
                </a:defRPr>
              </a:pPr>
              <a:r>
                <a:rPr lang="en-US" sz="800" dirty="0" smtClean="0"/>
                <a:t>MA MEDIAN HOUSEHOLD INCOME</a:t>
              </a:r>
              <a:endParaRPr lang="en-US" sz="800" dirty="0" smtClean="0">
                <a:solidFill>
                  <a:prstClr val="black"/>
                </a:solidFill>
              </a:endParaRPr>
            </a:p>
          </p:txBody>
        </p:sp>
        <p:cxnSp>
          <p:nvCxnSpPr>
            <p:cNvPr id="19" name="Straight Connector 18"/>
            <p:cNvCxnSpPr/>
            <p:nvPr/>
          </p:nvCxnSpPr>
          <p:spPr>
            <a:xfrm rot="10800000">
              <a:off x="6709219" y="2237105"/>
              <a:ext cx="365760" cy="0"/>
            </a:xfrm>
            <a:prstGeom prst="line">
              <a:avLst/>
            </a:prstGeom>
            <a:ln w="28575">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20" name="Oval 19"/>
            <p:cNvSpPr/>
            <p:nvPr/>
          </p:nvSpPr>
          <p:spPr>
            <a:xfrm>
              <a:off x="6846379" y="2189480"/>
              <a:ext cx="109728" cy="109728"/>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1" name="Title 1"/>
          <p:cNvSpPr>
            <a:spLocks noGrp="1"/>
          </p:cNvSpPr>
          <p:nvPr>
            <p:ph type="title"/>
          </p:nvPr>
        </p:nvSpPr>
        <p:spPr/>
        <p:txBody>
          <a:bodyPr/>
          <a:lstStyle/>
          <a:p>
            <a:r>
              <a:rPr lang="en-US" dirty="0" smtClean="0"/>
              <a:t>The Increasing Costs of Health Care Squeeze Out </a:t>
            </a:r>
            <a:br>
              <a:rPr lang="en-US" dirty="0" smtClean="0"/>
            </a:br>
            <a:r>
              <a:rPr lang="en-US" dirty="0" smtClean="0"/>
              <a:t>Other Public Spending Priorities, Too</a:t>
            </a:r>
            <a:endParaRPr lang="en-US" dirty="0"/>
          </a:p>
        </p:txBody>
      </p:sp>
      <p:sp>
        <p:nvSpPr>
          <p:cNvPr id="3" name="Slide Number Placeholder 2"/>
          <p:cNvSpPr>
            <a:spLocks noGrp="1"/>
          </p:cNvSpPr>
          <p:nvPr>
            <p:ph type="sldNum" sz="quarter" idx="10"/>
          </p:nvPr>
        </p:nvSpPr>
        <p:spPr/>
        <p:txBody>
          <a:bodyPr/>
          <a:lstStyle/>
          <a:p>
            <a:fld id="{D072999E-DA0B-46BD-B763-6C9FD4CEFA52}" type="slidenum">
              <a:rPr lang="en-US" smtClean="0"/>
              <a:pPr/>
              <a:t>16</a:t>
            </a:fld>
            <a:endParaRPr lang="en-US" dirty="0"/>
          </a:p>
        </p:txBody>
      </p:sp>
      <p:sp>
        <p:nvSpPr>
          <p:cNvPr id="184323" name="Rectangle 8"/>
          <p:cNvSpPr>
            <a:spLocks noChangeArrowheads="1"/>
          </p:cNvSpPr>
          <p:nvPr/>
        </p:nvSpPr>
        <p:spPr bwMode="auto">
          <a:xfrm>
            <a:off x="457200" y="1785938"/>
            <a:ext cx="3170237" cy="246062"/>
          </a:xfrm>
          <a:prstGeom prst="rect">
            <a:avLst/>
          </a:prstGeom>
          <a:noFill/>
          <a:ln w="9525">
            <a:noFill/>
            <a:miter lim="800000"/>
            <a:headEnd/>
            <a:tailEnd/>
          </a:ln>
        </p:spPr>
        <p:txBody>
          <a:bodyPr wrap="none" lIns="0" rIns="0">
            <a:noAutofit/>
          </a:bodyPr>
          <a:lstStyle/>
          <a:p>
            <a:pPr>
              <a:defRPr sz="1600" b="0" i="0" u="none" strike="noStrike" kern="1200" baseline="0">
                <a:solidFill>
                  <a:prstClr val="black"/>
                </a:solidFill>
                <a:latin typeface="+mn-lt"/>
                <a:ea typeface="+mn-ea"/>
                <a:cs typeface="+mn-cs"/>
              </a:defRPr>
            </a:pPr>
            <a:r>
              <a:rPr lang="en-US" sz="1000" b="1" dirty="0" smtClean="0">
                <a:solidFill>
                  <a:prstClr val="black"/>
                </a:solidFill>
              </a:rPr>
              <a:t>STATE BUDGET, FY2001 VS. FY2011 (BILLIONS OF DOLLARS)</a:t>
            </a:r>
          </a:p>
        </p:txBody>
      </p:sp>
      <p:sp>
        <p:nvSpPr>
          <p:cNvPr id="184325" name="TextBox 6"/>
          <p:cNvSpPr txBox="1">
            <a:spLocks noChangeArrowheads="1"/>
          </p:cNvSpPr>
          <p:nvPr/>
        </p:nvSpPr>
        <p:spPr bwMode="auto">
          <a:xfrm>
            <a:off x="455613" y="6038434"/>
            <a:ext cx="8221662" cy="338554"/>
          </a:xfrm>
          <a:prstGeom prst="rect">
            <a:avLst/>
          </a:prstGeom>
          <a:noFill/>
          <a:ln w="9525">
            <a:noFill/>
            <a:miter lim="800000"/>
            <a:headEnd/>
            <a:tailEnd/>
          </a:ln>
        </p:spPr>
        <p:txBody>
          <a:bodyPr lIns="0" rIns="0" anchor="b">
            <a:spAutoFit/>
          </a:bodyPr>
          <a:lstStyle/>
          <a:p>
            <a:r>
              <a:rPr lang="en-US" sz="600" dirty="0" smtClean="0">
                <a:solidFill>
                  <a:srgbClr val="1C1C1C"/>
                </a:solidFill>
              </a:rPr>
              <a:t>NOTE: </a:t>
            </a:r>
            <a:r>
              <a:rPr lang="en-US" sz="800" dirty="0" smtClean="0">
                <a:solidFill>
                  <a:srgbClr val="1C1C1C"/>
                </a:solidFill>
              </a:rPr>
              <a:t>Dollar figures are inflation adjusted using a measure specific to government spending as developed by the U.S. Bureau of Labor and Statistics.</a:t>
            </a:r>
          </a:p>
          <a:p>
            <a:r>
              <a:rPr lang="en-US" sz="600" dirty="0" smtClean="0">
                <a:solidFill>
                  <a:srgbClr val="1C1C1C"/>
                </a:solidFill>
              </a:rPr>
              <a:t>SOURCE</a:t>
            </a:r>
            <a:r>
              <a:rPr lang="en-US" sz="600" dirty="0" smtClean="0">
                <a:solidFill>
                  <a:srgbClr val="000000"/>
                </a:solidFill>
                <a:ea typeface="ＭＳ Ｐゴシック"/>
                <a:cs typeface="ＭＳ Ｐゴシック"/>
              </a:rPr>
              <a:t>: </a:t>
            </a:r>
            <a:r>
              <a:rPr lang="en-US" sz="800" dirty="0" smtClean="0"/>
              <a:t>Massachusetts Budget and Policy Center </a:t>
            </a:r>
            <a:r>
              <a:rPr lang="en-US" sz="800" dirty="0" smtClean="0">
                <a:hlinkClick r:id="rId3"/>
              </a:rPr>
              <a:t>Budget Browser</a:t>
            </a:r>
            <a:r>
              <a:rPr lang="en-US" sz="800" dirty="0" smtClean="0"/>
              <a:t>.</a:t>
            </a:r>
            <a:endParaRPr lang="en-US" sz="800" dirty="0"/>
          </a:p>
        </p:txBody>
      </p:sp>
      <p:graphicFrame>
        <p:nvGraphicFramePr>
          <p:cNvPr id="10" name="Chart 9"/>
          <p:cNvGraphicFramePr>
            <a:graphicFrameLocks/>
          </p:cNvGraphicFramePr>
          <p:nvPr/>
        </p:nvGraphicFramePr>
        <p:xfrm>
          <a:off x="457200" y="2303834"/>
          <a:ext cx="8229600" cy="3511549"/>
        </p:xfrm>
        <a:graphic>
          <a:graphicData uri="http://schemas.openxmlformats.org/drawingml/2006/chart">
            <c:chart xmlns:c="http://schemas.openxmlformats.org/drawingml/2006/chart" xmlns:r="http://schemas.openxmlformats.org/officeDocument/2006/relationships" r:id="rId4"/>
          </a:graphicData>
        </a:graphic>
      </p:graphicFrame>
      <p:grpSp>
        <p:nvGrpSpPr>
          <p:cNvPr id="2" name="Group 27"/>
          <p:cNvGrpSpPr/>
          <p:nvPr/>
        </p:nvGrpSpPr>
        <p:grpSpPr>
          <a:xfrm>
            <a:off x="6897565" y="2100696"/>
            <a:ext cx="1343025" cy="246062"/>
            <a:chOff x="5505450" y="2112169"/>
            <a:chExt cx="1343025" cy="246062"/>
          </a:xfrm>
        </p:grpSpPr>
        <p:grpSp>
          <p:nvGrpSpPr>
            <p:cNvPr id="4" name="Group 21"/>
            <p:cNvGrpSpPr/>
            <p:nvPr/>
          </p:nvGrpSpPr>
          <p:grpSpPr>
            <a:xfrm>
              <a:off x="6296025" y="2112169"/>
              <a:ext cx="552450" cy="246062"/>
              <a:chOff x="3009900" y="2112169"/>
              <a:chExt cx="552450" cy="246062"/>
            </a:xfrm>
          </p:grpSpPr>
          <p:sp>
            <p:nvSpPr>
              <p:cNvPr id="23" name="Rectangle 8"/>
              <p:cNvSpPr>
                <a:spLocks noChangeArrowheads="1"/>
              </p:cNvSpPr>
              <p:nvPr/>
            </p:nvSpPr>
            <p:spPr bwMode="auto">
              <a:xfrm>
                <a:off x="3141663" y="2112169"/>
                <a:ext cx="420687" cy="246062"/>
              </a:xfrm>
              <a:prstGeom prst="rect">
                <a:avLst/>
              </a:prstGeom>
              <a:noFill/>
              <a:ln w="9525">
                <a:noFill/>
                <a:miter lim="800000"/>
                <a:headEnd/>
                <a:tailEnd/>
              </a:ln>
            </p:spPr>
            <p:txBody>
              <a:bodyPr wrap="none" lIns="0" rIns="0">
                <a:noAutofit/>
              </a:bodyPr>
              <a:lstStyle/>
              <a:p>
                <a:pPr>
                  <a:defRPr sz="1800" b="1" i="0" u="none" strike="noStrike" kern="1200" baseline="0">
                    <a:solidFill>
                      <a:prstClr val="black"/>
                    </a:solidFill>
                    <a:latin typeface="+mn-lt"/>
                    <a:ea typeface="+mn-ea"/>
                    <a:cs typeface="+mn-cs"/>
                  </a:defRPr>
                </a:pPr>
                <a:r>
                  <a:rPr lang="en-US" sz="800" dirty="0" smtClean="0"/>
                  <a:t>FY2011</a:t>
                </a:r>
                <a:endParaRPr lang="en-US" sz="800" dirty="0" smtClean="0">
                  <a:solidFill>
                    <a:prstClr val="black"/>
                  </a:solidFill>
                </a:endParaRPr>
              </a:p>
            </p:txBody>
          </p:sp>
          <p:sp>
            <p:nvSpPr>
              <p:cNvPr id="24" name="Rectangle 23"/>
              <p:cNvSpPr/>
              <p:nvPr/>
            </p:nvSpPr>
            <p:spPr>
              <a:xfrm>
                <a:off x="3009900" y="2189480"/>
                <a:ext cx="91440"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 name="Group 24"/>
            <p:cNvGrpSpPr/>
            <p:nvPr/>
          </p:nvGrpSpPr>
          <p:grpSpPr>
            <a:xfrm>
              <a:off x="5505450" y="2112169"/>
              <a:ext cx="581026" cy="246062"/>
              <a:chOff x="3009900" y="2112169"/>
              <a:chExt cx="581026" cy="246062"/>
            </a:xfrm>
          </p:grpSpPr>
          <p:sp>
            <p:nvSpPr>
              <p:cNvPr id="26" name="Rectangle 8"/>
              <p:cNvSpPr>
                <a:spLocks noChangeArrowheads="1"/>
              </p:cNvSpPr>
              <p:nvPr/>
            </p:nvSpPr>
            <p:spPr bwMode="auto">
              <a:xfrm>
                <a:off x="3141664" y="2112169"/>
                <a:ext cx="449262" cy="246062"/>
              </a:xfrm>
              <a:prstGeom prst="rect">
                <a:avLst/>
              </a:prstGeom>
              <a:noFill/>
              <a:ln w="9525">
                <a:noFill/>
                <a:miter lim="800000"/>
                <a:headEnd/>
                <a:tailEnd/>
              </a:ln>
            </p:spPr>
            <p:txBody>
              <a:bodyPr wrap="none" lIns="0" rIns="0">
                <a:noAutofit/>
              </a:bodyPr>
              <a:lstStyle/>
              <a:p>
                <a:pPr>
                  <a:defRPr sz="1800" b="1" i="0" u="none" strike="noStrike" kern="1200" baseline="0">
                    <a:solidFill>
                      <a:prstClr val="black"/>
                    </a:solidFill>
                    <a:latin typeface="+mn-lt"/>
                    <a:ea typeface="+mn-ea"/>
                    <a:cs typeface="+mn-cs"/>
                  </a:defRPr>
                </a:pPr>
                <a:r>
                  <a:rPr lang="en-US" sz="800" dirty="0" smtClean="0"/>
                  <a:t>FY2001</a:t>
                </a:r>
                <a:endParaRPr lang="en-US" sz="800" dirty="0" smtClean="0">
                  <a:solidFill>
                    <a:prstClr val="black"/>
                  </a:solidFill>
                </a:endParaRPr>
              </a:p>
            </p:txBody>
          </p:sp>
          <p:sp>
            <p:nvSpPr>
              <p:cNvPr id="27" name="Rectangle 26"/>
              <p:cNvSpPr/>
              <p:nvPr/>
            </p:nvSpPr>
            <p:spPr>
              <a:xfrm>
                <a:off x="3009900" y="2189480"/>
                <a:ext cx="91440"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50" name="Left Brace 49"/>
          <p:cNvSpPr/>
          <p:nvPr/>
        </p:nvSpPr>
        <p:spPr>
          <a:xfrm>
            <a:off x="1609725" y="2828925"/>
            <a:ext cx="238126" cy="933450"/>
          </a:xfrm>
          <a:prstGeom prst="leftBrace">
            <a:avLst>
              <a:gd name="adj1" fmla="val 12778"/>
              <a:gd name="adj2" fmla="val 50000"/>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1" name="Rectangle 50"/>
          <p:cNvSpPr/>
          <p:nvPr/>
        </p:nvSpPr>
        <p:spPr>
          <a:xfrm>
            <a:off x="1001289" y="2680157"/>
            <a:ext cx="645369" cy="430887"/>
          </a:xfrm>
          <a:prstGeom prst="rect">
            <a:avLst/>
          </a:prstGeom>
          <a:solidFill>
            <a:schemeClr val="bg1"/>
          </a:solidFill>
        </p:spPr>
        <p:txBody>
          <a:bodyPr wrap="none" lIns="45720" tIns="0" rIns="45720" bIns="0" anchor="ctr">
            <a:spAutoFit/>
          </a:bodyPr>
          <a:lstStyle/>
          <a:p>
            <a:pPr algn="ctr"/>
            <a:r>
              <a:rPr lang="en-US" sz="1400" b="1" dirty="0" smtClean="0"/>
              <a:t>+$5.1 B</a:t>
            </a:r>
          </a:p>
          <a:p>
            <a:pPr algn="ctr"/>
            <a:r>
              <a:rPr lang="en-US" sz="1400" b="1" dirty="0" smtClean="0"/>
              <a:t>(+59%)</a:t>
            </a:r>
            <a:endParaRPr lang="en-US" sz="1400" b="1" dirty="0"/>
          </a:p>
        </p:txBody>
      </p:sp>
      <p:sp>
        <p:nvSpPr>
          <p:cNvPr id="52" name="Down Arrow 51"/>
          <p:cNvSpPr/>
          <p:nvPr/>
        </p:nvSpPr>
        <p:spPr>
          <a:xfrm rot="10800000">
            <a:off x="1195386" y="3133725"/>
            <a:ext cx="257175" cy="285750"/>
          </a:xfrm>
          <a:prstGeom prst="downArrow">
            <a:avLst>
              <a:gd name="adj1" fmla="val 50000"/>
              <a:gd name="adj2" fmla="val 52325"/>
            </a:avLst>
          </a:prstGeom>
          <a:solidFill>
            <a:schemeClr val="accent5">
              <a:lumMod val="60000"/>
              <a:lumOff val="40000"/>
            </a:scheme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 name="Group 80"/>
          <p:cNvGrpSpPr/>
          <p:nvPr/>
        </p:nvGrpSpPr>
        <p:grpSpPr>
          <a:xfrm>
            <a:off x="3410049" y="5027589"/>
            <a:ext cx="408125" cy="382905"/>
            <a:chOff x="3486249" y="4903764"/>
            <a:chExt cx="408125" cy="382905"/>
          </a:xfrm>
        </p:grpSpPr>
        <p:sp>
          <p:nvSpPr>
            <p:cNvPr id="53" name="TextBox 1"/>
            <p:cNvSpPr txBox="1"/>
            <p:nvPr/>
          </p:nvSpPr>
          <p:spPr>
            <a:xfrm>
              <a:off x="3486249" y="4903764"/>
              <a:ext cx="408125" cy="184666"/>
            </a:xfrm>
            <a:prstGeom prst="rect">
              <a:avLst/>
            </a:prstGeom>
            <a:solidFill>
              <a:schemeClr val="bg1"/>
            </a:solidFill>
          </p:spPr>
          <p:txBody>
            <a:bodyPr wrap="none" lIns="45720" tIns="0" rIns="45720" bIns="0" rtlCol="0" anchor="ctr" anchorCtr="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200" b="1" dirty="0" smtClean="0"/>
                <a:t>-38%</a:t>
              </a:r>
              <a:endParaRPr lang="en-US" sz="1200" b="1" dirty="0"/>
            </a:p>
          </p:txBody>
        </p:sp>
        <p:sp>
          <p:nvSpPr>
            <p:cNvPr id="61" name="Down Arrow 60"/>
            <p:cNvSpPr>
              <a:spLocks/>
            </p:cNvSpPr>
            <p:nvPr/>
          </p:nvSpPr>
          <p:spPr>
            <a:xfrm>
              <a:off x="3581400" y="5103789"/>
              <a:ext cx="182880" cy="182880"/>
            </a:xfrm>
            <a:prstGeom prst="downArrow">
              <a:avLst>
                <a:gd name="adj1" fmla="val 50000"/>
                <a:gd name="adj2" fmla="val 52325"/>
              </a:avLst>
            </a:prstGeom>
            <a:solidFill>
              <a:schemeClr val="accent5">
                <a:lumMod val="60000"/>
                <a:lumOff val="40000"/>
              </a:scheme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 name="Group 79"/>
          <p:cNvGrpSpPr/>
          <p:nvPr/>
        </p:nvGrpSpPr>
        <p:grpSpPr>
          <a:xfrm>
            <a:off x="4195038" y="5008539"/>
            <a:ext cx="408125" cy="382905"/>
            <a:chOff x="4271238" y="4884714"/>
            <a:chExt cx="408125" cy="382905"/>
          </a:xfrm>
        </p:grpSpPr>
        <p:sp>
          <p:nvSpPr>
            <p:cNvPr id="54" name="TextBox 2"/>
            <p:cNvSpPr txBox="1"/>
            <p:nvPr/>
          </p:nvSpPr>
          <p:spPr>
            <a:xfrm>
              <a:off x="4271238" y="4884714"/>
              <a:ext cx="408125" cy="184666"/>
            </a:xfrm>
            <a:prstGeom prst="rect">
              <a:avLst/>
            </a:prstGeom>
            <a:solidFill>
              <a:schemeClr val="bg1"/>
            </a:solidFill>
          </p:spPr>
          <p:txBody>
            <a:bodyPr wrap="none" lIns="45720" tIns="0" rIns="45720" bIns="0" rtlCol="0" anchor="ctr" anchorCtr="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200" b="1" dirty="0" smtClean="0"/>
                <a:t>-33%</a:t>
              </a:r>
              <a:endParaRPr lang="en-US" sz="1200" b="1" dirty="0"/>
            </a:p>
          </p:txBody>
        </p:sp>
        <p:sp>
          <p:nvSpPr>
            <p:cNvPr id="62" name="Down Arrow 61"/>
            <p:cNvSpPr>
              <a:spLocks/>
            </p:cNvSpPr>
            <p:nvPr/>
          </p:nvSpPr>
          <p:spPr>
            <a:xfrm>
              <a:off x="4367212" y="5084739"/>
              <a:ext cx="182880" cy="182880"/>
            </a:xfrm>
            <a:prstGeom prst="downArrow">
              <a:avLst>
                <a:gd name="adj1" fmla="val 50000"/>
                <a:gd name="adj2" fmla="val 52325"/>
              </a:avLst>
            </a:prstGeom>
            <a:solidFill>
              <a:schemeClr val="accent5">
                <a:lumMod val="60000"/>
                <a:lumOff val="40000"/>
              </a:scheme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 name="Group 78"/>
          <p:cNvGrpSpPr/>
          <p:nvPr/>
        </p:nvGrpSpPr>
        <p:grpSpPr>
          <a:xfrm>
            <a:off x="4980027" y="3738051"/>
            <a:ext cx="408125" cy="382905"/>
            <a:chOff x="5056227" y="3684564"/>
            <a:chExt cx="408125" cy="382905"/>
          </a:xfrm>
        </p:grpSpPr>
        <p:sp>
          <p:nvSpPr>
            <p:cNvPr id="55" name="TextBox 3"/>
            <p:cNvSpPr txBox="1"/>
            <p:nvPr/>
          </p:nvSpPr>
          <p:spPr>
            <a:xfrm>
              <a:off x="5056227" y="3684564"/>
              <a:ext cx="408125" cy="184666"/>
            </a:xfrm>
            <a:prstGeom prst="rect">
              <a:avLst/>
            </a:prstGeom>
            <a:solidFill>
              <a:schemeClr val="bg1"/>
            </a:solidFill>
          </p:spPr>
          <p:txBody>
            <a:bodyPr wrap="none" lIns="45720" tIns="0" rIns="45720" bIns="0" rtlCol="0" anchor="ctr" anchorCtr="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200" b="1" dirty="0" smtClean="0"/>
                <a:t>-15%</a:t>
              </a:r>
              <a:endParaRPr lang="en-US" sz="1200" b="1" dirty="0"/>
            </a:p>
          </p:txBody>
        </p:sp>
        <p:sp>
          <p:nvSpPr>
            <p:cNvPr id="63" name="Down Arrow 62"/>
            <p:cNvSpPr/>
            <p:nvPr/>
          </p:nvSpPr>
          <p:spPr>
            <a:xfrm>
              <a:off x="5153024" y="3884589"/>
              <a:ext cx="182880" cy="182880"/>
            </a:xfrm>
            <a:prstGeom prst="downArrow">
              <a:avLst>
                <a:gd name="adj1" fmla="val 50000"/>
                <a:gd name="adj2" fmla="val 52325"/>
              </a:avLst>
            </a:prstGeom>
            <a:solidFill>
              <a:schemeClr val="accent5">
                <a:lumMod val="60000"/>
                <a:lumOff val="40000"/>
              </a:scheme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 name="Group 77"/>
          <p:cNvGrpSpPr/>
          <p:nvPr/>
        </p:nvGrpSpPr>
        <p:grpSpPr>
          <a:xfrm>
            <a:off x="5765016" y="4779939"/>
            <a:ext cx="408125" cy="382905"/>
            <a:chOff x="5841216" y="4656114"/>
            <a:chExt cx="408125" cy="382905"/>
          </a:xfrm>
        </p:grpSpPr>
        <p:sp>
          <p:nvSpPr>
            <p:cNvPr id="56" name="TextBox 4"/>
            <p:cNvSpPr txBox="1"/>
            <p:nvPr/>
          </p:nvSpPr>
          <p:spPr>
            <a:xfrm>
              <a:off x="5841216" y="4656114"/>
              <a:ext cx="408125" cy="184666"/>
            </a:xfrm>
            <a:prstGeom prst="rect">
              <a:avLst/>
            </a:prstGeom>
            <a:solidFill>
              <a:schemeClr val="bg1"/>
            </a:solidFill>
          </p:spPr>
          <p:txBody>
            <a:bodyPr wrap="none" lIns="45720" tIns="0" rIns="45720" bIns="0" rtlCol="0" anchor="ctr" anchorCtr="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200" b="1" dirty="0" smtClean="0"/>
                <a:t>-23%</a:t>
              </a:r>
              <a:endParaRPr lang="en-US" sz="1200" b="1" dirty="0"/>
            </a:p>
          </p:txBody>
        </p:sp>
        <p:sp>
          <p:nvSpPr>
            <p:cNvPr id="64" name="Down Arrow 63"/>
            <p:cNvSpPr/>
            <p:nvPr/>
          </p:nvSpPr>
          <p:spPr>
            <a:xfrm>
              <a:off x="5938837" y="4856139"/>
              <a:ext cx="182880" cy="182880"/>
            </a:xfrm>
            <a:prstGeom prst="downArrow">
              <a:avLst>
                <a:gd name="adj1" fmla="val 50000"/>
                <a:gd name="adj2" fmla="val 52325"/>
              </a:avLst>
            </a:prstGeom>
            <a:solidFill>
              <a:schemeClr val="accent5">
                <a:lumMod val="60000"/>
                <a:lumOff val="40000"/>
              </a:scheme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 name="Group 76"/>
          <p:cNvGrpSpPr/>
          <p:nvPr/>
        </p:nvGrpSpPr>
        <p:grpSpPr>
          <a:xfrm>
            <a:off x="6550005" y="4456089"/>
            <a:ext cx="408125" cy="382905"/>
            <a:chOff x="6626205" y="4332264"/>
            <a:chExt cx="408125" cy="382905"/>
          </a:xfrm>
        </p:grpSpPr>
        <p:sp>
          <p:nvSpPr>
            <p:cNvPr id="57" name="TextBox 5"/>
            <p:cNvSpPr txBox="1"/>
            <p:nvPr/>
          </p:nvSpPr>
          <p:spPr>
            <a:xfrm>
              <a:off x="6626205" y="4332264"/>
              <a:ext cx="408125" cy="184666"/>
            </a:xfrm>
            <a:prstGeom prst="rect">
              <a:avLst/>
            </a:prstGeom>
            <a:solidFill>
              <a:schemeClr val="bg1"/>
            </a:solidFill>
          </p:spPr>
          <p:txBody>
            <a:bodyPr wrap="none" lIns="45720" tIns="0" rIns="45720" bIns="0" rtlCol="0" anchor="ctr" anchorCtr="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200" b="1" dirty="0" smtClean="0"/>
                <a:t>-13%</a:t>
              </a:r>
              <a:endParaRPr lang="en-US" sz="1200" b="1" dirty="0"/>
            </a:p>
          </p:txBody>
        </p:sp>
        <p:sp>
          <p:nvSpPr>
            <p:cNvPr id="65" name="Down Arrow 64"/>
            <p:cNvSpPr/>
            <p:nvPr/>
          </p:nvSpPr>
          <p:spPr>
            <a:xfrm>
              <a:off x="6724649" y="4532289"/>
              <a:ext cx="182880" cy="182880"/>
            </a:xfrm>
            <a:prstGeom prst="downArrow">
              <a:avLst>
                <a:gd name="adj1" fmla="val 50000"/>
                <a:gd name="adj2" fmla="val 52325"/>
              </a:avLst>
            </a:prstGeom>
            <a:solidFill>
              <a:schemeClr val="accent5">
                <a:lumMod val="60000"/>
                <a:lumOff val="40000"/>
              </a:scheme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2" name="Group 75"/>
          <p:cNvGrpSpPr/>
          <p:nvPr/>
        </p:nvGrpSpPr>
        <p:grpSpPr>
          <a:xfrm>
            <a:off x="7334994" y="4951389"/>
            <a:ext cx="408125" cy="382905"/>
            <a:chOff x="7411194" y="4827564"/>
            <a:chExt cx="408125" cy="382905"/>
          </a:xfrm>
        </p:grpSpPr>
        <p:sp>
          <p:nvSpPr>
            <p:cNvPr id="58" name="TextBox 6"/>
            <p:cNvSpPr txBox="1"/>
            <p:nvPr/>
          </p:nvSpPr>
          <p:spPr>
            <a:xfrm>
              <a:off x="7411194" y="4827564"/>
              <a:ext cx="408125" cy="184666"/>
            </a:xfrm>
            <a:prstGeom prst="rect">
              <a:avLst/>
            </a:prstGeom>
            <a:solidFill>
              <a:schemeClr val="bg1"/>
            </a:solidFill>
          </p:spPr>
          <p:txBody>
            <a:bodyPr wrap="none" lIns="45720" tIns="0" rIns="45720" bIns="0" rtlCol="0" anchor="ctr" anchorCtr="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200" b="1" dirty="0" smtClean="0"/>
                <a:t>-50%</a:t>
              </a:r>
              <a:endParaRPr lang="en-US" sz="1200" b="1" dirty="0"/>
            </a:p>
          </p:txBody>
        </p:sp>
        <p:sp>
          <p:nvSpPr>
            <p:cNvPr id="66" name="Down Arrow 65"/>
            <p:cNvSpPr/>
            <p:nvPr/>
          </p:nvSpPr>
          <p:spPr>
            <a:xfrm>
              <a:off x="7510462" y="5027589"/>
              <a:ext cx="182880" cy="182880"/>
            </a:xfrm>
            <a:prstGeom prst="downArrow">
              <a:avLst>
                <a:gd name="adj1" fmla="val 50000"/>
                <a:gd name="adj2" fmla="val 52325"/>
              </a:avLst>
            </a:prstGeom>
            <a:solidFill>
              <a:schemeClr val="accent5">
                <a:lumMod val="60000"/>
                <a:lumOff val="40000"/>
              </a:scheme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74"/>
          <p:cNvGrpSpPr/>
          <p:nvPr/>
        </p:nvGrpSpPr>
        <p:grpSpPr>
          <a:xfrm>
            <a:off x="8119985" y="4656114"/>
            <a:ext cx="408125" cy="382905"/>
            <a:chOff x="8196185" y="4532289"/>
            <a:chExt cx="408125" cy="382905"/>
          </a:xfrm>
        </p:grpSpPr>
        <p:sp>
          <p:nvSpPr>
            <p:cNvPr id="59" name="TextBox 7"/>
            <p:cNvSpPr txBox="1"/>
            <p:nvPr/>
          </p:nvSpPr>
          <p:spPr>
            <a:xfrm>
              <a:off x="8196185" y="4532289"/>
              <a:ext cx="408125" cy="184666"/>
            </a:xfrm>
            <a:prstGeom prst="rect">
              <a:avLst/>
            </a:prstGeom>
            <a:solidFill>
              <a:schemeClr val="bg1"/>
            </a:solidFill>
          </p:spPr>
          <p:txBody>
            <a:bodyPr wrap="none" lIns="45720" tIns="0" rIns="45720" bIns="0" rtlCol="0" anchor="ctr" anchorCtr="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200" b="1" dirty="0" smtClean="0"/>
                <a:t>-11%</a:t>
              </a:r>
              <a:endParaRPr lang="en-US" sz="1200" b="1" dirty="0"/>
            </a:p>
          </p:txBody>
        </p:sp>
        <p:sp>
          <p:nvSpPr>
            <p:cNvPr id="67" name="Down Arrow 66"/>
            <p:cNvSpPr/>
            <p:nvPr/>
          </p:nvSpPr>
          <p:spPr>
            <a:xfrm>
              <a:off x="8296275" y="4732314"/>
              <a:ext cx="182880" cy="182880"/>
            </a:xfrm>
            <a:prstGeom prst="downArrow">
              <a:avLst>
                <a:gd name="adj1" fmla="val 50000"/>
                <a:gd name="adj2" fmla="val 52325"/>
              </a:avLst>
            </a:prstGeom>
            <a:solidFill>
              <a:schemeClr val="accent5">
                <a:lumMod val="60000"/>
                <a:lumOff val="40000"/>
              </a:scheme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2" name="Left Brace 91"/>
          <p:cNvSpPr/>
          <p:nvPr/>
        </p:nvSpPr>
        <p:spPr>
          <a:xfrm rot="5400000">
            <a:off x="5712618" y="1088233"/>
            <a:ext cx="238126" cy="5233987"/>
          </a:xfrm>
          <a:prstGeom prst="leftBrace">
            <a:avLst>
              <a:gd name="adj1" fmla="val 12778"/>
              <a:gd name="adj2" fmla="val 50000"/>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93" name="Rectangle 92"/>
          <p:cNvSpPr/>
          <p:nvPr/>
        </p:nvSpPr>
        <p:spPr>
          <a:xfrm>
            <a:off x="5526630" y="2680157"/>
            <a:ext cx="610103" cy="430887"/>
          </a:xfrm>
          <a:prstGeom prst="rect">
            <a:avLst/>
          </a:prstGeom>
          <a:solidFill>
            <a:schemeClr val="bg1"/>
          </a:solidFill>
        </p:spPr>
        <p:txBody>
          <a:bodyPr wrap="none" lIns="45720" tIns="0" rIns="45720" bIns="0" anchor="ctr">
            <a:spAutoFit/>
          </a:bodyPr>
          <a:lstStyle/>
          <a:p>
            <a:pPr algn="ctr"/>
            <a:r>
              <a:rPr lang="en-US" sz="1400" b="1" dirty="0" smtClean="0"/>
              <a:t>-$4.0 B</a:t>
            </a:r>
          </a:p>
          <a:p>
            <a:pPr algn="ctr"/>
            <a:r>
              <a:rPr lang="en-US" sz="1400" b="1" dirty="0" smtClean="0"/>
              <a:t>(-20%)</a:t>
            </a:r>
            <a:endParaRPr lang="en-US" sz="1400" b="1" dirty="0"/>
          </a:p>
        </p:txBody>
      </p:sp>
      <p:sp>
        <p:nvSpPr>
          <p:cNvPr id="94" name="Down Arrow 93"/>
          <p:cNvSpPr/>
          <p:nvPr/>
        </p:nvSpPr>
        <p:spPr>
          <a:xfrm rot="10800000" flipH="1" flipV="1">
            <a:off x="5703094" y="3133725"/>
            <a:ext cx="257175" cy="285750"/>
          </a:xfrm>
          <a:prstGeom prst="downArrow">
            <a:avLst>
              <a:gd name="adj1" fmla="val 50000"/>
              <a:gd name="adj2" fmla="val 52325"/>
            </a:avLst>
          </a:prstGeom>
          <a:solidFill>
            <a:schemeClr val="accent5">
              <a:lumMod val="60000"/>
              <a:lumOff val="40000"/>
            </a:scheme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5" name="TextBox 94"/>
          <p:cNvSpPr txBox="1"/>
          <p:nvPr/>
        </p:nvSpPr>
        <p:spPr>
          <a:xfrm>
            <a:off x="885524" y="5517906"/>
            <a:ext cx="2026196" cy="553998"/>
          </a:xfrm>
          <a:prstGeom prst="rect">
            <a:avLst/>
          </a:prstGeom>
          <a:noFill/>
        </p:spPr>
        <p:txBody>
          <a:bodyPr wrap="square" rtlCol="0">
            <a:spAutoFit/>
          </a:bodyPr>
          <a:lstStyle/>
          <a:p>
            <a:pPr algn="ctr"/>
            <a:r>
              <a:rPr lang="en-US" sz="1000" b="1" dirty="0" smtClean="0"/>
              <a:t>Health Coverage</a:t>
            </a:r>
            <a:br>
              <a:rPr lang="en-US" sz="1000" b="1" dirty="0" smtClean="0"/>
            </a:br>
            <a:r>
              <a:rPr lang="en-US" sz="1000" b="1" dirty="0" smtClean="0"/>
              <a:t>(State Employees/GIC; Medicaid/Health Reform)</a:t>
            </a:r>
            <a:endParaRPr lang="en-US" sz="1000" b="1" dirty="0"/>
          </a:p>
        </p:txBody>
      </p:sp>
      <p:sp>
        <p:nvSpPr>
          <p:cNvPr id="96" name="TextBox 95"/>
          <p:cNvSpPr txBox="1"/>
          <p:nvPr/>
        </p:nvSpPr>
        <p:spPr>
          <a:xfrm>
            <a:off x="3326174" y="5517906"/>
            <a:ext cx="537327" cy="400110"/>
          </a:xfrm>
          <a:prstGeom prst="rect">
            <a:avLst/>
          </a:prstGeom>
          <a:noFill/>
        </p:spPr>
        <p:txBody>
          <a:bodyPr wrap="none" rtlCol="0">
            <a:spAutoFit/>
          </a:bodyPr>
          <a:lstStyle/>
          <a:p>
            <a:pPr algn="ctr"/>
            <a:r>
              <a:rPr lang="en-US" sz="1000" b="1" dirty="0" smtClean="0"/>
              <a:t>Public</a:t>
            </a:r>
            <a:br>
              <a:rPr lang="en-US" sz="1000" b="1" dirty="0" smtClean="0"/>
            </a:br>
            <a:r>
              <a:rPr lang="en-US" sz="1000" b="1" dirty="0" smtClean="0"/>
              <a:t>Health</a:t>
            </a:r>
            <a:endParaRPr lang="en-US" sz="1000" b="1" dirty="0"/>
          </a:p>
        </p:txBody>
      </p:sp>
      <p:sp>
        <p:nvSpPr>
          <p:cNvPr id="97" name="TextBox 96"/>
          <p:cNvSpPr txBox="1"/>
          <p:nvPr/>
        </p:nvSpPr>
        <p:spPr>
          <a:xfrm>
            <a:off x="4076907" y="5517906"/>
            <a:ext cx="569387" cy="400110"/>
          </a:xfrm>
          <a:prstGeom prst="rect">
            <a:avLst/>
          </a:prstGeom>
          <a:noFill/>
        </p:spPr>
        <p:txBody>
          <a:bodyPr wrap="none" rtlCol="0">
            <a:spAutoFit/>
          </a:bodyPr>
          <a:lstStyle/>
          <a:p>
            <a:pPr algn="ctr"/>
            <a:r>
              <a:rPr lang="en-US" sz="1000" b="1" dirty="0" smtClean="0"/>
              <a:t>Mental</a:t>
            </a:r>
            <a:br>
              <a:rPr lang="en-US" sz="1000" b="1" dirty="0" smtClean="0"/>
            </a:br>
            <a:r>
              <a:rPr lang="en-US" sz="1000" b="1" dirty="0" smtClean="0"/>
              <a:t>Health</a:t>
            </a:r>
            <a:endParaRPr lang="en-US" sz="1000" b="1" dirty="0"/>
          </a:p>
        </p:txBody>
      </p:sp>
      <p:sp>
        <p:nvSpPr>
          <p:cNvPr id="98" name="TextBox 97"/>
          <p:cNvSpPr txBox="1"/>
          <p:nvPr/>
        </p:nvSpPr>
        <p:spPr>
          <a:xfrm>
            <a:off x="4789785" y="5517906"/>
            <a:ext cx="715260" cy="246221"/>
          </a:xfrm>
          <a:prstGeom prst="rect">
            <a:avLst/>
          </a:prstGeom>
          <a:noFill/>
        </p:spPr>
        <p:txBody>
          <a:bodyPr wrap="none" rtlCol="0">
            <a:spAutoFit/>
          </a:bodyPr>
          <a:lstStyle/>
          <a:p>
            <a:pPr algn="ctr"/>
            <a:r>
              <a:rPr lang="en-US" sz="1000" b="1" dirty="0" smtClean="0"/>
              <a:t>Education</a:t>
            </a:r>
            <a:endParaRPr lang="en-US" sz="1000" b="1" dirty="0"/>
          </a:p>
        </p:txBody>
      </p:sp>
      <p:sp>
        <p:nvSpPr>
          <p:cNvPr id="99" name="TextBox 98"/>
          <p:cNvSpPr txBox="1"/>
          <p:nvPr/>
        </p:nvSpPr>
        <p:spPr>
          <a:xfrm>
            <a:off x="5445754" y="5517906"/>
            <a:ext cx="974947" cy="400110"/>
          </a:xfrm>
          <a:prstGeom prst="rect">
            <a:avLst/>
          </a:prstGeom>
          <a:noFill/>
        </p:spPr>
        <p:txBody>
          <a:bodyPr wrap="none" rtlCol="0">
            <a:spAutoFit/>
          </a:bodyPr>
          <a:lstStyle/>
          <a:p>
            <a:pPr algn="ctr"/>
            <a:r>
              <a:rPr lang="en-US" sz="1000" b="1" dirty="0" smtClean="0"/>
              <a:t>Infrastructure/</a:t>
            </a:r>
            <a:br>
              <a:rPr lang="en-US" sz="1000" b="1" dirty="0" smtClean="0"/>
            </a:br>
            <a:r>
              <a:rPr lang="en-US" sz="1000" b="1" dirty="0" smtClean="0"/>
              <a:t>Housing</a:t>
            </a:r>
            <a:endParaRPr lang="en-US" sz="1000" b="1" dirty="0"/>
          </a:p>
        </p:txBody>
      </p:sp>
      <p:sp>
        <p:nvSpPr>
          <p:cNvPr id="100" name="TextBox 99"/>
          <p:cNvSpPr txBox="1"/>
          <p:nvPr/>
        </p:nvSpPr>
        <p:spPr>
          <a:xfrm>
            <a:off x="6411101" y="5517906"/>
            <a:ext cx="615874" cy="400110"/>
          </a:xfrm>
          <a:prstGeom prst="rect">
            <a:avLst/>
          </a:prstGeom>
          <a:noFill/>
        </p:spPr>
        <p:txBody>
          <a:bodyPr wrap="none" rtlCol="0">
            <a:spAutoFit/>
          </a:bodyPr>
          <a:lstStyle/>
          <a:p>
            <a:pPr algn="ctr"/>
            <a:r>
              <a:rPr lang="en-US" sz="1000" b="1" dirty="0" smtClean="0"/>
              <a:t>Human</a:t>
            </a:r>
            <a:br>
              <a:rPr lang="en-US" sz="1000" b="1" dirty="0" smtClean="0"/>
            </a:br>
            <a:r>
              <a:rPr lang="en-US" sz="1000" b="1" dirty="0" smtClean="0"/>
              <a:t>Services</a:t>
            </a:r>
            <a:endParaRPr lang="en-US" sz="1000" b="1" dirty="0"/>
          </a:p>
        </p:txBody>
      </p:sp>
      <p:sp>
        <p:nvSpPr>
          <p:cNvPr id="101" name="TextBox 100"/>
          <p:cNvSpPr txBox="1"/>
          <p:nvPr/>
        </p:nvSpPr>
        <p:spPr>
          <a:xfrm>
            <a:off x="7277062" y="5517906"/>
            <a:ext cx="455573" cy="400110"/>
          </a:xfrm>
          <a:prstGeom prst="rect">
            <a:avLst/>
          </a:prstGeom>
          <a:noFill/>
        </p:spPr>
        <p:txBody>
          <a:bodyPr wrap="none" rtlCol="0">
            <a:spAutoFit/>
          </a:bodyPr>
          <a:lstStyle/>
          <a:p>
            <a:pPr algn="ctr"/>
            <a:r>
              <a:rPr lang="en-US" sz="1000" b="1" dirty="0" smtClean="0"/>
              <a:t>Local</a:t>
            </a:r>
            <a:br>
              <a:rPr lang="en-US" sz="1000" b="1" dirty="0" smtClean="0"/>
            </a:br>
            <a:r>
              <a:rPr lang="en-US" sz="1000" b="1" dirty="0" smtClean="0"/>
              <a:t>Aid</a:t>
            </a:r>
            <a:endParaRPr lang="en-US" sz="1000" b="1" dirty="0"/>
          </a:p>
        </p:txBody>
      </p:sp>
      <p:sp>
        <p:nvSpPr>
          <p:cNvPr id="102" name="TextBox 101"/>
          <p:cNvSpPr txBox="1"/>
          <p:nvPr/>
        </p:nvSpPr>
        <p:spPr>
          <a:xfrm>
            <a:off x="8031616" y="5517906"/>
            <a:ext cx="518092" cy="400110"/>
          </a:xfrm>
          <a:prstGeom prst="rect">
            <a:avLst/>
          </a:prstGeom>
          <a:noFill/>
        </p:spPr>
        <p:txBody>
          <a:bodyPr wrap="none" rtlCol="0">
            <a:spAutoFit/>
          </a:bodyPr>
          <a:lstStyle/>
          <a:p>
            <a:pPr algn="ctr"/>
            <a:r>
              <a:rPr lang="en-US" sz="1000" b="1" dirty="0" smtClean="0"/>
              <a:t>Public</a:t>
            </a:r>
            <a:br>
              <a:rPr lang="en-US" sz="1000" b="1" dirty="0" smtClean="0"/>
            </a:br>
            <a:r>
              <a:rPr lang="en-US" sz="1000" b="1" dirty="0" smtClean="0"/>
              <a:t>Safety</a:t>
            </a:r>
            <a:endParaRPr lang="en-US" sz="1000" b="1" dirty="0"/>
          </a:p>
        </p:txBody>
      </p:sp>
    </p:spTree>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r>
              <a:rPr lang="en-US" sz="2000" b="1" dirty="0" smtClean="0">
                <a:solidFill>
                  <a:schemeClr val="tx2"/>
                </a:solidFill>
              </a:rPr>
              <a:t>SECTION 2:</a:t>
            </a:r>
            <a:r>
              <a:rPr lang="en-US" dirty="0" smtClean="0"/>
              <a:t/>
            </a:r>
            <a:br>
              <a:rPr lang="en-US" dirty="0" smtClean="0"/>
            </a:br>
            <a:r>
              <a:rPr lang="en-US" dirty="0" smtClean="0"/>
              <a:t>WHERE THE HEALTH CARE DOLLARS GO — SPENDING </a:t>
            </a:r>
            <a:br>
              <a:rPr lang="en-US" dirty="0" smtClean="0"/>
            </a:br>
            <a:r>
              <a:rPr lang="en-US" dirty="0" smtClean="0"/>
              <a:t>AND COST GROWTH BY TYPES OF HEALTH CARE SERVICES</a:t>
            </a:r>
          </a:p>
        </p:txBody>
      </p:sp>
      <p:sp>
        <p:nvSpPr>
          <p:cNvPr id="7" name="Content Placeholder 6"/>
          <p:cNvSpPr>
            <a:spLocks noGrp="1"/>
          </p:cNvSpPr>
          <p:nvPr>
            <p:ph idx="1"/>
          </p:nvPr>
        </p:nvSpPr>
        <p:spPr>
          <a:xfrm>
            <a:off x="457200" y="1804988"/>
            <a:ext cx="8229600" cy="3975100"/>
          </a:xfrm>
        </p:spPr>
        <p:txBody>
          <a:bodyPr/>
          <a:lstStyle/>
          <a:p>
            <a:r>
              <a:rPr lang="en-US" sz="1700" dirty="0" smtClean="0"/>
              <a:t>Per capita spending in Massachusetts is higher than the national average in every major category of health care services, including physician and hospital services, prescription drugs, and nursing homes. The biggest gaps between the U.S. average and Massachusetts occur in spending on hospitals and nursing homes. </a:t>
            </a:r>
          </a:p>
          <a:p>
            <a:r>
              <a:rPr lang="en-US" sz="1700" dirty="0" smtClean="0"/>
              <a:t>Per capita private spending is spread evenly across hospital inpatient, outpatient, and physician care. Per capita Medicare spending is much higher overall, and a larger proportion goes to inpatient care and nursing homes. </a:t>
            </a:r>
          </a:p>
          <a:p>
            <a:r>
              <a:rPr lang="en-US" sz="1700" dirty="0" smtClean="0"/>
              <a:t>Recent increases in private spending on health care have been disproportionately driven by outpatient care and physician services. Medicare spending growth is dominated by inpatient care, nursing homes, and prescription drugs.</a:t>
            </a:r>
          </a:p>
          <a:p>
            <a:r>
              <a:rPr lang="en-US" sz="1700" dirty="0" smtClean="0"/>
              <a:t>About 11% of private spending on health care in Massachusetts goes to insurer administrative costs, well below the national average. </a:t>
            </a:r>
          </a:p>
          <a:p>
            <a:r>
              <a:rPr lang="en-US" sz="1700" dirty="0" smtClean="0"/>
              <a:t>Only about 2.4% of all health spending is attributable to medical malpractice costs.</a:t>
            </a:r>
          </a:p>
        </p:txBody>
      </p:sp>
      <p:sp>
        <p:nvSpPr>
          <p:cNvPr id="18435" name="Slide Number Placeholder 1"/>
          <p:cNvSpPr>
            <a:spLocks noGrp="1"/>
          </p:cNvSpPr>
          <p:nvPr>
            <p:ph type="sldNum" sz="quarter" idx="10"/>
          </p:nvPr>
        </p:nvSpPr>
        <p:spPr/>
        <p:txBody>
          <a:bodyPr/>
          <a:lstStyle/>
          <a:p>
            <a:fld id="{0DC90143-49F4-466E-B783-6DF3C6D7D3AC}" type="slidenum">
              <a:rPr lang="en-US" smtClean="0"/>
              <a:pPr/>
              <a:t>17</a:t>
            </a:fld>
            <a:endParaRPr lang="en-US" dirty="0"/>
          </a:p>
        </p:txBody>
      </p:sp>
    </p:spTree>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itle 1"/>
          <p:cNvSpPr>
            <a:spLocks noGrp="1"/>
          </p:cNvSpPr>
          <p:nvPr>
            <p:ph type="title"/>
          </p:nvPr>
        </p:nvSpPr>
        <p:spPr/>
        <p:txBody>
          <a:bodyPr/>
          <a:lstStyle/>
          <a:p>
            <a:r>
              <a:rPr lang="en-US" dirty="0" smtClean="0"/>
              <a:t>The Distribution of Total Spending by Type of Service Is </a:t>
            </a:r>
            <a:br>
              <a:rPr lang="en-US" dirty="0" smtClean="0"/>
            </a:br>
            <a:r>
              <a:rPr lang="en-US" dirty="0" smtClean="0"/>
              <a:t>Similar for Massachusetts and the U.S. as a Whole</a:t>
            </a:r>
            <a:endParaRPr lang="en-US" dirty="0"/>
          </a:p>
        </p:txBody>
      </p:sp>
      <p:sp>
        <p:nvSpPr>
          <p:cNvPr id="3" name="Slide Number Placeholder 2"/>
          <p:cNvSpPr>
            <a:spLocks noGrp="1"/>
          </p:cNvSpPr>
          <p:nvPr>
            <p:ph type="sldNum" sz="quarter" idx="10"/>
          </p:nvPr>
        </p:nvSpPr>
        <p:spPr/>
        <p:txBody>
          <a:bodyPr/>
          <a:lstStyle/>
          <a:p>
            <a:fld id="{8D7C5522-1BA0-47FD-B705-A51CEF771AD1}" type="slidenum">
              <a:rPr lang="en-US" smtClean="0"/>
              <a:pPr/>
              <a:t>18</a:t>
            </a:fld>
            <a:endParaRPr lang="en-US" dirty="0"/>
          </a:p>
        </p:txBody>
      </p:sp>
      <p:sp>
        <p:nvSpPr>
          <p:cNvPr id="49156" name="TextBox 6"/>
          <p:cNvSpPr txBox="1">
            <a:spLocks noChangeArrowheads="1"/>
          </p:cNvSpPr>
          <p:nvPr/>
        </p:nvSpPr>
        <p:spPr bwMode="auto">
          <a:xfrm>
            <a:off x="455613" y="6161544"/>
            <a:ext cx="6035675" cy="215444"/>
          </a:xfrm>
          <a:prstGeom prst="rect">
            <a:avLst/>
          </a:prstGeom>
          <a:noFill/>
          <a:ln w="9525">
            <a:noFill/>
            <a:miter lim="800000"/>
            <a:headEnd/>
            <a:tailEnd/>
          </a:ln>
        </p:spPr>
        <p:txBody>
          <a:bodyPr lIns="0" rIns="0" anchor="b">
            <a:spAutoFit/>
          </a:bodyPr>
          <a:lstStyle/>
          <a:p>
            <a:r>
              <a:rPr lang="en-US" sz="600" dirty="0" smtClean="0"/>
              <a:t>SOURCE: </a:t>
            </a:r>
            <a:r>
              <a:rPr lang="en-US" sz="800" dirty="0" smtClean="0"/>
              <a:t>Centers for Medicare &amp; Medicaid Services, </a:t>
            </a:r>
            <a:r>
              <a:rPr lang="en-US" sz="800" i="1" dirty="0" smtClean="0">
                <a:hlinkClick r:id="rId3"/>
              </a:rPr>
              <a:t>Health Expenditures by State of Residence</a:t>
            </a:r>
            <a:r>
              <a:rPr lang="en-US" sz="800" dirty="0" smtClean="0"/>
              <a:t>, CMS, 2011.</a:t>
            </a:r>
            <a:endParaRPr lang="en-US" sz="800" dirty="0"/>
          </a:p>
        </p:txBody>
      </p:sp>
      <p:graphicFrame>
        <p:nvGraphicFramePr>
          <p:cNvPr id="31" name="Chart 12"/>
          <p:cNvGraphicFramePr>
            <a:graphicFrameLocks noChangeAspect="1"/>
          </p:cNvGraphicFramePr>
          <p:nvPr/>
        </p:nvGraphicFramePr>
        <p:xfrm>
          <a:off x="1317035" y="2488564"/>
          <a:ext cx="2571342" cy="2464436"/>
        </p:xfrm>
        <a:graphic>
          <a:graphicData uri="http://schemas.openxmlformats.org/drawingml/2006/chart">
            <c:chart xmlns:c="http://schemas.openxmlformats.org/drawingml/2006/chart" xmlns:r="http://schemas.openxmlformats.org/officeDocument/2006/relationships" r:id="rId4"/>
          </a:graphicData>
        </a:graphic>
      </p:graphicFrame>
      <p:sp>
        <p:nvSpPr>
          <p:cNvPr id="32" name="Rectangle 22"/>
          <p:cNvSpPr>
            <a:spLocks noChangeArrowheads="1"/>
          </p:cNvSpPr>
          <p:nvPr/>
        </p:nvSpPr>
        <p:spPr bwMode="auto">
          <a:xfrm>
            <a:off x="3432654" y="3323277"/>
            <a:ext cx="274320" cy="261610"/>
          </a:xfrm>
          <a:prstGeom prst="rect">
            <a:avLst/>
          </a:prstGeom>
          <a:noFill/>
          <a:ln w="9525">
            <a:noFill/>
            <a:miter lim="800000"/>
            <a:headEnd/>
            <a:tailEnd/>
          </a:ln>
        </p:spPr>
        <p:txBody>
          <a:bodyPr wrap="square" lIns="0" rIns="0">
            <a:spAutoFit/>
          </a:bodyPr>
          <a:lstStyle/>
          <a:p>
            <a:pPr algn="ctr"/>
            <a:r>
              <a:rPr lang="en-US" sz="1100" b="1" dirty="0" smtClean="0">
                <a:solidFill>
                  <a:srgbClr val="FFFFFF"/>
                </a:solidFill>
              </a:rPr>
              <a:t>38%</a:t>
            </a:r>
            <a:endParaRPr lang="en-US" sz="1100" dirty="0">
              <a:solidFill>
                <a:srgbClr val="FFFFFF"/>
              </a:solidFill>
            </a:endParaRPr>
          </a:p>
        </p:txBody>
      </p:sp>
      <p:sp>
        <p:nvSpPr>
          <p:cNvPr id="33" name="Rectangle 22"/>
          <p:cNvSpPr>
            <a:spLocks noChangeArrowheads="1"/>
          </p:cNvSpPr>
          <p:nvPr/>
        </p:nvSpPr>
        <p:spPr bwMode="auto">
          <a:xfrm>
            <a:off x="2465405" y="4638675"/>
            <a:ext cx="274603" cy="261610"/>
          </a:xfrm>
          <a:prstGeom prst="rect">
            <a:avLst/>
          </a:prstGeom>
          <a:noFill/>
          <a:ln w="9525">
            <a:noFill/>
            <a:miter lim="800000"/>
            <a:headEnd/>
            <a:tailEnd/>
          </a:ln>
        </p:spPr>
        <p:txBody>
          <a:bodyPr wrap="square" lIns="0" rIns="0">
            <a:spAutoFit/>
          </a:bodyPr>
          <a:lstStyle/>
          <a:p>
            <a:pPr algn="ctr"/>
            <a:r>
              <a:rPr lang="en-US" sz="1100" b="1" dirty="0" smtClean="0">
                <a:solidFill>
                  <a:schemeClr val="bg1"/>
                </a:solidFill>
              </a:rPr>
              <a:t>22%</a:t>
            </a:r>
            <a:endParaRPr lang="en-US" sz="1100" dirty="0">
              <a:solidFill>
                <a:schemeClr val="bg1"/>
              </a:solidFill>
            </a:endParaRPr>
          </a:p>
        </p:txBody>
      </p:sp>
      <p:sp>
        <p:nvSpPr>
          <p:cNvPr id="34" name="Rectangle 22"/>
          <p:cNvSpPr>
            <a:spLocks noChangeArrowheads="1"/>
          </p:cNvSpPr>
          <p:nvPr/>
        </p:nvSpPr>
        <p:spPr bwMode="auto">
          <a:xfrm>
            <a:off x="1584805" y="4104327"/>
            <a:ext cx="274320" cy="261610"/>
          </a:xfrm>
          <a:prstGeom prst="rect">
            <a:avLst/>
          </a:prstGeom>
          <a:noFill/>
          <a:ln w="9525">
            <a:noFill/>
            <a:miter lim="800000"/>
            <a:headEnd/>
            <a:tailEnd/>
          </a:ln>
        </p:spPr>
        <p:txBody>
          <a:bodyPr wrap="square" lIns="0" rIns="0">
            <a:spAutoFit/>
          </a:bodyPr>
          <a:lstStyle/>
          <a:p>
            <a:pPr algn="ctr"/>
            <a:r>
              <a:rPr lang="en-US" sz="1100" b="1" dirty="0" smtClean="0">
                <a:solidFill>
                  <a:srgbClr val="1C1C1C"/>
                </a:solidFill>
              </a:rPr>
              <a:t>11%</a:t>
            </a:r>
            <a:endParaRPr lang="en-US" sz="1100" dirty="0">
              <a:solidFill>
                <a:srgbClr val="1C1C1C"/>
              </a:solidFill>
            </a:endParaRPr>
          </a:p>
        </p:txBody>
      </p:sp>
      <p:sp>
        <p:nvSpPr>
          <p:cNvPr id="35" name="Rectangle 22"/>
          <p:cNvSpPr>
            <a:spLocks noChangeArrowheads="1"/>
          </p:cNvSpPr>
          <p:nvPr/>
        </p:nvSpPr>
        <p:spPr bwMode="auto">
          <a:xfrm>
            <a:off x="1487521" y="3286125"/>
            <a:ext cx="274320" cy="261610"/>
          </a:xfrm>
          <a:prstGeom prst="rect">
            <a:avLst/>
          </a:prstGeom>
          <a:noFill/>
          <a:ln w="9525">
            <a:noFill/>
            <a:miter lim="800000"/>
            <a:headEnd/>
            <a:tailEnd/>
          </a:ln>
        </p:spPr>
        <p:txBody>
          <a:bodyPr wrap="square" lIns="0" rIns="0">
            <a:spAutoFit/>
          </a:bodyPr>
          <a:lstStyle/>
          <a:p>
            <a:pPr algn="ctr"/>
            <a:r>
              <a:rPr lang="en-US" sz="1100" b="1" dirty="0" smtClean="0">
                <a:solidFill>
                  <a:srgbClr val="FFFFFF"/>
                </a:solidFill>
              </a:rPr>
              <a:t>20%</a:t>
            </a:r>
            <a:endParaRPr lang="en-US" sz="1100" dirty="0">
              <a:solidFill>
                <a:srgbClr val="FFFFFF"/>
              </a:solidFill>
            </a:endParaRPr>
          </a:p>
        </p:txBody>
      </p:sp>
      <p:sp>
        <p:nvSpPr>
          <p:cNvPr id="41" name="Oval 40"/>
          <p:cNvSpPr>
            <a:spLocks noChangeAspect="1"/>
          </p:cNvSpPr>
          <p:nvPr/>
        </p:nvSpPr>
        <p:spPr>
          <a:xfrm>
            <a:off x="722085" y="5355460"/>
            <a:ext cx="182880" cy="182880"/>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38" name="Rectangle 8"/>
          <p:cNvSpPr>
            <a:spLocks noChangeArrowheads="1"/>
          </p:cNvSpPr>
          <p:nvPr/>
        </p:nvSpPr>
        <p:spPr bwMode="auto">
          <a:xfrm>
            <a:off x="1017588" y="1985963"/>
            <a:ext cx="3170237" cy="246062"/>
          </a:xfrm>
          <a:prstGeom prst="rect">
            <a:avLst/>
          </a:prstGeom>
          <a:noFill/>
          <a:ln w="9525">
            <a:noFill/>
            <a:miter lim="800000"/>
            <a:headEnd/>
            <a:tailEnd/>
          </a:ln>
        </p:spPr>
        <p:txBody>
          <a:bodyPr wrap="none" lIns="0" rIns="0">
            <a:noAutofit/>
          </a:bodyPr>
          <a:lstStyle/>
          <a:p>
            <a:pPr algn="ctr">
              <a:defRPr sz="1800" b="1" i="0" u="none" strike="noStrike" kern="1200" baseline="0">
                <a:solidFill>
                  <a:prstClr val="black"/>
                </a:solidFill>
                <a:latin typeface="+mn-lt"/>
                <a:ea typeface="+mn-ea"/>
                <a:cs typeface="+mn-cs"/>
              </a:defRPr>
            </a:pPr>
            <a:r>
              <a:rPr lang="en-US" sz="1050" dirty="0" smtClean="0">
                <a:solidFill>
                  <a:prstClr val="black"/>
                </a:solidFill>
              </a:rPr>
              <a:t>MASSACHUSETTS PER CAPITA SPENDING BY SERVICE, 2009</a:t>
            </a:r>
            <a:endParaRPr lang="en-US" sz="1050" dirty="0">
              <a:solidFill>
                <a:prstClr val="black"/>
              </a:solidFill>
            </a:endParaRPr>
          </a:p>
        </p:txBody>
      </p:sp>
      <p:sp>
        <p:nvSpPr>
          <p:cNvPr id="40" name="Rectangle 39"/>
          <p:cNvSpPr/>
          <p:nvPr/>
        </p:nvSpPr>
        <p:spPr>
          <a:xfrm>
            <a:off x="884010" y="5307835"/>
            <a:ext cx="914400" cy="253916"/>
          </a:xfrm>
          <a:prstGeom prst="rect">
            <a:avLst/>
          </a:prstGeom>
        </p:spPr>
        <p:txBody>
          <a:bodyPr wrap="square">
            <a:spAutoFit/>
          </a:bodyPr>
          <a:lstStyle/>
          <a:p>
            <a:pPr fontAlgn="b"/>
            <a:r>
              <a:rPr lang="en-US" sz="1000" b="1" dirty="0" smtClean="0">
                <a:solidFill>
                  <a:srgbClr val="000000"/>
                </a:solidFill>
                <a:latin typeface="Calibri"/>
              </a:rPr>
              <a:t>Hospital Care</a:t>
            </a:r>
            <a:endParaRPr lang="en-US" sz="1000" b="1" dirty="0">
              <a:solidFill>
                <a:srgbClr val="000000"/>
              </a:solidFill>
              <a:latin typeface="Calibri"/>
            </a:endParaRPr>
          </a:p>
        </p:txBody>
      </p:sp>
      <p:sp>
        <p:nvSpPr>
          <p:cNvPr id="42" name="Rectangle 41"/>
          <p:cNvSpPr/>
          <p:nvPr/>
        </p:nvSpPr>
        <p:spPr>
          <a:xfrm>
            <a:off x="2263102" y="5307835"/>
            <a:ext cx="914400" cy="553998"/>
          </a:xfrm>
          <a:prstGeom prst="rect">
            <a:avLst/>
          </a:prstGeom>
        </p:spPr>
        <p:txBody>
          <a:bodyPr wrap="square">
            <a:spAutoFit/>
          </a:bodyPr>
          <a:lstStyle/>
          <a:p>
            <a:pPr fontAlgn="b"/>
            <a:r>
              <a:rPr lang="en-US" sz="1000" b="1" dirty="0" smtClean="0">
                <a:solidFill>
                  <a:srgbClr val="000000"/>
                </a:solidFill>
                <a:latin typeface="Calibri"/>
              </a:rPr>
              <a:t>Physician and</a:t>
            </a:r>
            <a:br>
              <a:rPr lang="en-US" sz="1000" b="1" dirty="0" smtClean="0">
                <a:solidFill>
                  <a:srgbClr val="000000"/>
                </a:solidFill>
                <a:latin typeface="Calibri"/>
              </a:rPr>
            </a:br>
            <a:r>
              <a:rPr lang="en-US" sz="1000" b="1" dirty="0" smtClean="0">
                <a:solidFill>
                  <a:srgbClr val="000000"/>
                </a:solidFill>
                <a:latin typeface="Calibri"/>
              </a:rPr>
              <a:t>Clinical Services</a:t>
            </a:r>
            <a:endParaRPr lang="en-US" sz="1000" b="1" dirty="0">
              <a:solidFill>
                <a:srgbClr val="000000"/>
              </a:solidFill>
              <a:latin typeface="Calibri"/>
            </a:endParaRPr>
          </a:p>
        </p:txBody>
      </p:sp>
      <p:sp>
        <p:nvSpPr>
          <p:cNvPr id="43" name="Rectangle 42"/>
          <p:cNvSpPr/>
          <p:nvPr/>
        </p:nvSpPr>
        <p:spPr>
          <a:xfrm>
            <a:off x="3642194" y="5307835"/>
            <a:ext cx="914400" cy="553998"/>
          </a:xfrm>
          <a:prstGeom prst="rect">
            <a:avLst/>
          </a:prstGeom>
        </p:spPr>
        <p:txBody>
          <a:bodyPr wrap="square">
            <a:spAutoFit/>
          </a:bodyPr>
          <a:lstStyle/>
          <a:p>
            <a:pPr fontAlgn="b"/>
            <a:r>
              <a:rPr lang="en-US" sz="1000" b="1" dirty="0" smtClean="0">
                <a:solidFill>
                  <a:srgbClr val="000000"/>
                </a:solidFill>
                <a:latin typeface="Calibri"/>
              </a:rPr>
              <a:t>Drugs and</a:t>
            </a:r>
            <a:br>
              <a:rPr lang="en-US" sz="1000" b="1" dirty="0" smtClean="0">
                <a:solidFill>
                  <a:srgbClr val="000000"/>
                </a:solidFill>
                <a:latin typeface="Calibri"/>
              </a:rPr>
            </a:br>
            <a:r>
              <a:rPr lang="en-US" sz="1000" b="1" dirty="0" smtClean="0">
                <a:solidFill>
                  <a:srgbClr val="000000"/>
                </a:solidFill>
                <a:latin typeface="Calibri"/>
              </a:rPr>
              <a:t>Other Medical Nondurables</a:t>
            </a:r>
            <a:endParaRPr lang="en-US" sz="1000" b="1" dirty="0">
              <a:solidFill>
                <a:srgbClr val="000000"/>
              </a:solidFill>
              <a:latin typeface="Calibri"/>
            </a:endParaRPr>
          </a:p>
        </p:txBody>
      </p:sp>
      <p:sp>
        <p:nvSpPr>
          <p:cNvPr id="45" name="Rectangle 44"/>
          <p:cNvSpPr/>
          <p:nvPr/>
        </p:nvSpPr>
        <p:spPr>
          <a:xfrm>
            <a:off x="5021286" y="5307835"/>
            <a:ext cx="1112814" cy="707886"/>
          </a:xfrm>
          <a:prstGeom prst="rect">
            <a:avLst/>
          </a:prstGeom>
        </p:spPr>
        <p:txBody>
          <a:bodyPr wrap="square">
            <a:spAutoFit/>
          </a:bodyPr>
          <a:lstStyle/>
          <a:p>
            <a:pPr fontAlgn="b"/>
            <a:r>
              <a:rPr lang="en-US" sz="1000" b="1" dirty="0" smtClean="0">
                <a:solidFill>
                  <a:srgbClr val="000000"/>
                </a:solidFill>
                <a:latin typeface="Calibri"/>
              </a:rPr>
              <a:t>Nursing Home,</a:t>
            </a:r>
            <a:br>
              <a:rPr lang="en-US" sz="1000" b="1" dirty="0" smtClean="0">
                <a:solidFill>
                  <a:srgbClr val="000000"/>
                </a:solidFill>
                <a:latin typeface="Calibri"/>
              </a:rPr>
            </a:br>
            <a:r>
              <a:rPr lang="en-US" sz="1000" b="1" dirty="0" smtClean="0">
                <a:solidFill>
                  <a:srgbClr val="000000"/>
                </a:solidFill>
                <a:latin typeface="Calibri"/>
              </a:rPr>
              <a:t>Home Health, </a:t>
            </a:r>
            <a:br>
              <a:rPr lang="en-US" sz="1000" b="1" dirty="0" smtClean="0">
                <a:solidFill>
                  <a:srgbClr val="000000"/>
                </a:solidFill>
                <a:latin typeface="Calibri"/>
              </a:rPr>
            </a:br>
            <a:r>
              <a:rPr lang="en-US" sz="1000" b="1" dirty="0" smtClean="0">
                <a:solidFill>
                  <a:srgbClr val="000000"/>
                </a:solidFill>
                <a:latin typeface="Calibri"/>
              </a:rPr>
              <a:t>and Other Personal Care</a:t>
            </a:r>
            <a:endParaRPr lang="en-US" sz="1000" b="1" dirty="0">
              <a:solidFill>
                <a:srgbClr val="000000"/>
              </a:solidFill>
              <a:latin typeface="Calibri"/>
            </a:endParaRPr>
          </a:p>
        </p:txBody>
      </p:sp>
      <p:sp>
        <p:nvSpPr>
          <p:cNvPr id="46" name="Rectangle 45"/>
          <p:cNvSpPr/>
          <p:nvPr/>
        </p:nvSpPr>
        <p:spPr>
          <a:xfrm>
            <a:off x="6400378" y="5307835"/>
            <a:ext cx="914400" cy="553998"/>
          </a:xfrm>
          <a:prstGeom prst="rect">
            <a:avLst/>
          </a:prstGeom>
        </p:spPr>
        <p:txBody>
          <a:bodyPr wrap="square">
            <a:spAutoFit/>
          </a:bodyPr>
          <a:lstStyle/>
          <a:p>
            <a:pPr fontAlgn="b"/>
            <a:r>
              <a:rPr lang="en-US" sz="1000" b="1" dirty="0" smtClean="0">
                <a:solidFill>
                  <a:srgbClr val="000000"/>
                </a:solidFill>
                <a:latin typeface="Calibri"/>
              </a:rPr>
              <a:t>Dental and Other</a:t>
            </a:r>
            <a:br>
              <a:rPr lang="en-US" sz="1000" b="1" dirty="0" smtClean="0">
                <a:solidFill>
                  <a:srgbClr val="000000"/>
                </a:solidFill>
                <a:latin typeface="Calibri"/>
              </a:rPr>
            </a:br>
            <a:r>
              <a:rPr lang="en-US" sz="1000" b="1" dirty="0" smtClean="0">
                <a:solidFill>
                  <a:srgbClr val="000000"/>
                </a:solidFill>
                <a:latin typeface="Calibri"/>
              </a:rPr>
              <a:t>Professional Services</a:t>
            </a:r>
            <a:endParaRPr lang="en-US" sz="1000" b="1" dirty="0">
              <a:solidFill>
                <a:srgbClr val="000000"/>
              </a:solidFill>
              <a:latin typeface="Calibri"/>
            </a:endParaRPr>
          </a:p>
        </p:txBody>
      </p:sp>
      <p:sp>
        <p:nvSpPr>
          <p:cNvPr id="48" name="Rectangle 47"/>
          <p:cNvSpPr/>
          <p:nvPr/>
        </p:nvSpPr>
        <p:spPr>
          <a:xfrm>
            <a:off x="7779468" y="5307835"/>
            <a:ext cx="914400" cy="400110"/>
          </a:xfrm>
          <a:prstGeom prst="rect">
            <a:avLst/>
          </a:prstGeom>
        </p:spPr>
        <p:txBody>
          <a:bodyPr wrap="square">
            <a:spAutoFit/>
          </a:bodyPr>
          <a:lstStyle/>
          <a:p>
            <a:pPr fontAlgn="b"/>
            <a:r>
              <a:rPr lang="en-US" sz="1000" b="1" dirty="0" smtClean="0">
                <a:solidFill>
                  <a:srgbClr val="000000"/>
                </a:solidFill>
                <a:latin typeface="Calibri"/>
              </a:rPr>
              <a:t>Medical Durables</a:t>
            </a:r>
            <a:endParaRPr lang="en-US" sz="1000" b="1" dirty="0">
              <a:solidFill>
                <a:srgbClr val="000000"/>
              </a:solidFill>
              <a:latin typeface="Calibri"/>
            </a:endParaRPr>
          </a:p>
        </p:txBody>
      </p:sp>
      <p:sp>
        <p:nvSpPr>
          <p:cNvPr id="52" name="Oval 51"/>
          <p:cNvSpPr>
            <a:spLocks noChangeAspect="1"/>
          </p:cNvSpPr>
          <p:nvPr/>
        </p:nvSpPr>
        <p:spPr>
          <a:xfrm>
            <a:off x="2101177" y="5355460"/>
            <a:ext cx="182880" cy="182880"/>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55" name="Oval 54"/>
          <p:cNvSpPr>
            <a:spLocks noChangeAspect="1"/>
          </p:cNvSpPr>
          <p:nvPr/>
        </p:nvSpPr>
        <p:spPr>
          <a:xfrm>
            <a:off x="3480269" y="5355460"/>
            <a:ext cx="182880" cy="18288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56" name="Oval 55"/>
          <p:cNvSpPr>
            <a:spLocks noChangeAspect="1"/>
          </p:cNvSpPr>
          <p:nvPr/>
        </p:nvSpPr>
        <p:spPr>
          <a:xfrm>
            <a:off x="4859361" y="5355460"/>
            <a:ext cx="182880" cy="18288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66" name="Oval 65"/>
          <p:cNvSpPr>
            <a:spLocks noChangeAspect="1"/>
          </p:cNvSpPr>
          <p:nvPr/>
        </p:nvSpPr>
        <p:spPr>
          <a:xfrm>
            <a:off x="6238453" y="5355460"/>
            <a:ext cx="182880" cy="18288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67" name="Oval 66"/>
          <p:cNvSpPr>
            <a:spLocks noChangeAspect="1"/>
          </p:cNvSpPr>
          <p:nvPr/>
        </p:nvSpPr>
        <p:spPr>
          <a:xfrm>
            <a:off x="7617543" y="5355460"/>
            <a:ext cx="182880" cy="18288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68" name="Rectangle 22"/>
          <p:cNvSpPr>
            <a:spLocks noChangeArrowheads="1"/>
          </p:cNvSpPr>
          <p:nvPr/>
        </p:nvSpPr>
        <p:spPr bwMode="auto">
          <a:xfrm>
            <a:off x="2144746" y="2581275"/>
            <a:ext cx="274320" cy="261610"/>
          </a:xfrm>
          <a:prstGeom prst="rect">
            <a:avLst/>
          </a:prstGeom>
          <a:noFill/>
          <a:ln w="9525">
            <a:noFill/>
            <a:miter lim="800000"/>
            <a:headEnd/>
            <a:tailEnd/>
          </a:ln>
        </p:spPr>
        <p:txBody>
          <a:bodyPr wrap="square" lIns="0" rIns="0">
            <a:spAutoFit/>
          </a:bodyPr>
          <a:lstStyle/>
          <a:p>
            <a:pPr algn="ctr"/>
            <a:r>
              <a:rPr lang="en-US" sz="1100" b="1" dirty="0" smtClean="0">
                <a:solidFill>
                  <a:srgbClr val="FFFFFF"/>
                </a:solidFill>
              </a:rPr>
              <a:t>8%</a:t>
            </a:r>
            <a:endParaRPr lang="en-US" sz="1100" dirty="0">
              <a:solidFill>
                <a:srgbClr val="FFFFFF"/>
              </a:solidFill>
            </a:endParaRPr>
          </a:p>
        </p:txBody>
      </p:sp>
      <p:sp>
        <p:nvSpPr>
          <p:cNvPr id="69" name="Rectangle 22"/>
          <p:cNvSpPr>
            <a:spLocks noChangeArrowheads="1"/>
          </p:cNvSpPr>
          <p:nvPr/>
        </p:nvSpPr>
        <p:spPr bwMode="auto">
          <a:xfrm>
            <a:off x="2459071" y="2295525"/>
            <a:ext cx="274320" cy="246221"/>
          </a:xfrm>
          <a:prstGeom prst="rect">
            <a:avLst/>
          </a:prstGeom>
          <a:noFill/>
          <a:ln w="9525">
            <a:noFill/>
            <a:miter lim="800000"/>
            <a:headEnd/>
            <a:tailEnd/>
          </a:ln>
        </p:spPr>
        <p:txBody>
          <a:bodyPr wrap="square" lIns="0" rIns="0">
            <a:spAutoFit/>
          </a:bodyPr>
          <a:lstStyle/>
          <a:p>
            <a:pPr algn="ctr"/>
            <a:r>
              <a:rPr lang="en-US" sz="1000" b="1" dirty="0" smtClean="0"/>
              <a:t>1%</a:t>
            </a:r>
            <a:endParaRPr lang="en-US" sz="1000" dirty="0"/>
          </a:p>
        </p:txBody>
      </p:sp>
      <p:graphicFrame>
        <p:nvGraphicFramePr>
          <p:cNvPr id="72" name="Chart 12"/>
          <p:cNvGraphicFramePr>
            <a:graphicFrameLocks noChangeAspect="1"/>
          </p:cNvGraphicFramePr>
          <p:nvPr/>
        </p:nvGraphicFramePr>
        <p:xfrm>
          <a:off x="5257800" y="2488564"/>
          <a:ext cx="2571342" cy="2464436"/>
        </p:xfrm>
        <a:graphic>
          <a:graphicData uri="http://schemas.openxmlformats.org/drawingml/2006/chart">
            <c:chart xmlns:c="http://schemas.openxmlformats.org/drawingml/2006/chart" xmlns:r="http://schemas.openxmlformats.org/officeDocument/2006/relationships" r:id="rId5"/>
          </a:graphicData>
        </a:graphic>
      </p:graphicFrame>
      <p:sp>
        <p:nvSpPr>
          <p:cNvPr id="73" name="Rectangle 22"/>
          <p:cNvSpPr>
            <a:spLocks noChangeArrowheads="1"/>
          </p:cNvSpPr>
          <p:nvPr/>
        </p:nvSpPr>
        <p:spPr bwMode="auto">
          <a:xfrm>
            <a:off x="7373419" y="3323277"/>
            <a:ext cx="274320" cy="261610"/>
          </a:xfrm>
          <a:prstGeom prst="rect">
            <a:avLst/>
          </a:prstGeom>
          <a:noFill/>
          <a:ln w="9525">
            <a:noFill/>
            <a:miter lim="800000"/>
            <a:headEnd/>
            <a:tailEnd/>
          </a:ln>
        </p:spPr>
        <p:txBody>
          <a:bodyPr wrap="square" lIns="0" rIns="0">
            <a:spAutoFit/>
          </a:bodyPr>
          <a:lstStyle/>
          <a:p>
            <a:pPr algn="ctr"/>
            <a:r>
              <a:rPr lang="en-US" sz="1100" b="1" dirty="0" smtClean="0">
                <a:solidFill>
                  <a:srgbClr val="FFFFFF"/>
                </a:solidFill>
              </a:rPr>
              <a:t>36%</a:t>
            </a:r>
            <a:endParaRPr lang="en-US" sz="1100" dirty="0">
              <a:solidFill>
                <a:srgbClr val="FFFFFF"/>
              </a:solidFill>
            </a:endParaRPr>
          </a:p>
        </p:txBody>
      </p:sp>
      <p:sp>
        <p:nvSpPr>
          <p:cNvPr id="74" name="Rectangle 22"/>
          <p:cNvSpPr>
            <a:spLocks noChangeArrowheads="1"/>
          </p:cNvSpPr>
          <p:nvPr/>
        </p:nvSpPr>
        <p:spPr bwMode="auto">
          <a:xfrm>
            <a:off x="6491895" y="4638675"/>
            <a:ext cx="274603" cy="261610"/>
          </a:xfrm>
          <a:prstGeom prst="rect">
            <a:avLst/>
          </a:prstGeom>
          <a:noFill/>
          <a:ln w="9525">
            <a:noFill/>
            <a:miter lim="800000"/>
            <a:headEnd/>
            <a:tailEnd/>
          </a:ln>
        </p:spPr>
        <p:txBody>
          <a:bodyPr wrap="square" lIns="0" rIns="0">
            <a:spAutoFit/>
          </a:bodyPr>
          <a:lstStyle/>
          <a:p>
            <a:pPr algn="ctr"/>
            <a:r>
              <a:rPr lang="en-US" sz="1100" b="1" dirty="0" smtClean="0">
                <a:solidFill>
                  <a:schemeClr val="bg1"/>
                </a:solidFill>
              </a:rPr>
              <a:t>24%</a:t>
            </a:r>
            <a:endParaRPr lang="en-US" sz="1100" dirty="0">
              <a:solidFill>
                <a:schemeClr val="bg1"/>
              </a:solidFill>
            </a:endParaRPr>
          </a:p>
        </p:txBody>
      </p:sp>
      <p:sp>
        <p:nvSpPr>
          <p:cNvPr id="75" name="Rectangle 22"/>
          <p:cNvSpPr>
            <a:spLocks noChangeArrowheads="1"/>
          </p:cNvSpPr>
          <p:nvPr/>
        </p:nvSpPr>
        <p:spPr bwMode="auto">
          <a:xfrm>
            <a:off x="5496995" y="4037652"/>
            <a:ext cx="274320" cy="261610"/>
          </a:xfrm>
          <a:prstGeom prst="rect">
            <a:avLst/>
          </a:prstGeom>
          <a:noFill/>
          <a:ln w="9525">
            <a:noFill/>
            <a:miter lim="800000"/>
            <a:headEnd/>
            <a:tailEnd/>
          </a:ln>
        </p:spPr>
        <p:txBody>
          <a:bodyPr wrap="square" lIns="0" rIns="0">
            <a:spAutoFit/>
          </a:bodyPr>
          <a:lstStyle/>
          <a:p>
            <a:pPr algn="ctr"/>
            <a:r>
              <a:rPr lang="en-US" sz="1100" b="1" dirty="0" smtClean="0">
                <a:solidFill>
                  <a:srgbClr val="1C1C1C"/>
                </a:solidFill>
              </a:rPr>
              <a:t>14%</a:t>
            </a:r>
            <a:endParaRPr lang="en-US" sz="1100" dirty="0">
              <a:solidFill>
                <a:srgbClr val="1C1C1C"/>
              </a:solidFill>
            </a:endParaRPr>
          </a:p>
        </p:txBody>
      </p:sp>
      <p:sp>
        <p:nvSpPr>
          <p:cNvPr id="76" name="Rectangle 22"/>
          <p:cNvSpPr>
            <a:spLocks noChangeArrowheads="1"/>
          </p:cNvSpPr>
          <p:nvPr/>
        </p:nvSpPr>
        <p:spPr bwMode="auto">
          <a:xfrm>
            <a:off x="5466386" y="3152775"/>
            <a:ext cx="274320" cy="261610"/>
          </a:xfrm>
          <a:prstGeom prst="rect">
            <a:avLst/>
          </a:prstGeom>
          <a:noFill/>
          <a:ln w="9525">
            <a:noFill/>
            <a:miter lim="800000"/>
            <a:headEnd/>
            <a:tailEnd/>
          </a:ln>
        </p:spPr>
        <p:txBody>
          <a:bodyPr wrap="square" lIns="0" rIns="0">
            <a:spAutoFit/>
          </a:bodyPr>
          <a:lstStyle/>
          <a:p>
            <a:pPr algn="ctr"/>
            <a:r>
              <a:rPr lang="en-US" sz="1100" b="1" dirty="0" smtClean="0">
                <a:solidFill>
                  <a:srgbClr val="FFFFFF"/>
                </a:solidFill>
              </a:rPr>
              <a:t>16%</a:t>
            </a:r>
            <a:endParaRPr lang="en-US" sz="1100" dirty="0">
              <a:solidFill>
                <a:srgbClr val="FFFFFF"/>
              </a:solidFill>
            </a:endParaRPr>
          </a:p>
        </p:txBody>
      </p:sp>
      <p:sp>
        <p:nvSpPr>
          <p:cNvPr id="77" name="Rectangle 8"/>
          <p:cNvSpPr>
            <a:spLocks noChangeArrowheads="1"/>
          </p:cNvSpPr>
          <p:nvPr/>
        </p:nvSpPr>
        <p:spPr bwMode="auto">
          <a:xfrm>
            <a:off x="4958353" y="1985963"/>
            <a:ext cx="3170237" cy="246062"/>
          </a:xfrm>
          <a:prstGeom prst="rect">
            <a:avLst/>
          </a:prstGeom>
          <a:noFill/>
          <a:ln w="9525">
            <a:noFill/>
            <a:miter lim="800000"/>
            <a:headEnd/>
            <a:tailEnd/>
          </a:ln>
        </p:spPr>
        <p:txBody>
          <a:bodyPr wrap="none" lIns="0" rIns="0">
            <a:noAutofit/>
          </a:bodyPr>
          <a:lstStyle/>
          <a:p>
            <a:pPr algn="ctr">
              <a:defRPr sz="1800" b="1" i="0" u="none" strike="noStrike" kern="1200" baseline="0">
                <a:solidFill>
                  <a:prstClr val="black"/>
                </a:solidFill>
                <a:latin typeface="+mn-lt"/>
                <a:ea typeface="+mn-ea"/>
                <a:cs typeface="+mn-cs"/>
              </a:defRPr>
            </a:pPr>
            <a:r>
              <a:rPr lang="en-US" sz="1050" dirty="0" smtClean="0">
                <a:solidFill>
                  <a:prstClr val="black"/>
                </a:solidFill>
              </a:rPr>
              <a:t>UNITED STATES PER CAPITA SPENDING BY SERVICE, 2009</a:t>
            </a:r>
            <a:endParaRPr lang="en-US" sz="1050" dirty="0">
              <a:solidFill>
                <a:prstClr val="black"/>
              </a:solidFill>
            </a:endParaRPr>
          </a:p>
        </p:txBody>
      </p:sp>
      <p:sp>
        <p:nvSpPr>
          <p:cNvPr id="78" name="Rectangle 22"/>
          <p:cNvSpPr>
            <a:spLocks noChangeArrowheads="1"/>
          </p:cNvSpPr>
          <p:nvPr/>
        </p:nvSpPr>
        <p:spPr bwMode="auto">
          <a:xfrm>
            <a:off x="6047411" y="2581275"/>
            <a:ext cx="274320" cy="261610"/>
          </a:xfrm>
          <a:prstGeom prst="rect">
            <a:avLst/>
          </a:prstGeom>
          <a:noFill/>
          <a:ln w="9525">
            <a:noFill/>
            <a:miter lim="800000"/>
            <a:headEnd/>
            <a:tailEnd/>
          </a:ln>
        </p:spPr>
        <p:txBody>
          <a:bodyPr wrap="square" lIns="0" rIns="0">
            <a:spAutoFit/>
          </a:bodyPr>
          <a:lstStyle/>
          <a:p>
            <a:pPr algn="ctr"/>
            <a:r>
              <a:rPr lang="en-US" sz="1100" b="1" dirty="0" smtClean="0">
                <a:solidFill>
                  <a:srgbClr val="FFFFFF"/>
                </a:solidFill>
              </a:rPr>
              <a:t>8%</a:t>
            </a:r>
            <a:endParaRPr lang="en-US" sz="1100" dirty="0">
              <a:solidFill>
                <a:srgbClr val="FFFFFF"/>
              </a:solidFill>
            </a:endParaRPr>
          </a:p>
        </p:txBody>
      </p:sp>
      <p:sp>
        <p:nvSpPr>
          <p:cNvPr id="79" name="Rectangle 22"/>
          <p:cNvSpPr>
            <a:spLocks noChangeArrowheads="1"/>
          </p:cNvSpPr>
          <p:nvPr/>
        </p:nvSpPr>
        <p:spPr bwMode="auto">
          <a:xfrm>
            <a:off x="6352211" y="2295525"/>
            <a:ext cx="274320" cy="246221"/>
          </a:xfrm>
          <a:prstGeom prst="rect">
            <a:avLst/>
          </a:prstGeom>
          <a:noFill/>
          <a:ln w="9525">
            <a:noFill/>
            <a:miter lim="800000"/>
            <a:headEnd/>
            <a:tailEnd/>
          </a:ln>
        </p:spPr>
        <p:txBody>
          <a:bodyPr wrap="square" lIns="0" rIns="0">
            <a:spAutoFit/>
          </a:bodyPr>
          <a:lstStyle/>
          <a:p>
            <a:pPr algn="ctr"/>
            <a:r>
              <a:rPr lang="en-US" sz="1000" b="1" dirty="0" smtClean="0"/>
              <a:t>2%</a:t>
            </a:r>
            <a:endParaRPr lang="en-US" sz="1000" dirty="0"/>
          </a:p>
        </p:txBody>
      </p:sp>
    </p:spTree>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Slide Number Placeholder 1"/>
          <p:cNvSpPr>
            <a:spLocks noGrp="1"/>
          </p:cNvSpPr>
          <p:nvPr>
            <p:ph type="sldNum" sz="quarter" idx="10"/>
          </p:nvPr>
        </p:nvSpPr>
        <p:spPr/>
        <p:txBody>
          <a:bodyPr/>
          <a:lstStyle/>
          <a:p>
            <a:fld id="{AB3F6D06-22A7-4B8C-8B5A-D052B2FD70B8}" type="slidenum">
              <a:rPr lang="en-US" smtClean="0"/>
              <a:pPr/>
              <a:t>1</a:t>
            </a:fld>
            <a:endParaRPr lang="en-US" dirty="0"/>
          </a:p>
        </p:txBody>
      </p:sp>
      <p:sp>
        <p:nvSpPr>
          <p:cNvPr id="5124" name="Text Box 8"/>
          <p:cNvSpPr txBox="1">
            <a:spLocks noChangeArrowheads="1"/>
          </p:cNvSpPr>
          <p:nvPr/>
        </p:nvSpPr>
        <p:spPr bwMode="auto">
          <a:xfrm>
            <a:off x="371475" y="1209675"/>
            <a:ext cx="8320462" cy="4565352"/>
          </a:xfrm>
          <a:prstGeom prst="rect">
            <a:avLst/>
          </a:prstGeom>
          <a:noFill/>
          <a:ln w="9525">
            <a:noFill/>
            <a:miter lim="800000"/>
            <a:headEnd/>
            <a:tailEnd/>
          </a:ln>
        </p:spPr>
        <p:txBody>
          <a:bodyPr wrap="square">
            <a:spAutoFit/>
          </a:bodyPr>
          <a:lstStyle/>
          <a:p>
            <a:pPr defTabSz="914400">
              <a:spcBef>
                <a:spcPts val="840"/>
              </a:spcBef>
            </a:pPr>
            <a:r>
              <a:rPr lang="en-US" sz="1400" b="1" dirty="0" smtClean="0"/>
              <a:t>MARCH 2013</a:t>
            </a:r>
          </a:p>
          <a:p>
            <a:pPr defTabSz="914400">
              <a:lnSpc>
                <a:spcPts val="1500"/>
              </a:lnSpc>
              <a:spcBef>
                <a:spcPts val="840"/>
              </a:spcBef>
            </a:pPr>
            <a:r>
              <a:rPr lang="en-US" sz="1400" i="1" dirty="0" smtClean="0"/>
              <a:t>Health Care Costs and Spending in Massachusetts: A Review of the Evidence </a:t>
            </a:r>
            <a:r>
              <a:rPr lang="en-US" sz="1400" dirty="0" smtClean="0"/>
              <a:t>pulls together in one chart pack the findings and analyses from numerous state and national research projects on health care costs and spending in the Commonwealth of Massachusetts. There is a surfeit of data and reports on this topic, especially in the wake of Chapter 305 of the Acts of 2008, which gave new authority and responsibilities to several Massachusetts state agencies to collect health care data and report on their findings. Chapter 224 of the Acts of 2012, the state’s ambitious cost containment law, cemented and expanded much of this analytical framework and will undoubtedly augment this trend. This publication is an effort to synthesize this expansive body of research into a simple, easy-to-use resource.</a:t>
            </a:r>
          </a:p>
          <a:p>
            <a:pPr defTabSz="914400">
              <a:lnSpc>
                <a:spcPts val="1500"/>
              </a:lnSpc>
              <a:spcBef>
                <a:spcPts val="840"/>
              </a:spcBef>
            </a:pPr>
            <a:r>
              <a:rPr lang="en-US" sz="1400" dirty="0" smtClean="0"/>
              <a:t>Charts in this report draw heavily on analyses conducted by the Massachusetts Center for Health Information and Analysis (previously the Division of Health Care Finance and Policy), the Massachusetts Office of the Attorney General, the Office of the Actuary at the Centers for Medicare and Medicaid Services, and the Dartmouth Atlas of Health Care. The research efforts undertaken by these organizations form the analytical bedrock for informed and thoughtful policy discussions. </a:t>
            </a:r>
          </a:p>
          <a:p>
            <a:pPr>
              <a:lnSpc>
                <a:spcPts val="1500"/>
              </a:lnSpc>
              <a:spcBef>
                <a:spcPts val="840"/>
              </a:spcBef>
            </a:pPr>
            <a:r>
              <a:rPr lang="en-US" sz="1400" dirty="0" smtClean="0"/>
              <a:t>This report has been designed to support use of the charts in slide presentations, and we encourage readers to use them. We plan to update this chart pack regularly with the latest results from ongoing research efforts as they become available.</a:t>
            </a:r>
          </a:p>
          <a:p>
            <a:pPr>
              <a:lnSpc>
                <a:spcPts val="1500"/>
              </a:lnSpc>
              <a:spcBef>
                <a:spcPts val="840"/>
              </a:spcBef>
            </a:pPr>
            <a:r>
              <a:rPr lang="en-US" sz="1400" dirty="0" smtClean="0"/>
              <a:t>This publication was assembled by the Foundation in collaboration with Amitabh Chandra at the Harvard Kennedy School of Government and Josephine Fisher at Amherst College. Numerous individuals including Katherine Baicker, John Cai, Mike Caljouw, Jon Gruber, and Lois Johnson provided invaluable comments and assistance.</a:t>
            </a:r>
            <a:endParaRPr lang="en-US" sz="1200" dirty="0" smtClean="0"/>
          </a:p>
        </p:txBody>
      </p:sp>
      <p:sp>
        <p:nvSpPr>
          <p:cNvPr id="3" name="Rectangle 2"/>
          <p:cNvSpPr/>
          <p:nvPr/>
        </p:nvSpPr>
        <p:spPr>
          <a:xfrm>
            <a:off x="371475" y="6059721"/>
            <a:ext cx="1378904" cy="230832"/>
          </a:xfrm>
          <a:prstGeom prst="rect">
            <a:avLst/>
          </a:prstGeom>
        </p:spPr>
        <p:txBody>
          <a:bodyPr wrap="none" anchor="b">
            <a:spAutoFit/>
          </a:bodyPr>
          <a:lstStyle/>
          <a:p>
            <a:r>
              <a:rPr lang="en-US" sz="900" dirty="0" smtClean="0"/>
              <a:t>DESIGN: Madolyn Allison</a:t>
            </a:r>
            <a:endParaRPr lang="en-US" sz="900" dirty="0"/>
          </a:p>
        </p:txBody>
      </p:sp>
    </p:spTree>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1" name="Title 1"/>
          <p:cNvSpPr>
            <a:spLocks noGrp="1"/>
          </p:cNvSpPr>
          <p:nvPr>
            <p:ph type="title"/>
          </p:nvPr>
        </p:nvSpPr>
        <p:spPr/>
        <p:txBody>
          <a:bodyPr/>
          <a:lstStyle/>
          <a:p>
            <a:r>
              <a:rPr lang="en-US" dirty="0" smtClean="0"/>
              <a:t/>
            </a:r>
            <a:br>
              <a:rPr lang="en-US" dirty="0" smtClean="0"/>
            </a:br>
            <a:r>
              <a:rPr lang="en-US" dirty="0" smtClean="0"/>
              <a:t>Per Person Spending in Massachusetts Is Higher </a:t>
            </a:r>
            <a:br>
              <a:rPr lang="en-US" dirty="0" smtClean="0"/>
            </a:br>
            <a:r>
              <a:rPr lang="en-US" dirty="0" smtClean="0"/>
              <a:t>than the National Average in Every Category of Service</a:t>
            </a:r>
          </a:p>
        </p:txBody>
      </p:sp>
      <p:sp>
        <p:nvSpPr>
          <p:cNvPr id="3" name="Slide Number Placeholder 2"/>
          <p:cNvSpPr>
            <a:spLocks noGrp="1"/>
          </p:cNvSpPr>
          <p:nvPr>
            <p:ph type="sldNum" sz="quarter" idx="10"/>
          </p:nvPr>
        </p:nvSpPr>
        <p:spPr/>
        <p:txBody>
          <a:bodyPr/>
          <a:lstStyle/>
          <a:p>
            <a:fld id="{D072999E-DA0B-46BD-B763-6C9FD4CEFA52}" type="slidenum">
              <a:rPr lang="en-US" smtClean="0"/>
              <a:pPr/>
              <a:t>19</a:t>
            </a:fld>
            <a:endParaRPr lang="en-US" dirty="0"/>
          </a:p>
        </p:txBody>
      </p:sp>
      <p:sp>
        <p:nvSpPr>
          <p:cNvPr id="184323" name="Rectangle 8"/>
          <p:cNvSpPr>
            <a:spLocks noChangeArrowheads="1"/>
          </p:cNvSpPr>
          <p:nvPr/>
        </p:nvSpPr>
        <p:spPr bwMode="auto">
          <a:xfrm>
            <a:off x="455613" y="1785938"/>
            <a:ext cx="3170237" cy="246062"/>
          </a:xfrm>
          <a:prstGeom prst="rect">
            <a:avLst/>
          </a:prstGeom>
          <a:noFill/>
          <a:ln w="9525">
            <a:noFill/>
            <a:miter lim="800000"/>
            <a:headEnd/>
            <a:tailEnd/>
          </a:ln>
        </p:spPr>
        <p:txBody>
          <a:bodyPr wrap="none" lIns="0" rIns="0">
            <a:noAutofit/>
          </a:bodyPr>
          <a:lstStyle/>
          <a:p>
            <a:pPr>
              <a:defRPr sz="1800" b="1" i="0" u="none" strike="noStrike" kern="1200" baseline="0">
                <a:solidFill>
                  <a:prstClr val="black"/>
                </a:solidFill>
                <a:latin typeface="+mn-lt"/>
                <a:ea typeface="+mn-ea"/>
                <a:cs typeface="+mn-cs"/>
              </a:defRPr>
            </a:pPr>
            <a:r>
              <a:rPr lang="en-US" sz="1000" dirty="0" smtClean="0">
                <a:solidFill>
                  <a:prstClr val="black"/>
                </a:solidFill>
              </a:rPr>
              <a:t>UNITED STATES AND MASSACHUSETTS PER CAPITA SPENDING BY SERVICE, 2009</a:t>
            </a:r>
            <a:endParaRPr lang="en-US" sz="1000" dirty="0">
              <a:solidFill>
                <a:prstClr val="black"/>
              </a:solidFill>
            </a:endParaRPr>
          </a:p>
        </p:txBody>
      </p:sp>
      <p:sp>
        <p:nvSpPr>
          <p:cNvPr id="184325" name="TextBox 6"/>
          <p:cNvSpPr txBox="1">
            <a:spLocks noChangeArrowheads="1"/>
          </p:cNvSpPr>
          <p:nvPr/>
        </p:nvSpPr>
        <p:spPr bwMode="auto">
          <a:xfrm>
            <a:off x="455613" y="6161544"/>
            <a:ext cx="8221662" cy="215444"/>
          </a:xfrm>
          <a:prstGeom prst="rect">
            <a:avLst/>
          </a:prstGeom>
          <a:noFill/>
          <a:ln w="9525">
            <a:noFill/>
            <a:miter lim="800000"/>
            <a:headEnd/>
            <a:tailEnd/>
          </a:ln>
        </p:spPr>
        <p:txBody>
          <a:bodyPr lIns="0" rIns="0" anchor="b">
            <a:spAutoFit/>
          </a:bodyPr>
          <a:lstStyle/>
          <a:p>
            <a:r>
              <a:rPr lang="en-US" sz="600" dirty="0" smtClean="0">
                <a:solidFill>
                  <a:srgbClr val="1C1C1C"/>
                </a:solidFill>
              </a:rPr>
              <a:t>SOURCE</a:t>
            </a:r>
            <a:r>
              <a:rPr lang="en-US" sz="600" dirty="0" smtClean="0">
                <a:solidFill>
                  <a:srgbClr val="000000"/>
                </a:solidFill>
                <a:ea typeface="ＭＳ Ｐゴシック"/>
                <a:cs typeface="ＭＳ Ｐゴシック"/>
              </a:rPr>
              <a:t>:</a:t>
            </a:r>
            <a:r>
              <a:rPr lang="en-US" sz="800" dirty="0" smtClean="0">
                <a:solidFill>
                  <a:srgbClr val="000000"/>
                </a:solidFill>
                <a:ea typeface="ＭＳ Ｐゴシック"/>
                <a:cs typeface="ＭＳ Ｐゴシック"/>
              </a:rPr>
              <a:t> </a:t>
            </a:r>
            <a:r>
              <a:rPr lang="en-US" sz="800" dirty="0" smtClean="0"/>
              <a:t>Centers for Medicare &amp; Medicaid Services, </a:t>
            </a:r>
            <a:r>
              <a:rPr lang="en-US" sz="800" i="1" dirty="0" smtClean="0">
                <a:hlinkClick r:id="rId3"/>
              </a:rPr>
              <a:t>Health Expenditures by State of Residence</a:t>
            </a:r>
            <a:r>
              <a:rPr lang="en-US" sz="800" dirty="0" smtClean="0"/>
              <a:t>, CMS, 2011.</a:t>
            </a:r>
            <a:endParaRPr lang="en-US" sz="800" dirty="0"/>
          </a:p>
        </p:txBody>
      </p:sp>
      <p:graphicFrame>
        <p:nvGraphicFramePr>
          <p:cNvPr id="7" name="Chart 6"/>
          <p:cNvGraphicFramePr>
            <a:graphicFrameLocks/>
          </p:cNvGraphicFramePr>
          <p:nvPr/>
        </p:nvGraphicFramePr>
        <p:xfrm>
          <a:off x="457200" y="2028826"/>
          <a:ext cx="8229600" cy="3844924"/>
        </p:xfrm>
        <a:graphic>
          <a:graphicData uri="http://schemas.openxmlformats.org/drawingml/2006/chart">
            <c:chart xmlns:c="http://schemas.openxmlformats.org/drawingml/2006/chart" xmlns:r="http://schemas.openxmlformats.org/officeDocument/2006/relationships" r:id="rId4"/>
          </a:graphicData>
        </a:graphic>
      </p:graphicFrame>
      <p:sp>
        <p:nvSpPr>
          <p:cNvPr id="8" name="Rectangle 7"/>
          <p:cNvSpPr/>
          <p:nvPr/>
        </p:nvSpPr>
        <p:spPr>
          <a:xfrm>
            <a:off x="884010" y="5520035"/>
            <a:ext cx="914400" cy="253916"/>
          </a:xfrm>
          <a:prstGeom prst="rect">
            <a:avLst/>
          </a:prstGeom>
        </p:spPr>
        <p:txBody>
          <a:bodyPr wrap="square">
            <a:spAutoFit/>
          </a:bodyPr>
          <a:lstStyle/>
          <a:p>
            <a:pPr algn="ctr" fontAlgn="b"/>
            <a:r>
              <a:rPr lang="en-US" sz="1000" b="1" dirty="0" smtClean="0">
                <a:solidFill>
                  <a:srgbClr val="000000"/>
                </a:solidFill>
                <a:latin typeface="Calibri"/>
              </a:rPr>
              <a:t>Hospital Care</a:t>
            </a:r>
            <a:endParaRPr lang="en-US" sz="1000" b="1" dirty="0">
              <a:solidFill>
                <a:srgbClr val="000000"/>
              </a:solidFill>
              <a:latin typeface="Calibri"/>
            </a:endParaRPr>
          </a:p>
        </p:txBody>
      </p:sp>
      <p:sp>
        <p:nvSpPr>
          <p:cNvPr id="9" name="Rectangle 8"/>
          <p:cNvSpPr/>
          <p:nvPr/>
        </p:nvSpPr>
        <p:spPr>
          <a:xfrm>
            <a:off x="2118716" y="5520035"/>
            <a:ext cx="1059256" cy="400110"/>
          </a:xfrm>
          <a:prstGeom prst="rect">
            <a:avLst/>
          </a:prstGeom>
        </p:spPr>
        <p:txBody>
          <a:bodyPr wrap="square">
            <a:spAutoFit/>
          </a:bodyPr>
          <a:lstStyle/>
          <a:p>
            <a:pPr algn="ctr" fontAlgn="b"/>
            <a:r>
              <a:rPr lang="en-US" sz="1000" b="1" dirty="0" smtClean="0">
                <a:solidFill>
                  <a:srgbClr val="000000"/>
                </a:solidFill>
                <a:latin typeface="Calibri"/>
              </a:rPr>
              <a:t>Physician and</a:t>
            </a:r>
            <a:br>
              <a:rPr lang="en-US" sz="1000" b="1" dirty="0" smtClean="0">
                <a:solidFill>
                  <a:srgbClr val="000000"/>
                </a:solidFill>
                <a:latin typeface="Calibri"/>
              </a:rPr>
            </a:br>
            <a:r>
              <a:rPr lang="en-US" sz="1000" b="1" dirty="0" smtClean="0">
                <a:solidFill>
                  <a:srgbClr val="000000"/>
                </a:solidFill>
                <a:latin typeface="Calibri"/>
              </a:rPr>
              <a:t>Clinical Services</a:t>
            </a:r>
            <a:endParaRPr lang="en-US" sz="1000" b="1" dirty="0">
              <a:solidFill>
                <a:srgbClr val="000000"/>
              </a:solidFill>
              <a:latin typeface="Calibri"/>
            </a:endParaRPr>
          </a:p>
        </p:txBody>
      </p:sp>
      <p:sp>
        <p:nvSpPr>
          <p:cNvPr id="10" name="Rectangle 9"/>
          <p:cNvSpPr/>
          <p:nvPr/>
        </p:nvSpPr>
        <p:spPr>
          <a:xfrm>
            <a:off x="3364928" y="5520035"/>
            <a:ext cx="1181432" cy="553998"/>
          </a:xfrm>
          <a:prstGeom prst="rect">
            <a:avLst/>
          </a:prstGeom>
        </p:spPr>
        <p:txBody>
          <a:bodyPr wrap="square">
            <a:spAutoFit/>
          </a:bodyPr>
          <a:lstStyle/>
          <a:p>
            <a:pPr algn="ctr" fontAlgn="b"/>
            <a:r>
              <a:rPr lang="en-US" sz="1000" b="1" dirty="0" smtClean="0">
                <a:solidFill>
                  <a:srgbClr val="000000"/>
                </a:solidFill>
                <a:latin typeface="Calibri"/>
              </a:rPr>
              <a:t>Drugs and</a:t>
            </a:r>
            <a:br>
              <a:rPr lang="en-US" sz="1000" b="1" dirty="0" smtClean="0">
                <a:solidFill>
                  <a:srgbClr val="000000"/>
                </a:solidFill>
                <a:latin typeface="Calibri"/>
              </a:rPr>
            </a:br>
            <a:r>
              <a:rPr lang="en-US" sz="1000" b="1" dirty="0" smtClean="0">
                <a:solidFill>
                  <a:srgbClr val="000000"/>
                </a:solidFill>
                <a:latin typeface="Calibri"/>
              </a:rPr>
              <a:t>Other Medical Nondurables</a:t>
            </a:r>
            <a:endParaRPr lang="en-US" sz="1000" b="1" dirty="0">
              <a:solidFill>
                <a:srgbClr val="000000"/>
              </a:solidFill>
              <a:latin typeface="Calibri"/>
            </a:endParaRPr>
          </a:p>
        </p:txBody>
      </p:sp>
      <p:sp>
        <p:nvSpPr>
          <p:cNvPr id="11" name="Rectangle 10"/>
          <p:cNvSpPr/>
          <p:nvPr/>
        </p:nvSpPr>
        <p:spPr>
          <a:xfrm>
            <a:off x="4580916" y="5520035"/>
            <a:ext cx="1360758" cy="553998"/>
          </a:xfrm>
          <a:prstGeom prst="rect">
            <a:avLst/>
          </a:prstGeom>
        </p:spPr>
        <p:txBody>
          <a:bodyPr wrap="square">
            <a:spAutoFit/>
          </a:bodyPr>
          <a:lstStyle/>
          <a:p>
            <a:pPr algn="ctr" fontAlgn="b"/>
            <a:r>
              <a:rPr lang="en-US" sz="1000" b="1" dirty="0" smtClean="0">
                <a:solidFill>
                  <a:srgbClr val="000000"/>
                </a:solidFill>
                <a:latin typeface="Calibri"/>
              </a:rPr>
              <a:t>Nursing Home,</a:t>
            </a:r>
            <a:br>
              <a:rPr lang="en-US" sz="1000" b="1" dirty="0" smtClean="0">
                <a:solidFill>
                  <a:srgbClr val="000000"/>
                </a:solidFill>
                <a:latin typeface="Calibri"/>
              </a:rPr>
            </a:br>
            <a:r>
              <a:rPr lang="en-US" sz="1000" b="1" dirty="0" smtClean="0">
                <a:solidFill>
                  <a:srgbClr val="000000"/>
                </a:solidFill>
                <a:latin typeface="Calibri"/>
              </a:rPr>
              <a:t>Home Health, and</a:t>
            </a:r>
            <a:br>
              <a:rPr lang="en-US" sz="1000" b="1" dirty="0" smtClean="0">
                <a:solidFill>
                  <a:srgbClr val="000000"/>
                </a:solidFill>
                <a:latin typeface="Calibri"/>
              </a:rPr>
            </a:br>
            <a:r>
              <a:rPr lang="en-US" sz="1000" b="1" dirty="0" smtClean="0">
                <a:solidFill>
                  <a:srgbClr val="000000"/>
                </a:solidFill>
                <a:latin typeface="Calibri"/>
              </a:rPr>
              <a:t>Other Personal Care</a:t>
            </a:r>
            <a:endParaRPr lang="en-US" sz="1000" b="1" dirty="0">
              <a:solidFill>
                <a:srgbClr val="000000"/>
              </a:solidFill>
              <a:latin typeface="Calibri"/>
            </a:endParaRPr>
          </a:p>
        </p:txBody>
      </p:sp>
      <p:sp>
        <p:nvSpPr>
          <p:cNvPr id="12" name="Rectangle 11"/>
          <p:cNvSpPr/>
          <p:nvPr/>
        </p:nvSpPr>
        <p:spPr>
          <a:xfrm>
            <a:off x="5938130" y="5520035"/>
            <a:ext cx="1273384" cy="553998"/>
          </a:xfrm>
          <a:prstGeom prst="rect">
            <a:avLst/>
          </a:prstGeom>
        </p:spPr>
        <p:txBody>
          <a:bodyPr wrap="square">
            <a:spAutoFit/>
          </a:bodyPr>
          <a:lstStyle/>
          <a:p>
            <a:pPr algn="ctr" fontAlgn="b"/>
            <a:r>
              <a:rPr lang="en-US" sz="1000" b="1" dirty="0" smtClean="0">
                <a:solidFill>
                  <a:srgbClr val="000000"/>
                </a:solidFill>
                <a:latin typeface="Calibri"/>
              </a:rPr>
              <a:t>Dental and Other</a:t>
            </a:r>
            <a:br>
              <a:rPr lang="en-US" sz="1000" b="1" dirty="0" smtClean="0">
                <a:solidFill>
                  <a:srgbClr val="000000"/>
                </a:solidFill>
                <a:latin typeface="Calibri"/>
              </a:rPr>
            </a:br>
            <a:r>
              <a:rPr lang="en-US" sz="1000" b="1" dirty="0" smtClean="0">
                <a:solidFill>
                  <a:srgbClr val="000000"/>
                </a:solidFill>
                <a:latin typeface="Calibri"/>
              </a:rPr>
              <a:t>Professional Services</a:t>
            </a:r>
            <a:endParaRPr lang="en-US" sz="1000" b="1" dirty="0">
              <a:solidFill>
                <a:srgbClr val="000000"/>
              </a:solidFill>
              <a:latin typeface="Calibri"/>
            </a:endParaRPr>
          </a:p>
        </p:txBody>
      </p:sp>
      <p:sp>
        <p:nvSpPr>
          <p:cNvPr id="13" name="Rectangle 12"/>
          <p:cNvSpPr/>
          <p:nvPr/>
        </p:nvSpPr>
        <p:spPr>
          <a:xfrm>
            <a:off x="7417518" y="5520035"/>
            <a:ext cx="914400" cy="400110"/>
          </a:xfrm>
          <a:prstGeom prst="rect">
            <a:avLst/>
          </a:prstGeom>
        </p:spPr>
        <p:txBody>
          <a:bodyPr wrap="square">
            <a:spAutoFit/>
          </a:bodyPr>
          <a:lstStyle/>
          <a:p>
            <a:pPr algn="ctr" fontAlgn="b"/>
            <a:r>
              <a:rPr lang="en-US" sz="1000" b="1" dirty="0" smtClean="0">
                <a:solidFill>
                  <a:srgbClr val="000000"/>
                </a:solidFill>
                <a:latin typeface="Calibri"/>
              </a:rPr>
              <a:t>Medical Durables</a:t>
            </a:r>
            <a:endParaRPr lang="en-US" sz="1000" b="1" dirty="0">
              <a:solidFill>
                <a:srgbClr val="000000"/>
              </a:solidFill>
              <a:latin typeface="Calibri"/>
            </a:endParaRPr>
          </a:p>
        </p:txBody>
      </p:sp>
    </p:spTree>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itle 1"/>
          <p:cNvSpPr>
            <a:spLocks noGrp="1"/>
          </p:cNvSpPr>
          <p:nvPr>
            <p:ph type="title"/>
          </p:nvPr>
        </p:nvSpPr>
        <p:spPr/>
        <p:txBody>
          <a:bodyPr/>
          <a:lstStyle/>
          <a:p>
            <a:r>
              <a:rPr lang="en-US" dirty="0" smtClean="0"/>
              <a:t>Spending on Hospitals and Nursing Homes Makes Up the Majority of the Difference Between Massachusetts and the U.S.</a:t>
            </a:r>
            <a:endParaRPr lang="en-US" dirty="0"/>
          </a:p>
        </p:txBody>
      </p:sp>
      <p:sp>
        <p:nvSpPr>
          <p:cNvPr id="3" name="Slide Number Placeholder 2"/>
          <p:cNvSpPr>
            <a:spLocks noGrp="1"/>
          </p:cNvSpPr>
          <p:nvPr>
            <p:ph type="sldNum" sz="quarter" idx="10"/>
          </p:nvPr>
        </p:nvSpPr>
        <p:spPr/>
        <p:txBody>
          <a:bodyPr/>
          <a:lstStyle/>
          <a:p>
            <a:fld id="{8D7C5522-1BA0-47FD-B705-A51CEF771AD1}" type="slidenum">
              <a:rPr lang="en-US" smtClean="0"/>
              <a:pPr/>
              <a:t>20</a:t>
            </a:fld>
            <a:endParaRPr lang="en-US" dirty="0"/>
          </a:p>
        </p:txBody>
      </p:sp>
      <p:sp>
        <p:nvSpPr>
          <p:cNvPr id="49156" name="TextBox 6"/>
          <p:cNvSpPr txBox="1">
            <a:spLocks noChangeArrowheads="1"/>
          </p:cNvSpPr>
          <p:nvPr/>
        </p:nvSpPr>
        <p:spPr bwMode="auto">
          <a:xfrm>
            <a:off x="455613" y="6161544"/>
            <a:ext cx="6035675" cy="215444"/>
          </a:xfrm>
          <a:prstGeom prst="rect">
            <a:avLst/>
          </a:prstGeom>
          <a:noFill/>
          <a:ln w="9525">
            <a:noFill/>
            <a:miter lim="800000"/>
            <a:headEnd/>
            <a:tailEnd/>
          </a:ln>
        </p:spPr>
        <p:txBody>
          <a:bodyPr lIns="0" rIns="0" anchor="b">
            <a:spAutoFit/>
          </a:bodyPr>
          <a:lstStyle/>
          <a:p>
            <a:r>
              <a:rPr lang="en-US" sz="600" dirty="0" smtClean="0"/>
              <a:t>SOURCE: </a:t>
            </a:r>
            <a:r>
              <a:rPr lang="en-US" sz="800" dirty="0" smtClean="0"/>
              <a:t>Centers for Medicare &amp; Medicaid Services, </a:t>
            </a:r>
            <a:r>
              <a:rPr lang="en-US" sz="800" i="1" dirty="0" smtClean="0">
                <a:hlinkClick r:id="rId3"/>
              </a:rPr>
              <a:t>Health Expenditures by State of Residence</a:t>
            </a:r>
            <a:r>
              <a:rPr lang="en-US" sz="800" dirty="0" smtClean="0"/>
              <a:t>, CMS, 2011.</a:t>
            </a:r>
            <a:endParaRPr lang="en-US" sz="800" dirty="0"/>
          </a:p>
        </p:txBody>
      </p:sp>
      <p:graphicFrame>
        <p:nvGraphicFramePr>
          <p:cNvPr id="31" name="Chart 12"/>
          <p:cNvGraphicFramePr>
            <a:graphicFrameLocks noChangeAspect="1"/>
          </p:cNvGraphicFramePr>
          <p:nvPr/>
        </p:nvGraphicFramePr>
        <p:xfrm>
          <a:off x="2298110" y="2926714"/>
          <a:ext cx="2571342" cy="2464436"/>
        </p:xfrm>
        <a:graphic>
          <a:graphicData uri="http://schemas.openxmlformats.org/drawingml/2006/chart">
            <c:chart xmlns:c="http://schemas.openxmlformats.org/drawingml/2006/chart" xmlns:r="http://schemas.openxmlformats.org/officeDocument/2006/relationships" r:id="rId4"/>
          </a:graphicData>
        </a:graphic>
      </p:graphicFrame>
      <p:sp>
        <p:nvSpPr>
          <p:cNvPr id="32" name="Rectangle 22"/>
          <p:cNvSpPr>
            <a:spLocks noChangeArrowheads="1"/>
          </p:cNvSpPr>
          <p:nvPr/>
        </p:nvSpPr>
        <p:spPr bwMode="auto">
          <a:xfrm>
            <a:off x="4400550" y="4028127"/>
            <a:ext cx="354174" cy="261610"/>
          </a:xfrm>
          <a:prstGeom prst="rect">
            <a:avLst/>
          </a:prstGeom>
          <a:noFill/>
          <a:ln w="9525">
            <a:noFill/>
            <a:miter lim="800000"/>
            <a:headEnd/>
            <a:tailEnd/>
          </a:ln>
        </p:spPr>
        <p:txBody>
          <a:bodyPr wrap="square" lIns="0" rIns="0">
            <a:spAutoFit/>
          </a:bodyPr>
          <a:lstStyle/>
          <a:p>
            <a:pPr algn="ctr"/>
            <a:r>
              <a:rPr lang="en-US" sz="1100" b="1" dirty="0" smtClean="0">
                <a:solidFill>
                  <a:srgbClr val="FFFFFF"/>
                </a:solidFill>
              </a:rPr>
              <a:t>41.8%</a:t>
            </a:r>
            <a:endParaRPr lang="en-US" sz="1100" dirty="0">
              <a:solidFill>
                <a:srgbClr val="FFFFFF"/>
              </a:solidFill>
            </a:endParaRPr>
          </a:p>
        </p:txBody>
      </p:sp>
      <p:sp>
        <p:nvSpPr>
          <p:cNvPr id="33" name="Rectangle 22"/>
          <p:cNvSpPr>
            <a:spLocks noChangeArrowheads="1"/>
          </p:cNvSpPr>
          <p:nvPr/>
        </p:nvSpPr>
        <p:spPr bwMode="auto">
          <a:xfrm>
            <a:off x="3355181" y="5076825"/>
            <a:ext cx="457200" cy="261610"/>
          </a:xfrm>
          <a:prstGeom prst="rect">
            <a:avLst/>
          </a:prstGeom>
          <a:noFill/>
          <a:ln w="9525">
            <a:noFill/>
            <a:miter lim="800000"/>
            <a:headEnd/>
            <a:tailEnd/>
          </a:ln>
        </p:spPr>
        <p:txBody>
          <a:bodyPr wrap="square" lIns="0" rIns="0">
            <a:spAutoFit/>
          </a:bodyPr>
          <a:lstStyle/>
          <a:p>
            <a:pPr algn="ctr"/>
            <a:r>
              <a:rPr lang="en-US" sz="1100" b="1" dirty="0" smtClean="0">
                <a:solidFill>
                  <a:schemeClr val="bg1"/>
                </a:solidFill>
              </a:rPr>
              <a:t>17.4%</a:t>
            </a:r>
            <a:endParaRPr lang="en-US" sz="1100" dirty="0">
              <a:solidFill>
                <a:schemeClr val="bg1"/>
              </a:solidFill>
            </a:endParaRPr>
          </a:p>
        </p:txBody>
      </p:sp>
      <p:sp>
        <p:nvSpPr>
          <p:cNvPr id="34" name="Rectangle 22"/>
          <p:cNvSpPr>
            <a:spLocks noChangeArrowheads="1"/>
          </p:cNvSpPr>
          <p:nvPr/>
        </p:nvSpPr>
        <p:spPr bwMode="auto">
          <a:xfrm>
            <a:off x="2710505" y="4875852"/>
            <a:ext cx="385120" cy="261610"/>
          </a:xfrm>
          <a:prstGeom prst="rect">
            <a:avLst/>
          </a:prstGeom>
          <a:noFill/>
          <a:ln w="9525">
            <a:noFill/>
            <a:miter lim="800000"/>
            <a:headEnd/>
            <a:tailEnd/>
          </a:ln>
        </p:spPr>
        <p:txBody>
          <a:bodyPr wrap="square" lIns="0" rIns="0">
            <a:spAutoFit/>
          </a:bodyPr>
          <a:lstStyle/>
          <a:p>
            <a:pPr algn="ctr"/>
            <a:r>
              <a:rPr lang="en-US" sz="1100" b="1" dirty="0" smtClean="0">
                <a:solidFill>
                  <a:srgbClr val="1C1C1C"/>
                </a:solidFill>
              </a:rPr>
              <a:t>3.1%</a:t>
            </a:r>
            <a:endParaRPr lang="en-US" sz="1100" dirty="0">
              <a:solidFill>
                <a:srgbClr val="1C1C1C"/>
              </a:solidFill>
            </a:endParaRPr>
          </a:p>
        </p:txBody>
      </p:sp>
      <p:sp>
        <p:nvSpPr>
          <p:cNvPr id="35" name="Rectangle 22"/>
          <p:cNvSpPr>
            <a:spLocks noChangeArrowheads="1"/>
          </p:cNvSpPr>
          <p:nvPr/>
        </p:nvSpPr>
        <p:spPr bwMode="auto">
          <a:xfrm>
            <a:off x="2401920" y="4028127"/>
            <a:ext cx="417479" cy="261610"/>
          </a:xfrm>
          <a:prstGeom prst="rect">
            <a:avLst/>
          </a:prstGeom>
          <a:noFill/>
          <a:ln w="9525">
            <a:noFill/>
            <a:miter lim="800000"/>
            <a:headEnd/>
            <a:tailEnd/>
          </a:ln>
        </p:spPr>
        <p:txBody>
          <a:bodyPr wrap="square" lIns="0" rIns="0">
            <a:spAutoFit/>
          </a:bodyPr>
          <a:lstStyle/>
          <a:p>
            <a:pPr algn="ctr"/>
            <a:r>
              <a:rPr lang="en-US" sz="1100" b="1" dirty="0" smtClean="0">
                <a:solidFill>
                  <a:srgbClr val="FFFFFF"/>
                </a:solidFill>
              </a:rPr>
              <a:t>31.3%</a:t>
            </a:r>
            <a:endParaRPr lang="en-US" sz="1100" dirty="0">
              <a:solidFill>
                <a:srgbClr val="FFFFFF"/>
              </a:solidFill>
            </a:endParaRPr>
          </a:p>
        </p:txBody>
      </p:sp>
      <p:sp>
        <p:nvSpPr>
          <p:cNvPr id="40" name="Rectangle 39"/>
          <p:cNvSpPr/>
          <p:nvPr/>
        </p:nvSpPr>
        <p:spPr>
          <a:xfrm>
            <a:off x="4827360" y="4028127"/>
            <a:ext cx="914400" cy="400110"/>
          </a:xfrm>
          <a:prstGeom prst="rect">
            <a:avLst/>
          </a:prstGeom>
        </p:spPr>
        <p:txBody>
          <a:bodyPr wrap="square">
            <a:spAutoFit/>
          </a:bodyPr>
          <a:lstStyle/>
          <a:p>
            <a:pPr fontAlgn="b"/>
            <a:r>
              <a:rPr lang="en-US" sz="1000" b="1" dirty="0" smtClean="0">
                <a:solidFill>
                  <a:srgbClr val="000000"/>
                </a:solidFill>
                <a:latin typeface="Calibri"/>
              </a:rPr>
              <a:t>Hospital Care</a:t>
            </a:r>
          </a:p>
          <a:p>
            <a:pPr fontAlgn="b"/>
            <a:r>
              <a:rPr lang="en-US" sz="1000" b="1" dirty="0" smtClean="0">
                <a:solidFill>
                  <a:srgbClr val="000000"/>
                </a:solidFill>
                <a:latin typeface="Calibri"/>
              </a:rPr>
              <a:t>($1,030)</a:t>
            </a:r>
            <a:endParaRPr lang="en-US" sz="1000" b="1" dirty="0">
              <a:solidFill>
                <a:srgbClr val="000000"/>
              </a:solidFill>
              <a:latin typeface="Calibri"/>
            </a:endParaRPr>
          </a:p>
        </p:txBody>
      </p:sp>
      <p:sp>
        <p:nvSpPr>
          <p:cNvPr id="42" name="Rectangle 41"/>
          <p:cNvSpPr/>
          <p:nvPr/>
        </p:nvSpPr>
        <p:spPr>
          <a:xfrm>
            <a:off x="3126581" y="5364985"/>
            <a:ext cx="914400" cy="707886"/>
          </a:xfrm>
          <a:prstGeom prst="rect">
            <a:avLst/>
          </a:prstGeom>
        </p:spPr>
        <p:txBody>
          <a:bodyPr wrap="square">
            <a:spAutoFit/>
          </a:bodyPr>
          <a:lstStyle/>
          <a:p>
            <a:pPr algn="ctr" fontAlgn="b"/>
            <a:r>
              <a:rPr lang="en-US" sz="1000" b="1" dirty="0" smtClean="0">
                <a:solidFill>
                  <a:srgbClr val="000000"/>
                </a:solidFill>
                <a:latin typeface="Calibri"/>
              </a:rPr>
              <a:t>Physician and</a:t>
            </a:r>
            <a:br>
              <a:rPr lang="en-US" sz="1000" b="1" dirty="0" smtClean="0">
                <a:solidFill>
                  <a:srgbClr val="000000"/>
                </a:solidFill>
                <a:latin typeface="Calibri"/>
              </a:rPr>
            </a:br>
            <a:r>
              <a:rPr lang="en-US" sz="1000" b="1" dirty="0" smtClean="0">
                <a:solidFill>
                  <a:srgbClr val="000000"/>
                </a:solidFill>
                <a:latin typeface="Calibri"/>
              </a:rPr>
              <a:t>Clinical Services</a:t>
            </a:r>
          </a:p>
          <a:p>
            <a:pPr algn="ctr" fontAlgn="b"/>
            <a:r>
              <a:rPr lang="en-US" sz="1000" b="1" dirty="0" smtClean="0">
                <a:solidFill>
                  <a:srgbClr val="000000"/>
                </a:solidFill>
                <a:latin typeface="Calibri"/>
              </a:rPr>
              <a:t>($428)</a:t>
            </a:r>
            <a:endParaRPr lang="en-US" sz="1000" b="1" dirty="0">
              <a:solidFill>
                <a:srgbClr val="000000"/>
              </a:solidFill>
              <a:latin typeface="Calibri"/>
            </a:endParaRPr>
          </a:p>
        </p:txBody>
      </p:sp>
      <p:sp>
        <p:nvSpPr>
          <p:cNvPr id="43" name="Rectangle 42"/>
          <p:cNvSpPr/>
          <p:nvPr/>
        </p:nvSpPr>
        <p:spPr>
          <a:xfrm>
            <a:off x="2137244" y="5079235"/>
            <a:ext cx="914400" cy="861774"/>
          </a:xfrm>
          <a:prstGeom prst="rect">
            <a:avLst/>
          </a:prstGeom>
        </p:spPr>
        <p:txBody>
          <a:bodyPr wrap="square">
            <a:spAutoFit/>
          </a:bodyPr>
          <a:lstStyle/>
          <a:p>
            <a:pPr algn="ctr" fontAlgn="b"/>
            <a:r>
              <a:rPr lang="en-US" sz="1000" b="1" dirty="0" smtClean="0">
                <a:solidFill>
                  <a:srgbClr val="000000"/>
                </a:solidFill>
                <a:latin typeface="Calibri"/>
              </a:rPr>
              <a:t>Drugs</a:t>
            </a:r>
            <a:br>
              <a:rPr lang="en-US" sz="1000" b="1" dirty="0" smtClean="0">
                <a:solidFill>
                  <a:srgbClr val="000000"/>
                </a:solidFill>
                <a:latin typeface="Calibri"/>
              </a:rPr>
            </a:br>
            <a:r>
              <a:rPr lang="en-US" sz="1000" b="1" dirty="0" smtClean="0">
                <a:solidFill>
                  <a:srgbClr val="000000"/>
                </a:solidFill>
                <a:latin typeface="Calibri"/>
              </a:rPr>
              <a:t>and Other Medical Nondurables</a:t>
            </a:r>
          </a:p>
          <a:p>
            <a:pPr algn="ctr" fontAlgn="b"/>
            <a:r>
              <a:rPr lang="en-US" sz="1000" b="1" dirty="0" smtClean="0">
                <a:solidFill>
                  <a:srgbClr val="000000"/>
                </a:solidFill>
                <a:latin typeface="Calibri"/>
              </a:rPr>
              <a:t>($77)</a:t>
            </a:r>
            <a:endParaRPr lang="en-US" sz="1000" b="1" dirty="0">
              <a:solidFill>
                <a:srgbClr val="000000"/>
              </a:solidFill>
              <a:latin typeface="Calibri"/>
            </a:endParaRPr>
          </a:p>
        </p:txBody>
      </p:sp>
      <p:sp>
        <p:nvSpPr>
          <p:cNvPr id="45" name="Rectangle 44"/>
          <p:cNvSpPr/>
          <p:nvPr/>
        </p:nvSpPr>
        <p:spPr>
          <a:xfrm>
            <a:off x="1354161" y="4028127"/>
            <a:ext cx="1112814" cy="861774"/>
          </a:xfrm>
          <a:prstGeom prst="rect">
            <a:avLst/>
          </a:prstGeom>
        </p:spPr>
        <p:txBody>
          <a:bodyPr wrap="square">
            <a:spAutoFit/>
          </a:bodyPr>
          <a:lstStyle/>
          <a:p>
            <a:pPr algn="ctr" fontAlgn="b"/>
            <a:r>
              <a:rPr lang="en-US" sz="1000" b="1" dirty="0" smtClean="0">
                <a:solidFill>
                  <a:srgbClr val="000000"/>
                </a:solidFill>
                <a:latin typeface="Calibri"/>
              </a:rPr>
              <a:t>Nursing Home,</a:t>
            </a:r>
            <a:br>
              <a:rPr lang="en-US" sz="1000" b="1" dirty="0" smtClean="0">
                <a:solidFill>
                  <a:srgbClr val="000000"/>
                </a:solidFill>
                <a:latin typeface="Calibri"/>
              </a:rPr>
            </a:br>
            <a:r>
              <a:rPr lang="en-US" sz="1000" b="1" dirty="0" smtClean="0">
                <a:solidFill>
                  <a:srgbClr val="000000"/>
                </a:solidFill>
                <a:latin typeface="Calibri"/>
              </a:rPr>
              <a:t>Home Health,</a:t>
            </a:r>
            <a:br>
              <a:rPr lang="en-US" sz="1000" b="1" dirty="0" smtClean="0">
                <a:solidFill>
                  <a:srgbClr val="000000"/>
                </a:solidFill>
                <a:latin typeface="Calibri"/>
              </a:rPr>
            </a:br>
            <a:r>
              <a:rPr lang="en-US" sz="1000" b="1" dirty="0" smtClean="0">
                <a:solidFill>
                  <a:srgbClr val="000000"/>
                </a:solidFill>
                <a:latin typeface="Calibri"/>
              </a:rPr>
              <a:t>and Other Personal Care</a:t>
            </a:r>
          </a:p>
          <a:p>
            <a:pPr algn="ctr" fontAlgn="b"/>
            <a:r>
              <a:rPr lang="en-US" sz="1000" b="1" dirty="0" smtClean="0">
                <a:solidFill>
                  <a:srgbClr val="000000"/>
                </a:solidFill>
                <a:latin typeface="Calibri"/>
              </a:rPr>
              <a:t>($771)</a:t>
            </a:r>
            <a:endParaRPr lang="en-US" sz="1000" b="1" dirty="0">
              <a:solidFill>
                <a:srgbClr val="000000"/>
              </a:solidFill>
              <a:latin typeface="Calibri"/>
            </a:endParaRPr>
          </a:p>
        </p:txBody>
      </p:sp>
      <p:sp>
        <p:nvSpPr>
          <p:cNvPr id="46" name="Rectangle 45"/>
          <p:cNvSpPr/>
          <p:nvPr/>
        </p:nvSpPr>
        <p:spPr>
          <a:xfrm>
            <a:off x="2143125" y="2269360"/>
            <a:ext cx="1199728" cy="707886"/>
          </a:xfrm>
          <a:prstGeom prst="rect">
            <a:avLst/>
          </a:prstGeom>
        </p:spPr>
        <p:txBody>
          <a:bodyPr wrap="square">
            <a:spAutoFit/>
          </a:bodyPr>
          <a:lstStyle/>
          <a:p>
            <a:pPr algn="r" fontAlgn="b"/>
            <a:r>
              <a:rPr lang="en-US" sz="1000" b="1" dirty="0" smtClean="0">
                <a:solidFill>
                  <a:srgbClr val="000000"/>
                </a:solidFill>
                <a:latin typeface="Calibri"/>
              </a:rPr>
              <a:t>Dental and Other</a:t>
            </a:r>
            <a:br>
              <a:rPr lang="en-US" sz="1000" b="1" dirty="0" smtClean="0">
                <a:solidFill>
                  <a:srgbClr val="000000"/>
                </a:solidFill>
                <a:latin typeface="Calibri"/>
              </a:rPr>
            </a:br>
            <a:r>
              <a:rPr lang="en-US" sz="1000" b="1" dirty="0" smtClean="0">
                <a:solidFill>
                  <a:srgbClr val="000000"/>
                </a:solidFill>
                <a:latin typeface="Calibri"/>
              </a:rPr>
              <a:t>Professional Services</a:t>
            </a:r>
          </a:p>
          <a:p>
            <a:pPr algn="r" fontAlgn="b"/>
            <a:r>
              <a:rPr lang="en-US" sz="1000" b="1" dirty="0" smtClean="0">
                <a:solidFill>
                  <a:srgbClr val="000000"/>
                </a:solidFill>
                <a:latin typeface="Calibri"/>
              </a:rPr>
              <a:t>($152)</a:t>
            </a:r>
            <a:endParaRPr lang="en-US" sz="1000" b="1" dirty="0">
              <a:solidFill>
                <a:srgbClr val="000000"/>
              </a:solidFill>
              <a:latin typeface="Calibri"/>
            </a:endParaRPr>
          </a:p>
        </p:txBody>
      </p:sp>
      <p:sp>
        <p:nvSpPr>
          <p:cNvPr id="48" name="Rectangle 47"/>
          <p:cNvSpPr/>
          <p:nvPr/>
        </p:nvSpPr>
        <p:spPr>
          <a:xfrm>
            <a:off x="3340818" y="2221735"/>
            <a:ext cx="914400" cy="553998"/>
          </a:xfrm>
          <a:prstGeom prst="rect">
            <a:avLst/>
          </a:prstGeom>
        </p:spPr>
        <p:txBody>
          <a:bodyPr wrap="square">
            <a:spAutoFit/>
          </a:bodyPr>
          <a:lstStyle/>
          <a:p>
            <a:pPr fontAlgn="b"/>
            <a:r>
              <a:rPr lang="en-US" sz="1000" b="1" dirty="0" smtClean="0">
                <a:solidFill>
                  <a:srgbClr val="000000"/>
                </a:solidFill>
                <a:latin typeface="Calibri"/>
              </a:rPr>
              <a:t>Medical Durables</a:t>
            </a:r>
          </a:p>
          <a:p>
            <a:pPr fontAlgn="b"/>
            <a:r>
              <a:rPr lang="en-US" sz="1000" b="1" dirty="0" smtClean="0">
                <a:solidFill>
                  <a:srgbClr val="000000"/>
                </a:solidFill>
                <a:latin typeface="Calibri"/>
              </a:rPr>
              <a:t>($5)</a:t>
            </a:r>
            <a:endParaRPr lang="en-US" sz="1000" b="1" dirty="0">
              <a:solidFill>
                <a:srgbClr val="000000"/>
              </a:solidFill>
              <a:latin typeface="Calibri"/>
            </a:endParaRPr>
          </a:p>
        </p:txBody>
      </p:sp>
      <p:sp>
        <p:nvSpPr>
          <p:cNvPr id="68" name="Rectangle 22"/>
          <p:cNvSpPr>
            <a:spLocks noChangeArrowheads="1"/>
          </p:cNvSpPr>
          <p:nvPr/>
        </p:nvSpPr>
        <p:spPr bwMode="auto">
          <a:xfrm>
            <a:off x="3192496" y="2981325"/>
            <a:ext cx="331754" cy="261610"/>
          </a:xfrm>
          <a:prstGeom prst="rect">
            <a:avLst/>
          </a:prstGeom>
          <a:noFill/>
          <a:ln w="9525">
            <a:noFill/>
            <a:miter lim="800000"/>
            <a:headEnd/>
            <a:tailEnd/>
          </a:ln>
        </p:spPr>
        <p:txBody>
          <a:bodyPr wrap="square" lIns="0" rIns="0">
            <a:spAutoFit/>
          </a:bodyPr>
          <a:lstStyle/>
          <a:p>
            <a:pPr algn="ctr"/>
            <a:r>
              <a:rPr lang="en-US" sz="1100" b="1" dirty="0" smtClean="0">
                <a:solidFill>
                  <a:srgbClr val="FFFFFF"/>
                </a:solidFill>
              </a:rPr>
              <a:t>6.2%</a:t>
            </a:r>
            <a:endParaRPr lang="en-US" sz="1100" dirty="0">
              <a:solidFill>
                <a:srgbClr val="FFFFFF"/>
              </a:solidFill>
            </a:endParaRPr>
          </a:p>
        </p:txBody>
      </p:sp>
      <p:sp>
        <p:nvSpPr>
          <p:cNvPr id="69" name="Rectangle 22"/>
          <p:cNvSpPr>
            <a:spLocks noChangeArrowheads="1"/>
          </p:cNvSpPr>
          <p:nvPr/>
        </p:nvSpPr>
        <p:spPr bwMode="auto">
          <a:xfrm>
            <a:off x="3440146" y="2724150"/>
            <a:ext cx="274320" cy="246221"/>
          </a:xfrm>
          <a:prstGeom prst="rect">
            <a:avLst/>
          </a:prstGeom>
          <a:noFill/>
          <a:ln w="9525">
            <a:noFill/>
            <a:miter lim="800000"/>
            <a:headEnd/>
            <a:tailEnd/>
          </a:ln>
        </p:spPr>
        <p:txBody>
          <a:bodyPr wrap="square" lIns="0" rIns="0">
            <a:spAutoFit/>
          </a:bodyPr>
          <a:lstStyle/>
          <a:p>
            <a:r>
              <a:rPr lang="en-US" sz="1000" b="1" dirty="0" smtClean="0"/>
              <a:t>0.2%</a:t>
            </a:r>
            <a:endParaRPr lang="en-US" sz="1000" dirty="0"/>
          </a:p>
        </p:txBody>
      </p:sp>
      <p:sp>
        <p:nvSpPr>
          <p:cNvPr id="39" name="Rectangle 8"/>
          <p:cNvSpPr>
            <a:spLocks noChangeArrowheads="1"/>
          </p:cNvSpPr>
          <p:nvPr/>
        </p:nvSpPr>
        <p:spPr bwMode="auto">
          <a:xfrm>
            <a:off x="455613" y="1785938"/>
            <a:ext cx="3170237" cy="246062"/>
          </a:xfrm>
          <a:prstGeom prst="rect">
            <a:avLst/>
          </a:prstGeom>
          <a:noFill/>
          <a:ln w="9525">
            <a:noFill/>
            <a:miter lim="800000"/>
            <a:headEnd/>
            <a:tailEnd/>
          </a:ln>
        </p:spPr>
        <p:txBody>
          <a:bodyPr wrap="none" lIns="0" rIns="0">
            <a:noAutofit/>
          </a:bodyPr>
          <a:lstStyle/>
          <a:p>
            <a:pPr>
              <a:defRPr sz="1800" b="1" i="0" u="none" strike="noStrike" kern="1200" baseline="0">
                <a:solidFill>
                  <a:prstClr val="black"/>
                </a:solidFill>
                <a:latin typeface="+mn-lt"/>
                <a:ea typeface="+mn-ea"/>
                <a:cs typeface="+mn-cs"/>
              </a:defRPr>
            </a:pPr>
            <a:r>
              <a:rPr lang="en-US" sz="1000" dirty="0" smtClean="0">
                <a:solidFill>
                  <a:prstClr val="black"/>
                </a:solidFill>
              </a:rPr>
              <a:t>CONTRIBUTION TO DIFFERENCE IN MA AND U.S. SPENDING BY SERVICE, 2009</a:t>
            </a:r>
            <a:endParaRPr lang="en-US" sz="1000" dirty="0">
              <a:solidFill>
                <a:prstClr val="black"/>
              </a:solidFill>
            </a:endParaRPr>
          </a:p>
        </p:txBody>
      </p:sp>
      <p:cxnSp>
        <p:nvCxnSpPr>
          <p:cNvPr id="47" name="Straight Connector 46"/>
          <p:cNvCxnSpPr/>
          <p:nvPr/>
        </p:nvCxnSpPr>
        <p:spPr>
          <a:xfrm rot="5400000">
            <a:off x="2988468" y="3529013"/>
            <a:ext cx="117157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Rectangle 20"/>
          <p:cNvSpPr/>
          <p:nvPr/>
        </p:nvSpPr>
        <p:spPr>
          <a:xfrm>
            <a:off x="6399213" y="1635125"/>
            <a:ext cx="228600" cy="1190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2" name="Text Box 11"/>
          <p:cNvSpPr txBox="1">
            <a:spLocks noChangeArrowheads="1"/>
          </p:cNvSpPr>
          <p:nvPr/>
        </p:nvSpPr>
        <p:spPr bwMode="auto">
          <a:xfrm>
            <a:off x="6627813" y="1819275"/>
            <a:ext cx="2057400" cy="4481513"/>
          </a:xfrm>
          <a:prstGeom prst="rect">
            <a:avLst/>
          </a:prstGeom>
          <a:noFill/>
          <a:ln w="3175">
            <a:solidFill>
              <a:schemeClr val="accent1">
                <a:lumMod val="60000"/>
                <a:lumOff val="40000"/>
              </a:schemeClr>
            </a:solidFill>
            <a:miter lim="800000"/>
            <a:headEnd/>
            <a:tailEnd/>
          </a:ln>
        </p:spPr>
        <p:txBody>
          <a:bodyPr/>
          <a:lstStyle/>
          <a:p>
            <a:pPr defTabSz="914400">
              <a:lnSpc>
                <a:spcPts val="2100"/>
              </a:lnSpc>
              <a:spcBef>
                <a:spcPts val="600"/>
              </a:spcBef>
            </a:pPr>
            <a:r>
              <a:rPr lang="en-US" sz="1400" dirty="0" smtClean="0">
                <a:cs typeface="Calibri" pitchFamily="34" charset="0"/>
              </a:rPr>
              <a:t> </a:t>
            </a:r>
          </a:p>
        </p:txBody>
      </p:sp>
      <p:sp>
        <p:nvSpPr>
          <p:cNvPr id="23" name="TextBox 22"/>
          <p:cNvSpPr txBox="1"/>
          <p:nvPr/>
        </p:nvSpPr>
        <p:spPr>
          <a:xfrm>
            <a:off x="6638925" y="1819275"/>
            <a:ext cx="2047875" cy="4478149"/>
          </a:xfrm>
          <a:prstGeom prst="rect">
            <a:avLst/>
          </a:prstGeom>
          <a:noFill/>
        </p:spPr>
        <p:txBody>
          <a:bodyPr wrap="square" rtlCol="0">
            <a:spAutoFit/>
          </a:bodyPr>
          <a:lstStyle/>
          <a:p>
            <a:pPr>
              <a:lnSpc>
                <a:spcPts val="1800"/>
              </a:lnSpc>
              <a:spcBef>
                <a:spcPts val="0"/>
              </a:spcBef>
            </a:pPr>
            <a:r>
              <a:rPr lang="en-US" sz="1400" dirty="0" smtClean="0"/>
              <a:t>In total, per person health care spending in Massachusetts is $2,463 more than the national average. Higher spending on hospitals and nursing homes accounts for 73% of this difference. These two categories of spending are among the largest for both MA and the U.S., and would therefore be expected to account for much of the difference. All the same, they have a disproportionate impact on the gap between the U.S. and MA.</a:t>
            </a:r>
            <a:endParaRPr lang="en-US" sz="1400" dirty="0"/>
          </a:p>
        </p:txBody>
      </p:sp>
    </p:spTree>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1" name="Chart 60"/>
          <p:cNvGraphicFramePr/>
          <p:nvPr/>
        </p:nvGraphicFramePr>
        <p:xfrm>
          <a:off x="3743325" y="2505075"/>
          <a:ext cx="2560320" cy="343852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7" name="Chart 46"/>
          <p:cNvGraphicFramePr/>
          <p:nvPr>
            <p:extLst>
              <p:ext uri="{D42A27DB-BD31-4B8C-83A1-F6EECF244321}">
                <p14:modId xmlns="" xmlns:p14="http://schemas.microsoft.com/office/powerpoint/2010/main" val="372026296"/>
              </p:ext>
            </p:extLst>
          </p:nvPr>
        </p:nvGraphicFramePr>
        <p:xfrm>
          <a:off x="447675" y="2505074"/>
          <a:ext cx="2560320" cy="3267076"/>
        </p:xfrm>
        <a:graphic>
          <a:graphicData uri="http://schemas.openxmlformats.org/drawingml/2006/chart">
            <c:chart xmlns:c="http://schemas.openxmlformats.org/drawingml/2006/chart" xmlns:r="http://schemas.openxmlformats.org/officeDocument/2006/relationships" r:id="rId4"/>
          </a:graphicData>
        </a:graphic>
      </p:graphicFrame>
      <p:cxnSp>
        <p:nvCxnSpPr>
          <p:cNvPr id="49" name="Straight Connector 48"/>
          <p:cNvCxnSpPr/>
          <p:nvPr/>
        </p:nvCxnSpPr>
        <p:spPr>
          <a:xfrm flipH="1">
            <a:off x="2476501" y="2505075"/>
            <a:ext cx="1771649" cy="9525"/>
          </a:xfrm>
          <a:prstGeom prst="line">
            <a:avLst/>
          </a:prstGeom>
          <a:ln w="6350">
            <a:solidFill>
              <a:schemeClr val="accent2"/>
            </a:solidFill>
            <a:prstDash val="lgDash"/>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flipH="1" flipV="1">
            <a:off x="2486025" y="5076825"/>
            <a:ext cx="1781177" cy="38100"/>
          </a:xfrm>
          <a:prstGeom prst="line">
            <a:avLst/>
          </a:prstGeom>
          <a:ln w="6350">
            <a:solidFill>
              <a:schemeClr val="accent2"/>
            </a:solidFill>
            <a:prstDash val="lgDas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flipH="1">
            <a:off x="2486025" y="4095750"/>
            <a:ext cx="1781175" cy="466725"/>
          </a:xfrm>
          <a:prstGeom prst="line">
            <a:avLst/>
          </a:prstGeom>
          <a:ln w="6350">
            <a:solidFill>
              <a:schemeClr val="accent2"/>
            </a:solidFill>
            <a:prstDash val="lgDash"/>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flipH="1">
            <a:off x="2486025" y="2809875"/>
            <a:ext cx="1790700" cy="1009650"/>
          </a:xfrm>
          <a:prstGeom prst="line">
            <a:avLst/>
          </a:prstGeom>
          <a:ln w="6350">
            <a:solidFill>
              <a:schemeClr val="accent2"/>
            </a:solidFill>
            <a:prstDash val="lgDash"/>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flipH="1">
            <a:off x="2476500" y="2657475"/>
            <a:ext cx="1800225" cy="152400"/>
          </a:xfrm>
          <a:prstGeom prst="line">
            <a:avLst/>
          </a:prstGeom>
          <a:ln w="6350">
            <a:solidFill>
              <a:schemeClr val="accent2"/>
            </a:solidFill>
            <a:prstDash val="lgDash"/>
          </a:ln>
        </p:spPr>
        <p:style>
          <a:lnRef idx="1">
            <a:schemeClr val="accent1"/>
          </a:lnRef>
          <a:fillRef idx="0">
            <a:schemeClr val="accent1"/>
          </a:fillRef>
          <a:effectRef idx="0">
            <a:schemeClr val="accent1"/>
          </a:effectRef>
          <a:fontRef idx="minor">
            <a:schemeClr val="tx1"/>
          </a:fontRef>
        </p:style>
      </p:cxnSp>
      <p:sp>
        <p:nvSpPr>
          <p:cNvPr id="49153" name="Title 1"/>
          <p:cNvSpPr>
            <a:spLocks noGrp="1"/>
          </p:cNvSpPr>
          <p:nvPr>
            <p:ph type="title"/>
          </p:nvPr>
        </p:nvSpPr>
        <p:spPr/>
        <p:txBody>
          <a:bodyPr/>
          <a:lstStyle/>
          <a:p>
            <a:r>
              <a:rPr lang="en-US" dirty="0" smtClean="0"/>
              <a:t>Hospital Outpatient and Physician Services Were the Biggest Drivers of Spending Growth for Residents with Private Coverage Between 2007 and 2009</a:t>
            </a:r>
            <a:endParaRPr lang="en-US" dirty="0"/>
          </a:p>
        </p:txBody>
      </p:sp>
      <p:sp>
        <p:nvSpPr>
          <p:cNvPr id="3" name="Slide Number Placeholder 2"/>
          <p:cNvSpPr>
            <a:spLocks noGrp="1"/>
          </p:cNvSpPr>
          <p:nvPr>
            <p:ph type="sldNum" sz="quarter" idx="10"/>
          </p:nvPr>
        </p:nvSpPr>
        <p:spPr/>
        <p:txBody>
          <a:bodyPr/>
          <a:lstStyle/>
          <a:p>
            <a:fld id="{8D7C5522-1BA0-47FD-B705-A51CEF771AD1}" type="slidenum">
              <a:rPr lang="en-US" smtClean="0"/>
              <a:pPr/>
              <a:t>21</a:t>
            </a:fld>
            <a:endParaRPr lang="en-US" dirty="0"/>
          </a:p>
        </p:txBody>
      </p:sp>
      <p:sp>
        <p:nvSpPr>
          <p:cNvPr id="38" name="Rectangle 8"/>
          <p:cNvSpPr>
            <a:spLocks noChangeArrowheads="1"/>
          </p:cNvSpPr>
          <p:nvPr/>
        </p:nvSpPr>
        <p:spPr bwMode="auto">
          <a:xfrm>
            <a:off x="446088" y="1900238"/>
            <a:ext cx="2582862" cy="246062"/>
          </a:xfrm>
          <a:prstGeom prst="rect">
            <a:avLst/>
          </a:prstGeom>
          <a:noFill/>
          <a:ln w="9525">
            <a:noFill/>
            <a:miter lim="800000"/>
            <a:headEnd/>
            <a:tailEnd/>
          </a:ln>
        </p:spPr>
        <p:txBody>
          <a:bodyPr wrap="none" lIns="0" rIns="0">
            <a:noAutofit/>
          </a:bodyPr>
          <a:lstStyle/>
          <a:p>
            <a:pPr algn="ctr">
              <a:defRPr sz="1800" b="1" i="0" u="none" strike="noStrike" kern="1200" baseline="0">
                <a:solidFill>
                  <a:prstClr val="black"/>
                </a:solidFill>
                <a:latin typeface="+mn-lt"/>
                <a:ea typeface="+mn-ea"/>
                <a:cs typeface="+mn-cs"/>
              </a:defRPr>
            </a:pPr>
            <a:r>
              <a:rPr lang="en-US" sz="1000" dirty="0" smtClean="0">
                <a:solidFill>
                  <a:prstClr val="black"/>
                </a:solidFill>
              </a:rPr>
              <a:t>MA DISTRIBUTION OF PRIVATELY INSURED</a:t>
            </a:r>
            <a:br>
              <a:rPr lang="en-US" sz="1000" dirty="0" smtClean="0">
                <a:solidFill>
                  <a:prstClr val="black"/>
                </a:solidFill>
              </a:rPr>
            </a:br>
            <a:r>
              <a:rPr lang="en-US" sz="1000" dirty="0" smtClean="0">
                <a:solidFill>
                  <a:prstClr val="black"/>
                </a:solidFill>
              </a:rPr>
              <a:t>SPENDING</a:t>
            </a:r>
            <a:r>
              <a:rPr lang="en-US" sz="1000" dirty="0">
                <a:solidFill>
                  <a:prstClr val="black"/>
                </a:solidFill>
              </a:rPr>
              <a:t> </a:t>
            </a:r>
            <a:r>
              <a:rPr lang="en-US" sz="1000" dirty="0" smtClean="0">
                <a:solidFill>
                  <a:prstClr val="black"/>
                </a:solidFill>
              </a:rPr>
              <a:t>BY TYPE OF SERVICE</a:t>
            </a:r>
            <a:br>
              <a:rPr lang="en-US" sz="1000" dirty="0" smtClean="0">
                <a:solidFill>
                  <a:prstClr val="black"/>
                </a:solidFill>
              </a:rPr>
            </a:br>
            <a:r>
              <a:rPr lang="en-US" sz="1000" dirty="0" smtClean="0">
                <a:solidFill>
                  <a:prstClr val="black"/>
                </a:solidFill>
              </a:rPr>
              <a:t>($ PER CAPITA), 2009</a:t>
            </a:r>
            <a:endParaRPr lang="en-US" sz="1000" dirty="0">
              <a:solidFill>
                <a:prstClr val="black"/>
              </a:solidFill>
            </a:endParaRPr>
          </a:p>
        </p:txBody>
      </p:sp>
      <p:sp>
        <p:nvSpPr>
          <p:cNvPr id="39" name="Rectangle 38"/>
          <p:cNvSpPr/>
          <p:nvPr/>
        </p:nvSpPr>
        <p:spPr>
          <a:xfrm>
            <a:off x="6399213" y="1635125"/>
            <a:ext cx="228600" cy="1190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44" name="Text Box 11"/>
          <p:cNvSpPr txBox="1">
            <a:spLocks noChangeArrowheads="1"/>
          </p:cNvSpPr>
          <p:nvPr/>
        </p:nvSpPr>
        <p:spPr bwMode="auto">
          <a:xfrm>
            <a:off x="6627813" y="1819275"/>
            <a:ext cx="2057400" cy="4481513"/>
          </a:xfrm>
          <a:prstGeom prst="rect">
            <a:avLst/>
          </a:prstGeom>
          <a:noFill/>
          <a:ln w="3175">
            <a:solidFill>
              <a:schemeClr val="accent1">
                <a:lumMod val="60000"/>
                <a:lumOff val="40000"/>
              </a:schemeClr>
            </a:solidFill>
            <a:miter lim="800000"/>
            <a:headEnd/>
            <a:tailEnd/>
          </a:ln>
        </p:spPr>
        <p:txBody>
          <a:bodyPr/>
          <a:lstStyle/>
          <a:p>
            <a:pPr defTabSz="914400">
              <a:lnSpc>
                <a:spcPts val="1600"/>
              </a:lnSpc>
              <a:spcBef>
                <a:spcPts val="600"/>
              </a:spcBef>
            </a:pPr>
            <a:r>
              <a:rPr lang="en-US" sz="1200" dirty="0" smtClean="0">
                <a:cs typeface="Calibri" pitchFamily="34" charset="0"/>
              </a:rPr>
              <a:t>Total per person health care spending for Massachusetts residents with private coverage (including cost sharing) was, on average, $4,885 in 2009. This was up from $4,427 in 2007, an average annual growth rate of 8%. Hospital outpatient services consumed about a quarter of that spending but accounted for more than one-third of the growth in spending from 2007 to 2009. Physician services consumed about one-third of total spending but were responsible for 40% of the growth in costs. Prescription drugs, however, accounted for less than expected of the overall growth in spending.</a:t>
            </a:r>
          </a:p>
        </p:txBody>
      </p:sp>
      <p:sp>
        <p:nvSpPr>
          <p:cNvPr id="58" name="Rectangle 8"/>
          <p:cNvSpPr>
            <a:spLocks noChangeArrowheads="1"/>
          </p:cNvSpPr>
          <p:nvPr/>
        </p:nvSpPr>
        <p:spPr bwMode="auto">
          <a:xfrm>
            <a:off x="3695542" y="1900238"/>
            <a:ext cx="2655887" cy="246062"/>
          </a:xfrm>
          <a:prstGeom prst="rect">
            <a:avLst/>
          </a:prstGeom>
          <a:noFill/>
          <a:ln w="9525">
            <a:noFill/>
            <a:miter lim="800000"/>
            <a:headEnd/>
            <a:tailEnd/>
          </a:ln>
        </p:spPr>
        <p:txBody>
          <a:bodyPr wrap="none" lIns="0" rIns="0">
            <a:noAutofit/>
          </a:bodyPr>
          <a:lstStyle/>
          <a:p>
            <a:pPr algn="ctr">
              <a:defRPr sz="1800" b="1" i="0" u="none" strike="noStrike" kern="1200" baseline="0">
                <a:solidFill>
                  <a:prstClr val="black"/>
                </a:solidFill>
                <a:latin typeface="+mn-lt"/>
                <a:ea typeface="+mn-ea"/>
                <a:cs typeface="+mn-cs"/>
              </a:defRPr>
            </a:pPr>
            <a:r>
              <a:rPr lang="en-US" sz="1000" dirty="0" smtClean="0">
                <a:solidFill>
                  <a:prstClr val="black"/>
                </a:solidFill>
              </a:rPr>
              <a:t>MA DISTRIBUTION OF GROWTH IN</a:t>
            </a:r>
            <a:br>
              <a:rPr lang="en-US" sz="1000" dirty="0" smtClean="0">
                <a:solidFill>
                  <a:prstClr val="black"/>
                </a:solidFill>
              </a:rPr>
            </a:br>
            <a:r>
              <a:rPr lang="en-US" sz="1000" b="1" dirty="0">
                <a:solidFill>
                  <a:prstClr val="black"/>
                </a:solidFill>
              </a:rPr>
              <a:t>PRIVATELY </a:t>
            </a:r>
            <a:r>
              <a:rPr lang="en-US" sz="1000" dirty="0" smtClean="0">
                <a:solidFill>
                  <a:prstClr val="black"/>
                </a:solidFill>
              </a:rPr>
              <a:t>INSURED SPENDING PER CAPITA</a:t>
            </a:r>
            <a:br>
              <a:rPr lang="en-US" sz="1000" dirty="0" smtClean="0">
                <a:solidFill>
                  <a:prstClr val="black"/>
                </a:solidFill>
              </a:rPr>
            </a:br>
            <a:r>
              <a:rPr lang="en-US" sz="1000" dirty="0" smtClean="0">
                <a:solidFill>
                  <a:prstClr val="black"/>
                </a:solidFill>
              </a:rPr>
              <a:t>BY TYPE OF SERVICE, 2007-2009</a:t>
            </a:r>
          </a:p>
        </p:txBody>
      </p:sp>
      <p:sp>
        <p:nvSpPr>
          <p:cNvPr id="71" name="TextBox 6"/>
          <p:cNvSpPr txBox="1">
            <a:spLocks noChangeArrowheads="1"/>
          </p:cNvSpPr>
          <p:nvPr/>
        </p:nvSpPr>
        <p:spPr bwMode="auto">
          <a:xfrm>
            <a:off x="455613" y="6038434"/>
            <a:ext cx="6035675" cy="338554"/>
          </a:xfrm>
          <a:prstGeom prst="rect">
            <a:avLst/>
          </a:prstGeom>
          <a:noFill/>
          <a:ln w="9525">
            <a:noFill/>
            <a:miter lim="800000"/>
            <a:headEnd/>
            <a:tailEnd/>
          </a:ln>
        </p:spPr>
        <p:txBody>
          <a:bodyPr lIns="0" rIns="0" anchor="b">
            <a:spAutoFit/>
          </a:bodyPr>
          <a:lstStyle/>
          <a:p>
            <a:r>
              <a:rPr lang="en-US" sz="600" dirty="0" smtClean="0"/>
              <a:t>SOURCE: </a:t>
            </a:r>
            <a:r>
              <a:rPr lang="en-US" sz="800" dirty="0" smtClean="0"/>
              <a:t>Massachusetts Division of Health Care Finance and Policy, “</a:t>
            </a:r>
            <a:r>
              <a:rPr lang="en-US" altLang="ja-JP" sz="800" dirty="0" smtClean="0">
                <a:hlinkClick r:id="rId5"/>
              </a:rPr>
              <a:t>Massachusetts Health Care Cost Trends: Trends in Health Expenditures</a:t>
            </a:r>
            <a:r>
              <a:rPr lang="en-US" altLang="ja-JP" sz="800" dirty="0" smtClean="0"/>
              <a:t>,</a:t>
            </a:r>
            <a:r>
              <a:rPr lang="ja-JP" altLang="en-US" sz="800" smtClean="0"/>
              <a:t>”</a:t>
            </a:r>
            <a:r>
              <a:rPr lang="en-US" altLang="ja-JP" sz="800" dirty="0" smtClean="0"/>
              <a:t> </a:t>
            </a:r>
            <a:br>
              <a:rPr lang="en-US" altLang="ja-JP" sz="800" dirty="0" smtClean="0"/>
            </a:br>
            <a:r>
              <a:rPr lang="en-US" altLang="ja-JP" sz="800" dirty="0" smtClean="0"/>
              <a:t>June 2011.</a:t>
            </a:r>
            <a:endParaRPr lang="en-US" sz="800" dirty="0"/>
          </a:p>
        </p:txBody>
      </p:sp>
      <p:sp>
        <p:nvSpPr>
          <p:cNvPr id="68" name="Rectangle 22"/>
          <p:cNvSpPr>
            <a:spLocks noChangeArrowheads="1"/>
          </p:cNvSpPr>
          <p:nvPr/>
        </p:nvSpPr>
        <p:spPr bwMode="auto">
          <a:xfrm>
            <a:off x="1361282" y="2447925"/>
            <a:ext cx="752475" cy="400110"/>
          </a:xfrm>
          <a:prstGeom prst="rect">
            <a:avLst/>
          </a:prstGeom>
          <a:noFill/>
          <a:ln w="9525">
            <a:noFill/>
            <a:miter lim="800000"/>
            <a:headEnd/>
            <a:tailEnd/>
          </a:ln>
        </p:spPr>
        <p:txBody>
          <a:bodyPr wrap="square" lIns="0" rIns="0">
            <a:spAutoFit/>
          </a:bodyPr>
          <a:lstStyle/>
          <a:p>
            <a:pPr algn="ctr"/>
            <a:r>
              <a:rPr lang="en-US" sz="1000" b="1" dirty="0" smtClean="0">
                <a:solidFill>
                  <a:srgbClr val="FFFFFF"/>
                </a:solidFill>
              </a:rPr>
              <a:t>10%</a:t>
            </a:r>
          </a:p>
          <a:p>
            <a:pPr algn="ctr"/>
            <a:r>
              <a:rPr lang="en-US" sz="1000" b="1" dirty="0" smtClean="0">
                <a:solidFill>
                  <a:srgbClr val="FFFFFF"/>
                </a:solidFill>
              </a:rPr>
              <a:t>($471)</a:t>
            </a:r>
            <a:endParaRPr lang="en-US" sz="1000" dirty="0">
              <a:solidFill>
                <a:srgbClr val="FFFFFF"/>
              </a:solidFill>
            </a:endParaRPr>
          </a:p>
        </p:txBody>
      </p:sp>
      <p:sp>
        <p:nvSpPr>
          <p:cNvPr id="32" name="Rectangle 22"/>
          <p:cNvSpPr>
            <a:spLocks noChangeArrowheads="1"/>
          </p:cNvSpPr>
          <p:nvPr/>
        </p:nvSpPr>
        <p:spPr bwMode="auto">
          <a:xfrm>
            <a:off x="1397321" y="4571052"/>
            <a:ext cx="680397" cy="400110"/>
          </a:xfrm>
          <a:prstGeom prst="rect">
            <a:avLst/>
          </a:prstGeom>
          <a:noFill/>
          <a:ln w="9525">
            <a:noFill/>
            <a:miter lim="800000"/>
            <a:headEnd/>
            <a:tailEnd/>
          </a:ln>
        </p:spPr>
        <p:txBody>
          <a:bodyPr wrap="square" lIns="0" rIns="0">
            <a:spAutoFit/>
          </a:bodyPr>
          <a:lstStyle/>
          <a:p>
            <a:pPr algn="ctr"/>
            <a:r>
              <a:rPr lang="en-US" sz="1000" b="1" dirty="0" smtClean="0">
                <a:solidFill>
                  <a:srgbClr val="FFFFFF"/>
                </a:solidFill>
              </a:rPr>
              <a:t>24%</a:t>
            </a:r>
          </a:p>
          <a:p>
            <a:pPr algn="ctr"/>
            <a:r>
              <a:rPr lang="en-US" sz="1000" b="1" dirty="0" smtClean="0">
                <a:solidFill>
                  <a:srgbClr val="FFFFFF"/>
                </a:solidFill>
              </a:rPr>
              <a:t>($1,172)</a:t>
            </a:r>
            <a:endParaRPr lang="en-US" sz="1000" dirty="0">
              <a:solidFill>
                <a:srgbClr val="FFFFFF"/>
              </a:solidFill>
            </a:endParaRPr>
          </a:p>
        </p:txBody>
      </p:sp>
      <p:sp>
        <p:nvSpPr>
          <p:cNvPr id="33" name="Rectangle 22"/>
          <p:cNvSpPr>
            <a:spLocks noChangeArrowheads="1"/>
          </p:cNvSpPr>
          <p:nvPr/>
        </p:nvSpPr>
        <p:spPr bwMode="auto">
          <a:xfrm>
            <a:off x="1396215" y="3981450"/>
            <a:ext cx="682608" cy="400110"/>
          </a:xfrm>
          <a:prstGeom prst="rect">
            <a:avLst/>
          </a:prstGeom>
          <a:noFill/>
          <a:ln w="9525">
            <a:noFill/>
            <a:miter lim="800000"/>
            <a:headEnd/>
            <a:tailEnd/>
          </a:ln>
        </p:spPr>
        <p:txBody>
          <a:bodyPr wrap="square" lIns="0" rIns="0">
            <a:spAutoFit/>
          </a:bodyPr>
          <a:lstStyle/>
          <a:p>
            <a:pPr algn="ctr"/>
            <a:r>
              <a:rPr lang="en-US" sz="1000" b="1" dirty="0" smtClean="0">
                <a:solidFill>
                  <a:srgbClr val="1C1C1C"/>
                </a:solidFill>
              </a:rPr>
              <a:t>32%</a:t>
            </a:r>
          </a:p>
          <a:p>
            <a:pPr algn="ctr"/>
            <a:r>
              <a:rPr lang="en-US" sz="1000" b="1" dirty="0" smtClean="0">
                <a:solidFill>
                  <a:srgbClr val="1C1C1C"/>
                </a:solidFill>
              </a:rPr>
              <a:t>($1,576)</a:t>
            </a:r>
            <a:endParaRPr lang="en-US" sz="1000" b="1" dirty="0">
              <a:solidFill>
                <a:srgbClr val="1C1C1C"/>
              </a:solidFill>
            </a:endParaRPr>
          </a:p>
        </p:txBody>
      </p:sp>
      <p:sp>
        <p:nvSpPr>
          <p:cNvPr id="34" name="Rectangle 22"/>
          <p:cNvSpPr>
            <a:spLocks noChangeArrowheads="1"/>
          </p:cNvSpPr>
          <p:nvPr/>
        </p:nvSpPr>
        <p:spPr bwMode="auto">
          <a:xfrm>
            <a:off x="1372634" y="3075627"/>
            <a:ext cx="729770" cy="400110"/>
          </a:xfrm>
          <a:prstGeom prst="rect">
            <a:avLst/>
          </a:prstGeom>
          <a:noFill/>
          <a:ln w="9525">
            <a:noFill/>
            <a:miter lim="800000"/>
            <a:headEnd/>
            <a:tailEnd/>
          </a:ln>
        </p:spPr>
        <p:txBody>
          <a:bodyPr wrap="square" lIns="0" rIns="0">
            <a:spAutoFit/>
          </a:bodyPr>
          <a:lstStyle/>
          <a:p>
            <a:pPr algn="ctr"/>
            <a:r>
              <a:rPr lang="en-US" sz="1000" b="1" dirty="0" smtClean="0">
                <a:solidFill>
                  <a:schemeClr val="bg1"/>
                </a:solidFill>
              </a:rPr>
              <a:t>18%</a:t>
            </a:r>
          </a:p>
          <a:p>
            <a:pPr algn="ctr"/>
            <a:r>
              <a:rPr lang="en-US" sz="1000" b="1" dirty="0" smtClean="0">
                <a:solidFill>
                  <a:schemeClr val="bg1"/>
                </a:solidFill>
              </a:rPr>
              <a:t>($890)</a:t>
            </a:r>
            <a:endParaRPr lang="en-US" sz="1000" dirty="0">
              <a:solidFill>
                <a:schemeClr val="bg1"/>
              </a:solidFill>
            </a:endParaRPr>
          </a:p>
        </p:txBody>
      </p:sp>
      <p:sp>
        <p:nvSpPr>
          <p:cNvPr id="35" name="Rectangle 22"/>
          <p:cNvSpPr>
            <a:spLocks noChangeArrowheads="1"/>
          </p:cNvSpPr>
          <p:nvPr/>
        </p:nvSpPr>
        <p:spPr bwMode="auto">
          <a:xfrm>
            <a:off x="1362092" y="5181600"/>
            <a:ext cx="750854" cy="400110"/>
          </a:xfrm>
          <a:prstGeom prst="rect">
            <a:avLst/>
          </a:prstGeom>
          <a:noFill/>
          <a:ln w="9525">
            <a:noFill/>
            <a:miter lim="800000"/>
            <a:headEnd/>
            <a:tailEnd/>
          </a:ln>
        </p:spPr>
        <p:txBody>
          <a:bodyPr wrap="square" lIns="0" rIns="0">
            <a:spAutoFit/>
          </a:bodyPr>
          <a:lstStyle/>
          <a:p>
            <a:pPr algn="ctr"/>
            <a:r>
              <a:rPr lang="en-US" sz="1000" b="1" dirty="0" smtClean="0">
                <a:solidFill>
                  <a:srgbClr val="FFFFFF"/>
                </a:solidFill>
              </a:rPr>
              <a:t>16%</a:t>
            </a:r>
          </a:p>
          <a:p>
            <a:pPr algn="ctr"/>
            <a:r>
              <a:rPr lang="en-US" sz="1000" b="1" dirty="0" smtClean="0">
                <a:solidFill>
                  <a:srgbClr val="FFFFFF"/>
                </a:solidFill>
              </a:rPr>
              <a:t>($776)</a:t>
            </a:r>
            <a:endParaRPr lang="en-US" sz="1000" dirty="0">
              <a:solidFill>
                <a:srgbClr val="FFFFFF"/>
              </a:solidFill>
            </a:endParaRPr>
          </a:p>
        </p:txBody>
      </p:sp>
      <p:cxnSp>
        <p:nvCxnSpPr>
          <p:cNvPr id="29" name="Straight Connector 28"/>
          <p:cNvCxnSpPr/>
          <p:nvPr/>
        </p:nvCxnSpPr>
        <p:spPr>
          <a:xfrm>
            <a:off x="595423" y="5624623"/>
            <a:ext cx="5571461" cy="0"/>
          </a:xfrm>
          <a:prstGeom prst="line">
            <a:avLst/>
          </a:prstGeom>
          <a:ln w="190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0" name="Rectangle 39"/>
          <p:cNvSpPr/>
          <p:nvPr/>
        </p:nvSpPr>
        <p:spPr>
          <a:xfrm>
            <a:off x="2486025" y="5193535"/>
            <a:ext cx="1764792" cy="400110"/>
          </a:xfrm>
          <a:prstGeom prst="rect">
            <a:avLst/>
          </a:prstGeom>
        </p:spPr>
        <p:txBody>
          <a:bodyPr wrap="square">
            <a:spAutoFit/>
          </a:bodyPr>
          <a:lstStyle/>
          <a:p>
            <a:pPr fontAlgn="b"/>
            <a:r>
              <a:rPr lang="en-US" sz="1000" b="1" dirty="0" smtClean="0">
                <a:solidFill>
                  <a:schemeClr val="tx2">
                    <a:lumMod val="75000"/>
                  </a:schemeClr>
                </a:solidFill>
                <a:latin typeface="Calibri"/>
              </a:rPr>
              <a:t>Hospital </a:t>
            </a:r>
            <a:br>
              <a:rPr lang="en-US" sz="1000" b="1" dirty="0" smtClean="0">
                <a:solidFill>
                  <a:schemeClr val="tx2">
                    <a:lumMod val="75000"/>
                  </a:schemeClr>
                </a:solidFill>
                <a:latin typeface="Calibri"/>
              </a:rPr>
            </a:br>
            <a:r>
              <a:rPr lang="en-US" sz="1000" b="1" dirty="0" smtClean="0">
                <a:solidFill>
                  <a:schemeClr val="tx2">
                    <a:lumMod val="75000"/>
                  </a:schemeClr>
                </a:solidFill>
                <a:latin typeface="Calibri"/>
              </a:rPr>
              <a:t>Inpatient</a:t>
            </a:r>
          </a:p>
        </p:txBody>
      </p:sp>
      <p:sp>
        <p:nvSpPr>
          <p:cNvPr id="42" name="Rectangle 41"/>
          <p:cNvSpPr/>
          <p:nvPr/>
        </p:nvSpPr>
        <p:spPr>
          <a:xfrm>
            <a:off x="2486025" y="4574410"/>
            <a:ext cx="1764792" cy="400110"/>
          </a:xfrm>
          <a:prstGeom prst="rect">
            <a:avLst/>
          </a:prstGeom>
        </p:spPr>
        <p:txBody>
          <a:bodyPr wrap="square">
            <a:spAutoFit/>
          </a:bodyPr>
          <a:lstStyle/>
          <a:p>
            <a:pPr fontAlgn="b"/>
            <a:r>
              <a:rPr lang="en-US" sz="1000" b="1" dirty="0" smtClean="0">
                <a:solidFill>
                  <a:schemeClr val="accent2">
                    <a:lumMod val="75000"/>
                  </a:schemeClr>
                </a:solidFill>
                <a:latin typeface="Calibri"/>
              </a:rPr>
              <a:t>Hospital </a:t>
            </a:r>
            <a:br>
              <a:rPr lang="en-US" sz="1000" b="1" dirty="0" smtClean="0">
                <a:solidFill>
                  <a:schemeClr val="accent2">
                    <a:lumMod val="75000"/>
                  </a:schemeClr>
                </a:solidFill>
                <a:latin typeface="Calibri"/>
              </a:rPr>
            </a:br>
            <a:r>
              <a:rPr lang="en-US" sz="1000" b="1" dirty="0" smtClean="0">
                <a:solidFill>
                  <a:schemeClr val="accent2">
                    <a:lumMod val="75000"/>
                  </a:schemeClr>
                </a:solidFill>
                <a:latin typeface="Calibri"/>
              </a:rPr>
              <a:t>Outpatient</a:t>
            </a:r>
          </a:p>
        </p:txBody>
      </p:sp>
      <p:sp>
        <p:nvSpPr>
          <p:cNvPr id="43" name="Rectangle 42"/>
          <p:cNvSpPr/>
          <p:nvPr/>
        </p:nvSpPr>
        <p:spPr>
          <a:xfrm>
            <a:off x="2486025" y="3831460"/>
            <a:ext cx="1764792" cy="400110"/>
          </a:xfrm>
          <a:prstGeom prst="rect">
            <a:avLst/>
          </a:prstGeom>
        </p:spPr>
        <p:txBody>
          <a:bodyPr wrap="square">
            <a:spAutoFit/>
          </a:bodyPr>
          <a:lstStyle/>
          <a:p>
            <a:pPr fontAlgn="b"/>
            <a:r>
              <a:rPr lang="en-US" sz="1000" b="1" dirty="0" smtClean="0">
                <a:solidFill>
                  <a:schemeClr val="accent3">
                    <a:lumMod val="50000"/>
                  </a:schemeClr>
                </a:solidFill>
                <a:latin typeface="Calibri"/>
              </a:rPr>
              <a:t>Physician and Other Professional Services</a:t>
            </a:r>
          </a:p>
        </p:txBody>
      </p:sp>
      <p:sp>
        <p:nvSpPr>
          <p:cNvPr id="45" name="Rectangle 44"/>
          <p:cNvSpPr/>
          <p:nvPr/>
        </p:nvSpPr>
        <p:spPr>
          <a:xfrm>
            <a:off x="2486025" y="2959922"/>
            <a:ext cx="1764792" cy="400110"/>
          </a:xfrm>
          <a:prstGeom prst="rect">
            <a:avLst/>
          </a:prstGeom>
        </p:spPr>
        <p:txBody>
          <a:bodyPr wrap="square">
            <a:spAutoFit/>
          </a:bodyPr>
          <a:lstStyle/>
          <a:p>
            <a:pPr fontAlgn="b"/>
            <a:r>
              <a:rPr lang="en-US" sz="1000" b="1" dirty="0" smtClean="0">
                <a:solidFill>
                  <a:schemeClr val="bg2">
                    <a:lumMod val="75000"/>
                  </a:schemeClr>
                </a:solidFill>
                <a:latin typeface="Calibri"/>
              </a:rPr>
              <a:t>Prescription </a:t>
            </a:r>
            <a:br>
              <a:rPr lang="en-US" sz="1000" b="1" dirty="0" smtClean="0">
                <a:solidFill>
                  <a:schemeClr val="bg2">
                    <a:lumMod val="75000"/>
                  </a:schemeClr>
                </a:solidFill>
                <a:latin typeface="Calibri"/>
              </a:rPr>
            </a:br>
            <a:r>
              <a:rPr lang="en-US" sz="1000" b="1" dirty="0" smtClean="0">
                <a:solidFill>
                  <a:schemeClr val="bg2">
                    <a:lumMod val="75000"/>
                  </a:schemeClr>
                </a:solidFill>
                <a:latin typeface="Calibri"/>
              </a:rPr>
              <a:t>Drugs</a:t>
            </a:r>
          </a:p>
        </p:txBody>
      </p:sp>
      <p:sp>
        <p:nvSpPr>
          <p:cNvPr id="46" name="Rectangle 45"/>
          <p:cNvSpPr/>
          <p:nvPr/>
        </p:nvSpPr>
        <p:spPr>
          <a:xfrm>
            <a:off x="2486025" y="2526535"/>
            <a:ext cx="1762125" cy="246221"/>
          </a:xfrm>
          <a:prstGeom prst="rect">
            <a:avLst/>
          </a:prstGeom>
        </p:spPr>
        <p:txBody>
          <a:bodyPr wrap="square">
            <a:spAutoFit/>
          </a:bodyPr>
          <a:lstStyle/>
          <a:p>
            <a:pPr fontAlgn="b"/>
            <a:r>
              <a:rPr lang="en-US" sz="1000" b="1" dirty="0" smtClean="0">
                <a:solidFill>
                  <a:schemeClr val="accent5"/>
                </a:solidFill>
                <a:latin typeface="Calibri"/>
              </a:rPr>
              <a:t>All Other</a:t>
            </a:r>
          </a:p>
        </p:txBody>
      </p:sp>
    </p:spTree>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1" name="Chart 60"/>
          <p:cNvGraphicFramePr/>
          <p:nvPr>
            <p:extLst>
              <p:ext uri="{D42A27DB-BD31-4B8C-83A1-F6EECF244321}">
                <p14:modId xmlns="" xmlns:p14="http://schemas.microsoft.com/office/powerpoint/2010/main" val="285796549"/>
              </p:ext>
            </p:extLst>
          </p:nvPr>
        </p:nvGraphicFramePr>
        <p:xfrm>
          <a:off x="3743325" y="2428875"/>
          <a:ext cx="2560320" cy="37338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7" name="Chart 46"/>
          <p:cNvGraphicFramePr/>
          <p:nvPr>
            <p:extLst>
              <p:ext uri="{D42A27DB-BD31-4B8C-83A1-F6EECF244321}">
                <p14:modId xmlns="" xmlns:p14="http://schemas.microsoft.com/office/powerpoint/2010/main" val="4175288340"/>
              </p:ext>
            </p:extLst>
          </p:nvPr>
        </p:nvGraphicFramePr>
        <p:xfrm>
          <a:off x="447675" y="2505074"/>
          <a:ext cx="2560320" cy="3267076"/>
        </p:xfrm>
        <a:graphic>
          <a:graphicData uri="http://schemas.openxmlformats.org/drawingml/2006/chart">
            <c:chart xmlns:c="http://schemas.openxmlformats.org/drawingml/2006/chart" xmlns:r="http://schemas.openxmlformats.org/officeDocument/2006/relationships" r:id="rId4"/>
          </a:graphicData>
        </a:graphic>
      </p:graphicFrame>
      <p:cxnSp>
        <p:nvCxnSpPr>
          <p:cNvPr id="49" name="Straight Connector 48"/>
          <p:cNvCxnSpPr/>
          <p:nvPr/>
        </p:nvCxnSpPr>
        <p:spPr>
          <a:xfrm flipH="1">
            <a:off x="2476501" y="2505075"/>
            <a:ext cx="1771649" cy="9525"/>
          </a:xfrm>
          <a:prstGeom prst="line">
            <a:avLst/>
          </a:prstGeom>
          <a:ln w="6350">
            <a:solidFill>
              <a:schemeClr val="accent2"/>
            </a:solidFill>
            <a:prstDash val="lgDash"/>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flipH="1" flipV="1">
            <a:off x="2476500" y="5114925"/>
            <a:ext cx="1790700" cy="514350"/>
          </a:xfrm>
          <a:prstGeom prst="line">
            <a:avLst/>
          </a:prstGeom>
          <a:ln w="6350">
            <a:solidFill>
              <a:schemeClr val="accent2"/>
            </a:solidFill>
            <a:prstDash val="lgDas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flipH="1">
            <a:off x="2476500" y="4438650"/>
            <a:ext cx="1790701" cy="123825"/>
          </a:xfrm>
          <a:prstGeom prst="line">
            <a:avLst/>
          </a:prstGeom>
          <a:ln w="6350">
            <a:solidFill>
              <a:schemeClr val="accent2"/>
            </a:solidFill>
            <a:prstDash val="lgDash"/>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flipH="1" flipV="1">
            <a:off x="2486025" y="3810000"/>
            <a:ext cx="1790700" cy="152400"/>
          </a:xfrm>
          <a:prstGeom prst="line">
            <a:avLst/>
          </a:prstGeom>
          <a:ln w="6350">
            <a:solidFill>
              <a:schemeClr val="accent2"/>
            </a:solidFill>
            <a:prstDash val="lgDash"/>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flipH="1" flipV="1">
            <a:off x="2476501" y="2781300"/>
            <a:ext cx="1790699" cy="676275"/>
          </a:xfrm>
          <a:prstGeom prst="line">
            <a:avLst/>
          </a:prstGeom>
          <a:ln w="6350">
            <a:solidFill>
              <a:schemeClr val="accent2"/>
            </a:solidFill>
            <a:prstDash val="lgDash"/>
          </a:ln>
        </p:spPr>
        <p:style>
          <a:lnRef idx="1">
            <a:schemeClr val="accent1"/>
          </a:lnRef>
          <a:fillRef idx="0">
            <a:schemeClr val="accent1"/>
          </a:fillRef>
          <a:effectRef idx="0">
            <a:schemeClr val="accent1"/>
          </a:effectRef>
          <a:fontRef idx="minor">
            <a:schemeClr val="tx1"/>
          </a:fontRef>
        </p:style>
      </p:cxnSp>
      <p:sp>
        <p:nvSpPr>
          <p:cNvPr id="49153" name="Title 1"/>
          <p:cNvSpPr>
            <a:spLocks noGrp="1"/>
          </p:cNvSpPr>
          <p:nvPr>
            <p:ph type="title"/>
          </p:nvPr>
        </p:nvSpPr>
        <p:spPr/>
        <p:txBody>
          <a:bodyPr/>
          <a:lstStyle/>
          <a:p>
            <a:r>
              <a:rPr lang="en-US" dirty="0" smtClean="0"/>
              <a:t>Hospital Inpatient Spending Growth Drove Total Increases for Residents with Commercial Coverage Between 2009 and 2010</a:t>
            </a:r>
            <a:endParaRPr lang="en-US" dirty="0"/>
          </a:p>
        </p:txBody>
      </p:sp>
      <p:sp>
        <p:nvSpPr>
          <p:cNvPr id="3" name="Slide Number Placeholder 2"/>
          <p:cNvSpPr>
            <a:spLocks noGrp="1"/>
          </p:cNvSpPr>
          <p:nvPr>
            <p:ph type="sldNum" sz="quarter" idx="10"/>
          </p:nvPr>
        </p:nvSpPr>
        <p:spPr/>
        <p:txBody>
          <a:bodyPr/>
          <a:lstStyle/>
          <a:p>
            <a:fld id="{8D7C5522-1BA0-47FD-B705-A51CEF771AD1}" type="slidenum">
              <a:rPr lang="en-US" smtClean="0"/>
              <a:pPr/>
              <a:t>22</a:t>
            </a:fld>
            <a:endParaRPr lang="en-US" dirty="0"/>
          </a:p>
        </p:txBody>
      </p:sp>
      <p:sp>
        <p:nvSpPr>
          <p:cNvPr id="38" name="Rectangle 8"/>
          <p:cNvSpPr>
            <a:spLocks noChangeArrowheads="1"/>
          </p:cNvSpPr>
          <p:nvPr/>
        </p:nvSpPr>
        <p:spPr bwMode="auto">
          <a:xfrm>
            <a:off x="446088" y="1900238"/>
            <a:ext cx="2582862" cy="246062"/>
          </a:xfrm>
          <a:prstGeom prst="rect">
            <a:avLst/>
          </a:prstGeom>
          <a:noFill/>
          <a:ln w="9525">
            <a:noFill/>
            <a:miter lim="800000"/>
            <a:headEnd/>
            <a:tailEnd/>
          </a:ln>
        </p:spPr>
        <p:txBody>
          <a:bodyPr wrap="none" lIns="0" rIns="0">
            <a:noAutofit/>
          </a:bodyPr>
          <a:lstStyle/>
          <a:p>
            <a:pPr algn="ctr">
              <a:defRPr sz="1800" b="1" i="0" u="none" strike="noStrike" kern="1200" baseline="0">
                <a:solidFill>
                  <a:prstClr val="black"/>
                </a:solidFill>
                <a:latin typeface="+mn-lt"/>
                <a:ea typeface="+mn-ea"/>
                <a:cs typeface="+mn-cs"/>
              </a:defRPr>
            </a:pPr>
            <a:r>
              <a:rPr lang="en-US" sz="1000" dirty="0" smtClean="0">
                <a:solidFill>
                  <a:prstClr val="black"/>
                </a:solidFill>
              </a:rPr>
              <a:t>MA DISTRIBUTION OF COMMERCIALLY INSURED</a:t>
            </a:r>
            <a:br>
              <a:rPr lang="en-US" sz="1000" dirty="0" smtClean="0">
                <a:solidFill>
                  <a:prstClr val="black"/>
                </a:solidFill>
              </a:rPr>
            </a:br>
            <a:r>
              <a:rPr lang="en-US" sz="1000" dirty="0" smtClean="0">
                <a:solidFill>
                  <a:prstClr val="black"/>
                </a:solidFill>
              </a:rPr>
              <a:t>TOTAL MEDICAL EXPENSES (TME) BY TYPE OF SERVICE</a:t>
            </a:r>
            <a:br>
              <a:rPr lang="en-US" sz="1000" dirty="0" smtClean="0">
                <a:solidFill>
                  <a:prstClr val="black"/>
                </a:solidFill>
              </a:rPr>
            </a:br>
            <a:r>
              <a:rPr lang="en-US" sz="1000" dirty="0" smtClean="0">
                <a:solidFill>
                  <a:prstClr val="black"/>
                </a:solidFill>
              </a:rPr>
              <a:t>($ PER CAPITA), 2010</a:t>
            </a:r>
            <a:endParaRPr lang="en-US" sz="1000" dirty="0">
              <a:solidFill>
                <a:prstClr val="black"/>
              </a:solidFill>
            </a:endParaRPr>
          </a:p>
        </p:txBody>
      </p:sp>
      <p:sp>
        <p:nvSpPr>
          <p:cNvPr id="39" name="Rectangle 38"/>
          <p:cNvSpPr/>
          <p:nvPr/>
        </p:nvSpPr>
        <p:spPr>
          <a:xfrm>
            <a:off x="6399213" y="1635125"/>
            <a:ext cx="228600" cy="1190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44" name="Text Box 11"/>
          <p:cNvSpPr txBox="1">
            <a:spLocks noChangeArrowheads="1"/>
          </p:cNvSpPr>
          <p:nvPr/>
        </p:nvSpPr>
        <p:spPr bwMode="auto">
          <a:xfrm>
            <a:off x="6627813" y="1819275"/>
            <a:ext cx="2057400" cy="4481513"/>
          </a:xfrm>
          <a:prstGeom prst="rect">
            <a:avLst/>
          </a:prstGeom>
          <a:noFill/>
          <a:ln w="3175">
            <a:solidFill>
              <a:schemeClr val="accent1">
                <a:lumMod val="60000"/>
                <a:lumOff val="40000"/>
              </a:schemeClr>
            </a:solidFill>
            <a:miter lim="800000"/>
            <a:headEnd/>
            <a:tailEnd/>
          </a:ln>
        </p:spPr>
        <p:txBody>
          <a:bodyPr/>
          <a:lstStyle/>
          <a:p>
            <a:pPr defTabSz="914400">
              <a:lnSpc>
                <a:spcPts val="1600"/>
              </a:lnSpc>
              <a:spcBef>
                <a:spcPts val="600"/>
              </a:spcBef>
            </a:pPr>
            <a:r>
              <a:rPr lang="en-US" sz="1300" dirty="0" smtClean="0">
                <a:cs typeface="Calibri" pitchFamily="34" charset="0"/>
              </a:rPr>
              <a:t>Between 2009 and 2010, total medical expenses for commercially insured Massachusetts residents increased just 2.7%, dramatically less than the average of 8% between 2007 and 2009. Some of this reduced growth may reflect different methods and payers included in this analysis compared with previous years. Between 2009 and 2010, hospital inpatient spending drove nearly half the total growth, while spending on prescription drugs actually fell, contributing a negative amount to total growth in spending.</a:t>
            </a:r>
          </a:p>
        </p:txBody>
      </p:sp>
      <p:sp>
        <p:nvSpPr>
          <p:cNvPr id="58" name="Rectangle 8"/>
          <p:cNvSpPr>
            <a:spLocks noChangeArrowheads="1"/>
          </p:cNvSpPr>
          <p:nvPr/>
        </p:nvSpPr>
        <p:spPr bwMode="auto">
          <a:xfrm>
            <a:off x="3695542" y="1900238"/>
            <a:ext cx="2655887" cy="246062"/>
          </a:xfrm>
          <a:prstGeom prst="rect">
            <a:avLst/>
          </a:prstGeom>
          <a:noFill/>
          <a:ln w="9525">
            <a:noFill/>
            <a:miter lim="800000"/>
            <a:headEnd/>
            <a:tailEnd/>
          </a:ln>
        </p:spPr>
        <p:txBody>
          <a:bodyPr wrap="none" lIns="0" rIns="0">
            <a:noAutofit/>
          </a:bodyPr>
          <a:lstStyle/>
          <a:p>
            <a:pPr algn="ctr">
              <a:defRPr sz="1800" b="1" i="0" u="none" strike="noStrike" kern="1200" baseline="0">
                <a:solidFill>
                  <a:prstClr val="black"/>
                </a:solidFill>
                <a:latin typeface="+mn-lt"/>
                <a:ea typeface="+mn-ea"/>
                <a:cs typeface="+mn-cs"/>
              </a:defRPr>
            </a:pPr>
            <a:r>
              <a:rPr lang="en-US" sz="1000" dirty="0" smtClean="0">
                <a:solidFill>
                  <a:prstClr val="black"/>
                </a:solidFill>
              </a:rPr>
              <a:t>MA DISTRIBUTION OF GROWTH IN</a:t>
            </a:r>
            <a:br>
              <a:rPr lang="en-US" sz="1000" dirty="0" smtClean="0">
                <a:solidFill>
                  <a:prstClr val="black"/>
                </a:solidFill>
              </a:rPr>
            </a:br>
            <a:r>
              <a:rPr lang="en-US" sz="1000" b="1" dirty="0" smtClean="0">
                <a:solidFill>
                  <a:prstClr val="black"/>
                </a:solidFill>
              </a:rPr>
              <a:t>COMMERCIALLY </a:t>
            </a:r>
            <a:r>
              <a:rPr lang="en-US" sz="1000" dirty="0" smtClean="0">
                <a:solidFill>
                  <a:prstClr val="black"/>
                </a:solidFill>
              </a:rPr>
              <a:t>INSURED TOTAL MEDICAL EXPENSES (TME)</a:t>
            </a:r>
            <a:br>
              <a:rPr lang="en-US" sz="1000" dirty="0" smtClean="0">
                <a:solidFill>
                  <a:prstClr val="black"/>
                </a:solidFill>
              </a:rPr>
            </a:br>
            <a:r>
              <a:rPr lang="en-US" sz="1000" dirty="0" smtClean="0">
                <a:solidFill>
                  <a:prstClr val="black"/>
                </a:solidFill>
              </a:rPr>
              <a:t>BY TYPE OF SERVICE, 2009-2010</a:t>
            </a:r>
          </a:p>
        </p:txBody>
      </p:sp>
      <p:sp>
        <p:nvSpPr>
          <p:cNvPr id="71" name="TextBox 6"/>
          <p:cNvSpPr txBox="1">
            <a:spLocks noChangeArrowheads="1"/>
          </p:cNvSpPr>
          <p:nvPr/>
        </p:nvSpPr>
        <p:spPr bwMode="auto">
          <a:xfrm>
            <a:off x="455613" y="6038434"/>
            <a:ext cx="6035675" cy="338554"/>
          </a:xfrm>
          <a:prstGeom prst="rect">
            <a:avLst/>
          </a:prstGeom>
          <a:noFill/>
          <a:ln w="9525">
            <a:noFill/>
            <a:miter lim="800000"/>
            <a:headEnd/>
            <a:tailEnd/>
          </a:ln>
        </p:spPr>
        <p:txBody>
          <a:bodyPr lIns="0" rIns="0" anchor="b">
            <a:spAutoFit/>
          </a:bodyPr>
          <a:lstStyle/>
          <a:p>
            <a:r>
              <a:rPr lang="en-US" sz="600" dirty="0" smtClean="0"/>
              <a:t>SOURCE: </a:t>
            </a:r>
            <a:r>
              <a:rPr lang="en-US" sz="800" dirty="0" smtClean="0"/>
              <a:t>Massachusetts Division of Health Care Finance and Policy, </a:t>
            </a:r>
            <a:br>
              <a:rPr lang="en-US" sz="800" dirty="0" smtClean="0"/>
            </a:br>
            <a:r>
              <a:rPr lang="en-US" sz="800" dirty="0" smtClean="0"/>
              <a:t>“</a:t>
            </a:r>
            <a:r>
              <a:rPr lang="en-US" altLang="ja-JP" sz="800" dirty="0" smtClean="0">
                <a:hlinkClick r:id="rId5"/>
              </a:rPr>
              <a:t>Massachusetts Health Care Cost Trends: Premiums and Expenditures</a:t>
            </a:r>
            <a:r>
              <a:rPr lang="en-US" altLang="ja-JP" sz="800" dirty="0" smtClean="0"/>
              <a:t>,</a:t>
            </a:r>
            <a:r>
              <a:rPr lang="ja-JP" altLang="en-US" sz="800" smtClean="0"/>
              <a:t>”</a:t>
            </a:r>
            <a:r>
              <a:rPr lang="en-US" altLang="ja-JP" sz="800" dirty="0" smtClean="0"/>
              <a:t> May 2012.</a:t>
            </a:r>
          </a:p>
        </p:txBody>
      </p:sp>
      <p:sp>
        <p:nvSpPr>
          <p:cNvPr id="35" name="Rectangle 22"/>
          <p:cNvSpPr>
            <a:spLocks noChangeArrowheads="1"/>
          </p:cNvSpPr>
          <p:nvPr/>
        </p:nvSpPr>
        <p:spPr bwMode="auto">
          <a:xfrm>
            <a:off x="1266825" y="5181600"/>
            <a:ext cx="914400" cy="400110"/>
          </a:xfrm>
          <a:prstGeom prst="rect">
            <a:avLst/>
          </a:prstGeom>
          <a:noFill/>
          <a:ln w="9525">
            <a:noFill/>
            <a:miter lim="800000"/>
            <a:headEnd/>
            <a:tailEnd/>
          </a:ln>
        </p:spPr>
        <p:txBody>
          <a:bodyPr wrap="square" lIns="0" rIns="0">
            <a:spAutoFit/>
          </a:bodyPr>
          <a:lstStyle/>
          <a:p>
            <a:pPr algn="ctr"/>
            <a:r>
              <a:rPr lang="en-US" sz="1000" b="1" dirty="0" smtClean="0">
                <a:solidFill>
                  <a:srgbClr val="FFFFFF"/>
                </a:solidFill>
              </a:rPr>
              <a:t>16%</a:t>
            </a:r>
            <a:endParaRPr lang="en-US" sz="1000" b="1" dirty="0" smtClean="0">
              <a:solidFill>
                <a:srgbClr val="FFFFFF"/>
              </a:solidFill>
            </a:endParaRPr>
          </a:p>
          <a:p>
            <a:pPr algn="ctr"/>
            <a:r>
              <a:rPr lang="en-US" sz="1000" b="1" dirty="0" smtClean="0">
                <a:solidFill>
                  <a:srgbClr val="FFFFFF"/>
                </a:solidFill>
              </a:rPr>
              <a:t>($804)</a:t>
            </a:r>
            <a:endParaRPr lang="en-US" sz="1000" dirty="0">
              <a:solidFill>
                <a:srgbClr val="FFFFFF"/>
              </a:solidFill>
            </a:endParaRPr>
          </a:p>
        </p:txBody>
      </p:sp>
      <p:cxnSp>
        <p:nvCxnSpPr>
          <p:cNvPr id="29" name="Straight Connector 28"/>
          <p:cNvCxnSpPr/>
          <p:nvPr/>
        </p:nvCxnSpPr>
        <p:spPr>
          <a:xfrm>
            <a:off x="595423" y="5624623"/>
            <a:ext cx="5571461" cy="0"/>
          </a:xfrm>
          <a:prstGeom prst="line">
            <a:avLst/>
          </a:prstGeom>
          <a:ln w="190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0" name="Rectangle 39"/>
          <p:cNvSpPr/>
          <p:nvPr/>
        </p:nvSpPr>
        <p:spPr>
          <a:xfrm>
            <a:off x="2486025" y="4650610"/>
            <a:ext cx="1764792" cy="400110"/>
          </a:xfrm>
          <a:prstGeom prst="rect">
            <a:avLst/>
          </a:prstGeom>
        </p:spPr>
        <p:txBody>
          <a:bodyPr wrap="square">
            <a:spAutoFit/>
          </a:bodyPr>
          <a:lstStyle/>
          <a:p>
            <a:pPr fontAlgn="b"/>
            <a:r>
              <a:rPr lang="en-US" sz="1000" b="1" dirty="0" smtClean="0">
                <a:solidFill>
                  <a:schemeClr val="tx2">
                    <a:lumMod val="75000"/>
                  </a:schemeClr>
                </a:solidFill>
                <a:latin typeface="Calibri"/>
              </a:rPr>
              <a:t>Hospital </a:t>
            </a:r>
            <a:br>
              <a:rPr lang="en-US" sz="1000" b="1" dirty="0" smtClean="0">
                <a:solidFill>
                  <a:schemeClr val="tx2">
                    <a:lumMod val="75000"/>
                  </a:schemeClr>
                </a:solidFill>
                <a:latin typeface="Calibri"/>
              </a:rPr>
            </a:br>
            <a:r>
              <a:rPr lang="en-US" sz="1000" b="1" dirty="0" smtClean="0">
                <a:solidFill>
                  <a:schemeClr val="tx2">
                    <a:lumMod val="75000"/>
                  </a:schemeClr>
                </a:solidFill>
                <a:latin typeface="Calibri"/>
              </a:rPr>
              <a:t>Inpatient</a:t>
            </a:r>
          </a:p>
        </p:txBody>
      </p:sp>
      <p:sp>
        <p:nvSpPr>
          <p:cNvPr id="42" name="Rectangle 41"/>
          <p:cNvSpPr/>
          <p:nvPr/>
        </p:nvSpPr>
        <p:spPr>
          <a:xfrm>
            <a:off x="2486025" y="3983860"/>
            <a:ext cx="1764792" cy="400110"/>
          </a:xfrm>
          <a:prstGeom prst="rect">
            <a:avLst/>
          </a:prstGeom>
        </p:spPr>
        <p:txBody>
          <a:bodyPr wrap="square">
            <a:spAutoFit/>
          </a:bodyPr>
          <a:lstStyle/>
          <a:p>
            <a:pPr fontAlgn="b"/>
            <a:r>
              <a:rPr lang="en-US" sz="1000" b="1" dirty="0" smtClean="0">
                <a:solidFill>
                  <a:schemeClr val="accent2">
                    <a:lumMod val="75000"/>
                  </a:schemeClr>
                </a:solidFill>
                <a:latin typeface="Calibri"/>
              </a:rPr>
              <a:t>Hospital </a:t>
            </a:r>
            <a:br>
              <a:rPr lang="en-US" sz="1000" b="1" dirty="0" smtClean="0">
                <a:solidFill>
                  <a:schemeClr val="accent2">
                    <a:lumMod val="75000"/>
                  </a:schemeClr>
                </a:solidFill>
                <a:latin typeface="Calibri"/>
              </a:rPr>
            </a:br>
            <a:r>
              <a:rPr lang="en-US" sz="1000" b="1" dirty="0" smtClean="0">
                <a:solidFill>
                  <a:schemeClr val="accent2">
                    <a:lumMod val="75000"/>
                  </a:schemeClr>
                </a:solidFill>
                <a:latin typeface="Calibri"/>
              </a:rPr>
              <a:t>Outpatient</a:t>
            </a:r>
          </a:p>
        </p:txBody>
      </p:sp>
      <p:sp>
        <p:nvSpPr>
          <p:cNvPr id="43" name="Rectangle 42"/>
          <p:cNvSpPr/>
          <p:nvPr/>
        </p:nvSpPr>
        <p:spPr>
          <a:xfrm>
            <a:off x="2486025" y="3202810"/>
            <a:ext cx="1764792" cy="400110"/>
          </a:xfrm>
          <a:prstGeom prst="rect">
            <a:avLst/>
          </a:prstGeom>
        </p:spPr>
        <p:txBody>
          <a:bodyPr wrap="square">
            <a:spAutoFit/>
          </a:bodyPr>
          <a:lstStyle/>
          <a:p>
            <a:pPr fontAlgn="b"/>
            <a:r>
              <a:rPr lang="en-US" sz="1000" b="1" dirty="0" smtClean="0">
                <a:solidFill>
                  <a:schemeClr val="accent3">
                    <a:lumMod val="50000"/>
                  </a:schemeClr>
                </a:solidFill>
                <a:latin typeface="Calibri"/>
              </a:rPr>
              <a:t>Physician and Other Professional Services</a:t>
            </a:r>
          </a:p>
        </p:txBody>
      </p:sp>
      <p:sp>
        <p:nvSpPr>
          <p:cNvPr id="45" name="Rectangle 44"/>
          <p:cNvSpPr/>
          <p:nvPr/>
        </p:nvSpPr>
        <p:spPr>
          <a:xfrm>
            <a:off x="2486025" y="5245922"/>
            <a:ext cx="1764792" cy="400110"/>
          </a:xfrm>
          <a:prstGeom prst="rect">
            <a:avLst/>
          </a:prstGeom>
        </p:spPr>
        <p:txBody>
          <a:bodyPr wrap="square">
            <a:spAutoFit/>
          </a:bodyPr>
          <a:lstStyle/>
          <a:p>
            <a:pPr fontAlgn="b"/>
            <a:r>
              <a:rPr lang="en-US" sz="1000" b="1" dirty="0" smtClean="0">
                <a:solidFill>
                  <a:schemeClr val="bg2">
                    <a:lumMod val="75000"/>
                  </a:schemeClr>
                </a:solidFill>
                <a:latin typeface="Calibri"/>
              </a:rPr>
              <a:t>Prescription </a:t>
            </a:r>
            <a:br>
              <a:rPr lang="en-US" sz="1000" b="1" dirty="0" smtClean="0">
                <a:solidFill>
                  <a:schemeClr val="bg2">
                    <a:lumMod val="75000"/>
                  </a:schemeClr>
                </a:solidFill>
                <a:latin typeface="Calibri"/>
              </a:rPr>
            </a:br>
            <a:r>
              <a:rPr lang="en-US" sz="1000" b="1" dirty="0" smtClean="0">
                <a:solidFill>
                  <a:schemeClr val="bg2">
                    <a:lumMod val="75000"/>
                  </a:schemeClr>
                </a:solidFill>
                <a:latin typeface="Calibri"/>
              </a:rPr>
              <a:t>Drugs</a:t>
            </a:r>
          </a:p>
        </p:txBody>
      </p:sp>
      <p:sp>
        <p:nvSpPr>
          <p:cNvPr id="46" name="Rectangle 45"/>
          <p:cNvSpPr/>
          <p:nvPr/>
        </p:nvSpPr>
        <p:spPr>
          <a:xfrm>
            <a:off x="2486025" y="2526535"/>
            <a:ext cx="1762125" cy="246221"/>
          </a:xfrm>
          <a:prstGeom prst="rect">
            <a:avLst/>
          </a:prstGeom>
        </p:spPr>
        <p:txBody>
          <a:bodyPr wrap="square">
            <a:spAutoFit/>
          </a:bodyPr>
          <a:lstStyle/>
          <a:p>
            <a:pPr fontAlgn="b"/>
            <a:r>
              <a:rPr lang="en-US" sz="1000" b="1" dirty="0" smtClean="0">
                <a:solidFill>
                  <a:schemeClr val="accent5"/>
                </a:solidFill>
                <a:latin typeface="Calibri"/>
              </a:rPr>
              <a:t>All Other + Capitation </a:t>
            </a:r>
          </a:p>
        </p:txBody>
      </p:sp>
      <p:sp>
        <p:nvSpPr>
          <p:cNvPr id="12" name="Rectangle 11"/>
          <p:cNvSpPr/>
          <p:nvPr/>
        </p:nvSpPr>
        <p:spPr>
          <a:xfrm>
            <a:off x="1266825" y="2466945"/>
            <a:ext cx="914400" cy="348813"/>
          </a:xfrm>
          <a:prstGeom prst="rect">
            <a:avLst/>
          </a:prstGeom>
        </p:spPr>
        <p:txBody>
          <a:bodyPr wrap="square">
            <a:spAutoFit/>
          </a:bodyPr>
          <a:lstStyle/>
          <a:p>
            <a:pPr algn="ctr">
              <a:lnSpc>
                <a:spcPts val="1000"/>
              </a:lnSpc>
              <a:defRPr sz="1000" b="1" i="0" u="none" strike="noStrike" kern="1200" baseline="0">
                <a:solidFill>
                  <a:srgbClr val="FFFFFF"/>
                </a:solidFill>
                <a:latin typeface="+mn-lt"/>
                <a:ea typeface="+mn-ea"/>
                <a:cs typeface="+mn-cs"/>
              </a:defRPr>
            </a:pPr>
            <a:r>
              <a:rPr lang="en-US" b="1" dirty="0">
                <a:solidFill>
                  <a:srgbClr val="FFFFFF"/>
                </a:solidFill>
              </a:rPr>
              <a:t>10%</a:t>
            </a:r>
          </a:p>
          <a:p>
            <a:pPr algn="ctr">
              <a:lnSpc>
                <a:spcPts val="1000"/>
              </a:lnSpc>
              <a:defRPr sz="1000" b="1" i="0" u="none" strike="noStrike" kern="1200" baseline="0">
                <a:solidFill>
                  <a:srgbClr val="FFFFFF"/>
                </a:solidFill>
                <a:latin typeface="+mn-lt"/>
                <a:ea typeface="+mn-ea"/>
                <a:cs typeface="+mn-cs"/>
              </a:defRPr>
            </a:pPr>
            <a:r>
              <a:rPr lang="en-US" b="1" dirty="0">
                <a:solidFill>
                  <a:srgbClr val="FFFFFF"/>
                </a:solidFill>
              </a:rPr>
              <a:t>($504)</a:t>
            </a:r>
          </a:p>
        </p:txBody>
      </p:sp>
      <p:sp>
        <p:nvSpPr>
          <p:cNvPr id="13" name="Rectangle 12"/>
          <p:cNvSpPr/>
          <p:nvPr/>
        </p:nvSpPr>
        <p:spPr>
          <a:xfrm>
            <a:off x="1266825" y="3095595"/>
            <a:ext cx="914400" cy="400110"/>
          </a:xfrm>
          <a:prstGeom prst="rect">
            <a:avLst/>
          </a:prstGeom>
        </p:spPr>
        <p:txBody>
          <a:bodyPr>
            <a:spAutoFit/>
          </a:bodyPr>
          <a:lstStyle/>
          <a:p>
            <a:pPr algn="ctr">
              <a:defRPr sz="1000" b="1" i="0" u="none" strike="noStrike" kern="1200" baseline="0">
                <a:solidFill>
                  <a:srgbClr val="1C1C1C"/>
                </a:solidFill>
                <a:latin typeface="+mn-lt"/>
                <a:ea typeface="+mn-ea"/>
                <a:cs typeface="+mn-cs"/>
              </a:defRPr>
            </a:pPr>
            <a:r>
              <a:rPr lang="en-US" b="1" dirty="0" smtClean="0">
                <a:solidFill>
                  <a:srgbClr val="1C1C1C"/>
                </a:solidFill>
              </a:rPr>
              <a:t>32</a:t>
            </a:r>
            <a:r>
              <a:rPr lang="en-US" b="1" dirty="0" smtClean="0">
                <a:solidFill>
                  <a:srgbClr val="1C1C1C"/>
                </a:solidFill>
              </a:rPr>
              <a:t>%</a:t>
            </a:r>
            <a:endParaRPr lang="en-US" b="1" dirty="0">
              <a:solidFill>
                <a:srgbClr val="1C1C1C"/>
              </a:solidFill>
            </a:endParaRPr>
          </a:p>
          <a:p>
            <a:pPr algn="ctr">
              <a:defRPr sz="1000" b="1" i="0" u="none" strike="noStrike" kern="1200" baseline="0">
                <a:solidFill>
                  <a:srgbClr val="1C1C1C"/>
                </a:solidFill>
                <a:latin typeface="+mn-lt"/>
                <a:ea typeface="+mn-ea"/>
                <a:cs typeface="+mn-cs"/>
              </a:defRPr>
            </a:pPr>
            <a:r>
              <a:rPr lang="en-US" b="1" dirty="0">
                <a:solidFill>
                  <a:srgbClr val="1C1C1C"/>
                </a:solidFill>
              </a:rPr>
              <a:t>($1,596)</a:t>
            </a:r>
          </a:p>
        </p:txBody>
      </p:sp>
      <p:sp>
        <p:nvSpPr>
          <p:cNvPr id="14" name="Rectangle 13"/>
          <p:cNvSpPr/>
          <p:nvPr/>
        </p:nvSpPr>
        <p:spPr>
          <a:xfrm>
            <a:off x="1266825" y="3990945"/>
            <a:ext cx="914400" cy="400110"/>
          </a:xfrm>
          <a:prstGeom prst="rect">
            <a:avLst/>
          </a:prstGeom>
        </p:spPr>
        <p:txBody>
          <a:bodyPr>
            <a:spAutoFit/>
          </a:bodyPr>
          <a:lstStyle/>
          <a:p>
            <a:pPr algn="ctr">
              <a:defRPr sz="1000" b="1" i="0" u="none" strike="noStrike" kern="1200" baseline="0">
                <a:solidFill>
                  <a:srgbClr val="FFFFFF"/>
                </a:solidFill>
                <a:latin typeface="+mn-lt"/>
                <a:ea typeface="+mn-ea"/>
                <a:cs typeface="+mn-cs"/>
              </a:defRPr>
            </a:pPr>
            <a:r>
              <a:rPr lang="en-US" b="1" dirty="0" smtClean="0">
                <a:solidFill>
                  <a:srgbClr val="FFFFFF"/>
                </a:solidFill>
              </a:rPr>
              <a:t>24%</a:t>
            </a:r>
            <a:endParaRPr lang="en-US" b="1" dirty="0">
              <a:solidFill>
                <a:srgbClr val="FFFFFF"/>
              </a:solidFill>
            </a:endParaRPr>
          </a:p>
          <a:p>
            <a:pPr algn="ctr">
              <a:defRPr sz="1000" b="1" i="0" u="none" strike="noStrike" kern="1200" baseline="0">
                <a:solidFill>
                  <a:srgbClr val="FFFFFF"/>
                </a:solidFill>
                <a:latin typeface="+mn-lt"/>
                <a:ea typeface="+mn-ea"/>
                <a:cs typeface="+mn-cs"/>
              </a:defRPr>
            </a:pPr>
            <a:r>
              <a:rPr lang="en-US" b="1" dirty="0">
                <a:solidFill>
                  <a:srgbClr val="FFFFFF"/>
                </a:solidFill>
              </a:rPr>
              <a:t>($1,188)</a:t>
            </a:r>
          </a:p>
        </p:txBody>
      </p:sp>
      <p:sp>
        <p:nvSpPr>
          <p:cNvPr id="15" name="Rectangle 14"/>
          <p:cNvSpPr/>
          <p:nvPr/>
        </p:nvSpPr>
        <p:spPr>
          <a:xfrm>
            <a:off x="1266825" y="4648170"/>
            <a:ext cx="914400" cy="400110"/>
          </a:xfrm>
          <a:prstGeom prst="rect">
            <a:avLst/>
          </a:prstGeom>
        </p:spPr>
        <p:txBody>
          <a:bodyPr>
            <a:spAutoFit/>
          </a:bodyPr>
          <a:lstStyle/>
          <a:p>
            <a:pPr algn="ctr">
              <a:defRPr sz="1000" b="1" i="0" u="none" strike="noStrike" kern="1200" baseline="0">
                <a:solidFill>
                  <a:srgbClr val="FFFFFF"/>
                </a:solidFill>
                <a:latin typeface="+mn-lt"/>
                <a:ea typeface="+mn-ea"/>
                <a:cs typeface="+mn-cs"/>
              </a:defRPr>
            </a:pPr>
            <a:r>
              <a:rPr lang="en-US" b="1" dirty="0" smtClean="0">
                <a:solidFill>
                  <a:srgbClr val="FFFFFF"/>
                </a:solidFill>
              </a:rPr>
              <a:t>17%</a:t>
            </a:r>
            <a:endParaRPr lang="en-US" b="1" dirty="0">
              <a:solidFill>
                <a:srgbClr val="FFFFFF"/>
              </a:solidFill>
            </a:endParaRPr>
          </a:p>
          <a:p>
            <a:pPr algn="ctr">
              <a:defRPr sz="1000" b="1" i="0" u="none" strike="noStrike" kern="1200" baseline="0">
                <a:solidFill>
                  <a:srgbClr val="FFFFFF"/>
                </a:solidFill>
                <a:latin typeface="+mn-lt"/>
                <a:ea typeface="+mn-ea"/>
                <a:cs typeface="+mn-cs"/>
              </a:defRPr>
            </a:pPr>
            <a:r>
              <a:rPr lang="en-US" b="1" dirty="0">
                <a:solidFill>
                  <a:srgbClr val="FFFFFF"/>
                </a:solidFill>
              </a:rPr>
              <a:t>($864)</a:t>
            </a:r>
          </a:p>
        </p:txBody>
      </p:sp>
      <p:cxnSp>
        <p:nvCxnSpPr>
          <p:cNvPr id="48" name="Straight Connector 47"/>
          <p:cNvCxnSpPr/>
          <p:nvPr/>
        </p:nvCxnSpPr>
        <p:spPr>
          <a:xfrm flipH="1" flipV="1">
            <a:off x="2476500" y="5629275"/>
            <a:ext cx="1790700" cy="476250"/>
          </a:xfrm>
          <a:prstGeom prst="line">
            <a:avLst/>
          </a:prstGeom>
          <a:ln w="6350">
            <a:solidFill>
              <a:schemeClr val="accent2"/>
            </a:solidFill>
            <a:prstDash val="lgDash"/>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itle 1"/>
          <p:cNvSpPr>
            <a:spLocks noGrp="1"/>
          </p:cNvSpPr>
          <p:nvPr>
            <p:ph type="title"/>
          </p:nvPr>
        </p:nvSpPr>
        <p:spPr/>
        <p:txBody>
          <a:bodyPr/>
          <a:lstStyle/>
          <a:p>
            <a:r>
              <a:rPr lang="en-US" dirty="0" smtClean="0"/>
              <a:t>The Growth in Spending for Different Categories of </a:t>
            </a:r>
            <a:br>
              <a:rPr lang="en-US" dirty="0" smtClean="0"/>
            </a:br>
            <a:r>
              <a:rPr lang="en-US" dirty="0" smtClean="0"/>
              <a:t>Services Was More Proportional for Medicare Beneficiaries</a:t>
            </a:r>
            <a:endParaRPr lang="en-US" dirty="0"/>
          </a:p>
        </p:txBody>
      </p:sp>
      <p:sp>
        <p:nvSpPr>
          <p:cNvPr id="3" name="Slide Number Placeholder 2"/>
          <p:cNvSpPr>
            <a:spLocks noGrp="1"/>
          </p:cNvSpPr>
          <p:nvPr>
            <p:ph type="sldNum" sz="quarter" idx="10"/>
          </p:nvPr>
        </p:nvSpPr>
        <p:spPr/>
        <p:txBody>
          <a:bodyPr/>
          <a:lstStyle/>
          <a:p>
            <a:fld id="{8D7C5522-1BA0-47FD-B705-A51CEF771AD1}" type="slidenum">
              <a:rPr lang="en-US" smtClean="0"/>
              <a:pPr/>
              <a:t>23</a:t>
            </a:fld>
            <a:endParaRPr lang="en-US" dirty="0"/>
          </a:p>
        </p:txBody>
      </p:sp>
      <p:sp>
        <p:nvSpPr>
          <p:cNvPr id="49156" name="TextBox 6"/>
          <p:cNvSpPr txBox="1">
            <a:spLocks noChangeArrowheads="1"/>
          </p:cNvSpPr>
          <p:nvPr/>
        </p:nvSpPr>
        <p:spPr bwMode="auto">
          <a:xfrm>
            <a:off x="455613" y="5915323"/>
            <a:ext cx="6035675" cy="461665"/>
          </a:xfrm>
          <a:prstGeom prst="rect">
            <a:avLst/>
          </a:prstGeom>
          <a:noFill/>
          <a:ln w="9525">
            <a:noFill/>
            <a:miter lim="800000"/>
            <a:headEnd/>
            <a:tailEnd/>
          </a:ln>
        </p:spPr>
        <p:txBody>
          <a:bodyPr lIns="0" rIns="0" anchor="b">
            <a:spAutoFit/>
          </a:bodyPr>
          <a:lstStyle/>
          <a:p>
            <a:r>
              <a:rPr lang="en-US" sz="600" dirty="0" smtClean="0"/>
              <a:t>NOTE: </a:t>
            </a:r>
            <a:r>
              <a:rPr lang="en-US" sz="800" dirty="0" smtClean="0"/>
              <a:t>Data for Medicare Fee-for-service (FFS) program only.</a:t>
            </a:r>
            <a:endParaRPr lang="en-US" sz="600" dirty="0"/>
          </a:p>
          <a:p>
            <a:r>
              <a:rPr lang="en-US" sz="600" dirty="0" smtClean="0"/>
              <a:t>SOURCE: </a:t>
            </a:r>
            <a:r>
              <a:rPr lang="en-US" sz="800" dirty="0" smtClean="0"/>
              <a:t>Massachusetts Division of Health Care Finance and Policy, “</a:t>
            </a:r>
            <a:r>
              <a:rPr lang="en-US" altLang="ja-JP" sz="800" dirty="0" smtClean="0">
                <a:hlinkClick r:id="rId3"/>
              </a:rPr>
              <a:t>Massachusetts Health Care Cost Trends: Trends in Health Expenditures</a:t>
            </a:r>
            <a:r>
              <a:rPr lang="en-US" altLang="ja-JP" sz="800" dirty="0" smtClean="0"/>
              <a:t>,</a:t>
            </a:r>
            <a:r>
              <a:rPr lang="ja-JP" altLang="en-US" sz="800" dirty="0" smtClean="0"/>
              <a:t>”</a:t>
            </a:r>
            <a:r>
              <a:rPr lang="en-US" altLang="ja-JP" sz="800" dirty="0" smtClean="0"/>
              <a:t> </a:t>
            </a:r>
            <a:br>
              <a:rPr lang="en-US" altLang="ja-JP" sz="800" dirty="0" smtClean="0"/>
            </a:br>
            <a:r>
              <a:rPr lang="en-US" altLang="ja-JP" sz="800" dirty="0" smtClean="0"/>
              <a:t>June 2011.</a:t>
            </a:r>
            <a:endParaRPr lang="en-US" sz="800" dirty="0"/>
          </a:p>
        </p:txBody>
      </p:sp>
      <p:sp>
        <p:nvSpPr>
          <p:cNvPr id="39" name="Rectangle 38"/>
          <p:cNvSpPr/>
          <p:nvPr/>
        </p:nvSpPr>
        <p:spPr>
          <a:xfrm>
            <a:off x="6399213" y="1635125"/>
            <a:ext cx="228600" cy="1190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44" name="Text Box 11"/>
          <p:cNvSpPr txBox="1">
            <a:spLocks noChangeArrowheads="1"/>
          </p:cNvSpPr>
          <p:nvPr/>
        </p:nvSpPr>
        <p:spPr bwMode="auto">
          <a:xfrm>
            <a:off x="6627813" y="1819275"/>
            <a:ext cx="2057400" cy="4481513"/>
          </a:xfrm>
          <a:prstGeom prst="rect">
            <a:avLst/>
          </a:prstGeom>
          <a:noFill/>
          <a:ln w="3175">
            <a:solidFill>
              <a:schemeClr val="accent1">
                <a:lumMod val="60000"/>
                <a:lumOff val="40000"/>
              </a:schemeClr>
            </a:solidFill>
            <a:miter lim="800000"/>
            <a:headEnd/>
            <a:tailEnd/>
          </a:ln>
        </p:spPr>
        <p:txBody>
          <a:bodyPr/>
          <a:lstStyle/>
          <a:p>
            <a:pPr defTabSz="914400">
              <a:lnSpc>
                <a:spcPts val="2000"/>
              </a:lnSpc>
              <a:spcBef>
                <a:spcPct val="50000"/>
              </a:spcBef>
            </a:pPr>
            <a:r>
              <a:rPr lang="en-US" sz="1400" dirty="0" smtClean="0"/>
              <a:t>At $12,995, spending per Medicare beneficiary is more than twice the level for the privately insured (previous slides). Much of the difference is for spending on long-term care; most services contribute an expected level to the growth in total spending, though spending on prescription drugs contribute proportionally more and physician services contribute slightly less than expected. </a:t>
            </a:r>
            <a:endParaRPr lang="en-US" sz="1400" dirty="0"/>
          </a:p>
        </p:txBody>
      </p:sp>
      <p:sp>
        <p:nvSpPr>
          <p:cNvPr id="58" name="Rectangle 8"/>
          <p:cNvSpPr>
            <a:spLocks noChangeArrowheads="1"/>
          </p:cNvSpPr>
          <p:nvPr/>
        </p:nvSpPr>
        <p:spPr bwMode="auto">
          <a:xfrm>
            <a:off x="3695542" y="1814513"/>
            <a:ext cx="2655887" cy="246062"/>
          </a:xfrm>
          <a:prstGeom prst="rect">
            <a:avLst/>
          </a:prstGeom>
          <a:noFill/>
          <a:ln w="9525">
            <a:noFill/>
            <a:miter lim="800000"/>
            <a:headEnd/>
            <a:tailEnd/>
          </a:ln>
        </p:spPr>
        <p:txBody>
          <a:bodyPr wrap="none" lIns="0" rIns="0">
            <a:noAutofit/>
          </a:bodyPr>
          <a:lstStyle/>
          <a:p>
            <a:pPr algn="ctr">
              <a:defRPr sz="1800" b="1" i="0" u="none" strike="noStrike" kern="1200" baseline="0">
                <a:solidFill>
                  <a:prstClr val="black"/>
                </a:solidFill>
                <a:latin typeface="+mn-lt"/>
                <a:ea typeface="+mn-ea"/>
                <a:cs typeface="+mn-cs"/>
              </a:defRPr>
            </a:pPr>
            <a:r>
              <a:rPr lang="en-US" sz="1000" dirty="0" smtClean="0">
                <a:solidFill>
                  <a:prstClr val="black"/>
                </a:solidFill>
              </a:rPr>
              <a:t>MA DISTRIBUTION OF GROWTH IN </a:t>
            </a:r>
            <a:br>
              <a:rPr lang="en-US" sz="1000" dirty="0" smtClean="0">
                <a:solidFill>
                  <a:prstClr val="black"/>
                </a:solidFill>
              </a:rPr>
            </a:br>
            <a:r>
              <a:rPr lang="en-US" sz="1000" dirty="0" smtClean="0">
                <a:solidFill>
                  <a:prstClr val="black"/>
                </a:solidFill>
              </a:rPr>
              <a:t>MEDICARE PER CAPITA SPENDING</a:t>
            </a:r>
            <a:br>
              <a:rPr lang="en-US" sz="1000" dirty="0" smtClean="0">
                <a:solidFill>
                  <a:prstClr val="black"/>
                </a:solidFill>
              </a:rPr>
            </a:br>
            <a:r>
              <a:rPr lang="en-US" sz="1000" dirty="0" smtClean="0">
                <a:solidFill>
                  <a:prstClr val="black"/>
                </a:solidFill>
              </a:rPr>
              <a:t>BY TYPE OF SERVICE, 2007- 2008</a:t>
            </a:r>
            <a:endParaRPr lang="en-US" sz="1000" dirty="0">
              <a:solidFill>
                <a:prstClr val="black"/>
              </a:solidFill>
            </a:endParaRPr>
          </a:p>
        </p:txBody>
      </p:sp>
      <p:cxnSp>
        <p:nvCxnSpPr>
          <p:cNvPr id="47" name="Straight Connector 46"/>
          <p:cNvCxnSpPr/>
          <p:nvPr/>
        </p:nvCxnSpPr>
        <p:spPr>
          <a:xfrm flipH="1">
            <a:off x="2466975" y="2392259"/>
            <a:ext cx="1809751" cy="0"/>
          </a:xfrm>
          <a:prstGeom prst="line">
            <a:avLst/>
          </a:prstGeom>
          <a:ln w="6350">
            <a:solidFill>
              <a:schemeClr val="accent2"/>
            </a:solidFill>
            <a:prstDash val="lgDash"/>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flipH="1">
            <a:off x="2481944" y="4781550"/>
            <a:ext cx="1766206" cy="27956"/>
          </a:xfrm>
          <a:prstGeom prst="line">
            <a:avLst/>
          </a:prstGeom>
          <a:ln w="6350">
            <a:solidFill>
              <a:schemeClr val="accent2"/>
            </a:solidFill>
            <a:prstDash val="lgDash"/>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flipH="1">
            <a:off x="2487881" y="4215740"/>
            <a:ext cx="1775361" cy="172193"/>
          </a:xfrm>
          <a:prstGeom prst="line">
            <a:avLst/>
          </a:prstGeom>
          <a:ln w="6350">
            <a:solidFill>
              <a:schemeClr val="accent2"/>
            </a:solidFill>
            <a:prstDash val="lgDash"/>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flipH="1">
            <a:off x="2487881" y="4120738"/>
            <a:ext cx="1781298" cy="231568"/>
          </a:xfrm>
          <a:prstGeom prst="line">
            <a:avLst/>
          </a:prstGeom>
          <a:ln w="6350">
            <a:solidFill>
              <a:schemeClr val="accent2"/>
            </a:solidFill>
            <a:prstDash val="lgDash"/>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flipH="1" flipV="1">
            <a:off x="2487881" y="3699164"/>
            <a:ext cx="1781298" cy="136566"/>
          </a:xfrm>
          <a:prstGeom prst="line">
            <a:avLst/>
          </a:prstGeom>
          <a:ln w="6350">
            <a:solidFill>
              <a:schemeClr val="accent2"/>
            </a:solidFill>
            <a:prstDash val="lgDash"/>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flipH="1">
            <a:off x="2481944" y="3360717"/>
            <a:ext cx="1787235" cy="23751"/>
          </a:xfrm>
          <a:prstGeom prst="line">
            <a:avLst/>
          </a:prstGeom>
          <a:ln w="6350">
            <a:solidFill>
              <a:schemeClr val="accent2"/>
            </a:solidFill>
            <a:prstDash val="lgDash"/>
          </a:ln>
        </p:spPr>
        <p:style>
          <a:lnRef idx="1">
            <a:schemeClr val="accent1"/>
          </a:lnRef>
          <a:fillRef idx="0">
            <a:schemeClr val="accent1"/>
          </a:fillRef>
          <a:effectRef idx="0">
            <a:schemeClr val="accent1"/>
          </a:effectRef>
          <a:fontRef idx="minor">
            <a:schemeClr val="tx1"/>
          </a:fontRef>
        </p:style>
      </p:cxnSp>
      <p:sp>
        <p:nvSpPr>
          <p:cNvPr id="60" name="Rectangle 8"/>
          <p:cNvSpPr>
            <a:spLocks noChangeArrowheads="1"/>
          </p:cNvSpPr>
          <p:nvPr/>
        </p:nvSpPr>
        <p:spPr bwMode="auto">
          <a:xfrm>
            <a:off x="446088" y="1814513"/>
            <a:ext cx="2582862" cy="246062"/>
          </a:xfrm>
          <a:prstGeom prst="rect">
            <a:avLst/>
          </a:prstGeom>
          <a:noFill/>
          <a:ln w="9525">
            <a:noFill/>
            <a:miter lim="800000"/>
            <a:headEnd/>
            <a:tailEnd/>
          </a:ln>
        </p:spPr>
        <p:txBody>
          <a:bodyPr wrap="none" lIns="0" rIns="0">
            <a:noAutofit/>
          </a:bodyPr>
          <a:lstStyle/>
          <a:p>
            <a:pPr algn="ctr">
              <a:defRPr sz="1800" b="1" i="0" u="none" strike="noStrike" kern="1200" baseline="0">
                <a:solidFill>
                  <a:prstClr val="black"/>
                </a:solidFill>
                <a:latin typeface="+mn-lt"/>
                <a:ea typeface="+mn-ea"/>
                <a:cs typeface="+mn-cs"/>
              </a:defRPr>
            </a:pPr>
            <a:r>
              <a:rPr lang="en-US" sz="1000" b="1" dirty="0" smtClean="0">
                <a:solidFill>
                  <a:prstClr val="black"/>
                </a:solidFill>
              </a:rPr>
              <a:t>MA DISTRIBUTION OF MEDICARE</a:t>
            </a:r>
            <a:br>
              <a:rPr lang="en-US" sz="1000" b="1" dirty="0" smtClean="0">
                <a:solidFill>
                  <a:prstClr val="black"/>
                </a:solidFill>
              </a:rPr>
            </a:br>
            <a:r>
              <a:rPr lang="en-US" sz="1000" b="1" dirty="0" smtClean="0">
                <a:solidFill>
                  <a:prstClr val="black"/>
                </a:solidFill>
              </a:rPr>
              <a:t>SPENDING BY TYPE OF SERVICE</a:t>
            </a:r>
            <a:br>
              <a:rPr lang="en-US" sz="1000" b="1" dirty="0" smtClean="0">
                <a:solidFill>
                  <a:prstClr val="black"/>
                </a:solidFill>
              </a:rPr>
            </a:br>
            <a:r>
              <a:rPr lang="en-US" sz="1000" b="1" dirty="0" smtClean="0">
                <a:solidFill>
                  <a:prstClr val="black"/>
                </a:solidFill>
              </a:rPr>
              <a:t> ($ PER CAPITA), 2008</a:t>
            </a:r>
            <a:endParaRPr lang="en-US" sz="1000" b="1" dirty="0">
              <a:solidFill>
                <a:prstClr val="black"/>
              </a:solidFill>
            </a:endParaRPr>
          </a:p>
        </p:txBody>
      </p:sp>
      <p:sp>
        <p:nvSpPr>
          <p:cNvPr id="70" name="Rectangle 22"/>
          <p:cNvSpPr>
            <a:spLocks noChangeArrowheads="1"/>
          </p:cNvSpPr>
          <p:nvPr/>
        </p:nvSpPr>
        <p:spPr bwMode="auto">
          <a:xfrm>
            <a:off x="1361282" y="2447925"/>
            <a:ext cx="752475" cy="400110"/>
          </a:xfrm>
          <a:prstGeom prst="rect">
            <a:avLst/>
          </a:prstGeom>
          <a:noFill/>
          <a:ln w="9525">
            <a:noFill/>
            <a:miter lim="800000"/>
            <a:headEnd/>
            <a:tailEnd/>
          </a:ln>
        </p:spPr>
        <p:txBody>
          <a:bodyPr wrap="square" lIns="0" rIns="0">
            <a:spAutoFit/>
          </a:bodyPr>
          <a:lstStyle/>
          <a:p>
            <a:pPr algn="ctr"/>
            <a:r>
              <a:rPr lang="en-US" sz="1000" b="1" dirty="0" smtClean="0">
                <a:solidFill>
                  <a:srgbClr val="FFFFFF"/>
                </a:solidFill>
              </a:rPr>
              <a:t>10%</a:t>
            </a:r>
          </a:p>
          <a:p>
            <a:pPr algn="ctr"/>
            <a:r>
              <a:rPr lang="en-US" sz="1000" b="1" dirty="0" smtClean="0">
                <a:solidFill>
                  <a:srgbClr val="FFFFFF"/>
                </a:solidFill>
              </a:rPr>
              <a:t>($1,232.8)</a:t>
            </a:r>
            <a:endParaRPr lang="en-US" sz="1000" dirty="0">
              <a:solidFill>
                <a:srgbClr val="FFFFFF"/>
              </a:solidFill>
            </a:endParaRPr>
          </a:p>
        </p:txBody>
      </p:sp>
      <p:sp>
        <p:nvSpPr>
          <p:cNvPr id="71" name="Rectangle 22"/>
          <p:cNvSpPr>
            <a:spLocks noChangeArrowheads="1"/>
          </p:cNvSpPr>
          <p:nvPr/>
        </p:nvSpPr>
        <p:spPr bwMode="auto">
          <a:xfrm>
            <a:off x="1397321" y="4580577"/>
            <a:ext cx="680397" cy="400110"/>
          </a:xfrm>
          <a:prstGeom prst="rect">
            <a:avLst/>
          </a:prstGeom>
          <a:noFill/>
          <a:ln w="9525">
            <a:noFill/>
            <a:miter lim="800000"/>
            <a:headEnd/>
            <a:tailEnd/>
          </a:ln>
        </p:spPr>
        <p:txBody>
          <a:bodyPr wrap="square" lIns="0" rIns="0">
            <a:spAutoFit/>
          </a:bodyPr>
          <a:lstStyle/>
          <a:p>
            <a:pPr algn="ctr"/>
            <a:r>
              <a:rPr lang="en-US" sz="1000" b="1" dirty="0" smtClean="0">
                <a:solidFill>
                  <a:srgbClr val="FFFFFF"/>
                </a:solidFill>
              </a:rPr>
              <a:t>16%</a:t>
            </a:r>
          </a:p>
          <a:p>
            <a:pPr algn="ctr"/>
            <a:r>
              <a:rPr lang="en-US" sz="1000" b="1" dirty="0" smtClean="0">
                <a:solidFill>
                  <a:srgbClr val="FFFFFF"/>
                </a:solidFill>
              </a:rPr>
              <a:t>($2,013.8)</a:t>
            </a:r>
            <a:endParaRPr lang="en-US" sz="1000" dirty="0">
              <a:solidFill>
                <a:srgbClr val="FFFFFF"/>
              </a:solidFill>
            </a:endParaRPr>
          </a:p>
        </p:txBody>
      </p:sp>
      <p:sp>
        <p:nvSpPr>
          <p:cNvPr id="72" name="Rectangle 22"/>
          <p:cNvSpPr>
            <a:spLocks noChangeArrowheads="1"/>
          </p:cNvSpPr>
          <p:nvPr/>
        </p:nvSpPr>
        <p:spPr bwMode="auto">
          <a:xfrm>
            <a:off x="1396215" y="3981450"/>
            <a:ext cx="682608" cy="400110"/>
          </a:xfrm>
          <a:prstGeom prst="rect">
            <a:avLst/>
          </a:prstGeom>
          <a:noFill/>
          <a:ln w="9525">
            <a:noFill/>
            <a:miter lim="800000"/>
            <a:headEnd/>
            <a:tailEnd/>
          </a:ln>
        </p:spPr>
        <p:txBody>
          <a:bodyPr wrap="square" lIns="0" rIns="0">
            <a:spAutoFit/>
          </a:bodyPr>
          <a:lstStyle/>
          <a:p>
            <a:pPr algn="ctr"/>
            <a:r>
              <a:rPr lang="en-US" sz="1000" b="1" dirty="0" smtClean="0">
                <a:solidFill>
                  <a:schemeClr val="bg1"/>
                </a:solidFill>
              </a:rPr>
              <a:t>23%</a:t>
            </a:r>
          </a:p>
          <a:p>
            <a:pPr algn="ctr"/>
            <a:r>
              <a:rPr lang="en-US" sz="1000" b="1" dirty="0" smtClean="0">
                <a:solidFill>
                  <a:schemeClr val="bg1"/>
                </a:solidFill>
              </a:rPr>
              <a:t>($2,961.6)</a:t>
            </a:r>
            <a:endParaRPr lang="en-US" sz="1000" dirty="0">
              <a:solidFill>
                <a:schemeClr val="bg1"/>
              </a:solidFill>
            </a:endParaRPr>
          </a:p>
        </p:txBody>
      </p:sp>
      <p:sp>
        <p:nvSpPr>
          <p:cNvPr id="73" name="Rectangle 22"/>
          <p:cNvSpPr>
            <a:spLocks noChangeArrowheads="1"/>
          </p:cNvSpPr>
          <p:nvPr/>
        </p:nvSpPr>
        <p:spPr bwMode="auto">
          <a:xfrm>
            <a:off x="1372634" y="3104202"/>
            <a:ext cx="729770" cy="400110"/>
          </a:xfrm>
          <a:prstGeom prst="rect">
            <a:avLst/>
          </a:prstGeom>
          <a:noFill/>
          <a:ln w="9525">
            <a:noFill/>
            <a:miter lim="800000"/>
            <a:headEnd/>
            <a:tailEnd/>
          </a:ln>
        </p:spPr>
        <p:txBody>
          <a:bodyPr wrap="square" lIns="0" rIns="0">
            <a:spAutoFit/>
          </a:bodyPr>
          <a:lstStyle/>
          <a:p>
            <a:pPr algn="ctr"/>
            <a:r>
              <a:rPr lang="en-US" sz="1000" b="1" dirty="0" smtClean="0">
                <a:solidFill>
                  <a:srgbClr val="1C1C1C"/>
                </a:solidFill>
              </a:rPr>
              <a:t>32%</a:t>
            </a:r>
          </a:p>
          <a:p>
            <a:pPr algn="ctr"/>
            <a:r>
              <a:rPr lang="en-US" sz="1000" b="1" dirty="0" smtClean="0">
                <a:solidFill>
                  <a:srgbClr val="1C1C1C"/>
                </a:solidFill>
              </a:rPr>
              <a:t>($4,031.9)</a:t>
            </a:r>
            <a:endParaRPr lang="en-US" sz="1000" dirty="0">
              <a:solidFill>
                <a:srgbClr val="1C1C1C"/>
              </a:solidFill>
            </a:endParaRPr>
          </a:p>
        </p:txBody>
      </p:sp>
      <p:sp>
        <p:nvSpPr>
          <p:cNvPr id="74" name="Rectangle 22"/>
          <p:cNvSpPr>
            <a:spLocks noChangeArrowheads="1"/>
          </p:cNvSpPr>
          <p:nvPr/>
        </p:nvSpPr>
        <p:spPr bwMode="auto">
          <a:xfrm>
            <a:off x="1362092" y="5124450"/>
            <a:ext cx="750854" cy="400110"/>
          </a:xfrm>
          <a:prstGeom prst="rect">
            <a:avLst/>
          </a:prstGeom>
          <a:noFill/>
          <a:ln w="9525">
            <a:noFill/>
            <a:miter lim="800000"/>
            <a:headEnd/>
            <a:tailEnd/>
          </a:ln>
        </p:spPr>
        <p:txBody>
          <a:bodyPr wrap="square" lIns="0" rIns="0">
            <a:spAutoFit/>
          </a:bodyPr>
          <a:lstStyle/>
          <a:p>
            <a:pPr algn="ctr"/>
            <a:r>
              <a:rPr lang="en-US" sz="1000" b="1" dirty="0" smtClean="0">
                <a:solidFill>
                  <a:srgbClr val="FFFFFF"/>
                </a:solidFill>
              </a:rPr>
              <a:t>19%</a:t>
            </a:r>
          </a:p>
          <a:p>
            <a:pPr algn="ctr"/>
            <a:r>
              <a:rPr lang="en-US" sz="1000" b="1" dirty="0" smtClean="0">
                <a:solidFill>
                  <a:srgbClr val="FFFFFF"/>
                </a:solidFill>
              </a:rPr>
              <a:t>($2,421.9)</a:t>
            </a:r>
            <a:endParaRPr lang="en-US" sz="1000" dirty="0">
              <a:solidFill>
                <a:srgbClr val="FFFFFF"/>
              </a:solidFill>
            </a:endParaRPr>
          </a:p>
        </p:txBody>
      </p:sp>
      <p:graphicFrame>
        <p:nvGraphicFramePr>
          <p:cNvPr id="75" name="Chart 74"/>
          <p:cNvGraphicFramePr/>
          <p:nvPr/>
        </p:nvGraphicFramePr>
        <p:xfrm>
          <a:off x="447675" y="2390776"/>
          <a:ext cx="2560320" cy="3657600"/>
        </p:xfrm>
        <a:graphic>
          <a:graphicData uri="http://schemas.openxmlformats.org/drawingml/2006/chart">
            <c:chart xmlns:c="http://schemas.openxmlformats.org/drawingml/2006/chart" xmlns:r="http://schemas.openxmlformats.org/officeDocument/2006/relationships" r:id="rId4"/>
          </a:graphicData>
        </a:graphic>
      </p:graphicFrame>
      <p:sp>
        <p:nvSpPr>
          <p:cNvPr id="32" name="Rectangle 22"/>
          <p:cNvSpPr>
            <a:spLocks noChangeArrowheads="1"/>
          </p:cNvSpPr>
          <p:nvPr/>
        </p:nvSpPr>
        <p:spPr bwMode="auto">
          <a:xfrm>
            <a:off x="1391175" y="5228277"/>
            <a:ext cx="680397" cy="400110"/>
          </a:xfrm>
          <a:prstGeom prst="rect">
            <a:avLst/>
          </a:prstGeom>
          <a:noFill/>
          <a:ln w="9525">
            <a:noFill/>
            <a:miter lim="800000"/>
            <a:headEnd/>
            <a:tailEnd/>
          </a:ln>
        </p:spPr>
        <p:txBody>
          <a:bodyPr wrap="square" lIns="0" rIns="0">
            <a:spAutoFit/>
          </a:bodyPr>
          <a:lstStyle/>
          <a:p>
            <a:pPr algn="ctr"/>
            <a:r>
              <a:rPr lang="en-US" sz="1000" b="1" dirty="0" smtClean="0">
                <a:solidFill>
                  <a:srgbClr val="FFFFFF"/>
                </a:solidFill>
              </a:rPr>
              <a:t>$3,998</a:t>
            </a:r>
          </a:p>
          <a:p>
            <a:pPr algn="ctr"/>
            <a:r>
              <a:rPr lang="en-US" sz="1000" b="1" dirty="0" smtClean="0">
                <a:solidFill>
                  <a:srgbClr val="FFFFFF"/>
                </a:solidFill>
              </a:rPr>
              <a:t>(31.0%)</a:t>
            </a:r>
          </a:p>
        </p:txBody>
      </p:sp>
      <p:sp>
        <p:nvSpPr>
          <p:cNvPr id="33" name="Rectangle 22"/>
          <p:cNvSpPr>
            <a:spLocks noChangeArrowheads="1"/>
          </p:cNvSpPr>
          <p:nvPr/>
        </p:nvSpPr>
        <p:spPr bwMode="auto">
          <a:xfrm>
            <a:off x="1390069" y="4438650"/>
            <a:ext cx="682608" cy="400110"/>
          </a:xfrm>
          <a:prstGeom prst="rect">
            <a:avLst/>
          </a:prstGeom>
          <a:noFill/>
          <a:ln w="9525">
            <a:noFill/>
            <a:miter lim="800000"/>
            <a:headEnd/>
            <a:tailEnd/>
          </a:ln>
        </p:spPr>
        <p:txBody>
          <a:bodyPr wrap="square" lIns="0" rIns="0">
            <a:spAutoFit/>
          </a:bodyPr>
          <a:lstStyle/>
          <a:p>
            <a:pPr algn="ctr"/>
            <a:r>
              <a:rPr lang="en-US" sz="1000" b="1" dirty="0" smtClean="0">
                <a:solidFill>
                  <a:schemeClr val="bg1"/>
                </a:solidFill>
              </a:rPr>
              <a:t>$1,569</a:t>
            </a:r>
          </a:p>
          <a:p>
            <a:pPr algn="ctr"/>
            <a:r>
              <a:rPr lang="en-US" sz="1000" b="1" dirty="0" smtClean="0">
                <a:solidFill>
                  <a:schemeClr val="bg1"/>
                </a:solidFill>
              </a:rPr>
              <a:t>(11.9%)</a:t>
            </a:r>
          </a:p>
        </p:txBody>
      </p:sp>
      <p:sp>
        <p:nvSpPr>
          <p:cNvPr id="34" name="Rectangle 22"/>
          <p:cNvSpPr>
            <a:spLocks noChangeArrowheads="1"/>
          </p:cNvSpPr>
          <p:nvPr/>
        </p:nvSpPr>
        <p:spPr bwMode="auto">
          <a:xfrm>
            <a:off x="1366488" y="3856677"/>
            <a:ext cx="729770" cy="400110"/>
          </a:xfrm>
          <a:prstGeom prst="rect">
            <a:avLst/>
          </a:prstGeom>
          <a:noFill/>
          <a:ln w="9525">
            <a:noFill/>
            <a:miter lim="800000"/>
            <a:headEnd/>
            <a:tailEnd/>
          </a:ln>
        </p:spPr>
        <p:txBody>
          <a:bodyPr wrap="square" lIns="0" rIns="0">
            <a:spAutoFit/>
          </a:bodyPr>
          <a:lstStyle/>
          <a:p>
            <a:pPr algn="ctr"/>
            <a:r>
              <a:rPr lang="en-US" sz="1000" b="1" dirty="0" smtClean="0">
                <a:solidFill>
                  <a:srgbClr val="1C1C1C"/>
                </a:solidFill>
              </a:rPr>
              <a:t>$2,464</a:t>
            </a:r>
          </a:p>
          <a:p>
            <a:pPr algn="ctr"/>
            <a:r>
              <a:rPr lang="en-US" sz="1000" b="1" dirty="0" smtClean="0">
                <a:solidFill>
                  <a:srgbClr val="1C1C1C"/>
                </a:solidFill>
              </a:rPr>
              <a:t>(18.7%)</a:t>
            </a:r>
          </a:p>
        </p:txBody>
      </p:sp>
      <p:sp>
        <p:nvSpPr>
          <p:cNvPr id="35" name="Rectangle 22"/>
          <p:cNvSpPr>
            <a:spLocks noChangeArrowheads="1"/>
          </p:cNvSpPr>
          <p:nvPr/>
        </p:nvSpPr>
        <p:spPr bwMode="auto">
          <a:xfrm>
            <a:off x="1355946" y="3343275"/>
            <a:ext cx="750854" cy="400110"/>
          </a:xfrm>
          <a:prstGeom prst="rect">
            <a:avLst/>
          </a:prstGeom>
          <a:noFill/>
          <a:ln w="9525">
            <a:noFill/>
            <a:miter lim="800000"/>
            <a:headEnd/>
            <a:tailEnd/>
          </a:ln>
        </p:spPr>
        <p:txBody>
          <a:bodyPr wrap="square" lIns="0" rIns="0">
            <a:spAutoFit/>
          </a:bodyPr>
          <a:lstStyle/>
          <a:p>
            <a:pPr algn="ctr"/>
            <a:r>
              <a:rPr lang="en-US" sz="1000" b="1" dirty="0" smtClean="0">
                <a:solidFill>
                  <a:srgbClr val="FFFFFF"/>
                </a:solidFill>
              </a:rPr>
              <a:t>$1,172</a:t>
            </a:r>
            <a:br>
              <a:rPr lang="en-US" sz="1000" b="1" dirty="0" smtClean="0">
                <a:solidFill>
                  <a:srgbClr val="FFFFFF"/>
                </a:solidFill>
              </a:rPr>
            </a:br>
            <a:r>
              <a:rPr lang="en-US" sz="1000" b="1" dirty="0" smtClean="0">
                <a:solidFill>
                  <a:srgbClr val="FFFFFF"/>
                </a:solidFill>
              </a:rPr>
              <a:t>(9.0%)</a:t>
            </a:r>
          </a:p>
        </p:txBody>
      </p:sp>
      <p:sp>
        <p:nvSpPr>
          <p:cNvPr id="68" name="Rectangle 22"/>
          <p:cNvSpPr>
            <a:spLocks noChangeArrowheads="1"/>
          </p:cNvSpPr>
          <p:nvPr/>
        </p:nvSpPr>
        <p:spPr bwMode="auto">
          <a:xfrm>
            <a:off x="1355136" y="2770827"/>
            <a:ext cx="752475" cy="400110"/>
          </a:xfrm>
          <a:prstGeom prst="rect">
            <a:avLst/>
          </a:prstGeom>
          <a:noFill/>
          <a:ln w="9525">
            <a:noFill/>
            <a:miter lim="800000"/>
            <a:headEnd/>
            <a:tailEnd/>
          </a:ln>
        </p:spPr>
        <p:txBody>
          <a:bodyPr wrap="square" lIns="0" rIns="0">
            <a:spAutoFit/>
          </a:bodyPr>
          <a:lstStyle/>
          <a:p>
            <a:pPr algn="ctr"/>
            <a:r>
              <a:rPr lang="en-US" sz="1000" b="1" dirty="0" smtClean="0">
                <a:solidFill>
                  <a:srgbClr val="FFFFFF"/>
                </a:solidFill>
              </a:rPr>
              <a:t>$3,648</a:t>
            </a:r>
            <a:br>
              <a:rPr lang="en-US" sz="1000" b="1" dirty="0" smtClean="0">
                <a:solidFill>
                  <a:srgbClr val="FFFFFF"/>
                </a:solidFill>
              </a:rPr>
            </a:br>
            <a:r>
              <a:rPr lang="en-US" sz="1000" b="1" dirty="0" smtClean="0">
                <a:solidFill>
                  <a:srgbClr val="FFFFFF"/>
                </a:solidFill>
              </a:rPr>
              <a:t>(28.4%)</a:t>
            </a:r>
          </a:p>
        </p:txBody>
      </p:sp>
      <p:sp>
        <p:nvSpPr>
          <p:cNvPr id="91" name="Rectangle 22"/>
          <p:cNvSpPr>
            <a:spLocks noChangeArrowheads="1"/>
          </p:cNvSpPr>
          <p:nvPr/>
        </p:nvSpPr>
        <p:spPr bwMode="auto">
          <a:xfrm>
            <a:off x="1221901" y="4266252"/>
            <a:ext cx="987899" cy="246221"/>
          </a:xfrm>
          <a:prstGeom prst="rect">
            <a:avLst/>
          </a:prstGeom>
          <a:noFill/>
          <a:ln w="9525">
            <a:noFill/>
            <a:miter lim="800000"/>
            <a:headEnd/>
            <a:tailEnd/>
          </a:ln>
        </p:spPr>
        <p:txBody>
          <a:bodyPr wrap="square" lIns="0" rIns="0">
            <a:spAutoFit/>
          </a:bodyPr>
          <a:lstStyle/>
          <a:p>
            <a:pPr algn="ctr"/>
            <a:r>
              <a:rPr lang="en-US" sz="1000" b="1" dirty="0" smtClean="0">
                <a:solidFill>
                  <a:schemeClr val="bg1"/>
                </a:solidFill>
              </a:rPr>
              <a:t>$144   (1.0%)</a:t>
            </a:r>
          </a:p>
        </p:txBody>
      </p:sp>
      <p:graphicFrame>
        <p:nvGraphicFramePr>
          <p:cNvPr id="61" name="Chart 60"/>
          <p:cNvGraphicFramePr/>
          <p:nvPr>
            <p:extLst>
              <p:ext uri="{D42A27DB-BD31-4B8C-83A1-F6EECF244321}">
                <p14:modId xmlns="" xmlns:p14="http://schemas.microsoft.com/office/powerpoint/2010/main" val="3671475733"/>
              </p:ext>
            </p:extLst>
          </p:nvPr>
        </p:nvGraphicFramePr>
        <p:xfrm>
          <a:off x="3743325" y="2390776"/>
          <a:ext cx="2560320" cy="3657600"/>
        </p:xfrm>
        <a:graphic>
          <a:graphicData uri="http://schemas.openxmlformats.org/drawingml/2006/chart">
            <c:chart xmlns:c="http://schemas.openxmlformats.org/drawingml/2006/chart" xmlns:r="http://schemas.openxmlformats.org/officeDocument/2006/relationships" r:id="rId5"/>
          </a:graphicData>
        </a:graphic>
      </p:graphicFrame>
      <p:sp>
        <p:nvSpPr>
          <p:cNvPr id="49" name="Rectangle 48"/>
          <p:cNvSpPr/>
          <p:nvPr/>
        </p:nvSpPr>
        <p:spPr>
          <a:xfrm>
            <a:off x="2493817" y="4221985"/>
            <a:ext cx="1545219" cy="246221"/>
          </a:xfrm>
          <a:prstGeom prst="rect">
            <a:avLst/>
          </a:prstGeom>
        </p:spPr>
        <p:txBody>
          <a:bodyPr wrap="square">
            <a:spAutoFit/>
          </a:bodyPr>
          <a:lstStyle/>
          <a:p>
            <a:pPr fontAlgn="b"/>
            <a:r>
              <a:rPr lang="en-US" sz="1000" b="1" dirty="0" smtClean="0">
                <a:latin typeface="Calibri"/>
              </a:rPr>
              <a:t>Free-Standing Facilities</a:t>
            </a:r>
          </a:p>
        </p:txBody>
      </p:sp>
      <p:sp>
        <p:nvSpPr>
          <p:cNvPr id="64" name="Rectangle 63"/>
          <p:cNvSpPr/>
          <p:nvPr/>
        </p:nvSpPr>
        <p:spPr>
          <a:xfrm>
            <a:off x="2493817" y="3817358"/>
            <a:ext cx="1764792" cy="400110"/>
          </a:xfrm>
          <a:prstGeom prst="rect">
            <a:avLst/>
          </a:prstGeom>
        </p:spPr>
        <p:txBody>
          <a:bodyPr wrap="square">
            <a:spAutoFit/>
          </a:bodyPr>
          <a:lstStyle/>
          <a:p>
            <a:pPr fontAlgn="b"/>
            <a:r>
              <a:rPr lang="en-US" sz="1000" b="1" dirty="0" smtClean="0">
                <a:solidFill>
                  <a:schemeClr val="accent3">
                    <a:lumMod val="50000"/>
                  </a:schemeClr>
                </a:solidFill>
                <a:latin typeface="Calibri"/>
              </a:rPr>
              <a:t>Physician and Other Professional Services</a:t>
            </a:r>
          </a:p>
        </p:txBody>
      </p:sp>
      <p:sp>
        <p:nvSpPr>
          <p:cNvPr id="65" name="Rectangle 64"/>
          <p:cNvSpPr/>
          <p:nvPr/>
        </p:nvSpPr>
        <p:spPr>
          <a:xfrm>
            <a:off x="2493817" y="3410381"/>
            <a:ext cx="1764792" cy="246221"/>
          </a:xfrm>
          <a:prstGeom prst="rect">
            <a:avLst/>
          </a:prstGeom>
        </p:spPr>
        <p:txBody>
          <a:bodyPr wrap="square">
            <a:spAutoFit/>
          </a:bodyPr>
          <a:lstStyle/>
          <a:p>
            <a:pPr fontAlgn="b"/>
            <a:r>
              <a:rPr lang="en-US" sz="1000" b="1" dirty="0" smtClean="0">
                <a:solidFill>
                  <a:schemeClr val="bg2">
                    <a:lumMod val="75000"/>
                  </a:schemeClr>
                </a:solidFill>
                <a:latin typeface="Calibri"/>
              </a:rPr>
              <a:t>Prescription Drugs</a:t>
            </a:r>
          </a:p>
        </p:txBody>
      </p:sp>
      <p:sp>
        <p:nvSpPr>
          <p:cNvPr id="67" name="Rectangle 66"/>
          <p:cNvSpPr/>
          <p:nvPr/>
        </p:nvSpPr>
        <p:spPr>
          <a:xfrm>
            <a:off x="2493817" y="2726065"/>
            <a:ext cx="1762125" cy="246221"/>
          </a:xfrm>
          <a:prstGeom prst="rect">
            <a:avLst/>
          </a:prstGeom>
        </p:spPr>
        <p:txBody>
          <a:bodyPr wrap="square">
            <a:spAutoFit/>
          </a:bodyPr>
          <a:lstStyle/>
          <a:p>
            <a:pPr fontAlgn="b"/>
            <a:r>
              <a:rPr lang="en-US" sz="1000" b="1" dirty="0" smtClean="0">
                <a:solidFill>
                  <a:schemeClr val="accent5"/>
                </a:solidFill>
                <a:latin typeface="Calibri"/>
              </a:rPr>
              <a:t>Long-Term Care and All Other</a:t>
            </a:r>
          </a:p>
        </p:txBody>
      </p:sp>
      <p:sp>
        <p:nvSpPr>
          <p:cNvPr id="89" name="Rectangle 88"/>
          <p:cNvSpPr/>
          <p:nvPr/>
        </p:nvSpPr>
        <p:spPr>
          <a:xfrm>
            <a:off x="2486025" y="5279260"/>
            <a:ext cx="1764792" cy="246221"/>
          </a:xfrm>
          <a:prstGeom prst="rect">
            <a:avLst/>
          </a:prstGeom>
        </p:spPr>
        <p:txBody>
          <a:bodyPr wrap="square">
            <a:spAutoFit/>
          </a:bodyPr>
          <a:lstStyle/>
          <a:p>
            <a:pPr fontAlgn="b"/>
            <a:r>
              <a:rPr lang="en-US" sz="1000" b="1" dirty="0" smtClean="0">
                <a:solidFill>
                  <a:schemeClr val="tx2">
                    <a:lumMod val="75000"/>
                  </a:schemeClr>
                </a:solidFill>
                <a:latin typeface="Calibri"/>
              </a:rPr>
              <a:t>Hospital Inpatient</a:t>
            </a:r>
          </a:p>
        </p:txBody>
      </p:sp>
      <p:sp>
        <p:nvSpPr>
          <p:cNvPr id="90" name="Rectangle 89"/>
          <p:cNvSpPr/>
          <p:nvPr/>
        </p:nvSpPr>
        <p:spPr>
          <a:xfrm>
            <a:off x="2486025" y="4460110"/>
            <a:ext cx="1764792" cy="246221"/>
          </a:xfrm>
          <a:prstGeom prst="rect">
            <a:avLst/>
          </a:prstGeom>
        </p:spPr>
        <p:txBody>
          <a:bodyPr wrap="square">
            <a:spAutoFit/>
          </a:bodyPr>
          <a:lstStyle/>
          <a:p>
            <a:pPr fontAlgn="b"/>
            <a:r>
              <a:rPr lang="en-US" sz="1000" b="1" dirty="0" smtClean="0">
                <a:solidFill>
                  <a:schemeClr val="accent2">
                    <a:lumMod val="75000"/>
                  </a:schemeClr>
                </a:solidFill>
                <a:latin typeface="Calibri"/>
              </a:rPr>
              <a:t>Hospital Outpatient</a:t>
            </a:r>
          </a:p>
        </p:txBody>
      </p:sp>
      <p:cxnSp>
        <p:nvCxnSpPr>
          <p:cNvPr id="36" name="Straight Connector 35"/>
          <p:cNvCxnSpPr/>
          <p:nvPr/>
        </p:nvCxnSpPr>
        <p:spPr>
          <a:xfrm>
            <a:off x="595423" y="5891152"/>
            <a:ext cx="5571461" cy="0"/>
          </a:xfrm>
          <a:prstGeom prst="line">
            <a:avLst/>
          </a:prstGeom>
          <a:ln w="190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itle 1"/>
          <p:cNvSpPr>
            <a:spLocks noGrp="1"/>
          </p:cNvSpPr>
          <p:nvPr>
            <p:ph type="title"/>
          </p:nvPr>
        </p:nvSpPr>
        <p:spPr/>
        <p:txBody>
          <a:bodyPr/>
          <a:lstStyle/>
          <a:p>
            <a:r>
              <a:rPr lang="en-US" dirty="0" smtClean="0"/>
              <a:t>Administrative Spending Is Low in Massachusetts </a:t>
            </a:r>
            <a:br>
              <a:rPr lang="en-US" dirty="0" smtClean="0"/>
            </a:br>
            <a:r>
              <a:rPr lang="en-US" dirty="0" smtClean="0"/>
              <a:t>and Has Been a Small Contributor Toward Growth</a:t>
            </a:r>
            <a:endParaRPr lang="en-US" dirty="0"/>
          </a:p>
        </p:txBody>
      </p:sp>
      <p:sp>
        <p:nvSpPr>
          <p:cNvPr id="3" name="Slide Number Placeholder 2"/>
          <p:cNvSpPr>
            <a:spLocks noGrp="1"/>
          </p:cNvSpPr>
          <p:nvPr>
            <p:ph type="sldNum" sz="quarter" idx="10"/>
          </p:nvPr>
        </p:nvSpPr>
        <p:spPr/>
        <p:txBody>
          <a:bodyPr/>
          <a:lstStyle/>
          <a:p>
            <a:fld id="{8D7C5522-1BA0-47FD-B705-A51CEF771AD1}" type="slidenum">
              <a:rPr lang="en-US" smtClean="0"/>
              <a:pPr/>
              <a:t>24</a:t>
            </a:fld>
            <a:endParaRPr lang="en-US" dirty="0"/>
          </a:p>
        </p:txBody>
      </p:sp>
      <p:sp>
        <p:nvSpPr>
          <p:cNvPr id="49156" name="TextBox 6"/>
          <p:cNvSpPr txBox="1">
            <a:spLocks noChangeArrowheads="1"/>
          </p:cNvSpPr>
          <p:nvPr/>
        </p:nvSpPr>
        <p:spPr bwMode="auto">
          <a:xfrm>
            <a:off x="455613" y="6038434"/>
            <a:ext cx="6035675" cy="338554"/>
          </a:xfrm>
          <a:prstGeom prst="rect">
            <a:avLst/>
          </a:prstGeom>
          <a:noFill/>
          <a:ln w="9525">
            <a:noFill/>
            <a:miter lim="800000"/>
            <a:headEnd/>
            <a:tailEnd/>
          </a:ln>
        </p:spPr>
        <p:txBody>
          <a:bodyPr lIns="0" rIns="0" anchor="b">
            <a:spAutoFit/>
          </a:bodyPr>
          <a:lstStyle/>
          <a:p>
            <a:r>
              <a:rPr lang="en-US" sz="600" dirty="0" smtClean="0"/>
              <a:t>SOURCE: </a:t>
            </a:r>
            <a:r>
              <a:rPr lang="en-US" sz="800" dirty="0" smtClean="0"/>
              <a:t>Massachusetts Division of Health Care Finance and Policy, </a:t>
            </a:r>
            <a:r>
              <a:rPr lang="ja-JP" altLang="en-US" sz="800" smtClean="0"/>
              <a:t>“</a:t>
            </a:r>
            <a:r>
              <a:rPr lang="en-US" sz="800" dirty="0" smtClean="0">
                <a:hlinkClick r:id="rId3"/>
              </a:rPr>
              <a:t>Massachusetts Health Care Cost Trends: Part II: Massachusetts </a:t>
            </a:r>
          </a:p>
          <a:p>
            <a:r>
              <a:rPr lang="en-US" sz="800" dirty="0" smtClean="0">
                <a:hlinkClick r:id="rId3"/>
              </a:rPr>
              <a:t>Private Health Insurance Premium Trends 2006-2008</a:t>
            </a:r>
            <a:r>
              <a:rPr lang="en-US" sz="800" dirty="0" smtClean="0"/>
              <a:t>, February 2010.</a:t>
            </a:r>
          </a:p>
        </p:txBody>
      </p:sp>
      <p:sp>
        <p:nvSpPr>
          <p:cNvPr id="32" name="Rectangle 22"/>
          <p:cNvSpPr>
            <a:spLocks noChangeArrowheads="1"/>
          </p:cNvSpPr>
          <p:nvPr/>
        </p:nvSpPr>
        <p:spPr bwMode="auto">
          <a:xfrm>
            <a:off x="1338902" y="2685102"/>
            <a:ext cx="680397" cy="261610"/>
          </a:xfrm>
          <a:prstGeom prst="rect">
            <a:avLst/>
          </a:prstGeom>
          <a:noFill/>
          <a:ln w="9525">
            <a:noFill/>
            <a:miter lim="800000"/>
            <a:headEnd/>
            <a:tailEnd/>
          </a:ln>
        </p:spPr>
        <p:txBody>
          <a:bodyPr wrap="square" lIns="0" rIns="0">
            <a:spAutoFit/>
          </a:bodyPr>
          <a:lstStyle/>
          <a:p>
            <a:pPr algn="ctr"/>
            <a:r>
              <a:rPr lang="en-US" sz="1100" b="1" dirty="0" smtClean="0">
                <a:solidFill>
                  <a:srgbClr val="FFFFFF"/>
                </a:solidFill>
              </a:rPr>
              <a:t>11%</a:t>
            </a:r>
            <a:endParaRPr lang="en-US" sz="1050" dirty="0">
              <a:solidFill>
                <a:srgbClr val="FFFFFF"/>
              </a:solidFill>
            </a:endParaRPr>
          </a:p>
        </p:txBody>
      </p:sp>
      <p:sp>
        <p:nvSpPr>
          <p:cNvPr id="33" name="Rectangle 22"/>
          <p:cNvSpPr>
            <a:spLocks noChangeArrowheads="1"/>
          </p:cNvSpPr>
          <p:nvPr/>
        </p:nvSpPr>
        <p:spPr bwMode="auto">
          <a:xfrm>
            <a:off x="2162176" y="4324350"/>
            <a:ext cx="682608" cy="261610"/>
          </a:xfrm>
          <a:prstGeom prst="rect">
            <a:avLst/>
          </a:prstGeom>
          <a:noFill/>
          <a:ln w="9525">
            <a:noFill/>
            <a:miter lim="800000"/>
            <a:headEnd/>
            <a:tailEnd/>
          </a:ln>
        </p:spPr>
        <p:txBody>
          <a:bodyPr wrap="square" lIns="0" rIns="0">
            <a:spAutoFit/>
          </a:bodyPr>
          <a:lstStyle/>
          <a:p>
            <a:pPr algn="ctr"/>
            <a:r>
              <a:rPr lang="en-US" sz="1100" b="1" dirty="0" smtClean="0">
                <a:solidFill>
                  <a:schemeClr val="bg1"/>
                </a:solidFill>
              </a:rPr>
              <a:t>89%</a:t>
            </a:r>
            <a:endParaRPr lang="en-US" sz="1050" dirty="0">
              <a:solidFill>
                <a:schemeClr val="bg1"/>
              </a:solidFill>
            </a:endParaRPr>
          </a:p>
        </p:txBody>
      </p:sp>
      <p:sp>
        <p:nvSpPr>
          <p:cNvPr id="38" name="Rectangle 8"/>
          <p:cNvSpPr>
            <a:spLocks noChangeArrowheads="1"/>
          </p:cNvSpPr>
          <p:nvPr/>
        </p:nvSpPr>
        <p:spPr bwMode="auto">
          <a:xfrm>
            <a:off x="446088" y="1985963"/>
            <a:ext cx="3170237" cy="246062"/>
          </a:xfrm>
          <a:prstGeom prst="rect">
            <a:avLst/>
          </a:prstGeom>
          <a:noFill/>
          <a:ln w="9525">
            <a:noFill/>
            <a:miter lim="800000"/>
            <a:headEnd/>
            <a:tailEnd/>
          </a:ln>
        </p:spPr>
        <p:txBody>
          <a:bodyPr wrap="none" lIns="0" rIns="0">
            <a:noAutofit/>
          </a:bodyPr>
          <a:lstStyle/>
          <a:p>
            <a:pPr algn="ctr">
              <a:defRPr sz="1600" b="0" i="0" u="none" strike="noStrike" kern="1200" baseline="0">
                <a:solidFill>
                  <a:prstClr val="black"/>
                </a:solidFill>
                <a:latin typeface="+mn-lt"/>
                <a:ea typeface="+mn-ea"/>
                <a:cs typeface="+mn-cs"/>
              </a:defRPr>
            </a:pPr>
            <a:endParaRPr lang="en-US" sz="1000" b="1" dirty="0">
              <a:solidFill>
                <a:prstClr val="black"/>
              </a:solidFill>
            </a:endParaRPr>
          </a:p>
        </p:txBody>
      </p:sp>
      <p:sp>
        <p:nvSpPr>
          <p:cNvPr id="39" name="Rectangle 38"/>
          <p:cNvSpPr/>
          <p:nvPr/>
        </p:nvSpPr>
        <p:spPr>
          <a:xfrm>
            <a:off x="6399213" y="1635125"/>
            <a:ext cx="228600" cy="1190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44" name="Text Box 11"/>
          <p:cNvSpPr txBox="1">
            <a:spLocks noChangeArrowheads="1"/>
          </p:cNvSpPr>
          <p:nvPr/>
        </p:nvSpPr>
        <p:spPr bwMode="auto">
          <a:xfrm>
            <a:off x="6627813" y="1819275"/>
            <a:ext cx="2057400" cy="4481513"/>
          </a:xfrm>
          <a:prstGeom prst="rect">
            <a:avLst/>
          </a:prstGeom>
          <a:noFill/>
          <a:ln w="3175">
            <a:solidFill>
              <a:schemeClr val="accent1">
                <a:lumMod val="60000"/>
                <a:lumOff val="40000"/>
              </a:schemeClr>
            </a:solidFill>
            <a:miter lim="800000"/>
            <a:headEnd/>
            <a:tailEnd/>
          </a:ln>
        </p:spPr>
        <p:txBody>
          <a:bodyPr/>
          <a:lstStyle/>
          <a:p>
            <a:pPr defTabSz="914400">
              <a:lnSpc>
                <a:spcPts val="1700"/>
              </a:lnSpc>
              <a:spcBef>
                <a:spcPct val="50000"/>
              </a:spcBef>
            </a:pPr>
            <a:r>
              <a:rPr lang="en-US" sz="1400" dirty="0" smtClean="0"/>
              <a:t>Though it</a:t>
            </a:r>
            <a:r>
              <a:rPr lang="en-US" altLang="en-US" sz="1400" dirty="0" smtClean="0"/>
              <a:t>’</a:t>
            </a:r>
            <a:r>
              <a:rPr lang="en-US" sz="1400" dirty="0" smtClean="0"/>
              <a:t>s</a:t>
            </a:r>
            <a:r>
              <a:rPr lang="en-US" altLang="ja-JP" sz="1400" dirty="0" smtClean="0"/>
              <a:t> difficult to compare different measures of administrative spending, non-medical spending in Massachusetts is lower than the national average both as a percent of premiums (11% in MA vs. 16% nationally) and in real dollar terms. N</a:t>
            </a:r>
            <a:r>
              <a:rPr lang="en-US" sz="1400" dirty="0" smtClean="0"/>
              <a:t>on-medical expenses grew at the same rate as or faster than overall premiums from 2002 to 2006, but they  were responsible for only 5% of total premium increases from 2006 to 2008. </a:t>
            </a:r>
          </a:p>
        </p:txBody>
      </p:sp>
      <p:sp>
        <p:nvSpPr>
          <p:cNvPr id="58" name="Rectangle 8"/>
          <p:cNvSpPr>
            <a:spLocks noChangeArrowheads="1"/>
          </p:cNvSpPr>
          <p:nvPr/>
        </p:nvSpPr>
        <p:spPr bwMode="auto">
          <a:xfrm>
            <a:off x="3695542" y="1843088"/>
            <a:ext cx="2655887" cy="246062"/>
          </a:xfrm>
          <a:prstGeom prst="rect">
            <a:avLst/>
          </a:prstGeom>
          <a:noFill/>
          <a:ln w="9525">
            <a:noFill/>
            <a:miter lim="800000"/>
            <a:headEnd/>
            <a:tailEnd/>
          </a:ln>
        </p:spPr>
        <p:txBody>
          <a:bodyPr wrap="none" lIns="0" rIns="0">
            <a:noAutofit/>
          </a:bodyPr>
          <a:lstStyle/>
          <a:p>
            <a:pPr algn="ctr">
              <a:defRPr sz="1800" b="1" i="0" u="none" strike="noStrike" kern="1200" baseline="0">
                <a:solidFill>
                  <a:prstClr val="black"/>
                </a:solidFill>
                <a:latin typeface="+mn-lt"/>
                <a:ea typeface="+mn-ea"/>
                <a:cs typeface="+mn-cs"/>
              </a:defRPr>
            </a:pPr>
            <a:r>
              <a:rPr lang="en-US" sz="1000" dirty="0" smtClean="0">
                <a:solidFill>
                  <a:prstClr val="black"/>
                </a:solidFill>
              </a:rPr>
              <a:t>PREMIUM GROWTH IN MASSACHUSETTS</a:t>
            </a:r>
            <a:br>
              <a:rPr lang="en-US" sz="1000" dirty="0" smtClean="0">
                <a:solidFill>
                  <a:prstClr val="black"/>
                </a:solidFill>
              </a:rPr>
            </a:br>
            <a:r>
              <a:rPr lang="en-US" sz="1000" dirty="0" smtClean="0">
                <a:solidFill>
                  <a:prstClr val="black"/>
                </a:solidFill>
              </a:rPr>
              <a:t>BY CONTRIBUTION,</a:t>
            </a:r>
            <a:br>
              <a:rPr lang="en-US" sz="1000" dirty="0" smtClean="0">
                <a:solidFill>
                  <a:prstClr val="black"/>
                </a:solidFill>
              </a:rPr>
            </a:br>
            <a:r>
              <a:rPr lang="en-US" sz="1000" dirty="0" smtClean="0">
                <a:solidFill>
                  <a:prstClr val="black"/>
                </a:solidFill>
              </a:rPr>
              <a:t>2006-2008</a:t>
            </a:r>
          </a:p>
        </p:txBody>
      </p:sp>
      <p:graphicFrame>
        <p:nvGraphicFramePr>
          <p:cNvPr id="61" name="Chart 60"/>
          <p:cNvGraphicFramePr/>
          <p:nvPr/>
        </p:nvGraphicFramePr>
        <p:xfrm>
          <a:off x="3743325" y="2390773"/>
          <a:ext cx="2560320" cy="3675888"/>
        </p:xfrm>
        <a:graphic>
          <a:graphicData uri="http://schemas.openxmlformats.org/drawingml/2006/chart">
            <c:chart xmlns:c="http://schemas.openxmlformats.org/drawingml/2006/chart" xmlns:r="http://schemas.openxmlformats.org/officeDocument/2006/relationships" r:id="rId4"/>
          </a:graphicData>
        </a:graphic>
      </p:graphicFrame>
      <p:sp>
        <p:nvSpPr>
          <p:cNvPr id="22" name="Rectangle 8"/>
          <p:cNvSpPr>
            <a:spLocks noChangeArrowheads="1"/>
          </p:cNvSpPr>
          <p:nvPr/>
        </p:nvSpPr>
        <p:spPr bwMode="auto">
          <a:xfrm>
            <a:off x="446088" y="1843088"/>
            <a:ext cx="2582862" cy="246062"/>
          </a:xfrm>
          <a:prstGeom prst="rect">
            <a:avLst/>
          </a:prstGeom>
          <a:noFill/>
          <a:ln w="9525">
            <a:noFill/>
            <a:miter lim="800000"/>
            <a:headEnd/>
            <a:tailEnd/>
          </a:ln>
        </p:spPr>
        <p:txBody>
          <a:bodyPr wrap="none" lIns="0" rIns="0">
            <a:noAutofit/>
          </a:bodyPr>
          <a:lstStyle/>
          <a:p>
            <a:pPr algn="ctr">
              <a:defRPr sz="1600" b="0" i="0" u="none" strike="noStrike" kern="1200" baseline="0">
                <a:solidFill>
                  <a:prstClr val="black"/>
                </a:solidFill>
                <a:latin typeface="+mn-lt"/>
                <a:ea typeface="+mn-ea"/>
                <a:cs typeface="+mn-cs"/>
              </a:defRPr>
            </a:pPr>
            <a:r>
              <a:rPr lang="en-US" sz="1000" b="1" dirty="0" smtClean="0">
                <a:solidFill>
                  <a:prstClr val="black"/>
                </a:solidFill>
              </a:rPr>
              <a:t>MASSACHUSETTS</a:t>
            </a:r>
          </a:p>
          <a:p>
            <a:pPr algn="ctr">
              <a:defRPr sz="1600" b="0" i="0" u="none" strike="noStrike" kern="1200" baseline="0">
                <a:solidFill>
                  <a:prstClr val="black"/>
                </a:solidFill>
                <a:latin typeface="+mn-lt"/>
                <a:ea typeface="+mn-ea"/>
                <a:cs typeface="+mn-cs"/>
              </a:defRPr>
            </a:pPr>
            <a:r>
              <a:rPr lang="en-US" sz="1000" b="1" dirty="0" smtClean="0">
                <a:solidFill>
                  <a:prstClr val="black"/>
                </a:solidFill>
              </a:rPr>
              <a:t>TYPE OF SPENDING AS A</a:t>
            </a:r>
            <a:br>
              <a:rPr lang="en-US" sz="1000" b="1" dirty="0" smtClean="0">
                <a:solidFill>
                  <a:prstClr val="black"/>
                </a:solidFill>
              </a:rPr>
            </a:br>
            <a:r>
              <a:rPr lang="en-US" sz="1000" b="1" dirty="0" smtClean="0">
                <a:solidFill>
                  <a:prstClr val="black"/>
                </a:solidFill>
              </a:rPr>
              <a:t>PERCENT OF PREMIUM, 2008</a:t>
            </a:r>
            <a:endParaRPr lang="en-US" sz="1000" b="1" dirty="0">
              <a:solidFill>
                <a:prstClr val="black"/>
              </a:solidFill>
            </a:endParaRPr>
          </a:p>
        </p:txBody>
      </p:sp>
      <p:cxnSp>
        <p:nvCxnSpPr>
          <p:cNvPr id="23" name="Straight Connector 22"/>
          <p:cNvCxnSpPr/>
          <p:nvPr/>
        </p:nvCxnSpPr>
        <p:spPr>
          <a:xfrm flipH="1">
            <a:off x="2466975" y="2392259"/>
            <a:ext cx="1809751" cy="0"/>
          </a:xfrm>
          <a:prstGeom prst="line">
            <a:avLst/>
          </a:prstGeom>
          <a:ln w="6350">
            <a:solidFill>
              <a:schemeClr val="accent2"/>
            </a:solidFill>
            <a:prstDash val="lgDash"/>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H="1">
            <a:off x="2457450" y="2552700"/>
            <a:ext cx="1809751" cy="238125"/>
          </a:xfrm>
          <a:prstGeom prst="line">
            <a:avLst/>
          </a:prstGeom>
          <a:ln w="6350">
            <a:solidFill>
              <a:schemeClr val="accent2"/>
            </a:solidFill>
            <a:prstDash val="lgDash"/>
          </a:ln>
        </p:spPr>
        <p:style>
          <a:lnRef idx="1">
            <a:schemeClr val="accent1"/>
          </a:lnRef>
          <a:fillRef idx="0">
            <a:schemeClr val="accent1"/>
          </a:fillRef>
          <a:effectRef idx="0">
            <a:schemeClr val="accent1"/>
          </a:effectRef>
          <a:fontRef idx="minor">
            <a:schemeClr val="tx1"/>
          </a:fontRef>
        </p:style>
      </p:cxnSp>
      <p:sp>
        <p:nvSpPr>
          <p:cNvPr id="26" name="Rectangle 25"/>
          <p:cNvSpPr/>
          <p:nvPr/>
        </p:nvSpPr>
        <p:spPr>
          <a:xfrm>
            <a:off x="2493817" y="2402215"/>
            <a:ext cx="1762125" cy="246221"/>
          </a:xfrm>
          <a:prstGeom prst="rect">
            <a:avLst/>
          </a:prstGeom>
        </p:spPr>
        <p:txBody>
          <a:bodyPr wrap="square">
            <a:spAutoFit/>
          </a:bodyPr>
          <a:lstStyle/>
          <a:p>
            <a:pPr algn="ctr" fontAlgn="b"/>
            <a:r>
              <a:rPr lang="en-US" sz="1000" b="1" dirty="0" smtClean="0">
                <a:solidFill>
                  <a:schemeClr val="accent5"/>
                </a:solidFill>
                <a:latin typeface="Calibri"/>
              </a:rPr>
              <a:t>Non-Medical</a:t>
            </a:r>
          </a:p>
        </p:txBody>
      </p:sp>
      <p:graphicFrame>
        <p:nvGraphicFramePr>
          <p:cNvPr id="20" name="Chart 19"/>
          <p:cNvGraphicFramePr/>
          <p:nvPr/>
        </p:nvGraphicFramePr>
        <p:xfrm>
          <a:off x="447675" y="2390773"/>
          <a:ext cx="2560320" cy="3675888"/>
        </p:xfrm>
        <a:graphic>
          <a:graphicData uri="http://schemas.openxmlformats.org/drawingml/2006/chart">
            <c:chart xmlns:c="http://schemas.openxmlformats.org/drawingml/2006/chart" xmlns:r="http://schemas.openxmlformats.org/officeDocument/2006/relationships" r:id="rId5"/>
          </a:graphicData>
        </a:graphic>
      </p:graphicFrame>
      <p:sp>
        <p:nvSpPr>
          <p:cNvPr id="27" name="Rectangle 26"/>
          <p:cNvSpPr/>
          <p:nvPr/>
        </p:nvSpPr>
        <p:spPr>
          <a:xfrm>
            <a:off x="2486025" y="4136260"/>
            <a:ext cx="1764792" cy="246221"/>
          </a:xfrm>
          <a:prstGeom prst="rect">
            <a:avLst/>
          </a:prstGeom>
        </p:spPr>
        <p:txBody>
          <a:bodyPr wrap="square">
            <a:spAutoFit/>
          </a:bodyPr>
          <a:lstStyle/>
          <a:p>
            <a:pPr algn="ctr" fontAlgn="b"/>
            <a:r>
              <a:rPr lang="en-US" sz="1000" b="1" dirty="0" smtClean="0">
                <a:solidFill>
                  <a:schemeClr val="tx2">
                    <a:lumMod val="75000"/>
                  </a:schemeClr>
                </a:solidFill>
                <a:latin typeface="Calibri"/>
              </a:rPr>
              <a:t>Medical</a:t>
            </a:r>
          </a:p>
        </p:txBody>
      </p:sp>
      <p:cxnSp>
        <p:nvCxnSpPr>
          <p:cNvPr id="19" name="Straight Connector 18"/>
          <p:cNvCxnSpPr/>
          <p:nvPr/>
        </p:nvCxnSpPr>
        <p:spPr>
          <a:xfrm>
            <a:off x="595423" y="5891152"/>
            <a:ext cx="5571461" cy="0"/>
          </a:xfrm>
          <a:prstGeom prst="line">
            <a:avLst/>
          </a:prstGeom>
          <a:ln w="190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Chart 12"/>
          <p:cNvGraphicFramePr>
            <a:graphicFrameLocks noChangeAspect="1"/>
          </p:cNvGraphicFramePr>
          <p:nvPr/>
        </p:nvGraphicFramePr>
        <p:xfrm>
          <a:off x="1323975" y="2623820"/>
          <a:ext cx="4205288" cy="2781300"/>
        </p:xfrm>
        <a:graphic>
          <a:graphicData uri="http://schemas.openxmlformats.org/drawingml/2006/chart">
            <c:chart xmlns:c="http://schemas.openxmlformats.org/drawingml/2006/chart" xmlns:r="http://schemas.openxmlformats.org/officeDocument/2006/relationships" r:id="rId3"/>
          </a:graphicData>
        </a:graphic>
      </p:graphicFrame>
      <p:sp>
        <p:nvSpPr>
          <p:cNvPr id="141313" name="Rectangle 2"/>
          <p:cNvSpPr>
            <a:spLocks noGrp="1" noChangeArrowheads="1"/>
          </p:cNvSpPr>
          <p:nvPr>
            <p:ph type="title"/>
          </p:nvPr>
        </p:nvSpPr>
        <p:spPr/>
        <p:txBody>
          <a:bodyPr/>
          <a:lstStyle/>
          <a:p>
            <a:r>
              <a:rPr lang="en-US" altLang="ja-JP" dirty="0" smtClean="0"/>
              <a:t>Medical Malpractice Costs Account for Only a</a:t>
            </a:r>
            <a:br>
              <a:rPr lang="en-US" altLang="ja-JP" dirty="0" smtClean="0"/>
            </a:br>
            <a:r>
              <a:rPr lang="en-US" altLang="ja-JP" dirty="0" smtClean="0"/>
              <a:t>Small Portion of Total Health Spending</a:t>
            </a:r>
            <a:endParaRPr lang="en-US" dirty="0" smtClean="0"/>
          </a:p>
        </p:txBody>
      </p:sp>
      <p:sp>
        <p:nvSpPr>
          <p:cNvPr id="18434" name="Slide Number Placeholder 4"/>
          <p:cNvSpPr>
            <a:spLocks noGrp="1"/>
          </p:cNvSpPr>
          <p:nvPr>
            <p:ph type="sldNum" sz="quarter" idx="10"/>
          </p:nvPr>
        </p:nvSpPr>
        <p:spPr/>
        <p:txBody>
          <a:bodyPr/>
          <a:lstStyle/>
          <a:p>
            <a:fld id="{C9616D73-0869-461D-9F8A-70C9F4F28836}" type="slidenum">
              <a:rPr lang="en-US" smtClean="0"/>
              <a:pPr/>
              <a:t>25</a:t>
            </a:fld>
            <a:endParaRPr lang="en-US" dirty="0"/>
          </a:p>
        </p:txBody>
      </p:sp>
      <p:sp>
        <p:nvSpPr>
          <p:cNvPr id="141315" name="TextBox 6"/>
          <p:cNvSpPr txBox="1">
            <a:spLocks noChangeArrowheads="1"/>
          </p:cNvSpPr>
          <p:nvPr/>
        </p:nvSpPr>
        <p:spPr bwMode="auto">
          <a:xfrm>
            <a:off x="455614" y="5792213"/>
            <a:ext cx="6097586" cy="584775"/>
          </a:xfrm>
          <a:prstGeom prst="rect">
            <a:avLst/>
          </a:prstGeom>
          <a:noFill/>
          <a:ln w="9525">
            <a:noFill/>
            <a:miter lim="800000"/>
            <a:headEnd/>
            <a:tailEnd/>
          </a:ln>
        </p:spPr>
        <p:txBody>
          <a:bodyPr wrap="square" lIns="0" rIns="0" anchor="b">
            <a:spAutoFit/>
          </a:bodyPr>
          <a:lstStyle/>
          <a:p>
            <a:r>
              <a:rPr lang="en-US" sz="600" dirty="0" smtClean="0"/>
              <a:t>SOURCES:</a:t>
            </a:r>
            <a:r>
              <a:rPr lang="en-US" sz="800" dirty="0" smtClean="0"/>
              <a:t> </a:t>
            </a:r>
            <a:r>
              <a:rPr lang="en-US" altLang="ja-JP" sz="800" dirty="0" smtClean="0"/>
              <a:t>Mello, M., </a:t>
            </a:r>
            <a:r>
              <a:rPr lang="en-US" sz="800" dirty="0" smtClean="0"/>
              <a:t>et. al., </a:t>
            </a:r>
            <a:r>
              <a:rPr lang="ja-JP" altLang="en-US" sz="800" smtClean="0"/>
              <a:t>“</a:t>
            </a:r>
            <a:r>
              <a:rPr lang="en-US" altLang="ja-JP" sz="800" dirty="0" smtClean="0"/>
              <a:t>National Costs of the Medical Liability System,</a:t>
            </a:r>
            <a:r>
              <a:rPr lang="ja-JP" altLang="en-US" sz="800" smtClean="0"/>
              <a:t>”</a:t>
            </a:r>
            <a:r>
              <a:rPr lang="en-US" altLang="ja-JP" sz="800" dirty="0" smtClean="0"/>
              <a:t> </a:t>
            </a:r>
            <a:r>
              <a:rPr lang="en-US" altLang="ja-JP" sz="800" i="1" dirty="0" smtClean="0"/>
              <a:t>Health Affairs, </a:t>
            </a:r>
            <a:r>
              <a:rPr lang="en-US" altLang="ja-JP" sz="800" dirty="0" smtClean="0"/>
              <a:t>2010; </a:t>
            </a:r>
            <a:r>
              <a:rPr lang="en-US" sz="800" dirty="0" smtClean="0"/>
              <a:t>Massachusetts Office of Consumer Affairs &amp; Business Regulation, </a:t>
            </a:r>
            <a:r>
              <a:rPr lang="ja-JP" altLang="en-US" sz="800" smtClean="0"/>
              <a:t>“</a:t>
            </a:r>
            <a:r>
              <a:rPr lang="en-US" altLang="ja-JP" sz="800" dirty="0" smtClean="0">
                <a:hlinkClick r:id="rId4"/>
              </a:rPr>
              <a:t>Medical Malpractice Insurance In The Massachusetts Market Report</a:t>
            </a:r>
            <a:r>
              <a:rPr lang="en-US" altLang="ja-JP" sz="800" dirty="0" smtClean="0"/>
              <a:t>,</a:t>
            </a:r>
            <a:r>
              <a:rPr lang="ja-JP" altLang="en-US" sz="800" smtClean="0"/>
              <a:t>”</a:t>
            </a:r>
            <a:r>
              <a:rPr lang="en-US" altLang="ja-JP" sz="800" dirty="0" smtClean="0"/>
              <a:t> December 2008; Baicker, K., et al., </a:t>
            </a:r>
            <a:r>
              <a:rPr lang="ja-JP" altLang="en-US" sz="800" smtClean="0"/>
              <a:t>“</a:t>
            </a:r>
            <a:r>
              <a:rPr lang="en-US" altLang="ja-JP" sz="800" dirty="0" smtClean="0"/>
              <a:t>Malpractice Liability Costs and the Practice of Medicine in the Medicare Program,</a:t>
            </a:r>
            <a:r>
              <a:rPr lang="ja-JP" altLang="en-US" sz="800" smtClean="0"/>
              <a:t>”</a:t>
            </a:r>
            <a:r>
              <a:rPr lang="en-US" altLang="ja-JP" sz="800" dirty="0" smtClean="0"/>
              <a:t> </a:t>
            </a:r>
            <a:r>
              <a:rPr lang="en-US" altLang="ja-JP" sz="800" i="1" dirty="0" smtClean="0"/>
              <a:t>Health Affairs, </a:t>
            </a:r>
            <a:r>
              <a:rPr lang="en-US" altLang="ja-JP" sz="800" dirty="0" smtClean="0"/>
              <a:t>2007; 2009 total personal health expenditures from Centers for Medicare &amp; Medicaid Services, </a:t>
            </a:r>
            <a:r>
              <a:rPr lang="en-US" sz="800" i="1" dirty="0" smtClean="0">
                <a:hlinkClick r:id="rId5"/>
              </a:rPr>
              <a:t>Health Expenditures by State of Residence</a:t>
            </a:r>
            <a:r>
              <a:rPr lang="en-US" sz="800" dirty="0" smtClean="0"/>
              <a:t>, CMS, 2011</a:t>
            </a:r>
            <a:r>
              <a:rPr lang="en-US" altLang="ja-JP" sz="800" dirty="0" smtClean="0"/>
              <a:t>.</a:t>
            </a:r>
            <a:endParaRPr lang="en-US" sz="800" dirty="0"/>
          </a:p>
        </p:txBody>
      </p:sp>
      <p:sp>
        <p:nvSpPr>
          <p:cNvPr id="21" name="Rectangular Callout 20"/>
          <p:cNvSpPr/>
          <p:nvPr/>
        </p:nvSpPr>
        <p:spPr>
          <a:xfrm>
            <a:off x="4429125" y="1952625"/>
            <a:ext cx="1181099" cy="558800"/>
          </a:xfrm>
          <a:prstGeom prst="wedgeRectCallout">
            <a:avLst>
              <a:gd name="adj1" fmla="val -48335"/>
              <a:gd name="adj2" fmla="val 116483"/>
            </a:avLst>
          </a:prstGeom>
          <a:solidFill>
            <a:schemeClr val="bg1"/>
          </a:solidFill>
          <a:ln w="6350">
            <a:solidFill>
              <a:srgbClr val="77777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b="1" dirty="0" smtClean="0">
                <a:solidFill>
                  <a:schemeClr val="tx1"/>
                </a:solidFill>
              </a:rPr>
              <a:t>Payouts and Defense Costs</a:t>
            </a:r>
          </a:p>
          <a:p>
            <a:pPr algn="ctr">
              <a:defRPr/>
            </a:pPr>
            <a:r>
              <a:rPr lang="en-US" sz="1200" b="1" dirty="0" smtClean="0">
                <a:solidFill>
                  <a:schemeClr val="tx1"/>
                </a:solidFill>
              </a:rPr>
              <a:t>$0.31</a:t>
            </a:r>
            <a:endParaRPr lang="en-US" sz="1200" b="1" dirty="0">
              <a:solidFill>
                <a:schemeClr val="tx1"/>
              </a:solidFill>
            </a:endParaRPr>
          </a:p>
        </p:txBody>
      </p:sp>
      <p:sp>
        <p:nvSpPr>
          <p:cNvPr id="18443" name="Rectangle 21"/>
          <p:cNvSpPr>
            <a:spLocks noChangeArrowheads="1"/>
          </p:cNvSpPr>
          <p:nvPr/>
        </p:nvSpPr>
        <p:spPr bwMode="auto">
          <a:xfrm>
            <a:off x="4291891" y="2882900"/>
            <a:ext cx="310983" cy="276999"/>
          </a:xfrm>
          <a:prstGeom prst="rect">
            <a:avLst/>
          </a:prstGeom>
          <a:noFill/>
          <a:ln w="9525">
            <a:noFill/>
            <a:miter lim="800000"/>
            <a:headEnd/>
            <a:tailEnd/>
          </a:ln>
        </p:spPr>
        <p:txBody>
          <a:bodyPr wrap="none" lIns="0" rIns="0">
            <a:spAutoFit/>
          </a:bodyPr>
          <a:lstStyle/>
          <a:p>
            <a:pPr algn="ctr">
              <a:defRPr/>
            </a:pPr>
            <a:r>
              <a:rPr lang="en-US" sz="1200" b="1" dirty="0" smtClean="0"/>
              <a:t>0.5%</a:t>
            </a:r>
            <a:endParaRPr lang="en-US" sz="2800" dirty="0"/>
          </a:p>
        </p:txBody>
      </p:sp>
      <p:sp>
        <p:nvSpPr>
          <p:cNvPr id="141319" name="Rectangle 22"/>
          <p:cNvSpPr>
            <a:spLocks noChangeArrowheads="1"/>
          </p:cNvSpPr>
          <p:nvPr/>
        </p:nvSpPr>
        <p:spPr bwMode="auto">
          <a:xfrm>
            <a:off x="2225069" y="3908425"/>
            <a:ext cx="453650" cy="307777"/>
          </a:xfrm>
          <a:prstGeom prst="rect">
            <a:avLst/>
          </a:prstGeom>
          <a:noFill/>
          <a:ln w="9525">
            <a:noFill/>
            <a:miter lim="800000"/>
            <a:headEnd/>
            <a:tailEnd/>
          </a:ln>
        </p:spPr>
        <p:txBody>
          <a:bodyPr wrap="none" lIns="0" rIns="0">
            <a:spAutoFit/>
          </a:bodyPr>
          <a:lstStyle/>
          <a:p>
            <a:pPr algn="ctr"/>
            <a:r>
              <a:rPr lang="en-US" sz="1400" b="1" dirty="0" smtClean="0">
                <a:solidFill>
                  <a:schemeClr val="bg1"/>
                </a:solidFill>
              </a:rPr>
              <a:t>97.6%</a:t>
            </a:r>
            <a:endParaRPr lang="en-US" sz="3200" dirty="0">
              <a:solidFill>
                <a:schemeClr val="bg1"/>
              </a:solidFill>
            </a:endParaRPr>
          </a:p>
        </p:txBody>
      </p:sp>
      <p:sp>
        <p:nvSpPr>
          <p:cNvPr id="19" name="Rectangular Callout 18"/>
          <p:cNvSpPr/>
          <p:nvPr/>
        </p:nvSpPr>
        <p:spPr>
          <a:xfrm>
            <a:off x="552450" y="2981325"/>
            <a:ext cx="1409700" cy="647700"/>
          </a:xfrm>
          <a:prstGeom prst="wedgeRectCallout">
            <a:avLst>
              <a:gd name="adj1" fmla="val 61335"/>
              <a:gd name="adj2" fmla="val 113627"/>
            </a:avLst>
          </a:prstGeom>
          <a:solidFill>
            <a:schemeClr val="bg1"/>
          </a:solidFill>
          <a:ln w="6350">
            <a:solidFill>
              <a:srgbClr val="777777"/>
            </a:solidFill>
          </a:ln>
        </p:spPr>
        <p:style>
          <a:lnRef idx="2">
            <a:schemeClr val="accent1">
              <a:shade val="50000"/>
            </a:schemeClr>
          </a:lnRef>
          <a:fillRef idx="1">
            <a:schemeClr val="accent1"/>
          </a:fillRef>
          <a:effectRef idx="0">
            <a:schemeClr val="accent1"/>
          </a:effectRef>
          <a:fontRef idx="minor">
            <a:schemeClr val="lt1"/>
          </a:fontRef>
        </p:style>
        <p:txBody>
          <a:bodyPr lIns="45720" rIns="45720" anchor="ctr"/>
          <a:lstStyle/>
          <a:p>
            <a:pPr algn="ctr">
              <a:defRPr/>
            </a:pPr>
            <a:r>
              <a:rPr lang="en-US" sz="1200" b="1" dirty="0" smtClean="0">
                <a:solidFill>
                  <a:schemeClr val="tx1"/>
                </a:solidFill>
              </a:rPr>
              <a:t>All Other Health Care Spending</a:t>
            </a:r>
            <a:r>
              <a:rPr lang="en-US" sz="1200" b="1" dirty="0">
                <a:solidFill>
                  <a:schemeClr val="tx1"/>
                </a:solidFill>
              </a:rPr>
              <a:t/>
            </a:r>
            <a:br>
              <a:rPr lang="en-US" sz="1200" b="1" dirty="0">
                <a:solidFill>
                  <a:schemeClr val="tx1"/>
                </a:solidFill>
              </a:rPr>
            </a:br>
            <a:r>
              <a:rPr lang="en-US" sz="1200" b="1" dirty="0" smtClean="0">
                <a:solidFill>
                  <a:schemeClr val="tx1"/>
                </a:solidFill>
              </a:rPr>
              <a:t>$59.69</a:t>
            </a:r>
            <a:endParaRPr lang="en-US" sz="1200" b="1" dirty="0">
              <a:solidFill>
                <a:schemeClr val="tx1"/>
              </a:solidFill>
            </a:endParaRPr>
          </a:p>
        </p:txBody>
      </p:sp>
      <p:sp>
        <p:nvSpPr>
          <p:cNvPr id="141322" name="Rectangle 8"/>
          <p:cNvSpPr>
            <a:spLocks noChangeArrowheads="1"/>
          </p:cNvSpPr>
          <p:nvPr/>
        </p:nvSpPr>
        <p:spPr bwMode="auto">
          <a:xfrm>
            <a:off x="455613" y="1785938"/>
            <a:ext cx="2973571" cy="400110"/>
          </a:xfrm>
          <a:prstGeom prst="rect">
            <a:avLst/>
          </a:prstGeom>
          <a:noFill/>
          <a:ln w="9525">
            <a:noFill/>
            <a:miter lim="800000"/>
            <a:headEnd/>
            <a:tailEnd/>
          </a:ln>
        </p:spPr>
        <p:txBody>
          <a:bodyPr wrap="none" lIns="0" rIns="0">
            <a:spAutoFit/>
          </a:bodyPr>
          <a:lstStyle/>
          <a:p>
            <a:pPr>
              <a:defRPr sz="1800" b="1" i="0" u="none" strike="noStrike" kern="1200" baseline="0">
                <a:solidFill>
                  <a:prstClr val="black"/>
                </a:solidFill>
                <a:latin typeface="+mn-lt"/>
                <a:ea typeface="+mn-ea"/>
                <a:cs typeface="+mn-cs"/>
              </a:defRPr>
            </a:pPr>
            <a:r>
              <a:rPr lang="en-US" sz="1000" dirty="0" smtClean="0">
                <a:solidFill>
                  <a:prstClr val="black"/>
                </a:solidFill>
              </a:rPr>
              <a:t>TOTAL MASSACHUSETTS HEALTH CARE SPENDING, 2009</a:t>
            </a:r>
          </a:p>
          <a:p>
            <a:pPr>
              <a:defRPr sz="1800" b="1" i="0" u="none" strike="noStrike" kern="1200" baseline="0">
                <a:solidFill>
                  <a:prstClr val="black"/>
                </a:solidFill>
                <a:latin typeface="+mn-lt"/>
                <a:ea typeface="+mn-ea"/>
                <a:cs typeface="+mn-cs"/>
              </a:defRPr>
            </a:pPr>
            <a:r>
              <a:rPr lang="en-US" sz="1000" dirty="0" smtClean="0">
                <a:solidFill>
                  <a:prstClr val="black"/>
                </a:solidFill>
              </a:rPr>
              <a:t>(</a:t>
            </a:r>
            <a:r>
              <a:rPr lang="en-US" sz="1000" b="1" dirty="0" smtClean="0">
                <a:solidFill>
                  <a:prstClr val="black"/>
                </a:solidFill>
              </a:rPr>
              <a:t>BILLIONS OF DOLLARS)</a:t>
            </a:r>
            <a:endParaRPr lang="en-US" sz="1000" dirty="0">
              <a:solidFill>
                <a:prstClr val="black"/>
              </a:solidFill>
            </a:endParaRPr>
          </a:p>
        </p:txBody>
      </p:sp>
      <p:sp>
        <p:nvSpPr>
          <p:cNvPr id="22" name="Rectangle 21"/>
          <p:cNvSpPr/>
          <p:nvPr/>
        </p:nvSpPr>
        <p:spPr>
          <a:xfrm>
            <a:off x="6399213" y="1635125"/>
            <a:ext cx="228600" cy="1190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3" name="Text Box 11"/>
          <p:cNvSpPr txBox="1">
            <a:spLocks noChangeArrowheads="1"/>
          </p:cNvSpPr>
          <p:nvPr/>
        </p:nvSpPr>
        <p:spPr bwMode="auto">
          <a:xfrm>
            <a:off x="6627813" y="1819275"/>
            <a:ext cx="2057400" cy="4481513"/>
          </a:xfrm>
          <a:prstGeom prst="rect">
            <a:avLst/>
          </a:prstGeom>
          <a:noFill/>
          <a:ln w="3175">
            <a:solidFill>
              <a:schemeClr val="accent1">
                <a:lumMod val="60000"/>
                <a:lumOff val="40000"/>
              </a:schemeClr>
            </a:solidFill>
            <a:miter lim="800000"/>
            <a:headEnd/>
            <a:tailEnd/>
          </a:ln>
        </p:spPr>
        <p:txBody>
          <a:bodyPr/>
          <a:lstStyle/>
          <a:p>
            <a:pPr defTabSz="914400">
              <a:spcBef>
                <a:spcPts val="600"/>
              </a:spcBef>
            </a:pPr>
            <a:r>
              <a:rPr lang="en-US" sz="1160" dirty="0" smtClean="0">
                <a:cs typeface="Calibri" pitchFamily="34" charset="0"/>
              </a:rPr>
              <a:t>The best available evidence suggests that the medical malpractice system in the U.S. is responsible for 2.4% of total health spending. This includes 0.5% of total spending for lawsuit payouts and defense costs — direct expenses — and 1.9% of spending attributed to “defensive medicine</a:t>
            </a:r>
            <a:r>
              <a:rPr lang="en-US" altLang="ja-JP" sz="1160" dirty="0" smtClean="0">
                <a:cs typeface="Calibri" pitchFamily="34" charset="0"/>
              </a:rPr>
              <a:t>” — health care services providers deliver in order to reduce the threat of lawsuits. Applied to Massachusetts total spending, that would be $1.47 billion in 2009. </a:t>
            </a:r>
            <a:r>
              <a:rPr lang="en-US" sz="1160" dirty="0" smtClean="0">
                <a:cs typeface="Calibri" pitchFamily="34" charset="0"/>
              </a:rPr>
              <a:t>Average malpractice payouts are higher in Massachusetts than they are nationally, which may increase the total spent on direct costs. However, economists find little evidence that higher payouts lead to increased practice of defensive medicine. </a:t>
            </a:r>
            <a:endParaRPr lang="en-US" sz="1160" dirty="0">
              <a:cs typeface="Calibri" pitchFamily="34" charset="0"/>
            </a:endParaRPr>
          </a:p>
        </p:txBody>
      </p:sp>
      <p:sp>
        <p:nvSpPr>
          <p:cNvPr id="25" name="Rectangular Callout 24"/>
          <p:cNvSpPr/>
          <p:nvPr/>
        </p:nvSpPr>
        <p:spPr>
          <a:xfrm>
            <a:off x="4886325" y="3454400"/>
            <a:ext cx="1436369" cy="457200"/>
          </a:xfrm>
          <a:prstGeom prst="wedgeRectCallout">
            <a:avLst>
              <a:gd name="adj1" fmla="val -57197"/>
              <a:gd name="adj2" fmla="val -97371"/>
            </a:avLst>
          </a:prstGeom>
          <a:solidFill>
            <a:schemeClr val="bg1"/>
          </a:solidFill>
          <a:ln w="6350">
            <a:solidFill>
              <a:srgbClr val="777777"/>
            </a:solidFill>
          </a:ln>
        </p:spPr>
        <p:style>
          <a:lnRef idx="2">
            <a:schemeClr val="accent1">
              <a:shade val="50000"/>
            </a:schemeClr>
          </a:lnRef>
          <a:fillRef idx="1">
            <a:schemeClr val="accent1"/>
          </a:fillRef>
          <a:effectRef idx="0">
            <a:schemeClr val="accent1"/>
          </a:effectRef>
          <a:fontRef idx="minor">
            <a:schemeClr val="lt1"/>
          </a:fontRef>
        </p:style>
        <p:txBody>
          <a:bodyPr lIns="45720" rIns="45720" anchor="ctr"/>
          <a:lstStyle/>
          <a:p>
            <a:pPr algn="ctr">
              <a:defRPr/>
            </a:pPr>
            <a:r>
              <a:rPr lang="en-US" sz="1200" b="1" dirty="0" smtClean="0">
                <a:solidFill>
                  <a:schemeClr val="tx1"/>
                </a:solidFill>
              </a:rPr>
              <a:t>Defensive Medicine</a:t>
            </a:r>
            <a:r>
              <a:rPr lang="en-US" sz="1200" b="1" dirty="0">
                <a:solidFill>
                  <a:schemeClr val="tx1"/>
                </a:solidFill>
              </a:rPr>
              <a:t/>
            </a:r>
            <a:br>
              <a:rPr lang="en-US" sz="1200" b="1" dirty="0">
                <a:solidFill>
                  <a:schemeClr val="tx1"/>
                </a:solidFill>
              </a:rPr>
            </a:br>
            <a:r>
              <a:rPr lang="en-US" sz="1200" b="1" dirty="0" smtClean="0">
                <a:solidFill>
                  <a:schemeClr val="tx1"/>
                </a:solidFill>
              </a:rPr>
              <a:t>$1.16</a:t>
            </a:r>
            <a:endParaRPr lang="en-US" sz="1200" b="1" dirty="0">
              <a:solidFill>
                <a:schemeClr val="tx1"/>
              </a:solidFill>
            </a:endParaRPr>
          </a:p>
        </p:txBody>
      </p:sp>
      <p:sp>
        <p:nvSpPr>
          <p:cNvPr id="18" name="Rectangle 21"/>
          <p:cNvSpPr>
            <a:spLocks noChangeArrowheads="1"/>
          </p:cNvSpPr>
          <p:nvPr/>
        </p:nvSpPr>
        <p:spPr bwMode="auto">
          <a:xfrm>
            <a:off x="4444291" y="3035300"/>
            <a:ext cx="310983" cy="276999"/>
          </a:xfrm>
          <a:prstGeom prst="rect">
            <a:avLst/>
          </a:prstGeom>
          <a:noFill/>
          <a:ln w="9525">
            <a:noFill/>
            <a:miter lim="800000"/>
            <a:headEnd/>
            <a:tailEnd/>
          </a:ln>
        </p:spPr>
        <p:txBody>
          <a:bodyPr wrap="none" lIns="0" rIns="0">
            <a:spAutoFit/>
          </a:bodyPr>
          <a:lstStyle/>
          <a:p>
            <a:pPr algn="ctr">
              <a:defRPr/>
            </a:pPr>
            <a:r>
              <a:rPr lang="en-US" sz="1200" b="1" dirty="0" smtClean="0"/>
              <a:t>1.9%</a:t>
            </a:r>
            <a:endParaRPr lang="en-US" sz="2800" dirty="0"/>
          </a:p>
        </p:txBody>
      </p:sp>
    </p:spTree>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r>
              <a:rPr lang="en-US" sz="2000" b="1" dirty="0" smtClean="0">
                <a:solidFill>
                  <a:schemeClr val="tx2"/>
                </a:solidFill>
              </a:rPr>
              <a:t>SECTION 3:</a:t>
            </a:r>
            <a:r>
              <a:rPr lang="en-US" dirty="0" smtClean="0"/>
              <a:t/>
            </a:r>
            <a:br>
              <a:rPr lang="en-US" dirty="0" smtClean="0"/>
            </a:br>
            <a:r>
              <a:rPr lang="en-US" dirty="0" smtClean="0"/>
              <a:t>DRIVERS OF COST GROWTH IN MASSACHUSETTS</a:t>
            </a:r>
          </a:p>
        </p:txBody>
      </p:sp>
      <p:sp>
        <p:nvSpPr>
          <p:cNvPr id="25604" name="Slide Number Placeholder 1"/>
          <p:cNvSpPr>
            <a:spLocks noGrp="1"/>
          </p:cNvSpPr>
          <p:nvPr>
            <p:ph type="sldNum" sz="quarter" idx="10"/>
          </p:nvPr>
        </p:nvSpPr>
        <p:spPr/>
        <p:txBody>
          <a:bodyPr/>
          <a:lstStyle/>
          <a:p>
            <a:fld id="{121EDAE0-0538-492A-A06C-FC5A32F8F476}" type="slidenum">
              <a:rPr lang="en-US" smtClean="0"/>
              <a:pPr/>
              <a:t>26</a:t>
            </a:fld>
            <a:endParaRPr lang="en-US" dirty="0"/>
          </a:p>
        </p:txBody>
      </p:sp>
      <p:sp>
        <p:nvSpPr>
          <p:cNvPr id="12" name="Content Placeholder 6"/>
          <p:cNvSpPr txBox="1">
            <a:spLocks/>
          </p:cNvSpPr>
          <p:nvPr/>
        </p:nvSpPr>
        <p:spPr>
          <a:xfrm>
            <a:off x="457200" y="1843088"/>
            <a:ext cx="8229600" cy="3975100"/>
          </a:xfrm>
          <a:prstGeom prst="rect">
            <a:avLst/>
          </a:prstGeom>
        </p:spPr>
        <p:txBody>
          <a:bodyPr/>
          <a:lstStyle/>
          <a:p>
            <a:pPr marL="228600" marR="0" lvl="0" indent="-228600" algn="l" defTabSz="914400" rtl="0" eaLnBrk="0" fontAlgn="base" latinLnBrk="0" hangingPunct="0">
              <a:lnSpc>
                <a:spcPct val="100000"/>
              </a:lnSpc>
              <a:spcBef>
                <a:spcPts val="600"/>
              </a:spcBef>
              <a:spcAft>
                <a:spcPct val="0"/>
              </a:spcAft>
              <a:buClr>
                <a:schemeClr val="tx2"/>
              </a:buClr>
              <a:buSzTx/>
              <a:tabLst/>
              <a:defRPr/>
            </a:pPr>
            <a:r>
              <a:rPr kumimoji="0" lang="en-US" sz="1700" b="0" i="0" u="none" strike="noStrike" kern="0" cap="none" spc="0" normalizeH="0" baseline="0" noProof="0" dirty="0" smtClean="0">
                <a:ln>
                  <a:noFill/>
                </a:ln>
                <a:solidFill>
                  <a:schemeClr val="tx1"/>
                </a:solidFill>
                <a:effectLst/>
                <a:uLnTx/>
                <a:uFillTx/>
                <a:latin typeface="+mn-lt"/>
                <a:ea typeface="+mn-ea"/>
                <a:cs typeface="+mn-cs"/>
              </a:rPr>
              <a:t>The state’s high and growing spending is attributable to four factors: </a:t>
            </a:r>
          </a:p>
          <a:p>
            <a:pPr marL="285750" marR="0" lvl="0" indent="-285750" algn="l" defTabSz="914400" rtl="0" eaLnBrk="0" fontAlgn="base" latinLnBrk="0" hangingPunct="0">
              <a:lnSpc>
                <a:spcPct val="100000"/>
              </a:lnSpc>
              <a:spcBef>
                <a:spcPts val="600"/>
              </a:spcBef>
              <a:spcAft>
                <a:spcPct val="0"/>
              </a:spcAft>
              <a:buClr>
                <a:schemeClr val="tx2"/>
              </a:buClr>
              <a:buSzTx/>
              <a:tabLst/>
              <a:defRPr/>
            </a:pPr>
            <a:r>
              <a:rPr kumimoji="0" lang="en-US" sz="1700" i="0" u="none" strike="noStrike" kern="0" cap="none" spc="0" normalizeH="0" baseline="0" noProof="0" dirty="0" smtClean="0">
                <a:ln>
                  <a:noFill/>
                </a:ln>
                <a:solidFill>
                  <a:schemeClr val="tx2"/>
                </a:solidFill>
                <a:effectLst/>
                <a:uLnTx/>
                <a:uFillTx/>
                <a:latin typeface="+mn-lt"/>
                <a:ea typeface="+mn-ea"/>
                <a:cs typeface="+mn-cs"/>
              </a:rPr>
              <a:t>1.	</a:t>
            </a:r>
            <a:r>
              <a:rPr kumimoji="0" lang="en-US" sz="1700" b="1" i="0" u="none" strike="noStrike" kern="0" cap="none" spc="0" normalizeH="0" baseline="0" noProof="0" dirty="0" smtClean="0">
                <a:ln>
                  <a:noFill/>
                </a:ln>
                <a:solidFill>
                  <a:schemeClr val="tx2"/>
                </a:solidFill>
                <a:effectLst/>
                <a:uLnTx/>
                <a:uFillTx/>
                <a:latin typeface="+mn-lt"/>
                <a:ea typeface="+mn-ea"/>
                <a:cs typeface="+mn-cs"/>
              </a:rPr>
              <a:t>Utilization. </a:t>
            </a:r>
            <a:r>
              <a:rPr kumimoji="0" lang="en-US" sz="1700" b="0" i="0" u="none" strike="noStrike" kern="0" cap="none" spc="0" normalizeH="0" baseline="0" noProof="0" dirty="0" smtClean="0">
                <a:ln>
                  <a:noFill/>
                </a:ln>
                <a:solidFill>
                  <a:schemeClr val="tx1"/>
                </a:solidFill>
                <a:effectLst/>
                <a:uLnTx/>
                <a:uFillTx/>
                <a:latin typeface="+mn-lt"/>
                <a:ea typeface="+mn-ea"/>
                <a:cs typeface="+mn-cs"/>
              </a:rPr>
              <a:t>Health care spending rises when a population uses more services overall. For example, if the average number of physician visits increased in Massachusetts, then total health spending would rise. Massachusetts has several demographic characteristics</a:t>
            </a:r>
            <a:r>
              <a:rPr lang="en-US" sz="1700" kern="0" dirty="0" smtClean="0">
                <a:latin typeface="+mn-lt"/>
                <a:cs typeface="+mn-cs"/>
              </a:rPr>
              <a:t>, such as an older average age, </a:t>
            </a:r>
            <a:r>
              <a:rPr kumimoji="0" lang="en-US" sz="1700" b="0" i="0" u="none" strike="noStrike" kern="0" cap="none" spc="0" normalizeH="0" baseline="0" noProof="0" dirty="0" smtClean="0">
                <a:ln>
                  <a:noFill/>
                </a:ln>
                <a:solidFill>
                  <a:schemeClr val="tx1"/>
                </a:solidFill>
                <a:effectLst/>
                <a:uLnTx/>
                <a:uFillTx/>
                <a:latin typeface="+mn-lt"/>
                <a:ea typeface="+mn-ea"/>
                <a:cs typeface="+mn-cs"/>
              </a:rPr>
              <a:t>that generally increase the amount of health care a population uses. These characteristics do not, however, explain all the differences between Massachusetts and the U.S. as a whole.</a:t>
            </a:r>
          </a:p>
          <a:p>
            <a:pPr marL="285750" lvl="0" indent="-285750" eaLnBrk="0" hangingPunct="0">
              <a:spcBef>
                <a:spcPts val="600"/>
              </a:spcBef>
              <a:buClr>
                <a:schemeClr val="tx2"/>
              </a:buClr>
              <a:defRPr/>
            </a:pPr>
            <a:r>
              <a:rPr kumimoji="0" lang="en-US" sz="1700" i="0" u="none" strike="noStrike" kern="0" cap="none" spc="0" normalizeH="0" baseline="0" noProof="0" dirty="0" smtClean="0">
                <a:ln>
                  <a:noFill/>
                </a:ln>
                <a:solidFill>
                  <a:schemeClr val="tx2"/>
                </a:solidFill>
                <a:effectLst/>
                <a:uLnTx/>
                <a:uFillTx/>
                <a:latin typeface="+mn-lt"/>
                <a:ea typeface="+mn-ea"/>
                <a:cs typeface="+mn-cs"/>
              </a:rPr>
              <a:t>2.	</a:t>
            </a:r>
            <a:r>
              <a:rPr kumimoji="0" lang="en-US" sz="1700" b="1" i="0" u="none" strike="noStrike" kern="0" cap="none" spc="0" normalizeH="0" baseline="0" noProof="0" dirty="0" smtClean="0">
                <a:ln>
                  <a:noFill/>
                </a:ln>
                <a:solidFill>
                  <a:schemeClr val="tx2"/>
                </a:solidFill>
                <a:effectLst/>
                <a:uLnTx/>
                <a:uFillTx/>
                <a:latin typeface="+mn-lt"/>
                <a:ea typeface="+mn-ea"/>
                <a:cs typeface="+mn-cs"/>
              </a:rPr>
              <a:t>Provider mix. </a:t>
            </a:r>
            <a:r>
              <a:rPr kumimoji="0" lang="en-US" sz="1700" b="0" i="0" u="none" strike="noStrike" kern="0" cap="none" spc="0" normalizeH="0" baseline="0" noProof="0" dirty="0" smtClean="0">
                <a:ln>
                  <a:noFill/>
                </a:ln>
                <a:solidFill>
                  <a:schemeClr val="tx1"/>
                </a:solidFill>
                <a:effectLst/>
                <a:uLnTx/>
                <a:uFillTx/>
                <a:latin typeface="+mn-lt"/>
                <a:ea typeface="+mn-ea"/>
                <a:cs typeface="+mn-cs"/>
              </a:rPr>
              <a:t>Health spending can also increase </a:t>
            </a:r>
            <a:r>
              <a:rPr lang="en-US" sz="1700" kern="0" dirty="0" smtClean="0">
                <a:latin typeface="+mn-lt"/>
                <a:cs typeface="+mn-cs"/>
              </a:rPr>
              <a:t>when </a:t>
            </a:r>
            <a:r>
              <a:rPr kumimoji="0" lang="en-US" sz="1700" b="0" i="0" u="none" strike="noStrike" kern="0" cap="none" spc="0" normalizeH="0" baseline="0" noProof="0" dirty="0" smtClean="0">
                <a:ln>
                  <a:noFill/>
                </a:ln>
                <a:solidFill>
                  <a:schemeClr val="tx1"/>
                </a:solidFill>
                <a:effectLst/>
                <a:uLnTx/>
                <a:uFillTx/>
                <a:latin typeface="+mn-lt"/>
                <a:ea typeface="+mn-ea"/>
                <a:cs typeface="+mn-cs"/>
              </a:rPr>
              <a:t>a population begins to make disproportionate use of the services of higher-priced providers. For example, if </a:t>
            </a:r>
            <a:r>
              <a:rPr lang="en-US" sz="1700" kern="0" dirty="0" smtClean="0"/>
              <a:t>in place of primary care providers, </a:t>
            </a:r>
            <a:r>
              <a:rPr kumimoji="0" lang="en-US" sz="1700" b="0" i="0" u="none" strike="noStrike" kern="0" cap="none" spc="0" normalizeH="0" baseline="0" noProof="0" dirty="0" smtClean="0">
                <a:ln>
                  <a:noFill/>
                </a:ln>
                <a:solidFill>
                  <a:schemeClr val="tx1"/>
                </a:solidFill>
                <a:effectLst/>
                <a:uLnTx/>
                <a:uFillTx/>
                <a:latin typeface="+mn-lt"/>
                <a:ea typeface="+mn-ea"/>
                <a:cs typeface="+mn-cs"/>
              </a:rPr>
              <a:t>Massachusetts residents began to see specialists,</a:t>
            </a:r>
            <a:r>
              <a:rPr lang="en-US" sz="1700" kern="0" dirty="0" smtClean="0"/>
              <a:t> who tend to charge more even for the same services,</a:t>
            </a:r>
            <a:r>
              <a:rPr kumimoji="0" lang="en-US" sz="1700" b="0" i="0" u="none" strike="noStrike" kern="0" cap="none" spc="0" normalizeH="0" baseline="0" noProof="0" dirty="0" smtClean="0">
                <a:ln>
                  <a:noFill/>
                </a:ln>
                <a:solidFill>
                  <a:schemeClr val="tx1"/>
                </a:solidFill>
                <a:effectLst/>
                <a:uLnTx/>
                <a:uFillTx/>
                <a:latin typeface="+mn-lt"/>
                <a:ea typeface="+mn-ea"/>
                <a:cs typeface="+mn-cs"/>
              </a:rPr>
              <a:t> overall spending would increase.</a:t>
            </a:r>
          </a:p>
          <a:p>
            <a:pPr marL="285750" marR="0" lvl="0" indent="-285750" algn="l" defTabSz="914400" rtl="0" eaLnBrk="0" fontAlgn="base" latinLnBrk="0" hangingPunct="0">
              <a:lnSpc>
                <a:spcPct val="100000"/>
              </a:lnSpc>
              <a:spcBef>
                <a:spcPts val="600"/>
              </a:spcBef>
              <a:spcAft>
                <a:spcPct val="0"/>
              </a:spcAft>
              <a:buClr>
                <a:schemeClr val="tx2"/>
              </a:buClr>
              <a:buSzTx/>
              <a:tabLst/>
              <a:defRPr/>
            </a:pPr>
            <a:r>
              <a:rPr kumimoji="0" lang="en-US" sz="1700" b="0" i="0" u="none" strike="noStrike" kern="0" cap="none" spc="0" normalizeH="0" baseline="0" noProof="0" dirty="0" smtClean="0">
                <a:ln>
                  <a:noFill/>
                </a:ln>
                <a:solidFill>
                  <a:schemeClr val="tx2"/>
                </a:solidFill>
                <a:effectLst/>
                <a:uLnTx/>
                <a:uFillTx/>
                <a:latin typeface="+mn-lt"/>
                <a:ea typeface="+mn-ea"/>
                <a:cs typeface="+mn-cs"/>
              </a:rPr>
              <a:t>3.	</a:t>
            </a:r>
            <a:r>
              <a:rPr kumimoji="0" lang="en-US" sz="1700" b="1" i="0" u="none" strike="noStrike" kern="0" cap="none" spc="0" normalizeH="0" baseline="0" noProof="0" dirty="0" smtClean="0">
                <a:ln>
                  <a:noFill/>
                </a:ln>
                <a:solidFill>
                  <a:schemeClr val="tx2"/>
                </a:solidFill>
                <a:effectLst/>
                <a:uLnTx/>
                <a:uFillTx/>
                <a:latin typeface="+mn-lt"/>
                <a:ea typeface="+mn-ea"/>
                <a:cs typeface="+mn-cs"/>
              </a:rPr>
              <a:t>Service mix. </a:t>
            </a:r>
            <a:r>
              <a:rPr kumimoji="0" lang="en-US" sz="1700" b="0" i="0" u="none" strike="noStrike" kern="0" cap="none" spc="0" normalizeH="0" baseline="0" noProof="0" dirty="0" smtClean="0">
                <a:ln>
                  <a:noFill/>
                </a:ln>
                <a:solidFill>
                  <a:schemeClr val="tx1"/>
                </a:solidFill>
                <a:effectLst/>
                <a:uLnTx/>
                <a:uFillTx/>
                <a:latin typeface="+mn-lt"/>
                <a:ea typeface="+mn-ea"/>
                <a:cs typeface="+mn-cs"/>
              </a:rPr>
              <a:t>Health care spending can rise if a population starts to receive more expensive services in place of cheaper ones. For example, if many residents started to receive MRI or CT scans instead of lower-priced </a:t>
            </a:r>
            <a:r>
              <a:rPr lang="en-US" sz="1700" kern="0" dirty="0" smtClean="0">
                <a:latin typeface="+mn-lt"/>
                <a:cs typeface="+mn-cs"/>
              </a:rPr>
              <a:t>X</a:t>
            </a:r>
            <a:r>
              <a:rPr kumimoji="0" lang="en-US" sz="1700" b="0" i="0" u="none" strike="noStrike" kern="0" cap="none" spc="0" normalizeH="0" baseline="0" noProof="0" dirty="0" smtClean="0">
                <a:ln>
                  <a:noFill/>
                </a:ln>
                <a:solidFill>
                  <a:schemeClr val="tx1"/>
                </a:solidFill>
                <a:effectLst/>
                <a:uLnTx/>
                <a:uFillTx/>
                <a:latin typeface="+mn-lt"/>
                <a:ea typeface="+mn-ea"/>
                <a:cs typeface="+mn-cs"/>
              </a:rPr>
              <a:t>-rays, spending would increase. </a:t>
            </a:r>
          </a:p>
          <a:p>
            <a:pPr marL="285750" marR="0" lvl="0" indent="-285750" algn="l" defTabSz="914400" rtl="0" eaLnBrk="0" fontAlgn="base" latinLnBrk="0" hangingPunct="0">
              <a:lnSpc>
                <a:spcPct val="100000"/>
              </a:lnSpc>
              <a:spcBef>
                <a:spcPts val="600"/>
              </a:spcBef>
              <a:spcAft>
                <a:spcPct val="0"/>
              </a:spcAft>
              <a:buClr>
                <a:schemeClr val="tx2"/>
              </a:buClr>
              <a:buSzTx/>
              <a:tabLst/>
              <a:defRPr/>
            </a:pPr>
            <a:r>
              <a:rPr kumimoji="0" lang="en-US" sz="1700" b="0" i="0" u="none" strike="noStrike" kern="0" cap="none" spc="0" normalizeH="0" baseline="0" noProof="0" dirty="0" smtClean="0">
                <a:ln>
                  <a:noFill/>
                </a:ln>
                <a:solidFill>
                  <a:schemeClr val="tx2"/>
                </a:solidFill>
                <a:effectLst/>
                <a:uLnTx/>
                <a:uFillTx/>
                <a:latin typeface="+mn-lt"/>
                <a:ea typeface="+mn-ea"/>
                <a:cs typeface="+mn-cs"/>
              </a:rPr>
              <a:t>4.	</a:t>
            </a:r>
            <a:r>
              <a:rPr kumimoji="0" lang="en-US" sz="1700" b="1" i="0" u="none" strike="noStrike" kern="0" cap="none" spc="0" normalizeH="0" baseline="0" noProof="0" dirty="0" smtClean="0">
                <a:ln>
                  <a:noFill/>
                </a:ln>
                <a:solidFill>
                  <a:schemeClr val="tx2"/>
                </a:solidFill>
                <a:effectLst/>
                <a:uLnTx/>
                <a:uFillTx/>
                <a:latin typeface="+mn-lt"/>
                <a:ea typeface="+mn-ea"/>
                <a:cs typeface="+mn-cs"/>
              </a:rPr>
              <a:t>Price. </a:t>
            </a:r>
            <a:r>
              <a:rPr kumimoji="0" lang="en-US" sz="1700" b="0" i="0" u="none" strike="noStrike" kern="0" cap="none" spc="0" normalizeH="0" baseline="0" noProof="0" dirty="0" smtClean="0">
                <a:ln>
                  <a:noFill/>
                </a:ln>
                <a:solidFill>
                  <a:schemeClr val="tx1"/>
                </a:solidFill>
                <a:effectLst/>
                <a:uLnTx/>
                <a:uFillTx/>
                <a:latin typeface="+mn-lt"/>
                <a:ea typeface="+mn-ea"/>
                <a:cs typeface="+mn-cs"/>
              </a:rPr>
              <a:t>Health care spending can also rise if the price of each service increases.</a:t>
            </a:r>
            <a:endParaRPr kumimoji="0" lang="en-US" sz="1700" b="0" i="0" u="none" strike="noStrike" kern="0" cap="none" spc="0" normalizeH="0" baseline="0" noProof="0" dirty="0">
              <a:ln>
                <a:noFill/>
              </a:ln>
              <a:solidFill>
                <a:schemeClr val="tx1"/>
              </a:solidFill>
              <a:effectLst/>
              <a:uLnTx/>
              <a:uFillTx/>
              <a:latin typeface="+mn-lt"/>
              <a:ea typeface="+mn-ea"/>
              <a:cs typeface="+mn-cs"/>
            </a:endParaRPr>
          </a:p>
        </p:txBody>
      </p:sp>
    </p:spTree>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7" name="Rectangle 4"/>
          <p:cNvSpPr>
            <a:spLocks noGrp="1" noChangeArrowheads="1"/>
          </p:cNvSpPr>
          <p:nvPr>
            <p:ph type="title"/>
          </p:nvPr>
        </p:nvSpPr>
        <p:spPr/>
        <p:txBody>
          <a:bodyPr/>
          <a:lstStyle/>
          <a:p>
            <a:r>
              <a:rPr lang="en-US" dirty="0" smtClean="0">
                <a:solidFill>
                  <a:srgbClr val="0B5362"/>
                </a:solidFill>
              </a:rPr>
              <a:t>UTILIZATION:</a:t>
            </a:r>
            <a:r>
              <a:rPr lang="en-US" dirty="0" smtClean="0"/>
              <a:t> Massachusetts Residents Are Admitted </a:t>
            </a:r>
            <a:br>
              <a:rPr lang="en-US" dirty="0" smtClean="0"/>
            </a:br>
            <a:r>
              <a:rPr lang="en-US" dirty="0" smtClean="0"/>
              <a:t>to the Hospital Slightly More than U.S. Residents Overall</a:t>
            </a:r>
            <a:endParaRPr lang="en-US" dirty="0"/>
          </a:p>
        </p:txBody>
      </p:sp>
      <p:sp>
        <p:nvSpPr>
          <p:cNvPr id="16398" name="Slide Number Placeholder 15"/>
          <p:cNvSpPr>
            <a:spLocks noGrp="1"/>
          </p:cNvSpPr>
          <p:nvPr>
            <p:ph type="sldNum" sz="quarter" idx="10"/>
          </p:nvPr>
        </p:nvSpPr>
        <p:spPr/>
        <p:txBody>
          <a:bodyPr/>
          <a:lstStyle/>
          <a:p>
            <a:fld id="{7CD0197B-F8CA-48F3-B6C8-2393F2342905}" type="slidenum">
              <a:rPr lang="en-US" smtClean="0"/>
              <a:pPr/>
              <a:t>27</a:t>
            </a:fld>
            <a:endParaRPr lang="en-US" dirty="0"/>
          </a:p>
        </p:txBody>
      </p:sp>
      <p:sp>
        <p:nvSpPr>
          <p:cNvPr id="126979" name="TextBox 6"/>
          <p:cNvSpPr txBox="1">
            <a:spLocks noChangeArrowheads="1"/>
          </p:cNvSpPr>
          <p:nvPr/>
        </p:nvSpPr>
        <p:spPr bwMode="auto">
          <a:xfrm>
            <a:off x="455614" y="5915323"/>
            <a:ext cx="6145212" cy="461665"/>
          </a:xfrm>
          <a:prstGeom prst="rect">
            <a:avLst/>
          </a:prstGeom>
          <a:noFill/>
          <a:ln w="9525">
            <a:noFill/>
            <a:miter lim="800000"/>
            <a:headEnd/>
            <a:tailEnd/>
          </a:ln>
        </p:spPr>
        <p:txBody>
          <a:bodyPr wrap="square" lIns="0" rIns="0" anchor="b">
            <a:spAutoFit/>
          </a:bodyPr>
          <a:lstStyle/>
          <a:p>
            <a:r>
              <a:rPr lang="en-US" sz="600" dirty="0" smtClean="0">
                <a:solidFill>
                  <a:srgbClr val="1C1C1C"/>
                </a:solidFill>
              </a:rPr>
              <a:t>SOURCES</a:t>
            </a:r>
            <a:r>
              <a:rPr lang="en-US" sz="600" dirty="0" smtClean="0">
                <a:solidFill>
                  <a:srgbClr val="000000"/>
                </a:solidFill>
                <a:ea typeface="ＭＳ Ｐゴシック"/>
                <a:cs typeface="ＭＳ Ｐゴシック"/>
              </a:rPr>
              <a:t>:</a:t>
            </a:r>
            <a:r>
              <a:rPr lang="en-US" sz="800" dirty="0" smtClean="0">
                <a:solidFill>
                  <a:srgbClr val="000000"/>
                </a:solidFill>
                <a:ea typeface="ＭＳ Ｐゴシック"/>
                <a:cs typeface="ＭＳ Ｐゴシック"/>
              </a:rPr>
              <a:t>  </a:t>
            </a:r>
            <a:r>
              <a:rPr lang="en-US" sz="800" dirty="0" smtClean="0"/>
              <a:t>Kaiser State Health Facts, with d</a:t>
            </a:r>
            <a:r>
              <a:rPr lang="en-US" altLang="en-US" sz="800" dirty="0" smtClean="0"/>
              <a:t>ata from the American Hospital Association Annual Survey and U.S. Census.  </a:t>
            </a:r>
          </a:p>
          <a:p>
            <a:r>
              <a:rPr lang="en-US" altLang="en-US" sz="800" dirty="0" smtClean="0"/>
              <a:t>Wallack, S.S., et al. “</a:t>
            </a:r>
            <a:r>
              <a:rPr lang="en-US" altLang="ja-JP" sz="800" dirty="0" smtClean="0">
                <a:hlinkClick r:id="rId3"/>
              </a:rPr>
              <a:t>Massachusetts Health Care Cost Trends, Part I: Massachusetts Health Care System in Context: Costs, Structure, and Methods Used by Private Insurers to Pay Providers</a:t>
            </a:r>
            <a:r>
              <a:rPr lang="en-US" altLang="ja-JP" sz="800" dirty="0" smtClean="0"/>
              <a:t>,” Massachusetts Division of Health Care Finance and Policy, February 2010.</a:t>
            </a:r>
            <a:endParaRPr lang="en-US" sz="800" dirty="0" smtClean="0"/>
          </a:p>
        </p:txBody>
      </p:sp>
      <p:sp>
        <p:nvSpPr>
          <p:cNvPr id="17" name="Text Box 11"/>
          <p:cNvSpPr txBox="1">
            <a:spLocks noChangeArrowheads="1"/>
          </p:cNvSpPr>
          <p:nvPr/>
        </p:nvSpPr>
        <p:spPr bwMode="auto">
          <a:xfrm>
            <a:off x="6627813" y="1819275"/>
            <a:ext cx="2057400" cy="4481513"/>
          </a:xfrm>
          <a:prstGeom prst="rect">
            <a:avLst/>
          </a:prstGeom>
          <a:noFill/>
          <a:ln w="3175">
            <a:solidFill>
              <a:schemeClr val="accent1">
                <a:lumMod val="60000"/>
                <a:lumOff val="40000"/>
              </a:schemeClr>
            </a:solidFill>
            <a:miter lim="800000"/>
            <a:headEnd/>
            <a:tailEnd/>
          </a:ln>
        </p:spPr>
        <p:txBody>
          <a:bodyPr/>
          <a:lstStyle/>
          <a:p>
            <a:pPr>
              <a:lnSpc>
                <a:spcPts val="1700"/>
              </a:lnSpc>
              <a:spcBef>
                <a:spcPct val="50000"/>
              </a:spcBef>
              <a:defRPr/>
            </a:pPr>
            <a:r>
              <a:rPr lang="en-US" sz="1400" dirty="0" smtClean="0">
                <a:ea typeface="ＭＳ Ｐゴシック" charset="-128"/>
              </a:rPr>
              <a:t>Massachusetts is slightly above the national average in hospital admissions per capita — though the state’s residents stay in the hospital for fewer days than average.</a:t>
            </a:r>
          </a:p>
          <a:p>
            <a:pPr>
              <a:lnSpc>
                <a:spcPts val="1700"/>
              </a:lnSpc>
              <a:spcBef>
                <a:spcPct val="50000"/>
              </a:spcBef>
              <a:defRPr/>
            </a:pPr>
            <a:r>
              <a:rPr lang="en-US" sz="1400" dirty="0" smtClean="0">
                <a:ea typeface="ＭＳ Ｐゴシック" charset="-128"/>
              </a:rPr>
              <a:t>However, these data include all hospital visits, including those for patients from other states and countries. The real utilization rate for Massachusetts residents is likely 2-5% lower than shown.</a:t>
            </a:r>
          </a:p>
        </p:txBody>
      </p:sp>
      <p:sp>
        <p:nvSpPr>
          <p:cNvPr id="18" name="Rectangle 17"/>
          <p:cNvSpPr/>
          <p:nvPr/>
        </p:nvSpPr>
        <p:spPr>
          <a:xfrm>
            <a:off x="6399213" y="1635125"/>
            <a:ext cx="228600" cy="1190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aphicFrame>
        <p:nvGraphicFramePr>
          <p:cNvPr id="15" name="Chart 10"/>
          <p:cNvGraphicFramePr>
            <a:graphicFrameLocks/>
          </p:cNvGraphicFramePr>
          <p:nvPr/>
        </p:nvGraphicFramePr>
        <p:xfrm>
          <a:off x="457200" y="2220912"/>
          <a:ext cx="5943600" cy="342423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8"/>
          <p:cNvSpPr>
            <a:spLocks noChangeArrowheads="1"/>
          </p:cNvSpPr>
          <p:nvPr/>
        </p:nvSpPr>
        <p:spPr bwMode="auto">
          <a:xfrm>
            <a:off x="455613" y="1785938"/>
            <a:ext cx="3132268" cy="246221"/>
          </a:xfrm>
          <a:prstGeom prst="rect">
            <a:avLst/>
          </a:prstGeom>
          <a:noFill/>
          <a:ln w="9525">
            <a:noFill/>
            <a:miter lim="800000"/>
            <a:headEnd/>
            <a:tailEnd/>
          </a:ln>
        </p:spPr>
        <p:txBody>
          <a:bodyPr wrap="none" lIns="0" rIns="0">
            <a:noAutofit/>
          </a:bodyPr>
          <a:lstStyle/>
          <a:p>
            <a:pPr>
              <a:defRPr sz="1800" b="1" i="0" u="none" strike="noStrike" kern="1200" baseline="0">
                <a:solidFill>
                  <a:prstClr val="black"/>
                </a:solidFill>
                <a:latin typeface="+mn-lt"/>
                <a:ea typeface="+mn-ea"/>
                <a:cs typeface="+mn-cs"/>
              </a:defRPr>
            </a:pPr>
            <a:r>
              <a:rPr lang="en-US" sz="1000" dirty="0" smtClean="0">
                <a:solidFill>
                  <a:prstClr val="black"/>
                </a:solidFill>
              </a:rPr>
              <a:t>HOSPITAL ADMISSIONS PER CAPITA IN MASSACHUSETTS AND IN THE U.S. OVERALL, 2010</a:t>
            </a:r>
          </a:p>
          <a:p>
            <a:pPr>
              <a:defRPr sz="1800" b="1" i="0" u="none" strike="noStrike" kern="1200" baseline="0">
                <a:solidFill>
                  <a:prstClr val="black"/>
                </a:solidFill>
                <a:latin typeface="+mn-lt"/>
                <a:ea typeface="+mn-ea"/>
                <a:cs typeface="+mn-cs"/>
              </a:defRPr>
            </a:pPr>
            <a:r>
              <a:rPr lang="en-US" sz="1000" dirty="0" smtClean="0">
                <a:solidFill>
                  <a:prstClr val="black"/>
                </a:solidFill>
              </a:rPr>
              <a:t>(ADMISSIONS PER 1,000 RESIDENTS)</a:t>
            </a:r>
          </a:p>
        </p:txBody>
      </p:sp>
      <p:sp>
        <p:nvSpPr>
          <p:cNvPr id="30" name="TextBox 18"/>
          <p:cNvSpPr txBox="1">
            <a:spLocks noChangeArrowheads="1"/>
          </p:cNvSpPr>
          <p:nvPr/>
        </p:nvSpPr>
        <p:spPr bwMode="auto">
          <a:xfrm>
            <a:off x="3009899" y="2425700"/>
            <a:ext cx="885826" cy="446276"/>
          </a:xfrm>
          <a:prstGeom prst="rect">
            <a:avLst/>
          </a:prstGeom>
          <a:solidFill>
            <a:srgbClr val="FFFFFF"/>
          </a:solidFill>
          <a:ln w="9525">
            <a:solidFill>
              <a:schemeClr val="accent2"/>
            </a:solidFill>
            <a:miter lim="800000"/>
            <a:headEnd/>
            <a:tailEnd/>
          </a:ln>
        </p:spPr>
        <p:txBody>
          <a:bodyPr wrap="square">
            <a:spAutoFit/>
          </a:bodyPr>
          <a:lstStyle/>
          <a:p>
            <a:pPr algn="ctr"/>
            <a:r>
              <a:rPr lang="en-US" sz="1400" b="1" dirty="0" smtClean="0">
                <a:solidFill>
                  <a:schemeClr val="accent1">
                    <a:lumMod val="50000"/>
                  </a:schemeClr>
                </a:solidFill>
              </a:rPr>
              <a:t>10.5%</a:t>
            </a:r>
          </a:p>
          <a:p>
            <a:pPr algn="ctr"/>
            <a:r>
              <a:rPr lang="en-US" sz="900" dirty="0" smtClean="0">
                <a:solidFill>
                  <a:schemeClr val="accent1">
                    <a:lumMod val="50000"/>
                  </a:schemeClr>
                </a:solidFill>
              </a:rPr>
              <a:t>HIGHER</a:t>
            </a:r>
          </a:p>
        </p:txBody>
      </p:sp>
    </p:spTree>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1" name="Title 1"/>
          <p:cNvSpPr>
            <a:spLocks noGrp="1"/>
          </p:cNvSpPr>
          <p:nvPr>
            <p:ph type="title"/>
          </p:nvPr>
        </p:nvSpPr>
        <p:spPr/>
        <p:txBody>
          <a:bodyPr/>
          <a:lstStyle/>
          <a:p>
            <a:r>
              <a:rPr lang="en-US" dirty="0" smtClean="0">
                <a:solidFill>
                  <a:srgbClr val="0B5362"/>
                </a:solidFill>
              </a:rPr>
              <a:t>UTILIZATION</a:t>
            </a:r>
            <a:r>
              <a:rPr lang="en-US" dirty="0" smtClean="0"/>
              <a:t>: Adjusting for Age, Sex, and Race, Medicare Beneficiaries in the Last Two Years of Life Are Slightly Below Average for Use of Inpatient Hospital Care</a:t>
            </a:r>
          </a:p>
        </p:txBody>
      </p:sp>
      <p:sp>
        <p:nvSpPr>
          <p:cNvPr id="3" name="Slide Number Placeholder 2"/>
          <p:cNvSpPr>
            <a:spLocks noGrp="1"/>
          </p:cNvSpPr>
          <p:nvPr>
            <p:ph type="sldNum" sz="quarter" idx="10"/>
          </p:nvPr>
        </p:nvSpPr>
        <p:spPr/>
        <p:txBody>
          <a:bodyPr/>
          <a:lstStyle/>
          <a:p>
            <a:fld id="{D072999E-DA0B-46BD-B763-6C9FD4CEFA52}" type="slidenum">
              <a:rPr lang="en-US" smtClean="0"/>
              <a:pPr/>
              <a:t>28</a:t>
            </a:fld>
            <a:endParaRPr lang="en-US" dirty="0"/>
          </a:p>
        </p:txBody>
      </p:sp>
      <p:sp>
        <p:nvSpPr>
          <p:cNvPr id="184323" name="Rectangle 8"/>
          <p:cNvSpPr>
            <a:spLocks noChangeArrowheads="1"/>
          </p:cNvSpPr>
          <p:nvPr/>
        </p:nvSpPr>
        <p:spPr bwMode="auto">
          <a:xfrm>
            <a:off x="455613" y="1785938"/>
            <a:ext cx="3170237" cy="246062"/>
          </a:xfrm>
          <a:prstGeom prst="rect">
            <a:avLst/>
          </a:prstGeom>
          <a:noFill/>
          <a:ln w="9525">
            <a:noFill/>
            <a:miter lim="800000"/>
            <a:headEnd/>
            <a:tailEnd/>
          </a:ln>
        </p:spPr>
        <p:txBody>
          <a:bodyPr wrap="none" lIns="0" rIns="0">
            <a:noAutofit/>
          </a:bodyPr>
          <a:lstStyle/>
          <a:p>
            <a:pPr>
              <a:defRPr sz="1800" b="1" i="0" u="none" strike="noStrike" kern="1200" baseline="0">
                <a:solidFill>
                  <a:prstClr val="black"/>
                </a:solidFill>
                <a:latin typeface="+mn-lt"/>
                <a:ea typeface="+mn-ea"/>
                <a:cs typeface="+mn-cs"/>
              </a:defRPr>
            </a:pPr>
            <a:r>
              <a:rPr lang="en-US" sz="1000" dirty="0" smtClean="0">
                <a:solidFill>
                  <a:prstClr val="black"/>
                </a:solidFill>
              </a:rPr>
              <a:t>HOSPITAL CARE INDEX FOR BENEFICIARIES IN THE LAST TWO YEARS OF LIFE, BY STATE, 2003-2007</a:t>
            </a:r>
          </a:p>
        </p:txBody>
      </p:sp>
      <p:sp>
        <p:nvSpPr>
          <p:cNvPr id="184325" name="TextBox 6"/>
          <p:cNvSpPr txBox="1">
            <a:spLocks noChangeArrowheads="1"/>
          </p:cNvSpPr>
          <p:nvPr/>
        </p:nvSpPr>
        <p:spPr bwMode="auto">
          <a:xfrm>
            <a:off x="455613" y="5899935"/>
            <a:ext cx="8221662" cy="477054"/>
          </a:xfrm>
          <a:prstGeom prst="rect">
            <a:avLst/>
          </a:prstGeom>
          <a:noFill/>
          <a:ln w="9525">
            <a:noFill/>
            <a:miter lim="800000"/>
            <a:headEnd/>
            <a:tailEnd/>
          </a:ln>
        </p:spPr>
        <p:txBody>
          <a:bodyPr lIns="0" rIns="0" anchor="b">
            <a:spAutoFit/>
          </a:bodyPr>
          <a:lstStyle/>
          <a:p>
            <a:r>
              <a:rPr lang="en-US" sz="600" dirty="0" smtClean="0">
                <a:solidFill>
                  <a:srgbClr val="1C1C1C"/>
                </a:solidFill>
              </a:rPr>
              <a:t>NOTE</a:t>
            </a:r>
            <a:r>
              <a:rPr lang="en-US" sz="600" dirty="0" smtClean="0">
                <a:solidFill>
                  <a:srgbClr val="000000"/>
                </a:solidFill>
                <a:ea typeface="ＭＳ Ｐゴシック"/>
                <a:cs typeface="ＭＳ Ｐゴシック"/>
              </a:rPr>
              <a:t>:</a:t>
            </a:r>
            <a:r>
              <a:rPr lang="en-US" sz="800" dirty="0" smtClean="0">
                <a:solidFill>
                  <a:srgbClr val="000000"/>
                </a:solidFill>
                <a:ea typeface="ＭＳ Ｐゴシック"/>
                <a:cs typeface="ＭＳ Ｐゴシック"/>
              </a:rPr>
              <a:t> </a:t>
            </a:r>
            <a:r>
              <a:rPr lang="en-US" sz="800" dirty="0" smtClean="0"/>
              <a:t>The Hospital Care Intensity Index is computed by comparing each hospital</a:t>
            </a:r>
            <a:r>
              <a:rPr lang="ja-JP" altLang="en-US" sz="800" smtClean="0"/>
              <a:t>’</a:t>
            </a:r>
            <a:r>
              <a:rPr lang="en-US" altLang="ja-JP" sz="800" dirty="0" smtClean="0"/>
              <a:t>s utilization rate, which is based on the number of days patients spend in the </a:t>
            </a:r>
            <a:r>
              <a:rPr lang="en-US" sz="800" dirty="0" smtClean="0"/>
              <a:t>hospital and the number of times they visit a physician, with the national average and adjusting for age, sex, race, and severity of illness.</a:t>
            </a:r>
          </a:p>
          <a:p>
            <a:r>
              <a:rPr lang="en-US" sz="600" dirty="0" smtClean="0">
                <a:solidFill>
                  <a:srgbClr val="1C1C1C"/>
                </a:solidFill>
              </a:rPr>
              <a:t>SOURCE</a:t>
            </a:r>
            <a:r>
              <a:rPr lang="en-US" sz="600" dirty="0" smtClean="0">
                <a:solidFill>
                  <a:srgbClr val="000000"/>
                </a:solidFill>
                <a:ea typeface="ＭＳ Ｐゴシック"/>
                <a:cs typeface="ＭＳ Ｐゴシック"/>
              </a:rPr>
              <a:t>: </a:t>
            </a:r>
            <a:r>
              <a:rPr lang="en-US" sz="800" dirty="0" smtClean="0"/>
              <a:t>Dartmouth Atlas of Health Care.</a:t>
            </a:r>
            <a:endParaRPr lang="en-US" sz="800" dirty="0"/>
          </a:p>
        </p:txBody>
      </p:sp>
      <p:graphicFrame>
        <p:nvGraphicFramePr>
          <p:cNvPr id="10" name="Chart 9"/>
          <p:cNvGraphicFramePr>
            <a:graphicFrameLocks/>
          </p:cNvGraphicFramePr>
          <p:nvPr/>
        </p:nvGraphicFramePr>
        <p:xfrm>
          <a:off x="457200" y="2068512"/>
          <a:ext cx="8229600" cy="3671887"/>
        </p:xfrm>
        <a:graphic>
          <a:graphicData uri="http://schemas.openxmlformats.org/drawingml/2006/chart">
            <c:chart xmlns:c="http://schemas.openxmlformats.org/drawingml/2006/chart" xmlns:r="http://schemas.openxmlformats.org/officeDocument/2006/relationships" r:id="rId3"/>
          </a:graphicData>
        </a:graphic>
      </p:graphicFrame>
      <p:cxnSp>
        <p:nvCxnSpPr>
          <p:cNvPr id="11" name="Straight Connector 10"/>
          <p:cNvCxnSpPr/>
          <p:nvPr/>
        </p:nvCxnSpPr>
        <p:spPr>
          <a:xfrm>
            <a:off x="745617" y="5684123"/>
            <a:ext cx="7772400"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2" name="Rectangle 11"/>
          <p:cNvSpPr>
            <a:spLocks noChangeArrowheads="1"/>
          </p:cNvSpPr>
          <p:nvPr/>
        </p:nvSpPr>
        <p:spPr bwMode="auto">
          <a:xfrm>
            <a:off x="4436554" y="5570538"/>
            <a:ext cx="390526" cy="246221"/>
          </a:xfrm>
          <a:prstGeom prst="rect">
            <a:avLst/>
          </a:prstGeom>
          <a:solidFill>
            <a:schemeClr val="bg1"/>
          </a:solidFill>
          <a:ln w="9525">
            <a:noFill/>
            <a:miter lim="800000"/>
            <a:headEnd/>
            <a:tailEnd/>
          </a:ln>
        </p:spPr>
        <p:txBody>
          <a:bodyPr wrap="none" lIns="0" rIns="0">
            <a:noAutofit/>
          </a:bodyPr>
          <a:lstStyle/>
          <a:p>
            <a:pPr algn="ctr">
              <a:defRPr sz="1800" b="1" i="0" u="none" strike="noStrike" kern="1200" baseline="0">
                <a:solidFill>
                  <a:prstClr val="black"/>
                </a:solidFill>
                <a:latin typeface="+mn-lt"/>
                <a:ea typeface="+mn-ea"/>
                <a:cs typeface="+mn-cs"/>
              </a:defRPr>
            </a:pPr>
            <a:r>
              <a:rPr lang="en-US" sz="800" b="1" dirty="0" smtClean="0">
                <a:solidFill>
                  <a:prstClr val="black"/>
                </a:solidFill>
                <a:latin typeface="Calibri"/>
                <a:cs typeface="Arial"/>
              </a:rPr>
              <a:t>State</a:t>
            </a:r>
            <a:endParaRPr lang="en-US" sz="800" b="1" dirty="0">
              <a:solidFill>
                <a:prstClr val="black"/>
              </a:solidFill>
              <a:latin typeface="Calibri"/>
              <a:cs typeface="Arial"/>
            </a:endParaRPr>
          </a:p>
        </p:txBody>
      </p:sp>
      <p:sp>
        <p:nvSpPr>
          <p:cNvPr id="13" name="Rectangle 8"/>
          <p:cNvSpPr>
            <a:spLocks noChangeArrowheads="1"/>
          </p:cNvSpPr>
          <p:nvPr/>
        </p:nvSpPr>
        <p:spPr bwMode="auto">
          <a:xfrm>
            <a:off x="805433" y="3341044"/>
            <a:ext cx="833562" cy="230832"/>
          </a:xfrm>
          <a:prstGeom prst="rect">
            <a:avLst/>
          </a:prstGeom>
          <a:noFill/>
          <a:ln w="9525">
            <a:noFill/>
            <a:miter lim="800000"/>
            <a:headEnd/>
            <a:tailEnd/>
          </a:ln>
        </p:spPr>
        <p:txBody>
          <a:bodyPr wrap="none" lIns="0" rIns="0" anchor="b">
            <a:spAutoFit/>
          </a:bodyPr>
          <a:lstStyle/>
          <a:p>
            <a:r>
              <a:rPr lang="en-US" sz="900" b="1" dirty="0" smtClean="0"/>
              <a:t>National Average</a:t>
            </a:r>
            <a:endParaRPr lang="en-US" sz="900" b="1" dirty="0"/>
          </a:p>
        </p:txBody>
      </p:sp>
      <p:grpSp>
        <p:nvGrpSpPr>
          <p:cNvPr id="14" name="Group 13"/>
          <p:cNvGrpSpPr/>
          <p:nvPr/>
        </p:nvGrpSpPr>
        <p:grpSpPr>
          <a:xfrm>
            <a:off x="681608" y="3495675"/>
            <a:ext cx="7919468" cy="91440"/>
            <a:chOff x="957833" y="3086100"/>
            <a:chExt cx="7919468" cy="91440"/>
          </a:xfrm>
        </p:grpSpPr>
        <p:cxnSp>
          <p:nvCxnSpPr>
            <p:cNvPr id="15" name="Straight Connector 14"/>
            <p:cNvCxnSpPr/>
            <p:nvPr/>
          </p:nvCxnSpPr>
          <p:spPr>
            <a:xfrm rot="10800000">
              <a:off x="967360" y="3133725"/>
              <a:ext cx="7909941" cy="0"/>
            </a:xfrm>
            <a:prstGeom prst="line">
              <a:avLst/>
            </a:prstGeom>
            <a:ln w="190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16" name="Oval 15"/>
            <p:cNvSpPr/>
            <p:nvPr/>
          </p:nvSpPr>
          <p:spPr>
            <a:xfrm>
              <a:off x="957833" y="3086100"/>
              <a:ext cx="91440" cy="91440"/>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Title 4"/>
          <p:cNvSpPr>
            <a:spLocks noGrp="1"/>
          </p:cNvSpPr>
          <p:nvPr>
            <p:ph type="title"/>
          </p:nvPr>
        </p:nvSpPr>
        <p:spPr/>
        <p:txBody>
          <a:bodyPr/>
          <a:lstStyle/>
          <a:p>
            <a:r>
              <a:rPr lang="en-US" dirty="0" smtClean="0"/>
              <a:t>TABLE OF CONTENTS</a:t>
            </a:r>
          </a:p>
        </p:txBody>
      </p:sp>
      <p:sp>
        <p:nvSpPr>
          <p:cNvPr id="102402" name="Content Placeholder 5"/>
          <p:cNvSpPr>
            <a:spLocks noGrp="1"/>
          </p:cNvSpPr>
          <p:nvPr>
            <p:ph idx="1"/>
          </p:nvPr>
        </p:nvSpPr>
        <p:spPr/>
        <p:txBody>
          <a:bodyPr/>
          <a:lstStyle/>
          <a:p>
            <a:pPr>
              <a:tabLst>
                <a:tab pos="1714500" algn="l"/>
              </a:tabLst>
            </a:pPr>
            <a:r>
              <a:rPr lang="en-US" sz="1800" dirty="0" smtClean="0"/>
              <a:t>SLIDE 3	</a:t>
            </a:r>
            <a:r>
              <a:rPr lang="en-US" dirty="0" smtClean="0"/>
              <a:t>Executive Summary</a:t>
            </a:r>
            <a:endParaRPr lang="en-US" sz="1800" dirty="0" smtClean="0"/>
          </a:p>
          <a:p>
            <a:pPr>
              <a:tabLst>
                <a:tab pos="1714500" algn="l"/>
              </a:tabLst>
            </a:pPr>
            <a:r>
              <a:rPr lang="en-US" sz="1800" dirty="0" smtClean="0"/>
              <a:t>SLIDES 4-16</a:t>
            </a:r>
            <a:r>
              <a:rPr lang="en-US" dirty="0" smtClean="0"/>
              <a:t>	The Impact of Rising Health Care Costs in Massachusetts</a:t>
            </a:r>
          </a:p>
          <a:p>
            <a:pPr>
              <a:tabLst>
                <a:tab pos="1714500" algn="l"/>
              </a:tabLst>
            </a:pPr>
            <a:r>
              <a:rPr lang="en-US" sz="1800" dirty="0" smtClean="0"/>
              <a:t>SLIDES 17-25</a:t>
            </a:r>
            <a:r>
              <a:rPr lang="en-US" dirty="0" smtClean="0"/>
              <a:t>	Where Health Care Dollars Go</a:t>
            </a:r>
          </a:p>
          <a:p>
            <a:pPr>
              <a:tabLst>
                <a:tab pos="1714500" algn="l"/>
              </a:tabLst>
            </a:pPr>
            <a:r>
              <a:rPr lang="en-US" sz="1800" dirty="0" smtClean="0"/>
              <a:t>SLIDES 26-38</a:t>
            </a:r>
            <a:r>
              <a:rPr lang="en-US" dirty="0" smtClean="0"/>
              <a:t>	Drivers of Spending Growth</a:t>
            </a:r>
          </a:p>
          <a:p>
            <a:pPr>
              <a:tabLst>
                <a:tab pos="1714500" algn="l"/>
              </a:tabLst>
            </a:pPr>
            <a:r>
              <a:rPr lang="en-US" sz="1800" dirty="0" smtClean="0"/>
              <a:t>SLIDES 39-52</a:t>
            </a:r>
            <a:r>
              <a:rPr lang="en-US" dirty="0" smtClean="0"/>
              <a:t>	Variations in Spending</a:t>
            </a:r>
          </a:p>
          <a:p>
            <a:pPr>
              <a:tabLst>
                <a:tab pos="1714500" algn="l"/>
              </a:tabLst>
            </a:pPr>
            <a:r>
              <a:rPr lang="en-US" sz="1800" dirty="0" smtClean="0"/>
              <a:t>SLIDE 53</a:t>
            </a:r>
            <a:r>
              <a:rPr lang="en-US" dirty="0" smtClean="0"/>
              <a:t>	Conclusions</a:t>
            </a:r>
          </a:p>
          <a:p>
            <a:pPr>
              <a:tabLst>
                <a:tab pos="1714500" algn="l"/>
              </a:tabLst>
            </a:pPr>
            <a:r>
              <a:rPr lang="en-US" sz="1800" dirty="0" smtClean="0"/>
              <a:t>SLIDE 54</a:t>
            </a:r>
            <a:r>
              <a:rPr lang="en-US" dirty="0" smtClean="0"/>
              <a:t>	References and Resources</a:t>
            </a:r>
          </a:p>
          <a:p>
            <a:pPr>
              <a:tabLst>
                <a:tab pos="1714500" algn="l"/>
              </a:tabLst>
            </a:pPr>
            <a:endParaRPr lang="en-US" dirty="0" smtClean="0"/>
          </a:p>
          <a:p>
            <a:endParaRPr lang="en-US" dirty="0" smtClean="0"/>
          </a:p>
          <a:p>
            <a:endParaRPr lang="en-US" dirty="0" smtClean="0"/>
          </a:p>
          <a:p>
            <a:pPr>
              <a:tabLst>
                <a:tab pos="1714500" algn="l"/>
              </a:tabLst>
            </a:pPr>
            <a:endParaRPr lang="en-US" dirty="0" smtClean="0"/>
          </a:p>
        </p:txBody>
      </p:sp>
      <p:sp>
        <p:nvSpPr>
          <p:cNvPr id="4" name="Slide Number Placeholder 3"/>
          <p:cNvSpPr>
            <a:spLocks noGrp="1"/>
          </p:cNvSpPr>
          <p:nvPr>
            <p:ph type="sldNum" sz="quarter" idx="10"/>
          </p:nvPr>
        </p:nvSpPr>
        <p:spPr/>
        <p:txBody>
          <a:bodyPr/>
          <a:lstStyle/>
          <a:p>
            <a:pPr>
              <a:defRPr/>
            </a:pPr>
            <a:fld id="{AE304376-975C-4053-97AE-7476F25D4107}" type="slidenum">
              <a:rPr lang="en-US"/>
              <a:pPr>
                <a:defRPr/>
              </a:pPr>
              <a:t>2</a:t>
            </a:fld>
            <a:endParaRPr lang="en-US" dirty="0"/>
          </a:p>
        </p:txBody>
      </p:sp>
    </p:spTree>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7" name="Rectangle 4"/>
          <p:cNvSpPr>
            <a:spLocks noGrp="1" noChangeArrowheads="1"/>
          </p:cNvSpPr>
          <p:nvPr>
            <p:ph type="title"/>
          </p:nvPr>
        </p:nvSpPr>
        <p:spPr/>
        <p:txBody>
          <a:bodyPr/>
          <a:lstStyle/>
          <a:p>
            <a:r>
              <a:rPr lang="en-US" dirty="0" smtClean="0">
                <a:solidFill>
                  <a:srgbClr val="0B5362"/>
                </a:solidFill>
              </a:rPr>
              <a:t>UTILIZATION:</a:t>
            </a:r>
            <a:r>
              <a:rPr lang="en-US" dirty="0" smtClean="0"/>
              <a:t> The Rate of Hospital Outpatient Visits in Massachusetts Is Significantly Higher than the National Average</a:t>
            </a:r>
            <a:endParaRPr lang="en-US" dirty="0"/>
          </a:p>
        </p:txBody>
      </p:sp>
      <p:sp>
        <p:nvSpPr>
          <p:cNvPr id="16398" name="Slide Number Placeholder 15"/>
          <p:cNvSpPr>
            <a:spLocks noGrp="1"/>
          </p:cNvSpPr>
          <p:nvPr>
            <p:ph type="sldNum" sz="quarter" idx="10"/>
          </p:nvPr>
        </p:nvSpPr>
        <p:spPr/>
        <p:txBody>
          <a:bodyPr/>
          <a:lstStyle/>
          <a:p>
            <a:fld id="{7CD0197B-F8CA-48F3-B6C8-2393F2342905}" type="slidenum">
              <a:rPr lang="en-US" smtClean="0"/>
              <a:pPr/>
              <a:t>29</a:t>
            </a:fld>
            <a:endParaRPr lang="en-US" dirty="0"/>
          </a:p>
        </p:txBody>
      </p:sp>
      <p:sp>
        <p:nvSpPr>
          <p:cNvPr id="126979" name="TextBox 6"/>
          <p:cNvSpPr txBox="1">
            <a:spLocks noChangeArrowheads="1"/>
          </p:cNvSpPr>
          <p:nvPr/>
        </p:nvSpPr>
        <p:spPr bwMode="auto">
          <a:xfrm>
            <a:off x="455614" y="6161544"/>
            <a:ext cx="6145212" cy="215444"/>
          </a:xfrm>
          <a:prstGeom prst="rect">
            <a:avLst/>
          </a:prstGeom>
          <a:noFill/>
          <a:ln w="9525">
            <a:noFill/>
            <a:miter lim="800000"/>
            <a:headEnd/>
            <a:tailEnd/>
          </a:ln>
        </p:spPr>
        <p:txBody>
          <a:bodyPr wrap="square" lIns="0" rIns="0" anchor="b">
            <a:spAutoFit/>
          </a:bodyPr>
          <a:lstStyle/>
          <a:p>
            <a:r>
              <a:rPr lang="en-US" sz="600" dirty="0" smtClean="0">
                <a:solidFill>
                  <a:srgbClr val="1C1C1C"/>
                </a:solidFill>
              </a:rPr>
              <a:t>SOURCE</a:t>
            </a:r>
            <a:r>
              <a:rPr lang="en-US" sz="600" dirty="0" smtClean="0">
                <a:solidFill>
                  <a:srgbClr val="000000"/>
                </a:solidFill>
                <a:ea typeface="ＭＳ Ｐゴシック"/>
                <a:cs typeface="ＭＳ Ｐゴシック"/>
              </a:rPr>
              <a:t>:</a:t>
            </a:r>
            <a:r>
              <a:rPr lang="en-US" sz="800" dirty="0" smtClean="0">
                <a:solidFill>
                  <a:srgbClr val="000000"/>
                </a:solidFill>
                <a:ea typeface="ＭＳ Ｐゴシック"/>
                <a:cs typeface="ＭＳ Ｐゴシック"/>
              </a:rPr>
              <a:t>  </a:t>
            </a:r>
            <a:r>
              <a:rPr lang="en-US" sz="800" dirty="0" smtClean="0"/>
              <a:t>Kaiser State Health Facts, with data from the American Hospital Association Annual Survey and the U.S. Census.</a:t>
            </a:r>
            <a:endParaRPr lang="en-US" sz="800" dirty="0"/>
          </a:p>
        </p:txBody>
      </p:sp>
      <p:sp>
        <p:nvSpPr>
          <p:cNvPr id="17" name="Text Box 11"/>
          <p:cNvSpPr txBox="1">
            <a:spLocks noChangeArrowheads="1"/>
          </p:cNvSpPr>
          <p:nvPr/>
        </p:nvSpPr>
        <p:spPr bwMode="auto">
          <a:xfrm>
            <a:off x="6627813" y="1819275"/>
            <a:ext cx="2057400" cy="4481513"/>
          </a:xfrm>
          <a:prstGeom prst="rect">
            <a:avLst/>
          </a:prstGeom>
          <a:noFill/>
          <a:ln w="3175">
            <a:solidFill>
              <a:schemeClr val="accent1">
                <a:lumMod val="60000"/>
                <a:lumOff val="40000"/>
              </a:schemeClr>
            </a:solidFill>
            <a:miter lim="800000"/>
            <a:headEnd/>
            <a:tailEnd/>
          </a:ln>
        </p:spPr>
        <p:txBody>
          <a:bodyPr/>
          <a:lstStyle/>
          <a:p>
            <a:pPr>
              <a:lnSpc>
                <a:spcPts val="2100"/>
              </a:lnSpc>
              <a:spcBef>
                <a:spcPct val="50000"/>
              </a:spcBef>
              <a:defRPr/>
            </a:pPr>
            <a:r>
              <a:rPr lang="en-US" sz="1400" dirty="0" smtClean="0">
                <a:ea typeface="ＭＳ Ｐゴシック" charset="-128"/>
              </a:rPr>
              <a:t>Though residents of Massachusetts are about on par with those of other states for inpatient hospital use, they use nearly 60% more outpatient services.</a:t>
            </a:r>
          </a:p>
          <a:p>
            <a:pPr>
              <a:lnSpc>
                <a:spcPts val="2100"/>
              </a:lnSpc>
              <a:spcBef>
                <a:spcPct val="50000"/>
              </a:spcBef>
              <a:defRPr/>
            </a:pPr>
            <a:r>
              <a:rPr lang="en-US" sz="1400" dirty="0" smtClean="0">
                <a:ea typeface="ＭＳ Ｐゴシック" charset="-128"/>
              </a:rPr>
              <a:t>This data includes all hospital visits, including those by patients from out of state. The utilization rate for Massachusetts residents, therefore, may be slightly lower than shown.</a:t>
            </a:r>
          </a:p>
        </p:txBody>
      </p:sp>
      <p:sp>
        <p:nvSpPr>
          <p:cNvPr id="18" name="Rectangle 17"/>
          <p:cNvSpPr/>
          <p:nvPr/>
        </p:nvSpPr>
        <p:spPr>
          <a:xfrm>
            <a:off x="6399213" y="1635125"/>
            <a:ext cx="228600" cy="1190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aphicFrame>
        <p:nvGraphicFramePr>
          <p:cNvPr id="15" name="Chart 10"/>
          <p:cNvGraphicFramePr>
            <a:graphicFrameLocks/>
          </p:cNvGraphicFramePr>
          <p:nvPr/>
        </p:nvGraphicFramePr>
        <p:xfrm>
          <a:off x="457200" y="2151530"/>
          <a:ext cx="5916706" cy="3668432"/>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8"/>
          <p:cNvSpPr>
            <a:spLocks noChangeArrowheads="1"/>
          </p:cNvSpPr>
          <p:nvPr/>
        </p:nvSpPr>
        <p:spPr bwMode="auto">
          <a:xfrm>
            <a:off x="455613" y="1785938"/>
            <a:ext cx="3132268" cy="246221"/>
          </a:xfrm>
          <a:prstGeom prst="rect">
            <a:avLst/>
          </a:prstGeom>
          <a:noFill/>
          <a:ln w="9525">
            <a:noFill/>
            <a:miter lim="800000"/>
            <a:headEnd/>
            <a:tailEnd/>
          </a:ln>
        </p:spPr>
        <p:txBody>
          <a:bodyPr wrap="none" lIns="0" rIns="0">
            <a:noAutofit/>
          </a:bodyPr>
          <a:lstStyle/>
          <a:p>
            <a:pPr>
              <a:defRPr sz="1800" b="1" i="0" u="none" strike="noStrike" kern="1200" baseline="0">
                <a:solidFill>
                  <a:prstClr val="black"/>
                </a:solidFill>
                <a:latin typeface="+mn-lt"/>
                <a:ea typeface="+mn-ea"/>
                <a:cs typeface="+mn-cs"/>
              </a:defRPr>
            </a:pPr>
            <a:r>
              <a:rPr lang="en-US" sz="1000" dirty="0" smtClean="0">
                <a:solidFill>
                  <a:prstClr val="black"/>
                </a:solidFill>
              </a:rPr>
              <a:t>HOSPITAL OUTPATIENT VISITS PER CAPITA IN MASSACHUSETTS AND THE U.S. OVERALL, 2010</a:t>
            </a:r>
          </a:p>
          <a:p>
            <a:pPr>
              <a:defRPr sz="1800" b="1" i="0" u="none" strike="noStrike" kern="1200" baseline="0">
                <a:solidFill>
                  <a:prstClr val="black"/>
                </a:solidFill>
                <a:latin typeface="+mn-lt"/>
                <a:ea typeface="+mn-ea"/>
                <a:cs typeface="+mn-cs"/>
              </a:defRPr>
            </a:pPr>
            <a:r>
              <a:rPr lang="en-US" sz="1000" dirty="0" smtClean="0">
                <a:solidFill>
                  <a:prstClr val="black"/>
                </a:solidFill>
              </a:rPr>
              <a:t>(VISITS PER 1,000 RESIDENTS)</a:t>
            </a:r>
          </a:p>
        </p:txBody>
      </p:sp>
      <p:sp>
        <p:nvSpPr>
          <p:cNvPr id="30" name="TextBox 18"/>
          <p:cNvSpPr txBox="1">
            <a:spLocks noChangeArrowheads="1"/>
          </p:cNvSpPr>
          <p:nvPr/>
        </p:nvSpPr>
        <p:spPr bwMode="auto">
          <a:xfrm>
            <a:off x="3009899" y="2715324"/>
            <a:ext cx="885826" cy="446276"/>
          </a:xfrm>
          <a:prstGeom prst="rect">
            <a:avLst/>
          </a:prstGeom>
          <a:solidFill>
            <a:srgbClr val="FFFFFF"/>
          </a:solidFill>
          <a:ln w="9525">
            <a:solidFill>
              <a:schemeClr val="accent2"/>
            </a:solidFill>
            <a:miter lim="800000"/>
            <a:headEnd/>
            <a:tailEnd/>
          </a:ln>
        </p:spPr>
        <p:txBody>
          <a:bodyPr wrap="square">
            <a:spAutoFit/>
          </a:bodyPr>
          <a:lstStyle/>
          <a:p>
            <a:pPr algn="ctr"/>
            <a:r>
              <a:rPr lang="en-US" sz="1400" b="1" dirty="0" smtClean="0">
                <a:solidFill>
                  <a:schemeClr val="accent1">
                    <a:lumMod val="50000"/>
                  </a:schemeClr>
                </a:solidFill>
              </a:rPr>
              <a:t>57.5%</a:t>
            </a:r>
          </a:p>
          <a:p>
            <a:pPr algn="ctr"/>
            <a:r>
              <a:rPr lang="en-US" sz="900" dirty="0" smtClean="0">
                <a:solidFill>
                  <a:schemeClr val="accent1">
                    <a:lumMod val="50000"/>
                  </a:schemeClr>
                </a:solidFill>
              </a:rPr>
              <a:t>HIGHER</a:t>
            </a:r>
          </a:p>
        </p:txBody>
      </p:sp>
    </p:spTree>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r>
              <a:rPr lang="en-US" dirty="0" smtClean="0">
                <a:solidFill>
                  <a:srgbClr val="0B5362"/>
                </a:solidFill>
              </a:rPr>
              <a:t>UTILIZATION</a:t>
            </a:r>
            <a:r>
              <a:rPr lang="en-US" dirty="0" smtClean="0"/>
              <a:t>: Some of the Differences in Utilization Are Due to Demographic Characteristics and Insurance Coverage, but These Factors Don’t Explain Everything</a:t>
            </a:r>
          </a:p>
        </p:txBody>
      </p:sp>
      <p:sp>
        <p:nvSpPr>
          <p:cNvPr id="34819" name="Content Placeholder 2"/>
          <p:cNvSpPr>
            <a:spLocks noGrp="1"/>
          </p:cNvSpPr>
          <p:nvPr>
            <p:ph idx="1"/>
          </p:nvPr>
        </p:nvSpPr>
        <p:spPr/>
        <p:txBody>
          <a:bodyPr/>
          <a:lstStyle/>
          <a:p>
            <a:r>
              <a:rPr lang="en-US" sz="1800" dirty="0" smtClean="0"/>
              <a:t>On average, Massachusetts residents are both older and richer than the U.S. population as a whole — characteristics that are associated with higher rates of health care utilization.</a:t>
            </a:r>
          </a:p>
          <a:p>
            <a:pPr lvl="1"/>
            <a:r>
              <a:rPr lang="en-US" dirty="0" smtClean="0"/>
              <a:t>Massachusetts has the 9th oldest median age and is the 6th richest U.S. state.</a:t>
            </a:r>
          </a:p>
          <a:p>
            <a:r>
              <a:rPr lang="en-US" sz="1800" dirty="0" smtClean="0"/>
              <a:t>Massachusetts has a high rate of insurance coverage with relatively low out-of-pocket costs, which also induces a higher rate of overall spending.</a:t>
            </a:r>
          </a:p>
          <a:p>
            <a:pPr lvl="1"/>
            <a:r>
              <a:rPr lang="en-US" dirty="0" smtClean="0"/>
              <a:t>98.1% of individuals in Massachusetts have insurance, compared with just 83.7% nationwide.</a:t>
            </a:r>
          </a:p>
          <a:p>
            <a:pPr lvl="1"/>
            <a:r>
              <a:rPr lang="en-US" dirty="0" smtClean="0"/>
              <a:t>Only 54.4% of Massachusetts employees have a deductible, compared to 77.8% nationwide; at $1,000 in 2011, Massachusetts has the 16th lowest average deductible for an individual health insurance plan.</a:t>
            </a:r>
          </a:p>
          <a:p>
            <a:r>
              <a:rPr lang="en-US" sz="1800" dirty="0" smtClean="0"/>
              <a:t>Research demonstrates, however, that these factors do not account for all of the differences in health care spending across the U.S.</a:t>
            </a:r>
          </a:p>
          <a:p>
            <a:endParaRPr lang="en-US" dirty="0" smtClean="0"/>
          </a:p>
        </p:txBody>
      </p:sp>
      <p:sp>
        <p:nvSpPr>
          <p:cNvPr id="34820" name="Slide Number Placeholder 3"/>
          <p:cNvSpPr>
            <a:spLocks noGrp="1"/>
          </p:cNvSpPr>
          <p:nvPr>
            <p:ph type="sldNum" sz="quarter" idx="10"/>
          </p:nvPr>
        </p:nvSpPr>
        <p:spPr/>
        <p:txBody>
          <a:bodyPr/>
          <a:lstStyle/>
          <a:p>
            <a:fld id="{A0040E21-39F4-440C-BE05-3DCE70FF9CBF}" type="slidenum">
              <a:rPr lang="en-US" smtClean="0"/>
              <a:pPr/>
              <a:t>30</a:t>
            </a:fld>
            <a:endParaRPr lang="en-US" dirty="0"/>
          </a:p>
        </p:txBody>
      </p:sp>
      <p:sp>
        <p:nvSpPr>
          <p:cNvPr id="6" name="TextBox 6"/>
          <p:cNvSpPr txBox="1">
            <a:spLocks noChangeArrowheads="1"/>
          </p:cNvSpPr>
          <p:nvPr/>
        </p:nvSpPr>
        <p:spPr bwMode="auto">
          <a:xfrm>
            <a:off x="455613" y="6038435"/>
            <a:ext cx="6126480" cy="338554"/>
          </a:xfrm>
          <a:prstGeom prst="rect">
            <a:avLst/>
          </a:prstGeom>
          <a:noFill/>
          <a:ln w="9525">
            <a:noFill/>
            <a:miter lim="800000"/>
            <a:headEnd/>
            <a:tailEnd/>
          </a:ln>
        </p:spPr>
        <p:txBody>
          <a:bodyPr lIns="0" rIns="0" anchor="b">
            <a:spAutoFit/>
          </a:bodyPr>
          <a:lstStyle/>
          <a:p>
            <a:r>
              <a:rPr lang="en-US" sz="600" dirty="0" smtClean="0">
                <a:solidFill>
                  <a:srgbClr val="1C1C1C"/>
                </a:solidFill>
              </a:rPr>
              <a:t>SOURCES</a:t>
            </a:r>
            <a:r>
              <a:rPr lang="en-US" sz="600" dirty="0" smtClean="0">
                <a:solidFill>
                  <a:srgbClr val="000000"/>
                </a:solidFill>
                <a:ea typeface="ＭＳ Ｐゴシック"/>
                <a:cs typeface="ＭＳ Ｐゴシック"/>
              </a:rPr>
              <a:t>:</a:t>
            </a:r>
            <a:r>
              <a:rPr lang="en-US" sz="800" dirty="0" smtClean="0">
                <a:solidFill>
                  <a:srgbClr val="000000"/>
                </a:solidFill>
                <a:ea typeface="ＭＳ Ｐゴシック"/>
                <a:cs typeface="ＭＳ Ｐゴシック"/>
              </a:rPr>
              <a:t> U.S. Census; </a:t>
            </a:r>
            <a:r>
              <a:rPr lang="en-US" sz="800" dirty="0" smtClean="0"/>
              <a:t>Agency for Healthcare Research and Quality, </a:t>
            </a:r>
            <a:r>
              <a:rPr lang="en-US" sz="800" i="1" dirty="0" smtClean="0"/>
              <a:t>Medical Expenditure Panel Survey — Insurance Component</a:t>
            </a:r>
            <a:r>
              <a:rPr lang="en-US" sz="800" dirty="0" smtClean="0"/>
              <a:t>, 2011; </a:t>
            </a:r>
            <a:br>
              <a:rPr lang="en-US" sz="800" dirty="0" smtClean="0"/>
            </a:br>
            <a:r>
              <a:rPr lang="en-US" altLang="ja-JP" sz="800" dirty="0" smtClean="0"/>
              <a:t>Zuckerman, S., et al., </a:t>
            </a:r>
            <a:r>
              <a:rPr lang="ja-JP" altLang="en-US" sz="800" smtClean="0"/>
              <a:t>“</a:t>
            </a:r>
            <a:r>
              <a:rPr lang="en-US" altLang="ja-JP" sz="800" dirty="0" smtClean="0"/>
              <a:t>Clarifying Sources of Geographic Differences in Medicare Spending,” </a:t>
            </a:r>
            <a:r>
              <a:rPr lang="en-US" altLang="ja-JP" sz="800" i="1" dirty="0" smtClean="0"/>
              <a:t>New England Journal of Medicine, </a:t>
            </a:r>
            <a:r>
              <a:rPr lang="en-US" altLang="ja-JP" sz="800" dirty="0" smtClean="0"/>
              <a:t>2010. </a:t>
            </a:r>
            <a:endParaRPr lang="en-US" sz="800" dirty="0" smtClean="0"/>
          </a:p>
        </p:txBody>
      </p:sp>
    </p:spTree>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r>
              <a:rPr lang="en-US" dirty="0" smtClean="0">
                <a:solidFill>
                  <a:srgbClr val="0B5362"/>
                </a:solidFill>
              </a:rPr>
              <a:t>PROVIDER AND SERVICE MIX:</a:t>
            </a:r>
            <a:r>
              <a:rPr lang="en-US" dirty="0" smtClean="0"/>
              <a:t/>
            </a:r>
            <a:br>
              <a:rPr lang="en-US" dirty="0" smtClean="0"/>
            </a:br>
            <a:r>
              <a:rPr lang="en-US" dirty="0" smtClean="0"/>
              <a:t>Academic Medical Centers and Specialists</a:t>
            </a:r>
          </a:p>
        </p:txBody>
      </p:sp>
      <p:sp>
        <p:nvSpPr>
          <p:cNvPr id="35843" name="Content Placeholder 2"/>
          <p:cNvSpPr>
            <a:spLocks noGrp="1"/>
          </p:cNvSpPr>
          <p:nvPr>
            <p:ph idx="1"/>
          </p:nvPr>
        </p:nvSpPr>
        <p:spPr/>
        <p:txBody>
          <a:bodyPr/>
          <a:lstStyle/>
          <a:p>
            <a:r>
              <a:rPr lang="en-US" dirty="0" smtClean="0"/>
              <a:t>Massachusetts residents get more of their care at academic medical centers than people elsewhere in the U.S. do. The state also has more specialists per capita than anywhere else in the country.</a:t>
            </a:r>
          </a:p>
          <a:p>
            <a:r>
              <a:rPr lang="en-US" dirty="0" smtClean="0"/>
              <a:t>This can influence total spending in various ways: </a:t>
            </a:r>
          </a:p>
          <a:p>
            <a:pPr lvl="1"/>
            <a:r>
              <a:rPr lang="en-US" dirty="0" smtClean="0"/>
              <a:t>Specialists tend to be more expensive, even when they provide the same services. Thus the </a:t>
            </a:r>
            <a:r>
              <a:rPr lang="en-US" b="1" i="1" dirty="0" smtClean="0"/>
              <a:t>provider mix </a:t>
            </a:r>
            <a:r>
              <a:rPr lang="en-US" dirty="0" smtClean="0"/>
              <a:t>in Massachusetts lends itself to higher prices per service.</a:t>
            </a:r>
          </a:p>
          <a:p>
            <a:pPr lvl="1"/>
            <a:r>
              <a:rPr lang="en-US" dirty="0" smtClean="0"/>
              <a:t>Academic medical centers and specialists may provide higher-intensity care. For example, a specialist may order an MRI or CT instead of an X-ray. Thus the </a:t>
            </a:r>
            <a:r>
              <a:rPr lang="en-US" b="1" i="1" dirty="0" smtClean="0"/>
              <a:t>service mix </a:t>
            </a:r>
            <a:r>
              <a:rPr lang="en-US" dirty="0" smtClean="0"/>
              <a:t>may be important to understand the high costs in Massachusetts.</a:t>
            </a:r>
          </a:p>
        </p:txBody>
      </p:sp>
      <p:sp>
        <p:nvSpPr>
          <p:cNvPr id="35844" name="Slide Number Placeholder 3"/>
          <p:cNvSpPr>
            <a:spLocks noGrp="1"/>
          </p:cNvSpPr>
          <p:nvPr>
            <p:ph type="sldNum" sz="quarter" idx="10"/>
          </p:nvPr>
        </p:nvSpPr>
        <p:spPr/>
        <p:txBody>
          <a:bodyPr/>
          <a:lstStyle/>
          <a:p>
            <a:fld id="{D316DB33-44CC-4AE2-9D63-628435AF0375}" type="slidenum">
              <a:rPr lang="en-US" smtClean="0"/>
              <a:pPr/>
              <a:t>31</a:t>
            </a:fld>
            <a:endParaRPr lang="en-US" dirty="0"/>
          </a:p>
        </p:txBody>
      </p:sp>
    </p:spTree>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7" name="Rectangle 4"/>
          <p:cNvSpPr>
            <a:spLocks noGrp="1" noChangeArrowheads="1"/>
          </p:cNvSpPr>
          <p:nvPr>
            <p:ph type="title"/>
          </p:nvPr>
        </p:nvSpPr>
        <p:spPr/>
        <p:txBody>
          <a:bodyPr/>
          <a:lstStyle/>
          <a:p>
            <a:r>
              <a:rPr lang="en-US" dirty="0" smtClean="0">
                <a:solidFill>
                  <a:srgbClr val="0B5362"/>
                </a:solidFill>
              </a:rPr>
              <a:t>PROVIDER AND SERVICE MIX: </a:t>
            </a:r>
            <a:r>
              <a:rPr lang="en-US" dirty="0" smtClean="0"/>
              <a:t>Massachusetts Residents Rely More on Academic Medical Centers than Do Residents of Other States</a:t>
            </a:r>
            <a:endParaRPr lang="en-US" dirty="0"/>
          </a:p>
        </p:txBody>
      </p:sp>
      <p:sp>
        <p:nvSpPr>
          <p:cNvPr id="16398" name="Slide Number Placeholder 15"/>
          <p:cNvSpPr>
            <a:spLocks noGrp="1"/>
          </p:cNvSpPr>
          <p:nvPr>
            <p:ph type="sldNum" sz="quarter" idx="10"/>
          </p:nvPr>
        </p:nvSpPr>
        <p:spPr/>
        <p:txBody>
          <a:bodyPr/>
          <a:lstStyle/>
          <a:p>
            <a:fld id="{7CD0197B-F8CA-48F3-B6C8-2393F2342905}" type="slidenum">
              <a:rPr lang="en-US" smtClean="0"/>
              <a:pPr/>
              <a:t>32</a:t>
            </a:fld>
            <a:endParaRPr lang="en-US" dirty="0"/>
          </a:p>
        </p:txBody>
      </p:sp>
      <p:sp>
        <p:nvSpPr>
          <p:cNvPr id="126979" name="TextBox 6"/>
          <p:cNvSpPr txBox="1">
            <a:spLocks noChangeArrowheads="1"/>
          </p:cNvSpPr>
          <p:nvPr/>
        </p:nvSpPr>
        <p:spPr bwMode="auto">
          <a:xfrm>
            <a:off x="455614" y="6038434"/>
            <a:ext cx="6145212" cy="338554"/>
          </a:xfrm>
          <a:prstGeom prst="rect">
            <a:avLst/>
          </a:prstGeom>
          <a:noFill/>
          <a:ln w="9525">
            <a:noFill/>
            <a:miter lim="800000"/>
            <a:headEnd/>
            <a:tailEnd/>
          </a:ln>
        </p:spPr>
        <p:txBody>
          <a:bodyPr wrap="square" lIns="0" rIns="0" anchor="b">
            <a:spAutoFit/>
          </a:bodyPr>
          <a:lstStyle/>
          <a:p>
            <a:r>
              <a:rPr lang="en-US" sz="600" dirty="0" smtClean="0">
                <a:solidFill>
                  <a:srgbClr val="1C1C1C"/>
                </a:solidFill>
              </a:rPr>
              <a:t>SOURCE</a:t>
            </a:r>
            <a:r>
              <a:rPr lang="en-US" sz="600" dirty="0" smtClean="0">
                <a:solidFill>
                  <a:srgbClr val="000000"/>
                </a:solidFill>
                <a:ea typeface="ＭＳ Ｐゴシック"/>
                <a:cs typeface="ＭＳ Ｐゴシック"/>
              </a:rPr>
              <a:t>:</a:t>
            </a:r>
            <a:r>
              <a:rPr lang="en-US" sz="800" dirty="0" smtClean="0">
                <a:solidFill>
                  <a:srgbClr val="000000"/>
                </a:solidFill>
                <a:ea typeface="ＭＳ Ｐゴシック"/>
                <a:cs typeface="ＭＳ Ｐゴシック"/>
              </a:rPr>
              <a:t>  </a:t>
            </a:r>
            <a:r>
              <a:rPr lang="en-US" sz="800" dirty="0" smtClean="0"/>
              <a:t>Wallack, S.S., et. al. for Massachusetts Division of Health Care Finance and Policy, </a:t>
            </a:r>
            <a:r>
              <a:rPr lang="ja-JP" altLang="en-US" sz="800" smtClean="0"/>
              <a:t>“</a:t>
            </a:r>
            <a:r>
              <a:rPr lang="en-US" altLang="ja-JP" sz="800" dirty="0" smtClean="0">
                <a:hlinkClick r:id="rId3"/>
              </a:rPr>
              <a:t>Massachusetts Health Care Cost Trends, Part I: </a:t>
            </a:r>
            <a:br>
              <a:rPr lang="en-US" altLang="ja-JP" sz="800" dirty="0" smtClean="0">
                <a:hlinkClick r:id="rId3"/>
              </a:rPr>
            </a:br>
            <a:r>
              <a:rPr lang="en-US" altLang="ja-JP" sz="800" dirty="0" smtClean="0">
                <a:hlinkClick r:id="rId3"/>
              </a:rPr>
              <a:t>The Massachusetts </a:t>
            </a:r>
            <a:r>
              <a:rPr lang="en-US" sz="800" dirty="0" smtClean="0">
                <a:hlinkClick r:id="rId3"/>
              </a:rPr>
              <a:t>Health Care System in Context</a:t>
            </a:r>
            <a:r>
              <a:rPr lang="en-US" sz="800" dirty="0" smtClean="0"/>
              <a:t>,</a:t>
            </a:r>
            <a:r>
              <a:rPr lang="ja-JP" altLang="en-US" sz="800" smtClean="0"/>
              <a:t>”</a:t>
            </a:r>
            <a:r>
              <a:rPr lang="en-US" altLang="ja-JP" sz="800" dirty="0" smtClean="0"/>
              <a:t> February 2010.</a:t>
            </a:r>
            <a:endParaRPr lang="en-US" sz="800" dirty="0" smtClean="0"/>
          </a:p>
        </p:txBody>
      </p:sp>
      <p:sp>
        <p:nvSpPr>
          <p:cNvPr id="17" name="Text Box 11"/>
          <p:cNvSpPr txBox="1">
            <a:spLocks noChangeArrowheads="1"/>
          </p:cNvSpPr>
          <p:nvPr/>
        </p:nvSpPr>
        <p:spPr bwMode="auto">
          <a:xfrm>
            <a:off x="6627813" y="1819275"/>
            <a:ext cx="2057400" cy="4481513"/>
          </a:xfrm>
          <a:prstGeom prst="rect">
            <a:avLst/>
          </a:prstGeom>
          <a:noFill/>
          <a:ln w="3175">
            <a:solidFill>
              <a:schemeClr val="accent1">
                <a:lumMod val="60000"/>
                <a:lumOff val="40000"/>
              </a:schemeClr>
            </a:solidFill>
            <a:miter lim="800000"/>
            <a:headEnd/>
            <a:tailEnd/>
          </a:ln>
        </p:spPr>
        <p:txBody>
          <a:bodyPr/>
          <a:lstStyle/>
          <a:p>
            <a:pPr>
              <a:lnSpc>
                <a:spcPts val="2100"/>
              </a:lnSpc>
              <a:spcBef>
                <a:spcPct val="50000"/>
              </a:spcBef>
              <a:defRPr/>
            </a:pPr>
            <a:r>
              <a:rPr lang="en-US" sz="1400" dirty="0" smtClean="0">
                <a:ea typeface="ＭＳ Ｐゴシック" charset="-128"/>
              </a:rPr>
              <a:t>Nearly half of all hospital beds in Massachusetts are located at academic medical centers. The proportion of Massachusetts hospital admissions by academic medical centers increased from 35% </a:t>
            </a:r>
            <a:r>
              <a:rPr lang="en-US" sz="1400" smtClean="0">
                <a:ea typeface="ＭＳ Ｐゴシック" charset="-128"/>
              </a:rPr>
              <a:t>to 48% </a:t>
            </a:r>
            <a:r>
              <a:rPr lang="en-US" sz="1400" dirty="0" smtClean="0">
                <a:ea typeface="ＭＳ Ｐゴシック" charset="-128"/>
              </a:rPr>
              <a:t>from 1993 </a:t>
            </a:r>
            <a:r>
              <a:rPr lang="en-US" sz="1400" smtClean="0">
                <a:ea typeface="ＭＳ Ｐゴシック" charset="-128"/>
              </a:rPr>
              <a:t>to 2003, </a:t>
            </a:r>
            <a:r>
              <a:rPr lang="en-US" sz="1400" dirty="0" smtClean="0">
                <a:ea typeface="ＭＳ Ｐゴシック" charset="-128"/>
              </a:rPr>
              <a:t>while the national rate was 19% over this period.</a:t>
            </a:r>
          </a:p>
        </p:txBody>
      </p:sp>
      <p:sp>
        <p:nvSpPr>
          <p:cNvPr id="18" name="Rectangle 17"/>
          <p:cNvSpPr/>
          <p:nvPr/>
        </p:nvSpPr>
        <p:spPr>
          <a:xfrm>
            <a:off x="6399213" y="1635125"/>
            <a:ext cx="228600" cy="1190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aphicFrame>
        <p:nvGraphicFramePr>
          <p:cNvPr id="15" name="Chart 10"/>
          <p:cNvGraphicFramePr>
            <a:graphicFrameLocks/>
          </p:cNvGraphicFramePr>
          <p:nvPr/>
        </p:nvGraphicFramePr>
        <p:xfrm>
          <a:off x="457200" y="2220912"/>
          <a:ext cx="5943600" cy="342423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8"/>
          <p:cNvSpPr>
            <a:spLocks noChangeArrowheads="1"/>
          </p:cNvSpPr>
          <p:nvPr/>
        </p:nvSpPr>
        <p:spPr bwMode="auto">
          <a:xfrm>
            <a:off x="455613" y="1785938"/>
            <a:ext cx="3132268" cy="246221"/>
          </a:xfrm>
          <a:prstGeom prst="rect">
            <a:avLst/>
          </a:prstGeom>
          <a:noFill/>
          <a:ln w="9525">
            <a:noFill/>
            <a:miter lim="800000"/>
            <a:headEnd/>
            <a:tailEnd/>
          </a:ln>
        </p:spPr>
        <p:txBody>
          <a:bodyPr wrap="none" lIns="0" rIns="0">
            <a:noAutofit/>
          </a:bodyPr>
          <a:lstStyle/>
          <a:p>
            <a:pPr>
              <a:defRPr sz="1800" b="1" i="0" u="none" strike="noStrike" kern="1200" baseline="0">
                <a:solidFill>
                  <a:prstClr val="black"/>
                </a:solidFill>
                <a:latin typeface="+mn-lt"/>
                <a:ea typeface="+mn-ea"/>
                <a:cs typeface="+mn-cs"/>
              </a:defRPr>
            </a:pPr>
            <a:r>
              <a:rPr lang="en-US" sz="1000" dirty="0" smtClean="0">
                <a:solidFill>
                  <a:prstClr val="black"/>
                </a:solidFill>
              </a:rPr>
              <a:t>PERCENT OF LICENSED HOSPITAL BEDS LOCATED IN ACADEMIC MEDICAL CENTERS, 2006</a:t>
            </a:r>
            <a:endParaRPr lang="en-US" sz="1000" dirty="0">
              <a:solidFill>
                <a:prstClr val="black"/>
              </a:solidFill>
            </a:endParaRPr>
          </a:p>
        </p:txBody>
      </p:sp>
    </p:spTree>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7" name="Rectangle 4"/>
          <p:cNvSpPr>
            <a:spLocks noGrp="1" noChangeArrowheads="1"/>
          </p:cNvSpPr>
          <p:nvPr>
            <p:ph type="title"/>
          </p:nvPr>
        </p:nvSpPr>
        <p:spPr/>
        <p:txBody>
          <a:bodyPr/>
          <a:lstStyle/>
          <a:p>
            <a:r>
              <a:rPr lang="en-US" dirty="0" smtClean="0">
                <a:solidFill>
                  <a:srgbClr val="0B5362"/>
                </a:solidFill>
              </a:rPr>
              <a:t>PROVIDER AND SERVICE MIX: </a:t>
            </a:r>
            <a:br>
              <a:rPr lang="en-US" dirty="0" smtClean="0">
                <a:solidFill>
                  <a:srgbClr val="0B5362"/>
                </a:solidFill>
              </a:rPr>
            </a:br>
            <a:r>
              <a:rPr lang="en-US" dirty="0" smtClean="0"/>
              <a:t>Academic Medical Centers Provide a Higher </a:t>
            </a:r>
            <a:br>
              <a:rPr lang="en-US" dirty="0" smtClean="0"/>
            </a:br>
            <a:r>
              <a:rPr lang="en-US" dirty="0" smtClean="0"/>
              <a:t>Intensity Set of Services than Community Hospitals</a:t>
            </a:r>
          </a:p>
        </p:txBody>
      </p:sp>
      <p:sp>
        <p:nvSpPr>
          <p:cNvPr id="16398" name="Slide Number Placeholder 15"/>
          <p:cNvSpPr>
            <a:spLocks noGrp="1"/>
          </p:cNvSpPr>
          <p:nvPr>
            <p:ph type="sldNum" sz="quarter" idx="10"/>
          </p:nvPr>
        </p:nvSpPr>
        <p:spPr/>
        <p:txBody>
          <a:bodyPr/>
          <a:lstStyle/>
          <a:p>
            <a:fld id="{7CD0197B-F8CA-48F3-B6C8-2393F2342905}" type="slidenum">
              <a:rPr lang="en-US" smtClean="0"/>
              <a:pPr/>
              <a:t>33</a:t>
            </a:fld>
            <a:endParaRPr lang="en-US" dirty="0"/>
          </a:p>
        </p:txBody>
      </p:sp>
      <p:sp>
        <p:nvSpPr>
          <p:cNvPr id="17" name="Text Box 11"/>
          <p:cNvSpPr txBox="1">
            <a:spLocks noChangeArrowheads="1"/>
          </p:cNvSpPr>
          <p:nvPr/>
        </p:nvSpPr>
        <p:spPr bwMode="auto">
          <a:xfrm>
            <a:off x="6627813" y="1819275"/>
            <a:ext cx="2057400" cy="4481513"/>
          </a:xfrm>
          <a:prstGeom prst="rect">
            <a:avLst/>
          </a:prstGeom>
          <a:noFill/>
          <a:ln w="3175">
            <a:solidFill>
              <a:schemeClr val="accent1">
                <a:lumMod val="60000"/>
                <a:lumOff val="40000"/>
              </a:schemeClr>
            </a:solidFill>
            <a:miter lim="800000"/>
            <a:headEnd/>
            <a:tailEnd/>
          </a:ln>
        </p:spPr>
        <p:txBody>
          <a:bodyPr/>
          <a:lstStyle/>
          <a:p>
            <a:pPr>
              <a:lnSpc>
                <a:spcPts val="2100"/>
              </a:lnSpc>
              <a:spcBef>
                <a:spcPct val="50000"/>
              </a:spcBef>
              <a:defRPr/>
            </a:pPr>
            <a:r>
              <a:rPr lang="en-US" sz="1400" dirty="0" smtClean="0">
                <a:ea typeface="ＭＳ Ｐゴシック" charset="-128"/>
              </a:rPr>
              <a:t>Among Medicare patients in the last six months of life, those whose main site of care was an academic medical center received much more care: more days in the hospital as a whole, more days in the intensive care unit, and more specialist visits. </a:t>
            </a:r>
          </a:p>
        </p:txBody>
      </p:sp>
      <p:sp>
        <p:nvSpPr>
          <p:cNvPr id="18" name="Rectangle 17"/>
          <p:cNvSpPr/>
          <p:nvPr/>
        </p:nvSpPr>
        <p:spPr>
          <a:xfrm>
            <a:off x="6399213" y="1635125"/>
            <a:ext cx="228600" cy="1190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aphicFrame>
        <p:nvGraphicFramePr>
          <p:cNvPr id="15" name="Chart 10"/>
          <p:cNvGraphicFramePr>
            <a:graphicFrameLocks/>
          </p:cNvGraphicFramePr>
          <p:nvPr/>
        </p:nvGraphicFramePr>
        <p:xfrm>
          <a:off x="457200" y="2192337"/>
          <a:ext cx="5943600" cy="3424237"/>
        </p:xfrm>
        <a:graphic>
          <a:graphicData uri="http://schemas.openxmlformats.org/drawingml/2006/chart">
            <c:chart xmlns:c="http://schemas.openxmlformats.org/drawingml/2006/chart" xmlns:r="http://schemas.openxmlformats.org/officeDocument/2006/relationships" r:id="rId3"/>
          </a:graphicData>
        </a:graphic>
      </p:graphicFrame>
      <p:sp>
        <p:nvSpPr>
          <p:cNvPr id="126988" name="TextBox 18"/>
          <p:cNvSpPr txBox="1">
            <a:spLocks noChangeArrowheads="1"/>
          </p:cNvSpPr>
          <p:nvPr/>
        </p:nvSpPr>
        <p:spPr bwMode="auto">
          <a:xfrm>
            <a:off x="962025" y="5214938"/>
            <a:ext cx="1219200" cy="425758"/>
          </a:xfrm>
          <a:prstGeom prst="rect">
            <a:avLst/>
          </a:prstGeom>
          <a:noFill/>
          <a:ln w="9525">
            <a:noFill/>
            <a:miter lim="800000"/>
            <a:headEnd/>
            <a:tailEnd/>
          </a:ln>
        </p:spPr>
        <p:txBody>
          <a:bodyPr wrap="square">
            <a:spAutoFit/>
          </a:bodyPr>
          <a:lstStyle/>
          <a:p>
            <a:pPr algn="ctr">
              <a:lnSpc>
                <a:spcPts val="1300"/>
              </a:lnSpc>
            </a:pPr>
            <a:r>
              <a:rPr lang="en-US" sz="1100" b="1" dirty="0" smtClean="0"/>
              <a:t>Inpatient Days per Decedent</a:t>
            </a:r>
          </a:p>
        </p:txBody>
      </p:sp>
      <p:sp>
        <p:nvSpPr>
          <p:cNvPr id="23" name="TextBox 18"/>
          <p:cNvSpPr txBox="1">
            <a:spLocks noChangeArrowheads="1"/>
          </p:cNvSpPr>
          <p:nvPr/>
        </p:nvSpPr>
        <p:spPr bwMode="auto">
          <a:xfrm>
            <a:off x="2524124" y="5214938"/>
            <a:ext cx="1857376" cy="425758"/>
          </a:xfrm>
          <a:prstGeom prst="rect">
            <a:avLst/>
          </a:prstGeom>
          <a:noFill/>
          <a:ln w="9525">
            <a:noFill/>
            <a:miter lim="800000"/>
            <a:headEnd/>
            <a:tailEnd/>
          </a:ln>
        </p:spPr>
        <p:txBody>
          <a:bodyPr wrap="square">
            <a:spAutoFit/>
          </a:bodyPr>
          <a:lstStyle/>
          <a:p>
            <a:pPr algn="ctr">
              <a:lnSpc>
                <a:spcPts val="1300"/>
              </a:lnSpc>
            </a:pPr>
            <a:r>
              <a:rPr lang="en-US" sz="1100" b="1" dirty="0" smtClean="0"/>
              <a:t>ICU Days</a:t>
            </a:r>
            <a:br>
              <a:rPr lang="en-US" sz="1100" b="1" dirty="0" smtClean="0"/>
            </a:br>
            <a:r>
              <a:rPr lang="en-US" sz="1100" b="1" dirty="0" smtClean="0"/>
              <a:t>per Decedent</a:t>
            </a:r>
          </a:p>
        </p:txBody>
      </p:sp>
      <p:sp>
        <p:nvSpPr>
          <p:cNvPr id="27" name="TextBox 18"/>
          <p:cNvSpPr txBox="1">
            <a:spLocks noChangeArrowheads="1"/>
          </p:cNvSpPr>
          <p:nvPr/>
        </p:nvSpPr>
        <p:spPr bwMode="auto">
          <a:xfrm>
            <a:off x="4543424" y="5214938"/>
            <a:ext cx="1609726" cy="425758"/>
          </a:xfrm>
          <a:prstGeom prst="rect">
            <a:avLst/>
          </a:prstGeom>
          <a:noFill/>
          <a:ln w="9525">
            <a:noFill/>
            <a:miter lim="800000"/>
            <a:headEnd/>
            <a:tailEnd/>
          </a:ln>
        </p:spPr>
        <p:txBody>
          <a:bodyPr wrap="square">
            <a:spAutoFit/>
          </a:bodyPr>
          <a:lstStyle/>
          <a:p>
            <a:pPr algn="ctr">
              <a:lnSpc>
                <a:spcPts val="1300"/>
              </a:lnSpc>
            </a:pPr>
            <a:r>
              <a:rPr lang="en-US" sz="1100" b="1" dirty="0" smtClean="0"/>
              <a:t>Specialist Visits</a:t>
            </a:r>
            <a:br>
              <a:rPr lang="en-US" sz="1100" b="1" dirty="0" smtClean="0"/>
            </a:br>
            <a:r>
              <a:rPr lang="en-US" sz="1100" b="1" dirty="0" smtClean="0"/>
              <a:t>per Decedent</a:t>
            </a:r>
          </a:p>
        </p:txBody>
      </p:sp>
      <p:sp>
        <p:nvSpPr>
          <p:cNvPr id="32" name="TextBox 6"/>
          <p:cNvSpPr txBox="1">
            <a:spLocks noChangeArrowheads="1"/>
          </p:cNvSpPr>
          <p:nvPr/>
        </p:nvSpPr>
        <p:spPr bwMode="auto">
          <a:xfrm>
            <a:off x="455613" y="6038435"/>
            <a:ext cx="6126162" cy="338554"/>
          </a:xfrm>
          <a:prstGeom prst="rect">
            <a:avLst/>
          </a:prstGeom>
          <a:noFill/>
          <a:ln w="9525">
            <a:noFill/>
            <a:miter lim="800000"/>
            <a:headEnd/>
            <a:tailEnd/>
          </a:ln>
        </p:spPr>
        <p:txBody>
          <a:bodyPr wrap="square" lIns="0" rIns="0" anchor="b">
            <a:spAutoFit/>
          </a:bodyPr>
          <a:lstStyle/>
          <a:p>
            <a:r>
              <a:rPr lang="en-US" sz="600" dirty="0" smtClean="0">
                <a:solidFill>
                  <a:srgbClr val="1C1C1C"/>
                </a:solidFill>
              </a:rPr>
              <a:t>NOTE</a:t>
            </a:r>
            <a:r>
              <a:rPr lang="en-US" sz="600" dirty="0" smtClean="0">
                <a:solidFill>
                  <a:srgbClr val="000000"/>
                </a:solidFill>
                <a:ea typeface="ＭＳ Ｐゴシック"/>
                <a:cs typeface="ＭＳ Ｐゴシック"/>
              </a:rPr>
              <a:t>:</a:t>
            </a:r>
            <a:r>
              <a:rPr lang="en-US" sz="800" dirty="0" smtClean="0">
                <a:solidFill>
                  <a:srgbClr val="000000"/>
                </a:solidFill>
                <a:ea typeface="ＭＳ Ｐゴシック"/>
                <a:cs typeface="ＭＳ Ｐゴシック"/>
              </a:rPr>
              <a:t> </a:t>
            </a:r>
            <a:r>
              <a:rPr lang="en-US" sz="800" dirty="0" smtClean="0"/>
              <a:t>Data for the last  six months of life pertains to 2003-2007.</a:t>
            </a:r>
          </a:p>
          <a:p>
            <a:r>
              <a:rPr lang="en-US" sz="600" dirty="0" smtClean="0">
                <a:solidFill>
                  <a:srgbClr val="1C1C1C"/>
                </a:solidFill>
              </a:rPr>
              <a:t>SOURCE</a:t>
            </a:r>
            <a:r>
              <a:rPr lang="en-US" sz="600" dirty="0" smtClean="0">
                <a:solidFill>
                  <a:srgbClr val="000000"/>
                </a:solidFill>
                <a:ea typeface="ＭＳ Ｐゴシック"/>
                <a:cs typeface="ＭＳ Ｐゴシック"/>
              </a:rPr>
              <a:t>: </a:t>
            </a:r>
            <a:r>
              <a:rPr lang="en-US" sz="800" dirty="0" smtClean="0"/>
              <a:t>Dartmouth Atlas of Health Care.</a:t>
            </a:r>
            <a:endParaRPr lang="en-US" sz="800" dirty="0"/>
          </a:p>
        </p:txBody>
      </p:sp>
      <p:grpSp>
        <p:nvGrpSpPr>
          <p:cNvPr id="35" name="Group 34"/>
          <p:cNvGrpSpPr/>
          <p:nvPr/>
        </p:nvGrpSpPr>
        <p:grpSpPr>
          <a:xfrm>
            <a:off x="942975" y="2112169"/>
            <a:ext cx="1447800" cy="246062"/>
            <a:chOff x="3009900" y="2112169"/>
            <a:chExt cx="1447800" cy="246062"/>
          </a:xfrm>
        </p:grpSpPr>
        <p:sp>
          <p:nvSpPr>
            <p:cNvPr id="36" name="Rectangle 8"/>
            <p:cNvSpPr>
              <a:spLocks noChangeArrowheads="1"/>
            </p:cNvSpPr>
            <p:nvPr/>
          </p:nvSpPr>
          <p:spPr bwMode="auto">
            <a:xfrm>
              <a:off x="3141663" y="2112169"/>
              <a:ext cx="1316037" cy="246062"/>
            </a:xfrm>
            <a:prstGeom prst="rect">
              <a:avLst/>
            </a:prstGeom>
            <a:noFill/>
            <a:ln w="9525">
              <a:noFill/>
              <a:miter lim="800000"/>
              <a:headEnd/>
              <a:tailEnd/>
            </a:ln>
          </p:spPr>
          <p:txBody>
            <a:bodyPr wrap="none" lIns="0" rIns="0">
              <a:noAutofit/>
            </a:bodyPr>
            <a:lstStyle/>
            <a:p>
              <a:pPr>
                <a:defRPr sz="1800" b="1" i="0" u="none" strike="noStrike" kern="1200" baseline="0">
                  <a:solidFill>
                    <a:prstClr val="black"/>
                  </a:solidFill>
                  <a:latin typeface="+mn-lt"/>
                  <a:ea typeface="+mn-ea"/>
                  <a:cs typeface="+mn-cs"/>
                </a:defRPr>
              </a:pPr>
              <a:r>
                <a:rPr lang="en-US" sz="800" dirty="0" smtClean="0"/>
                <a:t>ACADEMIC MEDICAL CENTERS</a:t>
              </a:r>
              <a:endParaRPr lang="en-US" sz="800" dirty="0" smtClean="0">
                <a:solidFill>
                  <a:prstClr val="black"/>
                </a:solidFill>
              </a:endParaRPr>
            </a:p>
          </p:txBody>
        </p:sp>
        <p:sp>
          <p:nvSpPr>
            <p:cNvPr id="37" name="Rectangle 36"/>
            <p:cNvSpPr/>
            <p:nvPr/>
          </p:nvSpPr>
          <p:spPr>
            <a:xfrm>
              <a:off x="3009900" y="2189480"/>
              <a:ext cx="91440"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8" name="Group 37"/>
          <p:cNvGrpSpPr/>
          <p:nvPr/>
        </p:nvGrpSpPr>
        <p:grpSpPr>
          <a:xfrm>
            <a:off x="2590800" y="2112169"/>
            <a:ext cx="1447800" cy="246062"/>
            <a:chOff x="3009900" y="2112169"/>
            <a:chExt cx="1447800" cy="246062"/>
          </a:xfrm>
        </p:grpSpPr>
        <p:sp>
          <p:nvSpPr>
            <p:cNvPr id="39" name="Rectangle 8"/>
            <p:cNvSpPr>
              <a:spLocks noChangeArrowheads="1"/>
            </p:cNvSpPr>
            <p:nvPr/>
          </p:nvSpPr>
          <p:spPr bwMode="auto">
            <a:xfrm>
              <a:off x="3141663" y="2112169"/>
              <a:ext cx="1316037" cy="246062"/>
            </a:xfrm>
            <a:prstGeom prst="rect">
              <a:avLst/>
            </a:prstGeom>
            <a:noFill/>
            <a:ln w="9525">
              <a:noFill/>
              <a:miter lim="800000"/>
              <a:headEnd/>
              <a:tailEnd/>
            </a:ln>
          </p:spPr>
          <p:txBody>
            <a:bodyPr wrap="none" lIns="0" rIns="0">
              <a:noAutofit/>
            </a:bodyPr>
            <a:lstStyle/>
            <a:p>
              <a:pPr>
                <a:defRPr sz="1800" b="1" i="0" u="none" strike="noStrike" kern="1200" baseline="0">
                  <a:solidFill>
                    <a:prstClr val="black"/>
                  </a:solidFill>
                  <a:latin typeface="+mn-lt"/>
                  <a:ea typeface="+mn-ea"/>
                  <a:cs typeface="+mn-cs"/>
                </a:defRPr>
              </a:pPr>
              <a:r>
                <a:rPr lang="en-US" sz="800" dirty="0" smtClean="0"/>
                <a:t>OTHER HOSPITALS</a:t>
              </a:r>
              <a:endParaRPr lang="en-US" sz="800" dirty="0" smtClean="0">
                <a:solidFill>
                  <a:prstClr val="black"/>
                </a:solidFill>
              </a:endParaRPr>
            </a:p>
          </p:txBody>
        </p:sp>
        <p:sp>
          <p:nvSpPr>
            <p:cNvPr id="40" name="Rectangle 39"/>
            <p:cNvSpPr/>
            <p:nvPr/>
          </p:nvSpPr>
          <p:spPr>
            <a:xfrm>
              <a:off x="3009900" y="2189480"/>
              <a:ext cx="91440"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Rectangle 8"/>
          <p:cNvSpPr>
            <a:spLocks noChangeArrowheads="1"/>
          </p:cNvSpPr>
          <p:nvPr/>
        </p:nvSpPr>
        <p:spPr bwMode="auto">
          <a:xfrm>
            <a:off x="455613" y="1785938"/>
            <a:ext cx="3132268" cy="246221"/>
          </a:xfrm>
          <a:prstGeom prst="rect">
            <a:avLst/>
          </a:prstGeom>
          <a:noFill/>
          <a:ln w="9525">
            <a:noFill/>
            <a:miter lim="800000"/>
            <a:headEnd/>
            <a:tailEnd/>
          </a:ln>
        </p:spPr>
        <p:txBody>
          <a:bodyPr wrap="none" lIns="0" rIns="0">
            <a:noAutofit/>
          </a:bodyPr>
          <a:lstStyle/>
          <a:p>
            <a:pPr>
              <a:defRPr sz="1800" b="1" i="0" u="none" strike="noStrike" kern="1200" baseline="0">
                <a:solidFill>
                  <a:prstClr val="black"/>
                </a:solidFill>
                <a:latin typeface="+mn-lt"/>
                <a:ea typeface="+mn-ea"/>
                <a:cs typeface="+mn-cs"/>
              </a:defRPr>
            </a:pPr>
            <a:r>
              <a:rPr lang="en-US" sz="1000" dirty="0" smtClean="0">
                <a:solidFill>
                  <a:prstClr val="black"/>
                </a:solidFill>
              </a:rPr>
              <a:t>INTENSITY OF CARE IN LAST SIX MONTHS OF LIFE AT U.S. HOSPITALS </a:t>
            </a:r>
            <a:endParaRPr lang="en-US" sz="1000" dirty="0">
              <a:solidFill>
                <a:prstClr val="black"/>
              </a:solidFill>
            </a:endParaRPr>
          </a:p>
        </p:txBody>
      </p:sp>
    </p:spTree>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2"/>
          <p:cNvSpPr>
            <a:spLocks noGrp="1" noChangeArrowheads="1"/>
          </p:cNvSpPr>
          <p:nvPr>
            <p:ph type="title"/>
          </p:nvPr>
        </p:nvSpPr>
        <p:spPr/>
        <p:txBody>
          <a:bodyPr/>
          <a:lstStyle/>
          <a:p>
            <a:pPr eaLnBrk="1" hangingPunct="1"/>
            <a:r>
              <a:rPr lang="en-US" dirty="0" smtClean="0">
                <a:solidFill>
                  <a:srgbClr val="0B5362"/>
                </a:solidFill>
              </a:rPr>
              <a:t>PROVIDER AND SERVICE MIX: </a:t>
            </a:r>
            <a:r>
              <a:rPr lang="en-US" dirty="0" smtClean="0"/>
              <a:t>Many of the Largest and Highest-Paid Hospitals in Massachusetts Are Academic Medical Centers</a:t>
            </a:r>
            <a:endParaRPr lang="en-US" sz="2400" cap="none" dirty="0" smtClean="0"/>
          </a:p>
        </p:txBody>
      </p:sp>
      <p:graphicFrame>
        <p:nvGraphicFramePr>
          <p:cNvPr id="7" name="Chart 6"/>
          <p:cNvGraphicFramePr/>
          <p:nvPr>
            <p:extLst>
              <p:ext uri="{D42A27DB-BD31-4B8C-83A1-F6EECF244321}">
                <p14:modId xmlns="" xmlns:p14="http://schemas.microsoft.com/office/powerpoint/2010/main" val="2144689248"/>
              </p:ext>
            </p:extLst>
          </p:nvPr>
        </p:nvGraphicFramePr>
        <p:xfrm>
          <a:off x="311285" y="1886683"/>
          <a:ext cx="6101238" cy="4239974"/>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p:cNvSpPr txBox="1"/>
          <p:nvPr/>
        </p:nvSpPr>
        <p:spPr>
          <a:xfrm>
            <a:off x="609821" y="1771115"/>
            <a:ext cx="4139227" cy="246221"/>
          </a:xfrm>
          <a:prstGeom prst="rect">
            <a:avLst/>
          </a:prstGeom>
          <a:noFill/>
        </p:spPr>
        <p:txBody>
          <a:bodyPr wrap="square" lIns="0">
            <a:spAutoFit/>
          </a:bodyPr>
          <a:lstStyle/>
          <a:p>
            <a:pPr eaLnBrk="0" fontAlgn="base" hangingPunct="0">
              <a:spcBef>
                <a:spcPct val="0"/>
              </a:spcBef>
              <a:spcAft>
                <a:spcPct val="0"/>
              </a:spcAft>
              <a:defRPr/>
            </a:pPr>
            <a:r>
              <a:rPr lang="en-US" sz="1000" b="1" dirty="0" smtClean="0">
                <a:solidFill>
                  <a:srgbClr val="000000"/>
                </a:solidFill>
              </a:rPr>
              <a:t>RELATIVE PRICES PAID TO HOSPITALS BY BCBSMA </a:t>
            </a:r>
            <a:endParaRPr lang="en-US" sz="1000" b="1" dirty="0">
              <a:solidFill>
                <a:srgbClr val="000000"/>
              </a:solidFill>
            </a:endParaRPr>
          </a:p>
        </p:txBody>
      </p:sp>
      <p:sp>
        <p:nvSpPr>
          <p:cNvPr id="9" name="Rectangle 8"/>
          <p:cNvSpPr/>
          <p:nvPr/>
        </p:nvSpPr>
        <p:spPr>
          <a:xfrm>
            <a:off x="6399213" y="1635125"/>
            <a:ext cx="228600" cy="1190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0" name="Rectangle 9"/>
          <p:cNvSpPr/>
          <p:nvPr/>
        </p:nvSpPr>
        <p:spPr>
          <a:xfrm>
            <a:off x="6551613" y="1787525"/>
            <a:ext cx="228600" cy="1190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2" name="Text Box 11"/>
          <p:cNvSpPr txBox="1">
            <a:spLocks noChangeArrowheads="1"/>
          </p:cNvSpPr>
          <p:nvPr/>
        </p:nvSpPr>
        <p:spPr bwMode="auto">
          <a:xfrm>
            <a:off x="6627813" y="1819275"/>
            <a:ext cx="2057400" cy="4481513"/>
          </a:xfrm>
          <a:prstGeom prst="rect">
            <a:avLst/>
          </a:prstGeom>
          <a:noFill/>
          <a:ln w="3175">
            <a:solidFill>
              <a:schemeClr val="accent1">
                <a:lumMod val="60000"/>
                <a:lumOff val="40000"/>
              </a:schemeClr>
            </a:solidFill>
            <a:miter lim="800000"/>
            <a:headEnd/>
            <a:tailEnd/>
          </a:ln>
        </p:spPr>
        <p:txBody>
          <a:bodyPr/>
          <a:lstStyle/>
          <a:p>
            <a:pPr>
              <a:lnSpc>
                <a:spcPts val="2100"/>
              </a:lnSpc>
              <a:spcBef>
                <a:spcPct val="50000"/>
              </a:spcBef>
              <a:defRPr/>
            </a:pPr>
            <a:r>
              <a:rPr lang="en-US" sz="1400" dirty="0" smtClean="0">
                <a:ea typeface="ＭＳ Ｐゴシック" charset="-128"/>
              </a:rPr>
              <a:t>Overall, teaching status is not associated with higher prices, as several academic medical centers receive relatively average or even below-average prices from health plans. However, several of the largest and highest-priced hospitals in Massachusetts are academic medical centers.</a:t>
            </a:r>
          </a:p>
        </p:txBody>
      </p:sp>
      <p:sp>
        <p:nvSpPr>
          <p:cNvPr id="14" name="TextBox 6"/>
          <p:cNvSpPr txBox="1">
            <a:spLocks noChangeArrowheads="1"/>
          </p:cNvSpPr>
          <p:nvPr/>
        </p:nvSpPr>
        <p:spPr bwMode="auto">
          <a:xfrm>
            <a:off x="455613" y="6038435"/>
            <a:ext cx="8221662" cy="338554"/>
          </a:xfrm>
          <a:prstGeom prst="rect">
            <a:avLst/>
          </a:prstGeom>
          <a:noFill/>
          <a:ln w="9525">
            <a:noFill/>
            <a:miter lim="800000"/>
            <a:headEnd/>
            <a:tailEnd/>
          </a:ln>
        </p:spPr>
        <p:txBody>
          <a:bodyPr lIns="0" rIns="0" anchor="b">
            <a:spAutoFit/>
          </a:bodyPr>
          <a:lstStyle/>
          <a:p>
            <a:r>
              <a:rPr lang="en-US" sz="700" dirty="0" smtClean="0">
                <a:solidFill>
                  <a:srgbClr val="1C1C1C"/>
                </a:solidFill>
              </a:rPr>
              <a:t>NOTE: </a:t>
            </a:r>
            <a:r>
              <a:rPr lang="en-US" sz="800" dirty="0" smtClean="0">
                <a:solidFill>
                  <a:srgbClr val="1C1C1C"/>
                </a:solidFill>
              </a:rPr>
              <a:t>Relative prices paid by BCBSMA to individual hospitals for the same market basket of services.</a:t>
            </a:r>
          </a:p>
          <a:p>
            <a:r>
              <a:rPr lang="en-US" sz="700" dirty="0" smtClean="0">
                <a:solidFill>
                  <a:srgbClr val="1C1C1C"/>
                </a:solidFill>
              </a:rPr>
              <a:t>SOURCE</a:t>
            </a:r>
            <a:r>
              <a:rPr lang="en-US" sz="800" dirty="0" smtClean="0">
                <a:solidFill>
                  <a:srgbClr val="000000"/>
                </a:solidFill>
                <a:ea typeface="ＭＳ Ｐゴシック"/>
                <a:cs typeface="ＭＳ Ｐゴシック"/>
              </a:rPr>
              <a:t>: </a:t>
            </a:r>
            <a:r>
              <a:rPr lang="en-US" sz="800" dirty="0" smtClean="0"/>
              <a:t>Office </a:t>
            </a:r>
            <a:r>
              <a:rPr lang="en-US" altLang="ja-JP" sz="800" dirty="0" smtClean="0"/>
              <a:t> of Attorney General Martha </a:t>
            </a:r>
            <a:r>
              <a:rPr lang="en-US" altLang="ja-JP" sz="800" dirty="0" err="1" smtClean="0"/>
              <a:t>Coakley</a:t>
            </a:r>
            <a:r>
              <a:rPr lang="en-US" altLang="ja-JP" sz="800" dirty="0" smtClean="0"/>
              <a:t>, </a:t>
            </a:r>
            <a:r>
              <a:rPr lang="en-US" altLang="ja-JP" sz="800" dirty="0" smtClean="0">
                <a:hlinkClick r:id="rId4"/>
              </a:rPr>
              <a:t>“I</a:t>
            </a:r>
            <a:r>
              <a:rPr lang="en-US" sz="800" dirty="0" smtClean="0">
                <a:hlinkClick r:id="rId4"/>
              </a:rPr>
              <a:t>nvestigation of Health Care Cost Trends and Drivers</a:t>
            </a:r>
            <a:r>
              <a:rPr lang="en-US" sz="800" dirty="0" smtClean="0"/>
              <a:t>,” </a:t>
            </a:r>
            <a:r>
              <a:rPr lang="en-US" altLang="ja-JP" sz="800" dirty="0" smtClean="0"/>
              <a:t>March 2010</a:t>
            </a:r>
            <a:r>
              <a:rPr lang="en-US" altLang="ja-JP" sz="700" dirty="0" smtClean="0"/>
              <a:t>.</a:t>
            </a:r>
            <a:endParaRPr lang="en-US" sz="700" dirty="0" smtClean="0"/>
          </a:p>
        </p:txBody>
      </p:sp>
      <p:grpSp>
        <p:nvGrpSpPr>
          <p:cNvPr id="2" name="Group 15"/>
          <p:cNvGrpSpPr/>
          <p:nvPr/>
        </p:nvGrpSpPr>
        <p:grpSpPr>
          <a:xfrm>
            <a:off x="4098451" y="1790482"/>
            <a:ext cx="1447800" cy="246062"/>
            <a:chOff x="3009900" y="2112169"/>
            <a:chExt cx="1447800" cy="246062"/>
          </a:xfrm>
        </p:grpSpPr>
        <p:sp>
          <p:nvSpPr>
            <p:cNvPr id="17" name="Rectangle 8"/>
            <p:cNvSpPr>
              <a:spLocks noChangeArrowheads="1"/>
            </p:cNvSpPr>
            <p:nvPr/>
          </p:nvSpPr>
          <p:spPr bwMode="auto">
            <a:xfrm>
              <a:off x="3141663" y="2112169"/>
              <a:ext cx="1316037" cy="246062"/>
            </a:xfrm>
            <a:prstGeom prst="rect">
              <a:avLst/>
            </a:prstGeom>
            <a:noFill/>
            <a:ln w="9525">
              <a:noFill/>
              <a:miter lim="800000"/>
              <a:headEnd/>
              <a:tailEnd/>
            </a:ln>
          </p:spPr>
          <p:txBody>
            <a:bodyPr wrap="none" lIns="0" rIns="0">
              <a:noAutofit/>
            </a:bodyPr>
            <a:lstStyle/>
            <a:p>
              <a:pPr>
                <a:defRPr sz="1800" b="1" i="0" u="none" strike="noStrike" kern="1200" baseline="0">
                  <a:solidFill>
                    <a:prstClr val="black"/>
                  </a:solidFill>
                  <a:latin typeface="+mn-lt"/>
                  <a:ea typeface="+mn-ea"/>
                  <a:cs typeface="+mn-cs"/>
                </a:defRPr>
              </a:pPr>
              <a:r>
                <a:rPr lang="en-US" sz="800" dirty="0" smtClean="0"/>
                <a:t>ACADEMIC MEDICAL CENTERS</a:t>
              </a:r>
              <a:endParaRPr lang="en-US" sz="800" dirty="0" smtClean="0">
                <a:solidFill>
                  <a:prstClr val="black"/>
                </a:solidFill>
              </a:endParaRPr>
            </a:p>
          </p:txBody>
        </p:sp>
        <p:sp>
          <p:nvSpPr>
            <p:cNvPr id="18" name="Rectangle 17"/>
            <p:cNvSpPr/>
            <p:nvPr/>
          </p:nvSpPr>
          <p:spPr>
            <a:xfrm>
              <a:off x="3009900" y="2189480"/>
              <a:ext cx="91440"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 name="Slide Number Placeholder 12"/>
          <p:cNvSpPr>
            <a:spLocks noGrp="1"/>
          </p:cNvSpPr>
          <p:nvPr>
            <p:ph type="sldNum" sz="quarter" idx="10"/>
          </p:nvPr>
        </p:nvSpPr>
        <p:spPr/>
        <p:txBody>
          <a:bodyPr/>
          <a:lstStyle/>
          <a:p>
            <a:pPr>
              <a:defRPr/>
            </a:pPr>
            <a:fld id="{7239DEA7-29E6-4718-B8B4-4DF27C0045AA}" type="slidenum">
              <a:rPr lang="en-US" smtClean="0">
                <a:solidFill>
                  <a:srgbClr val="969696">
                    <a:lumMod val="50000"/>
                  </a:srgbClr>
                </a:solidFill>
              </a:rPr>
              <a:pPr>
                <a:defRPr/>
              </a:pPr>
              <a:t>34</a:t>
            </a:fld>
            <a:endParaRPr lang="en-US" dirty="0">
              <a:solidFill>
                <a:srgbClr val="969696">
                  <a:lumMod val="50000"/>
                </a:srgbClr>
              </a:solidFill>
            </a:endParaRPr>
          </a:p>
        </p:txBody>
      </p:sp>
    </p:spTree>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p:cNvSpPr/>
          <p:nvPr/>
        </p:nvSpPr>
        <p:spPr>
          <a:xfrm>
            <a:off x="6267450" y="2241383"/>
            <a:ext cx="118872" cy="329184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r>
              <a:rPr lang="en-US" altLang="ja-JP" dirty="0" smtClean="0">
                <a:solidFill>
                  <a:srgbClr val="0B5362"/>
                </a:solidFill>
              </a:rPr>
              <a:t>PROVIDER AND SERVICE MIX: </a:t>
            </a:r>
            <a:r>
              <a:rPr lang="en-US" altLang="ja-JP" dirty="0" smtClean="0"/>
              <a:t>Massachusetts Leads All States in Total Physicians and Specialists Per Capita</a:t>
            </a:r>
            <a:endParaRPr lang="en-US" dirty="0"/>
          </a:p>
        </p:txBody>
      </p:sp>
      <p:sp>
        <p:nvSpPr>
          <p:cNvPr id="3" name="Slide Number Placeholder 2"/>
          <p:cNvSpPr>
            <a:spLocks noGrp="1"/>
          </p:cNvSpPr>
          <p:nvPr>
            <p:ph type="sldNum" sz="quarter" idx="10"/>
          </p:nvPr>
        </p:nvSpPr>
        <p:spPr/>
        <p:txBody>
          <a:bodyPr/>
          <a:lstStyle/>
          <a:p>
            <a:fld id="{87867C6C-3A52-45A6-A85E-48B4EE8CE41E}" type="slidenum">
              <a:rPr lang="en-US" smtClean="0"/>
              <a:pPr/>
              <a:t>35</a:t>
            </a:fld>
            <a:endParaRPr lang="en-US" dirty="0"/>
          </a:p>
        </p:txBody>
      </p:sp>
      <p:sp>
        <p:nvSpPr>
          <p:cNvPr id="4" name="Rectangle 8"/>
          <p:cNvSpPr>
            <a:spLocks noChangeArrowheads="1"/>
          </p:cNvSpPr>
          <p:nvPr/>
        </p:nvSpPr>
        <p:spPr bwMode="auto">
          <a:xfrm>
            <a:off x="455613" y="1785938"/>
            <a:ext cx="3132268" cy="246221"/>
          </a:xfrm>
          <a:prstGeom prst="rect">
            <a:avLst/>
          </a:prstGeom>
          <a:noFill/>
          <a:ln w="9525">
            <a:noFill/>
            <a:miter lim="800000"/>
            <a:headEnd/>
            <a:tailEnd/>
          </a:ln>
        </p:spPr>
        <p:txBody>
          <a:bodyPr wrap="none" lIns="0" rIns="0">
            <a:noAutofit/>
          </a:bodyPr>
          <a:lstStyle/>
          <a:p>
            <a:pPr>
              <a:defRPr sz="1800" b="1" i="0" u="none" strike="noStrike" kern="1200" baseline="0">
                <a:solidFill>
                  <a:prstClr val="black"/>
                </a:solidFill>
                <a:latin typeface="+mn-lt"/>
                <a:ea typeface="+mn-ea"/>
                <a:cs typeface="+mn-cs"/>
              </a:defRPr>
            </a:pPr>
            <a:r>
              <a:rPr lang="en-US" sz="1000" dirty="0" smtClean="0">
                <a:solidFill>
                  <a:prstClr val="black"/>
                </a:solidFill>
              </a:rPr>
              <a:t>SPECIALISTS AS A SHARE OF ALL PHYSICIANS BY STATE, 2006</a:t>
            </a:r>
          </a:p>
          <a:p>
            <a:pPr>
              <a:defRPr sz="1800" b="1" i="0" u="none" strike="noStrike" kern="1200" baseline="0">
                <a:solidFill>
                  <a:prstClr val="black"/>
                </a:solidFill>
                <a:latin typeface="+mn-lt"/>
                <a:ea typeface="+mn-ea"/>
                <a:cs typeface="+mn-cs"/>
              </a:defRPr>
            </a:pPr>
            <a:r>
              <a:rPr lang="en-US" sz="1000" dirty="0" smtClean="0">
                <a:solidFill>
                  <a:prstClr val="black"/>
                </a:solidFill>
              </a:rPr>
              <a:t>(PHYSICIANS PER 100,000)</a:t>
            </a:r>
          </a:p>
        </p:txBody>
      </p:sp>
      <p:graphicFrame>
        <p:nvGraphicFramePr>
          <p:cNvPr id="6" name="Chart 5"/>
          <p:cNvGraphicFramePr>
            <a:graphicFrameLocks/>
          </p:cNvGraphicFramePr>
          <p:nvPr/>
        </p:nvGraphicFramePr>
        <p:xfrm>
          <a:off x="457199" y="2182812"/>
          <a:ext cx="5943600" cy="3446463"/>
        </p:xfrm>
        <a:graphic>
          <a:graphicData uri="http://schemas.openxmlformats.org/drawingml/2006/chart">
            <c:chart xmlns:c="http://schemas.openxmlformats.org/drawingml/2006/chart" xmlns:r="http://schemas.openxmlformats.org/officeDocument/2006/relationships" r:id="rId3"/>
          </a:graphicData>
        </a:graphic>
      </p:graphicFrame>
      <p:cxnSp>
        <p:nvCxnSpPr>
          <p:cNvPr id="8" name="Straight Connector 7"/>
          <p:cNvCxnSpPr/>
          <p:nvPr/>
        </p:nvCxnSpPr>
        <p:spPr>
          <a:xfrm>
            <a:off x="828675" y="5655548"/>
            <a:ext cx="5524500"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9" name="Rectangle 8"/>
          <p:cNvSpPr>
            <a:spLocks noChangeArrowheads="1"/>
          </p:cNvSpPr>
          <p:nvPr/>
        </p:nvSpPr>
        <p:spPr bwMode="auto">
          <a:xfrm>
            <a:off x="3395662" y="5541963"/>
            <a:ext cx="390526" cy="246221"/>
          </a:xfrm>
          <a:prstGeom prst="rect">
            <a:avLst/>
          </a:prstGeom>
          <a:solidFill>
            <a:schemeClr val="bg1"/>
          </a:solidFill>
          <a:ln w="9525">
            <a:noFill/>
            <a:miter lim="800000"/>
            <a:headEnd/>
            <a:tailEnd/>
          </a:ln>
        </p:spPr>
        <p:txBody>
          <a:bodyPr wrap="none" lIns="0" rIns="0">
            <a:noAutofit/>
          </a:bodyPr>
          <a:lstStyle/>
          <a:p>
            <a:pPr algn="ctr">
              <a:defRPr sz="1800" b="1" i="0" u="none" strike="noStrike" kern="1200" baseline="0">
                <a:solidFill>
                  <a:prstClr val="black"/>
                </a:solidFill>
                <a:latin typeface="+mn-lt"/>
                <a:ea typeface="+mn-ea"/>
                <a:cs typeface="+mn-cs"/>
              </a:defRPr>
            </a:pPr>
            <a:r>
              <a:rPr lang="en-US" sz="1000" b="1" dirty="0" smtClean="0">
                <a:solidFill>
                  <a:prstClr val="black"/>
                </a:solidFill>
                <a:latin typeface="Calibri"/>
                <a:cs typeface="Arial"/>
              </a:rPr>
              <a:t>State</a:t>
            </a:r>
            <a:endParaRPr lang="en-US" sz="1000" b="1" dirty="0">
              <a:solidFill>
                <a:prstClr val="black"/>
              </a:solidFill>
              <a:latin typeface="Calibri"/>
              <a:cs typeface="Arial"/>
            </a:endParaRPr>
          </a:p>
        </p:txBody>
      </p:sp>
      <p:sp>
        <p:nvSpPr>
          <p:cNvPr id="18" name="Text Box 11"/>
          <p:cNvSpPr txBox="1">
            <a:spLocks noChangeArrowheads="1"/>
          </p:cNvSpPr>
          <p:nvPr/>
        </p:nvSpPr>
        <p:spPr bwMode="auto">
          <a:xfrm>
            <a:off x="6627813" y="1819275"/>
            <a:ext cx="2057400" cy="4481513"/>
          </a:xfrm>
          <a:prstGeom prst="rect">
            <a:avLst/>
          </a:prstGeom>
          <a:noFill/>
          <a:ln w="3175">
            <a:solidFill>
              <a:schemeClr val="accent1">
                <a:lumMod val="60000"/>
                <a:lumOff val="40000"/>
              </a:schemeClr>
            </a:solidFill>
            <a:miter lim="800000"/>
            <a:headEnd/>
            <a:tailEnd/>
          </a:ln>
        </p:spPr>
        <p:txBody>
          <a:bodyPr/>
          <a:lstStyle/>
          <a:p>
            <a:pPr>
              <a:lnSpc>
                <a:spcPts val="2000"/>
              </a:lnSpc>
              <a:spcBef>
                <a:spcPct val="50000"/>
              </a:spcBef>
              <a:defRPr/>
            </a:pPr>
            <a:r>
              <a:rPr lang="en-US" sz="1400" dirty="0" smtClean="0">
                <a:solidFill>
                  <a:srgbClr val="1C1C1C"/>
                </a:solidFill>
                <a:ea typeface="ＭＳ Ｐゴシック" charset="-128"/>
              </a:rPr>
              <a:t>Massachusetts has more physicians per capita, and also more specialists per capita, than any other state. Research finds that regions with more total physicians tend to spend more on health care than other regions, and that states with a higher proportion of specialists also tend to spend more on health care. </a:t>
            </a:r>
          </a:p>
        </p:txBody>
      </p:sp>
      <p:sp>
        <p:nvSpPr>
          <p:cNvPr id="19" name="Rectangle 18"/>
          <p:cNvSpPr/>
          <p:nvPr/>
        </p:nvSpPr>
        <p:spPr>
          <a:xfrm>
            <a:off x="6399213" y="1635125"/>
            <a:ext cx="228600" cy="1190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endParaRPr>
          </a:p>
        </p:txBody>
      </p:sp>
      <p:sp>
        <p:nvSpPr>
          <p:cNvPr id="21" name="TextBox 6"/>
          <p:cNvSpPr txBox="1">
            <a:spLocks noChangeArrowheads="1"/>
          </p:cNvSpPr>
          <p:nvPr/>
        </p:nvSpPr>
        <p:spPr bwMode="auto">
          <a:xfrm>
            <a:off x="455613" y="5792214"/>
            <a:ext cx="6126162" cy="584775"/>
          </a:xfrm>
          <a:prstGeom prst="rect">
            <a:avLst/>
          </a:prstGeom>
          <a:noFill/>
          <a:ln w="9525">
            <a:noFill/>
            <a:miter lim="800000"/>
            <a:headEnd/>
            <a:tailEnd/>
          </a:ln>
        </p:spPr>
        <p:txBody>
          <a:bodyPr wrap="square" lIns="0" rIns="0" anchor="b">
            <a:spAutoFit/>
          </a:bodyPr>
          <a:lstStyle/>
          <a:p>
            <a:r>
              <a:rPr lang="en-US" sz="600" dirty="0" smtClean="0">
                <a:solidFill>
                  <a:srgbClr val="1C1C1C"/>
                </a:solidFill>
              </a:rPr>
              <a:t>NOTE</a:t>
            </a:r>
            <a:r>
              <a:rPr lang="en-US" sz="600" dirty="0" smtClean="0">
                <a:solidFill>
                  <a:srgbClr val="000000"/>
                </a:solidFill>
                <a:ea typeface="ＭＳ Ｐゴシック"/>
                <a:cs typeface="ＭＳ Ｐゴシック"/>
              </a:rPr>
              <a:t>:</a:t>
            </a:r>
            <a:r>
              <a:rPr lang="en-US" sz="800" dirty="0" smtClean="0">
                <a:solidFill>
                  <a:srgbClr val="000000"/>
                </a:solidFill>
                <a:ea typeface="ＭＳ Ｐゴシック"/>
                <a:cs typeface="ＭＳ Ｐゴシック"/>
              </a:rPr>
              <a:t> </a:t>
            </a:r>
            <a:r>
              <a:rPr lang="en-US" sz="800" dirty="0" smtClean="0"/>
              <a:t>Physician counts are estimated from rates and population and are not exact. DC is excluded.</a:t>
            </a:r>
          </a:p>
          <a:p>
            <a:r>
              <a:rPr lang="en-US" sz="600" dirty="0" smtClean="0">
                <a:solidFill>
                  <a:srgbClr val="1C1C1C"/>
                </a:solidFill>
              </a:rPr>
              <a:t>SOURCES</a:t>
            </a:r>
            <a:r>
              <a:rPr lang="en-US" sz="600" dirty="0" smtClean="0">
                <a:solidFill>
                  <a:srgbClr val="000000"/>
                </a:solidFill>
                <a:ea typeface="ＭＳ Ｐゴシック"/>
                <a:cs typeface="ＭＳ Ｐゴシック"/>
              </a:rPr>
              <a:t>: </a:t>
            </a:r>
            <a:r>
              <a:rPr lang="en-US" sz="800" dirty="0" smtClean="0"/>
              <a:t>Physicians per capita data from Dartmouth Atlas. Evidence for relationship between more physicians and higher spending from Fisher, E.S., et. al., </a:t>
            </a:r>
            <a:r>
              <a:rPr lang="ja-JP" altLang="en-US" sz="800" smtClean="0"/>
              <a:t>“</a:t>
            </a:r>
            <a:r>
              <a:rPr lang="en-US" altLang="ja-JP" sz="800" dirty="0" smtClean="0"/>
              <a:t>The Implications of Regional Variations in Medicare Spending. Part 1: The Content, Quality, and Accessibility of Care,</a:t>
            </a:r>
            <a:r>
              <a:rPr lang="ja-JP" altLang="en-US" sz="800" smtClean="0"/>
              <a:t>”</a:t>
            </a:r>
            <a:r>
              <a:rPr lang="en-US" altLang="ja-JP" sz="800" dirty="0" smtClean="0"/>
              <a:t> </a:t>
            </a:r>
            <a:r>
              <a:rPr lang="en-US" altLang="ja-JP" sz="800" i="1" dirty="0" smtClean="0"/>
              <a:t>Annals of Internal Medicine, </a:t>
            </a:r>
            <a:r>
              <a:rPr lang="en-US" altLang="ja-JP" sz="800" dirty="0" smtClean="0"/>
              <a:t>Feb. 18, 2003.</a:t>
            </a:r>
            <a:endParaRPr lang="en-US" sz="800" dirty="0"/>
          </a:p>
        </p:txBody>
      </p:sp>
    </p:spTree>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1" name="Title 1"/>
          <p:cNvSpPr>
            <a:spLocks noGrp="1"/>
          </p:cNvSpPr>
          <p:nvPr>
            <p:ph type="title"/>
          </p:nvPr>
        </p:nvSpPr>
        <p:spPr>
          <a:xfrm>
            <a:off x="457200" y="904240"/>
            <a:ext cx="8229600" cy="796925"/>
          </a:xfrm>
        </p:spPr>
        <p:txBody>
          <a:bodyPr/>
          <a:lstStyle/>
          <a:p>
            <a:r>
              <a:rPr lang="en-US" altLang="ja-JP" dirty="0" smtClean="0">
                <a:solidFill>
                  <a:srgbClr val="0B5362"/>
                </a:solidFill>
              </a:rPr>
              <a:t>PRICE: </a:t>
            </a:r>
            <a:r>
              <a:rPr lang="en-US" altLang="ja-JP" dirty="0" smtClean="0"/>
              <a:t>Utilization, Provider, and Service Mix Are Important, but Increases in Price Are the Most Significant Cost Drivers</a:t>
            </a:r>
            <a:endParaRPr lang="en-US" dirty="0" smtClean="0"/>
          </a:p>
        </p:txBody>
      </p:sp>
      <p:sp>
        <p:nvSpPr>
          <p:cNvPr id="3" name="Slide Number Placeholder 2"/>
          <p:cNvSpPr>
            <a:spLocks noGrp="1"/>
          </p:cNvSpPr>
          <p:nvPr>
            <p:ph type="sldNum" sz="quarter" idx="10"/>
          </p:nvPr>
        </p:nvSpPr>
        <p:spPr/>
        <p:txBody>
          <a:bodyPr/>
          <a:lstStyle/>
          <a:p>
            <a:fld id="{D072999E-DA0B-46BD-B763-6C9FD4CEFA52}" type="slidenum">
              <a:rPr lang="en-US" smtClean="0"/>
              <a:pPr/>
              <a:t>36</a:t>
            </a:fld>
            <a:endParaRPr lang="en-US" dirty="0"/>
          </a:p>
        </p:txBody>
      </p:sp>
      <p:sp>
        <p:nvSpPr>
          <p:cNvPr id="37" name="TextBox 6"/>
          <p:cNvSpPr txBox="1">
            <a:spLocks noChangeArrowheads="1"/>
          </p:cNvSpPr>
          <p:nvPr/>
        </p:nvSpPr>
        <p:spPr bwMode="auto">
          <a:xfrm>
            <a:off x="474664" y="5669103"/>
            <a:ext cx="5956616" cy="707886"/>
          </a:xfrm>
          <a:prstGeom prst="rect">
            <a:avLst/>
          </a:prstGeom>
          <a:noFill/>
          <a:ln w="9525">
            <a:noFill/>
            <a:miter lim="800000"/>
            <a:headEnd/>
            <a:tailEnd/>
          </a:ln>
        </p:spPr>
        <p:txBody>
          <a:bodyPr wrap="square" lIns="0" rIns="0" anchor="b">
            <a:spAutoFit/>
          </a:bodyPr>
          <a:lstStyle/>
          <a:p>
            <a:r>
              <a:rPr lang="en-US" sz="600" dirty="0" smtClean="0">
                <a:solidFill>
                  <a:srgbClr val="1C1C1C"/>
                </a:solidFill>
              </a:rPr>
              <a:t>NOTES</a:t>
            </a:r>
            <a:r>
              <a:rPr lang="en-US" sz="600" dirty="0" smtClean="0">
                <a:solidFill>
                  <a:srgbClr val="000000"/>
                </a:solidFill>
                <a:ea typeface="ＭＳ Ｐゴシック"/>
                <a:cs typeface="ＭＳ Ｐゴシック"/>
              </a:rPr>
              <a:t>:</a:t>
            </a:r>
            <a:r>
              <a:rPr lang="en-US" sz="800" dirty="0" smtClean="0">
                <a:solidFill>
                  <a:srgbClr val="000000"/>
                </a:solidFill>
                <a:ea typeface="ＭＳ Ｐゴシック"/>
                <a:cs typeface="ＭＳ Ｐゴシック"/>
              </a:rPr>
              <a:t> </a:t>
            </a:r>
          </a:p>
          <a:p>
            <a:r>
              <a:rPr lang="en-US" sz="800" dirty="0" smtClean="0"/>
              <a:t>1) Reflects fully-insured commercial trend.</a:t>
            </a:r>
          </a:p>
          <a:p>
            <a:r>
              <a:rPr lang="en-US" sz="800" dirty="0" smtClean="0"/>
              <a:t>2) “Utilization” reflects the number of services provided. “Provider Mix and Service Mix” reflect changes in providers and location of care (shift to more or less expensive providers) and the intensity of services provided. “Price” reflects increases in provider rates. </a:t>
            </a:r>
          </a:p>
          <a:p>
            <a:r>
              <a:rPr lang="en-US" sz="600" dirty="0" smtClean="0">
                <a:solidFill>
                  <a:srgbClr val="1C1C1C"/>
                </a:solidFill>
              </a:rPr>
              <a:t>SOURCE</a:t>
            </a:r>
            <a:r>
              <a:rPr lang="en-US" sz="600" dirty="0" smtClean="0">
                <a:solidFill>
                  <a:srgbClr val="000000"/>
                </a:solidFill>
                <a:ea typeface="ＭＳ Ｐゴシック"/>
                <a:cs typeface="ＭＳ Ｐゴシック"/>
              </a:rPr>
              <a:t>: </a:t>
            </a:r>
            <a:r>
              <a:rPr lang="en-US" sz="800" dirty="0" smtClean="0"/>
              <a:t>Office </a:t>
            </a:r>
            <a:r>
              <a:rPr lang="en-US" altLang="ja-JP" sz="800" dirty="0" smtClean="0"/>
              <a:t>of Attorney General Martha </a:t>
            </a:r>
            <a:r>
              <a:rPr lang="en-US" altLang="ja-JP" sz="800" dirty="0" err="1" smtClean="0"/>
              <a:t>Coakley</a:t>
            </a:r>
            <a:r>
              <a:rPr lang="en-US" altLang="ja-JP" sz="800" dirty="0" smtClean="0"/>
              <a:t>, March 2010</a:t>
            </a:r>
            <a:r>
              <a:rPr lang="en-US" altLang="ja-JP" sz="700" dirty="0" smtClean="0"/>
              <a:t>, “</a:t>
            </a:r>
            <a:r>
              <a:rPr lang="en-US" sz="800" dirty="0" smtClean="0">
                <a:hlinkClick r:id="rId3"/>
              </a:rPr>
              <a:t>Investigation of Health Care Cost Trends and Drivers</a:t>
            </a:r>
            <a:r>
              <a:rPr lang="en-US" sz="800" dirty="0" smtClean="0"/>
              <a:t>.”</a:t>
            </a:r>
          </a:p>
        </p:txBody>
      </p:sp>
      <p:sp>
        <p:nvSpPr>
          <p:cNvPr id="38" name="Rectangle 37"/>
          <p:cNvSpPr>
            <a:spLocks noChangeArrowheads="1"/>
          </p:cNvSpPr>
          <p:nvPr/>
        </p:nvSpPr>
        <p:spPr bwMode="auto">
          <a:xfrm>
            <a:off x="465138" y="1782776"/>
            <a:ext cx="6169342" cy="400110"/>
          </a:xfrm>
          <a:prstGeom prst="rect">
            <a:avLst/>
          </a:prstGeom>
          <a:noFill/>
          <a:ln w="9525">
            <a:noFill/>
            <a:miter lim="800000"/>
            <a:headEnd/>
            <a:tailEnd/>
          </a:ln>
        </p:spPr>
        <p:txBody>
          <a:bodyPr wrap="square" lIns="0" rIns="0">
            <a:spAutoFit/>
          </a:bodyPr>
          <a:lstStyle/>
          <a:p>
            <a:r>
              <a:rPr lang="en-US" sz="1000" b="1" dirty="0" smtClean="0">
                <a:solidFill>
                  <a:srgbClr val="1C1C1C"/>
                </a:solidFill>
              </a:rPr>
              <a:t>COST DRIVERS 2004-2008 FOR BCBSMA</a:t>
            </a:r>
          </a:p>
          <a:p>
            <a:r>
              <a:rPr lang="en-US" sz="1000" b="1" dirty="0" smtClean="0">
                <a:solidFill>
                  <a:srgbClr val="1C1C1C"/>
                </a:solidFill>
              </a:rPr>
              <a:t>PERCENT INCREASE IN SPENDING DUE TO CHANGES IN UTILIZATION, PROVIDER/SERVICE MIX, AND PRICE</a:t>
            </a:r>
            <a:endParaRPr lang="en-US" sz="1000" b="1" dirty="0">
              <a:solidFill>
                <a:srgbClr val="1C1C1C"/>
              </a:solidFill>
            </a:endParaRPr>
          </a:p>
        </p:txBody>
      </p:sp>
      <p:graphicFrame>
        <p:nvGraphicFramePr>
          <p:cNvPr id="39" name="Chart 38"/>
          <p:cNvGraphicFramePr/>
          <p:nvPr/>
        </p:nvGraphicFramePr>
        <p:xfrm>
          <a:off x="740410" y="2295524"/>
          <a:ext cx="5372100" cy="3317875"/>
        </p:xfrm>
        <a:graphic>
          <a:graphicData uri="http://schemas.openxmlformats.org/drawingml/2006/chart">
            <c:chart xmlns:c="http://schemas.openxmlformats.org/drawingml/2006/chart" xmlns:r="http://schemas.openxmlformats.org/officeDocument/2006/relationships" r:id="rId4"/>
          </a:graphicData>
        </a:graphic>
      </p:graphicFrame>
      <p:sp>
        <p:nvSpPr>
          <p:cNvPr id="43" name="TextBox 42"/>
          <p:cNvSpPr txBox="1"/>
          <p:nvPr/>
        </p:nvSpPr>
        <p:spPr>
          <a:xfrm>
            <a:off x="2645408" y="4324350"/>
            <a:ext cx="2019302" cy="461665"/>
          </a:xfrm>
          <a:prstGeom prst="rect">
            <a:avLst/>
          </a:prstGeom>
          <a:noFill/>
        </p:spPr>
        <p:txBody>
          <a:bodyPr wrap="square" rtlCol="0">
            <a:spAutoFit/>
          </a:bodyPr>
          <a:lstStyle/>
          <a:p>
            <a:pPr algn="ctr"/>
            <a:r>
              <a:rPr lang="en-US" sz="1200" b="1" dirty="0" smtClean="0">
                <a:solidFill>
                  <a:schemeClr val="bg1"/>
                </a:solidFill>
              </a:rPr>
              <a:t>PRICE</a:t>
            </a:r>
          </a:p>
          <a:p>
            <a:pPr algn="ctr"/>
            <a:r>
              <a:rPr lang="en-US" sz="1200" b="1" dirty="0" smtClean="0">
                <a:solidFill>
                  <a:schemeClr val="bg1"/>
                </a:solidFill>
              </a:rPr>
              <a:t>(amount providers get paid)</a:t>
            </a:r>
            <a:endParaRPr lang="en-US" sz="1200" b="1" dirty="0">
              <a:solidFill>
                <a:schemeClr val="bg1"/>
              </a:solidFill>
            </a:endParaRPr>
          </a:p>
        </p:txBody>
      </p:sp>
      <p:sp>
        <p:nvSpPr>
          <p:cNvPr id="50" name="TextBox 49"/>
          <p:cNvSpPr txBox="1"/>
          <p:nvPr/>
        </p:nvSpPr>
        <p:spPr>
          <a:xfrm>
            <a:off x="2397758" y="3190875"/>
            <a:ext cx="2590802" cy="276999"/>
          </a:xfrm>
          <a:prstGeom prst="rect">
            <a:avLst/>
          </a:prstGeom>
          <a:noFill/>
        </p:spPr>
        <p:txBody>
          <a:bodyPr wrap="square" rtlCol="0">
            <a:spAutoFit/>
          </a:bodyPr>
          <a:lstStyle/>
          <a:p>
            <a:pPr algn="ctr"/>
            <a:r>
              <a:rPr lang="en-US" sz="1200" b="1" dirty="0" smtClean="0">
                <a:solidFill>
                  <a:schemeClr val="bg1"/>
                </a:solidFill>
              </a:rPr>
              <a:t>PROVIDER MIX AND SERVICE MIX</a:t>
            </a:r>
            <a:endParaRPr lang="en-US" sz="1200" b="1" dirty="0">
              <a:solidFill>
                <a:schemeClr val="bg1"/>
              </a:solidFill>
            </a:endParaRPr>
          </a:p>
        </p:txBody>
      </p:sp>
      <p:sp>
        <p:nvSpPr>
          <p:cNvPr id="51" name="TextBox 50"/>
          <p:cNvSpPr txBox="1"/>
          <p:nvPr/>
        </p:nvSpPr>
        <p:spPr>
          <a:xfrm>
            <a:off x="2683508" y="2466975"/>
            <a:ext cx="2019302" cy="461665"/>
          </a:xfrm>
          <a:prstGeom prst="rect">
            <a:avLst/>
          </a:prstGeom>
          <a:noFill/>
        </p:spPr>
        <p:txBody>
          <a:bodyPr wrap="square" rtlCol="0">
            <a:spAutoFit/>
          </a:bodyPr>
          <a:lstStyle/>
          <a:p>
            <a:pPr algn="ctr"/>
            <a:r>
              <a:rPr lang="en-US" sz="1200" b="1" dirty="0" smtClean="0">
                <a:solidFill>
                  <a:schemeClr val="bg1"/>
                </a:solidFill>
              </a:rPr>
              <a:t>UTILIZATION</a:t>
            </a:r>
          </a:p>
          <a:p>
            <a:pPr algn="ctr"/>
            <a:r>
              <a:rPr lang="en-US" sz="1200" b="1" dirty="0" smtClean="0">
                <a:solidFill>
                  <a:schemeClr val="bg1"/>
                </a:solidFill>
              </a:rPr>
              <a:t>(number of visits)</a:t>
            </a:r>
            <a:endParaRPr lang="en-US" sz="1200" b="1" dirty="0">
              <a:solidFill>
                <a:schemeClr val="bg1"/>
              </a:solidFill>
            </a:endParaRPr>
          </a:p>
        </p:txBody>
      </p:sp>
      <p:sp>
        <p:nvSpPr>
          <p:cNvPr id="52" name="TextBox 51"/>
          <p:cNvSpPr txBox="1"/>
          <p:nvPr/>
        </p:nvSpPr>
        <p:spPr>
          <a:xfrm>
            <a:off x="1216660" y="4257675"/>
            <a:ext cx="571500" cy="246221"/>
          </a:xfrm>
          <a:prstGeom prst="rect">
            <a:avLst/>
          </a:prstGeom>
          <a:noFill/>
        </p:spPr>
        <p:txBody>
          <a:bodyPr wrap="square" rtlCol="0">
            <a:spAutoFit/>
          </a:bodyPr>
          <a:lstStyle/>
          <a:p>
            <a:r>
              <a:rPr lang="en-US" sz="1000" b="1" dirty="0" smtClean="0">
                <a:solidFill>
                  <a:schemeClr val="bg1"/>
                </a:solidFill>
              </a:rPr>
              <a:t>33.1%</a:t>
            </a:r>
            <a:endParaRPr lang="en-US" sz="1000" b="1" dirty="0">
              <a:solidFill>
                <a:schemeClr val="bg1"/>
              </a:solidFill>
            </a:endParaRPr>
          </a:p>
        </p:txBody>
      </p:sp>
      <p:sp>
        <p:nvSpPr>
          <p:cNvPr id="53" name="TextBox 52"/>
          <p:cNvSpPr txBox="1"/>
          <p:nvPr/>
        </p:nvSpPr>
        <p:spPr>
          <a:xfrm>
            <a:off x="2259647" y="3752850"/>
            <a:ext cx="571500" cy="246221"/>
          </a:xfrm>
          <a:prstGeom prst="rect">
            <a:avLst/>
          </a:prstGeom>
          <a:noFill/>
        </p:spPr>
        <p:txBody>
          <a:bodyPr wrap="square" rtlCol="0">
            <a:spAutoFit/>
          </a:bodyPr>
          <a:lstStyle/>
          <a:p>
            <a:r>
              <a:rPr lang="en-US" sz="1000" b="1" dirty="0" smtClean="0">
                <a:solidFill>
                  <a:schemeClr val="bg1"/>
                </a:solidFill>
              </a:rPr>
              <a:t>53.3%</a:t>
            </a:r>
            <a:endParaRPr lang="en-US" sz="1000" b="1" dirty="0">
              <a:solidFill>
                <a:schemeClr val="bg1"/>
              </a:solidFill>
            </a:endParaRPr>
          </a:p>
        </p:txBody>
      </p:sp>
      <p:sp>
        <p:nvSpPr>
          <p:cNvPr id="54" name="TextBox 53"/>
          <p:cNvSpPr txBox="1"/>
          <p:nvPr/>
        </p:nvSpPr>
        <p:spPr>
          <a:xfrm>
            <a:off x="3312159" y="3629025"/>
            <a:ext cx="571500" cy="246221"/>
          </a:xfrm>
          <a:prstGeom prst="rect">
            <a:avLst/>
          </a:prstGeom>
          <a:noFill/>
        </p:spPr>
        <p:txBody>
          <a:bodyPr wrap="square" rtlCol="0">
            <a:spAutoFit/>
          </a:bodyPr>
          <a:lstStyle/>
          <a:p>
            <a:pPr algn="ctr"/>
            <a:r>
              <a:rPr lang="en-US" sz="1000" b="1" dirty="0" smtClean="0">
                <a:solidFill>
                  <a:schemeClr val="bg1"/>
                </a:solidFill>
              </a:rPr>
              <a:t>58.0%</a:t>
            </a:r>
            <a:endParaRPr lang="en-US" sz="1000" b="1" dirty="0">
              <a:solidFill>
                <a:schemeClr val="bg1"/>
              </a:solidFill>
            </a:endParaRPr>
          </a:p>
        </p:txBody>
      </p:sp>
      <p:sp>
        <p:nvSpPr>
          <p:cNvPr id="55" name="TextBox 54"/>
          <p:cNvSpPr txBox="1"/>
          <p:nvPr/>
        </p:nvSpPr>
        <p:spPr>
          <a:xfrm>
            <a:off x="4393247" y="3714750"/>
            <a:ext cx="571500" cy="246221"/>
          </a:xfrm>
          <a:prstGeom prst="rect">
            <a:avLst/>
          </a:prstGeom>
          <a:noFill/>
        </p:spPr>
        <p:txBody>
          <a:bodyPr wrap="square" rtlCol="0">
            <a:spAutoFit/>
          </a:bodyPr>
          <a:lstStyle/>
          <a:p>
            <a:pPr algn="ctr"/>
            <a:r>
              <a:rPr lang="en-US" sz="1000" b="1" dirty="0" smtClean="0">
                <a:solidFill>
                  <a:schemeClr val="bg1"/>
                </a:solidFill>
              </a:rPr>
              <a:t>54.8%</a:t>
            </a:r>
            <a:endParaRPr lang="en-US" sz="1000" b="1" dirty="0">
              <a:solidFill>
                <a:schemeClr val="bg1"/>
              </a:solidFill>
            </a:endParaRPr>
          </a:p>
        </p:txBody>
      </p:sp>
      <p:sp>
        <p:nvSpPr>
          <p:cNvPr id="56" name="TextBox 55"/>
          <p:cNvSpPr txBox="1"/>
          <p:nvPr/>
        </p:nvSpPr>
        <p:spPr>
          <a:xfrm>
            <a:off x="5321935" y="3752850"/>
            <a:ext cx="571500" cy="246221"/>
          </a:xfrm>
          <a:prstGeom prst="rect">
            <a:avLst/>
          </a:prstGeom>
          <a:noFill/>
        </p:spPr>
        <p:txBody>
          <a:bodyPr wrap="square" rtlCol="0">
            <a:spAutoFit/>
          </a:bodyPr>
          <a:lstStyle/>
          <a:p>
            <a:pPr algn="r"/>
            <a:r>
              <a:rPr lang="en-US" sz="1000" b="1" dirty="0" smtClean="0">
                <a:solidFill>
                  <a:schemeClr val="bg1"/>
                </a:solidFill>
              </a:rPr>
              <a:t>53.8%</a:t>
            </a:r>
            <a:endParaRPr lang="en-US" sz="1000" b="1" dirty="0">
              <a:solidFill>
                <a:schemeClr val="bg1"/>
              </a:solidFill>
            </a:endParaRPr>
          </a:p>
        </p:txBody>
      </p:sp>
      <p:sp>
        <p:nvSpPr>
          <p:cNvPr id="15" name="Text Box 11"/>
          <p:cNvSpPr txBox="1">
            <a:spLocks noChangeArrowheads="1"/>
          </p:cNvSpPr>
          <p:nvPr/>
        </p:nvSpPr>
        <p:spPr bwMode="auto">
          <a:xfrm>
            <a:off x="6658293" y="1819275"/>
            <a:ext cx="2057400" cy="4481513"/>
          </a:xfrm>
          <a:prstGeom prst="rect">
            <a:avLst/>
          </a:prstGeom>
          <a:noFill/>
          <a:ln w="3175">
            <a:solidFill>
              <a:schemeClr val="accent1">
                <a:lumMod val="60000"/>
                <a:lumOff val="40000"/>
              </a:schemeClr>
            </a:solidFill>
            <a:miter lim="800000"/>
            <a:headEnd/>
            <a:tailEnd/>
          </a:ln>
        </p:spPr>
        <p:txBody>
          <a:bodyPr/>
          <a:lstStyle/>
          <a:p>
            <a:pPr>
              <a:spcBef>
                <a:spcPts val="840"/>
              </a:spcBef>
            </a:pPr>
            <a:endParaRPr lang="en-US" sz="1400" dirty="0" smtClean="0"/>
          </a:p>
        </p:txBody>
      </p:sp>
      <p:sp>
        <p:nvSpPr>
          <p:cNvPr id="16" name="Rectangle 15"/>
          <p:cNvSpPr/>
          <p:nvPr/>
        </p:nvSpPr>
        <p:spPr>
          <a:xfrm>
            <a:off x="6399213" y="1635125"/>
            <a:ext cx="228600" cy="1190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7" name="TextBox 16"/>
          <p:cNvSpPr txBox="1"/>
          <p:nvPr/>
        </p:nvSpPr>
        <p:spPr>
          <a:xfrm>
            <a:off x="6664960" y="1818640"/>
            <a:ext cx="2042160" cy="3161315"/>
          </a:xfrm>
          <a:prstGeom prst="rect">
            <a:avLst/>
          </a:prstGeom>
          <a:noFill/>
        </p:spPr>
        <p:txBody>
          <a:bodyPr wrap="square" rtlCol="0">
            <a:spAutoFit/>
          </a:bodyPr>
          <a:lstStyle/>
          <a:p>
            <a:pPr>
              <a:lnSpc>
                <a:spcPct val="110000"/>
              </a:lnSpc>
              <a:spcBef>
                <a:spcPts val="0"/>
              </a:spcBef>
              <a:spcAft>
                <a:spcPts val="1800"/>
              </a:spcAft>
            </a:pPr>
            <a:r>
              <a:rPr lang="en-US" sz="1400" dirty="0" smtClean="0"/>
              <a:t>In recent years, price increases were responsible for more than half of the total rise in spending at Blue Cross Blue Shield of Massachusetts. Prices drove an even larger share of cost increases for other large commercial health plans in Massachusetts (not shown). </a:t>
            </a:r>
            <a:endParaRPr lang="en-US" sz="1400" dirty="0"/>
          </a:p>
        </p:txBody>
      </p:sp>
    </p:spTree>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hart 9"/>
          <p:cNvGraphicFramePr>
            <a:graphicFrameLocks/>
          </p:cNvGraphicFramePr>
          <p:nvPr/>
        </p:nvGraphicFramePr>
        <p:xfrm>
          <a:off x="457200" y="2239962"/>
          <a:ext cx="5943600" cy="3827463"/>
        </p:xfrm>
        <a:graphic>
          <a:graphicData uri="http://schemas.openxmlformats.org/drawingml/2006/chart">
            <c:chart xmlns:c="http://schemas.openxmlformats.org/drawingml/2006/chart" xmlns:r="http://schemas.openxmlformats.org/officeDocument/2006/relationships" r:id="rId3"/>
          </a:graphicData>
        </a:graphic>
      </p:graphicFrame>
      <p:sp>
        <p:nvSpPr>
          <p:cNvPr id="23" name="Rectangle 22"/>
          <p:cNvSpPr/>
          <p:nvPr/>
        </p:nvSpPr>
        <p:spPr>
          <a:xfrm>
            <a:off x="2087302" y="4730592"/>
            <a:ext cx="670375" cy="338554"/>
          </a:xfrm>
          <a:prstGeom prst="rect">
            <a:avLst/>
          </a:prstGeom>
        </p:spPr>
        <p:txBody>
          <a:bodyPr wrap="none">
            <a:spAutoFit/>
          </a:bodyPr>
          <a:lstStyle/>
          <a:p>
            <a:pPr algn="ctr" fontAlgn="b"/>
            <a:r>
              <a:rPr lang="en-US" sz="800" b="1" dirty="0" smtClean="0">
                <a:solidFill>
                  <a:srgbClr val="000000"/>
                </a:solidFill>
                <a:latin typeface="Calibri"/>
              </a:rPr>
              <a:t># of</a:t>
            </a:r>
            <a:br>
              <a:rPr lang="en-US" sz="800" b="1" dirty="0" smtClean="0">
                <a:solidFill>
                  <a:srgbClr val="000000"/>
                </a:solidFill>
                <a:latin typeface="Calibri"/>
              </a:rPr>
            </a:br>
            <a:r>
              <a:rPr lang="en-US" sz="800" b="1" dirty="0" smtClean="0">
                <a:solidFill>
                  <a:srgbClr val="000000"/>
                </a:solidFill>
                <a:latin typeface="Calibri"/>
              </a:rPr>
              <a:t>Admissions</a:t>
            </a:r>
            <a:endParaRPr lang="en-US" sz="800" b="1" dirty="0">
              <a:solidFill>
                <a:srgbClr val="000000"/>
              </a:solidFill>
              <a:latin typeface="Calibri"/>
            </a:endParaRPr>
          </a:p>
        </p:txBody>
      </p:sp>
      <p:graphicFrame>
        <p:nvGraphicFramePr>
          <p:cNvPr id="31" name="Chart 30"/>
          <p:cNvGraphicFramePr>
            <a:graphicFrameLocks/>
          </p:cNvGraphicFramePr>
          <p:nvPr/>
        </p:nvGraphicFramePr>
        <p:xfrm>
          <a:off x="457200" y="2239962"/>
          <a:ext cx="5943600" cy="3827463"/>
        </p:xfrm>
        <a:graphic>
          <a:graphicData uri="http://schemas.openxmlformats.org/drawingml/2006/chart">
            <c:chart xmlns:c="http://schemas.openxmlformats.org/drawingml/2006/chart" xmlns:r="http://schemas.openxmlformats.org/officeDocument/2006/relationships" r:id="rId4"/>
          </a:graphicData>
        </a:graphic>
      </p:graphicFrame>
      <p:sp>
        <p:nvSpPr>
          <p:cNvPr id="184321" name="Title 1"/>
          <p:cNvSpPr>
            <a:spLocks noGrp="1"/>
          </p:cNvSpPr>
          <p:nvPr>
            <p:ph type="title"/>
          </p:nvPr>
        </p:nvSpPr>
        <p:spPr>
          <a:xfrm>
            <a:off x="457200" y="914400"/>
            <a:ext cx="8229600" cy="796925"/>
          </a:xfrm>
        </p:spPr>
        <p:txBody>
          <a:bodyPr/>
          <a:lstStyle/>
          <a:p>
            <a:r>
              <a:rPr lang="en-US" altLang="ja-JP" dirty="0" smtClean="0">
                <a:solidFill>
                  <a:srgbClr val="0B5362"/>
                </a:solidFill>
              </a:rPr>
              <a:t>PRICE: </a:t>
            </a:r>
            <a:r>
              <a:rPr lang="en-US" altLang="ja-JP" dirty="0" smtClean="0"/>
              <a:t>Higher Prices Explain Nearly All the Increases </a:t>
            </a:r>
            <a:br>
              <a:rPr lang="en-US" altLang="ja-JP" dirty="0" smtClean="0"/>
            </a:br>
            <a:r>
              <a:rPr lang="en-US" altLang="ja-JP" dirty="0" smtClean="0"/>
              <a:t>in Private Spending on Inpatient Care and More than Half of Increases on Outpatient Care </a:t>
            </a:r>
            <a:endParaRPr lang="en-US" dirty="0" smtClean="0"/>
          </a:p>
        </p:txBody>
      </p:sp>
      <p:sp>
        <p:nvSpPr>
          <p:cNvPr id="3" name="Slide Number Placeholder 2"/>
          <p:cNvSpPr>
            <a:spLocks noGrp="1"/>
          </p:cNvSpPr>
          <p:nvPr>
            <p:ph type="sldNum" sz="quarter" idx="10"/>
          </p:nvPr>
        </p:nvSpPr>
        <p:spPr/>
        <p:txBody>
          <a:bodyPr/>
          <a:lstStyle/>
          <a:p>
            <a:fld id="{D072999E-DA0B-46BD-B763-6C9FD4CEFA52}" type="slidenum">
              <a:rPr lang="en-US" smtClean="0"/>
              <a:pPr/>
              <a:t>37</a:t>
            </a:fld>
            <a:endParaRPr lang="en-US" dirty="0"/>
          </a:p>
        </p:txBody>
      </p:sp>
      <p:sp>
        <p:nvSpPr>
          <p:cNvPr id="184323" name="Rectangle 8"/>
          <p:cNvSpPr>
            <a:spLocks noChangeArrowheads="1"/>
          </p:cNvSpPr>
          <p:nvPr/>
        </p:nvSpPr>
        <p:spPr bwMode="auto">
          <a:xfrm>
            <a:off x="455613" y="1785938"/>
            <a:ext cx="3170237" cy="246062"/>
          </a:xfrm>
          <a:prstGeom prst="rect">
            <a:avLst/>
          </a:prstGeom>
          <a:noFill/>
          <a:ln w="9525">
            <a:noFill/>
            <a:miter lim="800000"/>
            <a:headEnd/>
            <a:tailEnd/>
          </a:ln>
        </p:spPr>
        <p:txBody>
          <a:bodyPr wrap="none" lIns="0" rIns="0">
            <a:noAutofit/>
          </a:bodyPr>
          <a:lstStyle/>
          <a:p>
            <a:pPr>
              <a:defRPr sz="1800" b="1" i="0" u="none" strike="noStrike" kern="1200" baseline="0">
                <a:solidFill>
                  <a:prstClr val="black"/>
                </a:solidFill>
                <a:latin typeface="+mn-lt"/>
                <a:ea typeface="+mn-ea"/>
                <a:cs typeface="+mn-cs"/>
              </a:defRPr>
            </a:pPr>
            <a:r>
              <a:rPr lang="en-US" sz="1000" b="1" dirty="0" smtClean="0">
                <a:solidFill>
                  <a:prstClr val="black"/>
                </a:solidFill>
              </a:rPr>
              <a:t>PERCENT CHANGE IN MASSACHUSETTS PRIVATELY INSURED SPENDING, 2007-2009</a:t>
            </a:r>
          </a:p>
          <a:p>
            <a:pPr>
              <a:defRPr sz="1800" b="1" i="0" u="none" strike="noStrike" kern="1200" baseline="0">
                <a:solidFill>
                  <a:prstClr val="black"/>
                </a:solidFill>
                <a:latin typeface="+mn-lt"/>
                <a:ea typeface="+mn-ea"/>
                <a:cs typeface="+mn-cs"/>
              </a:defRPr>
            </a:pPr>
            <a:endParaRPr lang="en-US" sz="1000" b="1" dirty="0" smtClean="0">
              <a:solidFill>
                <a:prstClr val="black"/>
              </a:solidFill>
            </a:endParaRPr>
          </a:p>
        </p:txBody>
      </p:sp>
      <p:sp>
        <p:nvSpPr>
          <p:cNvPr id="184325" name="TextBox 6"/>
          <p:cNvSpPr txBox="1">
            <a:spLocks noChangeArrowheads="1"/>
          </p:cNvSpPr>
          <p:nvPr/>
        </p:nvSpPr>
        <p:spPr bwMode="auto">
          <a:xfrm>
            <a:off x="455613" y="6038435"/>
            <a:ext cx="8221662" cy="338554"/>
          </a:xfrm>
          <a:prstGeom prst="rect">
            <a:avLst/>
          </a:prstGeom>
          <a:noFill/>
          <a:ln w="9525">
            <a:noFill/>
            <a:miter lim="800000"/>
            <a:headEnd/>
            <a:tailEnd/>
          </a:ln>
        </p:spPr>
        <p:txBody>
          <a:bodyPr lIns="0" rIns="0" anchor="b">
            <a:spAutoFit/>
          </a:bodyPr>
          <a:lstStyle/>
          <a:p>
            <a:r>
              <a:rPr lang="en-US" sz="600" dirty="0" smtClean="0">
                <a:solidFill>
                  <a:srgbClr val="1C1C1C"/>
                </a:solidFill>
              </a:rPr>
              <a:t>SOURCE</a:t>
            </a:r>
            <a:r>
              <a:rPr lang="en-US" sz="600" dirty="0" smtClean="0">
                <a:solidFill>
                  <a:srgbClr val="000000"/>
                </a:solidFill>
                <a:ea typeface="ＭＳ Ｐゴシック"/>
                <a:cs typeface="ＭＳ Ｐゴシック"/>
              </a:rPr>
              <a:t>: </a:t>
            </a:r>
            <a:r>
              <a:rPr lang="en-US" sz="800" dirty="0" smtClean="0"/>
              <a:t>Massachusetts Division of Health Care Finance and Policy, </a:t>
            </a:r>
            <a:br>
              <a:rPr lang="en-US" sz="800" dirty="0" smtClean="0"/>
            </a:br>
            <a:r>
              <a:rPr lang="en-US" sz="800" dirty="0" smtClean="0"/>
              <a:t>“</a:t>
            </a:r>
            <a:r>
              <a:rPr lang="en-US" altLang="ja-JP" sz="800" dirty="0" smtClean="0">
                <a:hlinkClick r:id="rId5"/>
              </a:rPr>
              <a:t>Massachusetts Health Care Cost Trends: Trends in Health Expenditures</a:t>
            </a:r>
            <a:r>
              <a:rPr lang="en-US" altLang="ja-JP" sz="800" dirty="0" smtClean="0"/>
              <a:t>,</a:t>
            </a:r>
            <a:r>
              <a:rPr lang="ja-JP" altLang="en-US" sz="800" dirty="0" smtClean="0"/>
              <a:t>”</a:t>
            </a:r>
            <a:r>
              <a:rPr lang="en-US" altLang="ja-JP" sz="800" dirty="0" smtClean="0"/>
              <a:t> June 2011.</a:t>
            </a:r>
            <a:endParaRPr lang="en-US" sz="800" dirty="0" smtClean="0"/>
          </a:p>
        </p:txBody>
      </p:sp>
      <p:sp>
        <p:nvSpPr>
          <p:cNvPr id="20" name="Rectangle 19"/>
          <p:cNvSpPr/>
          <p:nvPr/>
        </p:nvSpPr>
        <p:spPr>
          <a:xfrm>
            <a:off x="474146" y="5043488"/>
            <a:ext cx="707245" cy="861774"/>
          </a:xfrm>
          <a:prstGeom prst="rect">
            <a:avLst/>
          </a:prstGeom>
        </p:spPr>
        <p:txBody>
          <a:bodyPr wrap="none">
            <a:spAutoFit/>
          </a:bodyPr>
          <a:lstStyle/>
          <a:p>
            <a:pPr algn="ctr" fontAlgn="b"/>
            <a:r>
              <a:rPr lang="en-US" sz="1000" b="1" dirty="0" smtClean="0">
                <a:solidFill>
                  <a:srgbClr val="000000"/>
                </a:solidFill>
                <a:latin typeface="Calibri"/>
              </a:rPr>
              <a:t>Change in</a:t>
            </a:r>
            <a:br>
              <a:rPr lang="en-US" sz="1000" b="1" dirty="0" smtClean="0">
                <a:solidFill>
                  <a:srgbClr val="000000"/>
                </a:solidFill>
                <a:latin typeface="Calibri"/>
              </a:rPr>
            </a:br>
            <a:r>
              <a:rPr lang="en-US" sz="1000" b="1" dirty="0" smtClean="0">
                <a:solidFill>
                  <a:srgbClr val="000000"/>
                </a:solidFill>
                <a:latin typeface="Calibri"/>
              </a:rPr>
              <a:t>Total</a:t>
            </a:r>
            <a:br>
              <a:rPr lang="en-US" sz="1000" b="1" dirty="0" smtClean="0">
                <a:solidFill>
                  <a:srgbClr val="000000"/>
                </a:solidFill>
                <a:latin typeface="Calibri"/>
              </a:rPr>
            </a:br>
            <a:r>
              <a:rPr lang="en-US" sz="1000" b="1" dirty="0" smtClean="0">
                <a:solidFill>
                  <a:srgbClr val="000000"/>
                </a:solidFill>
                <a:latin typeface="Calibri"/>
              </a:rPr>
              <a:t>Inpatient</a:t>
            </a:r>
            <a:br>
              <a:rPr lang="en-US" sz="1000" b="1" dirty="0" smtClean="0">
                <a:solidFill>
                  <a:srgbClr val="000000"/>
                </a:solidFill>
                <a:latin typeface="Calibri"/>
              </a:rPr>
            </a:br>
            <a:r>
              <a:rPr lang="en-US" sz="1000" b="1" dirty="0" smtClean="0">
                <a:solidFill>
                  <a:srgbClr val="000000"/>
                </a:solidFill>
                <a:latin typeface="Calibri"/>
              </a:rPr>
              <a:t>Care</a:t>
            </a:r>
            <a:br>
              <a:rPr lang="en-US" sz="1000" b="1" dirty="0" smtClean="0">
                <a:solidFill>
                  <a:srgbClr val="000000"/>
                </a:solidFill>
                <a:latin typeface="Calibri"/>
              </a:rPr>
            </a:br>
            <a:r>
              <a:rPr lang="en-US" sz="1000" b="1" dirty="0" smtClean="0">
                <a:solidFill>
                  <a:srgbClr val="000000"/>
                </a:solidFill>
                <a:latin typeface="Calibri"/>
              </a:rPr>
              <a:t>Spending</a:t>
            </a:r>
            <a:endParaRPr lang="en-US" sz="1000" b="1" dirty="0">
              <a:solidFill>
                <a:srgbClr val="000000"/>
              </a:solidFill>
              <a:latin typeface="Calibri"/>
            </a:endParaRPr>
          </a:p>
        </p:txBody>
      </p:sp>
      <p:sp>
        <p:nvSpPr>
          <p:cNvPr id="21" name="Rectangle 20"/>
          <p:cNvSpPr/>
          <p:nvPr/>
        </p:nvSpPr>
        <p:spPr>
          <a:xfrm>
            <a:off x="1191605" y="5072063"/>
            <a:ext cx="396262" cy="215444"/>
          </a:xfrm>
          <a:prstGeom prst="rect">
            <a:avLst/>
          </a:prstGeom>
        </p:spPr>
        <p:txBody>
          <a:bodyPr wrap="none">
            <a:spAutoFit/>
          </a:bodyPr>
          <a:lstStyle/>
          <a:p>
            <a:pPr algn="ctr" fontAlgn="b"/>
            <a:r>
              <a:rPr lang="en-US" sz="800" b="1" dirty="0" smtClean="0">
                <a:solidFill>
                  <a:srgbClr val="000000"/>
                </a:solidFill>
                <a:latin typeface="Calibri"/>
              </a:rPr>
              <a:t>Price</a:t>
            </a:r>
            <a:endParaRPr lang="en-US" sz="800" b="1" dirty="0">
              <a:solidFill>
                <a:srgbClr val="000000"/>
              </a:solidFill>
              <a:latin typeface="Calibri"/>
            </a:endParaRPr>
          </a:p>
        </p:txBody>
      </p:sp>
      <p:sp>
        <p:nvSpPr>
          <p:cNvPr id="22" name="Rectangle 21"/>
          <p:cNvSpPr/>
          <p:nvPr/>
        </p:nvSpPr>
        <p:spPr>
          <a:xfrm>
            <a:off x="1552018" y="5072063"/>
            <a:ext cx="731290" cy="215444"/>
          </a:xfrm>
          <a:prstGeom prst="rect">
            <a:avLst/>
          </a:prstGeom>
        </p:spPr>
        <p:txBody>
          <a:bodyPr wrap="none">
            <a:spAutoFit/>
          </a:bodyPr>
          <a:lstStyle/>
          <a:p>
            <a:pPr algn="ctr" fontAlgn="b"/>
            <a:r>
              <a:rPr lang="en-US" sz="800" b="1" dirty="0" smtClean="0">
                <a:solidFill>
                  <a:srgbClr val="000000"/>
                </a:solidFill>
                <a:latin typeface="Calibri"/>
              </a:rPr>
              <a:t>Provider Mix</a:t>
            </a:r>
            <a:endParaRPr lang="en-US" sz="800" b="1" dirty="0">
              <a:solidFill>
                <a:srgbClr val="000000"/>
              </a:solidFill>
              <a:latin typeface="Calibri"/>
            </a:endParaRPr>
          </a:p>
        </p:txBody>
      </p:sp>
      <p:sp>
        <p:nvSpPr>
          <p:cNvPr id="24" name="Rectangle 23"/>
          <p:cNvSpPr/>
          <p:nvPr/>
        </p:nvSpPr>
        <p:spPr>
          <a:xfrm>
            <a:off x="2701945" y="5072063"/>
            <a:ext cx="489236" cy="338554"/>
          </a:xfrm>
          <a:prstGeom prst="rect">
            <a:avLst/>
          </a:prstGeom>
        </p:spPr>
        <p:txBody>
          <a:bodyPr wrap="none">
            <a:spAutoFit/>
          </a:bodyPr>
          <a:lstStyle/>
          <a:p>
            <a:pPr algn="ctr" fontAlgn="b"/>
            <a:r>
              <a:rPr lang="en-US" sz="800" b="1" dirty="0" smtClean="0">
                <a:solidFill>
                  <a:srgbClr val="000000"/>
                </a:solidFill>
                <a:latin typeface="Calibri"/>
              </a:rPr>
              <a:t>Service</a:t>
            </a:r>
            <a:br>
              <a:rPr lang="en-US" sz="800" b="1" dirty="0" smtClean="0">
                <a:solidFill>
                  <a:srgbClr val="000000"/>
                </a:solidFill>
                <a:latin typeface="Calibri"/>
              </a:rPr>
            </a:br>
            <a:r>
              <a:rPr lang="en-US" sz="800" b="1" dirty="0" smtClean="0">
                <a:solidFill>
                  <a:srgbClr val="000000"/>
                </a:solidFill>
                <a:latin typeface="Calibri"/>
              </a:rPr>
              <a:t>Mix</a:t>
            </a:r>
            <a:endParaRPr lang="en-US" sz="800" b="1" dirty="0">
              <a:solidFill>
                <a:srgbClr val="000000"/>
              </a:solidFill>
              <a:latin typeface="Calibri"/>
            </a:endParaRPr>
          </a:p>
        </p:txBody>
      </p:sp>
      <p:sp>
        <p:nvSpPr>
          <p:cNvPr id="17" name="Rectangle 16"/>
          <p:cNvSpPr/>
          <p:nvPr/>
        </p:nvSpPr>
        <p:spPr>
          <a:xfrm>
            <a:off x="3501715" y="5043488"/>
            <a:ext cx="771365" cy="861774"/>
          </a:xfrm>
          <a:prstGeom prst="rect">
            <a:avLst/>
          </a:prstGeom>
        </p:spPr>
        <p:txBody>
          <a:bodyPr wrap="none">
            <a:spAutoFit/>
          </a:bodyPr>
          <a:lstStyle/>
          <a:p>
            <a:pPr algn="ctr" fontAlgn="b"/>
            <a:r>
              <a:rPr lang="en-US" sz="1000" b="1" dirty="0" smtClean="0">
                <a:solidFill>
                  <a:srgbClr val="000000"/>
                </a:solidFill>
                <a:latin typeface="Calibri"/>
              </a:rPr>
              <a:t>Change in</a:t>
            </a:r>
            <a:br>
              <a:rPr lang="en-US" sz="1000" b="1" dirty="0" smtClean="0">
                <a:solidFill>
                  <a:srgbClr val="000000"/>
                </a:solidFill>
                <a:latin typeface="Calibri"/>
              </a:rPr>
            </a:br>
            <a:r>
              <a:rPr lang="en-US" sz="1000" b="1" dirty="0" smtClean="0">
                <a:solidFill>
                  <a:srgbClr val="000000"/>
                </a:solidFill>
                <a:latin typeface="Calibri"/>
              </a:rPr>
              <a:t>Total</a:t>
            </a:r>
            <a:br>
              <a:rPr lang="en-US" sz="1000" b="1" dirty="0" smtClean="0">
                <a:solidFill>
                  <a:srgbClr val="000000"/>
                </a:solidFill>
                <a:latin typeface="Calibri"/>
              </a:rPr>
            </a:br>
            <a:r>
              <a:rPr lang="en-US" sz="1000" b="1" dirty="0" smtClean="0">
                <a:solidFill>
                  <a:srgbClr val="000000"/>
                </a:solidFill>
                <a:latin typeface="Calibri"/>
              </a:rPr>
              <a:t>Outpatient</a:t>
            </a:r>
            <a:br>
              <a:rPr lang="en-US" sz="1000" b="1" dirty="0" smtClean="0">
                <a:solidFill>
                  <a:srgbClr val="000000"/>
                </a:solidFill>
                <a:latin typeface="Calibri"/>
              </a:rPr>
            </a:br>
            <a:r>
              <a:rPr lang="en-US" sz="1000" b="1" dirty="0" smtClean="0">
                <a:solidFill>
                  <a:srgbClr val="000000"/>
                </a:solidFill>
                <a:latin typeface="Calibri"/>
              </a:rPr>
              <a:t>Care</a:t>
            </a:r>
            <a:br>
              <a:rPr lang="en-US" sz="1000" b="1" dirty="0" smtClean="0">
                <a:solidFill>
                  <a:srgbClr val="000000"/>
                </a:solidFill>
                <a:latin typeface="Calibri"/>
              </a:rPr>
            </a:br>
            <a:r>
              <a:rPr lang="en-US" sz="1000" b="1" dirty="0" smtClean="0">
                <a:solidFill>
                  <a:srgbClr val="000000"/>
                </a:solidFill>
                <a:latin typeface="Calibri"/>
              </a:rPr>
              <a:t>Spending</a:t>
            </a:r>
            <a:endParaRPr lang="en-US" sz="1000" b="1" dirty="0">
              <a:solidFill>
                <a:srgbClr val="000000"/>
              </a:solidFill>
              <a:latin typeface="Calibri"/>
            </a:endParaRPr>
          </a:p>
        </p:txBody>
      </p:sp>
      <p:sp>
        <p:nvSpPr>
          <p:cNvPr id="33" name="Rectangle 32"/>
          <p:cNvSpPr/>
          <p:nvPr/>
        </p:nvSpPr>
        <p:spPr>
          <a:xfrm>
            <a:off x="4295428" y="5072063"/>
            <a:ext cx="396262" cy="215444"/>
          </a:xfrm>
          <a:prstGeom prst="rect">
            <a:avLst/>
          </a:prstGeom>
        </p:spPr>
        <p:txBody>
          <a:bodyPr wrap="none">
            <a:spAutoFit/>
          </a:bodyPr>
          <a:lstStyle/>
          <a:p>
            <a:pPr algn="ctr" fontAlgn="b"/>
            <a:r>
              <a:rPr lang="en-US" sz="800" b="1" dirty="0" smtClean="0">
                <a:solidFill>
                  <a:srgbClr val="000000"/>
                </a:solidFill>
                <a:latin typeface="Calibri"/>
              </a:rPr>
              <a:t>Price</a:t>
            </a:r>
            <a:endParaRPr lang="en-US" sz="800" b="1" dirty="0">
              <a:solidFill>
                <a:srgbClr val="000000"/>
              </a:solidFill>
              <a:latin typeface="Calibri"/>
            </a:endParaRPr>
          </a:p>
        </p:txBody>
      </p:sp>
      <p:sp>
        <p:nvSpPr>
          <p:cNvPr id="34" name="Rectangle 33"/>
          <p:cNvSpPr/>
          <p:nvPr/>
        </p:nvSpPr>
        <p:spPr>
          <a:xfrm>
            <a:off x="4636791" y="5072063"/>
            <a:ext cx="731290" cy="215444"/>
          </a:xfrm>
          <a:prstGeom prst="rect">
            <a:avLst/>
          </a:prstGeom>
        </p:spPr>
        <p:txBody>
          <a:bodyPr wrap="none">
            <a:spAutoFit/>
          </a:bodyPr>
          <a:lstStyle/>
          <a:p>
            <a:pPr algn="ctr" fontAlgn="b"/>
            <a:r>
              <a:rPr lang="en-US" sz="800" b="1" dirty="0" smtClean="0">
                <a:solidFill>
                  <a:srgbClr val="000000"/>
                </a:solidFill>
                <a:latin typeface="Calibri"/>
              </a:rPr>
              <a:t>Provider Mix</a:t>
            </a:r>
            <a:endParaRPr lang="en-US" sz="800" b="1" dirty="0">
              <a:solidFill>
                <a:srgbClr val="000000"/>
              </a:solidFill>
              <a:latin typeface="Calibri"/>
            </a:endParaRPr>
          </a:p>
        </p:txBody>
      </p:sp>
      <p:sp>
        <p:nvSpPr>
          <p:cNvPr id="35" name="Rectangle 34"/>
          <p:cNvSpPr/>
          <p:nvPr/>
        </p:nvSpPr>
        <p:spPr>
          <a:xfrm>
            <a:off x="5181600" y="5072063"/>
            <a:ext cx="670375" cy="338554"/>
          </a:xfrm>
          <a:prstGeom prst="rect">
            <a:avLst/>
          </a:prstGeom>
        </p:spPr>
        <p:txBody>
          <a:bodyPr wrap="none">
            <a:spAutoFit/>
          </a:bodyPr>
          <a:lstStyle/>
          <a:p>
            <a:pPr algn="ctr" fontAlgn="b"/>
            <a:r>
              <a:rPr lang="en-US" sz="800" b="1" dirty="0" smtClean="0">
                <a:solidFill>
                  <a:srgbClr val="000000"/>
                </a:solidFill>
                <a:latin typeface="Calibri"/>
              </a:rPr>
              <a:t># of</a:t>
            </a:r>
            <a:br>
              <a:rPr lang="en-US" sz="800" b="1" dirty="0" smtClean="0">
                <a:solidFill>
                  <a:srgbClr val="000000"/>
                </a:solidFill>
                <a:latin typeface="Calibri"/>
              </a:rPr>
            </a:br>
            <a:r>
              <a:rPr lang="en-US" sz="800" b="1" dirty="0" smtClean="0">
                <a:solidFill>
                  <a:srgbClr val="000000"/>
                </a:solidFill>
                <a:latin typeface="Calibri"/>
              </a:rPr>
              <a:t>Admissions</a:t>
            </a:r>
            <a:endParaRPr lang="en-US" sz="800" b="1" dirty="0">
              <a:solidFill>
                <a:srgbClr val="000000"/>
              </a:solidFill>
              <a:latin typeface="Calibri"/>
            </a:endParaRPr>
          </a:p>
        </p:txBody>
      </p:sp>
      <p:sp>
        <p:nvSpPr>
          <p:cNvPr id="36" name="Rectangle 35"/>
          <p:cNvSpPr/>
          <p:nvPr/>
        </p:nvSpPr>
        <p:spPr>
          <a:xfrm>
            <a:off x="5777193" y="5072063"/>
            <a:ext cx="489236" cy="338554"/>
          </a:xfrm>
          <a:prstGeom prst="rect">
            <a:avLst/>
          </a:prstGeom>
        </p:spPr>
        <p:txBody>
          <a:bodyPr wrap="none">
            <a:spAutoFit/>
          </a:bodyPr>
          <a:lstStyle/>
          <a:p>
            <a:pPr algn="ctr" fontAlgn="b"/>
            <a:r>
              <a:rPr lang="en-US" sz="800" b="1" dirty="0" smtClean="0">
                <a:solidFill>
                  <a:srgbClr val="000000"/>
                </a:solidFill>
                <a:latin typeface="Calibri"/>
              </a:rPr>
              <a:t>Service</a:t>
            </a:r>
            <a:br>
              <a:rPr lang="en-US" sz="800" b="1" dirty="0" smtClean="0">
                <a:solidFill>
                  <a:srgbClr val="000000"/>
                </a:solidFill>
                <a:latin typeface="Calibri"/>
              </a:rPr>
            </a:br>
            <a:r>
              <a:rPr lang="en-US" sz="800" b="1" dirty="0" smtClean="0">
                <a:solidFill>
                  <a:srgbClr val="000000"/>
                </a:solidFill>
                <a:latin typeface="Calibri"/>
              </a:rPr>
              <a:t>Mix</a:t>
            </a:r>
            <a:endParaRPr lang="en-US" sz="800" b="1" dirty="0">
              <a:solidFill>
                <a:srgbClr val="000000"/>
              </a:solidFill>
              <a:latin typeface="Calibri"/>
            </a:endParaRPr>
          </a:p>
        </p:txBody>
      </p:sp>
      <p:sp>
        <p:nvSpPr>
          <p:cNvPr id="39" name="Text Box 11"/>
          <p:cNvSpPr txBox="1">
            <a:spLocks noChangeArrowheads="1"/>
          </p:cNvSpPr>
          <p:nvPr/>
        </p:nvSpPr>
        <p:spPr bwMode="auto">
          <a:xfrm>
            <a:off x="6627813" y="1819275"/>
            <a:ext cx="2057400" cy="4481513"/>
          </a:xfrm>
          <a:prstGeom prst="rect">
            <a:avLst/>
          </a:prstGeom>
          <a:noFill/>
          <a:ln w="3175">
            <a:solidFill>
              <a:schemeClr val="accent1">
                <a:lumMod val="60000"/>
                <a:lumOff val="40000"/>
              </a:schemeClr>
            </a:solidFill>
            <a:miter lim="800000"/>
            <a:headEnd/>
            <a:tailEnd/>
          </a:ln>
        </p:spPr>
        <p:txBody>
          <a:bodyPr/>
          <a:lstStyle/>
          <a:p>
            <a:pPr>
              <a:spcBef>
                <a:spcPts val="840"/>
              </a:spcBef>
            </a:pPr>
            <a:r>
              <a:rPr lang="en-US" sz="1400" dirty="0" smtClean="0"/>
              <a:t>Price increases alone would have driven up hospital inpatient spending by 6.9%, but this rise was offset by lower utilization rates. Changes in the provider mix (the use of higher-priced hospitals) caused minimal increases in total spending, as did changes in the service mix (the use of higher-priced services, like CT scans, in place of lower-priced ones, like X-rays). Price increases accounted for 55% of the total change in spending on outpatient hospital care.</a:t>
            </a:r>
          </a:p>
        </p:txBody>
      </p:sp>
      <p:sp>
        <p:nvSpPr>
          <p:cNvPr id="43" name="Rectangle 42"/>
          <p:cNvSpPr/>
          <p:nvPr/>
        </p:nvSpPr>
        <p:spPr>
          <a:xfrm>
            <a:off x="6399213" y="1635125"/>
            <a:ext cx="228600" cy="1190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cxnSp>
        <p:nvCxnSpPr>
          <p:cNvPr id="46" name="Straight Connector 45"/>
          <p:cNvCxnSpPr/>
          <p:nvPr/>
        </p:nvCxnSpPr>
        <p:spPr>
          <a:xfrm>
            <a:off x="457200" y="5062757"/>
            <a:ext cx="5867150" cy="0"/>
          </a:xfrm>
          <a:prstGeom prst="line">
            <a:avLst/>
          </a:prstGeom>
          <a:ln>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grpSp>
        <p:nvGrpSpPr>
          <p:cNvPr id="5" name="Group 45"/>
          <p:cNvGrpSpPr/>
          <p:nvPr/>
        </p:nvGrpSpPr>
        <p:grpSpPr>
          <a:xfrm>
            <a:off x="3299335" y="2185987"/>
            <a:ext cx="182880" cy="3657600"/>
            <a:chOff x="2974657" y="2309812"/>
            <a:chExt cx="182880" cy="3657600"/>
          </a:xfrm>
        </p:grpSpPr>
        <p:sp>
          <p:nvSpPr>
            <p:cNvPr id="45" name="Rectangle 44"/>
            <p:cNvSpPr/>
            <p:nvPr/>
          </p:nvSpPr>
          <p:spPr>
            <a:xfrm>
              <a:off x="2974657" y="2309812"/>
              <a:ext cx="182880" cy="3657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4" name="Straight Connector 43"/>
            <p:cNvCxnSpPr/>
            <p:nvPr/>
          </p:nvCxnSpPr>
          <p:spPr>
            <a:xfrm>
              <a:off x="3066097" y="2309812"/>
              <a:ext cx="0" cy="3657600"/>
            </a:xfrm>
            <a:prstGeom prst="line">
              <a:avLst/>
            </a:prstGeom>
            <a:ln>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1" name="Chart 30"/>
          <p:cNvGraphicFramePr>
            <a:graphicFrameLocks/>
          </p:cNvGraphicFramePr>
          <p:nvPr/>
        </p:nvGraphicFramePr>
        <p:xfrm>
          <a:off x="457200" y="2239962"/>
          <a:ext cx="5943600" cy="3827463"/>
        </p:xfrm>
        <a:graphic>
          <a:graphicData uri="http://schemas.openxmlformats.org/drawingml/2006/chart">
            <c:chart xmlns:c="http://schemas.openxmlformats.org/drawingml/2006/chart" xmlns:r="http://schemas.openxmlformats.org/officeDocument/2006/relationships" r:id="rId3"/>
          </a:graphicData>
        </a:graphic>
      </p:graphicFrame>
      <p:sp>
        <p:nvSpPr>
          <p:cNvPr id="184321" name="Title 1"/>
          <p:cNvSpPr>
            <a:spLocks noGrp="1"/>
          </p:cNvSpPr>
          <p:nvPr>
            <p:ph type="title"/>
          </p:nvPr>
        </p:nvSpPr>
        <p:spPr/>
        <p:txBody>
          <a:bodyPr/>
          <a:lstStyle/>
          <a:p>
            <a:r>
              <a:rPr lang="en-US" altLang="ja-JP" dirty="0" smtClean="0">
                <a:solidFill>
                  <a:srgbClr val="0B5362"/>
                </a:solidFill>
              </a:rPr>
              <a:t>PRICE: </a:t>
            </a:r>
            <a:r>
              <a:rPr lang="en-US" altLang="ja-JP" dirty="0" smtClean="0"/>
              <a:t>Price Increases Explain More than Three-Quarters of the Total Rise in Spending on Physician Services</a:t>
            </a:r>
            <a:endParaRPr lang="en-US" dirty="0" smtClean="0"/>
          </a:p>
        </p:txBody>
      </p:sp>
      <p:sp>
        <p:nvSpPr>
          <p:cNvPr id="3" name="Slide Number Placeholder 2"/>
          <p:cNvSpPr>
            <a:spLocks noGrp="1"/>
          </p:cNvSpPr>
          <p:nvPr>
            <p:ph type="sldNum" sz="quarter" idx="10"/>
          </p:nvPr>
        </p:nvSpPr>
        <p:spPr/>
        <p:txBody>
          <a:bodyPr/>
          <a:lstStyle/>
          <a:p>
            <a:fld id="{D072999E-DA0B-46BD-B763-6C9FD4CEFA52}" type="slidenum">
              <a:rPr lang="en-US" smtClean="0"/>
              <a:pPr/>
              <a:t>38</a:t>
            </a:fld>
            <a:endParaRPr lang="en-US" dirty="0"/>
          </a:p>
        </p:txBody>
      </p:sp>
      <p:sp>
        <p:nvSpPr>
          <p:cNvPr id="184323" name="Rectangle 8"/>
          <p:cNvSpPr>
            <a:spLocks noChangeArrowheads="1"/>
          </p:cNvSpPr>
          <p:nvPr/>
        </p:nvSpPr>
        <p:spPr bwMode="auto">
          <a:xfrm>
            <a:off x="455613" y="1785938"/>
            <a:ext cx="3170237" cy="246062"/>
          </a:xfrm>
          <a:prstGeom prst="rect">
            <a:avLst/>
          </a:prstGeom>
          <a:noFill/>
          <a:ln w="9525">
            <a:noFill/>
            <a:miter lim="800000"/>
            <a:headEnd/>
            <a:tailEnd/>
          </a:ln>
        </p:spPr>
        <p:txBody>
          <a:bodyPr wrap="none" lIns="0" rIns="0">
            <a:noAutofit/>
          </a:bodyPr>
          <a:lstStyle/>
          <a:p>
            <a:pPr>
              <a:defRPr sz="1800" b="1" i="0" u="none" strike="noStrike" kern="1200" baseline="0">
                <a:solidFill>
                  <a:prstClr val="black"/>
                </a:solidFill>
                <a:latin typeface="+mn-lt"/>
                <a:ea typeface="+mn-ea"/>
                <a:cs typeface="+mn-cs"/>
              </a:defRPr>
            </a:pPr>
            <a:r>
              <a:rPr lang="en-US" sz="1000" b="1" dirty="0" smtClean="0">
                <a:solidFill>
                  <a:prstClr val="black"/>
                </a:solidFill>
              </a:rPr>
              <a:t>PERCENT CHANGE IN MASSACHUSETTS PRIVATELY INSURED SPENDING, 2007-2009</a:t>
            </a:r>
          </a:p>
          <a:p>
            <a:pPr>
              <a:defRPr sz="1800" b="1" i="0" u="none" strike="noStrike" kern="1200" baseline="0">
                <a:solidFill>
                  <a:prstClr val="black"/>
                </a:solidFill>
                <a:latin typeface="+mn-lt"/>
                <a:ea typeface="+mn-ea"/>
                <a:cs typeface="+mn-cs"/>
              </a:defRPr>
            </a:pPr>
            <a:endParaRPr lang="en-US" sz="1000" b="1" dirty="0" smtClean="0">
              <a:solidFill>
                <a:prstClr val="black"/>
              </a:solidFill>
            </a:endParaRPr>
          </a:p>
        </p:txBody>
      </p:sp>
      <p:sp>
        <p:nvSpPr>
          <p:cNvPr id="184325" name="TextBox 6"/>
          <p:cNvSpPr txBox="1">
            <a:spLocks noChangeArrowheads="1"/>
          </p:cNvSpPr>
          <p:nvPr/>
        </p:nvSpPr>
        <p:spPr bwMode="auto">
          <a:xfrm>
            <a:off x="455613" y="6048595"/>
            <a:ext cx="5945187" cy="338554"/>
          </a:xfrm>
          <a:prstGeom prst="rect">
            <a:avLst/>
          </a:prstGeom>
          <a:noFill/>
          <a:ln w="9525">
            <a:noFill/>
            <a:miter lim="800000"/>
            <a:headEnd/>
            <a:tailEnd/>
          </a:ln>
        </p:spPr>
        <p:txBody>
          <a:bodyPr wrap="square" lIns="0" rIns="0" anchor="b">
            <a:spAutoFit/>
          </a:bodyPr>
          <a:lstStyle/>
          <a:p>
            <a:r>
              <a:rPr lang="en-US" sz="600" dirty="0" smtClean="0">
                <a:solidFill>
                  <a:srgbClr val="1C1C1C"/>
                </a:solidFill>
              </a:rPr>
              <a:t>SOURCE</a:t>
            </a:r>
            <a:r>
              <a:rPr lang="en-US" sz="600" dirty="0" smtClean="0">
                <a:solidFill>
                  <a:srgbClr val="000000"/>
                </a:solidFill>
                <a:ea typeface="ＭＳ Ｐゴシック"/>
                <a:cs typeface="ＭＳ Ｐゴシック"/>
              </a:rPr>
              <a:t>: </a:t>
            </a:r>
            <a:r>
              <a:rPr lang="en-US" sz="800" dirty="0" smtClean="0"/>
              <a:t>Massachusetts Division of Health Care Finance and Policy, </a:t>
            </a:r>
            <a:br>
              <a:rPr lang="en-US" sz="800" dirty="0" smtClean="0"/>
            </a:br>
            <a:r>
              <a:rPr lang="ja-JP" altLang="en-US" sz="800" dirty="0" smtClean="0"/>
              <a:t>“</a:t>
            </a:r>
            <a:r>
              <a:rPr lang="en-US" altLang="ja-JP" sz="800" dirty="0" smtClean="0">
                <a:hlinkClick r:id="rId4"/>
              </a:rPr>
              <a:t>Massachusetts Health Care Cost Trends: Trends in Health Expenditures</a:t>
            </a:r>
            <a:r>
              <a:rPr lang="en-US" altLang="ja-JP" sz="800" dirty="0" smtClean="0"/>
              <a:t>,</a:t>
            </a:r>
            <a:r>
              <a:rPr lang="ja-JP" altLang="en-US" sz="800" dirty="0" smtClean="0"/>
              <a:t>”</a:t>
            </a:r>
            <a:r>
              <a:rPr lang="en-US" altLang="ja-JP" sz="800" dirty="0" smtClean="0"/>
              <a:t> June 2011.</a:t>
            </a:r>
            <a:endParaRPr lang="en-US" sz="800" dirty="0" smtClean="0"/>
          </a:p>
        </p:txBody>
      </p:sp>
      <p:sp>
        <p:nvSpPr>
          <p:cNvPr id="19" name="Rectangle 18"/>
          <p:cNvSpPr/>
          <p:nvPr/>
        </p:nvSpPr>
        <p:spPr>
          <a:xfrm>
            <a:off x="653315" y="5043488"/>
            <a:ext cx="1067921" cy="861774"/>
          </a:xfrm>
          <a:prstGeom prst="rect">
            <a:avLst/>
          </a:prstGeom>
        </p:spPr>
        <p:txBody>
          <a:bodyPr wrap="none">
            <a:spAutoFit/>
          </a:bodyPr>
          <a:lstStyle/>
          <a:p>
            <a:pPr algn="ctr" fontAlgn="b"/>
            <a:r>
              <a:rPr lang="en-US" sz="1000" b="1" dirty="0" smtClean="0">
                <a:solidFill>
                  <a:srgbClr val="000000"/>
                </a:solidFill>
                <a:latin typeface="Calibri"/>
              </a:rPr>
              <a:t>Change in</a:t>
            </a:r>
            <a:br>
              <a:rPr lang="en-US" sz="1000" b="1" dirty="0" smtClean="0">
                <a:solidFill>
                  <a:srgbClr val="000000"/>
                </a:solidFill>
                <a:latin typeface="Calibri"/>
              </a:rPr>
            </a:br>
            <a:r>
              <a:rPr lang="en-US" sz="1000" b="1" dirty="0" smtClean="0">
                <a:solidFill>
                  <a:srgbClr val="000000"/>
                </a:solidFill>
                <a:latin typeface="Calibri"/>
              </a:rPr>
              <a:t>Total Physician</a:t>
            </a:r>
            <a:br>
              <a:rPr lang="en-US" sz="1000" b="1" dirty="0" smtClean="0">
                <a:solidFill>
                  <a:srgbClr val="000000"/>
                </a:solidFill>
                <a:latin typeface="Calibri"/>
              </a:rPr>
            </a:br>
            <a:r>
              <a:rPr lang="en-US" sz="1000" b="1" dirty="0" smtClean="0">
                <a:solidFill>
                  <a:srgbClr val="000000"/>
                </a:solidFill>
                <a:latin typeface="Calibri"/>
              </a:rPr>
              <a:t>and Professional</a:t>
            </a:r>
            <a:br>
              <a:rPr lang="en-US" sz="1000" b="1" dirty="0" smtClean="0">
                <a:solidFill>
                  <a:srgbClr val="000000"/>
                </a:solidFill>
                <a:latin typeface="Calibri"/>
              </a:rPr>
            </a:br>
            <a:r>
              <a:rPr lang="en-US" sz="1000" b="1" dirty="0" smtClean="0">
                <a:solidFill>
                  <a:srgbClr val="000000"/>
                </a:solidFill>
                <a:latin typeface="Calibri"/>
              </a:rPr>
              <a:t>Services</a:t>
            </a:r>
            <a:br>
              <a:rPr lang="en-US" sz="1000" b="1" dirty="0" smtClean="0">
                <a:solidFill>
                  <a:srgbClr val="000000"/>
                </a:solidFill>
                <a:latin typeface="Calibri"/>
              </a:rPr>
            </a:br>
            <a:r>
              <a:rPr lang="en-US" sz="1000" b="1" dirty="0" smtClean="0">
                <a:solidFill>
                  <a:srgbClr val="000000"/>
                </a:solidFill>
                <a:latin typeface="Calibri"/>
              </a:rPr>
              <a:t>Spending</a:t>
            </a:r>
            <a:endParaRPr lang="en-US" sz="1000" b="1" dirty="0">
              <a:solidFill>
                <a:srgbClr val="000000"/>
              </a:solidFill>
              <a:latin typeface="Calibri"/>
            </a:endParaRPr>
          </a:p>
        </p:txBody>
      </p:sp>
      <p:sp>
        <p:nvSpPr>
          <p:cNvPr id="40" name="Rectangle 39"/>
          <p:cNvSpPr/>
          <p:nvPr/>
        </p:nvSpPr>
        <p:spPr>
          <a:xfrm>
            <a:off x="2547310" y="5072063"/>
            <a:ext cx="396262" cy="215444"/>
          </a:xfrm>
          <a:prstGeom prst="rect">
            <a:avLst/>
          </a:prstGeom>
        </p:spPr>
        <p:txBody>
          <a:bodyPr wrap="none">
            <a:spAutoFit/>
          </a:bodyPr>
          <a:lstStyle/>
          <a:p>
            <a:pPr algn="ctr" fontAlgn="b"/>
            <a:r>
              <a:rPr lang="en-US" sz="800" b="1" dirty="0" smtClean="0">
                <a:solidFill>
                  <a:srgbClr val="000000"/>
                </a:solidFill>
                <a:latin typeface="Calibri"/>
              </a:rPr>
              <a:t>Price</a:t>
            </a:r>
            <a:endParaRPr lang="en-US" sz="800" b="1" dirty="0">
              <a:solidFill>
                <a:srgbClr val="000000"/>
              </a:solidFill>
              <a:latin typeface="Calibri"/>
            </a:endParaRPr>
          </a:p>
        </p:txBody>
      </p:sp>
      <p:sp>
        <p:nvSpPr>
          <p:cNvPr id="41" name="Rectangle 40"/>
          <p:cNvSpPr/>
          <p:nvPr/>
        </p:nvSpPr>
        <p:spPr>
          <a:xfrm>
            <a:off x="3843057" y="5072063"/>
            <a:ext cx="670375" cy="338554"/>
          </a:xfrm>
          <a:prstGeom prst="rect">
            <a:avLst/>
          </a:prstGeom>
        </p:spPr>
        <p:txBody>
          <a:bodyPr wrap="none">
            <a:spAutoFit/>
          </a:bodyPr>
          <a:lstStyle/>
          <a:p>
            <a:pPr algn="ctr" fontAlgn="b"/>
            <a:r>
              <a:rPr lang="en-US" sz="800" b="1" dirty="0" smtClean="0">
                <a:solidFill>
                  <a:srgbClr val="000000"/>
                </a:solidFill>
                <a:latin typeface="Calibri"/>
              </a:rPr>
              <a:t># of</a:t>
            </a:r>
            <a:br>
              <a:rPr lang="en-US" sz="800" b="1" dirty="0" smtClean="0">
                <a:solidFill>
                  <a:srgbClr val="000000"/>
                </a:solidFill>
                <a:latin typeface="Calibri"/>
              </a:rPr>
            </a:br>
            <a:r>
              <a:rPr lang="en-US" sz="800" b="1" dirty="0" smtClean="0">
                <a:solidFill>
                  <a:srgbClr val="000000"/>
                </a:solidFill>
                <a:latin typeface="Calibri"/>
              </a:rPr>
              <a:t>Admissions</a:t>
            </a:r>
            <a:endParaRPr lang="en-US" sz="800" b="1" dirty="0">
              <a:solidFill>
                <a:srgbClr val="000000"/>
              </a:solidFill>
              <a:latin typeface="Calibri"/>
            </a:endParaRPr>
          </a:p>
        </p:txBody>
      </p:sp>
      <p:sp>
        <p:nvSpPr>
          <p:cNvPr id="42" name="Rectangle 41"/>
          <p:cNvSpPr/>
          <p:nvPr/>
        </p:nvSpPr>
        <p:spPr>
          <a:xfrm>
            <a:off x="5334000" y="5072063"/>
            <a:ext cx="489236" cy="338554"/>
          </a:xfrm>
          <a:prstGeom prst="rect">
            <a:avLst/>
          </a:prstGeom>
        </p:spPr>
        <p:txBody>
          <a:bodyPr wrap="none">
            <a:spAutoFit/>
          </a:bodyPr>
          <a:lstStyle/>
          <a:p>
            <a:pPr algn="ctr" fontAlgn="b"/>
            <a:r>
              <a:rPr lang="en-US" sz="800" b="1" dirty="0" smtClean="0">
                <a:solidFill>
                  <a:srgbClr val="000000"/>
                </a:solidFill>
                <a:latin typeface="Calibri"/>
              </a:rPr>
              <a:t>Service</a:t>
            </a:r>
            <a:br>
              <a:rPr lang="en-US" sz="800" b="1" dirty="0" smtClean="0">
                <a:solidFill>
                  <a:srgbClr val="000000"/>
                </a:solidFill>
                <a:latin typeface="Calibri"/>
              </a:rPr>
            </a:br>
            <a:r>
              <a:rPr lang="en-US" sz="800" b="1" dirty="0" smtClean="0">
                <a:solidFill>
                  <a:srgbClr val="000000"/>
                </a:solidFill>
                <a:latin typeface="Calibri"/>
              </a:rPr>
              <a:t>Mix</a:t>
            </a:r>
            <a:endParaRPr lang="en-US" sz="800" b="1" dirty="0">
              <a:solidFill>
                <a:srgbClr val="000000"/>
              </a:solidFill>
              <a:latin typeface="Calibri"/>
            </a:endParaRPr>
          </a:p>
        </p:txBody>
      </p:sp>
      <p:sp>
        <p:nvSpPr>
          <p:cNvPr id="37" name="Text Box 11"/>
          <p:cNvSpPr txBox="1">
            <a:spLocks noChangeArrowheads="1"/>
          </p:cNvSpPr>
          <p:nvPr/>
        </p:nvSpPr>
        <p:spPr bwMode="auto">
          <a:xfrm>
            <a:off x="6627813" y="1712595"/>
            <a:ext cx="2057400" cy="4481513"/>
          </a:xfrm>
          <a:prstGeom prst="rect">
            <a:avLst/>
          </a:prstGeom>
          <a:noFill/>
          <a:ln w="3175">
            <a:solidFill>
              <a:schemeClr val="accent1">
                <a:lumMod val="60000"/>
                <a:lumOff val="40000"/>
              </a:schemeClr>
            </a:solidFill>
            <a:miter lim="800000"/>
            <a:headEnd/>
            <a:tailEnd/>
          </a:ln>
        </p:spPr>
        <p:txBody>
          <a:bodyPr/>
          <a:lstStyle/>
          <a:p>
            <a:pPr>
              <a:spcBef>
                <a:spcPts val="840"/>
              </a:spcBef>
            </a:pPr>
            <a:r>
              <a:rPr lang="en-US" sz="1400" dirty="0" smtClean="0"/>
              <a:t>Price increases  accounted for 76% of the overall rise in spending on physician services.</a:t>
            </a:r>
          </a:p>
        </p:txBody>
      </p:sp>
      <p:sp>
        <p:nvSpPr>
          <p:cNvPr id="39" name="Rectangle 38"/>
          <p:cNvSpPr/>
          <p:nvPr/>
        </p:nvSpPr>
        <p:spPr>
          <a:xfrm>
            <a:off x="6399213" y="1635125"/>
            <a:ext cx="228600" cy="1190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cxnSp>
        <p:nvCxnSpPr>
          <p:cNvPr id="53" name="Straight Connector 52"/>
          <p:cNvCxnSpPr/>
          <p:nvPr/>
        </p:nvCxnSpPr>
        <p:spPr>
          <a:xfrm>
            <a:off x="457200" y="5062757"/>
            <a:ext cx="5867150" cy="0"/>
          </a:xfrm>
          <a:prstGeom prst="line">
            <a:avLst/>
          </a:prstGeom>
          <a:ln>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graphicFrame>
        <p:nvGraphicFramePr>
          <p:cNvPr id="10" name="Chart 9"/>
          <p:cNvGraphicFramePr>
            <a:graphicFrameLocks/>
          </p:cNvGraphicFramePr>
          <p:nvPr>
            <p:extLst>
              <p:ext uri="{D42A27DB-BD31-4B8C-83A1-F6EECF244321}">
                <p14:modId xmlns="" xmlns:p14="http://schemas.microsoft.com/office/powerpoint/2010/main" val="1644214275"/>
              </p:ext>
            </p:extLst>
          </p:nvPr>
        </p:nvGraphicFramePr>
        <p:xfrm>
          <a:off x="444500" y="2239962"/>
          <a:ext cx="5943600" cy="3827463"/>
        </p:xfrm>
        <a:graphic>
          <a:graphicData uri="http://schemas.openxmlformats.org/drawingml/2006/chart">
            <c:chart xmlns:c="http://schemas.openxmlformats.org/drawingml/2006/chart" xmlns:r="http://schemas.openxmlformats.org/officeDocument/2006/relationships" r:id="rId5"/>
          </a:graphicData>
        </a:graphic>
      </p:graphicFrame>
    </p:spTree>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4"/>
          <p:cNvSpPr>
            <a:spLocks noGrp="1"/>
          </p:cNvSpPr>
          <p:nvPr>
            <p:ph type="title"/>
          </p:nvPr>
        </p:nvSpPr>
        <p:spPr>
          <a:xfrm>
            <a:off x="457200" y="342900"/>
            <a:ext cx="8229600" cy="796925"/>
          </a:xfrm>
        </p:spPr>
        <p:txBody>
          <a:bodyPr/>
          <a:lstStyle/>
          <a:p>
            <a:r>
              <a:rPr lang="en-US" dirty="0" smtClean="0"/>
              <a:t>EXECUTIVE SUMMARY</a:t>
            </a:r>
          </a:p>
        </p:txBody>
      </p:sp>
      <p:sp>
        <p:nvSpPr>
          <p:cNvPr id="5125" name="Slide Number Placeholder 1"/>
          <p:cNvSpPr>
            <a:spLocks noGrp="1"/>
          </p:cNvSpPr>
          <p:nvPr>
            <p:ph type="sldNum" sz="quarter" idx="10"/>
          </p:nvPr>
        </p:nvSpPr>
        <p:spPr/>
        <p:txBody>
          <a:bodyPr/>
          <a:lstStyle/>
          <a:p>
            <a:fld id="{AB3F6D06-22A7-4B8C-8B5A-D052B2FD70B8}" type="slidenum">
              <a:rPr lang="en-US" smtClean="0"/>
              <a:pPr/>
              <a:t>3</a:t>
            </a:fld>
            <a:endParaRPr lang="en-US" dirty="0"/>
          </a:p>
        </p:txBody>
      </p:sp>
      <p:sp>
        <p:nvSpPr>
          <p:cNvPr id="5123" name="Text Box 7"/>
          <p:cNvSpPr txBox="1">
            <a:spLocks noChangeArrowheads="1"/>
          </p:cNvSpPr>
          <p:nvPr/>
        </p:nvSpPr>
        <p:spPr bwMode="auto">
          <a:xfrm>
            <a:off x="4740275" y="1171575"/>
            <a:ext cx="4023360" cy="5155257"/>
          </a:xfrm>
          <a:prstGeom prst="rect">
            <a:avLst/>
          </a:prstGeom>
          <a:noFill/>
          <a:ln w="9525">
            <a:noFill/>
            <a:miter lim="800000"/>
            <a:headEnd/>
            <a:tailEnd/>
          </a:ln>
        </p:spPr>
        <p:txBody>
          <a:bodyPr>
            <a:spAutoFit/>
          </a:bodyPr>
          <a:lstStyle/>
          <a:p>
            <a:pPr defTabSz="914400">
              <a:spcBef>
                <a:spcPct val="50000"/>
              </a:spcBef>
            </a:pPr>
            <a:r>
              <a:rPr lang="en-US" sz="1400" dirty="0"/>
              <a:t>The structure of the </a:t>
            </a:r>
            <a:r>
              <a:rPr lang="en-US" sz="1400" dirty="0" smtClean="0"/>
              <a:t>state’s health </a:t>
            </a:r>
            <a:r>
              <a:rPr lang="en-US" sz="1400" dirty="0"/>
              <a:t>care </a:t>
            </a:r>
            <a:r>
              <a:rPr lang="en-US" sz="1400" dirty="0" smtClean="0"/>
              <a:t>delivery system, which includes </a:t>
            </a:r>
            <a:r>
              <a:rPr lang="en-US" sz="1400" dirty="0"/>
              <a:t>many specialists and teaching </a:t>
            </a:r>
            <a:r>
              <a:rPr lang="en-US" sz="1400" dirty="0" smtClean="0"/>
              <a:t>hospitals, also </a:t>
            </a:r>
            <a:r>
              <a:rPr lang="en-US" sz="1400" dirty="0"/>
              <a:t>likely contributes to higher overall spending. In recent years, however, increasing prices have been the major driver of higher health spending in the private market.</a:t>
            </a:r>
          </a:p>
          <a:p>
            <a:pPr defTabSz="914400">
              <a:spcBef>
                <a:spcPct val="50000"/>
              </a:spcBef>
            </a:pPr>
            <a:r>
              <a:rPr lang="en-US" sz="1400" dirty="0"/>
              <a:t>Across the state there are large variations in both total spending and prices. </a:t>
            </a:r>
            <a:r>
              <a:rPr lang="en-US" sz="1400" dirty="0" smtClean="0"/>
              <a:t>Per person spending on health care in some towns is </a:t>
            </a:r>
            <a:r>
              <a:rPr lang="en-US" sz="1400" dirty="0"/>
              <a:t>up to 15% </a:t>
            </a:r>
            <a:r>
              <a:rPr lang="en-US" sz="1400" dirty="0" smtClean="0"/>
              <a:t>higher than </a:t>
            </a:r>
            <a:r>
              <a:rPr lang="en-US" sz="1400" dirty="0"/>
              <a:t>others, with richer towns generally spending more. Likewise, some hospitals are paid up to </a:t>
            </a:r>
            <a:r>
              <a:rPr lang="en-US" sz="1400" dirty="0" smtClean="0"/>
              <a:t>10 times </a:t>
            </a:r>
            <a:r>
              <a:rPr lang="en-US" sz="1400" dirty="0"/>
              <a:t>more than </a:t>
            </a:r>
            <a:r>
              <a:rPr lang="en-US" sz="1400" dirty="0" smtClean="0"/>
              <a:t>others for </a:t>
            </a:r>
            <a:r>
              <a:rPr lang="en-US" sz="1400" dirty="0"/>
              <a:t>the same services. </a:t>
            </a:r>
          </a:p>
          <a:p>
            <a:pPr defTabSz="914400">
              <a:spcBef>
                <a:spcPct val="50000"/>
              </a:spcBef>
            </a:pPr>
            <a:r>
              <a:rPr lang="en-US" sz="1400" dirty="0"/>
              <a:t>High prices are likely due to the market power of large physician and hospital </a:t>
            </a:r>
            <a:r>
              <a:rPr lang="en-US" sz="1400" dirty="0" smtClean="0"/>
              <a:t>groups; </a:t>
            </a:r>
            <a:r>
              <a:rPr lang="en-US" sz="1400" dirty="0"/>
              <a:t>there is no evidence that high prices are </a:t>
            </a:r>
            <a:r>
              <a:rPr lang="en-US" sz="1400" dirty="0" smtClean="0"/>
              <a:t>associated with </a:t>
            </a:r>
            <a:r>
              <a:rPr lang="en-US" sz="1400" dirty="0"/>
              <a:t>higher </a:t>
            </a:r>
            <a:r>
              <a:rPr lang="en-US" sz="1400" dirty="0" smtClean="0"/>
              <a:t>quality of service. </a:t>
            </a:r>
            <a:r>
              <a:rPr lang="en-US" sz="1400" dirty="0"/>
              <a:t>Greater overall use of services, likewise, is not associated with higher quality or better health outcomes. </a:t>
            </a:r>
          </a:p>
          <a:p>
            <a:pPr defTabSz="914400">
              <a:spcBef>
                <a:spcPct val="50000"/>
              </a:spcBef>
            </a:pPr>
            <a:r>
              <a:rPr lang="en-US" sz="1400" dirty="0" smtClean="0"/>
              <a:t>That these </a:t>
            </a:r>
            <a:r>
              <a:rPr lang="en-US" sz="1400" dirty="0"/>
              <a:t>variations in prices and spending </a:t>
            </a:r>
            <a:r>
              <a:rPr lang="en-US" sz="1400" dirty="0" smtClean="0"/>
              <a:t>have no </a:t>
            </a:r>
            <a:r>
              <a:rPr lang="en-US" sz="1400" dirty="0"/>
              <a:t>apparent association with health care value suggests that health care </a:t>
            </a:r>
            <a:r>
              <a:rPr lang="en-US" sz="1400" dirty="0" smtClean="0"/>
              <a:t>spending can </a:t>
            </a:r>
            <a:r>
              <a:rPr lang="en-US" sz="1400" dirty="0"/>
              <a:t>be lowered while maintaining or improving the overall quality of care. </a:t>
            </a:r>
          </a:p>
        </p:txBody>
      </p:sp>
      <p:sp>
        <p:nvSpPr>
          <p:cNvPr id="5124" name="Text Box 8"/>
          <p:cNvSpPr txBox="1">
            <a:spLocks noChangeArrowheads="1"/>
          </p:cNvSpPr>
          <p:nvPr/>
        </p:nvSpPr>
        <p:spPr bwMode="auto">
          <a:xfrm>
            <a:off x="371475" y="1171575"/>
            <a:ext cx="4023360" cy="5252720"/>
          </a:xfrm>
          <a:prstGeom prst="rect">
            <a:avLst/>
          </a:prstGeom>
          <a:noFill/>
          <a:ln w="9525">
            <a:noFill/>
            <a:miter lim="800000"/>
            <a:headEnd/>
            <a:tailEnd/>
          </a:ln>
        </p:spPr>
        <p:txBody>
          <a:bodyPr>
            <a:spAutoFit/>
          </a:bodyPr>
          <a:lstStyle/>
          <a:p>
            <a:pPr defTabSz="914400">
              <a:spcBef>
                <a:spcPts val="840"/>
              </a:spcBef>
            </a:pPr>
            <a:r>
              <a:rPr lang="en-US" sz="1400" dirty="0"/>
              <a:t>Massachusetts </a:t>
            </a:r>
            <a:r>
              <a:rPr lang="en-US" sz="1400" dirty="0" smtClean="0"/>
              <a:t>spends more per </a:t>
            </a:r>
            <a:r>
              <a:rPr lang="en-US" sz="1400" dirty="0"/>
              <a:t>capita </a:t>
            </a:r>
            <a:r>
              <a:rPr lang="en-US" sz="1400" dirty="0" smtClean="0"/>
              <a:t>on health care than any other state. From </a:t>
            </a:r>
            <a:r>
              <a:rPr lang="en-US" sz="1400" dirty="0"/>
              <a:t>2009 </a:t>
            </a:r>
            <a:r>
              <a:rPr lang="en-US" sz="1400" dirty="0" smtClean="0"/>
              <a:t>to 2020</a:t>
            </a:r>
            <a:r>
              <a:rPr lang="en-US" sz="1400" dirty="0"/>
              <a:t>, health spending is projected to double, outpacing both inflation and growth in the overall economy. The rapid </a:t>
            </a:r>
            <a:r>
              <a:rPr lang="en-US" sz="1400" dirty="0" smtClean="0"/>
              <a:t>rate of </a:t>
            </a:r>
            <a:r>
              <a:rPr lang="en-US" sz="1400" dirty="0"/>
              <a:t>growth squeezes out </a:t>
            </a:r>
            <a:r>
              <a:rPr lang="en-US" sz="1400" dirty="0" smtClean="0"/>
              <a:t>other spending</a:t>
            </a:r>
            <a:r>
              <a:rPr lang="en-US" sz="1400" dirty="0"/>
              <a:t>, both for individual households and </a:t>
            </a:r>
            <a:r>
              <a:rPr lang="en-US" sz="1400" dirty="0" smtClean="0"/>
              <a:t>in the state budget. </a:t>
            </a:r>
            <a:endParaRPr lang="en-US" sz="1400" dirty="0"/>
          </a:p>
          <a:p>
            <a:pPr defTabSz="914400">
              <a:spcBef>
                <a:spcPts val="840"/>
              </a:spcBef>
            </a:pPr>
            <a:r>
              <a:rPr lang="en-US" sz="1400" dirty="0" smtClean="0"/>
              <a:t>Massachusetts </a:t>
            </a:r>
            <a:r>
              <a:rPr lang="en-US" sz="1400" dirty="0"/>
              <a:t>residents spend more </a:t>
            </a:r>
            <a:r>
              <a:rPr lang="en-US" sz="1400" dirty="0" smtClean="0"/>
              <a:t>than the U.S. average on every </a:t>
            </a:r>
            <a:r>
              <a:rPr lang="en-US" sz="1400" dirty="0"/>
              <a:t>category of health care </a:t>
            </a:r>
            <a:r>
              <a:rPr lang="en-US" sz="1400" dirty="0" smtClean="0"/>
              <a:t>services, </a:t>
            </a:r>
            <a:r>
              <a:rPr lang="en-US" sz="1400" dirty="0"/>
              <a:t>though </a:t>
            </a:r>
            <a:r>
              <a:rPr lang="en-US" sz="1400" dirty="0" smtClean="0"/>
              <a:t>they spend less than average on health care administration.  </a:t>
            </a:r>
            <a:r>
              <a:rPr lang="en-US" sz="1400" dirty="0"/>
              <a:t>Spending on hospitals and nursing homes comprises the majority of the difference between </a:t>
            </a:r>
            <a:r>
              <a:rPr lang="en-US" sz="1400" dirty="0" smtClean="0"/>
              <a:t>Massachusetts </a:t>
            </a:r>
            <a:r>
              <a:rPr lang="en-US" sz="1400" dirty="0"/>
              <a:t>and </a:t>
            </a:r>
            <a:r>
              <a:rPr lang="en-US" sz="1400" dirty="0" smtClean="0"/>
              <a:t>U.S. </a:t>
            </a:r>
            <a:r>
              <a:rPr lang="en-US" sz="1400" dirty="0"/>
              <a:t>average spending. Recent increases in total health spending are dominated by disproportionate growth in physician services and hospital outpatient services for the private </a:t>
            </a:r>
            <a:r>
              <a:rPr lang="en-US" sz="1400" dirty="0" smtClean="0"/>
              <a:t>market. Growth </a:t>
            </a:r>
            <a:r>
              <a:rPr lang="en-US" sz="1400" dirty="0"/>
              <a:t>in Medicare spending is driven more by hospital </a:t>
            </a:r>
            <a:r>
              <a:rPr lang="en-US" sz="1400" dirty="0" smtClean="0"/>
              <a:t>inpatient services, </a:t>
            </a:r>
            <a:r>
              <a:rPr lang="en-US" sz="1400" dirty="0"/>
              <a:t>nursing home </a:t>
            </a:r>
            <a:r>
              <a:rPr lang="en-US" sz="1400" dirty="0" smtClean="0"/>
              <a:t>care, </a:t>
            </a:r>
            <a:r>
              <a:rPr lang="en-US" sz="1400" dirty="0"/>
              <a:t>and </a:t>
            </a:r>
            <a:r>
              <a:rPr lang="en-US" sz="1400" dirty="0" smtClean="0"/>
              <a:t>prescription drugs.</a:t>
            </a:r>
            <a:endParaRPr lang="en-US" sz="1400" dirty="0"/>
          </a:p>
          <a:p>
            <a:pPr defTabSz="914400">
              <a:spcBef>
                <a:spcPts val="840"/>
              </a:spcBef>
            </a:pPr>
            <a:r>
              <a:rPr lang="en-US" sz="1400" dirty="0" smtClean="0"/>
              <a:t>Massachusetts demographic </a:t>
            </a:r>
            <a:r>
              <a:rPr lang="en-US" sz="1400" dirty="0"/>
              <a:t>factors </a:t>
            </a:r>
            <a:r>
              <a:rPr lang="en-US" sz="1400" dirty="0" smtClean="0"/>
              <a:t>predict higher overall use of services — the population is older</a:t>
            </a:r>
            <a:r>
              <a:rPr lang="en-US" sz="1400" dirty="0"/>
              <a:t>, </a:t>
            </a:r>
            <a:r>
              <a:rPr lang="en-US" sz="1400" dirty="0" smtClean="0"/>
              <a:t>richer, </a:t>
            </a:r>
            <a:r>
              <a:rPr lang="en-US" sz="1400" dirty="0"/>
              <a:t>and better insured </a:t>
            </a:r>
            <a:r>
              <a:rPr lang="en-US" sz="1400" dirty="0" smtClean="0"/>
              <a:t>than average — but these factors do not explain </a:t>
            </a:r>
            <a:r>
              <a:rPr lang="en-US" sz="1400" dirty="0"/>
              <a:t>all the differences.</a:t>
            </a:r>
          </a:p>
        </p:txBody>
      </p:sp>
    </p:spTree>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lstStyle/>
          <a:p>
            <a:r>
              <a:rPr lang="en-US" sz="2000" b="1" dirty="0" smtClean="0">
                <a:solidFill>
                  <a:schemeClr val="tx2"/>
                </a:solidFill>
              </a:rPr>
              <a:t>SECTION 4:</a:t>
            </a:r>
            <a:r>
              <a:rPr lang="en-US" dirty="0" smtClean="0"/>
              <a:t/>
            </a:r>
            <a:br>
              <a:rPr lang="en-US" dirty="0" smtClean="0"/>
            </a:br>
            <a:r>
              <a:rPr lang="en-US" dirty="0" smtClean="0"/>
              <a:t>VARIATIONS IN SPENDING WITHIN MASSACHUSETTS</a:t>
            </a:r>
          </a:p>
        </p:txBody>
      </p:sp>
      <p:sp>
        <p:nvSpPr>
          <p:cNvPr id="8" name="Content Placeholder 7"/>
          <p:cNvSpPr>
            <a:spLocks noGrp="1"/>
          </p:cNvSpPr>
          <p:nvPr>
            <p:ph idx="1"/>
          </p:nvPr>
        </p:nvSpPr>
        <p:spPr/>
        <p:txBody>
          <a:bodyPr/>
          <a:lstStyle/>
          <a:p>
            <a:r>
              <a:rPr lang="en-US" sz="1800" dirty="0" smtClean="0"/>
              <a:t>Massachusetts spends more on health care than other states. But within Massachusetts, there are large variations in overall health spending. Per person spending in some towns or regions is up to 15% higher than in others. This variation is likely driven by factors including utilization of services, provider mix, and service mix, as well as the prices paid to different providers for the same services. </a:t>
            </a:r>
          </a:p>
          <a:p>
            <a:r>
              <a:rPr lang="en-US" sz="1800" dirty="0" smtClean="0"/>
              <a:t>Research suggests that neither higher prices nor higher use of services is associated with better quality or better health outcomes.</a:t>
            </a:r>
          </a:p>
          <a:p>
            <a:r>
              <a:rPr lang="en-US" sz="1800" dirty="0" smtClean="0"/>
              <a:t>Providers who receive the highest prices likely have higher market or negotiating power with insurers. </a:t>
            </a:r>
          </a:p>
          <a:p>
            <a:r>
              <a:rPr lang="en-US" sz="1800" dirty="0" smtClean="0"/>
              <a:t>These large variations in spending, together with their lack of connection to the actual value of care, suggest that there is considerable opportunity to reduce health care costs without reducing quality or outcomes. This becomes even more clear when looking at particularly costly — and wasted — health care services, such as avoidable hospital admissions and emergency </a:t>
            </a:r>
            <a:r>
              <a:rPr lang="en-US" sz="1800" dirty="0"/>
              <a:t>d</a:t>
            </a:r>
            <a:r>
              <a:rPr lang="en-US" sz="1800" dirty="0" smtClean="0"/>
              <a:t>epartment visits.</a:t>
            </a:r>
          </a:p>
          <a:p>
            <a:endParaRPr lang="en-US" sz="1800" dirty="0"/>
          </a:p>
        </p:txBody>
      </p:sp>
      <p:sp>
        <p:nvSpPr>
          <p:cNvPr id="44035" name="Slide Number Placeholder 1"/>
          <p:cNvSpPr>
            <a:spLocks noGrp="1"/>
          </p:cNvSpPr>
          <p:nvPr>
            <p:ph type="sldNum" sz="quarter" idx="10"/>
          </p:nvPr>
        </p:nvSpPr>
        <p:spPr/>
        <p:txBody>
          <a:bodyPr/>
          <a:lstStyle/>
          <a:p>
            <a:fld id="{EFF9CE36-16B5-43E4-8FC3-E8D90CED9E32}" type="slidenum">
              <a:rPr lang="en-US" smtClean="0"/>
              <a:pPr/>
              <a:t>39</a:t>
            </a:fld>
            <a:endParaRPr lang="en-US" dirty="0"/>
          </a:p>
        </p:txBody>
      </p:sp>
    </p:spTree>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p:txBody>
          <a:bodyPr/>
          <a:lstStyle/>
          <a:p>
            <a:r>
              <a:rPr lang="en-US" dirty="0" smtClean="0"/>
              <a:t/>
            </a:r>
            <a:br>
              <a:rPr lang="en-US" dirty="0" smtClean="0"/>
            </a:br>
            <a:r>
              <a:rPr lang="en-US" dirty="0" smtClean="0"/>
              <a:t>Spending Varies Significantly Across the State </a:t>
            </a:r>
            <a:br>
              <a:rPr lang="en-US" dirty="0" smtClean="0"/>
            </a:br>
            <a:r>
              <a:rPr lang="en-US" dirty="0" smtClean="0"/>
              <a:t>Among Privately Insured Residents</a:t>
            </a:r>
          </a:p>
        </p:txBody>
      </p:sp>
      <p:sp>
        <p:nvSpPr>
          <p:cNvPr id="45060" name="Slide Number Placeholder 3"/>
          <p:cNvSpPr>
            <a:spLocks noGrp="1"/>
          </p:cNvSpPr>
          <p:nvPr>
            <p:ph type="sldNum" sz="quarter" idx="10"/>
          </p:nvPr>
        </p:nvSpPr>
        <p:spPr/>
        <p:txBody>
          <a:bodyPr/>
          <a:lstStyle/>
          <a:p>
            <a:fld id="{004776DD-F97F-4488-B028-3A4A8B422374}" type="slidenum">
              <a:rPr lang="en-US" smtClean="0"/>
              <a:pPr/>
              <a:t>40</a:t>
            </a:fld>
            <a:endParaRPr lang="en-US" dirty="0"/>
          </a:p>
        </p:txBody>
      </p:sp>
      <p:sp>
        <p:nvSpPr>
          <p:cNvPr id="13" name="Rectangle 12"/>
          <p:cNvSpPr/>
          <p:nvPr/>
        </p:nvSpPr>
        <p:spPr>
          <a:xfrm>
            <a:off x="6399213" y="1635125"/>
            <a:ext cx="228600" cy="1190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4" name="Rectangle 8"/>
          <p:cNvSpPr>
            <a:spLocks noChangeArrowheads="1"/>
          </p:cNvSpPr>
          <p:nvPr/>
        </p:nvSpPr>
        <p:spPr bwMode="auto">
          <a:xfrm>
            <a:off x="455613" y="1789113"/>
            <a:ext cx="3484928" cy="246221"/>
          </a:xfrm>
          <a:prstGeom prst="rect">
            <a:avLst/>
          </a:prstGeom>
          <a:noFill/>
          <a:ln w="9525">
            <a:noFill/>
            <a:miter lim="800000"/>
            <a:headEnd/>
            <a:tailEnd/>
          </a:ln>
        </p:spPr>
        <p:txBody>
          <a:bodyPr wrap="none" lIns="0" rIns="0">
            <a:spAutoFit/>
          </a:bodyPr>
          <a:lstStyle/>
          <a:p>
            <a:r>
              <a:rPr lang="en-US" sz="1000" b="1" dirty="0" smtClean="0">
                <a:solidFill>
                  <a:srgbClr val="1C1C1C"/>
                </a:solidFill>
              </a:rPr>
              <a:t>TOTAL MEDICAL EXPENSES (TME) PER PERSON PER MONTH, 2009</a:t>
            </a:r>
          </a:p>
        </p:txBody>
      </p:sp>
      <p:sp>
        <p:nvSpPr>
          <p:cNvPr id="15" name="TextBox 6"/>
          <p:cNvSpPr txBox="1">
            <a:spLocks noChangeArrowheads="1"/>
          </p:cNvSpPr>
          <p:nvPr/>
        </p:nvSpPr>
        <p:spPr bwMode="auto">
          <a:xfrm>
            <a:off x="455613" y="6161544"/>
            <a:ext cx="6035675" cy="215444"/>
          </a:xfrm>
          <a:prstGeom prst="rect">
            <a:avLst/>
          </a:prstGeom>
          <a:noFill/>
          <a:ln w="9525">
            <a:noFill/>
            <a:miter lim="800000"/>
            <a:headEnd/>
            <a:tailEnd/>
          </a:ln>
        </p:spPr>
        <p:txBody>
          <a:bodyPr lIns="0" rIns="0" anchor="b">
            <a:spAutoFit/>
          </a:bodyPr>
          <a:lstStyle/>
          <a:p>
            <a:r>
              <a:rPr lang="en-US" sz="600" dirty="0" smtClean="0"/>
              <a:t>SOURCE: </a:t>
            </a:r>
            <a:r>
              <a:rPr lang="en-US" sz="800" dirty="0" smtClean="0"/>
              <a:t>Massachusetts Division of Health Care Finance and Policy, </a:t>
            </a:r>
            <a:r>
              <a:rPr lang="ja-JP" altLang="en-US" sz="800" smtClean="0"/>
              <a:t>“</a:t>
            </a:r>
            <a:r>
              <a:rPr lang="en-US" altLang="ja-JP" sz="800" dirty="0" smtClean="0">
                <a:hlinkClick r:id="rId3"/>
              </a:rPr>
              <a:t>Massachusetts Total Medical Expenses: 2009 Baseline Report</a:t>
            </a:r>
            <a:r>
              <a:rPr lang="en-US" altLang="ja-JP" sz="800" dirty="0" smtClean="0"/>
              <a:t>,</a:t>
            </a:r>
            <a:r>
              <a:rPr lang="ja-JP" altLang="en-US" sz="800" smtClean="0"/>
              <a:t>”</a:t>
            </a:r>
            <a:r>
              <a:rPr lang="en-US" altLang="ja-JP" sz="800" dirty="0" smtClean="0"/>
              <a:t> June 2011.</a:t>
            </a:r>
            <a:endParaRPr lang="en-US" sz="800" dirty="0" smtClean="0"/>
          </a:p>
        </p:txBody>
      </p:sp>
      <p:grpSp>
        <p:nvGrpSpPr>
          <p:cNvPr id="28" name="Group 27"/>
          <p:cNvGrpSpPr/>
          <p:nvPr/>
        </p:nvGrpSpPr>
        <p:grpSpPr>
          <a:xfrm>
            <a:off x="0" y="2152650"/>
            <a:ext cx="6972300" cy="3600450"/>
            <a:chOff x="0" y="2152650"/>
            <a:chExt cx="6972300" cy="3600450"/>
          </a:xfrm>
        </p:grpSpPr>
        <p:pic>
          <p:nvPicPr>
            <p:cNvPr id="18" name="Picture 17" descr="map1.jpg"/>
            <p:cNvPicPr>
              <a:picLocks noChangeAspect="1"/>
            </p:cNvPicPr>
            <p:nvPr/>
          </p:nvPicPr>
          <p:blipFill>
            <a:blip r:embed="rId4" cstate="print"/>
            <a:stretch>
              <a:fillRect/>
            </a:stretch>
          </p:blipFill>
          <p:spPr>
            <a:xfrm>
              <a:off x="0" y="2152650"/>
              <a:ext cx="6972300" cy="3600450"/>
            </a:xfrm>
            <a:prstGeom prst="rect">
              <a:avLst/>
            </a:prstGeom>
          </p:spPr>
        </p:pic>
        <p:grpSp>
          <p:nvGrpSpPr>
            <p:cNvPr id="27" name="Group 26"/>
            <p:cNvGrpSpPr/>
            <p:nvPr/>
          </p:nvGrpSpPr>
          <p:grpSpPr>
            <a:xfrm>
              <a:off x="960438" y="4367213"/>
              <a:ext cx="1751012" cy="933608"/>
              <a:chOff x="960438" y="4367213"/>
              <a:chExt cx="1751012" cy="933608"/>
            </a:xfrm>
          </p:grpSpPr>
          <p:sp>
            <p:nvSpPr>
              <p:cNvPr id="22" name="TextBox 10"/>
              <p:cNvSpPr txBox="1">
                <a:spLocks noChangeArrowheads="1"/>
              </p:cNvSpPr>
              <p:nvPr/>
            </p:nvSpPr>
            <p:spPr bwMode="auto">
              <a:xfrm>
                <a:off x="963613" y="4539060"/>
                <a:ext cx="1747837" cy="246221"/>
              </a:xfrm>
              <a:prstGeom prst="rect">
                <a:avLst/>
              </a:prstGeom>
              <a:noFill/>
              <a:ln w="9525">
                <a:noFill/>
                <a:miter lim="800000"/>
                <a:headEnd/>
                <a:tailEnd/>
              </a:ln>
            </p:spPr>
            <p:txBody>
              <a:bodyPr>
                <a:spAutoFit/>
              </a:bodyPr>
              <a:lstStyle/>
              <a:p>
                <a:r>
                  <a:rPr lang="en-US" sz="1000" b="1" dirty="0" smtClean="0"/>
                  <a:t>$375 or Less</a:t>
                </a:r>
                <a:endParaRPr lang="en-US" sz="1000" b="1" dirty="0"/>
              </a:p>
            </p:txBody>
          </p:sp>
          <p:sp>
            <p:nvSpPr>
              <p:cNvPr id="23" name="TextBox 11"/>
              <p:cNvSpPr txBox="1">
                <a:spLocks noChangeArrowheads="1"/>
              </p:cNvSpPr>
              <p:nvPr/>
            </p:nvSpPr>
            <p:spPr bwMode="auto">
              <a:xfrm>
                <a:off x="960438" y="4710907"/>
                <a:ext cx="1671637" cy="246221"/>
              </a:xfrm>
              <a:prstGeom prst="rect">
                <a:avLst/>
              </a:prstGeom>
              <a:noFill/>
              <a:ln w="9525">
                <a:noFill/>
                <a:miter lim="800000"/>
                <a:headEnd/>
                <a:tailEnd/>
              </a:ln>
            </p:spPr>
            <p:txBody>
              <a:bodyPr>
                <a:spAutoFit/>
              </a:bodyPr>
              <a:lstStyle/>
              <a:p>
                <a:r>
                  <a:rPr lang="en-US" sz="1000" b="1" dirty="0" smtClean="0"/>
                  <a:t>$376 </a:t>
                </a:r>
                <a:r>
                  <a:rPr lang="en-US" sz="1000" b="1" dirty="0"/>
                  <a:t>to </a:t>
                </a:r>
                <a:r>
                  <a:rPr lang="en-US" sz="1000" b="1" dirty="0" smtClean="0"/>
                  <a:t>$402</a:t>
                </a:r>
                <a:endParaRPr lang="en-US" sz="1000" b="1" dirty="0"/>
              </a:p>
            </p:txBody>
          </p:sp>
          <p:sp>
            <p:nvSpPr>
              <p:cNvPr id="24" name="TextBox 12"/>
              <p:cNvSpPr txBox="1">
                <a:spLocks noChangeArrowheads="1"/>
              </p:cNvSpPr>
              <p:nvPr/>
            </p:nvSpPr>
            <p:spPr bwMode="auto">
              <a:xfrm>
                <a:off x="963613" y="4882754"/>
                <a:ext cx="1668462" cy="246221"/>
              </a:xfrm>
              <a:prstGeom prst="rect">
                <a:avLst/>
              </a:prstGeom>
              <a:noFill/>
              <a:ln w="9525">
                <a:noFill/>
                <a:miter lim="800000"/>
                <a:headEnd/>
                <a:tailEnd/>
              </a:ln>
            </p:spPr>
            <p:txBody>
              <a:bodyPr>
                <a:spAutoFit/>
              </a:bodyPr>
              <a:lstStyle/>
              <a:p>
                <a:r>
                  <a:rPr lang="en-US" sz="1000" b="1" dirty="0" smtClean="0"/>
                  <a:t>$403 </a:t>
                </a:r>
                <a:r>
                  <a:rPr lang="en-US" sz="1000" b="1" dirty="0"/>
                  <a:t>to </a:t>
                </a:r>
                <a:r>
                  <a:rPr lang="en-US" sz="1000" b="1" dirty="0" smtClean="0"/>
                  <a:t>$425</a:t>
                </a:r>
                <a:endParaRPr lang="en-US" sz="1000" b="1" dirty="0"/>
              </a:p>
            </p:txBody>
          </p:sp>
          <p:sp>
            <p:nvSpPr>
              <p:cNvPr id="25" name="TextBox 13"/>
              <p:cNvSpPr txBox="1">
                <a:spLocks noChangeArrowheads="1"/>
              </p:cNvSpPr>
              <p:nvPr/>
            </p:nvSpPr>
            <p:spPr bwMode="auto">
              <a:xfrm>
                <a:off x="963613" y="5054600"/>
                <a:ext cx="1747837" cy="246221"/>
              </a:xfrm>
              <a:prstGeom prst="rect">
                <a:avLst/>
              </a:prstGeom>
              <a:noFill/>
              <a:ln w="9525">
                <a:noFill/>
                <a:miter lim="800000"/>
                <a:headEnd/>
                <a:tailEnd/>
              </a:ln>
            </p:spPr>
            <p:txBody>
              <a:bodyPr>
                <a:spAutoFit/>
              </a:bodyPr>
              <a:lstStyle/>
              <a:p>
                <a:r>
                  <a:rPr lang="en-US" sz="1000" b="1" dirty="0" smtClean="0"/>
                  <a:t>$426 or More</a:t>
                </a:r>
                <a:endParaRPr lang="en-US" sz="1000" b="1" dirty="0"/>
              </a:p>
            </p:txBody>
          </p:sp>
          <p:sp>
            <p:nvSpPr>
              <p:cNvPr id="26" name="TextBox 14"/>
              <p:cNvSpPr txBox="1">
                <a:spLocks noChangeArrowheads="1"/>
              </p:cNvSpPr>
              <p:nvPr/>
            </p:nvSpPr>
            <p:spPr bwMode="auto">
              <a:xfrm>
                <a:off x="960438" y="4367213"/>
                <a:ext cx="1668462" cy="246221"/>
              </a:xfrm>
              <a:prstGeom prst="rect">
                <a:avLst/>
              </a:prstGeom>
              <a:noFill/>
              <a:ln w="9525">
                <a:noFill/>
                <a:miter lim="800000"/>
                <a:headEnd/>
                <a:tailEnd/>
              </a:ln>
            </p:spPr>
            <p:txBody>
              <a:bodyPr>
                <a:spAutoFit/>
              </a:bodyPr>
              <a:lstStyle/>
              <a:p>
                <a:r>
                  <a:rPr lang="en-US" sz="1000" b="1" dirty="0"/>
                  <a:t>No Data Available</a:t>
                </a:r>
              </a:p>
            </p:txBody>
          </p:sp>
        </p:grpSp>
      </p:grpSp>
      <p:sp>
        <p:nvSpPr>
          <p:cNvPr id="12" name="Text Box 11"/>
          <p:cNvSpPr txBox="1">
            <a:spLocks noChangeArrowheads="1"/>
          </p:cNvSpPr>
          <p:nvPr/>
        </p:nvSpPr>
        <p:spPr bwMode="auto">
          <a:xfrm>
            <a:off x="6627813" y="1819275"/>
            <a:ext cx="2057400" cy="4481513"/>
          </a:xfrm>
          <a:prstGeom prst="rect">
            <a:avLst/>
          </a:prstGeom>
          <a:noFill/>
          <a:ln w="3175">
            <a:solidFill>
              <a:schemeClr val="accent1">
                <a:lumMod val="60000"/>
                <a:lumOff val="40000"/>
              </a:schemeClr>
            </a:solidFill>
            <a:miter lim="800000"/>
            <a:headEnd/>
            <a:tailEnd/>
          </a:ln>
        </p:spPr>
        <p:txBody>
          <a:bodyPr/>
          <a:lstStyle/>
          <a:p>
            <a:pPr>
              <a:lnSpc>
                <a:spcPts val="1900"/>
              </a:lnSpc>
              <a:spcBef>
                <a:spcPct val="50000"/>
              </a:spcBef>
              <a:defRPr/>
            </a:pPr>
            <a:r>
              <a:rPr lang="en-US" sz="1400" dirty="0" smtClean="0">
                <a:ea typeface="ＭＳ Ｐゴシック" charset="-128"/>
              </a:rPr>
              <a:t>Total per capita medical expenses (TME) for the privately insured population ranges from less than $375 per month to more than $426 per month. People living in towns where average incomes are higher tend spend more on health care. Similarly, those living in towns with older populations tend to spend more. Both higher age and greater income are associated with greater utilization of health care services.</a:t>
            </a:r>
          </a:p>
        </p:txBody>
      </p:sp>
    </p:spTree>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Title 1"/>
          <p:cNvSpPr>
            <a:spLocks noGrp="1"/>
          </p:cNvSpPr>
          <p:nvPr>
            <p:ph type="title"/>
          </p:nvPr>
        </p:nvSpPr>
        <p:spPr/>
        <p:txBody>
          <a:bodyPr/>
          <a:lstStyle/>
          <a:p>
            <a:r>
              <a:rPr lang="en-US" dirty="0" smtClean="0"/>
              <a:t>Spending for Those Covered by Medicare Also Varies Significantly</a:t>
            </a:r>
          </a:p>
        </p:txBody>
      </p:sp>
      <p:sp>
        <p:nvSpPr>
          <p:cNvPr id="46084" name="Slide Number Placeholder 3"/>
          <p:cNvSpPr>
            <a:spLocks noGrp="1"/>
          </p:cNvSpPr>
          <p:nvPr>
            <p:ph type="sldNum" sz="quarter" idx="10"/>
          </p:nvPr>
        </p:nvSpPr>
        <p:spPr/>
        <p:txBody>
          <a:bodyPr/>
          <a:lstStyle/>
          <a:p>
            <a:fld id="{267D9EE8-7550-4753-AD4F-57CEE2D9A25D}" type="slidenum">
              <a:rPr lang="en-US" smtClean="0"/>
              <a:pPr/>
              <a:t>41</a:t>
            </a:fld>
            <a:endParaRPr lang="en-US" dirty="0"/>
          </a:p>
        </p:txBody>
      </p:sp>
      <p:sp>
        <p:nvSpPr>
          <p:cNvPr id="19" name="Rectangle 8"/>
          <p:cNvSpPr>
            <a:spLocks noChangeArrowheads="1"/>
          </p:cNvSpPr>
          <p:nvPr/>
        </p:nvSpPr>
        <p:spPr bwMode="auto">
          <a:xfrm>
            <a:off x="455613" y="1789113"/>
            <a:ext cx="5798062" cy="246221"/>
          </a:xfrm>
          <a:prstGeom prst="rect">
            <a:avLst/>
          </a:prstGeom>
          <a:noFill/>
          <a:ln w="9525">
            <a:noFill/>
            <a:miter lim="800000"/>
            <a:headEnd/>
            <a:tailEnd/>
          </a:ln>
        </p:spPr>
        <p:txBody>
          <a:bodyPr wrap="none" lIns="0" rIns="0">
            <a:spAutoFit/>
          </a:bodyPr>
          <a:lstStyle/>
          <a:p>
            <a:r>
              <a:rPr lang="en-US" sz="1000" b="1" dirty="0" smtClean="0">
                <a:solidFill>
                  <a:srgbClr val="1C1C1C"/>
                </a:solidFill>
              </a:rPr>
              <a:t>TOTAL MEDICARE REIMBURSEMENTS (PART A AND PART B) PER ENROLLEE BY HOSPITAL SERVICE AREA, 2007</a:t>
            </a:r>
          </a:p>
        </p:txBody>
      </p:sp>
      <p:grpSp>
        <p:nvGrpSpPr>
          <p:cNvPr id="24" name="Group 23"/>
          <p:cNvGrpSpPr/>
          <p:nvPr/>
        </p:nvGrpSpPr>
        <p:grpSpPr>
          <a:xfrm>
            <a:off x="1085850" y="2324100"/>
            <a:ext cx="6972300" cy="3600450"/>
            <a:chOff x="1085850" y="2324100"/>
            <a:chExt cx="6972300" cy="3600450"/>
          </a:xfrm>
        </p:grpSpPr>
        <p:pic>
          <p:nvPicPr>
            <p:cNvPr id="22" name="Picture 21" descr="map2.jpg"/>
            <p:cNvPicPr>
              <a:picLocks noChangeAspect="1"/>
            </p:cNvPicPr>
            <p:nvPr/>
          </p:nvPicPr>
          <p:blipFill>
            <a:blip r:embed="rId3" cstate="print"/>
            <a:stretch>
              <a:fillRect/>
            </a:stretch>
          </p:blipFill>
          <p:spPr>
            <a:xfrm>
              <a:off x="1085850" y="2324100"/>
              <a:ext cx="6972300" cy="3600450"/>
            </a:xfrm>
            <a:prstGeom prst="rect">
              <a:avLst/>
            </a:prstGeom>
          </p:spPr>
        </p:pic>
        <p:grpSp>
          <p:nvGrpSpPr>
            <p:cNvPr id="23" name="Group 22"/>
            <p:cNvGrpSpPr/>
            <p:nvPr/>
          </p:nvGrpSpPr>
          <p:grpSpPr>
            <a:xfrm>
              <a:off x="2065338" y="4538663"/>
              <a:ext cx="1747837" cy="933608"/>
              <a:chOff x="2065338" y="4538663"/>
              <a:chExt cx="1747837" cy="933608"/>
            </a:xfrm>
          </p:grpSpPr>
          <p:sp>
            <p:nvSpPr>
              <p:cNvPr id="46087" name="TextBox 10"/>
              <p:cNvSpPr txBox="1">
                <a:spLocks noChangeArrowheads="1"/>
              </p:cNvSpPr>
              <p:nvPr/>
            </p:nvSpPr>
            <p:spPr bwMode="auto">
              <a:xfrm>
                <a:off x="2065338" y="4710510"/>
                <a:ext cx="1747837" cy="246221"/>
              </a:xfrm>
              <a:prstGeom prst="rect">
                <a:avLst/>
              </a:prstGeom>
              <a:noFill/>
              <a:ln w="9525">
                <a:noFill/>
                <a:miter lim="800000"/>
                <a:headEnd/>
                <a:tailEnd/>
              </a:ln>
            </p:spPr>
            <p:txBody>
              <a:bodyPr>
                <a:spAutoFit/>
              </a:bodyPr>
              <a:lstStyle/>
              <a:p>
                <a:r>
                  <a:rPr lang="en-US" sz="1000" b="1" dirty="0"/>
                  <a:t>$8,250 </a:t>
                </a:r>
                <a:r>
                  <a:rPr lang="en-US" sz="1000" b="1" dirty="0" smtClean="0"/>
                  <a:t>or Less</a:t>
                </a:r>
                <a:endParaRPr lang="en-US" sz="1000" b="1" dirty="0"/>
              </a:p>
            </p:txBody>
          </p:sp>
          <p:sp>
            <p:nvSpPr>
              <p:cNvPr id="46088" name="TextBox 11"/>
              <p:cNvSpPr txBox="1">
                <a:spLocks noChangeArrowheads="1"/>
              </p:cNvSpPr>
              <p:nvPr/>
            </p:nvSpPr>
            <p:spPr bwMode="auto">
              <a:xfrm>
                <a:off x="2065338" y="4882357"/>
                <a:ext cx="1671637" cy="246221"/>
              </a:xfrm>
              <a:prstGeom prst="rect">
                <a:avLst/>
              </a:prstGeom>
              <a:noFill/>
              <a:ln w="9525">
                <a:noFill/>
                <a:miter lim="800000"/>
                <a:headEnd/>
                <a:tailEnd/>
              </a:ln>
            </p:spPr>
            <p:txBody>
              <a:bodyPr>
                <a:spAutoFit/>
              </a:bodyPr>
              <a:lstStyle/>
              <a:p>
                <a:r>
                  <a:rPr lang="en-US" sz="1000" b="1" dirty="0"/>
                  <a:t>$8,251 to $9,350</a:t>
                </a:r>
              </a:p>
            </p:txBody>
          </p:sp>
          <p:sp>
            <p:nvSpPr>
              <p:cNvPr id="46089" name="TextBox 12"/>
              <p:cNvSpPr txBox="1">
                <a:spLocks noChangeArrowheads="1"/>
              </p:cNvSpPr>
              <p:nvPr/>
            </p:nvSpPr>
            <p:spPr bwMode="auto">
              <a:xfrm>
                <a:off x="2065338" y="5054204"/>
                <a:ext cx="1668462" cy="246221"/>
              </a:xfrm>
              <a:prstGeom prst="rect">
                <a:avLst/>
              </a:prstGeom>
              <a:noFill/>
              <a:ln w="9525">
                <a:noFill/>
                <a:miter lim="800000"/>
                <a:headEnd/>
                <a:tailEnd/>
              </a:ln>
            </p:spPr>
            <p:txBody>
              <a:bodyPr>
                <a:spAutoFit/>
              </a:bodyPr>
              <a:lstStyle/>
              <a:p>
                <a:r>
                  <a:rPr lang="en-US" sz="1000" b="1" dirty="0"/>
                  <a:t>$9,351 to $10,250</a:t>
                </a:r>
              </a:p>
            </p:txBody>
          </p:sp>
          <p:sp>
            <p:nvSpPr>
              <p:cNvPr id="46090" name="TextBox 13"/>
              <p:cNvSpPr txBox="1">
                <a:spLocks noChangeArrowheads="1"/>
              </p:cNvSpPr>
              <p:nvPr/>
            </p:nvSpPr>
            <p:spPr bwMode="auto">
              <a:xfrm>
                <a:off x="2065338" y="5226050"/>
                <a:ext cx="1747837" cy="246221"/>
              </a:xfrm>
              <a:prstGeom prst="rect">
                <a:avLst/>
              </a:prstGeom>
              <a:noFill/>
              <a:ln w="9525">
                <a:noFill/>
                <a:miter lim="800000"/>
                <a:headEnd/>
                <a:tailEnd/>
              </a:ln>
            </p:spPr>
            <p:txBody>
              <a:bodyPr>
                <a:spAutoFit/>
              </a:bodyPr>
              <a:lstStyle/>
              <a:p>
                <a:r>
                  <a:rPr lang="en-US" sz="1000" b="1" dirty="0"/>
                  <a:t>$10,251 </a:t>
                </a:r>
                <a:r>
                  <a:rPr lang="en-US" sz="1000" b="1" dirty="0" smtClean="0"/>
                  <a:t>or More</a:t>
                </a:r>
                <a:endParaRPr lang="en-US" sz="1000" b="1" dirty="0"/>
              </a:p>
            </p:txBody>
          </p:sp>
          <p:sp>
            <p:nvSpPr>
              <p:cNvPr id="46091" name="TextBox 14"/>
              <p:cNvSpPr txBox="1">
                <a:spLocks noChangeArrowheads="1"/>
              </p:cNvSpPr>
              <p:nvPr/>
            </p:nvSpPr>
            <p:spPr bwMode="auto">
              <a:xfrm>
                <a:off x="2065338" y="4538663"/>
                <a:ext cx="1668462" cy="246221"/>
              </a:xfrm>
              <a:prstGeom prst="rect">
                <a:avLst/>
              </a:prstGeom>
              <a:noFill/>
              <a:ln w="9525">
                <a:noFill/>
                <a:miter lim="800000"/>
                <a:headEnd/>
                <a:tailEnd/>
              </a:ln>
            </p:spPr>
            <p:txBody>
              <a:bodyPr>
                <a:spAutoFit/>
              </a:bodyPr>
              <a:lstStyle/>
              <a:p>
                <a:r>
                  <a:rPr lang="en-US" sz="1000" b="1" dirty="0"/>
                  <a:t>No Data Available</a:t>
                </a:r>
              </a:p>
            </p:txBody>
          </p:sp>
        </p:grpSp>
      </p:grpSp>
      <p:sp>
        <p:nvSpPr>
          <p:cNvPr id="34" name="TextBox 6"/>
          <p:cNvSpPr txBox="1">
            <a:spLocks noChangeArrowheads="1"/>
          </p:cNvSpPr>
          <p:nvPr/>
        </p:nvSpPr>
        <p:spPr bwMode="auto">
          <a:xfrm>
            <a:off x="455613" y="6161544"/>
            <a:ext cx="6035675" cy="215444"/>
          </a:xfrm>
          <a:prstGeom prst="rect">
            <a:avLst/>
          </a:prstGeom>
          <a:noFill/>
          <a:ln w="9525">
            <a:noFill/>
            <a:miter lim="800000"/>
            <a:headEnd/>
            <a:tailEnd/>
          </a:ln>
        </p:spPr>
        <p:txBody>
          <a:bodyPr lIns="0" rIns="0" anchor="b">
            <a:spAutoFit/>
          </a:bodyPr>
          <a:lstStyle/>
          <a:p>
            <a:r>
              <a:rPr lang="en-US" sz="600" dirty="0" smtClean="0"/>
              <a:t>SOURCE: </a:t>
            </a:r>
            <a:r>
              <a:rPr lang="en-US" sz="800" dirty="0" smtClean="0"/>
              <a:t>Dartmouth Atlas of Health Care.</a:t>
            </a:r>
            <a:endParaRPr lang="en-US" sz="800" dirty="0"/>
          </a:p>
        </p:txBody>
      </p:sp>
    </p:spTree>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Title 1"/>
          <p:cNvSpPr>
            <a:spLocks noGrp="1"/>
          </p:cNvSpPr>
          <p:nvPr>
            <p:ph type="title"/>
          </p:nvPr>
        </p:nvSpPr>
        <p:spPr/>
        <p:txBody>
          <a:bodyPr/>
          <a:lstStyle/>
          <a:p>
            <a:r>
              <a:rPr lang="en-US" dirty="0" smtClean="0"/>
              <a:t>Even Within the Extended Boston Health Care Market, Total Spending for Medicare Beneficiaries Varies Significantly</a:t>
            </a:r>
          </a:p>
        </p:txBody>
      </p:sp>
      <p:sp>
        <p:nvSpPr>
          <p:cNvPr id="47108" name="Slide Number Placeholder 3"/>
          <p:cNvSpPr>
            <a:spLocks noGrp="1"/>
          </p:cNvSpPr>
          <p:nvPr>
            <p:ph type="sldNum" sz="quarter" idx="10"/>
          </p:nvPr>
        </p:nvSpPr>
        <p:spPr/>
        <p:txBody>
          <a:bodyPr/>
          <a:lstStyle/>
          <a:p>
            <a:fld id="{5F25242D-D44B-4E28-A750-F85B1ED36CB5}" type="slidenum">
              <a:rPr lang="en-US" smtClean="0"/>
              <a:pPr/>
              <a:t>42</a:t>
            </a:fld>
            <a:endParaRPr lang="en-US" dirty="0"/>
          </a:p>
        </p:txBody>
      </p:sp>
      <p:pic>
        <p:nvPicPr>
          <p:cNvPr id="16" name="Picture 15" descr="map3.jpg"/>
          <p:cNvPicPr>
            <a:picLocks noChangeAspect="1"/>
          </p:cNvPicPr>
          <p:nvPr/>
        </p:nvPicPr>
        <p:blipFill>
          <a:blip r:embed="rId3" cstate="print"/>
          <a:srcRect l="45492" r="7104"/>
          <a:stretch>
            <a:fillRect/>
          </a:stretch>
        </p:blipFill>
        <p:spPr>
          <a:xfrm>
            <a:off x="2919413" y="2152649"/>
            <a:ext cx="3733624" cy="4067175"/>
          </a:xfrm>
          <a:prstGeom prst="rect">
            <a:avLst/>
          </a:prstGeom>
        </p:spPr>
      </p:pic>
      <p:grpSp>
        <p:nvGrpSpPr>
          <p:cNvPr id="34" name="Group 33"/>
          <p:cNvGrpSpPr/>
          <p:nvPr/>
        </p:nvGrpSpPr>
        <p:grpSpPr>
          <a:xfrm>
            <a:off x="1085850" y="2324100"/>
            <a:ext cx="2727325" cy="3600450"/>
            <a:chOff x="1085850" y="2324100"/>
            <a:chExt cx="2727325" cy="3600450"/>
          </a:xfrm>
        </p:grpSpPr>
        <p:pic>
          <p:nvPicPr>
            <p:cNvPr id="35" name="Picture 34" descr="map3.jpg"/>
            <p:cNvPicPr>
              <a:picLocks noChangeAspect="1"/>
            </p:cNvPicPr>
            <p:nvPr/>
          </p:nvPicPr>
          <p:blipFill>
            <a:blip r:embed="rId3" cstate="print"/>
            <a:srcRect r="83470"/>
            <a:stretch>
              <a:fillRect/>
            </a:stretch>
          </p:blipFill>
          <p:spPr>
            <a:xfrm>
              <a:off x="1085850" y="2324100"/>
              <a:ext cx="1152525" cy="3600450"/>
            </a:xfrm>
            <a:prstGeom prst="rect">
              <a:avLst/>
            </a:prstGeom>
          </p:spPr>
        </p:pic>
        <p:grpSp>
          <p:nvGrpSpPr>
            <p:cNvPr id="36" name="Group 22"/>
            <p:cNvGrpSpPr/>
            <p:nvPr/>
          </p:nvGrpSpPr>
          <p:grpSpPr>
            <a:xfrm>
              <a:off x="2065338" y="4538663"/>
              <a:ext cx="1747837" cy="933608"/>
              <a:chOff x="960438" y="4376738"/>
              <a:chExt cx="1747837" cy="933608"/>
            </a:xfrm>
          </p:grpSpPr>
          <p:sp>
            <p:nvSpPr>
              <p:cNvPr id="37" name="TextBox 10"/>
              <p:cNvSpPr txBox="1">
                <a:spLocks noChangeArrowheads="1"/>
              </p:cNvSpPr>
              <p:nvPr/>
            </p:nvSpPr>
            <p:spPr bwMode="auto">
              <a:xfrm>
                <a:off x="960438" y="4548585"/>
                <a:ext cx="1747837" cy="246221"/>
              </a:xfrm>
              <a:prstGeom prst="rect">
                <a:avLst/>
              </a:prstGeom>
              <a:noFill/>
              <a:ln w="9525">
                <a:noFill/>
                <a:miter lim="800000"/>
                <a:headEnd/>
                <a:tailEnd/>
              </a:ln>
            </p:spPr>
            <p:txBody>
              <a:bodyPr>
                <a:spAutoFit/>
              </a:bodyPr>
              <a:lstStyle/>
              <a:p>
                <a:r>
                  <a:rPr lang="en-US" sz="1000" b="1" dirty="0"/>
                  <a:t>$8,250 </a:t>
                </a:r>
                <a:r>
                  <a:rPr lang="en-US" sz="1000" b="1" dirty="0" smtClean="0"/>
                  <a:t>or Less</a:t>
                </a:r>
                <a:endParaRPr lang="en-US" sz="1000" b="1" dirty="0"/>
              </a:p>
            </p:txBody>
          </p:sp>
          <p:sp>
            <p:nvSpPr>
              <p:cNvPr id="38" name="TextBox 11"/>
              <p:cNvSpPr txBox="1">
                <a:spLocks noChangeArrowheads="1"/>
              </p:cNvSpPr>
              <p:nvPr/>
            </p:nvSpPr>
            <p:spPr bwMode="auto">
              <a:xfrm>
                <a:off x="960438" y="4720432"/>
                <a:ext cx="1671637" cy="246221"/>
              </a:xfrm>
              <a:prstGeom prst="rect">
                <a:avLst/>
              </a:prstGeom>
              <a:noFill/>
              <a:ln w="9525">
                <a:noFill/>
                <a:miter lim="800000"/>
                <a:headEnd/>
                <a:tailEnd/>
              </a:ln>
            </p:spPr>
            <p:txBody>
              <a:bodyPr>
                <a:spAutoFit/>
              </a:bodyPr>
              <a:lstStyle/>
              <a:p>
                <a:r>
                  <a:rPr lang="en-US" sz="1000" b="1" dirty="0"/>
                  <a:t>$8,251 to $9,350</a:t>
                </a:r>
              </a:p>
            </p:txBody>
          </p:sp>
          <p:sp>
            <p:nvSpPr>
              <p:cNvPr id="39" name="TextBox 12"/>
              <p:cNvSpPr txBox="1">
                <a:spLocks noChangeArrowheads="1"/>
              </p:cNvSpPr>
              <p:nvPr/>
            </p:nvSpPr>
            <p:spPr bwMode="auto">
              <a:xfrm>
                <a:off x="960438" y="4892279"/>
                <a:ext cx="1668462" cy="246221"/>
              </a:xfrm>
              <a:prstGeom prst="rect">
                <a:avLst/>
              </a:prstGeom>
              <a:noFill/>
              <a:ln w="9525">
                <a:noFill/>
                <a:miter lim="800000"/>
                <a:headEnd/>
                <a:tailEnd/>
              </a:ln>
            </p:spPr>
            <p:txBody>
              <a:bodyPr>
                <a:spAutoFit/>
              </a:bodyPr>
              <a:lstStyle/>
              <a:p>
                <a:r>
                  <a:rPr lang="en-US" sz="1000" b="1" dirty="0"/>
                  <a:t>$9,351 to $10,250</a:t>
                </a:r>
              </a:p>
            </p:txBody>
          </p:sp>
          <p:sp>
            <p:nvSpPr>
              <p:cNvPr id="40" name="TextBox 13"/>
              <p:cNvSpPr txBox="1">
                <a:spLocks noChangeArrowheads="1"/>
              </p:cNvSpPr>
              <p:nvPr/>
            </p:nvSpPr>
            <p:spPr bwMode="auto">
              <a:xfrm>
                <a:off x="960438" y="5064125"/>
                <a:ext cx="1747837" cy="246221"/>
              </a:xfrm>
              <a:prstGeom prst="rect">
                <a:avLst/>
              </a:prstGeom>
              <a:noFill/>
              <a:ln w="9525">
                <a:noFill/>
                <a:miter lim="800000"/>
                <a:headEnd/>
                <a:tailEnd/>
              </a:ln>
            </p:spPr>
            <p:txBody>
              <a:bodyPr>
                <a:spAutoFit/>
              </a:bodyPr>
              <a:lstStyle/>
              <a:p>
                <a:r>
                  <a:rPr lang="en-US" sz="1000" b="1" dirty="0"/>
                  <a:t>$10,251 </a:t>
                </a:r>
                <a:r>
                  <a:rPr lang="en-US" sz="1000" b="1" dirty="0" smtClean="0"/>
                  <a:t>or More</a:t>
                </a:r>
                <a:endParaRPr lang="en-US" sz="1000" b="1" dirty="0"/>
              </a:p>
            </p:txBody>
          </p:sp>
          <p:sp>
            <p:nvSpPr>
              <p:cNvPr id="41" name="TextBox 14"/>
              <p:cNvSpPr txBox="1">
                <a:spLocks noChangeArrowheads="1"/>
              </p:cNvSpPr>
              <p:nvPr/>
            </p:nvSpPr>
            <p:spPr bwMode="auto">
              <a:xfrm>
                <a:off x="960438" y="4376738"/>
                <a:ext cx="1668462" cy="246221"/>
              </a:xfrm>
              <a:prstGeom prst="rect">
                <a:avLst/>
              </a:prstGeom>
              <a:noFill/>
              <a:ln w="9525">
                <a:noFill/>
                <a:miter lim="800000"/>
                <a:headEnd/>
                <a:tailEnd/>
              </a:ln>
            </p:spPr>
            <p:txBody>
              <a:bodyPr>
                <a:spAutoFit/>
              </a:bodyPr>
              <a:lstStyle/>
              <a:p>
                <a:r>
                  <a:rPr lang="en-US" sz="1000" b="1" dirty="0"/>
                  <a:t>No Data Available</a:t>
                </a:r>
              </a:p>
            </p:txBody>
          </p:sp>
        </p:grpSp>
      </p:grpSp>
      <p:sp>
        <p:nvSpPr>
          <p:cNvPr id="42" name="Rectangle 8"/>
          <p:cNvSpPr>
            <a:spLocks noChangeArrowheads="1"/>
          </p:cNvSpPr>
          <p:nvPr/>
        </p:nvSpPr>
        <p:spPr bwMode="auto">
          <a:xfrm>
            <a:off x="455613" y="1789113"/>
            <a:ext cx="6529031" cy="246221"/>
          </a:xfrm>
          <a:prstGeom prst="rect">
            <a:avLst/>
          </a:prstGeom>
          <a:noFill/>
          <a:ln w="9525">
            <a:noFill/>
            <a:miter lim="800000"/>
            <a:headEnd/>
            <a:tailEnd/>
          </a:ln>
        </p:spPr>
        <p:txBody>
          <a:bodyPr wrap="none" lIns="0" rIns="0">
            <a:spAutoFit/>
          </a:bodyPr>
          <a:lstStyle/>
          <a:p>
            <a:r>
              <a:rPr lang="en-US" sz="1000" b="1" dirty="0" smtClean="0">
                <a:solidFill>
                  <a:srgbClr val="1C1C1C"/>
                </a:solidFill>
              </a:rPr>
              <a:t>TOTAL MEDICARE REIMBURSEMENTS (EXCLUDING PRESCRIPTION DRUGS) PER ENROLLEE BY HOSPITAL SERVICE AREA, 2007</a:t>
            </a:r>
          </a:p>
        </p:txBody>
      </p:sp>
      <p:sp>
        <p:nvSpPr>
          <p:cNvPr id="43" name="TextBox 6"/>
          <p:cNvSpPr txBox="1">
            <a:spLocks noChangeArrowheads="1"/>
          </p:cNvSpPr>
          <p:nvPr/>
        </p:nvSpPr>
        <p:spPr bwMode="auto">
          <a:xfrm>
            <a:off x="455613" y="6161544"/>
            <a:ext cx="6035675" cy="215444"/>
          </a:xfrm>
          <a:prstGeom prst="rect">
            <a:avLst/>
          </a:prstGeom>
          <a:noFill/>
          <a:ln w="9525">
            <a:noFill/>
            <a:miter lim="800000"/>
            <a:headEnd/>
            <a:tailEnd/>
          </a:ln>
        </p:spPr>
        <p:txBody>
          <a:bodyPr lIns="0" rIns="0" anchor="b">
            <a:spAutoFit/>
          </a:bodyPr>
          <a:lstStyle/>
          <a:p>
            <a:r>
              <a:rPr lang="en-US" sz="600" dirty="0" smtClean="0"/>
              <a:t>SOURCE: </a:t>
            </a:r>
            <a:r>
              <a:rPr lang="en-US" sz="800" dirty="0" smtClean="0"/>
              <a:t>Dartmouth Atlas of Health Care.</a:t>
            </a:r>
            <a:endParaRPr lang="en-US" sz="800" dirty="0"/>
          </a:p>
        </p:txBody>
      </p:sp>
    </p:spTree>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3" name="Chart 10"/>
          <p:cNvGraphicFramePr>
            <a:graphicFrameLocks/>
          </p:cNvGraphicFramePr>
          <p:nvPr>
            <p:extLst>
              <p:ext uri="{D42A27DB-BD31-4B8C-83A1-F6EECF244321}">
                <p14:modId xmlns="" xmlns:p14="http://schemas.microsoft.com/office/powerpoint/2010/main" val="249328824"/>
              </p:ext>
            </p:extLst>
          </p:nvPr>
        </p:nvGraphicFramePr>
        <p:xfrm>
          <a:off x="455613" y="2446066"/>
          <a:ext cx="5943600" cy="3424237"/>
        </p:xfrm>
        <a:graphic>
          <a:graphicData uri="http://schemas.openxmlformats.org/drawingml/2006/chart">
            <c:chart xmlns:c="http://schemas.openxmlformats.org/drawingml/2006/chart" xmlns:r="http://schemas.openxmlformats.org/officeDocument/2006/relationships" r:id="rId3"/>
          </a:graphicData>
        </a:graphic>
      </p:graphicFrame>
      <p:sp>
        <p:nvSpPr>
          <p:cNvPr id="27651" name="Rectangle 2"/>
          <p:cNvSpPr>
            <a:spLocks noGrp="1" noChangeArrowheads="1"/>
          </p:cNvSpPr>
          <p:nvPr>
            <p:ph type="title"/>
          </p:nvPr>
        </p:nvSpPr>
        <p:spPr/>
        <p:txBody>
          <a:bodyPr/>
          <a:lstStyle/>
          <a:p>
            <a:r>
              <a:rPr lang="en-US" smtClean="0"/>
              <a:t>Spending on Hospital Outpatient and Physician Services Explains Much of the Difference Between High and Low Spending Groups</a:t>
            </a:r>
            <a:endParaRPr lang="en-US" dirty="0" smtClean="0"/>
          </a:p>
        </p:txBody>
      </p:sp>
      <p:sp>
        <p:nvSpPr>
          <p:cNvPr id="8" name="TextBox 7"/>
          <p:cNvSpPr txBox="1"/>
          <p:nvPr/>
        </p:nvSpPr>
        <p:spPr>
          <a:xfrm>
            <a:off x="467060" y="1779584"/>
            <a:ext cx="4970271" cy="246221"/>
          </a:xfrm>
          <a:prstGeom prst="rect">
            <a:avLst/>
          </a:prstGeom>
          <a:noFill/>
        </p:spPr>
        <p:txBody>
          <a:bodyPr wrap="none" lIns="0">
            <a:spAutoFit/>
          </a:bodyPr>
          <a:lstStyle/>
          <a:p>
            <a:pPr eaLnBrk="0" fontAlgn="base" hangingPunct="0">
              <a:spcBef>
                <a:spcPct val="0"/>
              </a:spcBef>
              <a:spcAft>
                <a:spcPct val="0"/>
              </a:spcAft>
              <a:defRPr/>
            </a:pPr>
            <a:r>
              <a:rPr lang="en-US" sz="1000" b="1" dirty="0" smtClean="0">
                <a:solidFill>
                  <a:srgbClr val="000000"/>
                </a:solidFill>
              </a:rPr>
              <a:t>2010 COMMERCIAL UNADJUSTED TOTAL MEDICAL EXPENSES (TME) FOR PHYSICIAN GROUPS</a:t>
            </a:r>
            <a:endParaRPr lang="en-US" sz="1000" b="1" dirty="0">
              <a:solidFill>
                <a:srgbClr val="000000"/>
              </a:solidFill>
            </a:endParaRPr>
          </a:p>
        </p:txBody>
      </p:sp>
      <p:sp>
        <p:nvSpPr>
          <p:cNvPr id="10" name="Rectangle 9"/>
          <p:cNvSpPr/>
          <p:nvPr/>
        </p:nvSpPr>
        <p:spPr>
          <a:xfrm>
            <a:off x="6551613" y="1787525"/>
            <a:ext cx="228600" cy="1190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4" name="TextBox 6"/>
          <p:cNvSpPr txBox="1">
            <a:spLocks noChangeArrowheads="1"/>
          </p:cNvSpPr>
          <p:nvPr/>
        </p:nvSpPr>
        <p:spPr bwMode="auto">
          <a:xfrm>
            <a:off x="455613" y="6228307"/>
            <a:ext cx="8221662" cy="186782"/>
          </a:xfrm>
          <a:prstGeom prst="rect">
            <a:avLst/>
          </a:prstGeom>
          <a:noFill/>
          <a:ln w="9525">
            <a:noFill/>
            <a:miter lim="800000"/>
            <a:headEnd/>
            <a:tailEnd/>
          </a:ln>
        </p:spPr>
        <p:txBody>
          <a:bodyPr lIns="0" rIns="0" anchor="b">
            <a:spAutoFit/>
          </a:bodyPr>
          <a:lstStyle/>
          <a:p>
            <a:pPr>
              <a:lnSpc>
                <a:spcPts val="700"/>
              </a:lnSpc>
            </a:pPr>
            <a:r>
              <a:rPr lang="en-US" sz="600" dirty="0" smtClean="0">
                <a:solidFill>
                  <a:srgbClr val="1C1C1C"/>
                </a:solidFill>
              </a:rPr>
              <a:t>SOURCES</a:t>
            </a:r>
            <a:r>
              <a:rPr lang="en-US" sz="600" dirty="0" smtClean="0">
                <a:solidFill>
                  <a:srgbClr val="000000"/>
                </a:solidFill>
                <a:ea typeface="ＭＳ Ｐゴシック"/>
                <a:cs typeface="ＭＳ Ｐゴシック"/>
              </a:rPr>
              <a:t>: </a:t>
            </a:r>
            <a:r>
              <a:rPr lang="en-US" sz="800" dirty="0" smtClean="0"/>
              <a:t>Division of Health Care Finance and Policy</a:t>
            </a:r>
            <a:r>
              <a:rPr lang="en-US" altLang="ja-JP" sz="800" dirty="0" smtClean="0"/>
              <a:t>, “</a:t>
            </a:r>
            <a:r>
              <a:rPr lang="en-US" altLang="ja-JP" sz="800" dirty="0" smtClean="0">
                <a:hlinkClick r:id="rId4"/>
              </a:rPr>
              <a:t>Massachusetts </a:t>
            </a:r>
            <a:r>
              <a:rPr lang="en-US" sz="800" dirty="0" smtClean="0">
                <a:hlinkClick r:id="rId4"/>
              </a:rPr>
              <a:t>Health Care Cost Trends: Premiums and Expenditures</a:t>
            </a:r>
            <a:r>
              <a:rPr lang="en-US" sz="800" dirty="0" smtClean="0"/>
              <a:t>,” May </a:t>
            </a:r>
            <a:r>
              <a:rPr lang="en-US" altLang="ja-JP" sz="800" dirty="0" smtClean="0"/>
              <a:t>2012.</a:t>
            </a:r>
            <a:endParaRPr lang="en-US" sz="800" dirty="0" smtClean="0"/>
          </a:p>
        </p:txBody>
      </p:sp>
      <p:sp>
        <p:nvSpPr>
          <p:cNvPr id="12" name="Rectangle 11"/>
          <p:cNvSpPr/>
          <p:nvPr/>
        </p:nvSpPr>
        <p:spPr>
          <a:xfrm>
            <a:off x="6399213" y="1687377"/>
            <a:ext cx="228600" cy="1190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3" name="Text Box 11"/>
          <p:cNvSpPr txBox="1">
            <a:spLocks noChangeArrowheads="1"/>
          </p:cNvSpPr>
          <p:nvPr/>
        </p:nvSpPr>
        <p:spPr bwMode="auto">
          <a:xfrm>
            <a:off x="6627813" y="1819275"/>
            <a:ext cx="2057400" cy="4481513"/>
          </a:xfrm>
          <a:prstGeom prst="rect">
            <a:avLst/>
          </a:prstGeom>
          <a:noFill/>
          <a:ln w="3175">
            <a:solidFill>
              <a:schemeClr val="accent1">
                <a:lumMod val="60000"/>
                <a:lumOff val="40000"/>
              </a:schemeClr>
            </a:solidFill>
            <a:miter lim="800000"/>
            <a:headEnd/>
            <a:tailEnd/>
          </a:ln>
        </p:spPr>
        <p:txBody>
          <a:bodyPr/>
          <a:lstStyle/>
          <a:p>
            <a:endParaRPr lang="en-US" sz="1400" dirty="0"/>
          </a:p>
        </p:txBody>
      </p:sp>
      <p:sp>
        <p:nvSpPr>
          <p:cNvPr id="16" name="Text Box 11"/>
          <p:cNvSpPr txBox="1">
            <a:spLocks noChangeArrowheads="1"/>
          </p:cNvSpPr>
          <p:nvPr/>
        </p:nvSpPr>
        <p:spPr bwMode="auto">
          <a:xfrm>
            <a:off x="6623459" y="1814920"/>
            <a:ext cx="2057400" cy="4481513"/>
          </a:xfrm>
          <a:prstGeom prst="rect">
            <a:avLst/>
          </a:prstGeom>
          <a:noFill/>
          <a:ln w="3175">
            <a:solidFill>
              <a:schemeClr val="accent1">
                <a:lumMod val="60000"/>
                <a:lumOff val="40000"/>
              </a:schemeClr>
            </a:solidFill>
            <a:miter lim="800000"/>
            <a:headEnd/>
            <a:tailEnd/>
          </a:ln>
        </p:spPr>
        <p:txBody>
          <a:bodyPr/>
          <a:lstStyle/>
          <a:p>
            <a:r>
              <a:rPr lang="en-US" sz="1400" dirty="0" smtClean="0"/>
              <a:t>Spending also varies by physician groups. A recent study of Massachusetts private health spending compared differences in per person spending for patients cared for by relatively high- and low-spending physician groups. Outpatient spending and physicians’ services made up the majority of the differences between these two groups. </a:t>
            </a:r>
            <a:endParaRPr lang="en-US" sz="1400" dirty="0"/>
          </a:p>
        </p:txBody>
      </p:sp>
      <p:sp>
        <p:nvSpPr>
          <p:cNvPr id="24" name="TextBox 18"/>
          <p:cNvSpPr txBox="1">
            <a:spLocks noChangeArrowheads="1"/>
          </p:cNvSpPr>
          <p:nvPr/>
        </p:nvSpPr>
        <p:spPr bwMode="auto">
          <a:xfrm>
            <a:off x="2746291" y="5666200"/>
            <a:ext cx="1406609" cy="425758"/>
          </a:xfrm>
          <a:prstGeom prst="rect">
            <a:avLst/>
          </a:prstGeom>
          <a:noFill/>
          <a:ln w="9525">
            <a:noFill/>
            <a:miter lim="800000"/>
            <a:headEnd/>
            <a:tailEnd/>
          </a:ln>
        </p:spPr>
        <p:txBody>
          <a:bodyPr wrap="square">
            <a:spAutoFit/>
          </a:bodyPr>
          <a:lstStyle/>
          <a:p>
            <a:pPr algn="ctr">
              <a:lnSpc>
                <a:spcPts val="1300"/>
              </a:lnSpc>
            </a:pPr>
            <a:r>
              <a:rPr lang="en-US" sz="1100" b="1" dirty="0" smtClean="0"/>
              <a:t>Lower Relative TME Physician Groups</a:t>
            </a:r>
          </a:p>
        </p:txBody>
      </p:sp>
      <p:sp>
        <p:nvSpPr>
          <p:cNvPr id="32" name="TextBox 18"/>
          <p:cNvSpPr txBox="1">
            <a:spLocks noChangeArrowheads="1"/>
          </p:cNvSpPr>
          <p:nvPr/>
        </p:nvSpPr>
        <p:spPr bwMode="auto">
          <a:xfrm>
            <a:off x="4643500" y="5666200"/>
            <a:ext cx="1406609" cy="425758"/>
          </a:xfrm>
          <a:prstGeom prst="rect">
            <a:avLst/>
          </a:prstGeom>
          <a:noFill/>
          <a:ln w="9525">
            <a:noFill/>
            <a:miter lim="800000"/>
            <a:headEnd/>
            <a:tailEnd/>
          </a:ln>
        </p:spPr>
        <p:txBody>
          <a:bodyPr wrap="square">
            <a:spAutoFit/>
          </a:bodyPr>
          <a:lstStyle/>
          <a:p>
            <a:pPr algn="ctr">
              <a:lnSpc>
                <a:spcPts val="1300"/>
              </a:lnSpc>
            </a:pPr>
            <a:r>
              <a:rPr lang="en-US" sz="1100" b="1" dirty="0" smtClean="0"/>
              <a:t>Higher Relative TME Physician Groups</a:t>
            </a:r>
          </a:p>
        </p:txBody>
      </p:sp>
      <p:sp>
        <p:nvSpPr>
          <p:cNvPr id="31" name="TextBox 18"/>
          <p:cNvSpPr txBox="1">
            <a:spLocks noChangeArrowheads="1"/>
          </p:cNvSpPr>
          <p:nvPr/>
        </p:nvSpPr>
        <p:spPr bwMode="auto">
          <a:xfrm>
            <a:off x="2746291" y="2601562"/>
            <a:ext cx="1406609" cy="259045"/>
          </a:xfrm>
          <a:prstGeom prst="rect">
            <a:avLst/>
          </a:prstGeom>
          <a:noFill/>
          <a:ln w="9525">
            <a:noFill/>
            <a:miter lim="800000"/>
            <a:headEnd/>
            <a:tailEnd/>
          </a:ln>
        </p:spPr>
        <p:txBody>
          <a:bodyPr wrap="square">
            <a:spAutoFit/>
          </a:bodyPr>
          <a:lstStyle/>
          <a:p>
            <a:pPr algn="ctr">
              <a:lnSpc>
                <a:spcPts val="1300"/>
              </a:lnSpc>
            </a:pPr>
            <a:r>
              <a:rPr lang="en-US" sz="1000" b="1" dirty="0" smtClean="0"/>
              <a:t>$4,800</a:t>
            </a:r>
          </a:p>
        </p:txBody>
      </p:sp>
      <p:sp>
        <p:nvSpPr>
          <p:cNvPr id="33" name="TextBox 18"/>
          <p:cNvSpPr txBox="1">
            <a:spLocks noChangeArrowheads="1"/>
          </p:cNvSpPr>
          <p:nvPr/>
        </p:nvSpPr>
        <p:spPr bwMode="auto">
          <a:xfrm>
            <a:off x="4643500" y="2204852"/>
            <a:ext cx="1406609" cy="259045"/>
          </a:xfrm>
          <a:prstGeom prst="rect">
            <a:avLst/>
          </a:prstGeom>
          <a:noFill/>
          <a:ln w="9525">
            <a:noFill/>
            <a:miter lim="800000"/>
            <a:headEnd/>
            <a:tailEnd/>
          </a:ln>
        </p:spPr>
        <p:txBody>
          <a:bodyPr wrap="square">
            <a:spAutoFit/>
          </a:bodyPr>
          <a:lstStyle/>
          <a:p>
            <a:pPr algn="ctr">
              <a:lnSpc>
                <a:spcPts val="1300"/>
              </a:lnSpc>
            </a:pPr>
            <a:r>
              <a:rPr lang="en-US" sz="1000" b="1" dirty="0" smtClean="0"/>
              <a:t>$5,496</a:t>
            </a:r>
          </a:p>
        </p:txBody>
      </p:sp>
      <p:cxnSp>
        <p:nvCxnSpPr>
          <p:cNvPr id="25" name="Straight Connector 24"/>
          <p:cNvCxnSpPr/>
          <p:nvPr/>
        </p:nvCxnSpPr>
        <p:spPr>
          <a:xfrm flipH="1">
            <a:off x="4132615" y="5114925"/>
            <a:ext cx="534635" cy="27091"/>
          </a:xfrm>
          <a:prstGeom prst="line">
            <a:avLst/>
          </a:prstGeom>
          <a:ln w="6350">
            <a:solidFill>
              <a:schemeClr val="accent2"/>
            </a:solidFill>
            <a:prstDash val="lgDash"/>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4132615" y="4286250"/>
            <a:ext cx="534635" cy="221426"/>
          </a:xfrm>
          <a:prstGeom prst="line">
            <a:avLst/>
          </a:prstGeom>
          <a:ln w="6350">
            <a:solidFill>
              <a:schemeClr val="accent2"/>
            </a:solidFill>
            <a:prstDash val="lgDash"/>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flipH="1">
            <a:off x="4132615" y="3362325"/>
            <a:ext cx="534635" cy="380383"/>
          </a:xfrm>
          <a:prstGeom prst="line">
            <a:avLst/>
          </a:prstGeom>
          <a:ln w="6350">
            <a:solidFill>
              <a:schemeClr val="accent2"/>
            </a:solidFill>
            <a:prstDash val="lgDash"/>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flipH="1">
            <a:off x="4132615" y="3238500"/>
            <a:ext cx="534635" cy="396340"/>
          </a:xfrm>
          <a:prstGeom prst="line">
            <a:avLst/>
          </a:prstGeom>
          <a:ln w="6350">
            <a:solidFill>
              <a:schemeClr val="accent2"/>
            </a:solidFill>
            <a:prstDash val="lgDas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4132614" y="2743200"/>
            <a:ext cx="544300" cy="398815"/>
          </a:xfrm>
          <a:prstGeom prst="line">
            <a:avLst/>
          </a:prstGeom>
          <a:ln w="6350">
            <a:solidFill>
              <a:schemeClr val="accent2"/>
            </a:solidFill>
            <a:prstDash val="lgDash"/>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flipH="1">
            <a:off x="4132614" y="2590800"/>
            <a:ext cx="544300" cy="398815"/>
          </a:xfrm>
          <a:prstGeom prst="line">
            <a:avLst/>
          </a:prstGeom>
          <a:ln w="6350">
            <a:solidFill>
              <a:schemeClr val="accent2"/>
            </a:solidFill>
            <a:prstDash val="lgDash"/>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H="1">
            <a:off x="4132614" y="2458192"/>
            <a:ext cx="548913" cy="402773"/>
          </a:xfrm>
          <a:prstGeom prst="line">
            <a:avLst/>
          </a:prstGeom>
          <a:ln w="6350">
            <a:solidFill>
              <a:schemeClr val="accent2"/>
            </a:solidFill>
            <a:prstDash val="lgDash"/>
          </a:ln>
        </p:spPr>
        <p:style>
          <a:lnRef idx="1">
            <a:schemeClr val="accent1"/>
          </a:lnRef>
          <a:fillRef idx="0">
            <a:schemeClr val="accent1"/>
          </a:fillRef>
          <a:effectRef idx="0">
            <a:schemeClr val="accent1"/>
          </a:effectRef>
          <a:fontRef idx="minor">
            <a:schemeClr val="tx1"/>
          </a:fontRef>
        </p:style>
      </p:cxnSp>
      <p:sp>
        <p:nvSpPr>
          <p:cNvPr id="27" name="Rectangle 26"/>
          <p:cNvSpPr/>
          <p:nvPr/>
        </p:nvSpPr>
        <p:spPr>
          <a:xfrm>
            <a:off x="994311" y="4693287"/>
            <a:ext cx="1764792" cy="246221"/>
          </a:xfrm>
          <a:prstGeom prst="rect">
            <a:avLst/>
          </a:prstGeom>
        </p:spPr>
        <p:txBody>
          <a:bodyPr wrap="square">
            <a:spAutoFit/>
          </a:bodyPr>
          <a:lstStyle/>
          <a:p>
            <a:pPr algn="r" fontAlgn="b"/>
            <a:r>
              <a:rPr lang="en-US" sz="1000" b="1" dirty="0" smtClean="0">
                <a:solidFill>
                  <a:schemeClr val="accent2">
                    <a:lumMod val="75000"/>
                  </a:schemeClr>
                </a:solidFill>
                <a:latin typeface="Calibri"/>
              </a:rPr>
              <a:t>Hospital Outpatient</a:t>
            </a:r>
          </a:p>
        </p:txBody>
      </p:sp>
      <p:sp>
        <p:nvSpPr>
          <p:cNvPr id="28" name="Rectangle 27"/>
          <p:cNvSpPr/>
          <p:nvPr/>
        </p:nvSpPr>
        <p:spPr>
          <a:xfrm>
            <a:off x="994311" y="4000064"/>
            <a:ext cx="1764792" cy="246221"/>
          </a:xfrm>
          <a:prstGeom prst="rect">
            <a:avLst/>
          </a:prstGeom>
        </p:spPr>
        <p:txBody>
          <a:bodyPr wrap="square">
            <a:spAutoFit/>
          </a:bodyPr>
          <a:lstStyle/>
          <a:p>
            <a:pPr algn="r" fontAlgn="b"/>
            <a:r>
              <a:rPr lang="en-US" sz="1000" b="1" dirty="0" smtClean="0">
                <a:solidFill>
                  <a:schemeClr val="accent3">
                    <a:lumMod val="50000"/>
                  </a:schemeClr>
                </a:solidFill>
                <a:latin typeface="Calibri"/>
              </a:rPr>
              <a:t>Physician</a:t>
            </a:r>
          </a:p>
        </p:txBody>
      </p:sp>
      <p:sp>
        <p:nvSpPr>
          <p:cNvPr id="29" name="Rectangle 28"/>
          <p:cNvSpPr/>
          <p:nvPr/>
        </p:nvSpPr>
        <p:spPr>
          <a:xfrm>
            <a:off x="994311" y="3280803"/>
            <a:ext cx="1764792" cy="246221"/>
          </a:xfrm>
          <a:prstGeom prst="rect">
            <a:avLst/>
          </a:prstGeom>
        </p:spPr>
        <p:txBody>
          <a:bodyPr wrap="square">
            <a:spAutoFit/>
          </a:bodyPr>
          <a:lstStyle/>
          <a:p>
            <a:pPr algn="r" fontAlgn="b"/>
            <a:r>
              <a:rPr lang="en-US" sz="1000" b="1" dirty="0" smtClean="0">
                <a:solidFill>
                  <a:schemeClr val="bg2">
                    <a:lumMod val="75000"/>
                  </a:schemeClr>
                </a:solidFill>
                <a:latin typeface="Calibri"/>
              </a:rPr>
              <a:t>Prescription Drugs</a:t>
            </a:r>
          </a:p>
        </p:txBody>
      </p:sp>
      <p:sp>
        <p:nvSpPr>
          <p:cNvPr id="30" name="Rectangle 29"/>
          <p:cNvSpPr/>
          <p:nvPr/>
        </p:nvSpPr>
        <p:spPr>
          <a:xfrm>
            <a:off x="996978" y="2954046"/>
            <a:ext cx="1762125" cy="246221"/>
          </a:xfrm>
          <a:prstGeom prst="rect">
            <a:avLst/>
          </a:prstGeom>
        </p:spPr>
        <p:txBody>
          <a:bodyPr wrap="square">
            <a:spAutoFit/>
          </a:bodyPr>
          <a:lstStyle/>
          <a:p>
            <a:pPr algn="r" fontAlgn="b"/>
            <a:r>
              <a:rPr lang="en-US" sz="1000" b="1" dirty="0" smtClean="0">
                <a:solidFill>
                  <a:schemeClr val="accent5"/>
                </a:solidFill>
                <a:latin typeface="Calibri"/>
              </a:rPr>
              <a:t>Other</a:t>
            </a:r>
          </a:p>
        </p:txBody>
      </p:sp>
      <p:sp>
        <p:nvSpPr>
          <p:cNvPr id="34" name="Rectangle 33"/>
          <p:cNvSpPr/>
          <p:nvPr/>
        </p:nvSpPr>
        <p:spPr>
          <a:xfrm>
            <a:off x="994311" y="3574225"/>
            <a:ext cx="1764792" cy="246221"/>
          </a:xfrm>
          <a:prstGeom prst="rect">
            <a:avLst/>
          </a:prstGeom>
        </p:spPr>
        <p:txBody>
          <a:bodyPr wrap="square">
            <a:spAutoFit/>
          </a:bodyPr>
          <a:lstStyle/>
          <a:p>
            <a:pPr algn="r" fontAlgn="b"/>
            <a:r>
              <a:rPr lang="en-US" sz="1000" b="1" dirty="0" smtClean="0">
                <a:solidFill>
                  <a:schemeClr val="accent1"/>
                </a:solidFill>
                <a:latin typeface="Calibri"/>
              </a:rPr>
              <a:t>Other Professional</a:t>
            </a:r>
          </a:p>
        </p:txBody>
      </p:sp>
      <p:sp>
        <p:nvSpPr>
          <p:cNvPr id="35" name="Rectangle 34"/>
          <p:cNvSpPr/>
          <p:nvPr/>
        </p:nvSpPr>
        <p:spPr>
          <a:xfrm>
            <a:off x="996978" y="2814080"/>
            <a:ext cx="1762125" cy="246221"/>
          </a:xfrm>
          <a:prstGeom prst="rect">
            <a:avLst/>
          </a:prstGeom>
        </p:spPr>
        <p:txBody>
          <a:bodyPr wrap="square">
            <a:spAutoFit/>
          </a:bodyPr>
          <a:lstStyle/>
          <a:p>
            <a:pPr algn="r" fontAlgn="b"/>
            <a:r>
              <a:rPr lang="en-US" sz="1000" b="1" dirty="0" smtClean="0">
                <a:solidFill>
                  <a:schemeClr val="accent4"/>
                </a:solidFill>
                <a:latin typeface="Calibri"/>
              </a:rPr>
              <a:t>Non-Claim/Capitation</a:t>
            </a:r>
          </a:p>
        </p:txBody>
      </p:sp>
      <p:sp>
        <p:nvSpPr>
          <p:cNvPr id="26" name="Rectangle 25"/>
          <p:cNvSpPr/>
          <p:nvPr/>
        </p:nvSpPr>
        <p:spPr>
          <a:xfrm>
            <a:off x="994311" y="5276909"/>
            <a:ext cx="1764792" cy="246221"/>
          </a:xfrm>
          <a:prstGeom prst="rect">
            <a:avLst/>
          </a:prstGeom>
        </p:spPr>
        <p:txBody>
          <a:bodyPr wrap="square">
            <a:spAutoFit/>
          </a:bodyPr>
          <a:lstStyle/>
          <a:p>
            <a:pPr algn="r" fontAlgn="b"/>
            <a:r>
              <a:rPr lang="en-US" sz="1000" b="1" dirty="0" smtClean="0">
                <a:solidFill>
                  <a:schemeClr val="tx2">
                    <a:lumMod val="75000"/>
                  </a:schemeClr>
                </a:solidFill>
                <a:latin typeface="Calibri"/>
              </a:rPr>
              <a:t>Hospital Inpatient</a:t>
            </a:r>
          </a:p>
        </p:txBody>
      </p:sp>
      <p:sp>
        <p:nvSpPr>
          <p:cNvPr id="49" name="Slide Number Placeholder 48"/>
          <p:cNvSpPr>
            <a:spLocks noGrp="1"/>
          </p:cNvSpPr>
          <p:nvPr>
            <p:ph type="sldNum" sz="quarter" idx="10"/>
          </p:nvPr>
        </p:nvSpPr>
        <p:spPr/>
        <p:txBody>
          <a:bodyPr/>
          <a:lstStyle/>
          <a:p>
            <a:pPr>
              <a:defRPr/>
            </a:pPr>
            <a:fld id="{6D22A64D-B90B-4A2D-BADD-6568FB8C949A}" type="slidenum">
              <a:rPr lang="en-US" smtClean="0"/>
              <a:pPr>
                <a:defRPr/>
              </a:pPr>
              <a:t>43</a:t>
            </a:fld>
            <a:endParaRPr lang="en-US" dirty="0"/>
          </a:p>
        </p:txBody>
      </p:sp>
    </p:spTree>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2"/>
          <p:cNvSpPr>
            <a:spLocks noGrp="1" noChangeArrowheads="1"/>
          </p:cNvSpPr>
          <p:nvPr>
            <p:ph type="title"/>
          </p:nvPr>
        </p:nvSpPr>
        <p:spPr>
          <a:xfrm>
            <a:off x="447472" y="1001950"/>
            <a:ext cx="8229600" cy="778212"/>
          </a:xfrm>
        </p:spPr>
        <p:txBody>
          <a:bodyPr/>
          <a:lstStyle/>
          <a:p>
            <a:pPr eaLnBrk="1" hangingPunct="1"/>
            <a:r>
              <a:rPr lang="en-US" spc="-20" dirty="0" smtClean="0"/>
              <a:t>Whether Care Is Provided Under a Global Payment </a:t>
            </a:r>
            <a:br>
              <a:rPr lang="en-US" spc="-20" dirty="0" smtClean="0"/>
            </a:br>
            <a:r>
              <a:rPr lang="en-US" spc="-20" dirty="0" smtClean="0"/>
              <a:t>Contract Does Not Seem to Explain Variations in </a:t>
            </a:r>
            <a:br>
              <a:rPr lang="en-US" spc="-20" dirty="0" smtClean="0"/>
            </a:br>
            <a:r>
              <a:rPr lang="en-US" spc="-20" dirty="0" smtClean="0"/>
              <a:t>Total Medical Expenses</a:t>
            </a:r>
            <a:endParaRPr lang="en-US" sz="2400" cap="none" spc="-20" dirty="0" smtClean="0"/>
          </a:p>
        </p:txBody>
      </p:sp>
      <p:graphicFrame>
        <p:nvGraphicFramePr>
          <p:cNvPr id="7" name="Chart 6"/>
          <p:cNvGraphicFramePr/>
          <p:nvPr/>
        </p:nvGraphicFramePr>
        <p:xfrm>
          <a:off x="348633" y="1810960"/>
          <a:ext cx="6248400" cy="4595447"/>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p:cNvSpPr txBox="1"/>
          <p:nvPr/>
        </p:nvSpPr>
        <p:spPr>
          <a:xfrm>
            <a:off x="467060" y="1753080"/>
            <a:ext cx="4401205" cy="246221"/>
          </a:xfrm>
          <a:prstGeom prst="rect">
            <a:avLst/>
          </a:prstGeom>
          <a:noFill/>
        </p:spPr>
        <p:txBody>
          <a:bodyPr wrap="none" lIns="0">
            <a:spAutoFit/>
          </a:bodyPr>
          <a:lstStyle/>
          <a:p>
            <a:pPr eaLnBrk="0" fontAlgn="base" hangingPunct="0">
              <a:spcBef>
                <a:spcPct val="0"/>
              </a:spcBef>
              <a:spcAft>
                <a:spcPct val="0"/>
              </a:spcAft>
              <a:defRPr/>
            </a:pPr>
            <a:r>
              <a:rPr lang="en-US" sz="1000" b="1" dirty="0" smtClean="0">
                <a:solidFill>
                  <a:srgbClr val="000000"/>
                </a:solidFill>
              </a:rPr>
              <a:t>BCBSMA RELATIVE HEALTH STATUS-ADJUSTED TOTAL MEDICAL EXPENSES (TME)</a:t>
            </a:r>
            <a:endParaRPr lang="en-US" sz="1000" b="1" dirty="0">
              <a:solidFill>
                <a:srgbClr val="000000"/>
              </a:solidFill>
            </a:endParaRPr>
          </a:p>
        </p:txBody>
      </p:sp>
      <p:sp>
        <p:nvSpPr>
          <p:cNvPr id="10" name="Rectangle 9"/>
          <p:cNvSpPr/>
          <p:nvPr/>
        </p:nvSpPr>
        <p:spPr>
          <a:xfrm>
            <a:off x="6551613" y="1787525"/>
            <a:ext cx="228600" cy="1190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4" name="TextBox 6"/>
          <p:cNvSpPr txBox="1">
            <a:spLocks noChangeArrowheads="1"/>
          </p:cNvSpPr>
          <p:nvPr/>
        </p:nvSpPr>
        <p:spPr bwMode="auto">
          <a:xfrm>
            <a:off x="455613" y="6138538"/>
            <a:ext cx="8221662" cy="276551"/>
          </a:xfrm>
          <a:prstGeom prst="rect">
            <a:avLst/>
          </a:prstGeom>
          <a:noFill/>
          <a:ln w="9525">
            <a:noFill/>
            <a:miter lim="800000"/>
            <a:headEnd/>
            <a:tailEnd/>
          </a:ln>
        </p:spPr>
        <p:txBody>
          <a:bodyPr lIns="0" rIns="0" anchor="b">
            <a:spAutoFit/>
          </a:bodyPr>
          <a:lstStyle/>
          <a:p>
            <a:pPr>
              <a:lnSpc>
                <a:spcPts val="700"/>
              </a:lnSpc>
            </a:pPr>
            <a:r>
              <a:rPr lang="en-US" sz="600" dirty="0" smtClean="0">
                <a:solidFill>
                  <a:srgbClr val="1C1C1C"/>
                </a:solidFill>
              </a:rPr>
              <a:t>SOURCES</a:t>
            </a:r>
            <a:r>
              <a:rPr lang="en-US" sz="600" dirty="0" smtClean="0">
                <a:solidFill>
                  <a:srgbClr val="000000"/>
                </a:solidFill>
                <a:ea typeface="ＭＳ Ｐゴシック"/>
                <a:cs typeface="ＭＳ Ｐゴシック"/>
              </a:rPr>
              <a:t>: </a:t>
            </a:r>
            <a:r>
              <a:rPr lang="en-US" sz="800" dirty="0" smtClean="0"/>
              <a:t>Office </a:t>
            </a:r>
            <a:r>
              <a:rPr lang="en-US" altLang="ja-JP" sz="800" dirty="0" smtClean="0"/>
              <a:t>of Attorney General Martha </a:t>
            </a:r>
            <a:r>
              <a:rPr lang="en-US" altLang="ja-JP" sz="800" dirty="0" err="1" smtClean="0"/>
              <a:t>Coakley</a:t>
            </a:r>
            <a:r>
              <a:rPr lang="en-US" altLang="ja-JP" sz="800" dirty="0" smtClean="0"/>
              <a:t>, “</a:t>
            </a:r>
            <a:r>
              <a:rPr lang="en-US" altLang="ja-JP" sz="800" dirty="0" smtClean="0">
                <a:hlinkClick r:id="rId4"/>
              </a:rPr>
              <a:t>Examination </a:t>
            </a:r>
            <a:r>
              <a:rPr lang="en-US" sz="800" dirty="0" smtClean="0">
                <a:hlinkClick r:id="rId4"/>
              </a:rPr>
              <a:t>of Health Care Cost Trends and Drivers</a:t>
            </a:r>
            <a:r>
              <a:rPr lang="en-US" sz="800" dirty="0" smtClean="0"/>
              <a:t>,” June </a:t>
            </a:r>
            <a:r>
              <a:rPr lang="en-US" altLang="ja-JP" sz="800" dirty="0" smtClean="0"/>
              <a:t>2011; Song, Z. et al., </a:t>
            </a:r>
            <a:br>
              <a:rPr lang="en-US" altLang="ja-JP" sz="800" dirty="0" smtClean="0"/>
            </a:br>
            <a:r>
              <a:rPr lang="en-US" altLang="ja-JP" sz="800" dirty="0" smtClean="0"/>
              <a:t>“The ‘Alternative Quality Contract’ Based on a Global Budget, Lowered Medical Spending and Improved Quality,” </a:t>
            </a:r>
            <a:r>
              <a:rPr lang="en-US" altLang="ja-JP" sz="800" i="1" dirty="0" smtClean="0"/>
              <a:t>Health Affairs</a:t>
            </a:r>
            <a:r>
              <a:rPr lang="en-US" altLang="ja-JP" sz="800" dirty="0" smtClean="0"/>
              <a:t>, August 2012.</a:t>
            </a:r>
            <a:endParaRPr lang="en-US" sz="800" dirty="0" smtClean="0"/>
          </a:p>
        </p:txBody>
      </p:sp>
      <p:grpSp>
        <p:nvGrpSpPr>
          <p:cNvPr id="2" name="Group 15"/>
          <p:cNvGrpSpPr/>
          <p:nvPr/>
        </p:nvGrpSpPr>
        <p:grpSpPr>
          <a:xfrm>
            <a:off x="4014930" y="2438945"/>
            <a:ext cx="1447800" cy="246062"/>
            <a:chOff x="3009900" y="2121695"/>
            <a:chExt cx="1447800" cy="246062"/>
          </a:xfrm>
        </p:grpSpPr>
        <p:sp>
          <p:nvSpPr>
            <p:cNvPr id="17" name="Rectangle 8"/>
            <p:cNvSpPr>
              <a:spLocks noChangeArrowheads="1"/>
            </p:cNvSpPr>
            <p:nvPr/>
          </p:nvSpPr>
          <p:spPr bwMode="auto">
            <a:xfrm>
              <a:off x="3141663" y="2121695"/>
              <a:ext cx="1316037" cy="246062"/>
            </a:xfrm>
            <a:prstGeom prst="rect">
              <a:avLst/>
            </a:prstGeom>
            <a:noFill/>
            <a:ln w="9525">
              <a:noFill/>
              <a:miter lim="800000"/>
              <a:headEnd/>
              <a:tailEnd/>
            </a:ln>
          </p:spPr>
          <p:txBody>
            <a:bodyPr wrap="none" lIns="0" rIns="0">
              <a:noAutofit/>
            </a:bodyPr>
            <a:lstStyle/>
            <a:p>
              <a:pPr>
                <a:defRPr sz="1800" b="1" i="0" u="none" strike="noStrike" kern="1200" baseline="0">
                  <a:solidFill>
                    <a:prstClr val="black"/>
                  </a:solidFill>
                  <a:latin typeface="+mn-lt"/>
                  <a:ea typeface="+mn-ea"/>
                  <a:cs typeface="+mn-cs"/>
                </a:defRPr>
              </a:pPr>
              <a:r>
                <a:rPr lang="en-US" sz="800" dirty="0" smtClean="0">
                  <a:solidFill>
                    <a:prstClr val="black"/>
                  </a:solidFill>
                </a:rPr>
                <a:t>PROVIDERS OPERATING UNDER GLOBAL PAYMENTS</a:t>
              </a:r>
            </a:p>
          </p:txBody>
        </p:sp>
        <p:sp>
          <p:nvSpPr>
            <p:cNvPr id="18" name="Rectangle 17"/>
            <p:cNvSpPr/>
            <p:nvPr/>
          </p:nvSpPr>
          <p:spPr>
            <a:xfrm>
              <a:off x="3009900" y="2189480"/>
              <a:ext cx="91440"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2" name="Rectangle 11"/>
          <p:cNvSpPr/>
          <p:nvPr/>
        </p:nvSpPr>
        <p:spPr>
          <a:xfrm>
            <a:off x="6399213" y="1635125"/>
            <a:ext cx="228600" cy="1190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3" name="Text Box 11"/>
          <p:cNvSpPr txBox="1">
            <a:spLocks noChangeArrowheads="1"/>
          </p:cNvSpPr>
          <p:nvPr/>
        </p:nvSpPr>
        <p:spPr bwMode="auto">
          <a:xfrm>
            <a:off x="6627813" y="1819275"/>
            <a:ext cx="2057400" cy="4481513"/>
          </a:xfrm>
          <a:prstGeom prst="rect">
            <a:avLst/>
          </a:prstGeom>
          <a:noFill/>
          <a:ln w="3175">
            <a:solidFill>
              <a:schemeClr val="accent1">
                <a:lumMod val="60000"/>
                <a:lumOff val="40000"/>
              </a:schemeClr>
            </a:solidFill>
            <a:miter lim="800000"/>
            <a:headEnd/>
            <a:tailEnd/>
          </a:ln>
        </p:spPr>
        <p:txBody>
          <a:bodyPr/>
          <a:lstStyle/>
          <a:p>
            <a:r>
              <a:rPr lang="en-US" sz="1400" dirty="0" smtClean="0"/>
              <a:t>Recent </a:t>
            </a:r>
            <a:r>
              <a:rPr lang="en-US" sz="1400" dirty="0"/>
              <a:t>research in Massachusetts suggests that spending for patients </a:t>
            </a:r>
            <a:r>
              <a:rPr lang="en-US" sz="1400" dirty="0" smtClean="0"/>
              <a:t>cared </a:t>
            </a:r>
            <a:r>
              <a:rPr lang="en-US" sz="1400" dirty="0"/>
              <a:t>for under global </a:t>
            </a:r>
            <a:r>
              <a:rPr lang="en-US" sz="1400" dirty="0" smtClean="0"/>
              <a:t>payments (per </a:t>
            </a:r>
            <a:r>
              <a:rPr lang="en-US" sz="1400" dirty="0"/>
              <a:t>person budgets </a:t>
            </a:r>
            <a:r>
              <a:rPr lang="en-US" sz="1400" dirty="0" smtClean="0"/>
              <a:t>or targets) may be </a:t>
            </a:r>
            <a:r>
              <a:rPr lang="en-US" sz="1400" dirty="0"/>
              <a:t>growing </a:t>
            </a:r>
            <a:r>
              <a:rPr lang="en-US" sz="1400" dirty="0" smtClean="0"/>
              <a:t>more slowly </a:t>
            </a:r>
            <a:r>
              <a:rPr lang="en-US" sz="1400" dirty="0"/>
              <a:t>than </a:t>
            </a:r>
            <a:r>
              <a:rPr lang="en-US" sz="1400" dirty="0" smtClean="0"/>
              <a:t>spending for those cared </a:t>
            </a:r>
            <a:r>
              <a:rPr lang="en-US" sz="1400" dirty="0"/>
              <a:t>for under standard fee-for-service payments. However, </a:t>
            </a:r>
            <a:r>
              <a:rPr lang="en-US" sz="1400" dirty="0" smtClean="0"/>
              <a:t>when looking </a:t>
            </a:r>
            <a:r>
              <a:rPr lang="en-US" sz="1400" dirty="0"/>
              <a:t>across all physician </a:t>
            </a:r>
            <a:r>
              <a:rPr lang="en-US" sz="1400" dirty="0" smtClean="0"/>
              <a:t>groups at the actual level of total spending, </a:t>
            </a:r>
            <a:r>
              <a:rPr lang="en-US" sz="1400" dirty="0"/>
              <a:t>there is no clear </a:t>
            </a:r>
            <a:r>
              <a:rPr lang="en-US" sz="1400" dirty="0" smtClean="0"/>
              <a:t>relationship </a:t>
            </a:r>
            <a:r>
              <a:rPr lang="en-US" sz="1400" dirty="0"/>
              <a:t>between global payments and </a:t>
            </a:r>
            <a:r>
              <a:rPr lang="en-US" sz="1400" dirty="0" smtClean="0"/>
              <a:t>lower </a:t>
            </a:r>
            <a:r>
              <a:rPr lang="en-US" sz="1400" dirty="0"/>
              <a:t>total spending. </a:t>
            </a:r>
          </a:p>
        </p:txBody>
      </p:sp>
      <p:sp>
        <p:nvSpPr>
          <p:cNvPr id="3" name="Slide Number Placeholder 2"/>
          <p:cNvSpPr>
            <a:spLocks noGrp="1"/>
          </p:cNvSpPr>
          <p:nvPr>
            <p:ph type="sldNum" sz="quarter" idx="10"/>
          </p:nvPr>
        </p:nvSpPr>
        <p:spPr/>
        <p:txBody>
          <a:bodyPr/>
          <a:lstStyle/>
          <a:p>
            <a:pPr>
              <a:defRPr/>
            </a:pPr>
            <a:fld id="{6D22A64D-B90B-4A2D-BADD-6568FB8C949A}" type="slidenum">
              <a:rPr lang="en-US" smtClean="0"/>
              <a:pPr>
                <a:defRPr/>
              </a:pPr>
              <a:t>44</a:t>
            </a:fld>
            <a:endParaRPr lang="en-US" dirty="0"/>
          </a:p>
        </p:txBody>
      </p:sp>
    </p:spTree>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 name="Rectangle 89"/>
          <p:cNvSpPr/>
          <p:nvPr/>
        </p:nvSpPr>
        <p:spPr>
          <a:xfrm>
            <a:off x="466725" y="2095500"/>
            <a:ext cx="5934075" cy="371475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rgbClr val="000000"/>
              </a:solidFill>
            </a:endParaRPr>
          </a:p>
        </p:txBody>
      </p:sp>
      <p:graphicFrame>
        <p:nvGraphicFramePr>
          <p:cNvPr id="22" name="Chart 21"/>
          <p:cNvGraphicFramePr>
            <a:graphicFrameLocks/>
          </p:cNvGraphicFramePr>
          <p:nvPr/>
        </p:nvGraphicFramePr>
        <p:xfrm>
          <a:off x="365760" y="1837979"/>
          <a:ext cx="6111240" cy="3810346"/>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p:txBody>
          <a:bodyPr/>
          <a:lstStyle/>
          <a:p>
            <a:r>
              <a:rPr lang="en-US" dirty="0" smtClean="0"/>
              <a:t>Variations in Total Per Person Spending Also Reflect Huge Underlying Variation in Provider Prices</a:t>
            </a:r>
            <a:endParaRPr lang="en-US" dirty="0"/>
          </a:p>
        </p:txBody>
      </p:sp>
      <p:sp>
        <p:nvSpPr>
          <p:cNvPr id="3" name="Slide Number Placeholder 2"/>
          <p:cNvSpPr>
            <a:spLocks noGrp="1"/>
          </p:cNvSpPr>
          <p:nvPr>
            <p:ph type="sldNum" sz="quarter" idx="10"/>
          </p:nvPr>
        </p:nvSpPr>
        <p:spPr/>
        <p:txBody>
          <a:bodyPr/>
          <a:lstStyle/>
          <a:p>
            <a:fld id="{87867C6C-3A52-45A6-A85E-48B4EE8CE41E}" type="slidenum">
              <a:rPr lang="en-US" smtClean="0"/>
              <a:pPr/>
              <a:t>45</a:t>
            </a:fld>
            <a:endParaRPr lang="en-US" dirty="0"/>
          </a:p>
        </p:txBody>
      </p:sp>
      <p:sp>
        <p:nvSpPr>
          <p:cNvPr id="4" name="Rectangle 8"/>
          <p:cNvSpPr>
            <a:spLocks noChangeArrowheads="1"/>
          </p:cNvSpPr>
          <p:nvPr/>
        </p:nvSpPr>
        <p:spPr bwMode="auto">
          <a:xfrm>
            <a:off x="455613" y="1785938"/>
            <a:ext cx="5705216" cy="246221"/>
          </a:xfrm>
          <a:prstGeom prst="rect">
            <a:avLst/>
          </a:prstGeom>
          <a:noFill/>
          <a:ln w="9525">
            <a:noFill/>
            <a:miter lim="800000"/>
            <a:headEnd/>
            <a:tailEnd/>
          </a:ln>
        </p:spPr>
        <p:txBody>
          <a:bodyPr wrap="none" lIns="0" rIns="0">
            <a:spAutoFit/>
          </a:bodyPr>
          <a:lstStyle/>
          <a:p>
            <a:pPr>
              <a:defRPr sz="1800" b="0" i="0" u="none" strike="noStrike" kern="1200" baseline="0">
                <a:solidFill>
                  <a:prstClr val="black"/>
                </a:solidFill>
                <a:latin typeface="+mn-lt"/>
                <a:ea typeface="+mn-ea"/>
                <a:cs typeface="+mn-cs"/>
              </a:defRPr>
            </a:pPr>
            <a:r>
              <a:rPr lang="en-US" sz="1000" b="1" kern="1000" dirty="0" smtClean="0">
                <a:solidFill>
                  <a:prstClr val="black"/>
                </a:solidFill>
              </a:rPr>
              <a:t>HOSPITAL-SPECIFIC SEVERITY-ADJUSTED PRICE VARIATION FOR SELECTED PROCEDURES IN MASSACHUSETTS</a:t>
            </a:r>
            <a:endParaRPr lang="en-US" sz="1000" b="1" kern="1000" dirty="0">
              <a:solidFill>
                <a:prstClr val="black"/>
              </a:solidFill>
            </a:endParaRPr>
          </a:p>
        </p:txBody>
      </p:sp>
      <p:sp>
        <p:nvSpPr>
          <p:cNvPr id="18" name="Text Box 11"/>
          <p:cNvSpPr txBox="1">
            <a:spLocks noChangeArrowheads="1"/>
          </p:cNvSpPr>
          <p:nvPr/>
        </p:nvSpPr>
        <p:spPr bwMode="auto">
          <a:xfrm>
            <a:off x="6627813" y="1819275"/>
            <a:ext cx="2057400" cy="4481513"/>
          </a:xfrm>
          <a:prstGeom prst="rect">
            <a:avLst/>
          </a:prstGeom>
          <a:noFill/>
          <a:ln w="3175">
            <a:solidFill>
              <a:schemeClr val="accent1">
                <a:lumMod val="60000"/>
                <a:lumOff val="40000"/>
              </a:schemeClr>
            </a:solidFill>
            <a:miter lim="800000"/>
            <a:headEnd/>
            <a:tailEnd/>
          </a:ln>
        </p:spPr>
        <p:txBody>
          <a:bodyPr/>
          <a:lstStyle/>
          <a:p>
            <a:pPr>
              <a:lnSpc>
                <a:spcPts val="2100"/>
              </a:lnSpc>
            </a:pPr>
            <a:r>
              <a:rPr lang="en-US" sz="1400" dirty="0" smtClean="0"/>
              <a:t>Prices can vary enormously, even for common services unlikely to be affected by patient sickness or complexity. Prices at the highest-paid providers can be more than 10 times as much as prices at the lowest-paid providers.</a:t>
            </a:r>
          </a:p>
        </p:txBody>
      </p:sp>
      <p:sp>
        <p:nvSpPr>
          <p:cNvPr id="19" name="Rectangle 18"/>
          <p:cNvSpPr/>
          <p:nvPr/>
        </p:nvSpPr>
        <p:spPr>
          <a:xfrm>
            <a:off x="6399213" y="1635125"/>
            <a:ext cx="228600" cy="1190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1" name="TextBox 6"/>
          <p:cNvSpPr txBox="1">
            <a:spLocks noChangeArrowheads="1"/>
          </p:cNvSpPr>
          <p:nvPr/>
        </p:nvSpPr>
        <p:spPr bwMode="auto">
          <a:xfrm>
            <a:off x="455613" y="5915323"/>
            <a:ext cx="6035675" cy="461665"/>
          </a:xfrm>
          <a:prstGeom prst="rect">
            <a:avLst/>
          </a:prstGeom>
          <a:noFill/>
          <a:ln w="9525">
            <a:noFill/>
            <a:miter lim="800000"/>
            <a:headEnd/>
            <a:tailEnd/>
          </a:ln>
        </p:spPr>
        <p:txBody>
          <a:bodyPr lIns="0" rIns="0" anchor="b">
            <a:spAutoFit/>
          </a:bodyPr>
          <a:lstStyle/>
          <a:p>
            <a:r>
              <a:rPr lang="en-US" sz="600" dirty="0" smtClean="0"/>
              <a:t>NOTE: </a:t>
            </a:r>
            <a:r>
              <a:rPr lang="en-US" sz="800" dirty="0" smtClean="0"/>
              <a:t>Includes only hospitals with at least 30 discharges.</a:t>
            </a:r>
            <a:endParaRPr lang="en-US" altLang="ja-JP" sz="800" dirty="0" smtClean="0"/>
          </a:p>
          <a:p>
            <a:r>
              <a:rPr lang="en-US" sz="600" dirty="0" smtClean="0"/>
              <a:t>SOURCE: </a:t>
            </a:r>
            <a:r>
              <a:rPr lang="en-US" sz="800" dirty="0" smtClean="0"/>
              <a:t>Massachusetts Division of Health Care Finance and Policy, </a:t>
            </a:r>
            <a:br>
              <a:rPr lang="en-US" sz="800" dirty="0" smtClean="0"/>
            </a:br>
            <a:r>
              <a:rPr lang="ja-JP" altLang="en-US" sz="800" dirty="0" smtClean="0"/>
              <a:t>“</a:t>
            </a:r>
            <a:r>
              <a:rPr lang="en-US" altLang="ja-JP" sz="800" dirty="0" smtClean="0">
                <a:hlinkClick r:id="rId4"/>
              </a:rPr>
              <a:t>Massachusetts Health Care Cost Trends: Price Variation in Health Care Services</a:t>
            </a:r>
            <a:r>
              <a:rPr lang="en-US" altLang="ja-JP" sz="800" dirty="0" smtClean="0"/>
              <a:t>,</a:t>
            </a:r>
            <a:r>
              <a:rPr lang="ja-JP" altLang="en-US" sz="800" dirty="0" smtClean="0"/>
              <a:t>”</a:t>
            </a:r>
            <a:r>
              <a:rPr lang="en-US" altLang="ja-JP" sz="800" dirty="0" smtClean="0"/>
              <a:t> May 2011.</a:t>
            </a:r>
            <a:endParaRPr lang="en-US" sz="800" dirty="0" smtClean="0"/>
          </a:p>
        </p:txBody>
      </p:sp>
      <p:sp>
        <p:nvSpPr>
          <p:cNvPr id="28" name="TextBox 27"/>
          <p:cNvSpPr txBox="1"/>
          <p:nvPr/>
        </p:nvSpPr>
        <p:spPr>
          <a:xfrm>
            <a:off x="2749549" y="3992880"/>
            <a:ext cx="748031" cy="246221"/>
          </a:xfrm>
          <a:prstGeom prst="rect">
            <a:avLst/>
          </a:prstGeom>
          <a:noFill/>
        </p:spPr>
        <p:txBody>
          <a:bodyPr wrap="square" lIns="0" tIns="0" rIns="0" bIns="0" rtlCol="0">
            <a:spAutoFit/>
          </a:bodyPr>
          <a:lstStyle/>
          <a:p>
            <a:pPr algn="ctr"/>
            <a:r>
              <a:rPr lang="en-US" sz="800" b="1" dirty="0" smtClean="0">
                <a:solidFill>
                  <a:schemeClr val="tx2">
                    <a:lumMod val="50000"/>
                  </a:schemeClr>
                </a:solidFill>
                <a:latin typeface="Calibri"/>
              </a:rPr>
              <a:t>PNEUMONIA</a:t>
            </a:r>
          </a:p>
          <a:p>
            <a:pPr algn="ctr"/>
            <a:r>
              <a:rPr lang="en-US" sz="800" b="1" dirty="0" smtClean="0">
                <a:solidFill>
                  <a:schemeClr val="tx2">
                    <a:lumMod val="50000"/>
                  </a:schemeClr>
                </a:solidFill>
                <a:latin typeface="Calibri"/>
              </a:rPr>
              <a:t>TREATMENT</a:t>
            </a:r>
            <a:endParaRPr lang="en-US" sz="800" b="1" dirty="0">
              <a:solidFill>
                <a:schemeClr val="tx2">
                  <a:lumMod val="50000"/>
                </a:schemeClr>
              </a:solidFill>
            </a:endParaRPr>
          </a:p>
        </p:txBody>
      </p:sp>
      <p:sp>
        <p:nvSpPr>
          <p:cNvPr id="31" name="TextBox 30"/>
          <p:cNvSpPr txBox="1"/>
          <p:nvPr/>
        </p:nvSpPr>
        <p:spPr>
          <a:xfrm>
            <a:off x="5663563" y="5142020"/>
            <a:ext cx="822962" cy="123111"/>
          </a:xfrm>
          <a:prstGeom prst="rect">
            <a:avLst/>
          </a:prstGeom>
          <a:noFill/>
        </p:spPr>
        <p:txBody>
          <a:bodyPr wrap="square" lIns="0" tIns="0" rIns="0" bIns="0" rtlCol="0">
            <a:spAutoFit/>
          </a:bodyPr>
          <a:lstStyle/>
          <a:p>
            <a:pPr algn="ctr"/>
            <a:r>
              <a:rPr lang="en-US" sz="800" b="1" dirty="0" smtClean="0">
                <a:solidFill>
                  <a:schemeClr val="tx2">
                    <a:lumMod val="50000"/>
                  </a:schemeClr>
                </a:solidFill>
                <a:latin typeface="Calibri"/>
              </a:rPr>
              <a:t>MAMMOGRAM</a:t>
            </a:r>
            <a:endParaRPr lang="en-US" sz="800" b="1" dirty="0">
              <a:solidFill>
                <a:schemeClr val="tx2">
                  <a:lumMod val="50000"/>
                </a:schemeClr>
              </a:solidFill>
            </a:endParaRPr>
          </a:p>
        </p:txBody>
      </p:sp>
      <p:sp>
        <p:nvSpPr>
          <p:cNvPr id="34" name="TextBox 33"/>
          <p:cNvSpPr txBox="1"/>
          <p:nvPr/>
        </p:nvSpPr>
        <p:spPr>
          <a:xfrm>
            <a:off x="453388" y="3395073"/>
            <a:ext cx="708662" cy="246221"/>
          </a:xfrm>
          <a:prstGeom prst="rect">
            <a:avLst/>
          </a:prstGeom>
          <a:noFill/>
        </p:spPr>
        <p:txBody>
          <a:bodyPr wrap="square" lIns="0" tIns="0" rIns="0" bIns="0" rtlCol="0">
            <a:spAutoFit/>
          </a:bodyPr>
          <a:lstStyle/>
          <a:p>
            <a:pPr algn="ctr"/>
            <a:r>
              <a:rPr lang="en-US" sz="800" b="1" dirty="0" smtClean="0">
                <a:solidFill>
                  <a:schemeClr val="tx2">
                    <a:lumMod val="50000"/>
                  </a:schemeClr>
                </a:solidFill>
                <a:latin typeface="Calibri"/>
              </a:rPr>
              <a:t>HIP JOINT REPLACEMENT</a:t>
            </a:r>
          </a:p>
        </p:txBody>
      </p:sp>
      <p:sp>
        <p:nvSpPr>
          <p:cNvPr id="35" name="TextBox 34"/>
          <p:cNvSpPr txBox="1"/>
          <p:nvPr/>
        </p:nvSpPr>
        <p:spPr>
          <a:xfrm>
            <a:off x="942338" y="4063166"/>
            <a:ext cx="867412" cy="369332"/>
          </a:xfrm>
          <a:prstGeom prst="rect">
            <a:avLst/>
          </a:prstGeom>
          <a:noFill/>
        </p:spPr>
        <p:txBody>
          <a:bodyPr wrap="square" lIns="0" tIns="0" rIns="0" bIns="0" rtlCol="0">
            <a:spAutoFit/>
          </a:bodyPr>
          <a:lstStyle/>
          <a:p>
            <a:pPr algn="ctr" fontAlgn="b"/>
            <a:r>
              <a:rPr lang="en-US" sz="800" b="1" dirty="0" smtClean="0">
                <a:solidFill>
                  <a:schemeClr val="tx2">
                    <a:lumMod val="50000"/>
                  </a:schemeClr>
                </a:solidFill>
                <a:latin typeface="Calibri"/>
              </a:rPr>
              <a:t>KNEE</a:t>
            </a:r>
            <a:br>
              <a:rPr lang="en-US" sz="800" b="1" dirty="0" smtClean="0">
                <a:solidFill>
                  <a:schemeClr val="tx2">
                    <a:lumMod val="50000"/>
                  </a:schemeClr>
                </a:solidFill>
                <a:latin typeface="Calibri"/>
              </a:rPr>
            </a:br>
            <a:r>
              <a:rPr lang="en-US" sz="800" b="1" dirty="0" smtClean="0">
                <a:solidFill>
                  <a:schemeClr val="tx2">
                    <a:lumMod val="50000"/>
                  </a:schemeClr>
                </a:solidFill>
                <a:latin typeface="Calibri"/>
              </a:rPr>
              <a:t>JOINT REPLACEMENT</a:t>
            </a:r>
            <a:endParaRPr lang="en-US" sz="800" b="1" dirty="0">
              <a:solidFill>
                <a:schemeClr val="tx2">
                  <a:lumMod val="50000"/>
                </a:schemeClr>
              </a:solidFill>
              <a:latin typeface="Calibri"/>
            </a:endParaRPr>
          </a:p>
        </p:txBody>
      </p:sp>
      <p:sp>
        <p:nvSpPr>
          <p:cNvPr id="36" name="TextBox 35"/>
          <p:cNvSpPr txBox="1"/>
          <p:nvPr/>
        </p:nvSpPr>
        <p:spPr>
          <a:xfrm>
            <a:off x="1507488" y="4607125"/>
            <a:ext cx="911862" cy="369332"/>
          </a:xfrm>
          <a:prstGeom prst="rect">
            <a:avLst/>
          </a:prstGeom>
          <a:noFill/>
        </p:spPr>
        <p:txBody>
          <a:bodyPr wrap="square" lIns="0" tIns="0" rIns="0" bIns="0" rtlCol="0">
            <a:spAutoFit/>
          </a:bodyPr>
          <a:lstStyle/>
          <a:p>
            <a:pPr algn="ctr"/>
            <a:r>
              <a:rPr lang="en-US" sz="800" b="1" dirty="0" smtClean="0">
                <a:solidFill>
                  <a:schemeClr val="tx2">
                    <a:lumMod val="50000"/>
                  </a:schemeClr>
                </a:solidFill>
                <a:latin typeface="Calibri"/>
              </a:rPr>
              <a:t>ACUTE </a:t>
            </a:r>
            <a:br>
              <a:rPr lang="en-US" sz="800" b="1" dirty="0" smtClean="0">
                <a:solidFill>
                  <a:schemeClr val="tx2">
                    <a:lumMod val="50000"/>
                  </a:schemeClr>
                </a:solidFill>
                <a:latin typeface="Calibri"/>
              </a:rPr>
            </a:br>
            <a:r>
              <a:rPr lang="en-US" sz="800" b="1" dirty="0" smtClean="0">
                <a:solidFill>
                  <a:schemeClr val="tx2">
                    <a:lumMod val="50000"/>
                  </a:schemeClr>
                </a:solidFill>
                <a:latin typeface="Calibri"/>
              </a:rPr>
              <a:t>MYOCARDIAL INFARCTION</a:t>
            </a:r>
          </a:p>
        </p:txBody>
      </p:sp>
      <p:sp>
        <p:nvSpPr>
          <p:cNvPr id="37" name="TextBox 36"/>
          <p:cNvSpPr txBox="1"/>
          <p:nvPr/>
        </p:nvSpPr>
        <p:spPr>
          <a:xfrm>
            <a:off x="2110738" y="5028237"/>
            <a:ext cx="861062" cy="123111"/>
          </a:xfrm>
          <a:prstGeom prst="rect">
            <a:avLst/>
          </a:prstGeom>
          <a:noFill/>
        </p:spPr>
        <p:txBody>
          <a:bodyPr wrap="square" lIns="0" tIns="0" rIns="0" bIns="0" rtlCol="0">
            <a:spAutoFit/>
          </a:bodyPr>
          <a:lstStyle/>
          <a:p>
            <a:pPr algn="ctr"/>
            <a:r>
              <a:rPr lang="en-US" sz="800" b="1" dirty="0" smtClean="0">
                <a:solidFill>
                  <a:schemeClr val="tx2">
                    <a:lumMod val="50000"/>
                  </a:schemeClr>
                </a:solidFill>
                <a:latin typeface="Calibri"/>
              </a:rPr>
              <a:t>APPENDECTOMY</a:t>
            </a:r>
            <a:endParaRPr lang="en-US" sz="800" b="1" dirty="0">
              <a:solidFill>
                <a:schemeClr val="tx2">
                  <a:lumMod val="50000"/>
                </a:schemeClr>
              </a:solidFill>
            </a:endParaRPr>
          </a:p>
        </p:txBody>
      </p:sp>
      <p:sp>
        <p:nvSpPr>
          <p:cNvPr id="38" name="TextBox 37"/>
          <p:cNvSpPr txBox="1"/>
          <p:nvPr/>
        </p:nvSpPr>
        <p:spPr>
          <a:xfrm>
            <a:off x="3432174" y="5315684"/>
            <a:ext cx="548640" cy="246221"/>
          </a:xfrm>
          <a:prstGeom prst="rect">
            <a:avLst/>
          </a:prstGeom>
          <a:noFill/>
        </p:spPr>
        <p:txBody>
          <a:bodyPr wrap="square" lIns="0" tIns="0" rIns="0" bIns="0" rtlCol="0">
            <a:spAutoFit/>
          </a:bodyPr>
          <a:lstStyle/>
          <a:p>
            <a:pPr algn="ctr"/>
            <a:r>
              <a:rPr lang="en-US" sz="800" b="1" dirty="0" smtClean="0">
                <a:solidFill>
                  <a:schemeClr val="tx2">
                    <a:lumMod val="50000"/>
                  </a:schemeClr>
                </a:solidFill>
                <a:latin typeface="Calibri"/>
              </a:rPr>
              <a:t>VAGINAL DELIVERY</a:t>
            </a:r>
          </a:p>
        </p:txBody>
      </p:sp>
      <p:sp>
        <p:nvSpPr>
          <p:cNvPr id="39" name="TextBox 38"/>
          <p:cNvSpPr txBox="1"/>
          <p:nvPr/>
        </p:nvSpPr>
        <p:spPr>
          <a:xfrm>
            <a:off x="3961423" y="4187822"/>
            <a:ext cx="676276" cy="738664"/>
          </a:xfrm>
          <a:prstGeom prst="rect">
            <a:avLst/>
          </a:prstGeom>
          <a:noFill/>
        </p:spPr>
        <p:txBody>
          <a:bodyPr wrap="square" lIns="0" tIns="0" rIns="0" bIns="0" rtlCol="0">
            <a:spAutoFit/>
          </a:bodyPr>
          <a:lstStyle/>
          <a:p>
            <a:pPr algn="ctr"/>
            <a:r>
              <a:rPr lang="en-US" sz="800" b="1" dirty="0" smtClean="0">
                <a:solidFill>
                  <a:schemeClr val="tx2">
                    <a:lumMod val="50000"/>
                  </a:schemeClr>
                </a:solidFill>
                <a:latin typeface="Calibri"/>
              </a:rPr>
              <a:t>INTENSITY MODULATED TREATMENT DELIVERY (RADIATION ONCOLOGY)</a:t>
            </a:r>
          </a:p>
        </p:txBody>
      </p:sp>
      <p:sp>
        <p:nvSpPr>
          <p:cNvPr id="40" name="TextBox 39"/>
          <p:cNvSpPr txBox="1"/>
          <p:nvPr/>
        </p:nvSpPr>
        <p:spPr>
          <a:xfrm>
            <a:off x="4514213" y="5646845"/>
            <a:ext cx="734062" cy="123111"/>
          </a:xfrm>
          <a:prstGeom prst="rect">
            <a:avLst/>
          </a:prstGeom>
          <a:noFill/>
        </p:spPr>
        <p:txBody>
          <a:bodyPr wrap="square" lIns="0" tIns="0" rIns="0" bIns="0" rtlCol="0">
            <a:spAutoFit/>
          </a:bodyPr>
          <a:lstStyle/>
          <a:p>
            <a:pPr algn="ctr"/>
            <a:r>
              <a:rPr lang="en-US" sz="800" b="1" dirty="0" smtClean="0">
                <a:solidFill>
                  <a:schemeClr val="tx2">
                    <a:lumMod val="50000"/>
                  </a:schemeClr>
                </a:solidFill>
                <a:latin typeface="Calibri"/>
              </a:rPr>
              <a:t>COLONOSCOPY</a:t>
            </a:r>
            <a:endParaRPr lang="en-US" sz="800" b="1" dirty="0">
              <a:solidFill>
                <a:schemeClr val="tx2">
                  <a:lumMod val="50000"/>
                </a:schemeClr>
              </a:solidFill>
            </a:endParaRPr>
          </a:p>
        </p:txBody>
      </p:sp>
      <p:sp>
        <p:nvSpPr>
          <p:cNvPr id="41" name="TextBox 40"/>
          <p:cNvSpPr txBox="1"/>
          <p:nvPr/>
        </p:nvSpPr>
        <p:spPr>
          <a:xfrm>
            <a:off x="5092147" y="4744205"/>
            <a:ext cx="749301" cy="369332"/>
          </a:xfrm>
          <a:prstGeom prst="rect">
            <a:avLst/>
          </a:prstGeom>
          <a:noFill/>
        </p:spPr>
        <p:txBody>
          <a:bodyPr wrap="square" lIns="0" tIns="0" rIns="0" bIns="0" rtlCol="0">
            <a:spAutoFit/>
          </a:bodyPr>
          <a:lstStyle/>
          <a:p>
            <a:pPr algn="ctr"/>
            <a:r>
              <a:rPr lang="en-US" sz="800" b="1" dirty="0" smtClean="0">
                <a:solidFill>
                  <a:schemeClr val="tx2">
                    <a:lumMod val="50000"/>
                  </a:schemeClr>
                </a:solidFill>
                <a:latin typeface="Calibri"/>
              </a:rPr>
              <a:t>COMPUTED TOMOGRAPHY, PELVIS</a:t>
            </a:r>
          </a:p>
        </p:txBody>
      </p:sp>
      <p:sp>
        <p:nvSpPr>
          <p:cNvPr id="85" name="TextBox 1"/>
          <p:cNvSpPr txBox="1"/>
          <p:nvPr/>
        </p:nvSpPr>
        <p:spPr>
          <a:xfrm>
            <a:off x="498459" y="2080269"/>
            <a:ext cx="561371" cy="230832"/>
          </a:xfrm>
          <a:prstGeom prst="rect">
            <a:avLst/>
          </a:prstGeom>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900" dirty="0" smtClean="0">
                <a:solidFill>
                  <a:srgbClr val="000000"/>
                </a:solidFill>
              </a:rPr>
              <a:t>$27,342</a:t>
            </a:r>
            <a:endParaRPr lang="en-US" sz="900" dirty="0">
              <a:solidFill>
                <a:srgbClr val="000000"/>
              </a:solidFill>
            </a:endParaRPr>
          </a:p>
        </p:txBody>
      </p:sp>
      <p:sp>
        <p:nvSpPr>
          <p:cNvPr id="86" name="TextBox 2"/>
          <p:cNvSpPr txBox="1"/>
          <p:nvPr/>
        </p:nvSpPr>
        <p:spPr>
          <a:xfrm>
            <a:off x="498459" y="3166473"/>
            <a:ext cx="561371" cy="230832"/>
          </a:xfrm>
          <a:prstGeom prst="rect">
            <a:avLst/>
          </a:prstGeom>
          <a:noFill/>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900" dirty="0" smtClean="0">
                <a:solidFill>
                  <a:srgbClr val="000000"/>
                </a:solidFill>
              </a:rPr>
              <a:t>$20,010</a:t>
            </a:r>
            <a:endParaRPr lang="en-US" sz="900" dirty="0">
              <a:solidFill>
                <a:srgbClr val="000000"/>
              </a:solidFill>
            </a:endParaRPr>
          </a:p>
        </p:txBody>
      </p:sp>
      <p:sp>
        <p:nvSpPr>
          <p:cNvPr id="87" name="TextBox 3"/>
          <p:cNvSpPr txBox="1"/>
          <p:nvPr/>
        </p:nvSpPr>
        <p:spPr>
          <a:xfrm>
            <a:off x="1096160" y="2348123"/>
            <a:ext cx="559770" cy="230832"/>
          </a:xfrm>
          <a:prstGeom prst="rect">
            <a:avLst/>
          </a:prstGeom>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900" dirty="0" smtClean="0">
                <a:solidFill>
                  <a:srgbClr val="000000"/>
                </a:solidFill>
              </a:rPr>
              <a:t>$25,284</a:t>
            </a:r>
            <a:endParaRPr lang="en-US" sz="900" dirty="0">
              <a:solidFill>
                <a:srgbClr val="000000"/>
              </a:solidFill>
            </a:endParaRPr>
          </a:p>
        </p:txBody>
      </p:sp>
      <p:sp>
        <p:nvSpPr>
          <p:cNvPr id="88" name="TextBox 4"/>
          <p:cNvSpPr txBox="1"/>
          <p:nvPr/>
        </p:nvSpPr>
        <p:spPr>
          <a:xfrm>
            <a:off x="1683535" y="3058381"/>
            <a:ext cx="559770" cy="230832"/>
          </a:xfrm>
          <a:prstGeom prst="rect">
            <a:avLst/>
          </a:prstGeom>
          <a:noFill/>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900" dirty="0" smtClean="0">
                <a:solidFill>
                  <a:srgbClr val="000000"/>
                </a:solidFill>
              </a:rPr>
              <a:t>$19,059</a:t>
            </a:r>
            <a:endParaRPr lang="en-US" sz="900" dirty="0">
              <a:solidFill>
                <a:srgbClr val="000000"/>
              </a:solidFill>
            </a:endParaRPr>
          </a:p>
        </p:txBody>
      </p:sp>
      <p:sp>
        <p:nvSpPr>
          <p:cNvPr id="89" name="TextBox 5"/>
          <p:cNvSpPr txBox="1"/>
          <p:nvPr/>
        </p:nvSpPr>
        <p:spPr>
          <a:xfrm>
            <a:off x="2261384" y="3910197"/>
            <a:ext cx="559770" cy="230832"/>
          </a:xfrm>
          <a:prstGeom prst="rect">
            <a:avLst/>
          </a:prstGeom>
          <a:noFill/>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900" dirty="0" smtClean="0">
                <a:solidFill>
                  <a:srgbClr val="000000"/>
                </a:solidFill>
              </a:rPr>
              <a:t>$11,889</a:t>
            </a:r>
            <a:endParaRPr lang="en-US" sz="900" dirty="0">
              <a:solidFill>
                <a:srgbClr val="000000"/>
              </a:solidFill>
            </a:endParaRPr>
          </a:p>
        </p:txBody>
      </p:sp>
      <p:sp>
        <p:nvSpPr>
          <p:cNvPr id="70" name="TextBox 7"/>
          <p:cNvSpPr txBox="1">
            <a:spLocks noChangeArrowheads="1"/>
          </p:cNvSpPr>
          <p:nvPr/>
        </p:nvSpPr>
        <p:spPr bwMode="auto">
          <a:xfrm>
            <a:off x="1096159" y="3834566"/>
            <a:ext cx="559770" cy="230832"/>
          </a:xfrm>
          <a:prstGeom prst="rect">
            <a:avLst/>
          </a:prstGeom>
          <a:noFill/>
          <a:ln w="9525">
            <a:noFill/>
            <a:miter lim="800000"/>
            <a:headEnd/>
            <a:tailEnd/>
          </a:ln>
        </p:spPr>
        <p:txBody>
          <a:bodyPr wrap="none">
            <a:spAutoFit/>
          </a:bodyPr>
          <a:lstStyle/>
          <a:p>
            <a:pPr algn="ctr"/>
            <a:r>
              <a:rPr lang="en-US" sz="900" dirty="0">
                <a:solidFill>
                  <a:srgbClr val="000000"/>
                </a:solidFill>
              </a:rPr>
              <a:t>$14,153</a:t>
            </a:r>
          </a:p>
        </p:txBody>
      </p:sp>
      <p:sp>
        <p:nvSpPr>
          <p:cNvPr id="71" name="TextBox 9"/>
          <p:cNvSpPr txBox="1">
            <a:spLocks noChangeArrowheads="1"/>
          </p:cNvSpPr>
          <p:nvPr/>
        </p:nvSpPr>
        <p:spPr bwMode="auto">
          <a:xfrm>
            <a:off x="1712388" y="4378525"/>
            <a:ext cx="502062" cy="230832"/>
          </a:xfrm>
          <a:prstGeom prst="rect">
            <a:avLst/>
          </a:prstGeom>
          <a:noFill/>
          <a:ln w="9525">
            <a:noFill/>
            <a:miter lim="800000"/>
            <a:headEnd/>
            <a:tailEnd/>
          </a:ln>
        </p:spPr>
        <p:txBody>
          <a:bodyPr wrap="none">
            <a:spAutoFit/>
          </a:bodyPr>
          <a:lstStyle/>
          <a:p>
            <a:pPr algn="ctr"/>
            <a:r>
              <a:rPr lang="en-US" sz="900" dirty="0">
                <a:solidFill>
                  <a:srgbClr val="000000"/>
                </a:solidFill>
              </a:rPr>
              <a:t>$9,684</a:t>
            </a:r>
          </a:p>
        </p:txBody>
      </p:sp>
      <p:sp>
        <p:nvSpPr>
          <p:cNvPr id="72" name="TextBox 12"/>
          <p:cNvSpPr txBox="1">
            <a:spLocks noChangeArrowheads="1"/>
          </p:cNvSpPr>
          <p:nvPr/>
        </p:nvSpPr>
        <p:spPr bwMode="auto">
          <a:xfrm>
            <a:off x="2290238" y="4799637"/>
            <a:ext cx="502062" cy="230832"/>
          </a:xfrm>
          <a:prstGeom prst="rect">
            <a:avLst/>
          </a:prstGeom>
          <a:noFill/>
          <a:ln w="9525">
            <a:noFill/>
            <a:miter lim="800000"/>
            <a:headEnd/>
            <a:tailEnd/>
          </a:ln>
        </p:spPr>
        <p:txBody>
          <a:bodyPr wrap="none">
            <a:spAutoFit/>
          </a:bodyPr>
          <a:lstStyle/>
          <a:p>
            <a:pPr algn="ctr"/>
            <a:r>
              <a:rPr lang="en-US" sz="900" dirty="0">
                <a:solidFill>
                  <a:srgbClr val="000000"/>
                </a:solidFill>
              </a:rPr>
              <a:t>$6,141</a:t>
            </a:r>
          </a:p>
        </p:txBody>
      </p:sp>
      <p:sp>
        <p:nvSpPr>
          <p:cNvPr id="73" name="TextBox 13"/>
          <p:cNvSpPr txBox="1">
            <a:spLocks noChangeArrowheads="1"/>
          </p:cNvSpPr>
          <p:nvPr/>
        </p:nvSpPr>
        <p:spPr bwMode="auto">
          <a:xfrm>
            <a:off x="2881106" y="4235435"/>
            <a:ext cx="502062" cy="230832"/>
          </a:xfrm>
          <a:prstGeom prst="rect">
            <a:avLst/>
          </a:prstGeom>
          <a:noFill/>
          <a:ln w="9525">
            <a:noFill/>
            <a:miter lim="800000"/>
            <a:headEnd/>
            <a:tailEnd/>
          </a:ln>
        </p:spPr>
        <p:txBody>
          <a:bodyPr wrap="none">
            <a:spAutoFit/>
          </a:bodyPr>
          <a:lstStyle/>
          <a:p>
            <a:pPr algn="ctr"/>
            <a:r>
              <a:rPr lang="en-US" sz="900" dirty="0">
                <a:solidFill>
                  <a:srgbClr val="000000"/>
                </a:solidFill>
              </a:rPr>
              <a:t>$9,225</a:t>
            </a:r>
          </a:p>
        </p:txBody>
      </p:sp>
      <p:sp>
        <p:nvSpPr>
          <p:cNvPr id="74" name="TextBox 14"/>
          <p:cNvSpPr txBox="1">
            <a:spLocks noChangeArrowheads="1"/>
          </p:cNvSpPr>
          <p:nvPr/>
        </p:nvSpPr>
        <p:spPr bwMode="auto">
          <a:xfrm>
            <a:off x="2881106" y="4867361"/>
            <a:ext cx="502062" cy="230832"/>
          </a:xfrm>
          <a:prstGeom prst="rect">
            <a:avLst/>
          </a:prstGeom>
          <a:noFill/>
          <a:ln w="9525">
            <a:noFill/>
            <a:miter lim="800000"/>
            <a:headEnd/>
            <a:tailEnd/>
          </a:ln>
        </p:spPr>
        <p:txBody>
          <a:bodyPr wrap="none">
            <a:spAutoFit/>
          </a:bodyPr>
          <a:lstStyle/>
          <a:p>
            <a:pPr algn="ctr"/>
            <a:r>
              <a:rPr lang="en-US" sz="900" dirty="0">
                <a:solidFill>
                  <a:srgbClr val="000000"/>
                </a:solidFill>
              </a:rPr>
              <a:t>$5,524</a:t>
            </a:r>
          </a:p>
        </p:txBody>
      </p:sp>
      <p:sp>
        <p:nvSpPr>
          <p:cNvPr id="75" name="TextBox 15"/>
          <p:cNvSpPr txBox="1">
            <a:spLocks noChangeArrowheads="1"/>
          </p:cNvSpPr>
          <p:nvPr/>
        </p:nvSpPr>
        <p:spPr bwMode="auto">
          <a:xfrm>
            <a:off x="3455463" y="4602054"/>
            <a:ext cx="502062" cy="230832"/>
          </a:xfrm>
          <a:prstGeom prst="rect">
            <a:avLst/>
          </a:prstGeom>
          <a:noFill/>
          <a:ln w="9525">
            <a:noFill/>
            <a:miter lim="800000"/>
            <a:headEnd/>
            <a:tailEnd/>
          </a:ln>
        </p:spPr>
        <p:txBody>
          <a:bodyPr wrap="none">
            <a:spAutoFit/>
          </a:bodyPr>
          <a:lstStyle/>
          <a:p>
            <a:pPr algn="ctr"/>
            <a:r>
              <a:rPr lang="en-US" sz="900" dirty="0">
                <a:solidFill>
                  <a:srgbClr val="000000"/>
                </a:solidFill>
              </a:rPr>
              <a:t>$6,185</a:t>
            </a:r>
          </a:p>
        </p:txBody>
      </p:sp>
      <p:sp>
        <p:nvSpPr>
          <p:cNvPr id="76" name="TextBox 16"/>
          <p:cNvSpPr txBox="1">
            <a:spLocks noChangeArrowheads="1"/>
          </p:cNvSpPr>
          <p:nvPr/>
        </p:nvSpPr>
        <p:spPr bwMode="auto">
          <a:xfrm>
            <a:off x="3455463" y="5104178"/>
            <a:ext cx="502062" cy="230832"/>
          </a:xfrm>
          <a:prstGeom prst="rect">
            <a:avLst/>
          </a:prstGeom>
          <a:noFill/>
          <a:ln w="9525">
            <a:noFill/>
            <a:miter lim="800000"/>
            <a:headEnd/>
            <a:tailEnd/>
          </a:ln>
        </p:spPr>
        <p:txBody>
          <a:bodyPr wrap="none">
            <a:spAutoFit/>
          </a:bodyPr>
          <a:lstStyle/>
          <a:p>
            <a:pPr algn="ctr"/>
            <a:r>
              <a:rPr lang="en-US" sz="900" dirty="0">
                <a:solidFill>
                  <a:srgbClr val="000000"/>
                </a:solidFill>
              </a:rPr>
              <a:t>$3,430</a:t>
            </a:r>
          </a:p>
        </p:txBody>
      </p:sp>
      <p:sp>
        <p:nvSpPr>
          <p:cNvPr id="77" name="TextBox 17"/>
          <p:cNvSpPr txBox="1">
            <a:spLocks noChangeArrowheads="1"/>
          </p:cNvSpPr>
          <p:nvPr/>
        </p:nvSpPr>
        <p:spPr bwMode="auto">
          <a:xfrm>
            <a:off x="4048530" y="4918420"/>
            <a:ext cx="502062" cy="230832"/>
          </a:xfrm>
          <a:prstGeom prst="rect">
            <a:avLst/>
          </a:prstGeom>
          <a:noFill/>
          <a:ln w="9525">
            <a:noFill/>
            <a:miter lim="800000"/>
            <a:headEnd/>
            <a:tailEnd/>
          </a:ln>
        </p:spPr>
        <p:txBody>
          <a:bodyPr wrap="none">
            <a:spAutoFit/>
          </a:bodyPr>
          <a:lstStyle/>
          <a:p>
            <a:pPr algn="ctr"/>
            <a:r>
              <a:rPr lang="en-US" sz="900" dirty="0">
                <a:solidFill>
                  <a:srgbClr val="000000"/>
                </a:solidFill>
              </a:rPr>
              <a:t>$3,457</a:t>
            </a:r>
          </a:p>
        </p:txBody>
      </p:sp>
      <p:sp>
        <p:nvSpPr>
          <p:cNvPr id="78" name="TextBox 18"/>
          <p:cNvSpPr txBox="1">
            <a:spLocks noChangeArrowheads="1"/>
          </p:cNvSpPr>
          <p:nvPr/>
        </p:nvSpPr>
        <p:spPr bwMode="auto">
          <a:xfrm>
            <a:off x="4091812" y="5451776"/>
            <a:ext cx="415498" cy="230832"/>
          </a:xfrm>
          <a:prstGeom prst="rect">
            <a:avLst/>
          </a:prstGeom>
          <a:noFill/>
          <a:ln w="9525">
            <a:noFill/>
            <a:miter lim="800000"/>
            <a:headEnd/>
            <a:tailEnd/>
          </a:ln>
        </p:spPr>
        <p:txBody>
          <a:bodyPr wrap="none">
            <a:spAutoFit/>
          </a:bodyPr>
          <a:lstStyle/>
          <a:p>
            <a:pPr algn="ctr"/>
            <a:r>
              <a:rPr lang="en-US" sz="900" dirty="0">
                <a:solidFill>
                  <a:srgbClr val="000000"/>
                </a:solidFill>
              </a:rPr>
              <a:t>$339</a:t>
            </a:r>
          </a:p>
        </p:txBody>
      </p:sp>
      <p:sp>
        <p:nvSpPr>
          <p:cNvPr id="79" name="TextBox 19"/>
          <p:cNvSpPr txBox="1">
            <a:spLocks noChangeArrowheads="1"/>
          </p:cNvSpPr>
          <p:nvPr/>
        </p:nvSpPr>
        <p:spPr bwMode="auto">
          <a:xfrm>
            <a:off x="4630213" y="5018152"/>
            <a:ext cx="502062" cy="230832"/>
          </a:xfrm>
          <a:prstGeom prst="rect">
            <a:avLst/>
          </a:prstGeom>
          <a:noFill/>
          <a:ln w="9525">
            <a:noFill/>
            <a:miter lim="800000"/>
            <a:headEnd/>
            <a:tailEnd/>
          </a:ln>
        </p:spPr>
        <p:txBody>
          <a:bodyPr wrap="none">
            <a:spAutoFit/>
          </a:bodyPr>
          <a:lstStyle/>
          <a:p>
            <a:pPr algn="ctr"/>
            <a:r>
              <a:rPr lang="en-US" sz="900" dirty="0">
                <a:solidFill>
                  <a:srgbClr val="000000"/>
                </a:solidFill>
              </a:rPr>
              <a:t>$2,570</a:t>
            </a:r>
          </a:p>
        </p:txBody>
      </p:sp>
      <p:sp>
        <p:nvSpPr>
          <p:cNvPr id="80" name="TextBox 20"/>
          <p:cNvSpPr txBox="1">
            <a:spLocks noChangeArrowheads="1"/>
          </p:cNvSpPr>
          <p:nvPr/>
        </p:nvSpPr>
        <p:spPr bwMode="auto">
          <a:xfrm>
            <a:off x="4673495" y="5446820"/>
            <a:ext cx="415498" cy="230832"/>
          </a:xfrm>
          <a:prstGeom prst="rect">
            <a:avLst/>
          </a:prstGeom>
          <a:noFill/>
          <a:ln w="9525">
            <a:noFill/>
            <a:miter lim="800000"/>
            <a:headEnd/>
            <a:tailEnd/>
          </a:ln>
        </p:spPr>
        <p:txBody>
          <a:bodyPr wrap="none">
            <a:spAutoFit/>
          </a:bodyPr>
          <a:lstStyle/>
          <a:p>
            <a:pPr algn="ctr"/>
            <a:r>
              <a:rPr lang="en-US" sz="900" dirty="0">
                <a:solidFill>
                  <a:srgbClr val="000000"/>
                </a:solidFill>
              </a:rPr>
              <a:t>$425</a:t>
            </a:r>
          </a:p>
        </p:txBody>
      </p:sp>
      <p:sp>
        <p:nvSpPr>
          <p:cNvPr id="81" name="TextBox 21"/>
          <p:cNvSpPr txBox="1">
            <a:spLocks noChangeArrowheads="1"/>
          </p:cNvSpPr>
          <p:nvPr/>
        </p:nvSpPr>
        <p:spPr bwMode="auto">
          <a:xfrm>
            <a:off x="5215766" y="5117913"/>
            <a:ext cx="502062" cy="230832"/>
          </a:xfrm>
          <a:prstGeom prst="rect">
            <a:avLst/>
          </a:prstGeom>
          <a:noFill/>
          <a:ln w="9525">
            <a:noFill/>
            <a:miter lim="800000"/>
            <a:headEnd/>
            <a:tailEnd/>
          </a:ln>
        </p:spPr>
        <p:txBody>
          <a:bodyPr wrap="none">
            <a:spAutoFit/>
          </a:bodyPr>
          <a:lstStyle/>
          <a:p>
            <a:pPr algn="ctr"/>
            <a:r>
              <a:rPr lang="en-US" sz="900" dirty="0">
                <a:solidFill>
                  <a:srgbClr val="000000"/>
                </a:solidFill>
              </a:rPr>
              <a:t>$1,797</a:t>
            </a:r>
          </a:p>
        </p:txBody>
      </p:sp>
      <p:sp>
        <p:nvSpPr>
          <p:cNvPr id="82" name="TextBox 22"/>
          <p:cNvSpPr txBox="1">
            <a:spLocks noChangeArrowheads="1"/>
          </p:cNvSpPr>
          <p:nvPr/>
        </p:nvSpPr>
        <p:spPr bwMode="auto">
          <a:xfrm>
            <a:off x="5259048" y="5483756"/>
            <a:ext cx="415498" cy="230832"/>
          </a:xfrm>
          <a:prstGeom prst="rect">
            <a:avLst/>
          </a:prstGeom>
          <a:noFill/>
          <a:ln w="9525">
            <a:noFill/>
            <a:miter lim="800000"/>
            <a:headEnd/>
            <a:tailEnd/>
          </a:ln>
        </p:spPr>
        <p:txBody>
          <a:bodyPr wrap="none">
            <a:spAutoFit/>
          </a:bodyPr>
          <a:lstStyle/>
          <a:p>
            <a:pPr algn="ctr"/>
            <a:r>
              <a:rPr lang="en-US" sz="900" dirty="0">
                <a:solidFill>
                  <a:srgbClr val="000000"/>
                </a:solidFill>
              </a:rPr>
              <a:t>$316</a:t>
            </a:r>
          </a:p>
        </p:txBody>
      </p:sp>
      <p:sp>
        <p:nvSpPr>
          <p:cNvPr id="83" name="TextBox 23"/>
          <p:cNvSpPr txBox="1">
            <a:spLocks noChangeArrowheads="1"/>
          </p:cNvSpPr>
          <p:nvPr/>
        </p:nvSpPr>
        <p:spPr bwMode="auto">
          <a:xfrm>
            <a:off x="5853569" y="5273243"/>
            <a:ext cx="415498" cy="230832"/>
          </a:xfrm>
          <a:prstGeom prst="rect">
            <a:avLst/>
          </a:prstGeom>
          <a:noFill/>
          <a:ln w="9525">
            <a:noFill/>
            <a:miter lim="800000"/>
            <a:headEnd/>
            <a:tailEnd/>
          </a:ln>
        </p:spPr>
        <p:txBody>
          <a:bodyPr wrap="none">
            <a:spAutoFit/>
          </a:bodyPr>
          <a:lstStyle/>
          <a:p>
            <a:pPr algn="ctr"/>
            <a:r>
              <a:rPr lang="en-US" sz="900" dirty="0">
                <a:solidFill>
                  <a:srgbClr val="000000"/>
                </a:solidFill>
              </a:rPr>
              <a:t>$509</a:t>
            </a:r>
          </a:p>
        </p:txBody>
      </p:sp>
      <p:sp>
        <p:nvSpPr>
          <p:cNvPr id="84" name="TextBox 24"/>
          <p:cNvSpPr txBox="1">
            <a:spLocks noChangeArrowheads="1"/>
          </p:cNvSpPr>
          <p:nvPr/>
        </p:nvSpPr>
        <p:spPr bwMode="auto">
          <a:xfrm>
            <a:off x="5882423" y="5493252"/>
            <a:ext cx="357790" cy="230832"/>
          </a:xfrm>
          <a:prstGeom prst="rect">
            <a:avLst/>
          </a:prstGeom>
          <a:noFill/>
          <a:ln w="9525">
            <a:noFill/>
            <a:miter lim="800000"/>
            <a:headEnd/>
            <a:tailEnd/>
          </a:ln>
        </p:spPr>
        <p:txBody>
          <a:bodyPr wrap="none">
            <a:spAutoFit/>
          </a:bodyPr>
          <a:lstStyle/>
          <a:p>
            <a:pPr algn="ctr"/>
            <a:r>
              <a:rPr lang="en-US" sz="900" dirty="0">
                <a:solidFill>
                  <a:srgbClr val="000000"/>
                </a:solidFill>
              </a:rPr>
              <a:t>$93</a:t>
            </a:r>
          </a:p>
        </p:txBody>
      </p:sp>
    </p:spTree>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7" name="Rectangle 4"/>
          <p:cNvSpPr>
            <a:spLocks noGrp="1" noChangeArrowheads="1"/>
          </p:cNvSpPr>
          <p:nvPr>
            <p:ph type="title"/>
          </p:nvPr>
        </p:nvSpPr>
        <p:spPr/>
        <p:txBody>
          <a:bodyPr/>
          <a:lstStyle/>
          <a:p>
            <a:r>
              <a:rPr lang="en-US" dirty="0" smtClean="0"/>
              <a:t>Higher-Paid Providers Do Not </a:t>
            </a:r>
            <a:br>
              <a:rPr lang="en-US" dirty="0" smtClean="0"/>
            </a:br>
            <a:r>
              <a:rPr lang="en-US" dirty="0" smtClean="0"/>
              <a:t>Score Better on Quality Measures</a:t>
            </a:r>
            <a:endParaRPr lang="en-US" dirty="0"/>
          </a:p>
        </p:txBody>
      </p:sp>
      <p:sp>
        <p:nvSpPr>
          <p:cNvPr id="16398" name="Slide Number Placeholder 15"/>
          <p:cNvSpPr>
            <a:spLocks noGrp="1"/>
          </p:cNvSpPr>
          <p:nvPr>
            <p:ph type="sldNum" sz="quarter" idx="10"/>
          </p:nvPr>
        </p:nvSpPr>
        <p:spPr/>
        <p:txBody>
          <a:bodyPr/>
          <a:lstStyle/>
          <a:p>
            <a:fld id="{7CD0197B-F8CA-48F3-B6C8-2393F2342905}" type="slidenum">
              <a:rPr lang="en-US" smtClean="0"/>
              <a:pPr/>
              <a:t>46</a:t>
            </a:fld>
            <a:endParaRPr lang="en-US" dirty="0"/>
          </a:p>
        </p:txBody>
      </p:sp>
      <p:sp>
        <p:nvSpPr>
          <p:cNvPr id="17" name="Text Box 11"/>
          <p:cNvSpPr txBox="1">
            <a:spLocks noChangeArrowheads="1"/>
          </p:cNvSpPr>
          <p:nvPr/>
        </p:nvSpPr>
        <p:spPr bwMode="auto">
          <a:xfrm>
            <a:off x="6627813" y="1819275"/>
            <a:ext cx="2057400" cy="4481513"/>
          </a:xfrm>
          <a:prstGeom prst="rect">
            <a:avLst/>
          </a:prstGeom>
          <a:noFill/>
          <a:ln w="3175">
            <a:solidFill>
              <a:schemeClr val="accent1">
                <a:lumMod val="60000"/>
                <a:lumOff val="40000"/>
              </a:schemeClr>
            </a:solidFill>
            <a:miter lim="800000"/>
            <a:headEnd/>
            <a:tailEnd/>
          </a:ln>
        </p:spPr>
        <p:txBody>
          <a:bodyPr/>
          <a:lstStyle/>
          <a:p>
            <a:pPr lvl="0"/>
            <a:r>
              <a:rPr lang="en-US" sz="1200" dirty="0" smtClean="0">
                <a:solidFill>
                  <a:srgbClr val="1C1C1C"/>
                </a:solidFill>
              </a:rPr>
              <a:t>Researchers for the MA Division of Health Care Finance and Policy found no connection between prices and quality scores for any of the services they investigated, including appendectomy (shown); laparoscopic </a:t>
            </a:r>
            <a:r>
              <a:rPr lang="en-US" sz="1200" dirty="0" err="1" smtClean="0">
                <a:solidFill>
                  <a:srgbClr val="1C1C1C"/>
                </a:solidFill>
              </a:rPr>
              <a:t>cholecystectomy</a:t>
            </a:r>
            <a:r>
              <a:rPr lang="en-US" sz="1200" dirty="0" smtClean="0">
                <a:solidFill>
                  <a:srgbClr val="1C1C1C"/>
                </a:solidFill>
              </a:rPr>
              <a:t>; procedures for obesity; uterine and adnexa procedures for nonmalignancy except leiomyoma; knee replacement; intervertebral disc excision and decompression; knee and lower leg procedures; hip replacement; treatment for chronic obstructive pulmonary disease, pneumonia, heart attacks, and congestive heart failure; cesarean delivery; and vaginal delivery. </a:t>
            </a:r>
          </a:p>
        </p:txBody>
      </p:sp>
      <p:sp>
        <p:nvSpPr>
          <p:cNvPr id="18" name="Rectangle 17"/>
          <p:cNvSpPr/>
          <p:nvPr/>
        </p:nvSpPr>
        <p:spPr>
          <a:xfrm>
            <a:off x="6399213" y="1635125"/>
            <a:ext cx="228600" cy="1190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aphicFrame>
        <p:nvGraphicFramePr>
          <p:cNvPr id="15" name="Chart 10"/>
          <p:cNvGraphicFramePr>
            <a:graphicFrameLocks/>
          </p:cNvGraphicFramePr>
          <p:nvPr>
            <p:extLst>
              <p:ext uri="{D42A27DB-BD31-4B8C-83A1-F6EECF244321}">
                <p14:modId xmlns="" xmlns:p14="http://schemas.microsoft.com/office/powerpoint/2010/main" val="2500481631"/>
              </p:ext>
            </p:extLst>
          </p:nvPr>
        </p:nvGraphicFramePr>
        <p:xfrm>
          <a:off x="114300" y="2095500"/>
          <a:ext cx="6400800" cy="4238625"/>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8"/>
          <p:cNvSpPr>
            <a:spLocks noChangeArrowheads="1"/>
          </p:cNvSpPr>
          <p:nvPr/>
        </p:nvSpPr>
        <p:spPr bwMode="auto">
          <a:xfrm>
            <a:off x="455613" y="1785938"/>
            <a:ext cx="3132268" cy="246221"/>
          </a:xfrm>
          <a:prstGeom prst="rect">
            <a:avLst/>
          </a:prstGeom>
          <a:noFill/>
          <a:ln w="9525">
            <a:noFill/>
            <a:miter lim="800000"/>
            <a:headEnd/>
            <a:tailEnd/>
          </a:ln>
        </p:spPr>
        <p:txBody>
          <a:bodyPr wrap="none" lIns="0" rIns="0">
            <a:noAutofit/>
          </a:bodyPr>
          <a:lstStyle/>
          <a:p>
            <a:pPr>
              <a:defRPr sz="1600" b="0" i="0" u="none" strike="noStrike" kern="1200" baseline="0">
                <a:solidFill>
                  <a:prstClr val="black"/>
                </a:solidFill>
                <a:latin typeface="+mn-lt"/>
                <a:ea typeface="+mn-ea"/>
                <a:cs typeface="+mn-cs"/>
              </a:defRPr>
            </a:pPr>
            <a:r>
              <a:rPr lang="en-US" sz="1000" b="1" dirty="0" smtClean="0">
                <a:solidFill>
                  <a:prstClr val="black"/>
                </a:solidFill>
              </a:rPr>
              <a:t>COMPOSITE QUALITY RATIO AND PRICE RELATIVITY FOR APPENDECTOMY BY MASSACHUSETTS HOSPITAL, 2009</a:t>
            </a:r>
            <a:endParaRPr lang="en-US" sz="1000" b="1" dirty="0">
              <a:solidFill>
                <a:prstClr val="black"/>
              </a:solidFill>
            </a:endParaRPr>
          </a:p>
        </p:txBody>
      </p:sp>
      <p:sp>
        <p:nvSpPr>
          <p:cNvPr id="11" name="TextBox 6"/>
          <p:cNvSpPr txBox="1">
            <a:spLocks noChangeArrowheads="1"/>
          </p:cNvSpPr>
          <p:nvPr/>
        </p:nvSpPr>
        <p:spPr bwMode="auto">
          <a:xfrm>
            <a:off x="455613" y="6038435"/>
            <a:ext cx="6126162" cy="338554"/>
          </a:xfrm>
          <a:prstGeom prst="rect">
            <a:avLst/>
          </a:prstGeom>
          <a:noFill/>
          <a:ln w="9525">
            <a:noFill/>
            <a:miter lim="800000"/>
            <a:headEnd/>
            <a:tailEnd/>
          </a:ln>
        </p:spPr>
        <p:txBody>
          <a:bodyPr wrap="square" lIns="0" rIns="0" anchor="b">
            <a:spAutoFit/>
          </a:bodyPr>
          <a:lstStyle/>
          <a:p>
            <a:r>
              <a:rPr lang="en-US" sz="600" dirty="0" smtClean="0">
                <a:solidFill>
                  <a:srgbClr val="1C1C1C"/>
                </a:solidFill>
              </a:rPr>
              <a:t>SOURCE</a:t>
            </a:r>
            <a:r>
              <a:rPr lang="en-US" sz="600" dirty="0" smtClean="0">
                <a:solidFill>
                  <a:srgbClr val="000000"/>
                </a:solidFill>
                <a:ea typeface="ＭＳ Ｐゴシック"/>
                <a:cs typeface="ＭＳ Ｐゴシック"/>
              </a:rPr>
              <a:t>: </a:t>
            </a:r>
            <a:r>
              <a:rPr lang="en-US" sz="800" dirty="0" smtClean="0"/>
              <a:t>Massachusetts Division of Health Care Finance and Policy, </a:t>
            </a:r>
            <a:br>
              <a:rPr lang="en-US" sz="800" dirty="0" smtClean="0"/>
            </a:br>
            <a:r>
              <a:rPr lang="ja-JP" altLang="en-US" sz="800" dirty="0" smtClean="0"/>
              <a:t>“</a:t>
            </a:r>
            <a:r>
              <a:rPr lang="en-US" altLang="ja-JP" sz="800" dirty="0" smtClean="0">
                <a:hlinkClick r:id="rId4"/>
              </a:rPr>
              <a:t>Massachusetts Health Care Cost Trends: Price Variation in Massachusetts Health Care Services</a:t>
            </a:r>
            <a:r>
              <a:rPr lang="en-US" altLang="ja-JP" sz="800" dirty="0" smtClean="0"/>
              <a:t>,</a:t>
            </a:r>
            <a:r>
              <a:rPr lang="ja-JP" altLang="en-US" sz="800" dirty="0" smtClean="0"/>
              <a:t>”</a:t>
            </a:r>
            <a:r>
              <a:rPr lang="en-US" altLang="ja-JP" sz="800" dirty="0" smtClean="0"/>
              <a:t> May 2011.</a:t>
            </a:r>
            <a:endParaRPr lang="en-US" sz="800" dirty="0" smtClean="0"/>
          </a:p>
        </p:txBody>
      </p:sp>
      <p:grpSp>
        <p:nvGrpSpPr>
          <p:cNvPr id="19" name="Group 18"/>
          <p:cNvGrpSpPr/>
          <p:nvPr/>
        </p:nvGrpSpPr>
        <p:grpSpPr>
          <a:xfrm>
            <a:off x="474663" y="2045494"/>
            <a:ext cx="1106487" cy="246062"/>
            <a:chOff x="436563" y="2112169"/>
            <a:chExt cx="1106487" cy="246062"/>
          </a:xfrm>
        </p:grpSpPr>
        <p:sp>
          <p:nvSpPr>
            <p:cNvPr id="20" name="Rectangle 8"/>
            <p:cNvSpPr>
              <a:spLocks noChangeArrowheads="1"/>
            </p:cNvSpPr>
            <p:nvPr/>
          </p:nvSpPr>
          <p:spPr bwMode="auto">
            <a:xfrm>
              <a:off x="436563" y="2112169"/>
              <a:ext cx="1106487" cy="246062"/>
            </a:xfrm>
            <a:prstGeom prst="rect">
              <a:avLst/>
            </a:prstGeom>
            <a:noFill/>
            <a:ln w="9525">
              <a:noFill/>
              <a:miter lim="800000"/>
              <a:headEnd/>
              <a:tailEnd/>
            </a:ln>
          </p:spPr>
          <p:txBody>
            <a:bodyPr wrap="none" lIns="0" rIns="0">
              <a:noAutofit/>
            </a:bodyPr>
            <a:lstStyle/>
            <a:p>
              <a:pPr>
                <a:defRPr sz="1800" b="1" i="0" u="none" strike="noStrike" kern="1200" baseline="0">
                  <a:solidFill>
                    <a:prstClr val="black"/>
                  </a:solidFill>
                  <a:latin typeface="+mn-lt"/>
                  <a:ea typeface="+mn-ea"/>
                  <a:cs typeface="+mn-cs"/>
                </a:defRPr>
              </a:pPr>
              <a:r>
                <a:rPr lang="en-US" sz="800" dirty="0" smtClean="0">
                  <a:solidFill>
                    <a:prstClr val="black"/>
                  </a:solidFill>
                </a:rPr>
                <a:t>PRICE RELATIVITY</a:t>
              </a:r>
            </a:p>
          </p:txBody>
        </p:sp>
        <p:sp>
          <p:nvSpPr>
            <p:cNvPr id="22" name="Rectangle 21"/>
            <p:cNvSpPr/>
            <p:nvPr/>
          </p:nvSpPr>
          <p:spPr>
            <a:xfrm>
              <a:off x="1257300" y="2170811"/>
              <a:ext cx="109728" cy="109728"/>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5" name="Group 24"/>
          <p:cNvGrpSpPr/>
          <p:nvPr/>
        </p:nvGrpSpPr>
        <p:grpSpPr>
          <a:xfrm>
            <a:off x="5032819" y="2045494"/>
            <a:ext cx="1358456" cy="246062"/>
            <a:chOff x="6804469" y="2112169"/>
            <a:chExt cx="1358456" cy="246062"/>
          </a:xfrm>
        </p:grpSpPr>
        <p:sp>
          <p:nvSpPr>
            <p:cNvPr id="26" name="Rectangle 8"/>
            <p:cNvSpPr>
              <a:spLocks noChangeArrowheads="1"/>
            </p:cNvSpPr>
            <p:nvPr/>
          </p:nvSpPr>
          <p:spPr bwMode="auto">
            <a:xfrm>
              <a:off x="7124700" y="2112169"/>
              <a:ext cx="1038225" cy="246062"/>
            </a:xfrm>
            <a:prstGeom prst="rect">
              <a:avLst/>
            </a:prstGeom>
            <a:noFill/>
            <a:ln w="9525">
              <a:noFill/>
              <a:miter lim="800000"/>
              <a:headEnd/>
              <a:tailEnd/>
            </a:ln>
          </p:spPr>
          <p:txBody>
            <a:bodyPr wrap="none" lIns="0" rIns="0">
              <a:noAutofit/>
            </a:bodyPr>
            <a:lstStyle/>
            <a:p>
              <a:pPr algn="r">
                <a:defRPr sz="1800" b="1" i="0" u="none" strike="noStrike" kern="1200" baseline="0">
                  <a:solidFill>
                    <a:prstClr val="black"/>
                  </a:solidFill>
                  <a:latin typeface="+mn-lt"/>
                  <a:ea typeface="+mn-ea"/>
                  <a:cs typeface="+mn-cs"/>
                </a:defRPr>
              </a:pPr>
              <a:r>
                <a:rPr lang="en-US" sz="800" dirty="0" smtClean="0"/>
                <a:t>QUALITY RELATIVITY</a:t>
              </a:r>
              <a:endParaRPr lang="en-US" sz="800" dirty="0" smtClean="0">
                <a:solidFill>
                  <a:prstClr val="black"/>
                </a:solidFill>
              </a:endParaRPr>
            </a:p>
          </p:txBody>
        </p:sp>
        <p:cxnSp>
          <p:nvCxnSpPr>
            <p:cNvPr id="27" name="Straight Connector 26"/>
            <p:cNvCxnSpPr/>
            <p:nvPr/>
          </p:nvCxnSpPr>
          <p:spPr>
            <a:xfrm rot="10800000">
              <a:off x="6804469" y="2225675"/>
              <a:ext cx="365760" cy="0"/>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28" name="Oval 27"/>
            <p:cNvSpPr/>
            <p:nvPr/>
          </p:nvSpPr>
          <p:spPr>
            <a:xfrm>
              <a:off x="6941629" y="2176417"/>
              <a:ext cx="91440" cy="9144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7" name="Rectangle 4"/>
          <p:cNvSpPr>
            <a:spLocks noGrp="1" noChangeArrowheads="1"/>
          </p:cNvSpPr>
          <p:nvPr>
            <p:ph type="title"/>
          </p:nvPr>
        </p:nvSpPr>
        <p:spPr/>
        <p:txBody>
          <a:bodyPr/>
          <a:lstStyle/>
          <a:p>
            <a:r>
              <a:rPr lang="en-US" dirty="0" smtClean="0"/>
              <a:t>Price and Quality Remain Uncorrelated </a:t>
            </a:r>
            <a:br>
              <a:rPr lang="en-US" dirty="0" smtClean="0"/>
            </a:br>
            <a:r>
              <a:rPr lang="en-US" dirty="0" smtClean="0"/>
              <a:t>When Using a Different Quality Metric </a:t>
            </a:r>
            <a:endParaRPr lang="en-US" dirty="0"/>
          </a:p>
        </p:txBody>
      </p:sp>
      <p:sp>
        <p:nvSpPr>
          <p:cNvPr id="16398" name="Slide Number Placeholder 15"/>
          <p:cNvSpPr>
            <a:spLocks noGrp="1"/>
          </p:cNvSpPr>
          <p:nvPr>
            <p:ph type="sldNum" sz="quarter" idx="10"/>
          </p:nvPr>
        </p:nvSpPr>
        <p:spPr/>
        <p:txBody>
          <a:bodyPr/>
          <a:lstStyle/>
          <a:p>
            <a:fld id="{7CD0197B-F8CA-48F3-B6C8-2393F2342905}" type="slidenum">
              <a:rPr lang="en-US" smtClean="0"/>
              <a:pPr/>
              <a:t>47</a:t>
            </a:fld>
            <a:endParaRPr lang="en-US" dirty="0"/>
          </a:p>
        </p:txBody>
      </p:sp>
      <p:sp>
        <p:nvSpPr>
          <p:cNvPr id="17" name="Text Box 11"/>
          <p:cNvSpPr txBox="1">
            <a:spLocks noChangeArrowheads="1"/>
          </p:cNvSpPr>
          <p:nvPr/>
        </p:nvSpPr>
        <p:spPr bwMode="auto">
          <a:xfrm>
            <a:off x="6627813" y="1819275"/>
            <a:ext cx="2057400" cy="4481513"/>
          </a:xfrm>
          <a:prstGeom prst="rect">
            <a:avLst/>
          </a:prstGeom>
          <a:noFill/>
          <a:ln w="3175">
            <a:solidFill>
              <a:schemeClr val="accent1">
                <a:lumMod val="60000"/>
                <a:lumOff val="40000"/>
              </a:schemeClr>
            </a:solidFill>
            <a:miter lim="800000"/>
            <a:headEnd/>
            <a:tailEnd/>
          </a:ln>
        </p:spPr>
        <p:txBody>
          <a:bodyPr/>
          <a:lstStyle/>
          <a:p>
            <a:pPr lvl="0">
              <a:lnSpc>
                <a:spcPts val="2100"/>
              </a:lnSpc>
            </a:pPr>
            <a:r>
              <a:rPr lang="en-US" sz="1400" dirty="0" smtClean="0">
                <a:solidFill>
                  <a:srgbClr val="1C1C1C"/>
                </a:solidFill>
              </a:rPr>
              <a:t>The survey “Hospital Care Quality Information from the Consumer Perspective” reflects patients’ reports of the quality of care they received. It too showed no connection between price and quality. </a:t>
            </a:r>
          </a:p>
        </p:txBody>
      </p:sp>
      <p:sp>
        <p:nvSpPr>
          <p:cNvPr id="18" name="Rectangle 17"/>
          <p:cNvSpPr/>
          <p:nvPr/>
        </p:nvSpPr>
        <p:spPr>
          <a:xfrm>
            <a:off x="6399213" y="1635125"/>
            <a:ext cx="228600" cy="1190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aphicFrame>
        <p:nvGraphicFramePr>
          <p:cNvPr id="15" name="Chart 10"/>
          <p:cNvGraphicFramePr>
            <a:graphicFrameLocks/>
          </p:cNvGraphicFramePr>
          <p:nvPr>
            <p:extLst>
              <p:ext uri="{D42A27DB-BD31-4B8C-83A1-F6EECF244321}">
                <p14:modId xmlns="" xmlns:p14="http://schemas.microsoft.com/office/powerpoint/2010/main" val="3589112260"/>
              </p:ext>
            </p:extLst>
          </p:nvPr>
        </p:nvGraphicFramePr>
        <p:xfrm>
          <a:off x="114300" y="2095500"/>
          <a:ext cx="6400800" cy="4238625"/>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8"/>
          <p:cNvSpPr>
            <a:spLocks noChangeArrowheads="1"/>
          </p:cNvSpPr>
          <p:nvPr/>
        </p:nvSpPr>
        <p:spPr bwMode="auto">
          <a:xfrm>
            <a:off x="455613" y="1785938"/>
            <a:ext cx="5935662" cy="246221"/>
          </a:xfrm>
          <a:prstGeom prst="rect">
            <a:avLst/>
          </a:prstGeom>
          <a:noFill/>
          <a:ln w="9525">
            <a:noFill/>
            <a:miter lim="800000"/>
            <a:headEnd/>
            <a:tailEnd/>
          </a:ln>
        </p:spPr>
        <p:txBody>
          <a:bodyPr wrap="none" lIns="0" rIns="0">
            <a:noAutofit/>
          </a:bodyPr>
          <a:lstStyle/>
          <a:p>
            <a:pPr>
              <a:defRPr sz="1600" b="0" i="0" u="none" strike="noStrike" kern="1200" baseline="0">
                <a:solidFill>
                  <a:prstClr val="black"/>
                </a:solidFill>
                <a:latin typeface="+mn-lt"/>
                <a:ea typeface="+mn-ea"/>
                <a:cs typeface="+mn-cs"/>
              </a:defRPr>
            </a:pPr>
            <a:r>
              <a:rPr lang="en-US" sz="1000" b="1" dirty="0" smtClean="0">
                <a:solidFill>
                  <a:prstClr val="black"/>
                </a:solidFill>
              </a:rPr>
              <a:t>QUALITY AND PRICE RELATIVITY FOR TREATMENT OF PNEUMONIA BY MASSACHUSETTS HOSPITAL, 2009</a:t>
            </a:r>
            <a:endParaRPr lang="en-US" sz="1000" b="1" dirty="0">
              <a:solidFill>
                <a:prstClr val="black"/>
              </a:solidFill>
            </a:endParaRPr>
          </a:p>
        </p:txBody>
      </p:sp>
      <p:grpSp>
        <p:nvGrpSpPr>
          <p:cNvPr id="2" name="Group 18"/>
          <p:cNvGrpSpPr/>
          <p:nvPr/>
        </p:nvGrpSpPr>
        <p:grpSpPr>
          <a:xfrm>
            <a:off x="474663" y="2045494"/>
            <a:ext cx="1106487" cy="246062"/>
            <a:chOff x="436563" y="2112169"/>
            <a:chExt cx="1106487" cy="246062"/>
          </a:xfrm>
        </p:grpSpPr>
        <p:sp>
          <p:nvSpPr>
            <p:cNvPr id="20" name="Rectangle 8"/>
            <p:cNvSpPr>
              <a:spLocks noChangeArrowheads="1"/>
            </p:cNvSpPr>
            <p:nvPr/>
          </p:nvSpPr>
          <p:spPr bwMode="auto">
            <a:xfrm>
              <a:off x="436563" y="2112169"/>
              <a:ext cx="1106487" cy="246062"/>
            </a:xfrm>
            <a:prstGeom prst="rect">
              <a:avLst/>
            </a:prstGeom>
            <a:noFill/>
            <a:ln w="9525">
              <a:noFill/>
              <a:miter lim="800000"/>
              <a:headEnd/>
              <a:tailEnd/>
            </a:ln>
          </p:spPr>
          <p:txBody>
            <a:bodyPr wrap="none" lIns="0" rIns="0">
              <a:noAutofit/>
            </a:bodyPr>
            <a:lstStyle/>
            <a:p>
              <a:pPr>
                <a:defRPr sz="1800" b="1" i="0" u="none" strike="noStrike" kern="1200" baseline="0">
                  <a:solidFill>
                    <a:prstClr val="black"/>
                  </a:solidFill>
                  <a:latin typeface="+mn-lt"/>
                  <a:ea typeface="+mn-ea"/>
                  <a:cs typeface="+mn-cs"/>
                </a:defRPr>
              </a:pPr>
              <a:r>
                <a:rPr lang="en-US" sz="800" dirty="0" smtClean="0">
                  <a:solidFill>
                    <a:prstClr val="black"/>
                  </a:solidFill>
                </a:rPr>
                <a:t>PRICE RELATIVITY</a:t>
              </a:r>
            </a:p>
          </p:txBody>
        </p:sp>
        <p:sp>
          <p:nvSpPr>
            <p:cNvPr id="22" name="Rectangle 21"/>
            <p:cNvSpPr/>
            <p:nvPr/>
          </p:nvSpPr>
          <p:spPr>
            <a:xfrm>
              <a:off x="1257300" y="2170811"/>
              <a:ext cx="109728" cy="109728"/>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 name="Group 24"/>
          <p:cNvGrpSpPr/>
          <p:nvPr/>
        </p:nvGrpSpPr>
        <p:grpSpPr>
          <a:xfrm>
            <a:off x="5061394" y="2045494"/>
            <a:ext cx="1320356" cy="246062"/>
            <a:chOff x="6842569" y="2112169"/>
            <a:chExt cx="1320356" cy="246062"/>
          </a:xfrm>
        </p:grpSpPr>
        <p:sp>
          <p:nvSpPr>
            <p:cNvPr id="26" name="Rectangle 8"/>
            <p:cNvSpPr>
              <a:spLocks noChangeArrowheads="1"/>
            </p:cNvSpPr>
            <p:nvPr/>
          </p:nvSpPr>
          <p:spPr bwMode="auto">
            <a:xfrm>
              <a:off x="7124700" y="2112169"/>
              <a:ext cx="1038225" cy="246062"/>
            </a:xfrm>
            <a:prstGeom prst="rect">
              <a:avLst/>
            </a:prstGeom>
            <a:noFill/>
            <a:ln w="9525">
              <a:noFill/>
              <a:miter lim="800000"/>
              <a:headEnd/>
              <a:tailEnd/>
            </a:ln>
          </p:spPr>
          <p:txBody>
            <a:bodyPr wrap="none" lIns="0" rIns="0">
              <a:noAutofit/>
            </a:bodyPr>
            <a:lstStyle/>
            <a:p>
              <a:pPr algn="r">
                <a:defRPr sz="1800" b="1" i="0" u="none" strike="noStrike" kern="1200" baseline="0">
                  <a:solidFill>
                    <a:prstClr val="black"/>
                  </a:solidFill>
                  <a:latin typeface="+mn-lt"/>
                  <a:ea typeface="+mn-ea"/>
                  <a:cs typeface="+mn-cs"/>
                </a:defRPr>
              </a:pPr>
              <a:r>
                <a:rPr lang="en-US" sz="800" dirty="0" smtClean="0"/>
                <a:t>QUALITY RELATIVITY</a:t>
              </a:r>
              <a:endParaRPr lang="en-US" sz="800" dirty="0" smtClean="0">
                <a:solidFill>
                  <a:prstClr val="black"/>
                </a:solidFill>
              </a:endParaRPr>
            </a:p>
          </p:txBody>
        </p:sp>
        <p:cxnSp>
          <p:nvCxnSpPr>
            <p:cNvPr id="27" name="Straight Connector 26"/>
            <p:cNvCxnSpPr/>
            <p:nvPr/>
          </p:nvCxnSpPr>
          <p:spPr>
            <a:xfrm rot="10800000">
              <a:off x="6842569" y="2225675"/>
              <a:ext cx="365760" cy="0"/>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28" name="Oval 27"/>
            <p:cNvSpPr/>
            <p:nvPr/>
          </p:nvSpPr>
          <p:spPr>
            <a:xfrm>
              <a:off x="6979729" y="2176417"/>
              <a:ext cx="91440" cy="9144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3" name="TextBox 6"/>
          <p:cNvSpPr txBox="1">
            <a:spLocks noChangeArrowheads="1"/>
          </p:cNvSpPr>
          <p:nvPr/>
        </p:nvSpPr>
        <p:spPr bwMode="auto">
          <a:xfrm>
            <a:off x="455613" y="5915323"/>
            <a:ext cx="6035675" cy="461665"/>
          </a:xfrm>
          <a:prstGeom prst="rect">
            <a:avLst/>
          </a:prstGeom>
          <a:noFill/>
          <a:ln w="9525">
            <a:noFill/>
            <a:miter lim="800000"/>
            <a:headEnd/>
            <a:tailEnd/>
          </a:ln>
        </p:spPr>
        <p:txBody>
          <a:bodyPr lIns="0" rIns="0" anchor="b">
            <a:spAutoFit/>
          </a:bodyPr>
          <a:lstStyle/>
          <a:p>
            <a:r>
              <a:rPr lang="en-US" sz="600" dirty="0" smtClean="0"/>
              <a:t>NOTE: </a:t>
            </a:r>
            <a:r>
              <a:rPr lang="en-US" sz="800" dirty="0" smtClean="0"/>
              <a:t>Includes only hospitals with at least 30 discharges and those available in the CMS quality score.</a:t>
            </a:r>
            <a:endParaRPr lang="en-US" altLang="ja-JP" sz="800" dirty="0" smtClean="0"/>
          </a:p>
          <a:p>
            <a:r>
              <a:rPr lang="en-US" sz="600" dirty="0" smtClean="0"/>
              <a:t>SOURCE: </a:t>
            </a:r>
            <a:r>
              <a:rPr lang="en-US" sz="800" dirty="0" smtClean="0"/>
              <a:t>Massachusetts Division of Health Care Finance and Policy, </a:t>
            </a:r>
            <a:br>
              <a:rPr lang="en-US" sz="800" dirty="0" smtClean="0"/>
            </a:br>
            <a:r>
              <a:rPr lang="ja-JP" altLang="en-US" sz="800" dirty="0" smtClean="0"/>
              <a:t>“</a:t>
            </a:r>
            <a:r>
              <a:rPr lang="en-US" altLang="ja-JP" sz="800" dirty="0" smtClean="0">
                <a:hlinkClick r:id="rId4"/>
              </a:rPr>
              <a:t>Massachusetts Health Care Cost Trends: Price Variation in </a:t>
            </a:r>
            <a:r>
              <a:rPr lang="en-US" sz="800" dirty="0" smtClean="0">
                <a:hlinkClick r:id="rId4"/>
              </a:rPr>
              <a:t>Massachusetts Health Care Services</a:t>
            </a:r>
            <a:r>
              <a:rPr lang="en-US" sz="800" dirty="0" smtClean="0"/>
              <a:t>,</a:t>
            </a:r>
            <a:r>
              <a:rPr lang="ja-JP" altLang="en-US" sz="800" dirty="0" smtClean="0"/>
              <a:t>”</a:t>
            </a:r>
            <a:r>
              <a:rPr lang="en-US" altLang="ja-JP" sz="800" dirty="0" smtClean="0"/>
              <a:t> May 2011.</a:t>
            </a:r>
            <a:endParaRPr lang="en-US" sz="800" dirty="0" smtClean="0"/>
          </a:p>
        </p:txBody>
      </p:sp>
    </p:spTree>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1581150" y="2311399"/>
            <a:ext cx="4333874" cy="3698875"/>
            <a:chOff x="1143000" y="3409950"/>
            <a:chExt cx="3213100" cy="2393950"/>
          </a:xfrm>
        </p:grpSpPr>
        <p:cxnSp>
          <p:nvCxnSpPr>
            <p:cNvPr id="7" name="Straight Connector 6"/>
            <p:cNvCxnSpPr/>
            <p:nvPr/>
          </p:nvCxnSpPr>
          <p:spPr>
            <a:xfrm>
              <a:off x="1143000" y="3409950"/>
              <a:ext cx="0" cy="2393950"/>
            </a:xfrm>
            <a:prstGeom prst="line">
              <a:avLst/>
            </a:prstGeom>
            <a:ln w="6350">
              <a:solidFill>
                <a:srgbClr val="BFBFBF"/>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1536700" y="3409950"/>
              <a:ext cx="0" cy="2393950"/>
            </a:xfrm>
            <a:prstGeom prst="line">
              <a:avLst/>
            </a:prstGeom>
            <a:ln w="6350">
              <a:solidFill>
                <a:srgbClr val="BFBFBF"/>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2241550" y="3409950"/>
              <a:ext cx="0" cy="2393950"/>
            </a:xfrm>
            <a:prstGeom prst="line">
              <a:avLst/>
            </a:prstGeom>
            <a:ln w="6350">
              <a:solidFill>
                <a:srgbClr val="BFBFBF"/>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3098800" y="3409950"/>
              <a:ext cx="0" cy="2393950"/>
            </a:xfrm>
            <a:prstGeom prst="line">
              <a:avLst/>
            </a:prstGeom>
            <a:ln w="6350">
              <a:solidFill>
                <a:srgbClr val="BFBFBF"/>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4356100" y="3409950"/>
              <a:ext cx="0" cy="2393950"/>
            </a:xfrm>
            <a:prstGeom prst="line">
              <a:avLst/>
            </a:prstGeom>
            <a:ln w="6350">
              <a:solidFill>
                <a:srgbClr val="BFBFBF"/>
              </a:solidFill>
            </a:ln>
          </p:spPr>
          <p:style>
            <a:lnRef idx="1">
              <a:schemeClr val="accent1"/>
            </a:lnRef>
            <a:fillRef idx="0">
              <a:schemeClr val="accent1"/>
            </a:fillRef>
            <a:effectRef idx="0">
              <a:schemeClr val="accent1"/>
            </a:effectRef>
            <a:fontRef idx="minor">
              <a:schemeClr val="tx1"/>
            </a:fontRef>
          </p:style>
        </p:cxnSp>
      </p:grpSp>
      <p:grpSp>
        <p:nvGrpSpPr>
          <p:cNvPr id="41" name="Group 40"/>
          <p:cNvGrpSpPr/>
          <p:nvPr/>
        </p:nvGrpSpPr>
        <p:grpSpPr>
          <a:xfrm>
            <a:off x="881634" y="2314575"/>
            <a:ext cx="7443216" cy="1838325"/>
            <a:chOff x="685801" y="2314575"/>
            <a:chExt cx="5486399" cy="1838325"/>
          </a:xfrm>
        </p:grpSpPr>
        <p:cxnSp>
          <p:nvCxnSpPr>
            <p:cNvPr id="42" name="Straight Connector 41"/>
            <p:cNvCxnSpPr/>
            <p:nvPr/>
          </p:nvCxnSpPr>
          <p:spPr>
            <a:xfrm flipH="1">
              <a:off x="685801" y="3233739"/>
              <a:ext cx="5486399"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flipH="1">
              <a:off x="685801" y="3003948"/>
              <a:ext cx="5486399" cy="0"/>
            </a:xfrm>
            <a:prstGeom prst="line">
              <a:avLst/>
            </a:prstGeom>
            <a:ln w="6350">
              <a:solidFill>
                <a:srgbClr val="BFBFBF"/>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flipH="1">
              <a:off x="685801" y="2774157"/>
              <a:ext cx="5486399" cy="0"/>
            </a:xfrm>
            <a:prstGeom prst="line">
              <a:avLst/>
            </a:prstGeom>
            <a:ln w="6350">
              <a:solidFill>
                <a:srgbClr val="BFBFBF"/>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685801" y="2544366"/>
              <a:ext cx="5486399" cy="0"/>
            </a:xfrm>
            <a:prstGeom prst="line">
              <a:avLst/>
            </a:prstGeom>
            <a:ln w="6350">
              <a:solidFill>
                <a:srgbClr val="BFBFBF"/>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flipH="1">
              <a:off x="685801" y="2314575"/>
              <a:ext cx="5486399" cy="0"/>
            </a:xfrm>
            <a:prstGeom prst="line">
              <a:avLst/>
            </a:prstGeom>
            <a:ln w="6350">
              <a:solidFill>
                <a:srgbClr val="BFBFBF"/>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flipH="1">
              <a:off x="685801" y="3463530"/>
              <a:ext cx="5486399" cy="0"/>
            </a:xfrm>
            <a:prstGeom prst="line">
              <a:avLst/>
            </a:prstGeom>
            <a:ln w="6350">
              <a:solidFill>
                <a:srgbClr val="BFBFBF"/>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a:off x="685801" y="3693321"/>
              <a:ext cx="5486399" cy="0"/>
            </a:xfrm>
            <a:prstGeom prst="line">
              <a:avLst/>
            </a:prstGeom>
            <a:ln w="6350">
              <a:solidFill>
                <a:srgbClr val="BFBFBF"/>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flipH="1">
              <a:off x="685801" y="3923112"/>
              <a:ext cx="5486399" cy="0"/>
            </a:xfrm>
            <a:prstGeom prst="line">
              <a:avLst/>
            </a:prstGeom>
            <a:ln w="6350">
              <a:solidFill>
                <a:srgbClr val="BFBFBF"/>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flipH="1">
              <a:off x="685801" y="4152900"/>
              <a:ext cx="5486399" cy="0"/>
            </a:xfrm>
            <a:prstGeom prst="line">
              <a:avLst/>
            </a:prstGeom>
            <a:ln w="6350">
              <a:solidFill>
                <a:srgbClr val="BFBFBF"/>
              </a:solidFill>
            </a:ln>
          </p:spPr>
          <p:style>
            <a:lnRef idx="1">
              <a:schemeClr val="accent1"/>
            </a:lnRef>
            <a:fillRef idx="0">
              <a:schemeClr val="accent1"/>
            </a:fillRef>
            <a:effectRef idx="0">
              <a:schemeClr val="accent1"/>
            </a:effectRef>
            <a:fontRef idx="minor">
              <a:schemeClr val="tx1"/>
            </a:fontRef>
          </p:style>
        </p:cxnSp>
      </p:grpSp>
      <p:sp>
        <p:nvSpPr>
          <p:cNvPr id="126977" name="Rectangle 4"/>
          <p:cNvSpPr>
            <a:spLocks noGrp="1" noChangeArrowheads="1"/>
          </p:cNvSpPr>
          <p:nvPr>
            <p:ph type="title"/>
          </p:nvPr>
        </p:nvSpPr>
        <p:spPr/>
        <p:txBody>
          <a:bodyPr/>
          <a:lstStyle/>
          <a:p>
            <a:r>
              <a:rPr lang="en-US" dirty="0" smtClean="0"/>
              <a:t>Prices Are Likely Driven by the Different Market Power </a:t>
            </a:r>
            <a:br>
              <a:rPr lang="en-US" dirty="0" smtClean="0"/>
            </a:br>
            <a:r>
              <a:rPr lang="en-US" dirty="0" smtClean="0"/>
              <a:t>or Bargaining Power of Different Hospitals, As Hospitals With Greater Market Share Tend to Command Higher Prices</a:t>
            </a:r>
            <a:endParaRPr lang="en-US" dirty="0"/>
          </a:p>
        </p:txBody>
      </p:sp>
      <p:sp>
        <p:nvSpPr>
          <p:cNvPr id="16398" name="Slide Number Placeholder 15"/>
          <p:cNvSpPr>
            <a:spLocks noGrp="1"/>
          </p:cNvSpPr>
          <p:nvPr>
            <p:ph type="sldNum" sz="quarter" idx="10"/>
          </p:nvPr>
        </p:nvSpPr>
        <p:spPr/>
        <p:txBody>
          <a:bodyPr/>
          <a:lstStyle/>
          <a:p>
            <a:fld id="{7CD0197B-F8CA-48F3-B6C8-2393F2342905}" type="slidenum">
              <a:rPr lang="en-US" smtClean="0"/>
              <a:pPr/>
              <a:t>48</a:t>
            </a:fld>
            <a:endParaRPr lang="en-US" dirty="0"/>
          </a:p>
        </p:txBody>
      </p:sp>
      <p:sp>
        <p:nvSpPr>
          <p:cNvPr id="16" name="Rectangle 8"/>
          <p:cNvSpPr>
            <a:spLocks noChangeArrowheads="1"/>
          </p:cNvSpPr>
          <p:nvPr/>
        </p:nvSpPr>
        <p:spPr bwMode="auto">
          <a:xfrm>
            <a:off x="455613" y="1785938"/>
            <a:ext cx="5935662" cy="246221"/>
          </a:xfrm>
          <a:prstGeom prst="rect">
            <a:avLst/>
          </a:prstGeom>
          <a:noFill/>
          <a:ln w="9525">
            <a:noFill/>
            <a:miter lim="800000"/>
            <a:headEnd/>
            <a:tailEnd/>
          </a:ln>
        </p:spPr>
        <p:txBody>
          <a:bodyPr wrap="none" lIns="0" rIns="0">
            <a:noAutofit/>
          </a:bodyPr>
          <a:lstStyle/>
          <a:p>
            <a:pPr>
              <a:defRPr sz="1600" b="0" i="0" u="none" strike="noStrike" kern="1200" baseline="0">
                <a:solidFill>
                  <a:prstClr val="black"/>
                </a:solidFill>
                <a:latin typeface="+mn-lt"/>
                <a:ea typeface="+mn-ea"/>
                <a:cs typeface="+mn-cs"/>
              </a:defRPr>
            </a:pPr>
            <a:r>
              <a:rPr lang="en-US" sz="1000" b="1" dirty="0" smtClean="0">
                <a:solidFill>
                  <a:prstClr val="black"/>
                </a:solidFill>
              </a:rPr>
              <a:t>RELATIVE PRICES AND HOSPITAL MARKET SHARE OF TOTAL BLENDED HOSPITAL PAYMENTS</a:t>
            </a:r>
            <a:endParaRPr lang="en-US" sz="1000" b="1" dirty="0">
              <a:solidFill>
                <a:prstClr val="black"/>
              </a:solidFill>
            </a:endParaRPr>
          </a:p>
        </p:txBody>
      </p:sp>
      <p:graphicFrame>
        <p:nvGraphicFramePr>
          <p:cNvPr id="20" name="Chart 10"/>
          <p:cNvGraphicFramePr>
            <a:graphicFrameLocks/>
          </p:cNvGraphicFramePr>
          <p:nvPr>
            <p:extLst>
              <p:ext uri="{D42A27DB-BD31-4B8C-83A1-F6EECF244321}">
                <p14:modId xmlns="" xmlns:p14="http://schemas.microsoft.com/office/powerpoint/2010/main" val="3863722225"/>
              </p:ext>
            </p:extLst>
          </p:nvPr>
        </p:nvGraphicFramePr>
        <p:xfrm>
          <a:off x="114300" y="2095500"/>
          <a:ext cx="8572500" cy="4238625"/>
        </p:xfrm>
        <a:graphic>
          <a:graphicData uri="http://schemas.openxmlformats.org/drawingml/2006/chart">
            <c:chart xmlns:c="http://schemas.openxmlformats.org/drawingml/2006/chart" xmlns:r="http://schemas.openxmlformats.org/officeDocument/2006/relationships" r:id="rId3"/>
          </a:graphicData>
        </a:graphic>
      </p:graphicFrame>
      <p:grpSp>
        <p:nvGrpSpPr>
          <p:cNvPr id="19" name="Group 18"/>
          <p:cNvGrpSpPr/>
          <p:nvPr/>
        </p:nvGrpSpPr>
        <p:grpSpPr>
          <a:xfrm>
            <a:off x="472870" y="2028077"/>
            <a:ext cx="2025104" cy="246062"/>
            <a:chOff x="-7574" y="2112169"/>
            <a:chExt cx="2025104" cy="246062"/>
          </a:xfrm>
        </p:grpSpPr>
        <p:sp>
          <p:nvSpPr>
            <p:cNvPr id="21" name="Rectangle 8"/>
            <p:cNvSpPr>
              <a:spLocks noChangeArrowheads="1"/>
            </p:cNvSpPr>
            <p:nvPr/>
          </p:nvSpPr>
          <p:spPr bwMode="auto">
            <a:xfrm>
              <a:off x="-7574" y="2112169"/>
              <a:ext cx="1106487" cy="246062"/>
            </a:xfrm>
            <a:prstGeom prst="rect">
              <a:avLst/>
            </a:prstGeom>
            <a:noFill/>
            <a:ln w="9525">
              <a:noFill/>
              <a:miter lim="800000"/>
              <a:headEnd/>
              <a:tailEnd/>
            </a:ln>
          </p:spPr>
          <p:txBody>
            <a:bodyPr wrap="none" lIns="0" rIns="0">
              <a:noAutofit/>
            </a:bodyPr>
            <a:lstStyle/>
            <a:p>
              <a:pPr>
                <a:defRPr sz="1800" b="1" i="0" u="none" strike="noStrike" kern="1200" baseline="0">
                  <a:solidFill>
                    <a:prstClr val="black"/>
                  </a:solidFill>
                  <a:latin typeface="+mn-lt"/>
                  <a:ea typeface="+mn-ea"/>
                  <a:cs typeface="+mn-cs"/>
                </a:defRPr>
              </a:pPr>
              <a:r>
                <a:rPr lang="en-US" sz="800" b="1" dirty="0" smtClean="0">
                  <a:solidFill>
                    <a:prstClr val="black"/>
                  </a:solidFill>
                </a:rPr>
                <a:t>% OF TOTAL BLENDED HOSPITAL PAYMENTS</a:t>
              </a:r>
            </a:p>
            <a:p>
              <a:pPr>
                <a:defRPr sz="1800" b="1" i="0" u="none" strike="noStrike" kern="1200" baseline="0">
                  <a:solidFill>
                    <a:prstClr val="black"/>
                  </a:solidFill>
                  <a:latin typeface="+mn-lt"/>
                  <a:ea typeface="+mn-ea"/>
                  <a:cs typeface="+mn-cs"/>
                </a:defRPr>
              </a:pPr>
              <a:endParaRPr lang="en-US" sz="800" b="1" dirty="0" smtClean="0">
                <a:solidFill>
                  <a:prstClr val="black"/>
                </a:solidFill>
                <a:latin typeface="Calibri"/>
                <a:cs typeface="Arial"/>
              </a:endParaRPr>
            </a:p>
          </p:txBody>
        </p:sp>
        <p:sp>
          <p:nvSpPr>
            <p:cNvPr id="24" name="Rectangle 23"/>
            <p:cNvSpPr/>
            <p:nvPr/>
          </p:nvSpPr>
          <p:spPr>
            <a:xfrm>
              <a:off x="1907802" y="2170811"/>
              <a:ext cx="109728" cy="109728"/>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grpSp>
      <p:grpSp>
        <p:nvGrpSpPr>
          <p:cNvPr id="25" name="Group 24"/>
          <p:cNvGrpSpPr/>
          <p:nvPr/>
        </p:nvGrpSpPr>
        <p:grpSpPr>
          <a:xfrm>
            <a:off x="7003148" y="2028077"/>
            <a:ext cx="1583757" cy="246062"/>
            <a:chOff x="6957989" y="2112169"/>
            <a:chExt cx="1583757" cy="246062"/>
          </a:xfrm>
        </p:grpSpPr>
        <p:sp>
          <p:nvSpPr>
            <p:cNvPr id="29" name="Rectangle 8"/>
            <p:cNvSpPr>
              <a:spLocks noChangeArrowheads="1"/>
            </p:cNvSpPr>
            <p:nvPr/>
          </p:nvSpPr>
          <p:spPr bwMode="auto">
            <a:xfrm>
              <a:off x="7503521" y="2112169"/>
              <a:ext cx="1038225" cy="246062"/>
            </a:xfrm>
            <a:prstGeom prst="rect">
              <a:avLst/>
            </a:prstGeom>
            <a:noFill/>
            <a:ln w="9525">
              <a:noFill/>
              <a:miter lim="800000"/>
              <a:headEnd/>
              <a:tailEnd/>
            </a:ln>
          </p:spPr>
          <p:txBody>
            <a:bodyPr wrap="none" lIns="0" rIns="0">
              <a:noAutofit/>
            </a:bodyPr>
            <a:lstStyle/>
            <a:p>
              <a:pPr algn="r">
                <a:defRPr sz="1800" b="1" i="0" u="none" strike="noStrike" kern="1200" baseline="0">
                  <a:solidFill>
                    <a:prstClr val="black"/>
                  </a:solidFill>
                  <a:latin typeface="+mn-lt"/>
                  <a:ea typeface="+mn-ea"/>
                  <a:cs typeface="+mn-cs"/>
                </a:defRPr>
              </a:pPr>
              <a:r>
                <a:rPr lang="en-US" sz="800" b="1" dirty="0" smtClean="0">
                  <a:solidFill>
                    <a:prstClr val="black"/>
                  </a:solidFill>
                  <a:latin typeface="Calibri"/>
                  <a:cs typeface="Arial"/>
                </a:rPr>
                <a:t>RELATIVE PRICE PERCENTILE</a:t>
              </a:r>
            </a:p>
          </p:txBody>
        </p:sp>
        <p:cxnSp>
          <p:nvCxnSpPr>
            <p:cNvPr id="30" name="Straight Connector 29"/>
            <p:cNvCxnSpPr/>
            <p:nvPr/>
          </p:nvCxnSpPr>
          <p:spPr>
            <a:xfrm rot="10800000">
              <a:off x="6957989" y="2225675"/>
              <a:ext cx="365760" cy="0"/>
            </a:xfrm>
            <a:prstGeom prst="line">
              <a:avLst/>
            </a:prstGeom>
            <a:ln w="19050">
              <a:noFill/>
            </a:ln>
          </p:spPr>
          <p:style>
            <a:lnRef idx="1">
              <a:schemeClr val="accent1"/>
            </a:lnRef>
            <a:fillRef idx="0">
              <a:schemeClr val="accent1"/>
            </a:fillRef>
            <a:effectRef idx="0">
              <a:schemeClr val="accent1"/>
            </a:effectRef>
            <a:fontRef idx="minor">
              <a:schemeClr val="tx1"/>
            </a:fontRef>
          </p:style>
        </p:cxnSp>
        <p:sp>
          <p:nvSpPr>
            <p:cNvPr id="31" name="Oval 30"/>
            <p:cNvSpPr/>
            <p:nvPr/>
          </p:nvSpPr>
          <p:spPr>
            <a:xfrm>
              <a:off x="7190399" y="2189480"/>
              <a:ext cx="91440" cy="9144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grpSp>
      <p:sp>
        <p:nvSpPr>
          <p:cNvPr id="5" name="TextBox 4"/>
          <p:cNvSpPr txBox="1"/>
          <p:nvPr/>
        </p:nvSpPr>
        <p:spPr>
          <a:xfrm>
            <a:off x="8288934" y="2209800"/>
            <a:ext cx="397866" cy="200055"/>
          </a:xfrm>
          <a:prstGeom prst="rect">
            <a:avLst/>
          </a:prstGeom>
          <a:noFill/>
        </p:spPr>
        <p:txBody>
          <a:bodyPr wrap="none" rtlCol="0">
            <a:spAutoFit/>
          </a:bodyPr>
          <a:lstStyle/>
          <a:p>
            <a:r>
              <a:rPr lang="en-US" sz="700" b="1" dirty="0" smtClean="0"/>
              <a:t>100th</a:t>
            </a:r>
            <a:endParaRPr lang="en-US" sz="700" b="1" dirty="0"/>
          </a:p>
        </p:txBody>
      </p:sp>
      <p:sp>
        <p:nvSpPr>
          <p:cNvPr id="22" name="TextBox 21"/>
          <p:cNvSpPr txBox="1"/>
          <p:nvPr/>
        </p:nvSpPr>
        <p:spPr>
          <a:xfrm>
            <a:off x="8288934" y="2667000"/>
            <a:ext cx="352982" cy="200055"/>
          </a:xfrm>
          <a:prstGeom prst="rect">
            <a:avLst/>
          </a:prstGeom>
          <a:noFill/>
        </p:spPr>
        <p:txBody>
          <a:bodyPr wrap="none" rtlCol="0">
            <a:spAutoFit/>
          </a:bodyPr>
          <a:lstStyle/>
          <a:p>
            <a:r>
              <a:rPr lang="en-US" sz="700" b="1" dirty="0" smtClean="0"/>
              <a:t>75th</a:t>
            </a:r>
            <a:endParaRPr lang="en-US" sz="700" b="1" dirty="0"/>
          </a:p>
        </p:txBody>
      </p:sp>
      <p:sp>
        <p:nvSpPr>
          <p:cNvPr id="26" name="TextBox 25"/>
          <p:cNvSpPr txBox="1"/>
          <p:nvPr/>
        </p:nvSpPr>
        <p:spPr>
          <a:xfrm>
            <a:off x="8288934" y="3133725"/>
            <a:ext cx="352982" cy="200055"/>
          </a:xfrm>
          <a:prstGeom prst="rect">
            <a:avLst/>
          </a:prstGeom>
          <a:noFill/>
        </p:spPr>
        <p:txBody>
          <a:bodyPr wrap="none" rtlCol="0">
            <a:spAutoFit/>
          </a:bodyPr>
          <a:lstStyle/>
          <a:p>
            <a:r>
              <a:rPr lang="en-US" sz="700" b="1" dirty="0" smtClean="0"/>
              <a:t>50th</a:t>
            </a:r>
            <a:endParaRPr lang="en-US" sz="700" b="1" dirty="0"/>
          </a:p>
        </p:txBody>
      </p:sp>
      <p:sp>
        <p:nvSpPr>
          <p:cNvPr id="27" name="TextBox 26"/>
          <p:cNvSpPr txBox="1"/>
          <p:nvPr/>
        </p:nvSpPr>
        <p:spPr>
          <a:xfrm>
            <a:off x="8288934" y="3590925"/>
            <a:ext cx="352982" cy="200055"/>
          </a:xfrm>
          <a:prstGeom prst="rect">
            <a:avLst/>
          </a:prstGeom>
          <a:noFill/>
        </p:spPr>
        <p:txBody>
          <a:bodyPr wrap="none" rtlCol="0">
            <a:spAutoFit/>
          </a:bodyPr>
          <a:lstStyle/>
          <a:p>
            <a:r>
              <a:rPr lang="en-US" sz="700" b="1" dirty="0" smtClean="0"/>
              <a:t>25th</a:t>
            </a:r>
            <a:endParaRPr lang="en-US" sz="700" b="1" dirty="0"/>
          </a:p>
        </p:txBody>
      </p:sp>
      <p:sp>
        <p:nvSpPr>
          <p:cNvPr id="28" name="TextBox 27"/>
          <p:cNvSpPr txBox="1"/>
          <p:nvPr/>
        </p:nvSpPr>
        <p:spPr>
          <a:xfrm>
            <a:off x="8288934" y="4048125"/>
            <a:ext cx="308098" cy="200055"/>
          </a:xfrm>
          <a:prstGeom prst="rect">
            <a:avLst/>
          </a:prstGeom>
          <a:noFill/>
        </p:spPr>
        <p:txBody>
          <a:bodyPr wrap="none" rtlCol="0">
            <a:spAutoFit/>
          </a:bodyPr>
          <a:lstStyle/>
          <a:p>
            <a:r>
              <a:rPr lang="en-US" sz="700" b="1" dirty="0" smtClean="0"/>
              <a:t>0th</a:t>
            </a:r>
            <a:endParaRPr lang="en-US" sz="700" b="1" dirty="0"/>
          </a:p>
        </p:txBody>
      </p:sp>
      <p:sp>
        <p:nvSpPr>
          <p:cNvPr id="9" name="TextBox 8"/>
          <p:cNvSpPr txBox="1"/>
          <p:nvPr/>
        </p:nvSpPr>
        <p:spPr>
          <a:xfrm>
            <a:off x="898524" y="5631417"/>
            <a:ext cx="682625" cy="415498"/>
          </a:xfrm>
          <a:prstGeom prst="rect">
            <a:avLst/>
          </a:prstGeom>
          <a:noFill/>
        </p:spPr>
        <p:txBody>
          <a:bodyPr wrap="square" lIns="0" rIns="0" rtlCol="0">
            <a:spAutoFit/>
          </a:bodyPr>
          <a:lstStyle/>
          <a:p>
            <a:pPr algn="ctr"/>
            <a:r>
              <a:rPr lang="en-US" sz="700" b="1" dirty="0" smtClean="0"/>
              <a:t>ACADEMIC</a:t>
            </a:r>
            <a:br>
              <a:rPr lang="en-US" sz="700" b="1" dirty="0" smtClean="0"/>
            </a:br>
            <a:r>
              <a:rPr lang="en-US" sz="700" b="1" dirty="0" smtClean="0"/>
              <a:t>MEDICAL</a:t>
            </a:r>
            <a:br>
              <a:rPr lang="en-US" sz="700" b="1" dirty="0" smtClean="0"/>
            </a:br>
            <a:r>
              <a:rPr lang="en-US" sz="700" b="1" dirty="0" smtClean="0"/>
              <a:t>CENTERS</a:t>
            </a:r>
            <a:endParaRPr lang="en-US" sz="700" b="1" dirty="0"/>
          </a:p>
        </p:txBody>
      </p:sp>
      <p:sp>
        <p:nvSpPr>
          <p:cNvPr id="36" name="TextBox 35"/>
          <p:cNvSpPr txBox="1"/>
          <p:nvPr/>
        </p:nvSpPr>
        <p:spPr>
          <a:xfrm>
            <a:off x="1581149" y="5739138"/>
            <a:ext cx="523875" cy="307777"/>
          </a:xfrm>
          <a:prstGeom prst="rect">
            <a:avLst/>
          </a:prstGeom>
          <a:noFill/>
        </p:spPr>
        <p:txBody>
          <a:bodyPr wrap="square" lIns="0" rIns="0" rtlCol="0">
            <a:spAutoFit/>
          </a:bodyPr>
          <a:lstStyle/>
          <a:p>
            <a:pPr algn="ctr"/>
            <a:r>
              <a:rPr lang="en-US" sz="700" b="1" dirty="0" smtClean="0"/>
              <a:t>SPECIALTY</a:t>
            </a:r>
            <a:br>
              <a:rPr lang="en-US" sz="700" b="1" dirty="0" smtClean="0"/>
            </a:br>
            <a:r>
              <a:rPr lang="en-US" sz="700" b="1" dirty="0" smtClean="0"/>
              <a:t>HOSPITALS</a:t>
            </a:r>
            <a:endParaRPr lang="en-US" sz="700" b="1" dirty="0"/>
          </a:p>
        </p:txBody>
      </p:sp>
      <p:sp>
        <p:nvSpPr>
          <p:cNvPr id="37" name="TextBox 36"/>
          <p:cNvSpPr txBox="1"/>
          <p:nvPr/>
        </p:nvSpPr>
        <p:spPr>
          <a:xfrm>
            <a:off x="2114550" y="5739138"/>
            <a:ext cx="952500" cy="307777"/>
          </a:xfrm>
          <a:prstGeom prst="rect">
            <a:avLst/>
          </a:prstGeom>
          <a:noFill/>
        </p:spPr>
        <p:txBody>
          <a:bodyPr wrap="square" lIns="0" rIns="0" rtlCol="0">
            <a:spAutoFit/>
          </a:bodyPr>
          <a:lstStyle/>
          <a:p>
            <a:pPr algn="ctr"/>
            <a:r>
              <a:rPr lang="en-US" sz="700" b="1" dirty="0" smtClean="0"/>
              <a:t>TEACHING</a:t>
            </a:r>
            <a:br>
              <a:rPr lang="en-US" sz="700" b="1" dirty="0" smtClean="0"/>
            </a:br>
            <a:r>
              <a:rPr lang="en-US" sz="700" b="1" dirty="0" smtClean="0"/>
              <a:t>HOSPITALS</a:t>
            </a:r>
            <a:endParaRPr lang="en-US" sz="700" b="1" dirty="0"/>
          </a:p>
        </p:txBody>
      </p:sp>
      <p:sp>
        <p:nvSpPr>
          <p:cNvPr id="38" name="TextBox 37"/>
          <p:cNvSpPr txBox="1"/>
          <p:nvPr/>
        </p:nvSpPr>
        <p:spPr>
          <a:xfrm>
            <a:off x="3063874" y="5631417"/>
            <a:ext cx="1146175" cy="415498"/>
          </a:xfrm>
          <a:prstGeom prst="rect">
            <a:avLst/>
          </a:prstGeom>
          <a:noFill/>
        </p:spPr>
        <p:txBody>
          <a:bodyPr wrap="square" lIns="0" rIns="0" rtlCol="0">
            <a:spAutoFit/>
          </a:bodyPr>
          <a:lstStyle/>
          <a:p>
            <a:pPr algn="ctr"/>
            <a:r>
              <a:rPr lang="en-US" sz="700" b="1" dirty="0" smtClean="0"/>
              <a:t>GEOGRAPHICALLY</a:t>
            </a:r>
            <a:br>
              <a:rPr lang="en-US" sz="700" b="1" dirty="0" smtClean="0"/>
            </a:br>
            <a:r>
              <a:rPr lang="en-US" sz="700" b="1" dirty="0" smtClean="0"/>
              <a:t>ISOLATED</a:t>
            </a:r>
            <a:br>
              <a:rPr lang="en-US" sz="700" b="1" dirty="0" smtClean="0"/>
            </a:br>
            <a:r>
              <a:rPr lang="en-US" sz="700" b="1" dirty="0" smtClean="0"/>
              <a:t>HOSPITALS</a:t>
            </a:r>
            <a:endParaRPr lang="en-US" sz="700" b="1" dirty="0"/>
          </a:p>
        </p:txBody>
      </p:sp>
      <p:sp>
        <p:nvSpPr>
          <p:cNvPr id="39" name="TextBox 38"/>
          <p:cNvSpPr txBox="1"/>
          <p:nvPr/>
        </p:nvSpPr>
        <p:spPr>
          <a:xfrm>
            <a:off x="4216399" y="5846860"/>
            <a:ext cx="1698625" cy="200055"/>
          </a:xfrm>
          <a:prstGeom prst="rect">
            <a:avLst/>
          </a:prstGeom>
          <a:noFill/>
        </p:spPr>
        <p:txBody>
          <a:bodyPr wrap="square" lIns="0" rIns="0" rtlCol="0">
            <a:spAutoFit/>
          </a:bodyPr>
          <a:lstStyle/>
          <a:p>
            <a:pPr algn="ctr"/>
            <a:r>
              <a:rPr lang="en-US" sz="700" b="1" dirty="0" smtClean="0"/>
              <a:t>DSH HOSPITALS</a:t>
            </a:r>
            <a:endParaRPr lang="en-US" sz="700" b="1" dirty="0"/>
          </a:p>
        </p:txBody>
      </p:sp>
      <p:sp>
        <p:nvSpPr>
          <p:cNvPr id="40" name="TextBox 39"/>
          <p:cNvSpPr txBox="1"/>
          <p:nvPr/>
        </p:nvSpPr>
        <p:spPr>
          <a:xfrm>
            <a:off x="5915025" y="5846860"/>
            <a:ext cx="2378075" cy="200055"/>
          </a:xfrm>
          <a:prstGeom prst="rect">
            <a:avLst/>
          </a:prstGeom>
          <a:noFill/>
        </p:spPr>
        <p:txBody>
          <a:bodyPr wrap="square" lIns="0" rIns="0" rtlCol="0">
            <a:spAutoFit/>
          </a:bodyPr>
          <a:lstStyle/>
          <a:p>
            <a:pPr algn="ctr"/>
            <a:r>
              <a:rPr lang="en-US" sz="700" b="1" dirty="0" smtClean="0"/>
              <a:t>COMMUNITY HOSPITALS</a:t>
            </a:r>
            <a:endParaRPr lang="en-US" sz="700" b="1" dirty="0"/>
          </a:p>
        </p:txBody>
      </p:sp>
      <p:sp>
        <p:nvSpPr>
          <p:cNvPr id="23" name="TextBox 6"/>
          <p:cNvSpPr txBox="1">
            <a:spLocks noChangeArrowheads="1"/>
          </p:cNvSpPr>
          <p:nvPr/>
        </p:nvSpPr>
        <p:spPr bwMode="auto">
          <a:xfrm>
            <a:off x="455613" y="6161544"/>
            <a:ext cx="6168471" cy="215444"/>
          </a:xfrm>
          <a:prstGeom prst="rect">
            <a:avLst/>
          </a:prstGeom>
          <a:noFill/>
          <a:ln w="9525">
            <a:noFill/>
            <a:miter lim="800000"/>
            <a:headEnd/>
            <a:tailEnd/>
          </a:ln>
        </p:spPr>
        <p:txBody>
          <a:bodyPr wrap="square" lIns="0" rIns="0" anchor="b">
            <a:spAutoFit/>
          </a:bodyPr>
          <a:lstStyle/>
          <a:p>
            <a:r>
              <a:rPr lang="en-US" sz="600" dirty="0" smtClean="0"/>
              <a:t>SOURCE: </a:t>
            </a:r>
            <a:r>
              <a:rPr lang="en-US" sz="800" dirty="0" smtClean="0"/>
              <a:t>Center </a:t>
            </a:r>
            <a:r>
              <a:rPr lang="en-US" sz="800" dirty="0"/>
              <a:t>for Health Information and Analysis, </a:t>
            </a:r>
            <a:r>
              <a:rPr lang="en-US" sz="800" dirty="0" smtClean="0"/>
              <a:t>“</a:t>
            </a:r>
            <a:r>
              <a:rPr lang="en-US" sz="800" dirty="0" smtClean="0">
                <a:hlinkClick r:id="rId4"/>
              </a:rPr>
              <a:t>Health </a:t>
            </a:r>
            <a:r>
              <a:rPr lang="en-US" sz="800" dirty="0">
                <a:hlinkClick r:id="rId4"/>
              </a:rPr>
              <a:t>Care Provider Price Variation in the Massachusetts Commercial </a:t>
            </a:r>
            <a:r>
              <a:rPr lang="en-US" sz="800" dirty="0" smtClean="0">
                <a:hlinkClick r:id="rId4"/>
              </a:rPr>
              <a:t>Market</a:t>
            </a:r>
            <a:r>
              <a:rPr lang="en-US" sz="800" dirty="0" smtClean="0"/>
              <a:t>,” February 2013.</a:t>
            </a:r>
            <a:endParaRPr lang="en-US" sz="800" dirty="0"/>
          </a:p>
        </p:txBody>
      </p:sp>
    </p:spTree>
    <p:extLst>
      <p:ext uri="{BB962C8B-B14F-4D97-AF65-F5344CB8AC3E}">
        <p14:creationId xmlns="" xmlns:p14="http://schemas.microsoft.com/office/powerpoint/2010/main" val="2819413287"/>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r>
              <a:rPr lang="en-US" sz="2000" b="1" dirty="0" smtClean="0">
                <a:solidFill>
                  <a:schemeClr val="tx2"/>
                </a:solidFill>
              </a:rPr>
              <a:t>SECTION 1:</a:t>
            </a:r>
            <a:r>
              <a:rPr lang="en-US" dirty="0" smtClean="0"/>
              <a:t/>
            </a:r>
            <a:br>
              <a:rPr lang="en-US" dirty="0" smtClean="0"/>
            </a:br>
            <a:r>
              <a:rPr lang="en-US" dirty="0" smtClean="0"/>
              <a:t>THE COST OF RISING COSTS</a:t>
            </a:r>
          </a:p>
        </p:txBody>
      </p:sp>
      <p:sp>
        <p:nvSpPr>
          <p:cNvPr id="6147" name="Content Placeholder 2"/>
          <p:cNvSpPr>
            <a:spLocks noGrp="1"/>
          </p:cNvSpPr>
          <p:nvPr>
            <p:ph idx="1"/>
          </p:nvPr>
        </p:nvSpPr>
        <p:spPr/>
        <p:txBody>
          <a:bodyPr/>
          <a:lstStyle/>
          <a:p>
            <a:r>
              <a:rPr lang="en-US" dirty="0" smtClean="0"/>
              <a:t>Massachusetts spends the most per capita in the country on health care. Even after taking into account that wages in the state are higher than average </a:t>
            </a:r>
            <a:r>
              <a:rPr lang="en-US" altLang="ja-JP" dirty="0" smtClean="0"/>
              <a:t>and that Massachusetts attracts a large amount of health care research funding, spending is still 15% above the national average. </a:t>
            </a:r>
          </a:p>
          <a:p>
            <a:r>
              <a:rPr lang="en-US" dirty="0" smtClean="0"/>
              <a:t>Massachusetts has long been a high health care spending state, and the 2006 health reform law did not significantly increase the rate of growth in the state</a:t>
            </a:r>
            <a:r>
              <a:rPr lang="en-US" altLang="en-US" dirty="0" smtClean="0"/>
              <a:t>’</a:t>
            </a:r>
            <a:r>
              <a:rPr lang="en-US" altLang="ja-JP" dirty="0" smtClean="0"/>
              <a:t>s health insurance premiums.</a:t>
            </a:r>
          </a:p>
          <a:p>
            <a:r>
              <a:rPr lang="en-US" dirty="0" smtClean="0"/>
              <a:t>All payers — commercial insurers, Medicare, and Medicaid — have seen significant growth in spending over the past 20 years.</a:t>
            </a:r>
          </a:p>
          <a:p>
            <a:r>
              <a:rPr lang="en-US" altLang="ja-JP" dirty="0" smtClean="0"/>
              <a:t>Health care spending is growing much faster than household incomes or the economy, squeezing out spending on other areas — education, housing, infrastructure — both for households and in the state budget. </a:t>
            </a:r>
            <a:endParaRPr lang="en-US" dirty="0" smtClean="0"/>
          </a:p>
          <a:p>
            <a:endParaRPr lang="en-US" dirty="0" smtClean="0"/>
          </a:p>
        </p:txBody>
      </p:sp>
      <p:sp>
        <p:nvSpPr>
          <p:cNvPr id="6148" name="Slide Number Placeholder 2"/>
          <p:cNvSpPr>
            <a:spLocks noGrp="1"/>
          </p:cNvSpPr>
          <p:nvPr>
            <p:ph type="sldNum" sz="quarter" idx="10"/>
          </p:nvPr>
        </p:nvSpPr>
        <p:spPr/>
        <p:txBody>
          <a:bodyPr/>
          <a:lstStyle/>
          <a:p>
            <a:fld id="{52E4E6E2-EE6C-4FF7-87B2-470ACCFE8FB0}" type="slidenum">
              <a:rPr lang="en-US" smtClean="0"/>
              <a:pPr/>
              <a:t>4</a:t>
            </a:fld>
            <a:endParaRPr lang="en-US" dirty="0"/>
          </a:p>
        </p:txBody>
      </p:sp>
      <p:sp>
        <p:nvSpPr>
          <p:cNvPr id="6149" name="Content Placeholder 2"/>
          <p:cNvSpPr>
            <a:spLocks/>
          </p:cNvSpPr>
          <p:nvPr/>
        </p:nvSpPr>
        <p:spPr bwMode="auto">
          <a:xfrm>
            <a:off x="4635500" y="1925638"/>
            <a:ext cx="3833813" cy="4583112"/>
          </a:xfrm>
          <a:prstGeom prst="rect">
            <a:avLst/>
          </a:prstGeom>
          <a:noFill/>
          <a:ln w="9525">
            <a:noFill/>
            <a:miter lim="800000"/>
            <a:headEnd/>
            <a:tailEnd/>
          </a:ln>
        </p:spPr>
        <p:txBody>
          <a:bodyPr/>
          <a:lstStyle/>
          <a:p>
            <a:pPr algn="just">
              <a:spcBef>
                <a:spcPct val="20000"/>
              </a:spcBef>
              <a:buFont typeface="Arial" pitchFamily="34" charset="0"/>
              <a:buNone/>
            </a:pPr>
            <a:endParaRPr lang="en-US" sz="2000" dirty="0">
              <a:solidFill>
                <a:srgbClr val="0080FF"/>
              </a:solidFill>
            </a:endParaRPr>
          </a:p>
        </p:txBody>
      </p:sp>
    </p:spTree>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685801" y="2314575"/>
            <a:ext cx="5486399" cy="2981325"/>
            <a:chOff x="5867401" y="2314575"/>
            <a:chExt cx="5486399" cy="2981325"/>
          </a:xfrm>
        </p:grpSpPr>
        <p:cxnSp>
          <p:nvCxnSpPr>
            <p:cNvPr id="35" name="Straight Connector 34"/>
            <p:cNvCxnSpPr/>
            <p:nvPr/>
          </p:nvCxnSpPr>
          <p:spPr>
            <a:xfrm flipH="1">
              <a:off x="5867401" y="3805237"/>
              <a:ext cx="5486399"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5867401" y="3059906"/>
              <a:ext cx="5486399" cy="0"/>
            </a:xfrm>
            <a:prstGeom prst="line">
              <a:avLst/>
            </a:prstGeom>
            <a:ln w="6350">
              <a:solidFill>
                <a:srgbClr val="BFBFBF"/>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5867401" y="2314575"/>
              <a:ext cx="5486399" cy="0"/>
            </a:xfrm>
            <a:prstGeom prst="line">
              <a:avLst/>
            </a:prstGeom>
            <a:ln w="6350">
              <a:solidFill>
                <a:srgbClr val="BFBFBF"/>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flipH="1">
              <a:off x="5867401" y="4550568"/>
              <a:ext cx="5486399" cy="0"/>
            </a:xfrm>
            <a:prstGeom prst="line">
              <a:avLst/>
            </a:prstGeom>
            <a:ln w="6350">
              <a:solidFill>
                <a:srgbClr val="BFBFBF"/>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flipH="1">
              <a:off x="5867401" y="5295900"/>
              <a:ext cx="5486399" cy="0"/>
            </a:xfrm>
            <a:prstGeom prst="line">
              <a:avLst/>
            </a:prstGeom>
            <a:ln w="6350">
              <a:solidFill>
                <a:srgbClr val="BFBFBF"/>
              </a:solidFill>
            </a:ln>
          </p:spPr>
          <p:style>
            <a:lnRef idx="1">
              <a:schemeClr val="accent1"/>
            </a:lnRef>
            <a:fillRef idx="0">
              <a:schemeClr val="accent1"/>
            </a:fillRef>
            <a:effectRef idx="0">
              <a:schemeClr val="accent1"/>
            </a:effectRef>
            <a:fontRef idx="minor">
              <a:schemeClr val="tx1"/>
            </a:fontRef>
          </p:style>
        </p:cxnSp>
      </p:grpSp>
      <p:graphicFrame>
        <p:nvGraphicFramePr>
          <p:cNvPr id="20" name="Chart 10"/>
          <p:cNvGraphicFramePr>
            <a:graphicFrameLocks/>
          </p:cNvGraphicFramePr>
          <p:nvPr>
            <p:extLst>
              <p:ext uri="{D42A27DB-BD31-4B8C-83A1-F6EECF244321}">
                <p14:modId xmlns="" xmlns:p14="http://schemas.microsoft.com/office/powerpoint/2010/main" val="2545372277"/>
              </p:ext>
            </p:extLst>
          </p:nvPr>
        </p:nvGraphicFramePr>
        <p:xfrm>
          <a:off x="114300" y="2095500"/>
          <a:ext cx="6400800" cy="4238625"/>
        </p:xfrm>
        <a:graphic>
          <a:graphicData uri="http://schemas.openxmlformats.org/drawingml/2006/chart">
            <c:chart xmlns:c="http://schemas.openxmlformats.org/drawingml/2006/chart" xmlns:r="http://schemas.openxmlformats.org/officeDocument/2006/relationships" r:id="rId3"/>
          </a:graphicData>
        </a:graphic>
      </p:graphicFrame>
      <p:sp>
        <p:nvSpPr>
          <p:cNvPr id="126977" name="Rectangle 4"/>
          <p:cNvSpPr>
            <a:spLocks noGrp="1" noChangeArrowheads="1"/>
          </p:cNvSpPr>
          <p:nvPr>
            <p:ph type="title"/>
          </p:nvPr>
        </p:nvSpPr>
        <p:spPr/>
        <p:txBody>
          <a:bodyPr/>
          <a:lstStyle/>
          <a:p>
            <a:r>
              <a:rPr lang="en-US" dirty="0" smtClean="0"/>
              <a:t>Other Characteristics Associated with Market Power Are Also</a:t>
            </a:r>
            <a:br>
              <a:rPr lang="en-US" dirty="0" smtClean="0"/>
            </a:br>
            <a:r>
              <a:rPr lang="en-US" dirty="0" smtClean="0"/>
              <a:t>Associated with Relatively High Prices</a:t>
            </a:r>
            <a:endParaRPr lang="en-US" dirty="0"/>
          </a:p>
        </p:txBody>
      </p:sp>
      <p:sp>
        <p:nvSpPr>
          <p:cNvPr id="16398" name="Slide Number Placeholder 15"/>
          <p:cNvSpPr>
            <a:spLocks noGrp="1"/>
          </p:cNvSpPr>
          <p:nvPr>
            <p:ph type="sldNum" sz="quarter" idx="10"/>
          </p:nvPr>
        </p:nvSpPr>
        <p:spPr/>
        <p:txBody>
          <a:bodyPr/>
          <a:lstStyle/>
          <a:p>
            <a:fld id="{7CD0197B-F8CA-48F3-B6C8-2393F2342905}" type="slidenum">
              <a:rPr lang="en-US" smtClean="0"/>
              <a:pPr/>
              <a:t>49</a:t>
            </a:fld>
            <a:endParaRPr lang="en-US" dirty="0"/>
          </a:p>
        </p:txBody>
      </p:sp>
      <p:sp>
        <p:nvSpPr>
          <p:cNvPr id="17" name="Text Box 11"/>
          <p:cNvSpPr txBox="1">
            <a:spLocks noChangeArrowheads="1"/>
          </p:cNvSpPr>
          <p:nvPr/>
        </p:nvSpPr>
        <p:spPr bwMode="auto">
          <a:xfrm>
            <a:off x="6627813" y="1819275"/>
            <a:ext cx="2057400" cy="4481513"/>
          </a:xfrm>
          <a:prstGeom prst="rect">
            <a:avLst/>
          </a:prstGeom>
          <a:noFill/>
          <a:ln w="3175">
            <a:solidFill>
              <a:schemeClr val="accent1">
                <a:lumMod val="60000"/>
                <a:lumOff val="40000"/>
              </a:schemeClr>
            </a:solidFill>
            <a:miter lim="800000"/>
            <a:headEnd/>
            <a:tailEnd/>
          </a:ln>
        </p:spPr>
        <p:txBody>
          <a:bodyPr/>
          <a:lstStyle/>
          <a:p>
            <a:pPr lvl="0">
              <a:lnSpc>
                <a:spcPts val="1500"/>
              </a:lnSpc>
            </a:pPr>
            <a:r>
              <a:rPr lang="en-US" sz="1200" dirty="0" smtClean="0"/>
              <a:t>In addition to the connection between overall market share and prices (previous), researchers from the Center for Health Information and Analysis find that several other hospital characteristics are associated with relatively high and relatively low prices. Academic medical centers, specialty hospitals, teaching hospitals, and geographically isolated hospitals tend to have higher prices. On the flip side, community hospitals and disproportionate share  hospitals (DSH) tend to have relatively low prices. </a:t>
            </a:r>
            <a:endParaRPr lang="en-US" sz="1200" dirty="0"/>
          </a:p>
        </p:txBody>
      </p:sp>
      <p:sp>
        <p:nvSpPr>
          <p:cNvPr id="16" name="Rectangle 8"/>
          <p:cNvSpPr>
            <a:spLocks noChangeArrowheads="1"/>
          </p:cNvSpPr>
          <p:nvPr/>
        </p:nvSpPr>
        <p:spPr bwMode="auto">
          <a:xfrm>
            <a:off x="455613" y="1785938"/>
            <a:ext cx="5935662" cy="246221"/>
          </a:xfrm>
          <a:prstGeom prst="rect">
            <a:avLst/>
          </a:prstGeom>
          <a:noFill/>
          <a:ln w="9525">
            <a:noFill/>
            <a:miter lim="800000"/>
            <a:headEnd/>
            <a:tailEnd/>
          </a:ln>
        </p:spPr>
        <p:txBody>
          <a:bodyPr wrap="none" lIns="0" rIns="0">
            <a:noAutofit/>
          </a:bodyPr>
          <a:lstStyle/>
          <a:p>
            <a:pPr>
              <a:defRPr sz="1600" b="0" i="0" u="none" strike="noStrike" kern="1200" baseline="0">
                <a:solidFill>
                  <a:prstClr val="black"/>
                </a:solidFill>
                <a:latin typeface="+mn-lt"/>
                <a:ea typeface="+mn-ea"/>
                <a:cs typeface="+mn-cs"/>
              </a:defRPr>
            </a:pPr>
            <a:r>
              <a:rPr lang="en-US" sz="1000" b="1" dirty="0" smtClean="0">
                <a:solidFill>
                  <a:prstClr val="black"/>
                </a:solidFill>
              </a:rPr>
              <a:t>RELATIVE PRICES AND HOSPITAL MARKET SHARE OF TOTAL BLENDED HOSPITAL PAYMENTS</a:t>
            </a:r>
            <a:endParaRPr lang="en-US" sz="1000" b="1" dirty="0">
              <a:solidFill>
                <a:prstClr val="black"/>
              </a:solidFill>
            </a:endParaRPr>
          </a:p>
        </p:txBody>
      </p:sp>
      <p:grpSp>
        <p:nvGrpSpPr>
          <p:cNvPr id="19" name="Group 18"/>
          <p:cNvGrpSpPr/>
          <p:nvPr/>
        </p:nvGrpSpPr>
        <p:grpSpPr>
          <a:xfrm>
            <a:off x="472870" y="2028077"/>
            <a:ext cx="2025104" cy="246062"/>
            <a:chOff x="-7574" y="2112169"/>
            <a:chExt cx="2025104" cy="246062"/>
          </a:xfrm>
        </p:grpSpPr>
        <p:sp>
          <p:nvSpPr>
            <p:cNvPr id="21" name="Rectangle 8"/>
            <p:cNvSpPr>
              <a:spLocks noChangeArrowheads="1"/>
            </p:cNvSpPr>
            <p:nvPr/>
          </p:nvSpPr>
          <p:spPr bwMode="auto">
            <a:xfrm>
              <a:off x="-7574" y="2112169"/>
              <a:ext cx="1106487" cy="246062"/>
            </a:xfrm>
            <a:prstGeom prst="rect">
              <a:avLst/>
            </a:prstGeom>
            <a:noFill/>
            <a:ln w="9525">
              <a:noFill/>
              <a:miter lim="800000"/>
              <a:headEnd/>
              <a:tailEnd/>
            </a:ln>
          </p:spPr>
          <p:txBody>
            <a:bodyPr wrap="none" lIns="0" rIns="0">
              <a:noAutofit/>
            </a:bodyPr>
            <a:lstStyle/>
            <a:p>
              <a:pPr>
                <a:defRPr sz="1800" b="1" i="0" u="none" strike="noStrike" kern="1200" baseline="0">
                  <a:solidFill>
                    <a:prstClr val="black"/>
                  </a:solidFill>
                  <a:latin typeface="+mn-lt"/>
                  <a:ea typeface="+mn-ea"/>
                  <a:cs typeface="+mn-cs"/>
                </a:defRPr>
              </a:pPr>
              <a:r>
                <a:rPr lang="en-US" sz="800" b="1" dirty="0" smtClean="0">
                  <a:solidFill>
                    <a:prstClr val="black"/>
                  </a:solidFill>
                </a:rPr>
                <a:t>% OF TOTAL BLENDED HOSPITAL PAYMENTS</a:t>
              </a:r>
            </a:p>
            <a:p>
              <a:pPr>
                <a:defRPr sz="1800" b="1" i="0" u="none" strike="noStrike" kern="1200" baseline="0">
                  <a:solidFill>
                    <a:prstClr val="black"/>
                  </a:solidFill>
                  <a:latin typeface="+mn-lt"/>
                  <a:ea typeface="+mn-ea"/>
                  <a:cs typeface="+mn-cs"/>
                </a:defRPr>
              </a:pPr>
              <a:endParaRPr lang="en-US" sz="800" b="1" dirty="0" smtClean="0">
                <a:solidFill>
                  <a:prstClr val="black"/>
                </a:solidFill>
                <a:latin typeface="Calibri"/>
                <a:cs typeface="Arial"/>
              </a:endParaRPr>
            </a:p>
          </p:txBody>
        </p:sp>
        <p:sp>
          <p:nvSpPr>
            <p:cNvPr id="24" name="Rectangle 23"/>
            <p:cNvSpPr/>
            <p:nvPr/>
          </p:nvSpPr>
          <p:spPr>
            <a:xfrm>
              <a:off x="1907802" y="2170811"/>
              <a:ext cx="109728" cy="109728"/>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grpSp>
      <p:sp>
        <p:nvSpPr>
          <p:cNvPr id="18" name="Rectangle 17"/>
          <p:cNvSpPr/>
          <p:nvPr/>
        </p:nvSpPr>
        <p:spPr>
          <a:xfrm>
            <a:off x="6399213" y="1635125"/>
            <a:ext cx="228600" cy="1190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9" name="Rectangle 8"/>
          <p:cNvSpPr>
            <a:spLocks noChangeArrowheads="1"/>
          </p:cNvSpPr>
          <p:nvPr/>
        </p:nvSpPr>
        <p:spPr bwMode="auto">
          <a:xfrm>
            <a:off x="5434130" y="2028077"/>
            <a:ext cx="1038225" cy="246062"/>
          </a:xfrm>
          <a:prstGeom prst="rect">
            <a:avLst/>
          </a:prstGeom>
          <a:noFill/>
          <a:ln w="9525">
            <a:noFill/>
            <a:miter lim="800000"/>
            <a:headEnd/>
            <a:tailEnd/>
          </a:ln>
        </p:spPr>
        <p:txBody>
          <a:bodyPr wrap="none" lIns="0" rIns="0">
            <a:noAutofit/>
          </a:bodyPr>
          <a:lstStyle/>
          <a:p>
            <a:pPr algn="r">
              <a:defRPr sz="1800" b="1" i="0" u="none" strike="noStrike" kern="1200" baseline="0">
                <a:solidFill>
                  <a:prstClr val="black"/>
                </a:solidFill>
                <a:latin typeface="+mn-lt"/>
                <a:ea typeface="+mn-ea"/>
                <a:cs typeface="+mn-cs"/>
              </a:defRPr>
            </a:pPr>
            <a:r>
              <a:rPr lang="en-US" sz="800" b="1" dirty="0" smtClean="0">
                <a:solidFill>
                  <a:prstClr val="black"/>
                </a:solidFill>
                <a:latin typeface="Calibri"/>
                <a:cs typeface="Arial"/>
              </a:rPr>
              <a:t>RELATIVE PRICE PERCENTILE</a:t>
            </a:r>
          </a:p>
        </p:txBody>
      </p:sp>
      <p:sp>
        <p:nvSpPr>
          <p:cNvPr id="26" name="TextBox 25"/>
          <p:cNvSpPr txBox="1"/>
          <p:nvPr/>
        </p:nvSpPr>
        <p:spPr>
          <a:xfrm>
            <a:off x="6174384" y="3695700"/>
            <a:ext cx="352982" cy="200055"/>
          </a:xfrm>
          <a:prstGeom prst="rect">
            <a:avLst/>
          </a:prstGeom>
          <a:noFill/>
        </p:spPr>
        <p:txBody>
          <a:bodyPr wrap="none" rtlCol="0">
            <a:spAutoFit/>
          </a:bodyPr>
          <a:lstStyle/>
          <a:p>
            <a:r>
              <a:rPr lang="en-US" sz="700" b="1" dirty="0" smtClean="0"/>
              <a:t>50th</a:t>
            </a:r>
            <a:endParaRPr lang="en-US" sz="700" b="1" dirty="0"/>
          </a:p>
        </p:txBody>
      </p:sp>
      <p:sp>
        <p:nvSpPr>
          <p:cNvPr id="27" name="TextBox 26"/>
          <p:cNvSpPr txBox="1"/>
          <p:nvPr/>
        </p:nvSpPr>
        <p:spPr>
          <a:xfrm>
            <a:off x="6174384" y="4438650"/>
            <a:ext cx="352982" cy="200055"/>
          </a:xfrm>
          <a:prstGeom prst="rect">
            <a:avLst/>
          </a:prstGeom>
          <a:noFill/>
        </p:spPr>
        <p:txBody>
          <a:bodyPr wrap="none" rtlCol="0">
            <a:spAutoFit/>
          </a:bodyPr>
          <a:lstStyle/>
          <a:p>
            <a:r>
              <a:rPr lang="en-US" sz="700" b="1" dirty="0" smtClean="0"/>
              <a:t>25th</a:t>
            </a:r>
            <a:endParaRPr lang="en-US" sz="700" b="1" dirty="0"/>
          </a:p>
        </p:txBody>
      </p:sp>
      <p:sp>
        <p:nvSpPr>
          <p:cNvPr id="28" name="TextBox 27"/>
          <p:cNvSpPr txBox="1"/>
          <p:nvPr/>
        </p:nvSpPr>
        <p:spPr>
          <a:xfrm>
            <a:off x="6174384" y="5181600"/>
            <a:ext cx="308098" cy="200055"/>
          </a:xfrm>
          <a:prstGeom prst="rect">
            <a:avLst/>
          </a:prstGeom>
          <a:noFill/>
        </p:spPr>
        <p:txBody>
          <a:bodyPr wrap="none" rtlCol="0">
            <a:spAutoFit/>
          </a:bodyPr>
          <a:lstStyle/>
          <a:p>
            <a:r>
              <a:rPr lang="en-US" sz="700" b="1" dirty="0" smtClean="0"/>
              <a:t>0th</a:t>
            </a:r>
            <a:endParaRPr lang="en-US" sz="700" b="1" dirty="0"/>
          </a:p>
        </p:txBody>
      </p:sp>
      <p:cxnSp>
        <p:nvCxnSpPr>
          <p:cNvPr id="42" name="Straight Connector 41"/>
          <p:cNvCxnSpPr/>
          <p:nvPr/>
        </p:nvCxnSpPr>
        <p:spPr>
          <a:xfrm>
            <a:off x="704850" y="5979398"/>
            <a:ext cx="5476875"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43" name="Rectangle 42"/>
          <p:cNvSpPr>
            <a:spLocks noChangeArrowheads="1"/>
          </p:cNvSpPr>
          <p:nvPr/>
        </p:nvSpPr>
        <p:spPr bwMode="auto">
          <a:xfrm>
            <a:off x="2799200" y="5865813"/>
            <a:ext cx="1288174" cy="246221"/>
          </a:xfrm>
          <a:prstGeom prst="rect">
            <a:avLst/>
          </a:prstGeom>
          <a:solidFill>
            <a:schemeClr val="bg1"/>
          </a:solidFill>
          <a:ln w="9525">
            <a:noFill/>
            <a:miter lim="800000"/>
            <a:headEnd/>
            <a:tailEnd/>
          </a:ln>
        </p:spPr>
        <p:txBody>
          <a:bodyPr wrap="none" lIns="45720" rIns="45720">
            <a:spAutoFit/>
          </a:bodyPr>
          <a:lstStyle/>
          <a:p>
            <a:pPr algn="ctr">
              <a:defRPr sz="1800" b="1" i="0" u="none" strike="noStrike" kern="1200" baseline="0">
                <a:solidFill>
                  <a:prstClr val="black"/>
                </a:solidFill>
                <a:latin typeface="+mn-lt"/>
                <a:ea typeface="+mn-ea"/>
                <a:cs typeface="+mn-cs"/>
              </a:defRPr>
            </a:pPr>
            <a:r>
              <a:rPr lang="en-US" sz="1000" b="1" dirty="0" smtClean="0">
                <a:solidFill>
                  <a:prstClr val="black"/>
                </a:solidFill>
                <a:latin typeface="Calibri"/>
                <a:cs typeface="Arial"/>
              </a:rPr>
              <a:t>Hospital Characteristic</a:t>
            </a:r>
            <a:endParaRPr lang="en-US" sz="1000" b="1" dirty="0">
              <a:solidFill>
                <a:prstClr val="black"/>
              </a:solidFill>
              <a:latin typeface="Calibri"/>
              <a:cs typeface="Arial"/>
            </a:endParaRPr>
          </a:p>
        </p:txBody>
      </p:sp>
      <p:sp>
        <p:nvSpPr>
          <p:cNvPr id="5" name="TextBox 4"/>
          <p:cNvSpPr txBox="1"/>
          <p:nvPr/>
        </p:nvSpPr>
        <p:spPr>
          <a:xfrm>
            <a:off x="6174384" y="2209800"/>
            <a:ext cx="397866" cy="200055"/>
          </a:xfrm>
          <a:prstGeom prst="rect">
            <a:avLst/>
          </a:prstGeom>
          <a:noFill/>
        </p:spPr>
        <p:txBody>
          <a:bodyPr wrap="none" rtlCol="0">
            <a:spAutoFit/>
          </a:bodyPr>
          <a:lstStyle/>
          <a:p>
            <a:r>
              <a:rPr lang="en-US" sz="700" b="1" dirty="0" smtClean="0"/>
              <a:t>100th</a:t>
            </a:r>
            <a:endParaRPr lang="en-US" sz="700" b="1" dirty="0"/>
          </a:p>
        </p:txBody>
      </p:sp>
      <p:sp>
        <p:nvSpPr>
          <p:cNvPr id="22" name="TextBox 21"/>
          <p:cNvSpPr txBox="1"/>
          <p:nvPr/>
        </p:nvSpPr>
        <p:spPr>
          <a:xfrm>
            <a:off x="6174384" y="2952750"/>
            <a:ext cx="352982" cy="200055"/>
          </a:xfrm>
          <a:prstGeom prst="rect">
            <a:avLst/>
          </a:prstGeom>
          <a:noFill/>
        </p:spPr>
        <p:txBody>
          <a:bodyPr wrap="none" rtlCol="0">
            <a:spAutoFit/>
          </a:bodyPr>
          <a:lstStyle/>
          <a:p>
            <a:r>
              <a:rPr lang="en-US" sz="700" b="1" dirty="0" smtClean="0"/>
              <a:t>75th</a:t>
            </a:r>
            <a:endParaRPr lang="en-US" sz="700" b="1" dirty="0"/>
          </a:p>
        </p:txBody>
      </p:sp>
      <p:grpSp>
        <p:nvGrpSpPr>
          <p:cNvPr id="16385" name="Group 16384"/>
          <p:cNvGrpSpPr/>
          <p:nvPr/>
        </p:nvGrpSpPr>
        <p:grpSpPr>
          <a:xfrm>
            <a:off x="5257801" y="2228850"/>
            <a:ext cx="704850" cy="1257300"/>
            <a:chOff x="6315076" y="495300"/>
            <a:chExt cx="704850" cy="1257300"/>
          </a:xfrm>
        </p:grpSpPr>
        <p:sp>
          <p:nvSpPr>
            <p:cNvPr id="15" name="Rectangle 14"/>
            <p:cNvSpPr/>
            <p:nvPr/>
          </p:nvSpPr>
          <p:spPr>
            <a:xfrm>
              <a:off x="6315076" y="495300"/>
              <a:ext cx="704850" cy="1257300"/>
            </a:xfrm>
            <a:prstGeom prst="rect">
              <a:avLst/>
            </a:prstGeom>
            <a:solidFill>
              <a:srgbClr val="FFFFFF"/>
            </a:solidFill>
            <a:ln w="63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384" name="Group 16383"/>
            <p:cNvGrpSpPr/>
            <p:nvPr/>
          </p:nvGrpSpPr>
          <p:grpSpPr>
            <a:xfrm>
              <a:off x="6400800" y="533400"/>
              <a:ext cx="529219" cy="1200329"/>
              <a:chOff x="6400800" y="533400"/>
              <a:chExt cx="529219" cy="1200329"/>
            </a:xfrm>
          </p:grpSpPr>
          <p:sp>
            <p:nvSpPr>
              <p:cNvPr id="11" name="TextBox 10"/>
              <p:cNvSpPr txBox="1"/>
              <p:nvPr/>
            </p:nvSpPr>
            <p:spPr>
              <a:xfrm>
                <a:off x="6410325" y="533400"/>
                <a:ext cx="519694" cy="1200329"/>
              </a:xfrm>
              <a:prstGeom prst="rect">
                <a:avLst/>
              </a:prstGeom>
              <a:noFill/>
            </p:spPr>
            <p:txBody>
              <a:bodyPr wrap="none" rtlCol="0">
                <a:spAutoFit/>
              </a:bodyPr>
              <a:lstStyle/>
              <a:p>
                <a:r>
                  <a:rPr lang="en-US" sz="800" dirty="0" smtClean="0"/>
                  <a:t>Aetna</a:t>
                </a:r>
              </a:p>
              <a:p>
                <a:r>
                  <a:rPr lang="en-US" sz="800" dirty="0" smtClean="0"/>
                  <a:t>BCBS</a:t>
                </a:r>
              </a:p>
              <a:p>
                <a:r>
                  <a:rPr lang="en-US" sz="800" dirty="0" smtClean="0"/>
                  <a:t>Fallon</a:t>
                </a:r>
              </a:p>
              <a:p>
                <a:r>
                  <a:rPr lang="en-US" sz="800" dirty="0" smtClean="0"/>
                  <a:t>HPHC</a:t>
                </a:r>
              </a:p>
              <a:p>
                <a:r>
                  <a:rPr lang="en-US" sz="800" dirty="0" smtClean="0"/>
                  <a:t>HNE</a:t>
                </a:r>
              </a:p>
              <a:p>
                <a:r>
                  <a:rPr lang="en-US" sz="800" dirty="0" smtClean="0"/>
                  <a:t>NHP</a:t>
                </a:r>
              </a:p>
              <a:p>
                <a:r>
                  <a:rPr lang="en-US" sz="800" dirty="0" smtClean="0"/>
                  <a:t>Tufts</a:t>
                </a:r>
              </a:p>
              <a:p>
                <a:r>
                  <a:rPr lang="en-US" sz="800" dirty="0" err="1" smtClean="0"/>
                  <a:t>UniCare</a:t>
                </a:r>
                <a:endParaRPr lang="en-US" sz="800" dirty="0" smtClean="0"/>
              </a:p>
              <a:p>
                <a:r>
                  <a:rPr lang="en-US" sz="800" dirty="0" smtClean="0"/>
                  <a:t>United</a:t>
                </a:r>
                <a:endParaRPr lang="en-US" sz="800" dirty="0"/>
              </a:p>
            </p:txBody>
          </p:sp>
          <p:sp>
            <p:nvSpPr>
              <p:cNvPr id="10" name="Oval 9"/>
              <p:cNvSpPr>
                <a:spLocks noChangeAspect="1"/>
              </p:cNvSpPr>
              <p:nvPr/>
            </p:nvSpPr>
            <p:spPr>
              <a:xfrm>
                <a:off x="6400800" y="609600"/>
                <a:ext cx="54864" cy="5486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400800" y="730806"/>
                <a:ext cx="54864" cy="54864"/>
              </a:xfrm>
              <a:prstGeom prst="ellipse">
                <a:avLst/>
              </a:prstGeom>
              <a:solidFill>
                <a:srgbClr val="0033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a:spLocks noChangeAspect="1"/>
              </p:cNvSpPr>
              <p:nvPr/>
            </p:nvSpPr>
            <p:spPr>
              <a:xfrm>
                <a:off x="6400800" y="852012"/>
                <a:ext cx="54864" cy="54864"/>
              </a:xfrm>
              <a:prstGeom prst="ellipse">
                <a:avLst/>
              </a:pr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p:cNvSpPr>
                <a:spLocks noChangeAspect="1"/>
              </p:cNvSpPr>
              <p:nvPr/>
            </p:nvSpPr>
            <p:spPr>
              <a:xfrm>
                <a:off x="6400800" y="973218"/>
                <a:ext cx="54864" cy="54864"/>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p:cNvSpPr>
                <a:spLocks noChangeAspect="1"/>
              </p:cNvSpPr>
              <p:nvPr/>
            </p:nvSpPr>
            <p:spPr>
              <a:xfrm>
                <a:off x="6400800" y="1094424"/>
                <a:ext cx="54864" cy="54864"/>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a:spLocks noChangeAspect="1"/>
              </p:cNvSpPr>
              <p:nvPr/>
            </p:nvSpPr>
            <p:spPr>
              <a:xfrm>
                <a:off x="6400800" y="1215630"/>
                <a:ext cx="54864" cy="54864"/>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a:spLocks noChangeAspect="1"/>
              </p:cNvSpPr>
              <p:nvPr/>
            </p:nvSpPr>
            <p:spPr>
              <a:xfrm>
                <a:off x="6400800" y="1336836"/>
                <a:ext cx="54864" cy="54864"/>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a:spLocks noChangeAspect="1"/>
              </p:cNvSpPr>
              <p:nvPr/>
            </p:nvSpPr>
            <p:spPr>
              <a:xfrm>
                <a:off x="6400800" y="1458042"/>
                <a:ext cx="54864" cy="54864"/>
              </a:xfrm>
              <a:prstGeom prst="ellipse">
                <a:avLst/>
              </a:prstGeom>
              <a:solidFill>
                <a:srgbClr val="8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p:cNvSpPr>
                <a:spLocks noChangeAspect="1"/>
              </p:cNvSpPr>
              <p:nvPr/>
            </p:nvSpPr>
            <p:spPr>
              <a:xfrm>
                <a:off x="6400800" y="1579245"/>
                <a:ext cx="54864" cy="54864"/>
              </a:xfrm>
              <a:prstGeom prst="ellips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0" name="TextBox 6"/>
          <p:cNvSpPr txBox="1">
            <a:spLocks noChangeArrowheads="1"/>
          </p:cNvSpPr>
          <p:nvPr/>
        </p:nvSpPr>
        <p:spPr bwMode="auto">
          <a:xfrm>
            <a:off x="455613" y="6161544"/>
            <a:ext cx="6168471" cy="215444"/>
          </a:xfrm>
          <a:prstGeom prst="rect">
            <a:avLst/>
          </a:prstGeom>
          <a:noFill/>
          <a:ln w="9525">
            <a:noFill/>
            <a:miter lim="800000"/>
            <a:headEnd/>
            <a:tailEnd/>
          </a:ln>
        </p:spPr>
        <p:txBody>
          <a:bodyPr wrap="square" lIns="0" rIns="0" anchor="b">
            <a:spAutoFit/>
          </a:bodyPr>
          <a:lstStyle/>
          <a:p>
            <a:r>
              <a:rPr lang="en-US" sz="600" dirty="0" smtClean="0"/>
              <a:t>SOURCE: </a:t>
            </a:r>
            <a:r>
              <a:rPr lang="en-US" sz="800" dirty="0" smtClean="0"/>
              <a:t>Center </a:t>
            </a:r>
            <a:r>
              <a:rPr lang="en-US" sz="800" dirty="0"/>
              <a:t>for Health Information and Analysis, </a:t>
            </a:r>
            <a:r>
              <a:rPr lang="en-US" sz="800" dirty="0" smtClean="0"/>
              <a:t>“</a:t>
            </a:r>
            <a:r>
              <a:rPr lang="en-US" sz="800" dirty="0" smtClean="0">
                <a:hlinkClick r:id="rId4"/>
              </a:rPr>
              <a:t>Health </a:t>
            </a:r>
            <a:r>
              <a:rPr lang="en-US" sz="800" dirty="0">
                <a:hlinkClick r:id="rId4"/>
              </a:rPr>
              <a:t>Care Provider Price Variation in the Massachusetts Commercial </a:t>
            </a:r>
            <a:r>
              <a:rPr lang="en-US" sz="800" dirty="0" smtClean="0">
                <a:hlinkClick r:id="rId4"/>
              </a:rPr>
              <a:t>Market</a:t>
            </a:r>
            <a:r>
              <a:rPr lang="en-US" sz="800" dirty="0" smtClean="0"/>
              <a:t>,” February 2013.</a:t>
            </a:r>
            <a:endParaRPr lang="en-US" sz="800" dirty="0"/>
          </a:p>
        </p:txBody>
      </p:sp>
    </p:spTree>
    <p:extLst>
      <p:ext uri="{BB962C8B-B14F-4D97-AF65-F5344CB8AC3E}">
        <p14:creationId xmlns="" xmlns:p14="http://schemas.microsoft.com/office/powerpoint/2010/main" val="3602780269"/>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Chart 13"/>
          <p:cNvGraphicFramePr/>
          <p:nvPr/>
        </p:nvGraphicFramePr>
        <p:xfrm>
          <a:off x="561975" y="2114550"/>
          <a:ext cx="5819775" cy="3479800"/>
        </p:xfrm>
        <a:graphic>
          <a:graphicData uri="http://schemas.openxmlformats.org/drawingml/2006/chart">
            <c:chart xmlns:c="http://schemas.openxmlformats.org/drawingml/2006/chart" xmlns:r="http://schemas.openxmlformats.org/officeDocument/2006/relationships" r:id="rId3"/>
          </a:graphicData>
        </a:graphic>
      </p:graphicFrame>
      <p:sp>
        <p:nvSpPr>
          <p:cNvPr id="126977" name="Rectangle 4"/>
          <p:cNvSpPr>
            <a:spLocks noGrp="1" noChangeArrowheads="1"/>
          </p:cNvSpPr>
          <p:nvPr>
            <p:ph type="title"/>
          </p:nvPr>
        </p:nvSpPr>
        <p:spPr/>
        <p:txBody>
          <a:bodyPr/>
          <a:lstStyle/>
          <a:p>
            <a:r>
              <a:rPr lang="en-US" dirty="0" smtClean="0"/>
              <a:t>Higher-Priced Hospitals Are Gaining Market Share </a:t>
            </a:r>
            <a:br>
              <a:rPr lang="en-US" dirty="0" smtClean="0"/>
            </a:br>
            <a:r>
              <a:rPr lang="en-US" dirty="0" smtClean="0"/>
              <a:t>at the Expense of Lower-Priced Hospitals </a:t>
            </a:r>
            <a:endParaRPr lang="en-US" dirty="0"/>
          </a:p>
        </p:txBody>
      </p:sp>
      <p:sp>
        <p:nvSpPr>
          <p:cNvPr id="16398" name="Slide Number Placeholder 15"/>
          <p:cNvSpPr>
            <a:spLocks noGrp="1"/>
          </p:cNvSpPr>
          <p:nvPr>
            <p:ph type="sldNum" sz="quarter" idx="10"/>
          </p:nvPr>
        </p:nvSpPr>
        <p:spPr/>
        <p:txBody>
          <a:bodyPr/>
          <a:lstStyle/>
          <a:p>
            <a:fld id="{7CD0197B-F8CA-48F3-B6C8-2393F2342905}" type="slidenum">
              <a:rPr lang="en-US" smtClean="0"/>
              <a:pPr/>
              <a:t>50</a:t>
            </a:fld>
            <a:endParaRPr lang="en-US" dirty="0"/>
          </a:p>
        </p:txBody>
      </p:sp>
      <p:sp>
        <p:nvSpPr>
          <p:cNvPr id="17" name="Text Box 11"/>
          <p:cNvSpPr txBox="1">
            <a:spLocks noChangeArrowheads="1"/>
          </p:cNvSpPr>
          <p:nvPr/>
        </p:nvSpPr>
        <p:spPr bwMode="auto">
          <a:xfrm>
            <a:off x="6627813" y="1819275"/>
            <a:ext cx="2057400" cy="4481513"/>
          </a:xfrm>
          <a:prstGeom prst="rect">
            <a:avLst/>
          </a:prstGeom>
          <a:noFill/>
          <a:ln w="3175">
            <a:solidFill>
              <a:schemeClr val="accent1">
                <a:lumMod val="60000"/>
                <a:lumOff val="40000"/>
              </a:schemeClr>
            </a:solidFill>
            <a:miter lim="800000"/>
            <a:headEnd/>
            <a:tailEnd/>
          </a:ln>
        </p:spPr>
        <p:txBody>
          <a:bodyPr/>
          <a:lstStyle/>
          <a:p>
            <a:pPr lvl="0">
              <a:lnSpc>
                <a:spcPts val="2100"/>
              </a:lnSpc>
            </a:pPr>
            <a:r>
              <a:rPr lang="en-US" sz="1400" dirty="0" smtClean="0">
                <a:solidFill>
                  <a:srgbClr val="1C1C1C"/>
                </a:solidFill>
              </a:rPr>
              <a:t>The Attorney General found that hospitals receiving above-average payments were responsible for nearly two-thirds of 2008 inpatient discharges. What’s more, admissions at higher-paid hospitals grew by nearly 3% from 2005 to 2008. Over the same period, lower-paid hospitals had fewer discharges.</a:t>
            </a:r>
          </a:p>
        </p:txBody>
      </p:sp>
      <p:sp>
        <p:nvSpPr>
          <p:cNvPr id="18" name="Rectangle 17"/>
          <p:cNvSpPr/>
          <p:nvPr/>
        </p:nvSpPr>
        <p:spPr>
          <a:xfrm>
            <a:off x="6399213" y="1635125"/>
            <a:ext cx="228600" cy="1190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6" name="Rectangle 8"/>
          <p:cNvSpPr>
            <a:spLocks noChangeArrowheads="1"/>
          </p:cNvSpPr>
          <p:nvPr/>
        </p:nvSpPr>
        <p:spPr bwMode="auto">
          <a:xfrm>
            <a:off x="455613" y="1785938"/>
            <a:ext cx="5935662" cy="246221"/>
          </a:xfrm>
          <a:prstGeom prst="rect">
            <a:avLst/>
          </a:prstGeom>
          <a:noFill/>
          <a:ln w="9525">
            <a:noFill/>
            <a:miter lim="800000"/>
            <a:headEnd/>
            <a:tailEnd/>
          </a:ln>
        </p:spPr>
        <p:txBody>
          <a:bodyPr wrap="square" lIns="0" rIns="0">
            <a:noAutofit/>
          </a:bodyPr>
          <a:lstStyle/>
          <a:p>
            <a:pPr>
              <a:defRPr sz="1800" b="1" i="0" u="none" strike="noStrike" kern="1200" baseline="0">
                <a:solidFill>
                  <a:prstClr val="black"/>
                </a:solidFill>
                <a:latin typeface="+mn-lt"/>
                <a:ea typeface="+mn-ea"/>
                <a:cs typeface="+mn-cs"/>
              </a:defRPr>
            </a:pPr>
            <a:r>
              <a:rPr lang="en-US" sz="1000" b="1" dirty="0" smtClean="0">
                <a:solidFill>
                  <a:prstClr val="black"/>
                </a:solidFill>
              </a:rPr>
              <a:t>PERCENT CHANGE IN ADULT DISCHARGES 2005-2008</a:t>
            </a:r>
          </a:p>
        </p:txBody>
      </p:sp>
      <p:sp>
        <p:nvSpPr>
          <p:cNvPr id="25" name="TextBox 6"/>
          <p:cNvSpPr txBox="1">
            <a:spLocks noChangeArrowheads="1"/>
          </p:cNvSpPr>
          <p:nvPr/>
        </p:nvSpPr>
        <p:spPr bwMode="auto">
          <a:xfrm>
            <a:off x="455613" y="5699880"/>
            <a:ext cx="6035675" cy="677108"/>
          </a:xfrm>
          <a:prstGeom prst="rect">
            <a:avLst/>
          </a:prstGeom>
          <a:noFill/>
          <a:ln w="9525">
            <a:noFill/>
            <a:miter lim="800000"/>
            <a:headEnd/>
            <a:tailEnd/>
          </a:ln>
        </p:spPr>
        <p:txBody>
          <a:bodyPr lIns="0" rIns="0" anchor="b">
            <a:spAutoFit/>
          </a:bodyPr>
          <a:lstStyle/>
          <a:p>
            <a:r>
              <a:rPr lang="en-US" sz="600" dirty="0" smtClean="0"/>
              <a:t>NOTES: </a:t>
            </a:r>
          </a:p>
          <a:p>
            <a:pPr marL="117475" indent="-117475"/>
            <a:r>
              <a:rPr lang="en-US" sz="800" dirty="0" smtClean="0"/>
              <a:t>1.	Data from Massachusetts Health Data Consortium; excludes normal newborn discharges (which double-count normal obstetrical deliveries since the mother is already counted in the discharge data).</a:t>
            </a:r>
          </a:p>
          <a:p>
            <a:pPr marL="117475" indent="-117475"/>
            <a:r>
              <a:rPr lang="en-US" altLang="ja-JP" sz="800" dirty="0" smtClean="0"/>
              <a:t>2.	Statewide, total discharges for all hospitals increased by 1.3% from 2005 to 2008.</a:t>
            </a:r>
          </a:p>
          <a:p>
            <a:r>
              <a:rPr lang="en-US" sz="600" dirty="0" smtClean="0"/>
              <a:t>SOURCE:  </a:t>
            </a:r>
            <a:r>
              <a:rPr lang="en-US" sz="800" dirty="0" smtClean="0">
                <a:ea typeface="ＭＳ Ｐゴシック"/>
                <a:cs typeface="ＭＳ Ｐゴシック"/>
              </a:rPr>
              <a:t>Office of Attorney General Martha </a:t>
            </a:r>
            <a:r>
              <a:rPr lang="en-US" sz="800" dirty="0" err="1" smtClean="0">
                <a:ea typeface="ＭＳ Ｐゴシック"/>
                <a:cs typeface="ＭＳ Ｐゴシック"/>
              </a:rPr>
              <a:t>Coakley</a:t>
            </a:r>
            <a:r>
              <a:rPr lang="en-US" sz="800" dirty="0" smtClean="0">
                <a:ea typeface="ＭＳ Ｐゴシック"/>
                <a:cs typeface="ＭＳ Ｐゴシック"/>
              </a:rPr>
              <a:t>, </a:t>
            </a:r>
            <a:r>
              <a:rPr lang="en-US" sz="800" dirty="0" smtClean="0">
                <a:ea typeface="ＭＳ Ｐゴシック"/>
                <a:cs typeface="ＭＳ Ｐゴシック"/>
                <a:hlinkClick r:id="rId4"/>
              </a:rPr>
              <a:t>Examination of Health Care Cost Trends and Cost Drivers</a:t>
            </a:r>
            <a:r>
              <a:rPr lang="en-US" sz="800" dirty="0" smtClean="0">
                <a:ea typeface="ＭＳ Ｐゴシック"/>
                <a:cs typeface="ＭＳ Ｐゴシック"/>
              </a:rPr>
              <a:t>, March 2010</a:t>
            </a:r>
            <a:r>
              <a:rPr lang="en-US" altLang="ja-JP" sz="800" dirty="0" smtClean="0"/>
              <a:t>.</a:t>
            </a:r>
            <a:endParaRPr lang="en-US" sz="800" dirty="0" smtClean="0"/>
          </a:p>
        </p:txBody>
      </p:sp>
      <p:sp>
        <p:nvSpPr>
          <p:cNvPr id="10" name="Oval 9"/>
          <p:cNvSpPr>
            <a:spLocks noChangeAspect="1"/>
          </p:cNvSpPr>
          <p:nvPr/>
        </p:nvSpPr>
        <p:spPr>
          <a:xfrm>
            <a:off x="4488807" y="2209444"/>
            <a:ext cx="1280160" cy="1280160"/>
          </a:xfrm>
          <a:prstGeom prst="ellipse">
            <a:avLst/>
          </a:prstGeom>
          <a:solidFill>
            <a:schemeClr val="accent5"/>
          </a:solidFill>
          <a:ln w="12700">
            <a:noFill/>
          </a:ln>
          <a:effectLst>
            <a:outerShdw blurRad="76200" dist="12700" dir="2700000" sy="-23000" kx="-800400" algn="bl" rotWithShape="0">
              <a:prstClr val="black">
                <a:alpha val="20000"/>
              </a:prstClr>
            </a:outerShdw>
          </a:effectLst>
          <a:scene3d>
            <a:camera prst="orthographicFront"/>
            <a:lightRig rig="threePt" dir="t"/>
          </a:scene3d>
          <a:sp3d extrusionH="254000">
            <a:bevelB h="254000"/>
          </a:sp3d>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400" b="1" dirty="0" smtClean="0">
                <a:solidFill>
                  <a:schemeClr val="bg1"/>
                </a:solidFill>
              </a:rPr>
              <a:t>62%</a:t>
            </a:r>
            <a:r>
              <a:rPr lang="en-US" sz="1200" b="1" dirty="0" smtClean="0">
                <a:solidFill>
                  <a:schemeClr val="bg1"/>
                </a:solidFill>
              </a:rPr>
              <a:t/>
            </a:r>
            <a:br>
              <a:rPr lang="en-US" sz="1200" b="1" dirty="0" smtClean="0">
                <a:solidFill>
                  <a:schemeClr val="bg1"/>
                </a:solidFill>
              </a:rPr>
            </a:br>
            <a:r>
              <a:rPr lang="en-US" sz="1000" b="1" dirty="0" smtClean="0">
                <a:solidFill>
                  <a:schemeClr val="bg1"/>
                </a:solidFill>
              </a:rPr>
              <a:t>of 2008</a:t>
            </a:r>
            <a:br>
              <a:rPr lang="en-US" sz="1000" b="1" dirty="0" smtClean="0">
                <a:solidFill>
                  <a:schemeClr val="bg1"/>
                </a:solidFill>
              </a:rPr>
            </a:br>
            <a:r>
              <a:rPr lang="en-US" sz="1000" b="1" dirty="0" smtClean="0">
                <a:solidFill>
                  <a:schemeClr val="bg1"/>
                </a:solidFill>
              </a:rPr>
              <a:t>Discharges</a:t>
            </a:r>
            <a:endParaRPr lang="en-US" sz="1000" b="1" dirty="0">
              <a:solidFill>
                <a:schemeClr val="bg1"/>
              </a:solidFill>
            </a:endParaRPr>
          </a:p>
        </p:txBody>
      </p:sp>
      <p:sp>
        <p:nvSpPr>
          <p:cNvPr id="22" name="Oval 21"/>
          <p:cNvSpPr>
            <a:spLocks noChangeAspect="1"/>
          </p:cNvSpPr>
          <p:nvPr/>
        </p:nvSpPr>
        <p:spPr>
          <a:xfrm>
            <a:off x="1610608" y="4604994"/>
            <a:ext cx="784614" cy="784614"/>
          </a:xfrm>
          <a:prstGeom prst="ellipse">
            <a:avLst/>
          </a:prstGeom>
          <a:solidFill>
            <a:schemeClr val="tx2"/>
          </a:solidFill>
          <a:ln w="12700"/>
          <a:effectLst>
            <a:outerShdw blurRad="76200" dist="12700" dir="2700000" sy="-23000" kx="-8004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91440" rtlCol="0" anchor="ctr" anchorCtr="1"/>
          <a:lstStyle/>
          <a:p>
            <a:pPr algn="ctr"/>
            <a:r>
              <a:rPr lang="en-US" sz="1400" b="1" dirty="0" smtClean="0">
                <a:solidFill>
                  <a:schemeClr val="bg1"/>
                </a:solidFill>
                <a:latin typeface="Calibri" pitchFamily="34" charset="0"/>
                <a:cs typeface="Arial" charset="0"/>
              </a:rPr>
              <a:t>38%</a:t>
            </a:r>
            <a:r>
              <a:rPr lang="en-US" sz="1200" b="1" dirty="0" smtClean="0">
                <a:solidFill>
                  <a:schemeClr val="bg1"/>
                </a:solidFill>
                <a:latin typeface="Calibri" pitchFamily="34" charset="0"/>
                <a:cs typeface="Arial" charset="0"/>
              </a:rPr>
              <a:t/>
            </a:r>
            <a:br>
              <a:rPr lang="en-US" sz="1200" b="1" dirty="0" smtClean="0">
                <a:solidFill>
                  <a:schemeClr val="bg1"/>
                </a:solidFill>
                <a:latin typeface="Calibri" pitchFamily="34" charset="0"/>
                <a:cs typeface="Arial" charset="0"/>
              </a:rPr>
            </a:br>
            <a:r>
              <a:rPr lang="en-US" sz="1000" b="1" dirty="0" smtClean="0">
                <a:solidFill>
                  <a:schemeClr val="bg1"/>
                </a:solidFill>
                <a:latin typeface="Calibri" pitchFamily="34" charset="0"/>
                <a:cs typeface="Arial" charset="0"/>
              </a:rPr>
              <a:t>of 2008</a:t>
            </a:r>
            <a:br>
              <a:rPr lang="en-US" sz="1000" b="1" dirty="0" smtClean="0">
                <a:solidFill>
                  <a:schemeClr val="bg1"/>
                </a:solidFill>
                <a:latin typeface="Calibri" pitchFamily="34" charset="0"/>
                <a:cs typeface="Arial" charset="0"/>
              </a:rPr>
            </a:br>
            <a:r>
              <a:rPr lang="en-US" sz="1000" b="1" dirty="0" smtClean="0">
                <a:solidFill>
                  <a:schemeClr val="bg1"/>
                </a:solidFill>
                <a:latin typeface="Calibri" pitchFamily="34" charset="0"/>
                <a:cs typeface="Arial" charset="0"/>
              </a:rPr>
              <a:t> Discharges</a:t>
            </a:r>
            <a:endParaRPr lang="en-US" sz="1000" b="1" dirty="0">
              <a:solidFill>
                <a:schemeClr val="bg1"/>
              </a:solidFill>
              <a:latin typeface="Calibri" pitchFamily="34" charset="0"/>
              <a:cs typeface="Arial" charset="0"/>
            </a:endParaRPr>
          </a:p>
        </p:txBody>
      </p:sp>
      <p:sp>
        <p:nvSpPr>
          <p:cNvPr id="32" name="Rectangle 31"/>
          <p:cNvSpPr/>
          <p:nvPr/>
        </p:nvSpPr>
        <p:spPr>
          <a:xfrm>
            <a:off x="2442552" y="4964944"/>
            <a:ext cx="3171438" cy="369332"/>
          </a:xfrm>
          <a:prstGeom prst="rect">
            <a:avLst/>
          </a:prstGeom>
          <a:noFill/>
        </p:spPr>
        <p:txBody>
          <a:bodyPr wrap="square" lIns="45720" tIns="0" rIns="45720" bIns="0" anchor="ctr">
            <a:spAutoFit/>
          </a:bodyPr>
          <a:lstStyle/>
          <a:p>
            <a:r>
              <a:rPr lang="en-US" sz="1200" dirty="0" smtClean="0"/>
              <a:t>Hospitals paid below-average prices </a:t>
            </a:r>
            <a:r>
              <a:rPr lang="en-US" sz="1200" b="1" dirty="0" smtClean="0">
                <a:solidFill>
                  <a:schemeClr val="tx2">
                    <a:lumMod val="75000"/>
                  </a:schemeClr>
                </a:solidFill>
              </a:rPr>
              <a:t>LOST 1.15% </a:t>
            </a:r>
            <a:r>
              <a:rPr lang="en-US" sz="1200" dirty="0" smtClean="0"/>
              <a:t>in inpatient volume from 2005 to 2008.</a:t>
            </a:r>
            <a:endParaRPr lang="en-US" sz="1200" dirty="0"/>
          </a:p>
        </p:txBody>
      </p:sp>
      <p:sp>
        <p:nvSpPr>
          <p:cNvPr id="33" name="Rectangle 32"/>
          <p:cNvSpPr/>
          <p:nvPr/>
        </p:nvSpPr>
        <p:spPr>
          <a:xfrm>
            <a:off x="1297172" y="2344478"/>
            <a:ext cx="3423684" cy="369332"/>
          </a:xfrm>
          <a:prstGeom prst="rect">
            <a:avLst/>
          </a:prstGeom>
          <a:noFill/>
        </p:spPr>
        <p:txBody>
          <a:bodyPr wrap="square" lIns="45720" tIns="0" rIns="45720" bIns="0" anchor="ctr">
            <a:spAutoFit/>
          </a:bodyPr>
          <a:lstStyle/>
          <a:p>
            <a:r>
              <a:rPr lang="en-US" sz="1200" dirty="0" smtClean="0"/>
              <a:t>Hospitals paid above-average prices </a:t>
            </a:r>
            <a:r>
              <a:rPr lang="en-US" sz="1200" b="1" dirty="0" smtClean="0">
                <a:solidFill>
                  <a:schemeClr val="accent5"/>
                </a:solidFill>
              </a:rPr>
              <a:t>GAINED 2.88% </a:t>
            </a:r>
            <a:r>
              <a:rPr lang="en-US" sz="1200" b="1" dirty="0" smtClean="0"/>
              <a:t/>
            </a:r>
            <a:br>
              <a:rPr lang="en-US" sz="1200" b="1" dirty="0" smtClean="0"/>
            </a:br>
            <a:r>
              <a:rPr lang="en-US" sz="1200" dirty="0" smtClean="0"/>
              <a:t>in inpatient volume from 2005 to 2008.</a:t>
            </a:r>
            <a:endParaRPr lang="en-US" sz="1200" dirty="0"/>
          </a:p>
        </p:txBody>
      </p:sp>
      <p:sp>
        <p:nvSpPr>
          <p:cNvPr id="34" name="Right Arrow 33"/>
          <p:cNvSpPr/>
          <p:nvPr/>
        </p:nvSpPr>
        <p:spPr>
          <a:xfrm rot="19339764">
            <a:off x="2057054" y="3685702"/>
            <a:ext cx="2668306" cy="393404"/>
          </a:xfrm>
          <a:prstGeom prst="rightArrow">
            <a:avLst>
              <a:gd name="adj1" fmla="val 50000"/>
              <a:gd name="adj2" fmla="val 87838"/>
            </a:avLst>
          </a:prstGeom>
          <a:gradFill flip="none" rotWithShape="1">
            <a:gsLst>
              <a:gs pos="0">
                <a:schemeClr val="tx2">
                  <a:alpha val="25000"/>
                </a:schemeClr>
              </a:gs>
              <a:gs pos="100000">
                <a:schemeClr val="accent5">
                  <a:alpha val="8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7" name="Rectangle 4"/>
          <p:cNvSpPr>
            <a:spLocks noGrp="1" noChangeArrowheads="1"/>
          </p:cNvSpPr>
          <p:nvPr>
            <p:ph type="title"/>
          </p:nvPr>
        </p:nvSpPr>
        <p:spPr/>
        <p:txBody>
          <a:bodyPr/>
          <a:lstStyle/>
          <a:p>
            <a:r>
              <a:rPr lang="en-US" dirty="0" smtClean="0"/>
              <a:t>Higher Overall Utilization Is Not </a:t>
            </a:r>
            <a:br>
              <a:rPr lang="en-US" dirty="0" smtClean="0"/>
            </a:br>
            <a:r>
              <a:rPr lang="en-US" dirty="0" smtClean="0"/>
              <a:t>Correlated with Better Quality</a:t>
            </a:r>
            <a:endParaRPr lang="en-US" dirty="0"/>
          </a:p>
        </p:txBody>
      </p:sp>
      <p:sp>
        <p:nvSpPr>
          <p:cNvPr id="16398" name="Slide Number Placeholder 15"/>
          <p:cNvSpPr>
            <a:spLocks noGrp="1"/>
          </p:cNvSpPr>
          <p:nvPr>
            <p:ph type="sldNum" sz="quarter" idx="10"/>
          </p:nvPr>
        </p:nvSpPr>
        <p:spPr/>
        <p:txBody>
          <a:bodyPr/>
          <a:lstStyle/>
          <a:p>
            <a:fld id="{7CD0197B-F8CA-48F3-B6C8-2393F2342905}" type="slidenum">
              <a:rPr lang="en-US" smtClean="0"/>
              <a:pPr/>
              <a:t>51</a:t>
            </a:fld>
            <a:endParaRPr lang="en-US" dirty="0"/>
          </a:p>
        </p:txBody>
      </p:sp>
      <p:sp>
        <p:nvSpPr>
          <p:cNvPr id="17" name="Text Box 11"/>
          <p:cNvSpPr txBox="1">
            <a:spLocks noChangeArrowheads="1"/>
          </p:cNvSpPr>
          <p:nvPr/>
        </p:nvSpPr>
        <p:spPr bwMode="auto">
          <a:xfrm>
            <a:off x="6627813" y="1819275"/>
            <a:ext cx="2057400" cy="4481513"/>
          </a:xfrm>
          <a:prstGeom prst="rect">
            <a:avLst/>
          </a:prstGeom>
          <a:noFill/>
          <a:ln w="3175">
            <a:solidFill>
              <a:schemeClr val="accent1">
                <a:lumMod val="60000"/>
                <a:lumOff val="40000"/>
              </a:schemeClr>
            </a:solidFill>
            <a:miter lim="800000"/>
            <a:headEnd/>
            <a:tailEnd/>
          </a:ln>
        </p:spPr>
        <p:txBody>
          <a:bodyPr/>
          <a:lstStyle/>
          <a:p>
            <a:pPr>
              <a:lnSpc>
                <a:spcPts val="2100"/>
              </a:lnSpc>
            </a:pPr>
            <a:r>
              <a:rPr lang="en-US" sz="1400" dirty="0" smtClean="0">
                <a:solidFill>
                  <a:srgbClr val="1C1C1C"/>
                </a:solidFill>
              </a:rPr>
              <a:t>Medicare pays all providers about the same prices, so total spending in this graph approximates total utilization and intensity of care. Studying spending in the last two years of life also controls for the severity of illness and outcomes. Even when prices and outcomes are controlled for, more care is not associated with higher quality.</a:t>
            </a:r>
          </a:p>
        </p:txBody>
      </p:sp>
      <p:sp>
        <p:nvSpPr>
          <p:cNvPr id="18" name="Rectangle 17"/>
          <p:cNvSpPr/>
          <p:nvPr/>
        </p:nvSpPr>
        <p:spPr>
          <a:xfrm>
            <a:off x="6399213" y="1635125"/>
            <a:ext cx="228600" cy="1190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endParaRPr>
          </a:p>
        </p:txBody>
      </p:sp>
      <p:graphicFrame>
        <p:nvGraphicFramePr>
          <p:cNvPr id="15" name="Chart 10"/>
          <p:cNvGraphicFramePr>
            <a:graphicFrameLocks/>
          </p:cNvGraphicFramePr>
          <p:nvPr/>
        </p:nvGraphicFramePr>
        <p:xfrm>
          <a:off x="114300" y="2247900"/>
          <a:ext cx="6400800" cy="4238625"/>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8"/>
          <p:cNvSpPr>
            <a:spLocks noChangeArrowheads="1"/>
          </p:cNvSpPr>
          <p:nvPr/>
        </p:nvSpPr>
        <p:spPr bwMode="auto">
          <a:xfrm>
            <a:off x="455613" y="1785938"/>
            <a:ext cx="5935662" cy="246221"/>
          </a:xfrm>
          <a:prstGeom prst="rect">
            <a:avLst/>
          </a:prstGeom>
          <a:noFill/>
          <a:ln w="9525">
            <a:noFill/>
            <a:miter lim="800000"/>
            <a:headEnd/>
            <a:tailEnd/>
          </a:ln>
        </p:spPr>
        <p:txBody>
          <a:bodyPr wrap="square" lIns="0" rIns="0">
            <a:noAutofit/>
          </a:bodyPr>
          <a:lstStyle/>
          <a:p>
            <a:pPr>
              <a:defRPr sz="1600" b="0" i="0" u="none" strike="noStrike" kern="1200" baseline="0">
                <a:solidFill>
                  <a:prstClr val="black"/>
                </a:solidFill>
                <a:latin typeface="+mn-lt"/>
                <a:ea typeface="+mn-ea"/>
                <a:cs typeface="+mn-cs"/>
              </a:defRPr>
            </a:pPr>
            <a:r>
              <a:rPr lang="en-US" sz="1000" b="1" dirty="0" smtClean="0">
                <a:solidFill>
                  <a:prstClr val="black"/>
                </a:solidFill>
              </a:rPr>
              <a:t>TOTAL MEDICARE REIMBURSEMENTS PER DECEDENT IN THE LAST TWO YEARS OF LIFE AND </a:t>
            </a:r>
            <a:br>
              <a:rPr lang="en-US" sz="1000" b="1" dirty="0" smtClean="0">
                <a:solidFill>
                  <a:prstClr val="black"/>
                </a:solidFill>
              </a:rPr>
            </a:br>
            <a:r>
              <a:rPr lang="en-US" sz="1000" b="1" dirty="0" smtClean="0">
                <a:solidFill>
                  <a:prstClr val="black"/>
                </a:solidFill>
              </a:rPr>
              <a:t>CMS HOSPITAL COMPARE QUALITY SCORE BY MASSACHUSETTS HOSPITAL </a:t>
            </a:r>
            <a:endParaRPr lang="en-US" sz="1000" b="1" dirty="0">
              <a:solidFill>
                <a:prstClr val="black"/>
              </a:solidFill>
            </a:endParaRPr>
          </a:p>
        </p:txBody>
      </p:sp>
      <p:grpSp>
        <p:nvGrpSpPr>
          <p:cNvPr id="2" name="Group 18"/>
          <p:cNvGrpSpPr/>
          <p:nvPr/>
        </p:nvGrpSpPr>
        <p:grpSpPr>
          <a:xfrm>
            <a:off x="474663" y="2197894"/>
            <a:ext cx="1454340" cy="246062"/>
            <a:chOff x="436563" y="2112169"/>
            <a:chExt cx="1454340" cy="246062"/>
          </a:xfrm>
        </p:grpSpPr>
        <p:sp>
          <p:nvSpPr>
            <p:cNvPr id="20" name="Rectangle 8"/>
            <p:cNvSpPr>
              <a:spLocks noChangeArrowheads="1"/>
            </p:cNvSpPr>
            <p:nvPr/>
          </p:nvSpPr>
          <p:spPr bwMode="auto">
            <a:xfrm>
              <a:off x="436563" y="2112169"/>
              <a:ext cx="1106487" cy="246062"/>
            </a:xfrm>
            <a:prstGeom prst="rect">
              <a:avLst/>
            </a:prstGeom>
            <a:noFill/>
            <a:ln w="9525">
              <a:noFill/>
              <a:miter lim="800000"/>
              <a:headEnd/>
              <a:tailEnd/>
            </a:ln>
          </p:spPr>
          <p:txBody>
            <a:bodyPr wrap="none" lIns="0" rIns="0">
              <a:noAutofit/>
            </a:bodyPr>
            <a:lstStyle/>
            <a:p>
              <a:pPr>
                <a:defRPr sz="1800" b="1" i="0" u="none" strike="noStrike" kern="1200" baseline="0">
                  <a:solidFill>
                    <a:prstClr val="black"/>
                  </a:solidFill>
                  <a:latin typeface="+mn-lt"/>
                  <a:ea typeface="+mn-ea"/>
                  <a:cs typeface="+mn-cs"/>
                </a:defRPr>
              </a:pPr>
              <a:r>
                <a:rPr lang="en-US" sz="800" b="1" dirty="0" smtClean="0">
                  <a:solidFill>
                    <a:prstClr val="black"/>
                  </a:solidFill>
                  <a:latin typeface="Calibri"/>
                  <a:cs typeface="Arial"/>
                </a:rPr>
                <a:t>REIMBURSEMENT RELATIVITY</a:t>
              </a:r>
            </a:p>
          </p:txBody>
        </p:sp>
        <p:sp>
          <p:nvSpPr>
            <p:cNvPr id="22" name="Rectangle 21"/>
            <p:cNvSpPr/>
            <p:nvPr/>
          </p:nvSpPr>
          <p:spPr>
            <a:xfrm>
              <a:off x="1781175" y="2170811"/>
              <a:ext cx="109728" cy="109728"/>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grpSp>
      <p:sp>
        <p:nvSpPr>
          <p:cNvPr id="23" name="TextBox 6"/>
          <p:cNvSpPr txBox="1">
            <a:spLocks noChangeArrowheads="1"/>
          </p:cNvSpPr>
          <p:nvPr/>
        </p:nvSpPr>
        <p:spPr bwMode="auto">
          <a:xfrm>
            <a:off x="455613" y="6161544"/>
            <a:ext cx="6035675" cy="215444"/>
          </a:xfrm>
          <a:prstGeom prst="rect">
            <a:avLst/>
          </a:prstGeom>
          <a:noFill/>
          <a:ln w="9525">
            <a:noFill/>
            <a:miter lim="800000"/>
            <a:headEnd/>
            <a:tailEnd/>
          </a:ln>
        </p:spPr>
        <p:txBody>
          <a:bodyPr lIns="0" rIns="0" anchor="b">
            <a:spAutoFit/>
          </a:bodyPr>
          <a:lstStyle/>
          <a:p>
            <a:r>
              <a:rPr lang="en-US" sz="600" dirty="0" smtClean="0">
                <a:solidFill>
                  <a:srgbClr val="1C1C1C"/>
                </a:solidFill>
              </a:rPr>
              <a:t>SOURCE: </a:t>
            </a:r>
            <a:r>
              <a:rPr lang="en-US" sz="800" dirty="0" smtClean="0"/>
              <a:t>Dartmouth Atlas of Health Care.</a:t>
            </a:r>
            <a:endParaRPr lang="en-US" sz="800" dirty="0" smtClean="0">
              <a:solidFill>
                <a:srgbClr val="1C1C1C"/>
              </a:solidFill>
            </a:endParaRPr>
          </a:p>
        </p:txBody>
      </p:sp>
      <p:grpSp>
        <p:nvGrpSpPr>
          <p:cNvPr id="21" name="Group 24"/>
          <p:cNvGrpSpPr/>
          <p:nvPr/>
        </p:nvGrpSpPr>
        <p:grpSpPr>
          <a:xfrm>
            <a:off x="5042344" y="2197894"/>
            <a:ext cx="1339406" cy="246062"/>
            <a:chOff x="6823519" y="2112169"/>
            <a:chExt cx="1339406" cy="246062"/>
          </a:xfrm>
        </p:grpSpPr>
        <p:sp>
          <p:nvSpPr>
            <p:cNvPr id="24" name="Rectangle 8"/>
            <p:cNvSpPr>
              <a:spLocks noChangeArrowheads="1"/>
            </p:cNvSpPr>
            <p:nvPr/>
          </p:nvSpPr>
          <p:spPr bwMode="auto">
            <a:xfrm>
              <a:off x="7124700" y="2112169"/>
              <a:ext cx="1038225" cy="246062"/>
            </a:xfrm>
            <a:prstGeom prst="rect">
              <a:avLst/>
            </a:prstGeom>
            <a:noFill/>
            <a:ln w="9525">
              <a:noFill/>
              <a:miter lim="800000"/>
              <a:headEnd/>
              <a:tailEnd/>
            </a:ln>
          </p:spPr>
          <p:txBody>
            <a:bodyPr wrap="none" lIns="0" rIns="0">
              <a:noAutofit/>
            </a:bodyPr>
            <a:lstStyle/>
            <a:p>
              <a:pPr algn="r">
                <a:defRPr sz="1800" b="1" i="0" u="none" strike="noStrike" kern="1200" baseline="0">
                  <a:solidFill>
                    <a:prstClr val="black"/>
                  </a:solidFill>
                  <a:latin typeface="+mn-lt"/>
                  <a:ea typeface="+mn-ea"/>
                  <a:cs typeface="+mn-cs"/>
                </a:defRPr>
              </a:pPr>
              <a:r>
                <a:rPr lang="en-US" sz="800" b="1" dirty="0" smtClean="0">
                  <a:solidFill>
                    <a:prstClr val="black"/>
                  </a:solidFill>
                  <a:latin typeface="Calibri"/>
                  <a:cs typeface="Arial"/>
                </a:rPr>
                <a:t>QUALITY RELATIVITY</a:t>
              </a:r>
            </a:p>
          </p:txBody>
        </p:sp>
        <p:cxnSp>
          <p:nvCxnSpPr>
            <p:cNvPr id="25" name="Straight Connector 24"/>
            <p:cNvCxnSpPr/>
            <p:nvPr/>
          </p:nvCxnSpPr>
          <p:spPr>
            <a:xfrm rot="10800000">
              <a:off x="6823519" y="2225675"/>
              <a:ext cx="365760" cy="0"/>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29" name="Oval 28"/>
            <p:cNvSpPr/>
            <p:nvPr/>
          </p:nvSpPr>
          <p:spPr>
            <a:xfrm>
              <a:off x="6960679" y="2189480"/>
              <a:ext cx="91440" cy="9144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grpSp>
    </p:spTree>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7" name="Rectangle 4"/>
          <p:cNvSpPr>
            <a:spLocks noGrp="1" noChangeArrowheads="1"/>
          </p:cNvSpPr>
          <p:nvPr>
            <p:ph type="title"/>
          </p:nvPr>
        </p:nvSpPr>
        <p:spPr/>
        <p:txBody>
          <a:bodyPr/>
          <a:lstStyle/>
          <a:p>
            <a:r>
              <a:rPr lang="en-US" dirty="0" smtClean="0"/>
              <a:t>Even Within the Extended Boston Region, </a:t>
            </a:r>
            <a:br>
              <a:rPr lang="en-US" dirty="0" smtClean="0"/>
            </a:br>
            <a:r>
              <a:rPr lang="en-US" dirty="0" smtClean="0"/>
              <a:t>There Is No Association Between More Care and Better Care</a:t>
            </a:r>
            <a:endParaRPr lang="en-US" dirty="0"/>
          </a:p>
        </p:txBody>
      </p:sp>
      <p:sp>
        <p:nvSpPr>
          <p:cNvPr id="16398" name="Slide Number Placeholder 15"/>
          <p:cNvSpPr>
            <a:spLocks noGrp="1"/>
          </p:cNvSpPr>
          <p:nvPr>
            <p:ph type="sldNum" sz="quarter" idx="10"/>
          </p:nvPr>
        </p:nvSpPr>
        <p:spPr/>
        <p:txBody>
          <a:bodyPr/>
          <a:lstStyle/>
          <a:p>
            <a:fld id="{7CD0197B-F8CA-48F3-B6C8-2393F2342905}" type="slidenum">
              <a:rPr lang="en-US" smtClean="0"/>
              <a:pPr/>
              <a:t>52</a:t>
            </a:fld>
            <a:endParaRPr lang="en-US" dirty="0"/>
          </a:p>
        </p:txBody>
      </p:sp>
      <p:sp>
        <p:nvSpPr>
          <p:cNvPr id="17" name="Text Box 11"/>
          <p:cNvSpPr txBox="1">
            <a:spLocks noChangeArrowheads="1"/>
          </p:cNvSpPr>
          <p:nvPr/>
        </p:nvSpPr>
        <p:spPr bwMode="auto">
          <a:xfrm>
            <a:off x="6627813" y="1819275"/>
            <a:ext cx="2057400" cy="4481513"/>
          </a:xfrm>
          <a:prstGeom prst="rect">
            <a:avLst/>
          </a:prstGeom>
          <a:noFill/>
          <a:ln w="3175">
            <a:solidFill>
              <a:schemeClr val="accent1">
                <a:lumMod val="60000"/>
                <a:lumOff val="40000"/>
              </a:schemeClr>
            </a:solidFill>
            <a:miter lim="800000"/>
            <a:headEnd/>
            <a:tailEnd/>
          </a:ln>
        </p:spPr>
        <p:txBody>
          <a:bodyPr/>
          <a:lstStyle/>
          <a:p>
            <a:pPr defTabSz="914400">
              <a:lnSpc>
                <a:spcPts val="2100"/>
              </a:lnSpc>
            </a:pPr>
            <a:r>
              <a:rPr lang="en-US" sz="1400" dirty="0" smtClean="0"/>
              <a:t>The amount of care provided could reflect regional factors, such as the malpractice environment. But even within the extended Boston hospital market, the variation in total spending and lack of relationship to quality remain.</a:t>
            </a:r>
            <a:endParaRPr lang="en-US" sz="1400" dirty="0"/>
          </a:p>
        </p:txBody>
      </p:sp>
      <p:sp>
        <p:nvSpPr>
          <p:cNvPr id="18" name="Rectangle 17"/>
          <p:cNvSpPr/>
          <p:nvPr/>
        </p:nvSpPr>
        <p:spPr>
          <a:xfrm>
            <a:off x="6399213" y="1635125"/>
            <a:ext cx="228600" cy="1190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endParaRPr>
          </a:p>
        </p:txBody>
      </p:sp>
      <p:graphicFrame>
        <p:nvGraphicFramePr>
          <p:cNvPr id="15" name="Chart 10"/>
          <p:cNvGraphicFramePr>
            <a:graphicFrameLocks/>
          </p:cNvGraphicFramePr>
          <p:nvPr/>
        </p:nvGraphicFramePr>
        <p:xfrm>
          <a:off x="114300" y="2247900"/>
          <a:ext cx="6400800" cy="4238625"/>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8"/>
          <p:cNvSpPr>
            <a:spLocks noChangeArrowheads="1"/>
          </p:cNvSpPr>
          <p:nvPr/>
        </p:nvSpPr>
        <p:spPr bwMode="auto">
          <a:xfrm>
            <a:off x="488864" y="1785938"/>
            <a:ext cx="5935662" cy="246221"/>
          </a:xfrm>
          <a:prstGeom prst="rect">
            <a:avLst/>
          </a:prstGeom>
          <a:noFill/>
          <a:ln w="9525">
            <a:noFill/>
            <a:miter lim="800000"/>
            <a:headEnd/>
            <a:tailEnd/>
          </a:ln>
        </p:spPr>
        <p:txBody>
          <a:bodyPr wrap="square" lIns="0" rIns="0">
            <a:noAutofit/>
          </a:bodyPr>
          <a:lstStyle/>
          <a:p>
            <a:pPr>
              <a:defRPr sz="1600" b="0" i="0" u="none" strike="noStrike" kern="1200" baseline="0">
                <a:solidFill>
                  <a:prstClr val="black"/>
                </a:solidFill>
                <a:latin typeface="+mn-lt"/>
                <a:ea typeface="+mn-ea"/>
                <a:cs typeface="+mn-cs"/>
              </a:defRPr>
            </a:pPr>
            <a:r>
              <a:rPr lang="en-US" sz="1000" b="1" dirty="0" smtClean="0">
                <a:solidFill>
                  <a:prstClr val="black"/>
                </a:solidFill>
                <a:latin typeface="+mn-lt"/>
                <a:cs typeface="+mn-cs"/>
              </a:rPr>
              <a:t>TOTAL MEDICARE REIMBURSEMENTS PER DECEDENT IN THE LAST TWO YEARS OF LIFE AND </a:t>
            </a:r>
            <a:br>
              <a:rPr lang="en-US" sz="1000" b="1" dirty="0" smtClean="0">
                <a:solidFill>
                  <a:prstClr val="black"/>
                </a:solidFill>
                <a:latin typeface="+mn-lt"/>
                <a:cs typeface="+mn-cs"/>
              </a:rPr>
            </a:br>
            <a:r>
              <a:rPr lang="en-US" sz="1000" b="1" dirty="0" smtClean="0">
                <a:solidFill>
                  <a:prstClr val="black"/>
                </a:solidFill>
              </a:rPr>
              <a:t> CMS HOSPITAL COMPARE QUALITY SCORE </a:t>
            </a:r>
            <a:r>
              <a:rPr lang="en-US" sz="1000" b="1" dirty="0" smtClean="0">
                <a:solidFill>
                  <a:prstClr val="black"/>
                </a:solidFill>
                <a:latin typeface="+mn-lt"/>
                <a:cs typeface="+mn-cs"/>
              </a:rPr>
              <a:t>BY HOSPITAL, BOSTON HEALTH REFERRAL REGION</a:t>
            </a:r>
          </a:p>
        </p:txBody>
      </p:sp>
      <p:grpSp>
        <p:nvGrpSpPr>
          <p:cNvPr id="2" name="Group 18"/>
          <p:cNvGrpSpPr/>
          <p:nvPr/>
        </p:nvGrpSpPr>
        <p:grpSpPr>
          <a:xfrm>
            <a:off x="474663" y="2197894"/>
            <a:ext cx="1454340" cy="246062"/>
            <a:chOff x="436563" y="2112169"/>
            <a:chExt cx="1454340" cy="246062"/>
          </a:xfrm>
        </p:grpSpPr>
        <p:sp>
          <p:nvSpPr>
            <p:cNvPr id="20" name="Rectangle 8"/>
            <p:cNvSpPr>
              <a:spLocks noChangeArrowheads="1"/>
            </p:cNvSpPr>
            <p:nvPr/>
          </p:nvSpPr>
          <p:spPr bwMode="auto">
            <a:xfrm>
              <a:off x="436563" y="2112169"/>
              <a:ext cx="1106487" cy="246062"/>
            </a:xfrm>
            <a:prstGeom prst="rect">
              <a:avLst/>
            </a:prstGeom>
            <a:noFill/>
            <a:ln w="9525">
              <a:noFill/>
              <a:miter lim="800000"/>
              <a:headEnd/>
              <a:tailEnd/>
            </a:ln>
          </p:spPr>
          <p:txBody>
            <a:bodyPr wrap="none" lIns="0" rIns="0">
              <a:noAutofit/>
            </a:bodyPr>
            <a:lstStyle/>
            <a:p>
              <a:pPr>
                <a:defRPr sz="1800" b="1" i="0" u="none" strike="noStrike" kern="1200" baseline="0">
                  <a:solidFill>
                    <a:prstClr val="black"/>
                  </a:solidFill>
                  <a:latin typeface="+mn-lt"/>
                  <a:ea typeface="+mn-ea"/>
                  <a:cs typeface="+mn-cs"/>
                </a:defRPr>
              </a:pPr>
              <a:r>
                <a:rPr lang="en-US" sz="800" b="1" dirty="0" smtClean="0">
                  <a:solidFill>
                    <a:prstClr val="black"/>
                  </a:solidFill>
                  <a:latin typeface="Calibri"/>
                  <a:cs typeface="Arial"/>
                </a:rPr>
                <a:t>REIMBURSEMENT RELATIVITY</a:t>
              </a:r>
            </a:p>
          </p:txBody>
        </p:sp>
        <p:sp>
          <p:nvSpPr>
            <p:cNvPr id="22" name="Rectangle 21"/>
            <p:cNvSpPr/>
            <p:nvPr/>
          </p:nvSpPr>
          <p:spPr>
            <a:xfrm>
              <a:off x="1781175" y="2170811"/>
              <a:ext cx="109728" cy="109728"/>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grpSp>
      <p:grpSp>
        <p:nvGrpSpPr>
          <p:cNvPr id="3" name="Group 24"/>
          <p:cNvGrpSpPr/>
          <p:nvPr/>
        </p:nvGrpSpPr>
        <p:grpSpPr>
          <a:xfrm>
            <a:off x="5042344" y="2197894"/>
            <a:ext cx="1339406" cy="246062"/>
            <a:chOff x="6823519" y="2112169"/>
            <a:chExt cx="1339406" cy="246062"/>
          </a:xfrm>
        </p:grpSpPr>
        <p:sp>
          <p:nvSpPr>
            <p:cNvPr id="26" name="Rectangle 8"/>
            <p:cNvSpPr>
              <a:spLocks noChangeArrowheads="1"/>
            </p:cNvSpPr>
            <p:nvPr/>
          </p:nvSpPr>
          <p:spPr bwMode="auto">
            <a:xfrm>
              <a:off x="7124700" y="2112169"/>
              <a:ext cx="1038225" cy="246062"/>
            </a:xfrm>
            <a:prstGeom prst="rect">
              <a:avLst/>
            </a:prstGeom>
            <a:noFill/>
            <a:ln w="9525">
              <a:noFill/>
              <a:miter lim="800000"/>
              <a:headEnd/>
              <a:tailEnd/>
            </a:ln>
          </p:spPr>
          <p:txBody>
            <a:bodyPr wrap="none" lIns="0" rIns="0">
              <a:noAutofit/>
            </a:bodyPr>
            <a:lstStyle/>
            <a:p>
              <a:pPr algn="r">
                <a:defRPr sz="1800" b="1" i="0" u="none" strike="noStrike" kern="1200" baseline="0">
                  <a:solidFill>
                    <a:prstClr val="black"/>
                  </a:solidFill>
                  <a:latin typeface="+mn-lt"/>
                  <a:ea typeface="+mn-ea"/>
                  <a:cs typeface="+mn-cs"/>
                </a:defRPr>
              </a:pPr>
              <a:r>
                <a:rPr lang="en-US" sz="800" b="1" dirty="0" smtClean="0">
                  <a:solidFill>
                    <a:prstClr val="black"/>
                  </a:solidFill>
                  <a:latin typeface="Calibri"/>
                  <a:cs typeface="Arial"/>
                </a:rPr>
                <a:t>QUALITY RELATIVITY</a:t>
              </a:r>
            </a:p>
          </p:txBody>
        </p:sp>
        <p:cxnSp>
          <p:nvCxnSpPr>
            <p:cNvPr id="27" name="Straight Connector 26"/>
            <p:cNvCxnSpPr/>
            <p:nvPr/>
          </p:nvCxnSpPr>
          <p:spPr>
            <a:xfrm rot="10800000">
              <a:off x="6823519" y="2225675"/>
              <a:ext cx="365760" cy="0"/>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28" name="Oval 27"/>
            <p:cNvSpPr/>
            <p:nvPr/>
          </p:nvSpPr>
          <p:spPr>
            <a:xfrm>
              <a:off x="6960679" y="2189480"/>
              <a:ext cx="91440" cy="9144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grpSp>
      <p:sp>
        <p:nvSpPr>
          <p:cNvPr id="23" name="TextBox 6"/>
          <p:cNvSpPr txBox="1">
            <a:spLocks noChangeArrowheads="1"/>
          </p:cNvSpPr>
          <p:nvPr/>
        </p:nvSpPr>
        <p:spPr bwMode="auto">
          <a:xfrm>
            <a:off x="455613" y="6161544"/>
            <a:ext cx="6035675" cy="215444"/>
          </a:xfrm>
          <a:prstGeom prst="rect">
            <a:avLst/>
          </a:prstGeom>
          <a:noFill/>
          <a:ln w="9525">
            <a:noFill/>
            <a:miter lim="800000"/>
            <a:headEnd/>
            <a:tailEnd/>
          </a:ln>
        </p:spPr>
        <p:txBody>
          <a:bodyPr lIns="0" rIns="0" anchor="b">
            <a:spAutoFit/>
          </a:bodyPr>
          <a:lstStyle/>
          <a:p>
            <a:r>
              <a:rPr lang="en-US" sz="600" dirty="0" smtClean="0">
                <a:solidFill>
                  <a:srgbClr val="1C1C1C"/>
                </a:solidFill>
              </a:rPr>
              <a:t>SOURCE: </a:t>
            </a:r>
            <a:r>
              <a:rPr lang="en-US" sz="800" dirty="0" smtClean="0">
                <a:solidFill>
                  <a:srgbClr val="1C1C1C"/>
                </a:solidFill>
              </a:rPr>
              <a:t>Dartmouth Atlas of Health Care.</a:t>
            </a:r>
          </a:p>
        </p:txBody>
      </p:sp>
    </p:spTree>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itle 1"/>
          <p:cNvSpPr>
            <a:spLocks noGrp="1"/>
          </p:cNvSpPr>
          <p:nvPr>
            <p:ph type="title"/>
          </p:nvPr>
        </p:nvSpPr>
        <p:spPr/>
        <p:txBody>
          <a:bodyPr/>
          <a:lstStyle/>
          <a:p>
            <a:r>
              <a:rPr lang="en-US" dirty="0" smtClean="0"/>
              <a:t>More Care May Actually Signal Poorer Quality, </a:t>
            </a:r>
            <a:br>
              <a:rPr lang="en-US" dirty="0" smtClean="0"/>
            </a:br>
            <a:r>
              <a:rPr lang="en-US" dirty="0" smtClean="0"/>
              <a:t>As Nearly 10% of Hospital Spending Is for </a:t>
            </a:r>
            <a:br>
              <a:rPr lang="en-US" dirty="0" smtClean="0"/>
            </a:br>
            <a:r>
              <a:rPr lang="en-US" dirty="0" smtClean="0"/>
              <a:t>Potentially Avoidable Services</a:t>
            </a:r>
            <a:endParaRPr lang="en-US" dirty="0"/>
          </a:p>
        </p:txBody>
      </p:sp>
      <p:sp>
        <p:nvSpPr>
          <p:cNvPr id="3" name="Slide Number Placeholder 2"/>
          <p:cNvSpPr>
            <a:spLocks noGrp="1"/>
          </p:cNvSpPr>
          <p:nvPr>
            <p:ph type="sldNum" sz="quarter" idx="10"/>
          </p:nvPr>
        </p:nvSpPr>
        <p:spPr/>
        <p:txBody>
          <a:bodyPr/>
          <a:lstStyle/>
          <a:p>
            <a:fld id="{8D7C5522-1BA0-47FD-B705-A51CEF771AD1}" type="slidenum">
              <a:rPr lang="en-US" smtClean="0"/>
              <a:pPr/>
              <a:t>53</a:t>
            </a:fld>
            <a:endParaRPr lang="en-US" dirty="0"/>
          </a:p>
        </p:txBody>
      </p:sp>
      <p:sp>
        <p:nvSpPr>
          <p:cNvPr id="49156" name="TextBox 6"/>
          <p:cNvSpPr txBox="1">
            <a:spLocks noChangeArrowheads="1"/>
          </p:cNvSpPr>
          <p:nvPr/>
        </p:nvSpPr>
        <p:spPr bwMode="auto">
          <a:xfrm>
            <a:off x="455613" y="6038434"/>
            <a:ext cx="7688262" cy="338554"/>
          </a:xfrm>
          <a:prstGeom prst="rect">
            <a:avLst/>
          </a:prstGeom>
          <a:noFill/>
          <a:ln w="9525">
            <a:noFill/>
            <a:miter lim="800000"/>
            <a:headEnd/>
            <a:tailEnd/>
          </a:ln>
        </p:spPr>
        <p:txBody>
          <a:bodyPr wrap="square" lIns="0" rIns="0" anchor="b">
            <a:spAutoFit/>
          </a:bodyPr>
          <a:lstStyle/>
          <a:p>
            <a:r>
              <a:rPr lang="en-US" sz="600" dirty="0" smtClean="0"/>
              <a:t>SOURCES: </a:t>
            </a:r>
            <a:r>
              <a:rPr lang="en-US" altLang="ja-JP" sz="800" dirty="0" smtClean="0"/>
              <a:t>2009 total MA hospital spending from Centers for Medicare &amp; Medicaid Services, </a:t>
            </a:r>
            <a:r>
              <a:rPr lang="en-US" altLang="ja-JP" sz="800" i="1" dirty="0" smtClean="0"/>
              <a:t>Health Expenditures by </a:t>
            </a:r>
            <a:r>
              <a:rPr lang="en-US" sz="800" i="1" dirty="0" smtClean="0"/>
              <a:t>State of Residence</a:t>
            </a:r>
            <a:r>
              <a:rPr lang="en-US" sz="800" dirty="0" smtClean="0"/>
              <a:t>, 2011; spending on potentially avoidable </a:t>
            </a:r>
            <a:r>
              <a:rPr lang="en-US" sz="800" smtClean="0"/>
              <a:t>hospital use from </a:t>
            </a:r>
            <a:r>
              <a:rPr lang="en-US" altLang="ja-JP" sz="800" dirty="0" smtClean="0"/>
              <a:t>Massachusetts Division of Health Care Finance and Policy, </a:t>
            </a:r>
            <a:r>
              <a:rPr lang="en-US" sz="800" dirty="0" smtClean="0">
                <a:hlinkClick r:id="rId3"/>
              </a:rPr>
              <a:t>Health Care Cost Trends Public Hearings</a:t>
            </a:r>
            <a:r>
              <a:rPr lang="en-US" sz="800" dirty="0" smtClean="0"/>
              <a:t>, </a:t>
            </a:r>
            <a:r>
              <a:rPr lang="ja-JP" altLang="en-US" sz="800" dirty="0" smtClean="0"/>
              <a:t>“</a:t>
            </a:r>
            <a:r>
              <a:rPr lang="en-US" altLang="ja-JP" sz="800" dirty="0" smtClean="0"/>
              <a:t>Challenges in Care Coordination,”</a:t>
            </a:r>
            <a:r>
              <a:rPr lang="ja-JP" altLang="en-US" sz="800" dirty="0" smtClean="0"/>
              <a:t> </a:t>
            </a:r>
            <a:r>
              <a:rPr lang="en-US" altLang="ja-JP" sz="800" dirty="0" smtClean="0"/>
              <a:t>June 30, 2011.</a:t>
            </a:r>
            <a:endParaRPr lang="en-US" sz="800" dirty="0"/>
          </a:p>
        </p:txBody>
      </p:sp>
      <p:graphicFrame>
        <p:nvGraphicFramePr>
          <p:cNvPr id="51" name="Chart 50"/>
          <p:cNvGraphicFramePr/>
          <p:nvPr/>
        </p:nvGraphicFramePr>
        <p:xfrm>
          <a:off x="4914899" y="2326591"/>
          <a:ext cx="3533775" cy="3395442"/>
        </p:xfrm>
        <a:graphic>
          <a:graphicData uri="http://schemas.openxmlformats.org/drawingml/2006/chart">
            <c:chart xmlns:c="http://schemas.openxmlformats.org/drawingml/2006/chart" xmlns:r="http://schemas.openxmlformats.org/officeDocument/2006/relationships" r:id="rId4"/>
          </a:graphicData>
        </a:graphic>
      </p:graphicFrame>
      <p:sp>
        <p:nvSpPr>
          <p:cNvPr id="54" name="Trapezoid 53"/>
          <p:cNvSpPr/>
          <p:nvPr/>
        </p:nvSpPr>
        <p:spPr>
          <a:xfrm rot="16200000">
            <a:off x="3319465" y="3305174"/>
            <a:ext cx="3224212" cy="1366839"/>
          </a:xfrm>
          <a:prstGeom prst="trapezoid">
            <a:avLst>
              <a:gd name="adj" fmla="val 79355"/>
            </a:avLst>
          </a:prstGeom>
          <a:gradFill flip="none" rotWithShape="1">
            <a:gsLst>
              <a:gs pos="0">
                <a:schemeClr val="accent5"/>
              </a:gs>
              <a:gs pos="100000">
                <a:schemeClr val="bg1"/>
              </a:gs>
            </a:gsLst>
            <a:lin ang="27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31" name="Chart 12"/>
          <p:cNvGraphicFramePr>
            <a:graphicFrameLocks noChangeAspect="1"/>
          </p:cNvGraphicFramePr>
          <p:nvPr/>
        </p:nvGraphicFramePr>
        <p:xfrm>
          <a:off x="916985" y="2329647"/>
          <a:ext cx="3536358" cy="3389331"/>
        </p:xfrm>
        <a:graphic>
          <a:graphicData uri="http://schemas.openxmlformats.org/drawingml/2006/chart">
            <c:chart xmlns:c="http://schemas.openxmlformats.org/drawingml/2006/chart" xmlns:r="http://schemas.openxmlformats.org/officeDocument/2006/relationships" r:id="rId5"/>
          </a:graphicData>
        </a:graphic>
      </p:graphicFrame>
      <p:sp>
        <p:nvSpPr>
          <p:cNvPr id="32" name="Rectangle 22"/>
          <p:cNvSpPr>
            <a:spLocks noChangeArrowheads="1"/>
          </p:cNvSpPr>
          <p:nvPr/>
        </p:nvSpPr>
        <p:spPr bwMode="auto">
          <a:xfrm>
            <a:off x="3705226" y="3866202"/>
            <a:ext cx="609599" cy="307777"/>
          </a:xfrm>
          <a:prstGeom prst="rect">
            <a:avLst/>
          </a:prstGeom>
          <a:noFill/>
          <a:ln w="9525">
            <a:noFill/>
            <a:miter lim="800000"/>
            <a:headEnd/>
            <a:tailEnd/>
          </a:ln>
        </p:spPr>
        <p:txBody>
          <a:bodyPr wrap="square" lIns="0" rIns="0">
            <a:spAutoFit/>
          </a:bodyPr>
          <a:lstStyle/>
          <a:p>
            <a:pPr algn="ctr"/>
            <a:r>
              <a:rPr lang="en-US" sz="1400" b="1" dirty="0" smtClean="0">
                <a:solidFill>
                  <a:srgbClr val="FFFFFF"/>
                </a:solidFill>
              </a:rPr>
              <a:t>9%</a:t>
            </a:r>
            <a:endParaRPr lang="en-US" sz="1400" dirty="0">
              <a:solidFill>
                <a:srgbClr val="FFFFFF"/>
              </a:solidFill>
            </a:endParaRPr>
          </a:p>
        </p:txBody>
      </p:sp>
      <p:sp>
        <p:nvSpPr>
          <p:cNvPr id="57" name="Rectangle 56"/>
          <p:cNvSpPr/>
          <p:nvPr/>
        </p:nvSpPr>
        <p:spPr>
          <a:xfrm>
            <a:off x="5657850" y="2562910"/>
            <a:ext cx="2057400" cy="707886"/>
          </a:xfrm>
          <a:prstGeom prst="rect">
            <a:avLst/>
          </a:prstGeom>
        </p:spPr>
        <p:txBody>
          <a:bodyPr wrap="square">
            <a:spAutoFit/>
          </a:bodyPr>
          <a:lstStyle/>
          <a:p>
            <a:pPr algn="ctr"/>
            <a:r>
              <a:rPr lang="en-US" sz="1200" b="1" dirty="0" smtClean="0">
                <a:solidFill>
                  <a:schemeClr val="bg1"/>
                </a:solidFill>
              </a:rPr>
              <a:t>Potentially Avoidable Hospital Admissions</a:t>
            </a:r>
            <a:br>
              <a:rPr lang="en-US" sz="1200" b="1" dirty="0" smtClean="0">
                <a:solidFill>
                  <a:schemeClr val="bg1"/>
                </a:solidFill>
              </a:rPr>
            </a:br>
            <a:r>
              <a:rPr lang="en-US" sz="1600" b="1" dirty="0" smtClean="0">
                <a:solidFill>
                  <a:schemeClr val="bg1"/>
                </a:solidFill>
              </a:rPr>
              <a:t>$719 million</a:t>
            </a:r>
            <a:endParaRPr lang="en-US" sz="1200" b="1" dirty="0">
              <a:solidFill>
                <a:schemeClr val="bg1"/>
              </a:solidFill>
            </a:endParaRPr>
          </a:p>
        </p:txBody>
      </p:sp>
      <p:sp>
        <p:nvSpPr>
          <p:cNvPr id="59" name="Rectangle 58"/>
          <p:cNvSpPr/>
          <p:nvPr/>
        </p:nvSpPr>
        <p:spPr>
          <a:xfrm>
            <a:off x="5657850" y="3657600"/>
            <a:ext cx="2057400" cy="707886"/>
          </a:xfrm>
          <a:prstGeom prst="rect">
            <a:avLst/>
          </a:prstGeom>
        </p:spPr>
        <p:txBody>
          <a:bodyPr wrap="square">
            <a:spAutoFit/>
          </a:bodyPr>
          <a:lstStyle/>
          <a:p>
            <a:pPr algn="ctr"/>
            <a:r>
              <a:rPr lang="en-US" sz="1200" b="1" dirty="0" smtClean="0">
                <a:solidFill>
                  <a:schemeClr val="bg1"/>
                </a:solidFill>
              </a:rPr>
              <a:t>Preventable Emergency Department Visits </a:t>
            </a:r>
            <a:br>
              <a:rPr lang="en-US" sz="1200" b="1" dirty="0" smtClean="0">
                <a:solidFill>
                  <a:schemeClr val="bg1"/>
                </a:solidFill>
              </a:rPr>
            </a:br>
            <a:r>
              <a:rPr lang="en-US" sz="1600" b="1" dirty="0" smtClean="0">
                <a:solidFill>
                  <a:schemeClr val="bg1"/>
                </a:solidFill>
              </a:rPr>
              <a:t>$571 million</a:t>
            </a:r>
            <a:endParaRPr lang="en-US" sz="1200" b="1" dirty="0">
              <a:solidFill>
                <a:schemeClr val="bg1"/>
              </a:solidFill>
            </a:endParaRPr>
          </a:p>
        </p:txBody>
      </p:sp>
      <p:sp>
        <p:nvSpPr>
          <p:cNvPr id="60" name="Rectangle 59"/>
          <p:cNvSpPr/>
          <p:nvPr/>
        </p:nvSpPr>
        <p:spPr>
          <a:xfrm>
            <a:off x="5657850" y="4657725"/>
            <a:ext cx="2057400" cy="707886"/>
          </a:xfrm>
          <a:prstGeom prst="rect">
            <a:avLst/>
          </a:prstGeom>
        </p:spPr>
        <p:txBody>
          <a:bodyPr wrap="square">
            <a:spAutoFit/>
          </a:bodyPr>
          <a:lstStyle/>
          <a:p>
            <a:pPr algn="ctr"/>
            <a:r>
              <a:rPr lang="en-US" sz="1200" b="1" dirty="0" smtClean="0">
                <a:solidFill>
                  <a:schemeClr val="bg1"/>
                </a:solidFill>
              </a:rPr>
              <a:t>Avoidable Hospital Readmissions </a:t>
            </a:r>
            <a:br>
              <a:rPr lang="en-US" sz="1200" b="1" dirty="0" smtClean="0">
                <a:solidFill>
                  <a:schemeClr val="bg1"/>
                </a:solidFill>
              </a:rPr>
            </a:br>
            <a:r>
              <a:rPr lang="en-US" sz="1600" b="1" dirty="0" smtClean="0">
                <a:solidFill>
                  <a:schemeClr val="bg1"/>
                </a:solidFill>
              </a:rPr>
              <a:t>$704 million</a:t>
            </a:r>
            <a:endParaRPr lang="en-US" sz="1200" b="1" dirty="0">
              <a:solidFill>
                <a:schemeClr val="bg1"/>
              </a:solidFill>
            </a:endParaRPr>
          </a:p>
        </p:txBody>
      </p:sp>
      <p:sp>
        <p:nvSpPr>
          <p:cNvPr id="62" name="Rectangle 22"/>
          <p:cNvSpPr>
            <a:spLocks noChangeArrowheads="1"/>
          </p:cNvSpPr>
          <p:nvPr/>
        </p:nvSpPr>
        <p:spPr bwMode="auto">
          <a:xfrm>
            <a:off x="4524375" y="3449984"/>
            <a:ext cx="1181100" cy="1077218"/>
          </a:xfrm>
          <a:prstGeom prst="rect">
            <a:avLst/>
          </a:prstGeom>
          <a:noFill/>
          <a:ln w="9525">
            <a:noFill/>
            <a:miter lim="800000"/>
            <a:headEnd/>
            <a:tailEnd/>
          </a:ln>
        </p:spPr>
        <p:txBody>
          <a:bodyPr wrap="square" lIns="0" rIns="0">
            <a:spAutoFit/>
          </a:bodyPr>
          <a:lstStyle/>
          <a:p>
            <a:r>
              <a:rPr lang="en-US" sz="1600" b="1" dirty="0" smtClean="0"/>
              <a:t>Potentially</a:t>
            </a:r>
            <a:br>
              <a:rPr lang="en-US" sz="1600" b="1" dirty="0" smtClean="0"/>
            </a:br>
            <a:r>
              <a:rPr lang="en-US" sz="1600" b="1" dirty="0" smtClean="0"/>
              <a:t>Avoidable  </a:t>
            </a:r>
            <a:br>
              <a:rPr lang="en-US" sz="1600" b="1" dirty="0" smtClean="0"/>
            </a:br>
            <a:r>
              <a:rPr lang="en-US" sz="1600" b="1" dirty="0" smtClean="0"/>
              <a:t>Hospital </a:t>
            </a:r>
            <a:br>
              <a:rPr lang="en-US" sz="1600" b="1" dirty="0" smtClean="0"/>
            </a:br>
            <a:r>
              <a:rPr lang="en-US" sz="1600" b="1" dirty="0" smtClean="0"/>
              <a:t>Spending</a:t>
            </a:r>
            <a:endParaRPr lang="en-US" sz="1600" dirty="0"/>
          </a:p>
        </p:txBody>
      </p:sp>
      <p:sp>
        <p:nvSpPr>
          <p:cNvPr id="63" name="Rectangle 8"/>
          <p:cNvSpPr>
            <a:spLocks noChangeArrowheads="1"/>
          </p:cNvSpPr>
          <p:nvPr/>
        </p:nvSpPr>
        <p:spPr bwMode="auto">
          <a:xfrm>
            <a:off x="771525" y="1947863"/>
            <a:ext cx="3848100" cy="246221"/>
          </a:xfrm>
          <a:prstGeom prst="rect">
            <a:avLst/>
          </a:prstGeom>
          <a:noFill/>
          <a:ln w="9525">
            <a:noFill/>
            <a:miter lim="800000"/>
            <a:headEnd/>
            <a:tailEnd/>
          </a:ln>
        </p:spPr>
        <p:txBody>
          <a:bodyPr wrap="square" lIns="0" rIns="0">
            <a:noAutofit/>
          </a:bodyPr>
          <a:lstStyle/>
          <a:p>
            <a:pPr algn="ctr"/>
            <a:r>
              <a:rPr lang="en-US" sz="1200" b="1" dirty="0" smtClean="0"/>
              <a:t>TOTAL MA HOSPITAL SPENDING: $21.3 BILLION IN 2009 </a:t>
            </a:r>
            <a:endParaRPr lang="en-US" sz="1200" b="1" dirty="0"/>
          </a:p>
        </p:txBody>
      </p:sp>
    </p:spTree>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p:cNvSpPr>
          <p:nvPr>
            <p:ph type="title"/>
          </p:nvPr>
        </p:nvSpPr>
        <p:spPr/>
        <p:txBody>
          <a:bodyPr/>
          <a:lstStyle/>
          <a:p>
            <a:r>
              <a:rPr lang="en-US" dirty="0" smtClean="0"/>
              <a:t>CONCLUSIONS	</a:t>
            </a:r>
          </a:p>
        </p:txBody>
      </p:sp>
      <p:sp>
        <p:nvSpPr>
          <p:cNvPr id="54275" name="Rectangle 3"/>
          <p:cNvSpPr>
            <a:spLocks noGrp="1"/>
          </p:cNvSpPr>
          <p:nvPr>
            <p:ph type="body" idx="1"/>
          </p:nvPr>
        </p:nvSpPr>
        <p:spPr/>
        <p:txBody>
          <a:bodyPr/>
          <a:lstStyle/>
          <a:p>
            <a:r>
              <a:rPr lang="en-US" sz="1800" dirty="0" smtClean="0"/>
              <a:t>Massachusetts spends more on health care than any other state.</a:t>
            </a:r>
          </a:p>
          <a:p>
            <a:r>
              <a:rPr lang="en-US" sz="1800" dirty="0" smtClean="0"/>
              <a:t>Higher costs were not caused or markedly accelerated by health reform, as Massachusetts has been a high-spending state for years. </a:t>
            </a:r>
          </a:p>
          <a:p>
            <a:r>
              <a:rPr lang="en-US" sz="1800" dirty="0" smtClean="0"/>
              <a:t>The underlying difference in spending between Massachusetts and the U.S. overall is rooted in the state</a:t>
            </a:r>
            <a:r>
              <a:rPr lang="en-US" altLang="en-US" sz="1800" dirty="0" smtClean="0"/>
              <a:t>’</a:t>
            </a:r>
            <a:r>
              <a:rPr lang="en-US" altLang="ja-JP" sz="1800" dirty="0" smtClean="0"/>
              <a:t>s demographics, insurance coverage, and health care market structure, which includes disproportionately many specialists and teaching hospitals and some very large and powerful hospital systems.</a:t>
            </a:r>
          </a:p>
          <a:p>
            <a:r>
              <a:rPr lang="en-US" sz="1800" dirty="0" smtClean="0"/>
              <a:t>Though the amount of most services used increases every year, the majority of the growth in health spending comes from increased prices. </a:t>
            </a:r>
          </a:p>
          <a:p>
            <a:r>
              <a:rPr lang="en-US" sz="1800" dirty="0" smtClean="0"/>
              <a:t>There is enormous variation in total health care spending across the state, stemming from variations in both price and utilization.</a:t>
            </a:r>
          </a:p>
          <a:p>
            <a:r>
              <a:rPr lang="en-US" sz="1800" dirty="0" smtClean="0"/>
              <a:t>However, neither higher prices nor higher utilization of services is associated with higher quality or better health outcomes, suggesting that there is a significant amount of waste in the Massachusetts health care system. It also suggests that costs can be lowered without decreasing overall quality or health outcomes.</a:t>
            </a:r>
          </a:p>
        </p:txBody>
      </p:sp>
      <p:sp>
        <p:nvSpPr>
          <p:cNvPr id="54276" name="Slide Number Placeholder 1"/>
          <p:cNvSpPr>
            <a:spLocks noGrp="1"/>
          </p:cNvSpPr>
          <p:nvPr>
            <p:ph type="sldNum" sz="quarter" idx="10"/>
          </p:nvPr>
        </p:nvSpPr>
        <p:spPr>
          <a:xfrm>
            <a:off x="8747125" y="6559550"/>
            <a:ext cx="396875" cy="296863"/>
          </a:xfrm>
        </p:spPr>
        <p:txBody>
          <a:bodyPr/>
          <a:lstStyle/>
          <a:p>
            <a:fld id="{18DCA451-772F-4867-AECA-1906621F49D9}" type="slidenum">
              <a:rPr lang="en-US" smtClean="0"/>
              <a:pPr/>
              <a:t>54</a:t>
            </a:fld>
            <a:endParaRPr lang="en-US" dirty="0"/>
          </a:p>
        </p:txBody>
      </p:sp>
    </p:spTree>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 AND RESOURCES</a:t>
            </a:r>
            <a:endParaRPr lang="en-US" dirty="0"/>
          </a:p>
        </p:txBody>
      </p:sp>
      <p:sp>
        <p:nvSpPr>
          <p:cNvPr id="3" name="Content Placeholder 2"/>
          <p:cNvSpPr>
            <a:spLocks noGrp="1"/>
          </p:cNvSpPr>
          <p:nvPr>
            <p:ph idx="1"/>
          </p:nvPr>
        </p:nvSpPr>
        <p:spPr/>
        <p:txBody>
          <a:bodyPr/>
          <a:lstStyle/>
          <a:p>
            <a:r>
              <a:rPr lang="en-US" sz="1400" dirty="0" smtClean="0"/>
              <a:t>The Massachusetts Center for Health Information and Analysis (formerly the Division of Health Care Finance and Policy)</a:t>
            </a:r>
            <a:br>
              <a:rPr lang="en-US" sz="1400" dirty="0" smtClean="0"/>
            </a:br>
            <a:r>
              <a:rPr lang="en-US" sz="1400" dirty="0" smtClean="0">
                <a:hlinkClick r:id="rId2"/>
              </a:rPr>
              <a:t>http://www.mass.gov/chia/</a:t>
            </a:r>
            <a:endParaRPr lang="en-US" sz="1400" dirty="0" smtClean="0"/>
          </a:p>
          <a:p>
            <a:r>
              <a:rPr lang="en-US" sz="1400" dirty="0" smtClean="0"/>
              <a:t>Massachusetts Office of the Attorney General </a:t>
            </a:r>
            <a:br>
              <a:rPr lang="en-US" sz="1400" dirty="0" smtClean="0"/>
            </a:br>
            <a:r>
              <a:rPr lang="en-US" sz="1400" dirty="0" smtClean="0">
                <a:hlinkClick r:id="rId3"/>
              </a:rPr>
              <a:t>http://www.mass.gov/ago/</a:t>
            </a:r>
            <a:endParaRPr lang="en-US" sz="1400" dirty="0" smtClean="0"/>
          </a:p>
          <a:p>
            <a:r>
              <a:rPr lang="en-US" sz="1400" dirty="0" smtClean="0"/>
              <a:t>Massachusetts Cost Trends Reports and Hearings </a:t>
            </a:r>
            <a:br>
              <a:rPr lang="en-US" sz="1400" dirty="0" smtClean="0"/>
            </a:br>
            <a:r>
              <a:rPr lang="en-US" sz="1400" dirty="0" smtClean="0">
                <a:hlinkClick r:id="rId4"/>
              </a:rPr>
              <a:t>http://www.mass.gov/chia/researcher/health-care-delivery/health-care-cost-trends/</a:t>
            </a:r>
            <a:endParaRPr lang="en-US" sz="1200" dirty="0" smtClean="0"/>
          </a:p>
          <a:p>
            <a:r>
              <a:rPr lang="en-US" sz="1400" dirty="0" smtClean="0"/>
              <a:t>Dartmouth Atlas of Health Care </a:t>
            </a:r>
            <a:br>
              <a:rPr lang="en-US" sz="1400" dirty="0" smtClean="0"/>
            </a:br>
            <a:r>
              <a:rPr lang="en-US" sz="1400" dirty="0" smtClean="0">
                <a:hlinkClick r:id="rId5"/>
              </a:rPr>
              <a:t>http://www.dartmouthatlas.org/</a:t>
            </a:r>
            <a:endParaRPr lang="en-US" sz="1400" dirty="0" smtClean="0"/>
          </a:p>
          <a:p>
            <a:r>
              <a:rPr lang="en-US" sz="1400" dirty="0" smtClean="0"/>
              <a:t>National Health Expenditure Accounts, Centers for Medicare and Medicaid Services </a:t>
            </a:r>
            <a:r>
              <a:rPr lang="en-US" sz="1400" dirty="0" smtClean="0">
                <a:hlinkClick r:id="rId6"/>
              </a:rPr>
              <a:t>http://www.cms.gov/NationalHealthExpendData/</a:t>
            </a:r>
            <a:endParaRPr lang="en-US" sz="1400" dirty="0"/>
          </a:p>
        </p:txBody>
      </p:sp>
      <p:sp>
        <p:nvSpPr>
          <p:cNvPr id="4" name="Slide Number Placeholder 3"/>
          <p:cNvSpPr>
            <a:spLocks noGrp="1"/>
          </p:cNvSpPr>
          <p:nvPr>
            <p:ph type="sldNum" sz="quarter" idx="10"/>
          </p:nvPr>
        </p:nvSpPr>
        <p:spPr/>
        <p:txBody>
          <a:bodyPr/>
          <a:lstStyle/>
          <a:p>
            <a:pPr>
              <a:defRPr/>
            </a:pPr>
            <a:fld id="{864C9174-2A6C-4246-A139-673B5E866FE6}" type="slidenum">
              <a:rPr lang="en-US" smtClean="0"/>
              <a:pPr>
                <a:defRPr/>
              </a:pPr>
              <a:t>55</a:t>
            </a:fld>
            <a:endParaRPr lang="en-US" dirty="0"/>
          </a:p>
        </p:txBody>
      </p:sp>
    </p:spTree>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Massachusetts Spends More on Health Care than Any Other State</a:t>
            </a:r>
            <a:endParaRPr lang="en-US" dirty="0"/>
          </a:p>
        </p:txBody>
      </p:sp>
      <p:sp>
        <p:nvSpPr>
          <p:cNvPr id="3" name="Slide Number Placeholder 2"/>
          <p:cNvSpPr>
            <a:spLocks noGrp="1"/>
          </p:cNvSpPr>
          <p:nvPr>
            <p:ph type="sldNum" sz="quarter" idx="10"/>
          </p:nvPr>
        </p:nvSpPr>
        <p:spPr/>
        <p:txBody>
          <a:bodyPr/>
          <a:lstStyle/>
          <a:p>
            <a:pPr>
              <a:defRPr/>
            </a:pPr>
            <a:fld id="{87867C6C-3A52-45A6-A85E-48B4EE8CE41E}" type="slidenum">
              <a:rPr lang="en-US" smtClean="0"/>
              <a:pPr>
                <a:defRPr/>
              </a:pPr>
              <a:t>5</a:t>
            </a:fld>
            <a:endParaRPr lang="en-US" dirty="0"/>
          </a:p>
        </p:txBody>
      </p:sp>
      <p:sp>
        <p:nvSpPr>
          <p:cNvPr id="4" name="Rectangle 8"/>
          <p:cNvSpPr>
            <a:spLocks noChangeArrowheads="1"/>
          </p:cNvSpPr>
          <p:nvPr/>
        </p:nvSpPr>
        <p:spPr bwMode="auto">
          <a:xfrm>
            <a:off x="455613" y="1785938"/>
            <a:ext cx="3132268" cy="246221"/>
          </a:xfrm>
          <a:prstGeom prst="rect">
            <a:avLst/>
          </a:prstGeom>
          <a:noFill/>
          <a:ln w="9525">
            <a:noFill/>
            <a:miter lim="800000"/>
            <a:headEnd/>
            <a:tailEnd/>
          </a:ln>
        </p:spPr>
        <p:txBody>
          <a:bodyPr wrap="none" lIns="0" rIns="0">
            <a:noAutofit/>
          </a:bodyPr>
          <a:lstStyle/>
          <a:p>
            <a:r>
              <a:rPr lang="en-US" sz="1000" b="1" dirty="0" smtClean="0"/>
              <a:t>PER </a:t>
            </a:r>
            <a:r>
              <a:rPr lang="en-US" sz="1000" b="1" dirty="0"/>
              <a:t>CAPITA </a:t>
            </a:r>
            <a:r>
              <a:rPr lang="en-US" sz="1000" b="1" dirty="0" smtClean="0"/>
              <a:t>PERSONAL HEALTH </a:t>
            </a:r>
            <a:r>
              <a:rPr lang="en-US" sz="1000" b="1" dirty="0"/>
              <a:t>CARE </a:t>
            </a:r>
            <a:r>
              <a:rPr lang="en-US" sz="1000" b="1" dirty="0" smtClean="0"/>
              <a:t>EXPENDITURES, 2009</a:t>
            </a:r>
            <a:endParaRPr lang="en-US" sz="1000" b="1" dirty="0"/>
          </a:p>
        </p:txBody>
      </p:sp>
      <p:sp>
        <p:nvSpPr>
          <p:cNvPr id="5" name="TextBox 6"/>
          <p:cNvSpPr txBox="1">
            <a:spLocks noChangeArrowheads="1"/>
          </p:cNvSpPr>
          <p:nvPr/>
        </p:nvSpPr>
        <p:spPr bwMode="auto">
          <a:xfrm>
            <a:off x="455613" y="6038434"/>
            <a:ext cx="8221662" cy="338554"/>
          </a:xfrm>
          <a:prstGeom prst="rect">
            <a:avLst/>
          </a:prstGeom>
          <a:noFill/>
          <a:ln w="9525">
            <a:noFill/>
            <a:miter lim="800000"/>
            <a:headEnd/>
            <a:tailEnd/>
          </a:ln>
        </p:spPr>
        <p:txBody>
          <a:bodyPr lIns="0" rIns="0" anchor="b">
            <a:spAutoFit/>
          </a:bodyPr>
          <a:lstStyle/>
          <a:p>
            <a:pPr>
              <a:spcBef>
                <a:spcPts val="200"/>
              </a:spcBef>
            </a:pPr>
            <a:r>
              <a:rPr lang="en-US" sz="600" dirty="0">
                <a:solidFill>
                  <a:srgbClr val="1C1C1C"/>
                </a:solidFill>
              </a:rPr>
              <a:t>NOTE:</a:t>
            </a:r>
            <a:r>
              <a:rPr lang="en-US" sz="800" dirty="0">
                <a:solidFill>
                  <a:srgbClr val="1C1C1C"/>
                </a:solidFill>
              </a:rPr>
              <a:t> </a:t>
            </a:r>
            <a:r>
              <a:rPr lang="en-US" sz="800" dirty="0" smtClean="0"/>
              <a:t>District of Columbia is not included.</a:t>
            </a:r>
            <a:endParaRPr lang="en-US" sz="800" dirty="0">
              <a:solidFill>
                <a:srgbClr val="1C1C1C"/>
              </a:solidFill>
            </a:endParaRPr>
          </a:p>
          <a:p>
            <a:r>
              <a:rPr lang="en-US" sz="600" dirty="0" smtClean="0">
                <a:solidFill>
                  <a:srgbClr val="1C1C1C"/>
                </a:solidFill>
              </a:rPr>
              <a:t>SOURCE</a:t>
            </a:r>
            <a:r>
              <a:rPr lang="en-US" sz="600" dirty="0" smtClean="0">
                <a:solidFill>
                  <a:srgbClr val="000000"/>
                </a:solidFill>
                <a:ea typeface="ＭＳ Ｐゴシック"/>
                <a:cs typeface="ＭＳ Ｐゴシック"/>
              </a:rPr>
              <a:t>:</a:t>
            </a:r>
            <a:r>
              <a:rPr lang="en-US" sz="800" dirty="0" smtClean="0">
                <a:solidFill>
                  <a:srgbClr val="000000"/>
                </a:solidFill>
                <a:ea typeface="ＭＳ Ｐゴシック"/>
                <a:cs typeface="ＭＳ Ｐゴシック"/>
              </a:rPr>
              <a:t> </a:t>
            </a:r>
            <a:r>
              <a:rPr lang="en-US" sz="800" dirty="0" smtClean="0"/>
              <a:t>Centers for Medicare &amp; Medicaid Services, </a:t>
            </a:r>
            <a:r>
              <a:rPr lang="en-US" sz="800" i="1" dirty="0" smtClean="0">
                <a:hlinkClick r:id="rId3"/>
              </a:rPr>
              <a:t>Health Expenditures by State of Residence</a:t>
            </a:r>
            <a:r>
              <a:rPr lang="en-US" sz="800" dirty="0" smtClean="0"/>
              <a:t>, CMS, 2011.</a:t>
            </a:r>
            <a:endParaRPr lang="en-US" sz="800" dirty="0"/>
          </a:p>
        </p:txBody>
      </p:sp>
      <p:graphicFrame>
        <p:nvGraphicFramePr>
          <p:cNvPr id="6" name="Chart 5"/>
          <p:cNvGraphicFramePr>
            <a:graphicFrameLocks/>
          </p:cNvGraphicFramePr>
          <p:nvPr/>
        </p:nvGraphicFramePr>
        <p:xfrm>
          <a:off x="457200" y="2068512"/>
          <a:ext cx="8229600" cy="3671887"/>
        </p:xfrm>
        <a:graphic>
          <a:graphicData uri="http://schemas.openxmlformats.org/drawingml/2006/chart">
            <c:chart xmlns:c="http://schemas.openxmlformats.org/drawingml/2006/chart" xmlns:r="http://schemas.openxmlformats.org/officeDocument/2006/relationships" r:id="rId4"/>
          </a:graphicData>
        </a:graphic>
      </p:graphicFrame>
      <p:cxnSp>
        <p:nvCxnSpPr>
          <p:cNvPr id="8" name="Straight Connector 7"/>
          <p:cNvCxnSpPr/>
          <p:nvPr/>
        </p:nvCxnSpPr>
        <p:spPr>
          <a:xfrm>
            <a:off x="1019175" y="5684123"/>
            <a:ext cx="7581900"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9" name="Rectangle 8"/>
          <p:cNvSpPr>
            <a:spLocks noChangeArrowheads="1"/>
          </p:cNvSpPr>
          <p:nvPr/>
        </p:nvSpPr>
        <p:spPr bwMode="auto">
          <a:xfrm>
            <a:off x="4614862" y="5570538"/>
            <a:ext cx="390526" cy="246221"/>
          </a:xfrm>
          <a:prstGeom prst="rect">
            <a:avLst/>
          </a:prstGeom>
          <a:solidFill>
            <a:schemeClr val="bg1"/>
          </a:solidFill>
          <a:ln w="9525">
            <a:noFill/>
            <a:miter lim="800000"/>
            <a:headEnd/>
            <a:tailEnd/>
          </a:ln>
        </p:spPr>
        <p:txBody>
          <a:bodyPr wrap="none" lIns="0" rIns="0">
            <a:noAutofit/>
          </a:bodyPr>
          <a:lstStyle/>
          <a:p>
            <a:pPr algn="ctr">
              <a:defRPr sz="1800" b="1" i="0" u="none" strike="noStrike" kern="1200" baseline="0">
                <a:solidFill>
                  <a:prstClr val="black"/>
                </a:solidFill>
                <a:latin typeface="+mn-lt"/>
                <a:ea typeface="+mn-ea"/>
                <a:cs typeface="+mn-cs"/>
              </a:defRPr>
            </a:pPr>
            <a:r>
              <a:rPr lang="en-US" sz="1000" b="1" dirty="0" smtClean="0">
                <a:solidFill>
                  <a:prstClr val="black"/>
                </a:solidFill>
                <a:latin typeface="Calibri"/>
                <a:cs typeface="Arial"/>
              </a:rPr>
              <a:t>State</a:t>
            </a:r>
            <a:endParaRPr lang="en-US" sz="1000" b="1" dirty="0">
              <a:solidFill>
                <a:prstClr val="black"/>
              </a:solidFill>
              <a:latin typeface="Calibri"/>
              <a:cs typeface="Arial"/>
            </a:endParaRPr>
          </a:p>
        </p:txBody>
      </p:sp>
      <p:sp>
        <p:nvSpPr>
          <p:cNvPr id="16" name="Rectangle 8"/>
          <p:cNvSpPr>
            <a:spLocks noChangeArrowheads="1"/>
          </p:cNvSpPr>
          <p:nvPr/>
        </p:nvSpPr>
        <p:spPr bwMode="auto">
          <a:xfrm>
            <a:off x="988032" y="3102919"/>
            <a:ext cx="1178528" cy="230832"/>
          </a:xfrm>
          <a:prstGeom prst="rect">
            <a:avLst/>
          </a:prstGeom>
          <a:noFill/>
          <a:ln w="9525">
            <a:noFill/>
            <a:miter lim="800000"/>
            <a:headEnd/>
            <a:tailEnd/>
          </a:ln>
        </p:spPr>
        <p:txBody>
          <a:bodyPr wrap="none" lIns="91440" rIns="91440" anchor="b">
            <a:spAutoFit/>
          </a:bodyPr>
          <a:lstStyle/>
          <a:p>
            <a:r>
              <a:rPr lang="en-US" sz="900" b="1" dirty="0" smtClean="0"/>
              <a:t>NATIONAL AVERAGE</a:t>
            </a:r>
            <a:endParaRPr lang="en-US" sz="900" b="1" dirty="0"/>
          </a:p>
        </p:txBody>
      </p:sp>
      <p:grpSp>
        <p:nvGrpSpPr>
          <p:cNvPr id="18" name="Group 17"/>
          <p:cNvGrpSpPr/>
          <p:nvPr/>
        </p:nvGrpSpPr>
        <p:grpSpPr>
          <a:xfrm>
            <a:off x="957833" y="3086100"/>
            <a:ext cx="7681342" cy="91440"/>
            <a:chOff x="957833" y="3086100"/>
            <a:chExt cx="7681342" cy="91440"/>
          </a:xfrm>
        </p:grpSpPr>
        <p:cxnSp>
          <p:nvCxnSpPr>
            <p:cNvPr id="13" name="Straight Connector 12"/>
            <p:cNvCxnSpPr/>
            <p:nvPr/>
          </p:nvCxnSpPr>
          <p:spPr>
            <a:xfrm rot="10800000">
              <a:off x="967359" y="3133725"/>
              <a:ext cx="7671816" cy="0"/>
            </a:xfrm>
            <a:prstGeom prst="line">
              <a:avLst/>
            </a:prstGeom>
            <a:ln w="190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17" name="Oval 16"/>
            <p:cNvSpPr/>
            <p:nvPr/>
          </p:nvSpPr>
          <p:spPr>
            <a:xfrm>
              <a:off x="957833" y="3086100"/>
              <a:ext cx="91440" cy="91440"/>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7" name="Rectangle 4"/>
          <p:cNvSpPr>
            <a:spLocks noGrp="1" noChangeArrowheads="1"/>
          </p:cNvSpPr>
          <p:nvPr>
            <p:ph type="title"/>
          </p:nvPr>
        </p:nvSpPr>
        <p:spPr/>
        <p:txBody>
          <a:bodyPr/>
          <a:lstStyle/>
          <a:p>
            <a:pPr eaLnBrk="1" hangingPunct="1"/>
            <a:r>
              <a:rPr lang="en-US" dirty="0" smtClean="0"/>
              <a:t>Even After Adjusting for Higher Wages and </a:t>
            </a:r>
            <a:br>
              <a:rPr lang="en-US" dirty="0" smtClean="0"/>
            </a:br>
            <a:r>
              <a:rPr lang="en-US" dirty="0" smtClean="0"/>
              <a:t>Research Spending, Massachusetts Per Capita </a:t>
            </a:r>
            <a:br>
              <a:rPr lang="en-US" dirty="0" smtClean="0"/>
            </a:br>
            <a:r>
              <a:rPr lang="en-US" dirty="0" smtClean="0"/>
              <a:t>Spending Is Still 15% Higher than the National Average</a:t>
            </a:r>
          </a:p>
        </p:txBody>
      </p:sp>
      <p:sp>
        <p:nvSpPr>
          <p:cNvPr id="16398" name="Slide Number Placeholder 15"/>
          <p:cNvSpPr>
            <a:spLocks noGrp="1"/>
          </p:cNvSpPr>
          <p:nvPr>
            <p:ph type="sldNum" sz="quarter" idx="10"/>
          </p:nvPr>
        </p:nvSpPr>
        <p:spPr/>
        <p:txBody>
          <a:bodyPr/>
          <a:lstStyle/>
          <a:p>
            <a:pPr>
              <a:defRPr/>
            </a:pPr>
            <a:fld id="{7CD0197B-F8CA-48F3-B6C8-2393F2342905}" type="slidenum">
              <a:rPr lang="en-US"/>
              <a:pPr>
                <a:defRPr/>
              </a:pPr>
              <a:t>6</a:t>
            </a:fld>
            <a:endParaRPr lang="en-US" dirty="0"/>
          </a:p>
        </p:txBody>
      </p:sp>
      <p:sp>
        <p:nvSpPr>
          <p:cNvPr id="126979" name="TextBox 6"/>
          <p:cNvSpPr txBox="1">
            <a:spLocks noChangeArrowheads="1"/>
          </p:cNvSpPr>
          <p:nvPr/>
        </p:nvSpPr>
        <p:spPr bwMode="auto">
          <a:xfrm>
            <a:off x="455614" y="6038434"/>
            <a:ext cx="6145212" cy="338554"/>
          </a:xfrm>
          <a:prstGeom prst="rect">
            <a:avLst/>
          </a:prstGeom>
          <a:noFill/>
          <a:ln w="9525">
            <a:noFill/>
            <a:miter lim="800000"/>
            <a:headEnd/>
            <a:tailEnd/>
          </a:ln>
        </p:spPr>
        <p:txBody>
          <a:bodyPr wrap="square" lIns="0" rIns="0" anchor="b">
            <a:spAutoFit/>
          </a:bodyPr>
          <a:lstStyle/>
          <a:p>
            <a:r>
              <a:rPr lang="en-US" sz="600" dirty="0" smtClean="0">
                <a:solidFill>
                  <a:srgbClr val="1C1C1C"/>
                </a:solidFill>
              </a:rPr>
              <a:t>SOURCE</a:t>
            </a:r>
            <a:r>
              <a:rPr lang="en-US" sz="600" dirty="0" smtClean="0">
                <a:solidFill>
                  <a:srgbClr val="000000"/>
                </a:solidFill>
                <a:ea typeface="ＭＳ Ｐゴシック"/>
                <a:cs typeface="ＭＳ Ｐゴシック"/>
              </a:rPr>
              <a:t>:</a:t>
            </a:r>
            <a:r>
              <a:rPr lang="en-US" sz="800" dirty="0" smtClean="0">
                <a:solidFill>
                  <a:srgbClr val="000000"/>
                </a:solidFill>
                <a:ea typeface="ＭＳ Ｐゴシック"/>
                <a:cs typeface="ＭＳ Ｐゴシック"/>
              </a:rPr>
              <a:t>  </a:t>
            </a:r>
            <a:r>
              <a:rPr lang="en-US" sz="800" dirty="0" smtClean="0"/>
              <a:t>Wallack, S.S. et. al. for Massachusetts Division of Health Care Finance and Policy, </a:t>
            </a:r>
            <a:r>
              <a:rPr lang="ja-JP" altLang="en-US" sz="800" smtClean="0"/>
              <a:t>“</a:t>
            </a:r>
            <a:r>
              <a:rPr lang="en-US" altLang="ja-JP" sz="800" dirty="0" smtClean="0">
                <a:hlinkClick r:id="rId3"/>
              </a:rPr>
              <a:t>Massachusetts Health Care Cost Trends, Part I: </a:t>
            </a:r>
            <a:br>
              <a:rPr lang="en-US" altLang="ja-JP" sz="800" dirty="0" smtClean="0">
                <a:hlinkClick r:id="rId3"/>
              </a:rPr>
            </a:br>
            <a:r>
              <a:rPr lang="en-US" altLang="ja-JP" sz="800" dirty="0" smtClean="0">
                <a:hlinkClick r:id="rId3"/>
              </a:rPr>
              <a:t>The Massachusetts </a:t>
            </a:r>
            <a:r>
              <a:rPr lang="en-US" sz="800" dirty="0" smtClean="0">
                <a:hlinkClick r:id="rId3"/>
              </a:rPr>
              <a:t>Health Care System in Context,</a:t>
            </a:r>
            <a:r>
              <a:rPr lang="ja-JP" altLang="en-US" sz="800" smtClean="0"/>
              <a:t>”</a:t>
            </a:r>
            <a:r>
              <a:rPr lang="en-US" altLang="ja-JP" sz="800" dirty="0" smtClean="0"/>
              <a:t> February 2010.</a:t>
            </a:r>
            <a:endParaRPr lang="en-US" sz="800" dirty="0"/>
          </a:p>
        </p:txBody>
      </p:sp>
      <p:sp>
        <p:nvSpPr>
          <p:cNvPr id="17" name="Text Box 11"/>
          <p:cNvSpPr txBox="1">
            <a:spLocks noChangeArrowheads="1"/>
          </p:cNvSpPr>
          <p:nvPr/>
        </p:nvSpPr>
        <p:spPr bwMode="auto">
          <a:xfrm>
            <a:off x="6627813" y="1819275"/>
            <a:ext cx="2057400" cy="4481513"/>
          </a:xfrm>
          <a:prstGeom prst="rect">
            <a:avLst/>
          </a:prstGeom>
          <a:noFill/>
          <a:ln w="3175">
            <a:solidFill>
              <a:schemeClr val="accent1">
                <a:lumMod val="60000"/>
                <a:lumOff val="40000"/>
              </a:schemeClr>
            </a:solidFill>
            <a:miter lim="800000"/>
            <a:headEnd/>
            <a:tailEnd/>
          </a:ln>
        </p:spPr>
        <p:txBody>
          <a:bodyPr/>
          <a:lstStyle/>
          <a:p>
            <a:pPr>
              <a:lnSpc>
                <a:spcPts val="2100"/>
              </a:lnSpc>
              <a:spcBef>
                <a:spcPct val="50000"/>
              </a:spcBef>
              <a:defRPr/>
            </a:pPr>
            <a:r>
              <a:rPr lang="en-US" sz="1400" dirty="0" smtClean="0">
                <a:ea typeface="ＭＳ Ｐゴシック" charset="-128"/>
              </a:rPr>
              <a:t>Massachusetts’ higher per capita health spending is explained in part by relatively high wages and by the large amount of research funding and investment income received by the state’s hospital sector. Even after adjusting for those factors, however, Massachusetts per capita health spending is still 15% higher than the national average.</a:t>
            </a:r>
          </a:p>
        </p:txBody>
      </p:sp>
      <p:sp>
        <p:nvSpPr>
          <p:cNvPr id="18" name="Rectangle 17"/>
          <p:cNvSpPr/>
          <p:nvPr/>
        </p:nvSpPr>
        <p:spPr>
          <a:xfrm>
            <a:off x="6399213" y="1635125"/>
            <a:ext cx="228600" cy="1190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aphicFrame>
        <p:nvGraphicFramePr>
          <p:cNvPr id="15" name="Chart 10"/>
          <p:cNvGraphicFramePr>
            <a:graphicFrameLocks/>
          </p:cNvGraphicFramePr>
          <p:nvPr/>
        </p:nvGraphicFramePr>
        <p:xfrm>
          <a:off x="457200" y="1868487"/>
          <a:ext cx="5943600" cy="3424237"/>
        </p:xfrm>
        <a:graphic>
          <a:graphicData uri="http://schemas.openxmlformats.org/drawingml/2006/chart">
            <c:chart xmlns:c="http://schemas.openxmlformats.org/drawingml/2006/chart" xmlns:r="http://schemas.openxmlformats.org/officeDocument/2006/relationships" r:id="rId4"/>
          </a:graphicData>
        </a:graphic>
      </p:graphicFrame>
      <p:sp>
        <p:nvSpPr>
          <p:cNvPr id="126984" name="TextBox 23"/>
          <p:cNvSpPr txBox="1">
            <a:spLocks noChangeArrowheads="1"/>
          </p:cNvSpPr>
          <p:nvPr/>
        </p:nvSpPr>
        <p:spPr bwMode="auto">
          <a:xfrm>
            <a:off x="1038225" y="4916488"/>
            <a:ext cx="466725" cy="246221"/>
          </a:xfrm>
          <a:prstGeom prst="rect">
            <a:avLst/>
          </a:prstGeom>
          <a:noFill/>
          <a:ln w="9525">
            <a:noFill/>
            <a:miter lim="800000"/>
            <a:headEnd/>
            <a:tailEnd/>
          </a:ln>
        </p:spPr>
        <p:txBody>
          <a:bodyPr wrap="square">
            <a:spAutoFit/>
          </a:bodyPr>
          <a:lstStyle/>
          <a:p>
            <a:pPr algn="ctr"/>
            <a:r>
              <a:rPr lang="en-US" sz="1000" b="1" dirty="0" smtClean="0"/>
              <a:t>MA</a:t>
            </a:r>
            <a:endParaRPr lang="en-US" sz="1000" b="1" dirty="0"/>
          </a:p>
        </p:txBody>
      </p:sp>
      <p:sp>
        <p:nvSpPr>
          <p:cNvPr id="126985" name="TextBox 24"/>
          <p:cNvSpPr txBox="1">
            <a:spLocks noChangeArrowheads="1"/>
          </p:cNvSpPr>
          <p:nvPr/>
        </p:nvSpPr>
        <p:spPr bwMode="auto">
          <a:xfrm>
            <a:off x="1609726" y="4916488"/>
            <a:ext cx="466724" cy="246221"/>
          </a:xfrm>
          <a:prstGeom prst="rect">
            <a:avLst/>
          </a:prstGeom>
          <a:noFill/>
          <a:ln w="9525">
            <a:noFill/>
            <a:miter lim="800000"/>
            <a:headEnd/>
            <a:tailEnd/>
          </a:ln>
        </p:spPr>
        <p:txBody>
          <a:bodyPr wrap="square">
            <a:spAutoFit/>
          </a:bodyPr>
          <a:lstStyle/>
          <a:p>
            <a:pPr algn="ctr"/>
            <a:r>
              <a:rPr lang="en-US" sz="1000" b="1" dirty="0" smtClean="0"/>
              <a:t>US</a:t>
            </a:r>
            <a:endParaRPr lang="en-US" sz="1000" b="1" dirty="0"/>
          </a:p>
        </p:txBody>
      </p:sp>
      <p:sp>
        <p:nvSpPr>
          <p:cNvPr id="126988" name="TextBox 18"/>
          <p:cNvSpPr txBox="1">
            <a:spLocks noChangeArrowheads="1"/>
          </p:cNvSpPr>
          <p:nvPr/>
        </p:nvSpPr>
        <p:spPr bwMode="auto">
          <a:xfrm>
            <a:off x="962025" y="5154613"/>
            <a:ext cx="1219200" cy="259045"/>
          </a:xfrm>
          <a:prstGeom prst="rect">
            <a:avLst/>
          </a:prstGeom>
          <a:noFill/>
          <a:ln w="9525">
            <a:noFill/>
            <a:miter lim="800000"/>
            <a:headEnd/>
            <a:tailEnd/>
          </a:ln>
        </p:spPr>
        <p:txBody>
          <a:bodyPr wrap="square">
            <a:spAutoFit/>
          </a:bodyPr>
          <a:lstStyle/>
          <a:p>
            <a:pPr algn="ctr">
              <a:lnSpc>
                <a:spcPts val="1300"/>
              </a:lnSpc>
            </a:pPr>
            <a:r>
              <a:rPr lang="en-US" sz="1100" b="1" dirty="0" smtClean="0"/>
              <a:t>Unadjusted</a:t>
            </a:r>
          </a:p>
        </p:txBody>
      </p:sp>
      <p:sp>
        <p:nvSpPr>
          <p:cNvPr id="16" name="Rectangle 8"/>
          <p:cNvSpPr>
            <a:spLocks noChangeArrowheads="1"/>
          </p:cNvSpPr>
          <p:nvPr/>
        </p:nvSpPr>
        <p:spPr bwMode="auto">
          <a:xfrm>
            <a:off x="455613" y="1785938"/>
            <a:ext cx="3132268" cy="246221"/>
          </a:xfrm>
          <a:prstGeom prst="rect">
            <a:avLst/>
          </a:prstGeom>
          <a:noFill/>
          <a:ln w="9525">
            <a:noFill/>
            <a:miter lim="800000"/>
            <a:headEnd/>
            <a:tailEnd/>
          </a:ln>
        </p:spPr>
        <p:txBody>
          <a:bodyPr wrap="none" lIns="0" rIns="0">
            <a:noAutofit/>
          </a:bodyPr>
          <a:lstStyle/>
          <a:p>
            <a:r>
              <a:rPr lang="en-US" sz="1000" b="1" dirty="0" smtClean="0">
                <a:solidFill>
                  <a:srgbClr val="1C1C1C"/>
                </a:solidFill>
              </a:rPr>
              <a:t>PER CAPITA PERSONAL HEALTH SPENDING, 2004</a:t>
            </a:r>
          </a:p>
        </p:txBody>
      </p:sp>
      <p:sp>
        <p:nvSpPr>
          <p:cNvPr id="21" name="TextBox 23"/>
          <p:cNvSpPr txBox="1">
            <a:spLocks noChangeArrowheads="1"/>
          </p:cNvSpPr>
          <p:nvPr/>
        </p:nvSpPr>
        <p:spPr bwMode="auto">
          <a:xfrm>
            <a:off x="2938462" y="4916488"/>
            <a:ext cx="466725" cy="246221"/>
          </a:xfrm>
          <a:prstGeom prst="rect">
            <a:avLst/>
          </a:prstGeom>
          <a:noFill/>
          <a:ln w="9525">
            <a:noFill/>
            <a:miter lim="800000"/>
            <a:headEnd/>
            <a:tailEnd/>
          </a:ln>
        </p:spPr>
        <p:txBody>
          <a:bodyPr wrap="square">
            <a:spAutoFit/>
          </a:bodyPr>
          <a:lstStyle/>
          <a:p>
            <a:pPr algn="ctr"/>
            <a:r>
              <a:rPr lang="en-US" sz="1000" b="1" dirty="0" smtClean="0"/>
              <a:t>MA</a:t>
            </a:r>
            <a:endParaRPr lang="en-US" sz="1000" b="1" dirty="0"/>
          </a:p>
        </p:txBody>
      </p:sp>
      <p:sp>
        <p:nvSpPr>
          <p:cNvPr id="22" name="TextBox 24"/>
          <p:cNvSpPr txBox="1">
            <a:spLocks noChangeArrowheads="1"/>
          </p:cNvSpPr>
          <p:nvPr/>
        </p:nvSpPr>
        <p:spPr bwMode="auto">
          <a:xfrm>
            <a:off x="3481388" y="4916488"/>
            <a:ext cx="466724" cy="246221"/>
          </a:xfrm>
          <a:prstGeom prst="rect">
            <a:avLst/>
          </a:prstGeom>
          <a:noFill/>
          <a:ln w="9525">
            <a:noFill/>
            <a:miter lim="800000"/>
            <a:headEnd/>
            <a:tailEnd/>
          </a:ln>
        </p:spPr>
        <p:txBody>
          <a:bodyPr wrap="square">
            <a:spAutoFit/>
          </a:bodyPr>
          <a:lstStyle/>
          <a:p>
            <a:pPr algn="ctr"/>
            <a:r>
              <a:rPr lang="en-US" sz="1000" b="1" dirty="0" smtClean="0"/>
              <a:t>US</a:t>
            </a:r>
            <a:endParaRPr lang="en-US" sz="1000" b="1" dirty="0"/>
          </a:p>
        </p:txBody>
      </p:sp>
      <p:sp>
        <p:nvSpPr>
          <p:cNvPr id="23" name="TextBox 18"/>
          <p:cNvSpPr txBox="1">
            <a:spLocks noChangeArrowheads="1"/>
          </p:cNvSpPr>
          <p:nvPr/>
        </p:nvSpPr>
        <p:spPr bwMode="auto">
          <a:xfrm>
            <a:off x="2524124" y="5154613"/>
            <a:ext cx="1857376" cy="592470"/>
          </a:xfrm>
          <a:prstGeom prst="rect">
            <a:avLst/>
          </a:prstGeom>
          <a:noFill/>
          <a:ln w="9525">
            <a:noFill/>
            <a:miter lim="800000"/>
            <a:headEnd/>
            <a:tailEnd/>
          </a:ln>
        </p:spPr>
        <p:txBody>
          <a:bodyPr wrap="square">
            <a:spAutoFit/>
          </a:bodyPr>
          <a:lstStyle/>
          <a:p>
            <a:pPr algn="ctr">
              <a:lnSpc>
                <a:spcPts val="1300"/>
              </a:lnSpc>
            </a:pPr>
            <a:r>
              <a:rPr lang="en-US" sz="1100" b="1" dirty="0" smtClean="0"/>
              <a:t>Adjusted for research</a:t>
            </a:r>
            <a:br>
              <a:rPr lang="en-US" sz="1100" b="1" dirty="0" smtClean="0"/>
            </a:br>
            <a:r>
              <a:rPr lang="en-US" sz="1100" b="1" dirty="0" smtClean="0"/>
              <a:t>and</a:t>
            </a:r>
            <a:br>
              <a:rPr lang="en-US" sz="1100" b="1" dirty="0" smtClean="0"/>
            </a:br>
            <a:r>
              <a:rPr lang="en-US" sz="1100" b="1" dirty="0" smtClean="0"/>
              <a:t>investment income</a:t>
            </a:r>
          </a:p>
        </p:txBody>
      </p:sp>
      <p:sp>
        <p:nvSpPr>
          <p:cNvPr id="25" name="TextBox 23"/>
          <p:cNvSpPr txBox="1">
            <a:spLocks noChangeArrowheads="1"/>
          </p:cNvSpPr>
          <p:nvPr/>
        </p:nvSpPr>
        <p:spPr bwMode="auto">
          <a:xfrm>
            <a:off x="4843462" y="4916488"/>
            <a:ext cx="466725" cy="246221"/>
          </a:xfrm>
          <a:prstGeom prst="rect">
            <a:avLst/>
          </a:prstGeom>
          <a:noFill/>
          <a:ln w="9525">
            <a:noFill/>
            <a:miter lim="800000"/>
            <a:headEnd/>
            <a:tailEnd/>
          </a:ln>
        </p:spPr>
        <p:txBody>
          <a:bodyPr wrap="square">
            <a:spAutoFit/>
          </a:bodyPr>
          <a:lstStyle/>
          <a:p>
            <a:pPr algn="ctr"/>
            <a:r>
              <a:rPr lang="en-US" sz="1000" b="1" dirty="0" smtClean="0"/>
              <a:t>MA</a:t>
            </a:r>
            <a:endParaRPr lang="en-US" sz="1000" b="1" dirty="0"/>
          </a:p>
        </p:txBody>
      </p:sp>
      <p:sp>
        <p:nvSpPr>
          <p:cNvPr id="26" name="TextBox 24"/>
          <p:cNvSpPr txBox="1">
            <a:spLocks noChangeArrowheads="1"/>
          </p:cNvSpPr>
          <p:nvPr/>
        </p:nvSpPr>
        <p:spPr bwMode="auto">
          <a:xfrm>
            <a:off x="5386388" y="4916488"/>
            <a:ext cx="466724" cy="246221"/>
          </a:xfrm>
          <a:prstGeom prst="rect">
            <a:avLst/>
          </a:prstGeom>
          <a:noFill/>
          <a:ln w="9525">
            <a:noFill/>
            <a:miter lim="800000"/>
            <a:headEnd/>
            <a:tailEnd/>
          </a:ln>
        </p:spPr>
        <p:txBody>
          <a:bodyPr wrap="square">
            <a:spAutoFit/>
          </a:bodyPr>
          <a:lstStyle/>
          <a:p>
            <a:pPr algn="ctr"/>
            <a:r>
              <a:rPr lang="en-US" sz="1000" b="1" dirty="0" smtClean="0"/>
              <a:t>US</a:t>
            </a:r>
            <a:endParaRPr lang="en-US" sz="1000" b="1" dirty="0"/>
          </a:p>
        </p:txBody>
      </p:sp>
      <p:sp>
        <p:nvSpPr>
          <p:cNvPr id="27" name="TextBox 18"/>
          <p:cNvSpPr txBox="1">
            <a:spLocks noChangeArrowheads="1"/>
          </p:cNvSpPr>
          <p:nvPr/>
        </p:nvSpPr>
        <p:spPr bwMode="auto">
          <a:xfrm>
            <a:off x="4543424" y="5154613"/>
            <a:ext cx="1609726" cy="759182"/>
          </a:xfrm>
          <a:prstGeom prst="rect">
            <a:avLst/>
          </a:prstGeom>
          <a:noFill/>
          <a:ln w="9525">
            <a:noFill/>
            <a:miter lim="800000"/>
            <a:headEnd/>
            <a:tailEnd/>
          </a:ln>
        </p:spPr>
        <p:txBody>
          <a:bodyPr wrap="square">
            <a:spAutoFit/>
          </a:bodyPr>
          <a:lstStyle/>
          <a:p>
            <a:pPr algn="ctr">
              <a:lnSpc>
                <a:spcPts val="1300"/>
              </a:lnSpc>
            </a:pPr>
            <a:r>
              <a:rPr lang="en-US" sz="1100" b="1" dirty="0" smtClean="0"/>
              <a:t>Adjusted for research</a:t>
            </a:r>
            <a:br>
              <a:rPr lang="en-US" sz="1100" b="1" dirty="0" smtClean="0"/>
            </a:br>
            <a:r>
              <a:rPr lang="en-US" sz="1100" b="1" dirty="0" smtClean="0"/>
              <a:t>and </a:t>
            </a:r>
            <a:br>
              <a:rPr lang="en-US" sz="1100" b="1" dirty="0" smtClean="0"/>
            </a:br>
            <a:r>
              <a:rPr lang="en-US" sz="1100" b="1" dirty="0" smtClean="0"/>
              <a:t>investment income</a:t>
            </a:r>
          </a:p>
          <a:p>
            <a:pPr algn="ctr">
              <a:lnSpc>
                <a:spcPts val="1300"/>
              </a:lnSpc>
            </a:pPr>
            <a:r>
              <a:rPr lang="en-US" sz="1100" b="1" dirty="0" smtClean="0"/>
              <a:t>and local wages</a:t>
            </a:r>
          </a:p>
        </p:txBody>
      </p:sp>
      <p:sp>
        <p:nvSpPr>
          <p:cNvPr id="29" name="TextBox 18"/>
          <p:cNvSpPr txBox="1">
            <a:spLocks noChangeArrowheads="1"/>
          </p:cNvSpPr>
          <p:nvPr/>
        </p:nvSpPr>
        <p:spPr bwMode="auto">
          <a:xfrm>
            <a:off x="1205865" y="3502025"/>
            <a:ext cx="731520" cy="400110"/>
          </a:xfrm>
          <a:prstGeom prst="rect">
            <a:avLst/>
          </a:prstGeom>
          <a:solidFill>
            <a:srgbClr val="FFFFFF"/>
          </a:solidFill>
          <a:ln w="9525">
            <a:solidFill>
              <a:schemeClr val="accent2"/>
            </a:solidFill>
            <a:miter lim="800000"/>
            <a:headEnd/>
            <a:tailEnd/>
          </a:ln>
        </p:spPr>
        <p:txBody>
          <a:bodyPr wrap="square">
            <a:spAutoFit/>
          </a:bodyPr>
          <a:lstStyle/>
          <a:p>
            <a:pPr algn="ctr"/>
            <a:r>
              <a:rPr lang="en-US" sz="800" b="1" dirty="0" smtClean="0">
                <a:solidFill>
                  <a:schemeClr val="accent1">
                    <a:lumMod val="50000"/>
                  </a:schemeClr>
                </a:solidFill>
              </a:rPr>
              <a:t>DIFFERENCE:</a:t>
            </a:r>
          </a:p>
          <a:p>
            <a:pPr algn="ctr"/>
            <a:r>
              <a:rPr lang="en-US" sz="1200" b="1" dirty="0" smtClean="0">
                <a:solidFill>
                  <a:schemeClr val="accent1">
                    <a:lumMod val="50000"/>
                  </a:schemeClr>
                </a:solidFill>
              </a:rPr>
              <a:t>27%</a:t>
            </a:r>
          </a:p>
        </p:txBody>
      </p:sp>
      <p:sp>
        <p:nvSpPr>
          <p:cNvPr id="30" name="TextBox 18"/>
          <p:cNvSpPr txBox="1">
            <a:spLocks noChangeArrowheads="1"/>
          </p:cNvSpPr>
          <p:nvPr/>
        </p:nvSpPr>
        <p:spPr bwMode="auto">
          <a:xfrm>
            <a:off x="3087052" y="3502025"/>
            <a:ext cx="731520" cy="400110"/>
          </a:xfrm>
          <a:prstGeom prst="rect">
            <a:avLst/>
          </a:prstGeom>
          <a:solidFill>
            <a:srgbClr val="FFFFFF"/>
          </a:solidFill>
          <a:ln w="9525">
            <a:solidFill>
              <a:schemeClr val="accent2"/>
            </a:solidFill>
            <a:miter lim="800000"/>
            <a:headEnd/>
            <a:tailEnd/>
          </a:ln>
        </p:spPr>
        <p:txBody>
          <a:bodyPr wrap="square">
            <a:spAutoFit/>
          </a:bodyPr>
          <a:lstStyle/>
          <a:p>
            <a:pPr algn="ctr"/>
            <a:r>
              <a:rPr lang="en-US" sz="800" b="1" dirty="0" smtClean="0">
                <a:solidFill>
                  <a:schemeClr val="accent1">
                    <a:lumMod val="50000"/>
                  </a:schemeClr>
                </a:solidFill>
              </a:rPr>
              <a:t>DIFFERENCE:</a:t>
            </a:r>
          </a:p>
          <a:p>
            <a:pPr algn="ctr"/>
            <a:r>
              <a:rPr lang="en-US" sz="1200" b="1" dirty="0" smtClean="0">
                <a:solidFill>
                  <a:schemeClr val="accent1">
                    <a:lumMod val="50000"/>
                  </a:schemeClr>
                </a:solidFill>
              </a:rPr>
              <a:t>23%</a:t>
            </a:r>
          </a:p>
        </p:txBody>
      </p:sp>
      <p:sp>
        <p:nvSpPr>
          <p:cNvPr id="31" name="TextBox 18"/>
          <p:cNvSpPr txBox="1">
            <a:spLocks noChangeArrowheads="1"/>
          </p:cNvSpPr>
          <p:nvPr/>
        </p:nvSpPr>
        <p:spPr bwMode="auto">
          <a:xfrm>
            <a:off x="4982527" y="3502025"/>
            <a:ext cx="731520" cy="400110"/>
          </a:xfrm>
          <a:prstGeom prst="rect">
            <a:avLst/>
          </a:prstGeom>
          <a:solidFill>
            <a:srgbClr val="FFFFFF"/>
          </a:solidFill>
          <a:ln w="9525">
            <a:solidFill>
              <a:schemeClr val="accent2"/>
            </a:solidFill>
            <a:miter lim="800000"/>
            <a:headEnd/>
            <a:tailEnd/>
          </a:ln>
        </p:spPr>
        <p:txBody>
          <a:bodyPr wrap="square">
            <a:spAutoFit/>
          </a:bodyPr>
          <a:lstStyle/>
          <a:p>
            <a:pPr algn="ctr"/>
            <a:r>
              <a:rPr lang="en-US" sz="800" b="1" dirty="0" smtClean="0">
                <a:solidFill>
                  <a:schemeClr val="accent1">
                    <a:lumMod val="50000"/>
                  </a:schemeClr>
                </a:solidFill>
              </a:rPr>
              <a:t>DIFFERENCE:</a:t>
            </a:r>
          </a:p>
          <a:p>
            <a:pPr algn="ctr"/>
            <a:r>
              <a:rPr lang="en-US" sz="1200" b="1" dirty="0" smtClean="0">
                <a:solidFill>
                  <a:schemeClr val="accent1">
                    <a:lumMod val="50000"/>
                  </a:schemeClr>
                </a:solidFill>
              </a:rPr>
              <a:t>15%</a:t>
            </a:r>
          </a:p>
        </p:txBody>
      </p:sp>
    </p:spTree>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1" name="Title 1"/>
          <p:cNvSpPr>
            <a:spLocks noGrp="1"/>
          </p:cNvSpPr>
          <p:nvPr>
            <p:ph type="title"/>
          </p:nvPr>
        </p:nvSpPr>
        <p:spPr/>
        <p:txBody>
          <a:bodyPr/>
          <a:lstStyle/>
          <a:p>
            <a:r>
              <a:rPr lang="en-US" dirty="0" smtClean="0"/>
              <a:t>Total Health Spending Will Double from 2009 to 2020</a:t>
            </a:r>
          </a:p>
        </p:txBody>
      </p:sp>
      <p:sp>
        <p:nvSpPr>
          <p:cNvPr id="3" name="Slide Number Placeholder 2"/>
          <p:cNvSpPr>
            <a:spLocks noGrp="1"/>
          </p:cNvSpPr>
          <p:nvPr>
            <p:ph type="sldNum" sz="quarter" idx="10"/>
          </p:nvPr>
        </p:nvSpPr>
        <p:spPr/>
        <p:txBody>
          <a:bodyPr/>
          <a:lstStyle/>
          <a:p>
            <a:fld id="{D072999E-DA0B-46BD-B763-6C9FD4CEFA52}" type="slidenum">
              <a:rPr lang="en-US" smtClean="0"/>
              <a:pPr/>
              <a:t>7</a:t>
            </a:fld>
            <a:endParaRPr lang="en-US" dirty="0"/>
          </a:p>
        </p:txBody>
      </p:sp>
      <p:sp>
        <p:nvSpPr>
          <p:cNvPr id="184323" name="Rectangle 8"/>
          <p:cNvSpPr>
            <a:spLocks noChangeArrowheads="1"/>
          </p:cNvSpPr>
          <p:nvPr/>
        </p:nvSpPr>
        <p:spPr bwMode="auto">
          <a:xfrm>
            <a:off x="455613" y="1785938"/>
            <a:ext cx="3170237" cy="246062"/>
          </a:xfrm>
          <a:prstGeom prst="rect">
            <a:avLst/>
          </a:prstGeom>
          <a:noFill/>
          <a:ln w="9525">
            <a:noFill/>
            <a:miter lim="800000"/>
            <a:headEnd/>
            <a:tailEnd/>
          </a:ln>
        </p:spPr>
        <p:txBody>
          <a:bodyPr wrap="none" lIns="0" rIns="0">
            <a:noAutofit/>
          </a:bodyPr>
          <a:lstStyle/>
          <a:p>
            <a:pPr>
              <a:defRPr sz="1800" b="1" i="0" u="none" strike="noStrike" kern="1200" baseline="0">
                <a:solidFill>
                  <a:prstClr val="black"/>
                </a:solidFill>
                <a:latin typeface="+mn-lt"/>
                <a:ea typeface="+mn-ea"/>
                <a:cs typeface="+mn-cs"/>
              </a:defRPr>
            </a:pPr>
            <a:r>
              <a:rPr lang="en-US" sz="1000" dirty="0" smtClean="0">
                <a:solidFill>
                  <a:prstClr val="black"/>
                </a:solidFill>
              </a:rPr>
              <a:t>ACTUAL AND PROJECTED MASSACHUSETTS TOTAL PERSONAL HEALTH CARE EXPENDITURES, 1991-2020</a:t>
            </a:r>
          </a:p>
          <a:p>
            <a:pPr>
              <a:defRPr sz="1800" b="1" i="0" u="none" strike="noStrike" kern="1200" baseline="0">
                <a:solidFill>
                  <a:prstClr val="black"/>
                </a:solidFill>
                <a:latin typeface="+mn-lt"/>
                <a:ea typeface="+mn-ea"/>
                <a:cs typeface="+mn-cs"/>
              </a:defRPr>
            </a:pPr>
            <a:r>
              <a:rPr lang="en-US" sz="1000" dirty="0" smtClean="0">
                <a:solidFill>
                  <a:prstClr val="black"/>
                </a:solidFill>
              </a:rPr>
              <a:t>(BILLIONS OF DOLLARS)</a:t>
            </a:r>
            <a:endParaRPr lang="en-US" sz="1000" dirty="0">
              <a:solidFill>
                <a:prstClr val="black"/>
              </a:solidFill>
            </a:endParaRPr>
          </a:p>
        </p:txBody>
      </p:sp>
      <p:sp>
        <p:nvSpPr>
          <p:cNvPr id="184325" name="TextBox 6"/>
          <p:cNvSpPr txBox="1">
            <a:spLocks noChangeArrowheads="1"/>
          </p:cNvSpPr>
          <p:nvPr/>
        </p:nvSpPr>
        <p:spPr bwMode="auto">
          <a:xfrm>
            <a:off x="455613" y="6038434"/>
            <a:ext cx="8221662" cy="338554"/>
          </a:xfrm>
          <a:prstGeom prst="rect">
            <a:avLst/>
          </a:prstGeom>
          <a:noFill/>
          <a:ln w="9525">
            <a:noFill/>
            <a:miter lim="800000"/>
            <a:headEnd/>
            <a:tailEnd/>
          </a:ln>
        </p:spPr>
        <p:txBody>
          <a:bodyPr lIns="0" rIns="0" anchor="b">
            <a:spAutoFit/>
          </a:bodyPr>
          <a:lstStyle/>
          <a:p>
            <a:r>
              <a:rPr lang="en-US" sz="600" dirty="0" smtClean="0">
                <a:solidFill>
                  <a:srgbClr val="1C1C1C"/>
                </a:solidFill>
              </a:rPr>
              <a:t>SOURCES</a:t>
            </a:r>
            <a:r>
              <a:rPr lang="en-US" sz="600" dirty="0" smtClean="0">
                <a:solidFill>
                  <a:srgbClr val="000000"/>
                </a:solidFill>
                <a:ea typeface="ＭＳ Ｐゴシック"/>
                <a:cs typeface="ＭＳ Ｐゴシック"/>
              </a:rPr>
              <a:t>:</a:t>
            </a:r>
            <a:r>
              <a:rPr lang="en-US" sz="800" dirty="0" smtClean="0">
                <a:solidFill>
                  <a:srgbClr val="000000"/>
                </a:solidFill>
                <a:ea typeface="ＭＳ Ｐゴシック"/>
                <a:cs typeface="ＭＳ Ｐゴシック"/>
              </a:rPr>
              <a:t> </a:t>
            </a:r>
            <a:r>
              <a:rPr lang="en-US" sz="800" dirty="0" smtClean="0"/>
              <a:t>Centers for Medicare &amp; Medicaid Services, </a:t>
            </a:r>
            <a:r>
              <a:rPr lang="en-US" sz="800" i="1" dirty="0" smtClean="0">
                <a:hlinkClick r:id="rId3"/>
              </a:rPr>
              <a:t>Health Expenditures by State of Residence</a:t>
            </a:r>
            <a:r>
              <a:rPr lang="en-US" sz="800" dirty="0" smtClean="0"/>
              <a:t>, CMS, 2011; </a:t>
            </a:r>
            <a:br>
              <a:rPr lang="en-US" sz="800" dirty="0" smtClean="0"/>
            </a:br>
            <a:r>
              <a:rPr lang="en-US" sz="800" dirty="0" smtClean="0"/>
              <a:t>Massachusetts Division of Health Care Finance and Policy, </a:t>
            </a:r>
            <a:r>
              <a:rPr lang="ja-JP" altLang="en-US" sz="800" dirty="0" smtClean="0"/>
              <a:t>“</a:t>
            </a:r>
            <a:r>
              <a:rPr lang="en-US" altLang="ja-JP" sz="800" dirty="0" smtClean="0">
                <a:hlinkClick r:id="rId4"/>
              </a:rPr>
              <a:t>Massachusetts Health Care Cost Trends, Historical (1991-2004) and Projected (2004-2020)</a:t>
            </a:r>
            <a:r>
              <a:rPr lang="en-US" altLang="ja-JP" sz="800" dirty="0" smtClean="0"/>
              <a:t>,</a:t>
            </a:r>
            <a:r>
              <a:rPr lang="ja-JP" altLang="en-US" sz="800" dirty="0" smtClean="0"/>
              <a:t>”</a:t>
            </a:r>
            <a:r>
              <a:rPr lang="en-US" altLang="ja-JP" sz="800" dirty="0" smtClean="0"/>
              <a:t> </a:t>
            </a:r>
            <a:r>
              <a:rPr lang="en-US" sz="800" dirty="0" smtClean="0"/>
              <a:t>November 2009.</a:t>
            </a:r>
            <a:endParaRPr lang="en-US" sz="800" dirty="0"/>
          </a:p>
        </p:txBody>
      </p:sp>
      <p:graphicFrame>
        <p:nvGraphicFramePr>
          <p:cNvPr id="7" name="Chart 6"/>
          <p:cNvGraphicFramePr>
            <a:graphicFrameLocks/>
          </p:cNvGraphicFramePr>
          <p:nvPr>
            <p:extLst>
              <p:ext uri="{D42A27DB-BD31-4B8C-83A1-F6EECF244321}">
                <p14:modId xmlns="" xmlns:p14="http://schemas.microsoft.com/office/powerpoint/2010/main" val="2404895769"/>
              </p:ext>
            </p:extLst>
          </p:nvPr>
        </p:nvGraphicFramePr>
        <p:xfrm>
          <a:off x="457200" y="2201862"/>
          <a:ext cx="8229600" cy="3671887"/>
        </p:xfrm>
        <a:graphic>
          <a:graphicData uri="http://schemas.openxmlformats.org/drawingml/2006/chart">
            <c:chart xmlns:c="http://schemas.openxmlformats.org/drawingml/2006/chart" xmlns:r="http://schemas.openxmlformats.org/officeDocument/2006/relationships" r:id="rId5"/>
          </a:graphicData>
        </a:graphic>
      </p:graphicFrame>
      <p:cxnSp>
        <p:nvCxnSpPr>
          <p:cNvPr id="8" name="Straight Connector 7"/>
          <p:cNvCxnSpPr/>
          <p:nvPr/>
        </p:nvCxnSpPr>
        <p:spPr>
          <a:xfrm>
            <a:off x="742950" y="5931773"/>
            <a:ext cx="7734300"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9" name="Rectangle 8"/>
          <p:cNvSpPr>
            <a:spLocks noChangeArrowheads="1"/>
          </p:cNvSpPr>
          <p:nvPr/>
        </p:nvSpPr>
        <p:spPr bwMode="auto">
          <a:xfrm>
            <a:off x="4414837" y="5818188"/>
            <a:ext cx="390526" cy="246221"/>
          </a:xfrm>
          <a:prstGeom prst="rect">
            <a:avLst/>
          </a:prstGeom>
          <a:solidFill>
            <a:schemeClr val="bg1"/>
          </a:solidFill>
          <a:ln w="9525">
            <a:noFill/>
            <a:miter lim="800000"/>
            <a:headEnd/>
            <a:tailEnd/>
          </a:ln>
        </p:spPr>
        <p:txBody>
          <a:bodyPr wrap="none" lIns="0" rIns="0">
            <a:noAutofit/>
          </a:bodyPr>
          <a:lstStyle/>
          <a:p>
            <a:pPr algn="ctr">
              <a:defRPr sz="1800" b="1" i="0" u="none" strike="noStrike" kern="1200" baseline="0">
                <a:solidFill>
                  <a:prstClr val="black"/>
                </a:solidFill>
                <a:latin typeface="+mn-lt"/>
                <a:ea typeface="+mn-ea"/>
                <a:cs typeface="+mn-cs"/>
              </a:defRPr>
            </a:pPr>
            <a:r>
              <a:rPr lang="en-US" sz="1000" b="1" dirty="0" smtClean="0">
                <a:solidFill>
                  <a:prstClr val="black"/>
                </a:solidFill>
                <a:latin typeface="Calibri"/>
                <a:cs typeface="Arial"/>
              </a:rPr>
              <a:t>Year</a:t>
            </a:r>
            <a:endParaRPr lang="en-US" sz="1000" b="1" dirty="0">
              <a:solidFill>
                <a:prstClr val="black"/>
              </a:solidFill>
              <a:latin typeface="Calibri"/>
              <a:cs typeface="Arial"/>
            </a:endParaRPr>
          </a:p>
        </p:txBody>
      </p:sp>
    </p:spTree>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Chart 12"/>
          <p:cNvGraphicFramePr>
            <a:graphicFrameLocks noChangeAspect="1"/>
          </p:cNvGraphicFramePr>
          <p:nvPr/>
        </p:nvGraphicFramePr>
        <p:xfrm>
          <a:off x="1321041" y="2852420"/>
          <a:ext cx="4205288" cy="2781300"/>
        </p:xfrm>
        <a:graphic>
          <a:graphicData uri="http://schemas.openxmlformats.org/drawingml/2006/chart">
            <c:chart xmlns:c="http://schemas.openxmlformats.org/drawingml/2006/chart" xmlns:r="http://schemas.openxmlformats.org/officeDocument/2006/relationships" r:id="rId3"/>
          </a:graphicData>
        </a:graphic>
      </p:graphicFrame>
      <p:sp>
        <p:nvSpPr>
          <p:cNvPr id="141313" name="Rectangle 2"/>
          <p:cNvSpPr>
            <a:spLocks noGrp="1" noChangeArrowheads="1"/>
          </p:cNvSpPr>
          <p:nvPr>
            <p:ph type="title"/>
          </p:nvPr>
        </p:nvSpPr>
        <p:spPr/>
        <p:txBody>
          <a:bodyPr/>
          <a:lstStyle/>
          <a:p>
            <a:r>
              <a:rPr lang="en-US" dirty="0" smtClean="0"/>
              <a:t>Medicare and Medicaid Account for Nearly </a:t>
            </a:r>
            <a:br>
              <a:rPr lang="en-US" dirty="0" smtClean="0"/>
            </a:br>
            <a:r>
              <a:rPr lang="en-US" dirty="0" smtClean="0"/>
              <a:t>40% of Massachusetts Health Spending</a:t>
            </a:r>
          </a:p>
        </p:txBody>
      </p:sp>
      <p:sp>
        <p:nvSpPr>
          <p:cNvPr id="18434" name="Slide Number Placeholder 4"/>
          <p:cNvSpPr>
            <a:spLocks noGrp="1"/>
          </p:cNvSpPr>
          <p:nvPr>
            <p:ph type="sldNum" sz="quarter" idx="10"/>
          </p:nvPr>
        </p:nvSpPr>
        <p:spPr/>
        <p:txBody>
          <a:bodyPr/>
          <a:lstStyle/>
          <a:p>
            <a:fld id="{C9616D73-0869-461D-9F8A-70C9F4F28836}" type="slidenum">
              <a:rPr lang="en-US" smtClean="0"/>
              <a:pPr/>
              <a:t>8</a:t>
            </a:fld>
            <a:endParaRPr lang="en-US" dirty="0"/>
          </a:p>
        </p:txBody>
      </p:sp>
      <p:sp>
        <p:nvSpPr>
          <p:cNvPr id="141315" name="TextBox 6"/>
          <p:cNvSpPr txBox="1">
            <a:spLocks noChangeArrowheads="1"/>
          </p:cNvSpPr>
          <p:nvPr/>
        </p:nvSpPr>
        <p:spPr bwMode="auto">
          <a:xfrm>
            <a:off x="455613" y="6161544"/>
            <a:ext cx="8345487" cy="215444"/>
          </a:xfrm>
          <a:prstGeom prst="rect">
            <a:avLst/>
          </a:prstGeom>
          <a:noFill/>
          <a:ln w="9525">
            <a:noFill/>
            <a:miter lim="800000"/>
            <a:headEnd/>
            <a:tailEnd/>
          </a:ln>
        </p:spPr>
        <p:txBody>
          <a:bodyPr lIns="0" rIns="0" anchor="b">
            <a:spAutoFit/>
          </a:bodyPr>
          <a:lstStyle/>
          <a:p>
            <a:r>
              <a:rPr lang="en-US" sz="600" dirty="0" smtClean="0"/>
              <a:t>SOURCE:</a:t>
            </a:r>
            <a:r>
              <a:rPr lang="en-US" sz="800" dirty="0" smtClean="0"/>
              <a:t> Centers for Medicare &amp; Medicaid Services, </a:t>
            </a:r>
            <a:r>
              <a:rPr lang="en-US" sz="800" i="1" dirty="0" smtClean="0">
                <a:hlinkClick r:id="rId4"/>
              </a:rPr>
              <a:t>Health Expenditures by State of Residence</a:t>
            </a:r>
            <a:r>
              <a:rPr lang="en-US" sz="800" dirty="0" smtClean="0"/>
              <a:t>, CMS, 2011.</a:t>
            </a:r>
            <a:endParaRPr lang="en-US" sz="800" dirty="0"/>
          </a:p>
        </p:txBody>
      </p:sp>
      <p:sp>
        <p:nvSpPr>
          <p:cNvPr id="18443" name="Rectangle 21"/>
          <p:cNvSpPr>
            <a:spLocks noChangeArrowheads="1"/>
          </p:cNvSpPr>
          <p:nvPr/>
        </p:nvSpPr>
        <p:spPr bwMode="auto">
          <a:xfrm>
            <a:off x="2732398" y="3263900"/>
            <a:ext cx="314189" cy="307777"/>
          </a:xfrm>
          <a:prstGeom prst="rect">
            <a:avLst/>
          </a:prstGeom>
          <a:noFill/>
          <a:ln w="9525">
            <a:noFill/>
            <a:miter lim="800000"/>
            <a:headEnd/>
            <a:tailEnd/>
          </a:ln>
        </p:spPr>
        <p:txBody>
          <a:bodyPr wrap="none" lIns="0" rIns="0">
            <a:spAutoFit/>
          </a:bodyPr>
          <a:lstStyle/>
          <a:p>
            <a:pPr algn="ctr">
              <a:defRPr/>
            </a:pPr>
            <a:r>
              <a:rPr lang="en-US" sz="1400" b="1" dirty="0" smtClean="0">
                <a:solidFill>
                  <a:schemeClr val="bg1"/>
                </a:solidFill>
              </a:rPr>
              <a:t>18%</a:t>
            </a:r>
            <a:endParaRPr lang="en-US" sz="3200" dirty="0">
              <a:solidFill>
                <a:schemeClr val="bg1"/>
              </a:solidFill>
            </a:endParaRPr>
          </a:p>
        </p:txBody>
      </p:sp>
      <p:sp>
        <p:nvSpPr>
          <p:cNvPr id="141319" name="Rectangle 22"/>
          <p:cNvSpPr>
            <a:spLocks noChangeArrowheads="1"/>
          </p:cNvSpPr>
          <p:nvPr/>
        </p:nvSpPr>
        <p:spPr bwMode="auto">
          <a:xfrm>
            <a:off x="2281547" y="4232275"/>
            <a:ext cx="314189" cy="307777"/>
          </a:xfrm>
          <a:prstGeom prst="rect">
            <a:avLst/>
          </a:prstGeom>
          <a:noFill/>
          <a:ln w="9525">
            <a:noFill/>
            <a:miter lim="800000"/>
            <a:headEnd/>
            <a:tailEnd/>
          </a:ln>
        </p:spPr>
        <p:txBody>
          <a:bodyPr wrap="none" lIns="0" rIns="0">
            <a:spAutoFit/>
          </a:bodyPr>
          <a:lstStyle/>
          <a:p>
            <a:pPr algn="ctr"/>
            <a:r>
              <a:rPr lang="en-US" sz="1400" b="1" dirty="0" smtClean="0">
                <a:solidFill>
                  <a:schemeClr val="bg1"/>
                </a:solidFill>
              </a:rPr>
              <a:t>19%</a:t>
            </a:r>
            <a:endParaRPr lang="en-US" sz="3200" dirty="0">
              <a:solidFill>
                <a:schemeClr val="bg1"/>
              </a:solidFill>
            </a:endParaRPr>
          </a:p>
        </p:txBody>
      </p:sp>
      <p:sp>
        <p:nvSpPr>
          <p:cNvPr id="141320" name="Rectangle 21"/>
          <p:cNvSpPr>
            <a:spLocks noChangeArrowheads="1"/>
          </p:cNvSpPr>
          <p:nvPr/>
        </p:nvSpPr>
        <p:spPr bwMode="auto">
          <a:xfrm>
            <a:off x="4265922" y="4111625"/>
            <a:ext cx="314189" cy="307777"/>
          </a:xfrm>
          <a:prstGeom prst="rect">
            <a:avLst/>
          </a:prstGeom>
          <a:noFill/>
          <a:ln w="9525">
            <a:noFill/>
            <a:miter lim="800000"/>
            <a:headEnd/>
            <a:tailEnd/>
          </a:ln>
        </p:spPr>
        <p:txBody>
          <a:bodyPr wrap="none" lIns="0" rIns="0">
            <a:spAutoFit/>
          </a:bodyPr>
          <a:lstStyle/>
          <a:p>
            <a:pPr algn="ctr"/>
            <a:r>
              <a:rPr lang="en-US" sz="1400" b="1" dirty="0" smtClean="0">
                <a:solidFill>
                  <a:schemeClr val="bg1"/>
                </a:solidFill>
              </a:rPr>
              <a:t>63%</a:t>
            </a:r>
            <a:endParaRPr lang="en-US" sz="3200" dirty="0">
              <a:solidFill>
                <a:schemeClr val="bg1"/>
              </a:solidFill>
            </a:endParaRPr>
          </a:p>
        </p:txBody>
      </p:sp>
      <p:sp>
        <p:nvSpPr>
          <p:cNvPr id="19" name="Rectangular Callout 18"/>
          <p:cNvSpPr/>
          <p:nvPr/>
        </p:nvSpPr>
        <p:spPr>
          <a:xfrm>
            <a:off x="4766710" y="3524250"/>
            <a:ext cx="1097280" cy="476250"/>
          </a:xfrm>
          <a:prstGeom prst="wedgeRectCallout">
            <a:avLst>
              <a:gd name="adj1" fmla="val -55167"/>
              <a:gd name="adj2" fmla="val 94451"/>
            </a:avLst>
          </a:prstGeom>
          <a:solidFill>
            <a:schemeClr val="bg1"/>
          </a:solidFill>
          <a:ln w="6350">
            <a:solidFill>
              <a:srgbClr val="777777"/>
            </a:solidFill>
          </a:ln>
        </p:spPr>
        <p:style>
          <a:lnRef idx="2">
            <a:schemeClr val="accent1">
              <a:shade val="50000"/>
            </a:schemeClr>
          </a:lnRef>
          <a:fillRef idx="1">
            <a:schemeClr val="accent1"/>
          </a:fillRef>
          <a:effectRef idx="0">
            <a:schemeClr val="accent1"/>
          </a:effectRef>
          <a:fontRef idx="minor">
            <a:schemeClr val="lt1"/>
          </a:fontRef>
        </p:style>
        <p:txBody>
          <a:bodyPr lIns="45720" rIns="45720" anchor="ctr"/>
          <a:lstStyle/>
          <a:p>
            <a:pPr algn="ctr">
              <a:defRPr/>
            </a:pPr>
            <a:r>
              <a:rPr lang="en-US" sz="1200" b="1" dirty="0" smtClean="0">
                <a:solidFill>
                  <a:schemeClr val="tx1"/>
                </a:solidFill>
              </a:rPr>
              <a:t>Private/Other</a:t>
            </a:r>
            <a:r>
              <a:rPr lang="en-US" sz="1200" b="1" dirty="0">
                <a:solidFill>
                  <a:schemeClr val="tx1"/>
                </a:solidFill>
              </a:rPr>
              <a:t/>
            </a:r>
            <a:br>
              <a:rPr lang="en-US" sz="1200" b="1" dirty="0">
                <a:solidFill>
                  <a:schemeClr val="tx1"/>
                </a:solidFill>
              </a:rPr>
            </a:br>
            <a:r>
              <a:rPr lang="en-US" sz="1200" b="1" dirty="0" smtClean="0">
                <a:solidFill>
                  <a:schemeClr val="tx1"/>
                </a:solidFill>
              </a:rPr>
              <a:t>$38,339 </a:t>
            </a:r>
            <a:endParaRPr lang="en-US" sz="1200" b="1" dirty="0">
              <a:solidFill>
                <a:schemeClr val="tx1"/>
              </a:solidFill>
            </a:endParaRPr>
          </a:p>
        </p:txBody>
      </p:sp>
      <p:sp>
        <p:nvSpPr>
          <p:cNvPr id="141322" name="Rectangle 8"/>
          <p:cNvSpPr>
            <a:spLocks noChangeArrowheads="1"/>
          </p:cNvSpPr>
          <p:nvPr/>
        </p:nvSpPr>
        <p:spPr bwMode="auto">
          <a:xfrm>
            <a:off x="455613" y="1785938"/>
            <a:ext cx="5268912" cy="400110"/>
          </a:xfrm>
          <a:prstGeom prst="rect">
            <a:avLst/>
          </a:prstGeom>
          <a:noFill/>
          <a:ln w="9525">
            <a:noFill/>
            <a:miter lim="800000"/>
            <a:headEnd/>
            <a:tailEnd/>
          </a:ln>
        </p:spPr>
        <p:txBody>
          <a:bodyPr wrap="square" lIns="0" rIns="0">
            <a:spAutoFit/>
          </a:bodyPr>
          <a:lstStyle/>
          <a:p>
            <a:pPr>
              <a:defRPr sz="1800" b="1" i="0" u="none" strike="noStrike" kern="1200" baseline="0">
                <a:solidFill>
                  <a:prstClr val="black"/>
                </a:solidFill>
                <a:latin typeface="+mn-lt"/>
                <a:ea typeface="+mn-ea"/>
                <a:cs typeface="+mn-cs"/>
              </a:defRPr>
            </a:pPr>
            <a:r>
              <a:rPr lang="en-US" sz="1000" dirty="0" smtClean="0">
                <a:solidFill>
                  <a:prstClr val="black"/>
                </a:solidFill>
              </a:rPr>
              <a:t>TOTAL PERSONAL HEALTH EXPENDITURES BY PAYER IN MASSACHUSETTS, 2009</a:t>
            </a:r>
          </a:p>
          <a:p>
            <a:pPr>
              <a:defRPr sz="1800" b="1" i="0" u="none" strike="noStrike" kern="1200" baseline="0">
                <a:solidFill>
                  <a:prstClr val="black"/>
                </a:solidFill>
                <a:latin typeface="+mn-lt"/>
                <a:ea typeface="+mn-ea"/>
                <a:cs typeface="+mn-cs"/>
              </a:defRPr>
            </a:pPr>
            <a:r>
              <a:rPr lang="en-US" sz="1000" b="1" dirty="0" smtClean="0">
                <a:solidFill>
                  <a:prstClr val="black"/>
                </a:solidFill>
              </a:rPr>
              <a:t>(MILLIONS OF DOLLARS)</a:t>
            </a:r>
            <a:endParaRPr lang="en-US" sz="1000" dirty="0">
              <a:solidFill>
                <a:prstClr val="black"/>
              </a:solidFill>
            </a:endParaRPr>
          </a:p>
        </p:txBody>
      </p:sp>
      <p:sp>
        <p:nvSpPr>
          <p:cNvPr id="18" name="Rectangular Callout 17"/>
          <p:cNvSpPr/>
          <p:nvPr/>
        </p:nvSpPr>
        <p:spPr>
          <a:xfrm>
            <a:off x="937660" y="3686175"/>
            <a:ext cx="1097280" cy="476250"/>
          </a:xfrm>
          <a:prstGeom prst="wedgeRectCallout">
            <a:avLst>
              <a:gd name="adj1" fmla="val 57261"/>
              <a:gd name="adj2" fmla="val 92451"/>
            </a:avLst>
          </a:prstGeom>
          <a:solidFill>
            <a:schemeClr val="bg1"/>
          </a:solidFill>
          <a:ln w="6350">
            <a:solidFill>
              <a:srgbClr val="777777"/>
            </a:solidFill>
          </a:ln>
        </p:spPr>
        <p:style>
          <a:lnRef idx="2">
            <a:schemeClr val="accent1">
              <a:shade val="50000"/>
            </a:schemeClr>
          </a:lnRef>
          <a:fillRef idx="1">
            <a:schemeClr val="accent1"/>
          </a:fillRef>
          <a:effectRef idx="0">
            <a:schemeClr val="accent1"/>
          </a:effectRef>
          <a:fontRef idx="minor">
            <a:schemeClr val="lt1"/>
          </a:fontRef>
        </p:style>
        <p:txBody>
          <a:bodyPr lIns="45720" rIns="45720" anchor="ctr"/>
          <a:lstStyle/>
          <a:p>
            <a:pPr algn="ctr">
              <a:defRPr/>
            </a:pPr>
            <a:r>
              <a:rPr lang="en-US" sz="1200" b="1" dirty="0" smtClean="0">
                <a:solidFill>
                  <a:schemeClr val="tx1"/>
                </a:solidFill>
              </a:rPr>
              <a:t>Medicare</a:t>
            </a:r>
            <a:r>
              <a:rPr lang="en-US" sz="1200" b="1" dirty="0">
                <a:solidFill>
                  <a:schemeClr val="tx1"/>
                </a:solidFill>
              </a:rPr>
              <a:t/>
            </a:r>
            <a:br>
              <a:rPr lang="en-US" sz="1200" b="1" dirty="0">
                <a:solidFill>
                  <a:schemeClr val="tx1"/>
                </a:solidFill>
              </a:rPr>
            </a:br>
            <a:r>
              <a:rPr lang="en-US" sz="1200" b="1" dirty="0" smtClean="0">
                <a:solidFill>
                  <a:schemeClr val="tx1"/>
                </a:solidFill>
              </a:rPr>
              <a:t>$11,721 </a:t>
            </a:r>
            <a:endParaRPr lang="en-US" sz="1200" b="1" dirty="0">
              <a:solidFill>
                <a:schemeClr val="tx1"/>
              </a:solidFill>
            </a:endParaRPr>
          </a:p>
        </p:txBody>
      </p:sp>
      <p:sp>
        <p:nvSpPr>
          <p:cNvPr id="20" name="Rectangular Callout 19"/>
          <p:cNvSpPr/>
          <p:nvPr/>
        </p:nvSpPr>
        <p:spPr>
          <a:xfrm>
            <a:off x="1423435" y="2552700"/>
            <a:ext cx="1097280" cy="476250"/>
          </a:xfrm>
          <a:prstGeom prst="wedgeRectCallout">
            <a:avLst>
              <a:gd name="adj1" fmla="val 57261"/>
              <a:gd name="adj2" fmla="val 92451"/>
            </a:avLst>
          </a:prstGeom>
          <a:solidFill>
            <a:schemeClr val="bg1"/>
          </a:solidFill>
          <a:ln w="6350">
            <a:solidFill>
              <a:srgbClr val="777777"/>
            </a:solidFill>
          </a:ln>
        </p:spPr>
        <p:style>
          <a:lnRef idx="2">
            <a:schemeClr val="accent1">
              <a:shade val="50000"/>
            </a:schemeClr>
          </a:lnRef>
          <a:fillRef idx="1">
            <a:schemeClr val="accent1"/>
          </a:fillRef>
          <a:effectRef idx="0">
            <a:schemeClr val="accent1"/>
          </a:effectRef>
          <a:fontRef idx="minor">
            <a:schemeClr val="lt1"/>
          </a:fontRef>
        </p:style>
        <p:txBody>
          <a:bodyPr lIns="45720" rIns="45720" anchor="ctr"/>
          <a:lstStyle/>
          <a:p>
            <a:pPr algn="ctr">
              <a:defRPr/>
            </a:pPr>
            <a:r>
              <a:rPr lang="en-US" sz="1200" b="1" dirty="0" smtClean="0">
                <a:solidFill>
                  <a:schemeClr val="tx1"/>
                </a:solidFill>
              </a:rPr>
              <a:t>Medicaid</a:t>
            </a:r>
            <a:r>
              <a:rPr lang="en-US" sz="1200" b="1" dirty="0">
                <a:solidFill>
                  <a:schemeClr val="tx1"/>
                </a:solidFill>
              </a:rPr>
              <a:t/>
            </a:r>
            <a:br>
              <a:rPr lang="en-US" sz="1200" b="1" dirty="0">
                <a:solidFill>
                  <a:schemeClr val="tx1"/>
                </a:solidFill>
              </a:rPr>
            </a:br>
            <a:r>
              <a:rPr lang="en-US" sz="1200" b="1" dirty="0" smtClean="0">
                <a:solidFill>
                  <a:schemeClr val="tx1"/>
                </a:solidFill>
              </a:rPr>
              <a:t>$11,102 </a:t>
            </a:r>
            <a:endParaRPr lang="en-US" sz="1200" b="1" dirty="0">
              <a:solidFill>
                <a:schemeClr val="tx1"/>
              </a:solidFill>
            </a:endParaRPr>
          </a:p>
        </p:txBody>
      </p:sp>
      <p:sp>
        <p:nvSpPr>
          <p:cNvPr id="14" name="Rectangle 13"/>
          <p:cNvSpPr/>
          <p:nvPr/>
        </p:nvSpPr>
        <p:spPr>
          <a:xfrm>
            <a:off x="6399213" y="1635125"/>
            <a:ext cx="228600" cy="1190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6" name="Text Box 11"/>
          <p:cNvSpPr txBox="1">
            <a:spLocks noChangeArrowheads="1"/>
          </p:cNvSpPr>
          <p:nvPr/>
        </p:nvSpPr>
        <p:spPr bwMode="auto">
          <a:xfrm>
            <a:off x="6627813" y="1819275"/>
            <a:ext cx="2057400" cy="4481513"/>
          </a:xfrm>
          <a:prstGeom prst="rect">
            <a:avLst/>
          </a:prstGeom>
          <a:noFill/>
          <a:ln w="3175">
            <a:solidFill>
              <a:schemeClr val="accent1">
                <a:lumMod val="60000"/>
                <a:lumOff val="40000"/>
              </a:schemeClr>
            </a:solidFill>
            <a:miter lim="800000"/>
            <a:headEnd/>
            <a:tailEnd/>
          </a:ln>
        </p:spPr>
        <p:txBody>
          <a:bodyPr/>
          <a:lstStyle/>
          <a:p>
            <a:pPr defTabSz="914400">
              <a:spcBef>
                <a:spcPts val="600"/>
              </a:spcBef>
            </a:pPr>
            <a:r>
              <a:rPr lang="en-US" sz="1200" dirty="0" smtClean="0">
                <a:cs typeface="Calibri" pitchFamily="34" charset="0"/>
              </a:rPr>
              <a:t>In 2009, Medicare covered just over 1 million residents in Massachusetts. Medicaid, which includes the Children’s Health Insurance Program (CHIP) and the enrollees in Commonwealth Care, the state’s subsidized insurance program, covered 1.4 million Massachusetts residents. </a:t>
            </a:r>
          </a:p>
          <a:p>
            <a:pPr defTabSz="914400">
              <a:spcBef>
                <a:spcPts val="600"/>
              </a:spcBef>
            </a:pPr>
            <a:r>
              <a:rPr lang="en-US" sz="1200" dirty="0" smtClean="0">
                <a:cs typeface="Calibri" pitchFamily="34" charset="0"/>
              </a:rPr>
              <a:t>About half of Private/Other spending is on private insurance, and about one quarter is out-of-pocket spending. The remaining Private/Other spending comes from programs run by the Department of Defense and Department of Veterans Affairs and other third-party payers such as Workers Compensation.  </a:t>
            </a:r>
            <a:endParaRPr lang="en-US" sz="1200" dirty="0">
              <a:cs typeface="Calibri" pitchFamily="34" charset="0"/>
            </a:endParaRPr>
          </a:p>
        </p:txBody>
      </p:sp>
    </p:spTree>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2" val="7f8991a02938f9c563b24286b67d5e69053cc5d"/>
</p:tagLst>
</file>

<file path=ppt/theme/theme1.xml><?xml version="1.0" encoding="utf-8"?>
<a:theme xmlns:a="http://schemas.openxmlformats.org/drawingml/2006/main" name="Default Design">
  <a:themeElements>
    <a:clrScheme name="BCBSMA Foundation PPT">
      <a:dk1>
        <a:srgbClr val="1C1C1C"/>
      </a:dk1>
      <a:lt1>
        <a:srgbClr val="FFFFFF"/>
      </a:lt1>
      <a:dk2>
        <a:srgbClr val="0E6E83"/>
      </a:dk2>
      <a:lt2>
        <a:srgbClr val="389A8A"/>
      </a:lt2>
      <a:accent1>
        <a:srgbClr val="5D87A1"/>
      </a:accent1>
      <a:accent2>
        <a:srgbClr val="969696"/>
      </a:accent2>
      <a:accent3>
        <a:srgbClr val="FFE153"/>
      </a:accent3>
      <a:accent4>
        <a:srgbClr val="7F3F61"/>
      </a:accent4>
      <a:accent5>
        <a:srgbClr val="D3643B"/>
      </a:accent5>
      <a:accent6>
        <a:srgbClr val="389A8A"/>
      </a:accent6>
      <a:hlink>
        <a:srgbClr val="D3643B"/>
      </a:hlink>
      <a:folHlink>
        <a:srgbClr val="389A8A"/>
      </a:folHlink>
    </a:clrScheme>
    <a:fontScheme name="Default Design">
      <a:majorFont>
        <a:latin typeface="Calibri"/>
        <a:ea typeface=""/>
        <a:cs typeface="Arial"/>
      </a:majorFont>
      <a:minorFont>
        <a:latin typeface="Calibri"/>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7F3F61"/>
        </a:dk1>
        <a:lt1>
          <a:srgbClr val="FFFFFF"/>
        </a:lt1>
        <a:dk2>
          <a:srgbClr val="5D87A1"/>
        </a:dk2>
        <a:lt2>
          <a:srgbClr val="969696"/>
        </a:lt2>
        <a:accent1>
          <a:srgbClr val="0E6E83"/>
        </a:accent1>
        <a:accent2>
          <a:srgbClr val="D3643B"/>
        </a:accent2>
        <a:accent3>
          <a:srgbClr val="FFFFFF"/>
        </a:accent3>
        <a:accent4>
          <a:srgbClr val="6C3452"/>
        </a:accent4>
        <a:accent5>
          <a:srgbClr val="AABAC1"/>
        </a:accent5>
        <a:accent6>
          <a:srgbClr val="BF5A35"/>
        </a:accent6>
        <a:hlink>
          <a:srgbClr val="FFE153"/>
        </a:hlink>
        <a:folHlink>
          <a:srgbClr val="389A8A"/>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IMPACT">
  <a:themeElements>
    <a:clrScheme name="BCBSMA Foundation PPT">
      <a:dk1>
        <a:srgbClr val="1C1C1C"/>
      </a:dk1>
      <a:lt1>
        <a:srgbClr val="FFFFFF"/>
      </a:lt1>
      <a:dk2>
        <a:srgbClr val="0E6E83"/>
      </a:dk2>
      <a:lt2>
        <a:srgbClr val="389A8A"/>
      </a:lt2>
      <a:accent1>
        <a:srgbClr val="5D87A1"/>
      </a:accent1>
      <a:accent2>
        <a:srgbClr val="969696"/>
      </a:accent2>
      <a:accent3>
        <a:srgbClr val="FFE153"/>
      </a:accent3>
      <a:accent4>
        <a:srgbClr val="7F3F61"/>
      </a:accent4>
      <a:accent5>
        <a:srgbClr val="D3643B"/>
      </a:accent5>
      <a:accent6>
        <a:srgbClr val="389A8A"/>
      </a:accent6>
      <a:hlink>
        <a:srgbClr val="D3643B"/>
      </a:hlink>
      <a:folHlink>
        <a:srgbClr val="389A8A"/>
      </a:folHlink>
    </a:clrScheme>
    <a:fontScheme name="Default Design">
      <a:majorFont>
        <a:latin typeface="Calibri"/>
        <a:ea typeface=""/>
        <a:cs typeface="Arial"/>
      </a:majorFont>
      <a:minorFont>
        <a:latin typeface="Calibri"/>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7F3F61"/>
        </a:dk1>
        <a:lt1>
          <a:srgbClr val="FFFFFF"/>
        </a:lt1>
        <a:dk2>
          <a:srgbClr val="5D87A1"/>
        </a:dk2>
        <a:lt2>
          <a:srgbClr val="969696"/>
        </a:lt2>
        <a:accent1>
          <a:srgbClr val="0E6E83"/>
        </a:accent1>
        <a:accent2>
          <a:srgbClr val="D3643B"/>
        </a:accent2>
        <a:accent3>
          <a:srgbClr val="FFFFFF"/>
        </a:accent3>
        <a:accent4>
          <a:srgbClr val="6C3452"/>
        </a:accent4>
        <a:accent5>
          <a:srgbClr val="AABAC1"/>
        </a:accent5>
        <a:accent6>
          <a:srgbClr val="BF5A35"/>
        </a:accent6>
        <a:hlink>
          <a:srgbClr val="FFE153"/>
        </a:hlink>
        <a:folHlink>
          <a:srgbClr val="389A8A"/>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HEALTHCARE DOLLARS">
  <a:themeElements>
    <a:clrScheme name="BCBSMA Foundation PPT">
      <a:dk1>
        <a:srgbClr val="1C1C1C"/>
      </a:dk1>
      <a:lt1>
        <a:srgbClr val="FFFFFF"/>
      </a:lt1>
      <a:dk2>
        <a:srgbClr val="0E6E83"/>
      </a:dk2>
      <a:lt2>
        <a:srgbClr val="389A8A"/>
      </a:lt2>
      <a:accent1>
        <a:srgbClr val="5D87A1"/>
      </a:accent1>
      <a:accent2>
        <a:srgbClr val="969696"/>
      </a:accent2>
      <a:accent3>
        <a:srgbClr val="FFE153"/>
      </a:accent3>
      <a:accent4>
        <a:srgbClr val="7F3F61"/>
      </a:accent4>
      <a:accent5>
        <a:srgbClr val="D3643B"/>
      </a:accent5>
      <a:accent6>
        <a:srgbClr val="389A8A"/>
      </a:accent6>
      <a:hlink>
        <a:srgbClr val="D3643B"/>
      </a:hlink>
      <a:folHlink>
        <a:srgbClr val="389A8A"/>
      </a:folHlink>
    </a:clrScheme>
    <a:fontScheme name="Default Design">
      <a:majorFont>
        <a:latin typeface="Calibri"/>
        <a:ea typeface=""/>
        <a:cs typeface="Arial"/>
      </a:majorFont>
      <a:minorFont>
        <a:latin typeface="Calibri"/>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7F3F61"/>
        </a:dk1>
        <a:lt1>
          <a:srgbClr val="FFFFFF"/>
        </a:lt1>
        <a:dk2>
          <a:srgbClr val="5D87A1"/>
        </a:dk2>
        <a:lt2>
          <a:srgbClr val="969696"/>
        </a:lt2>
        <a:accent1>
          <a:srgbClr val="0E6E83"/>
        </a:accent1>
        <a:accent2>
          <a:srgbClr val="D3643B"/>
        </a:accent2>
        <a:accent3>
          <a:srgbClr val="FFFFFF"/>
        </a:accent3>
        <a:accent4>
          <a:srgbClr val="6C3452"/>
        </a:accent4>
        <a:accent5>
          <a:srgbClr val="AABAC1"/>
        </a:accent5>
        <a:accent6>
          <a:srgbClr val="BF5A35"/>
        </a:accent6>
        <a:hlink>
          <a:srgbClr val="FFE153"/>
        </a:hlink>
        <a:folHlink>
          <a:srgbClr val="389A8A"/>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DRIVERS">
  <a:themeElements>
    <a:clrScheme name="BCBSMA Foundation PPT">
      <a:dk1>
        <a:srgbClr val="1C1C1C"/>
      </a:dk1>
      <a:lt1>
        <a:srgbClr val="FFFFFF"/>
      </a:lt1>
      <a:dk2>
        <a:srgbClr val="0E6E83"/>
      </a:dk2>
      <a:lt2>
        <a:srgbClr val="389A8A"/>
      </a:lt2>
      <a:accent1>
        <a:srgbClr val="5D87A1"/>
      </a:accent1>
      <a:accent2>
        <a:srgbClr val="969696"/>
      </a:accent2>
      <a:accent3>
        <a:srgbClr val="FFE153"/>
      </a:accent3>
      <a:accent4>
        <a:srgbClr val="7F3F61"/>
      </a:accent4>
      <a:accent5>
        <a:srgbClr val="D3643B"/>
      </a:accent5>
      <a:accent6>
        <a:srgbClr val="389A8A"/>
      </a:accent6>
      <a:hlink>
        <a:srgbClr val="D3643B"/>
      </a:hlink>
      <a:folHlink>
        <a:srgbClr val="389A8A"/>
      </a:folHlink>
    </a:clrScheme>
    <a:fontScheme name="Default Design">
      <a:majorFont>
        <a:latin typeface="Calibri"/>
        <a:ea typeface=""/>
        <a:cs typeface="Arial"/>
      </a:majorFont>
      <a:minorFont>
        <a:latin typeface="Calibri"/>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7F3F61"/>
        </a:dk1>
        <a:lt1>
          <a:srgbClr val="FFFFFF"/>
        </a:lt1>
        <a:dk2>
          <a:srgbClr val="5D87A1"/>
        </a:dk2>
        <a:lt2>
          <a:srgbClr val="969696"/>
        </a:lt2>
        <a:accent1>
          <a:srgbClr val="0E6E83"/>
        </a:accent1>
        <a:accent2>
          <a:srgbClr val="D3643B"/>
        </a:accent2>
        <a:accent3>
          <a:srgbClr val="FFFFFF"/>
        </a:accent3>
        <a:accent4>
          <a:srgbClr val="6C3452"/>
        </a:accent4>
        <a:accent5>
          <a:srgbClr val="AABAC1"/>
        </a:accent5>
        <a:accent6>
          <a:srgbClr val="BF5A35"/>
        </a:accent6>
        <a:hlink>
          <a:srgbClr val="FFE153"/>
        </a:hlink>
        <a:folHlink>
          <a:srgbClr val="389A8A"/>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4_VARIATIONS">
  <a:themeElements>
    <a:clrScheme name="BCBSMA Foundation PPT">
      <a:dk1>
        <a:srgbClr val="1C1C1C"/>
      </a:dk1>
      <a:lt1>
        <a:srgbClr val="FFFFFF"/>
      </a:lt1>
      <a:dk2>
        <a:srgbClr val="0E6E83"/>
      </a:dk2>
      <a:lt2>
        <a:srgbClr val="389A8A"/>
      </a:lt2>
      <a:accent1>
        <a:srgbClr val="5D87A1"/>
      </a:accent1>
      <a:accent2>
        <a:srgbClr val="969696"/>
      </a:accent2>
      <a:accent3>
        <a:srgbClr val="FFE153"/>
      </a:accent3>
      <a:accent4>
        <a:srgbClr val="7F3F61"/>
      </a:accent4>
      <a:accent5>
        <a:srgbClr val="D3643B"/>
      </a:accent5>
      <a:accent6>
        <a:srgbClr val="389A8A"/>
      </a:accent6>
      <a:hlink>
        <a:srgbClr val="D3643B"/>
      </a:hlink>
      <a:folHlink>
        <a:srgbClr val="389A8A"/>
      </a:folHlink>
    </a:clrScheme>
    <a:fontScheme name="Default Design">
      <a:majorFont>
        <a:latin typeface="Calibri"/>
        <a:ea typeface=""/>
        <a:cs typeface="Arial"/>
      </a:majorFont>
      <a:minorFont>
        <a:latin typeface="Calibri"/>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7F3F61"/>
        </a:dk1>
        <a:lt1>
          <a:srgbClr val="FFFFFF"/>
        </a:lt1>
        <a:dk2>
          <a:srgbClr val="5D87A1"/>
        </a:dk2>
        <a:lt2>
          <a:srgbClr val="969696"/>
        </a:lt2>
        <a:accent1>
          <a:srgbClr val="0E6E83"/>
        </a:accent1>
        <a:accent2>
          <a:srgbClr val="D3643B"/>
        </a:accent2>
        <a:accent3>
          <a:srgbClr val="FFFFFF"/>
        </a:accent3>
        <a:accent4>
          <a:srgbClr val="6C3452"/>
        </a:accent4>
        <a:accent5>
          <a:srgbClr val="AABAC1"/>
        </a:accent5>
        <a:accent6>
          <a:srgbClr val="BF5A35"/>
        </a:accent6>
        <a:hlink>
          <a:srgbClr val="FFE153"/>
        </a:hlink>
        <a:folHlink>
          <a:srgbClr val="389A8A"/>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4_DRIVERS">
  <a:themeElements>
    <a:clrScheme name="BCBSMA Foundation PPT">
      <a:dk1>
        <a:srgbClr val="1C1C1C"/>
      </a:dk1>
      <a:lt1>
        <a:srgbClr val="FFFFFF"/>
      </a:lt1>
      <a:dk2>
        <a:srgbClr val="0E6E83"/>
      </a:dk2>
      <a:lt2>
        <a:srgbClr val="389A8A"/>
      </a:lt2>
      <a:accent1>
        <a:srgbClr val="5D87A1"/>
      </a:accent1>
      <a:accent2>
        <a:srgbClr val="969696"/>
      </a:accent2>
      <a:accent3>
        <a:srgbClr val="FFE153"/>
      </a:accent3>
      <a:accent4>
        <a:srgbClr val="7F3F61"/>
      </a:accent4>
      <a:accent5>
        <a:srgbClr val="D3643B"/>
      </a:accent5>
      <a:accent6>
        <a:srgbClr val="389A8A"/>
      </a:accent6>
      <a:hlink>
        <a:srgbClr val="D3643B"/>
      </a:hlink>
      <a:folHlink>
        <a:srgbClr val="389A8A"/>
      </a:folHlink>
    </a:clrScheme>
    <a:fontScheme name="Default Design">
      <a:majorFont>
        <a:latin typeface="Calibri"/>
        <a:ea typeface=""/>
        <a:cs typeface="Arial"/>
      </a:majorFont>
      <a:minorFont>
        <a:latin typeface="Calibri"/>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7F3F61"/>
        </a:dk1>
        <a:lt1>
          <a:srgbClr val="FFFFFF"/>
        </a:lt1>
        <a:dk2>
          <a:srgbClr val="5D87A1"/>
        </a:dk2>
        <a:lt2>
          <a:srgbClr val="969696"/>
        </a:lt2>
        <a:accent1>
          <a:srgbClr val="0E6E83"/>
        </a:accent1>
        <a:accent2>
          <a:srgbClr val="D3643B"/>
        </a:accent2>
        <a:accent3>
          <a:srgbClr val="FFFFFF"/>
        </a:accent3>
        <a:accent4>
          <a:srgbClr val="6C3452"/>
        </a:accent4>
        <a:accent5>
          <a:srgbClr val="AABAC1"/>
        </a:accent5>
        <a:accent6>
          <a:srgbClr val="BF5A35"/>
        </a:accent6>
        <a:hlink>
          <a:srgbClr val="FFE153"/>
        </a:hlink>
        <a:folHlink>
          <a:srgbClr val="389A8A"/>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5_VARIATIONS">
  <a:themeElements>
    <a:clrScheme name="BCBSMA Foundation PPT">
      <a:dk1>
        <a:srgbClr val="1C1C1C"/>
      </a:dk1>
      <a:lt1>
        <a:srgbClr val="FFFFFF"/>
      </a:lt1>
      <a:dk2>
        <a:srgbClr val="0E6E83"/>
      </a:dk2>
      <a:lt2>
        <a:srgbClr val="389A8A"/>
      </a:lt2>
      <a:accent1>
        <a:srgbClr val="5D87A1"/>
      </a:accent1>
      <a:accent2>
        <a:srgbClr val="969696"/>
      </a:accent2>
      <a:accent3>
        <a:srgbClr val="FFE153"/>
      </a:accent3>
      <a:accent4>
        <a:srgbClr val="7F3F61"/>
      </a:accent4>
      <a:accent5>
        <a:srgbClr val="D3643B"/>
      </a:accent5>
      <a:accent6>
        <a:srgbClr val="389A8A"/>
      </a:accent6>
      <a:hlink>
        <a:srgbClr val="D3643B"/>
      </a:hlink>
      <a:folHlink>
        <a:srgbClr val="389A8A"/>
      </a:folHlink>
    </a:clrScheme>
    <a:fontScheme name="Default Design">
      <a:majorFont>
        <a:latin typeface="Calibri"/>
        <a:ea typeface=""/>
        <a:cs typeface="Arial"/>
      </a:majorFont>
      <a:minorFont>
        <a:latin typeface="Calibri"/>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7F3F61"/>
        </a:dk1>
        <a:lt1>
          <a:srgbClr val="FFFFFF"/>
        </a:lt1>
        <a:dk2>
          <a:srgbClr val="5D87A1"/>
        </a:dk2>
        <a:lt2>
          <a:srgbClr val="969696"/>
        </a:lt2>
        <a:accent1>
          <a:srgbClr val="0E6E83"/>
        </a:accent1>
        <a:accent2>
          <a:srgbClr val="D3643B"/>
        </a:accent2>
        <a:accent3>
          <a:srgbClr val="FFFFFF"/>
        </a:accent3>
        <a:accent4>
          <a:srgbClr val="6C3452"/>
        </a:accent4>
        <a:accent5>
          <a:srgbClr val="AABAC1"/>
        </a:accent5>
        <a:accent6>
          <a:srgbClr val="BF5A35"/>
        </a:accent6>
        <a:hlink>
          <a:srgbClr val="FFE153"/>
        </a:hlink>
        <a:folHlink>
          <a:srgbClr val="389A8A"/>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BCBSMA Foundation PPT">
    <a:dk1>
      <a:srgbClr val="1C1C1C"/>
    </a:dk1>
    <a:lt1>
      <a:srgbClr val="FFFFFF"/>
    </a:lt1>
    <a:dk2>
      <a:srgbClr val="0E6E83"/>
    </a:dk2>
    <a:lt2>
      <a:srgbClr val="389A8A"/>
    </a:lt2>
    <a:accent1>
      <a:srgbClr val="5D87A1"/>
    </a:accent1>
    <a:accent2>
      <a:srgbClr val="969696"/>
    </a:accent2>
    <a:accent3>
      <a:srgbClr val="FFE153"/>
    </a:accent3>
    <a:accent4>
      <a:srgbClr val="7F3F61"/>
    </a:accent4>
    <a:accent5>
      <a:srgbClr val="D3643B"/>
    </a:accent5>
    <a:accent6>
      <a:srgbClr val="389A8A"/>
    </a:accent6>
    <a:hlink>
      <a:srgbClr val="D3643B"/>
    </a:hlink>
    <a:folHlink>
      <a:srgbClr val="389A8A"/>
    </a:folHlink>
  </a:clrScheme>
  <a:fontScheme name="Default Design">
    <a:majorFont>
      <a:latin typeface="Calibri"/>
      <a:ea typeface=""/>
      <a:cs typeface="Arial"/>
    </a:majorFont>
    <a:minorFont>
      <a:latin typeface="Calibri"/>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BCBSMA Foundation PPT">
    <a:dk1>
      <a:srgbClr val="1C1C1C"/>
    </a:dk1>
    <a:lt1>
      <a:srgbClr val="FFFFFF"/>
    </a:lt1>
    <a:dk2>
      <a:srgbClr val="0E6E83"/>
    </a:dk2>
    <a:lt2>
      <a:srgbClr val="389A8A"/>
    </a:lt2>
    <a:accent1>
      <a:srgbClr val="5D87A1"/>
    </a:accent1>
    <a:accent2>
      <a:srgbClr val="969696"/>
    </a:accent2>
    <a:accent3>
      <a:srgbClr val="FFE153"/>
    </a:accent3>
    <a:accent4>
      <a:srgbClr val="7F3F61"/>
    </a:accent4>
    <a:accent5>
      <a:srgbClr val="D3643B"/>
    </a:accent5>
    <a:accent6>
      <a:srgbClr val="389A8A"/>
    </a:accent6>
    <a:hlink>
      <a:srgbClr val="D3643B"/>
    </a:hlink>
    <a:folHlink>
      <a:srgbClr val="389A8A"/>
    </a:folHlink>
  </a:clrScheme>
  <a:fontScheme name="Default Design">
    <a:majorFont>
      <a:latin typeface="Calibri"/>
      <a:ea typeface=""/>
      <a:cs typeface="Arial"/>
    </a:majorFont>
    <a:minorFont>
      <a:latin typeface="Calibri"/>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BCBSMA Foundation PPT">
    <a:dk1>
      <a:srgbClr val="1C1C1C"/>
    </a:dk1>
    <a:lt1>
      <a:srgbClr val="FFFFFF"/>
    </a:lt1>
    <a:dk2>
      <a:srgbClr val="0E6E83"/>
    </a:dk2>
    <a:lt2>
      <a:srgbClr val="389A8A"/>
    </a:lt2>
    <a:accent1>
      <a:srgbClr val="5D87A1"/>
    </a:accent1>
    <a:accent2>
      <a:srgbClr val="969696"/>
    </a:accent2>
    <a:accent3>
      <a:srgbClr val="FFE153"/>
    </a:accent3>
    <a:accent4>
      <a:srgbClr val="7F3F61"/>
    </a:accent4>
    <a:accent5>
      <a:srgbClr val="D3643B"/>
    </a:accent5>
    <a:accent6>
      <a:srgbClr val="389A8A"/>
    </a:accent6>
    <a:hlink>
      <a:srgbClr val="D3643B"/>
    </a:hlink>
    <a:folHlink>
      <a:srgbClr val="389A8A"/>
    </a:folHlink>
  </a:clrScheme>
  <a:fontScheme name="Default Design">
    <a:majorFont>
      <a:latin typeface="Calibri"/>
      <a:ea typeface=""/>
      <a:cs typeface="Arial"/>
    </a:majorFont>
    <a:minorFont>
      <a:latin typeface="Calibri"/>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BCBSMA Foundation PPT">
    <a:dk1>
      <a:srgbClr val="1C1C1C"/>
    </a:dk1>
    <a:lt1>
      <a:srgbClr val="FFFFFF"/>
    </a:lt1>
    <a:dk2>
      <a:srgbClr val="0E6E83"/>
    </a:dk2>
    <a:lt2>
      <a:srgbClr val="389A8A"/>
    </a:lt2>
    <a:accent1>
      <a:srgbClr val="5D87A1"/>
    </a:accent1>
    <a:accent2>
      <a:srgbClr val="969696"/>
    </a:accent2>
    <a:accent3>
      <a:srgbClr val="FFE153"/>
    </a:accent3>
    <a:accent4>
      <a:srgbClr val="7F3F61"/>
    </a:accent4>
    <a:accent5>
      <a:srgbClr val="D3643B"/>
    </a:accent5>
    <a:accent6>
      <a:srgbClr val="389A8A"/>
    </a:accent6>
    <a:hlink>
      <a:srgbClr val="D3643B"/>
    </a:hlink>
    <a:folHlink>
      <a:srgbClr val="389A8A"/>
    </a:folHlink>
  </a:clrScheme>
  <a:fontScheme name="Default Design">
    <a:majorFont>
      <a:latin typeface="Calibri"/>
      <a:ea typeface=""/>
      <a:cs typeface="Arial"/>
    </a:majorFont>
    <a:minorFont>
      <a:latin typeface="Calibri"/>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BCBSMA Foundation PPT">
    <a:dk1>
      <a:srgbClr val="1C1C1C"/>
    </a:dk1>
    <a:lt1>
      <a:srgbClr val="FFFFFF"/>
    </a:lt1>
    <a:dk2>
      <a:srgbClr val="0E6E83"/>
    </a:dk2>
    <a:lt2>
      <a:srgbClr val="389A8A"/>
    </a:lt2>
    <a:accent1>
      <a:srgbClr val="5D87A1"/>
    </a:accent1>
    <a:accent2>
      <a:srgbClr val="969696"/>
    </a:accent2>
    <a:accent3>
      <a:srgbClr val="FFE153"/>
    </a:accent3>
    <a:accent4>
      <a:srgbClr val="7F3F61"/>
    </a:accent4>
    <a:accent5>
      <a:srgbClr val="D3643B"/>
    </a:accent5>
    <a:accent6>
      <a:srgbClr val="389A8A"/>
    </a:accent6>
    <a:hlink>
      <a:srgbClr val="D3643B"/>
    </a:hlink>
    <a:folHlink>
      <a:srgbClr val="389A8A"/>
    </a:folHlink>
  </a:clrScheme>
  <a:fontScheme name="Default Design">
    <a:majorFont>
      <a:latin typeface="Calibri"/>
      <a:ea typeface=""/>
      <a:cs typeface="Arial"/>
    </a:majorFont>
    <a:minorFont>
      <a:latin typeface="Calibri"/>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BCBSMA Foundation PPT">
    <a:dk1>
      <a:srgbClr val="1C1C1C"/>
    </a:dk1>
    <a:lt1>
      <a:srgbClr val="FFFFFF"/>
    </a:lt1>
    <a:dk2>
      <a:srgbClr val="0E6E83"/>
    </a:dk2>
    <a:lt2>
      <a:srgbClr val="389A8A"/>
    </a:lt2>
    <a:accent1>
      <a:srgbClr val="5D87A1"/>
    </a:accent1>
    <a:accent2>
      <a:srgbClr val="969696"/>
    </a:accent2>
    <a:accent3>
      <a:srgbClr val="FFE153"/>
    </a:accent3>
    <a:accent4>
      <a:srgbClr val="7F3F61"/>
    </a:accent4>
    <a:accent5>
      <a:srgbClr val="D3643B"/>
    </a:accent5>
    <a:accent6>
      <a:srgbClr val="389A8A"/>
    </a:accent6>
    <a:hlink>
      <a:srgbClr val="D3643B"/>
    </a:hlink>
    <a:folHlink>
      <a:srgbClr val="389A8A"/>
    </a:folHlink>
  </a:clrScheme>
  <a:fontScheme name="Default Design">
    <a:majorFont>
      <a:latin typeface="Calibri"/>
      <a:ea typeface=""/>
      <a:cs typeface="Arial"/>
    </a:majorFont>
    <a:minorFont>
      <a:latin typeface="Calibri"/>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BCBSMA Foundation PPT">
    <a:dk1>
      <a:srgbClr val="1C1C1C"/>
    </a:dk1>
    <a:lt1>
      <a:srgbClr val="FFFFFF"/>
    </a:lt1>
    <a:dk2>
      <a:srgbClr val="0E6E83"/>
    </a:dk2>
    <a:lt2>
      <a:srgbClr val="389A8A"/>
    </a:lt2>
    <a:accent1>
      <a:srgbClr val="5D87A1"/>
    </a:accent1>
    <a:accent2>
      <a:srgbClr val="969696"/>
    </a:accent2>
    <a:accent3>
      <a:srgbClr val="FFE153"/>
    </a:accent3>
    <a:accent4>
      <a:srgbClr val="7F3F61"/>
    </a:accent4>
    <a:accent5>
      <a:srgbClr val="D3643B"/>
    </a:accent5>
    <a:accent6>
      <a:srgbClr val="389A8A"/>
    </a:accent6>
    <a:hlink>
      <a:srgbClr val="D3643B"/>
    </a:hlink>
    <a:folHlink>
      <a:srgbClr val="389A8A"/>
    </a:folHlink>
  </a:clrScheme>
  <a:fontScheme name="Default Design">
    <a:majorFont>
      <a:latin typeface="Calibri"/>
      <a:ea typeface=""/>
      <a:cs typeface="Arial"/>
    </a:majorFont>
    <a:minorFont>
      <a:latin typeface="Calibri"/>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BCBSMA Foundation PPT">
    <a:dk1>
      <a:srgbClr val="1C1C1C"/>
    </a:dk1>
    <a:lt1>
      <a:srgbClr val="FFFFFF"/>
    </a:lt1>
    <a:dk2>
      <a:srgbClr val="0E6E83"/>
    </a:dk2>
    <a:lt2>
      <a:srgbClr val="389A8A"/>
    </a:lt2>
    <a:accent1>
      <a:srgbClr val="5D87A1"/>
    </a:accent1>
    <a:accent2>
      <a:srgbClr val="969696"/>
    </a:accent2>
    <a:accent3>
      <a:srgbClr val="FFE153"/>
    </a:accent3>
    <a:accent4>
      <a:srgbClr val="7F3F61"/>
    </a:accent4>
    <a:accent5>
      <a:srgbClr val="D3643B"/>
    </a:accent5>
    <a:accent6>
      <a:srgbClr val="389A8A"/>
    </a:accent6>
    <a:hlink>
      <a:srgbClr val="D3643B"/>
    </a:hlink>
    <a:folHlink>
      <a:srgbClr val="389A8A"/>
    </a:folHlink>
  </a:clrScheme>
  <a:fontScheme name="Default Design">
    <a:majorFont>
      <a:latin typeface="Calibri"/>
      <a:ea typeface=""/>
      <a:cs typeface="Arial"/>
    </a:majorFont>
    <a:minorFont>
      <a:latin typeface="Calibri"/>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BCBSMA Foundation PPT">
    <a:dk1>
      <a:srgbClr val="1C1C1C"/>
    </a:dk1>
    <a:lt1>
      <a:srgbClr val="FFFFFF"/>
    </a:lt1>
    <a:dk2>
      <a:srgbClr val="0E6E83"/>
    </a:dk2>
    <a:lt2>
      <a:srgbClr val="389A8A"/>
    </a:lt2>
    <a:accent1>
      <a:srgbClr val="5D87A1"/>
    </a:accent1>
    <a:accent2>
      <a:srgbClr val="969696"/>
    </a:accent2>
    <a:accent3>
      <a:srgbClr val="FFE153"/>
    </a:accent3>
    <a:accent4>
      <a:srgbClr val="7F3F61"/>
    </a:accent4>
    <a:accent5>
      <a:srgbClr val="D3643B"/>
    </a:accent5>
    <a:accent6>
      <a:srgbClr val="389A8A"/>
    </a:accent6>
    <a:hlink>
      <a:srgbClr val="D3643B"/>
    </a:hlink>
    <a:folHlink>
      <a:srgbClr val="389A8A"/>
    </a:folHlink>
  </a:clrScheme>
  <a:fontScheme name="Default Design">
    <a:majorFont>
      <a:latin typeface="Calibri"/>
      <a:ea typeface=""/>
      <a:cs typeface="Arial"/>
    </a:majorFont>
    <a:minorFont>
      <a:latin typeface="Calibri"/>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19990</TotalTime>
  <Words>7013</Words>
  <Application>Microsoft Office PowerPoint</Application>
  <PresentationFormat>On-screen Show (4:3)</PresentationFormat>
  <Paragraphs>748</Paragraphs>
  <Slides>56</Slides>
  <Notes>55</Notes>
  <HiddenSlides>0</HiddenSlides>
  <MMClips>0</MMClips>
  <ScaleCrop>false</ScaleCrop>
  <HeadingPairs>
    <vt:vector size="4" baseType="variant">
      <vt:variant>
        <vt:lpstr>Theme</vt:lpstr>
      </vt:variant>
      <vt:variant>
        <vt:i4>7</vt:i4>
      </vt:variant>
      <vt:variant>
        <vt:lpstr>Slide Titles</vt:lpstr>
      </vt:variant>
      <vt:variant>
        <vt:i4>56</vt:i4>
      </vt:variant>
    </vt:vector>
  </HeadingPairs>
  <TitlesOfParts>
    <vt:vector size="63" baseType="lpstr">
      <vt:lpstr>Default Design</vt:lpstr>
      <vt:lpstr>1-IMPACT</vt:lpstr>
      <vt:lpstr>2_HEALTHCARE DOLLARS</vt:lpstr>
      <vt:lpstr>3_DRIVERS</vt:lpstr>
      <vt:lpstr>4_VARIATIONS</vt:lpstr>
      <vt:lpstr>4_DRIVERS</vt:lpstr>
      <vt:lpstr>5_VARIATIONS</vt:lpstr>
      <vt:lpstr>Slide 0</vt:lpstr>
      <vt:lpstr>Slide 1</vt:lpstr>
      <vt:lpstr>TABLE OF CONTENTS</vt:lpstr>
      <vt:lpstr>EXECUTIVE SUMMARY</vt:lpstr>
      <vt:lpstr>SECTION 1: THE COST OF RISING COSTS</vt:lpstr>
      <vt:lpstr>Massachusetts Spends More on Health Care than Any Other State</vt:lpstr>
      <vt:lpstr>Even After Adjusting for Higher Wages and  Research Spending, Massachusetts Per Capita  Spending Is Still 15% Higher than the National Average</vt:lpstr>
      <vt:lpstr>Total Health Spending Will Double from 2009 to 2020</vt:lpstr>
      <vt:lpstr>Medicare and Medicaid Account for Nearly  40% of Massachusetts Health Spending</vt:lpstr>
      <vt:lpstr>All Payers in Massachusetts Have Experienced Significant Spending Growth </vt:lpstr>
      <vt:lpstr>Total Growth Rates by Payer Have Been Similar Since 1991</vt:lpstr>
      <vt:lpstr>Private Spending Grew Faster Per Capita than Both Medicare and Medicaid</vt:lpstr>
      <vt:lpstr>Massachusetts Health Reform Did Not Escalate the Current  Trend in Health Care Cost Growth</vt:lpstr>
      <vt:lpstr>Premium Growth Rates May Be Slowing, but Benefits Are Shrinking, Too</vt:lpstr>
      <vt:lpstr>More Massachusetts Employees Have Deductibles, and  Deductibles Are Growing</vt:lpstr>
      <vt:lpstr>With Wages Stagnant, Increasing Health Care Costs Consume a Greater Portion of Household Budgets</vt:lpstr>
      <vt:lpstr>The Increasing Costs of Health Care Squeeze Out  Other Public Spending Priorities, Too</vt:lpstr>
      <vt:lpstr>SECTION 2: WHERE THE HEALTH CARE DOLLARS GO — SPENDING  AND COST GROWTH BY TYPES OF HEALTH CARE SERVICES</vt:lpstr>
      <vt:lpstr>The Distribution of Total Spending by Type of Service Is  Similar for Massachusetts and the U.S. as a Whole</vt:lpstr>
      <vt:lpstr> Per Person Spending in Massachusetts Is Higher  than the National Average in Every Category of Service</vt:lpstr>
      <vt:lpstr>Spending on Hospitals and Nursing Homes Makes Up the Majority of the Difference Between Massachusetts and the U.S.</vt:lpstr>
      <vt:lpstr>Hospital Outpatient and Physician Services Were the Biggest Drivers of Spending Growth for Residents with Private Coverage Between 2007 and 2009</vt:lpstr>
      <vt:lpstr>Hospital Inpatient Spending Growth Drove Total Increases for Residents with Commercial Coverage Between 2009 and 2010</vt:lpstr>
      <vt:lpstr>The Growth in Spending for Different Categories of  Services Was More Proportional for Medicare Beneficiaries</vt:lpstr>
      <vt:lpstr>Administrative Spending Is Low in Massachusetts  and Has Been a Small Contributor Toward Growth</vt:lpstr>
      <vt:lpstr>Medical Malpractice Costs Account for Only a Small Portion of Total Health Spending</vt:lpstr>
      <vt:lpstr>SECTION 3: DRIVERS OF COST GROWTH IN MASSACHUSETTS</vt:lpstr>
      <vt:lpstr>UTILIZATION: Massachusetts Residents Are Admitted  to the Hospital Slightly More than U.S. Residents Overall</vt:lpstr>
      <vt:lpstr>UTILIZATION: Adjusting for Age, Sex, and Race, Medicare Beneficiaries in the Last Two Years of Life Are Slightly Below Average for Use of Inpatient Hospital Care</vt:lpstr>
      <vt:lpstr>UTILIZATION: The Rate of Hospital Outpatient Visits in Massachusetts Is Significantly Higher than the National Average</vt:lpstr>
      <vt:lpstr>UTILIZATION: Some of the Differences in Utilization Are Due to Demographic Characteristics and Insurance Coverage, but These Factors Don’t Explain Everything</vt:lpstr>
      <vt:lpstr>PROVIDER AND SERVICE MIX: Academic Medical Centers and Specialists</vt:lpstr>
      <vt:lpstr>PROVIDER AND SERVICE MIX: Massachusetts Residents Rely More on Academic Medical Centers than Do Residents of Other States</vt:lpstr>
      <vt:lpstr>PROVIDER AND SERVICE MIX:  Academic Medical Centers Provide a Higher  Intensity Set of Services than Community Hospitals</vt:lpstr>
      <vt:lpstr>PROVIDER AND SERVICE MIX: Many of the Largest and Highest-Paid Hospitals in Massachusetts Are Academic Medical Centers</vt:lpstr>
      <vt:lpstr>PROVIDER AND SERVICE MIX: Massachusetts Leads All States in Total Physicians and Specialists Per Capita</vt:lpstr>
      <vt:lpstr>PRICE: Utilization, Provider, and Service Mix Are Important, but Increases in Price Are the Most Significant Cost Drivers</vt:lpstr>
      <vt:lpstr>PRICE: Higher Prices Explain Nearly All the Increases  in Private Spending on Inpatient Care and More than Half of Increases on Outpatient Care </vt:lpstr>
      <vt:lpstr>PRICE: Price Increases Explain More than Three-Quarters of the Total Rise in Spending on Physician Services</vt:lpstr>
      <vt:lpstr>SECTION 4: VARIATIONS IN SPENDING WITHIN MASSACHUSETTS</vt:lpstr>
      <vt:lpstr> Spending Varies Significantly Across the State  Among Privately Insured Residents</vt:lpstr>
      <vt:lpstr>Spending for Those Covered by Medicare Also Varies Significantly</vt:lpstr>
      <vt:lpstr>Even Within the Extended Boston Health Care Market, Total Spending for Medicare Beneficiaries Varies Significantly</vt:lpstr>
      <vt:lpstr>Spending on Hospital Outpatient and Physician Services Explains Much of the Difference Between High and Low Spending Groups</vt:lpstr>
      <vt:lpstr>Whether Care Is Provided Under a Global Payment  Contract Does Not Seem to Explain Variations in  Total Medical Expenses</vt:lpstr>
      <vt:lpstr>Variations in Total Per Person Spending Also Reflect Huge Underlying Variation in Provider Prices</vt:lpstr>
      <vt:lpstr>Higher-Paid Providers Do Not  Score Better on Quality Measures</vt:lpstr>
      <vt:lpstr>Price and Quality Remain Uncorrelated  When Using a Different Quality Metric </vt:lpstr>
      <vt:lpstr>Prices Are Likely Driven by the Different Market Power  or Bargaining Power of Different Hospitals, As Hospitals With Greater Market Share Tend to Command Higher Prices</vt:lpstr>
      <vt:lpstr>Other Characteristics Associated with Market Power Are Also Associated with Relatively High Prices</vt:lpstr>
      <vt:lpstr>Higher-Priced Hospitals Are Gaining Market Share  at the Expense of Lower-Priced Hospitals </vt:lpstr>
      <vt:lpstr>Higher Overall Utilization Is Not  Correlated with Better Quality</vt:lpstr>
      <vt:lpstr>Even Within the Extended Boston Region,  There Is No Association Between More Care and Better Care</vt:lpstr>
      <vt:lpstr>More Care May Actually Signal Poorer Quality,  As Nearly 10% of Hospital Spending Is for  Potentially Avoidable Services</vt:lpstr>
      <vt:lpstr>CONCLUSIONS </vt:lpstr>
      <vt:lpstr>REFERENCES AND RESOURCES</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Madolyn Allison</dc:creator>
  <cp:lastModifiedBy>Elisabeth Rodman</cp:lastModifiedBy>
  <cp:revision>894</cp:revision>
  <dcterms:created xsi:type="dcterms:W3CDTF">2010-12-20T05:21:32Z</dcterms:created>
  <dcterms:modified xsi:type="dcterms:W3CDTF">2013-11-21T21:09:49Z</dcterms:modified>
</cp:coreProperties>
</file>