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1061" r:id="rId2"/>
    <p:sldId id="1062" r:id="rId3"/>
    <p:sldId id="1065" r:id="rId4"/>
    <p:sldId id="1064" r:id="rId5"/>
    <p:sldId id="1066" r:id="rId6"/>
    <p:sldId id="1068" r:id="rId7"/>
    <p:sldId id="1069" r:id="rId8"/>
    <p:sldId id="1070" r:id="rId9"/>
    <p:sldId id="1071" r:id="rId10"/>
    <p:sldId id="1072" r:id="rId1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AILHOT" initials="JR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62906"/>
    <a:srgbClr val="FF3300"/>
    <a:srgbClr val="FF9933"/>
    <a:srgbClr val="FFCC66"/>
    <a:srgbClr val="FFFF99"/>
    <a:srgbClr val="FF99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68" autoAdjust="0"/>
    <p:restoredTop sz="89586" autoAdjust="0"/>
  </p:normalViewPr>
  <p:slideViewPr>
    <p:cSldViewPr snapToGrid="0">
      <p:cViewPr>
        <p:scale>
          <a:sx n="100" d="100"/>
          <a:sy n="100" d="100"/>
        </p:scale>
        <p:origin x="150" y="120"/>
      </p:cViewPr>
      <p:guideLst>
        <p:guide orient="horz" pos="1232"/>
        <p:guide pos="1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848"/>
    </p:cViewPr>
  </p:sorterViewPr>
  <p:notesViewPr>
    <p:cSldViewPr snapToGrid="0">
      <p:cViewPr varScale="1">
        <p:scale>
          <a:sx n="82" d="100"/>
          <a:sy n="82" d="100"/>
        </p:scale>
        <p:origin x="-1938" y="-96"/>
      </p:cViewPr>
      <p:guideLst>
        <p:guide orient="horz" pos="2909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6975308641975325E-2"/>
          <c:y val="2.8871391076115513E-2"/>
          <c:w val="0.97819590259550993"/>
          <c:h val="0.9422572178477690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Crisis</c:v>
                </c:pt>
              </c:strCache>
            </c:strRef>
          </c:tx>
          <c:spPr>
            <a:solidFill>
              <a:schemeClr val="accent3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3">
                  <c:v>5.0000000000000017E-2</c:v>
                </c:pt>
                <c:pt idx="4">
                  <c:v>0.11000000000000001</c:v>
                </c:pt>
                <c:pt idx="5">
                  <c:v>0.14000000000000001</c:v>
                </c:pt>
                <c:pt idx="6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3">
                  <c:v>0.26</c:v>
                </c:pt>
                <c:pt idx="4">
                  <c:v>0.22000000000000003</c:v>
                </c:pt>
                <c:pt idx="5">
                  <c:v>0.32000000000000012</c:v>
                </c:pt>
                <c:pt idx="6">
                  <c:v>0.53</c:v>
                </c:pt>
              </c:numCache>
            </c:numRef>
          </c:val>
        </c:ser>
        <c:overlap val="100"/>
        <c:axId val="68229760"/>
        <c:axId val="68239744"/>
      </c:barChart>
      <c:catAx>
        <c:axId val="68229760"/>
        <c:scaling>
          <c:orientation val="minMax"/>
        </c:scaling>
        <c:delete val="1"/>
        <c:axPos val="l"/>
        <c:numFmt formatCode="General" sourceLinked="1"/>
        <c:tickLblPos val="none"/>
        <c:crossAx val="68239744"/>
        <c:crosses val="autoZero"/>
        <c:auto val="1"/>
        <c:lblAlgn val="ctr"/>
        <c:lblOffset val="100"/>
      </c:catAx>
      <c:valAx>
        <c:axId val="68239744"/>
        <c:scaling>
          <c:orientation val="minMax"/>
          <c:max val="0.88000000000000012"/>
          <c:min val="0"/>
        </c:scaling>
        <c:delete val="1"/>
        <c:axPos val="b"/>
        <c:numFmt formatCode="General" sourceLinked="1"/>
        <c:tickLblPos val="none"/>
        <c:crossAx val="68229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975308641975387E-2"/>
          <c:y val="2.8871391076115662E-2"/>
          <c:w val="0.97819590259551392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4">
                  <c:v>0.39000000000000012</c:v>
                </c:pt>
                <c:pt idx="5">
                  <c:v>0.34</c:v>
                </c:pt>
                <c:pt idx="6">
                  <c:v>0.12000000000000002</c:v>
                </c:pt>
              </c:numCache>
            </c:numRef>
          </c:val>
        </c:ser>
        <c:axId val="140587392"/>
        <c:axId val="140588928"/>
      </c:barChart>
      <c:catAx>
        <c:axId val="140587392"/>
        <c:scaling>
          <c:orientation val="minMax"/>
        </c:scaling>
        <c:delete val="1"/>
        <c:axPos val="l"/>
        <c:numFmt formatCode="General" sourceLinked="1"/>
        <c:tickLblPos val="none"/>
        <c:crossAx val="140588928"/>
        <c:crosses val="autoZero"/>
        <c:auto val="1"/>
        <c:lblAlgn val="ctr"/>
        <c:lblOffset val="100"/>
      </c:catAx>
      <c:valAx>
        <c:axId val="140588928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14058739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34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975308641975394E-2"/>
          <c:y val="2.8871391076115679E-2"/>
          <c:w val="0.97819590259551437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2">
                  <c:v>0.4900000000000001</c:v>
                </c:pt>
                <c:pt idx="3">
                  <c:v>2.0000000000000007E-2</c:v>
                </c:pt>
                <c:pt idx="4">
                  <c:v>0.16</c:v>
                </c:pt>
                <c:pt idx="5">
                  <c:v>0.11</c:v>
                </c:pt>
                <c:pt idx="6">
                  <c:v>0.12000000000000002</c:v>
                </c:pt>
              </c:numCache>
            </c:numRef>
          </c:val>
        </c:ser>
        <c:axId val="140741632"/>
        <c:axId val="140751616"/>
      </c:barChart>
      <c:catAx>
        <c:axId val="140741632"/>
        <c:scaling>
          <c:orientation val="minMax"/>
        </c:scaling>
        <c:delete val="1"/>
        <c:axPos val="l"/>
        <c:numFmt formatCode="General" sourceLinked="1"/>
        <c:tickLblPos val="none"/>
        <c:crossAx val="140751616"/>
        <c:crosses val="autoZero"/>
        <c:auto val="1"/>
        <c:lblAlgn val="ctr"/>
        <c:lblOffset val="100"/>
      </c:catAx>
      <c:valAx>
        <c:axId val="140751616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14074163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34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975308641975332E-2"/>
          <c:y val="2.8871391076115537E-2"/>
          <c:w val="0.97819590259551037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2">
                  <c:v>0.63000000000000023</c:v>
                </c:pt>
                <c:pt idx="3">
                  <c:v>0.63000000000000023</c:v>
                </c:pt>
                <c:pt idx="4">
                  <c:v>0.66000000000000025</c:v>
                </c:pt>
                <c:pt idx="5">
                  <c:v>0.7200000000000002</c:v>
                </c:pt>
                <c:pt idx="6">
                  <c:v>0.77000000000000024</c:v>
                </c:pt>
              </c:numCache>
            </c:numRef>
          </c:val>
        </c:ser>
        <c:axId val="68371584"/>
        <c:axId val="68373120"/>
      </c:barChart>
      <c:catAx>
        <c:axId val="68371584"/>
        <c:scaling>
          <c:orientation val="minMax"/>
        </c:scaling>
        <c:delete val="1"/>
        <c:axPos val="l"/>
        <c:numFmt formatCode="General" sourceLinked="1"/>
        <c:tickLblPos val="none"/>
        <c:crossAx val="68373120"/>
        <c:crosses val="autoZero"/>
        <c:auto val="1"/>
        <c:lblAlgn val="ctr"/>
        <c:lblOffset val="100"/>
      </c:catAx>
      <c:valAx>
        <c:axId val="68373120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6837158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43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6975308641975339E-2"/>
          <c:y val="2.8871391076115558E-2"/>
          <c:w val="0.97819590259551092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1">
                  <c:v>0.45</c:v>
                </c:pt>
                <c:pt idx="2">
                  <c:v>0.46</c:v>
                </c:pt>
                <c:pt idx="3">
                  <c:v>0.4900000000000001</c:v>
                </c:pt>
                <c:pt idx="4">
                  <c:v>0.4900000000000001</c:v>
                </c:pt>
                <c:pt idx="5">
                  <c:v>0.4900000000000001</c:v>
                </c:pt>
                <c:pt idx="6">
                  <c:v>0.54</c:v>
                </c:pt>
              </c:numCache>
            </c:numRef>
          </c:val>
        </c:ser>
        <c:axId val="68336256"/>
        <c:axId val="68350336"/>
      </c:barChart>
      <c:catAx>
        <c:axId val="68336256"/>
        <c:scaling>
          <c:orientation val="minMax"/>
        </c:scaling>
        <c:delete val="1"/>
        <c:axPos val="l"/>
        <c:numFmt formatCode="General" sourceLinked="1"/>
        <c:tickLblPos val="none"/>
        <c:crossAx val="68350336"/>
        <c:crosses val="autoZero"/>
        <c:auto val="1"/>
        <c:lblAlgn val="ctr"/>
        <c:lblOffset val="100"/>
      </c:catAx>
      <c:valAx>
        <c:axId val="68350336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6833625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447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6975308641975346E-2"/>
          <c:y val="2.8871391076115582E-2"/>
          <c:w val="0.97819590259551137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4">
                  <c:v>0.2</c:v>
                </c:pt>
                <c:pt idx="5">
                  <c:v>0.26</c:v>
                </c:pt>
                <c:pt idx="6">
                  <c:v>0.37000000000000011</c:v>
                </c:pt>
              </c:numCache>
            </c:numRef>
          </c:val>
        </c:ser>
        <c:axId val="68556288"/>
        <c:axId val="68557824"/>
      </c:barChart>
      <c:catAx>
        <c:axId val="68556288"/>
        <c:scaling>
          <c:orientation val="minMax"/>
        </c:scaling>
        <c:delete val="1"/>
        <c:axPos val="l"/>
        <c:numFmt formatCode="General" sourceLinked="1"/>
        <c:tickLblPos val="none"/>
        <c:crossAx val="68557824"/>
        <c:crosses val="autoZero"/>
        <c:auto val="1"/>
        <c:lblAlgn val="ctr"/>
        <c:lblOffset val="100"/>
      </c:catAx>
      <c:valAx>
        <c:axId val="68557824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6855628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482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6975308641975363E-2"/>
          <c:y val="2.8871391076115617E-2"/>
          <c:w val="0.97819590259551237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3.0000000000000002E-2</c:v>
                </c:pt>
                <c:pt idx="1">
                  <c:v>0.13</c:v>
                </c:pt>
                <c:pt idx="3">
                  <c:v>0.19</c:v>
                </c:pt>
                <c:pt idx="4">
                  <c:v>0.27</c:v>
                </c:pt>
                <c:pt idx="6">
                  <c:v>0.32000000000000023</c:v>
                </c:pt>
              </c:numCache>
            </c:numRef>
          </c:val>
        </c:ser>
        <c:axId val="67872640"/>
        <c:axId val="67874176"/>
      </c:barChart>
      <c:catAx>
        <c:axId val="67872640"/>
        <c:scaling>
          <c:orientation val="minMax"/>
        </c:scaling>
        <c:delete val="1"/>
        <c:axPos val="l"/>
        <c:numFmt formatCode="General" sourceLinked="1"/>
        <c:tickLblPos val="none"/>
        <c:crossAx val="67874176"/>
        <c:crosses val="autoZero"/>
        <c:auto val="1"/>
        <c:lblAlgn val="ctr"/>
        <c:lblOffset val="100"/>
      </c:catAx>
      <c:valAx>
        <c:axId val="67874176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6787264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17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75308641975374E-2"/>
          <c:y val="2.8871391076115645E-2"/>
          <c:w val="0.97819590259551314"/>
          <c:h val="0.94225721784776906"/>
        </c:manualLayout>
      </c:layout>
      <c:barChart>
        <c:barDir val="bar"/>
        <c:grouping val="clustered"/>
        <c:ser>
          <c:idx val="1"/>
          <c:order val="1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5D88A1">
                <a:lumMod val="60000"/>
                <a:lumOff val="40000"/>
              </a:srgbClr>
            </a:solidFill>
          </c:spPr>
          <c:cat>
            <c:strRef>
              <c:f>Sheet1!$A$2:$A$4</c:f>
              <c:strCache>
                <c:ptCount val="3"/>
                <c:pt idx="0">
                  <c:v>Don't Know Which Level / Refused</c:v>
                </c:pt>
                <c:pt idx="1">
                  <c:v>State Government</c:v>
                </c:pt>
                <c:pt idx="2">
                  <c:v>Federal Government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2.0000000000000007E-2</c:v>
                </c:pt>
                <c:pt idx="1">
                  <c:v>0.11</c:v>
                </c:pt>
                <c:pt idx="2">
                  <c:v>0.19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5D88A1">
                <a:lumMod val="60000"/>
                <a:lumOff val="40000"/>
              </a:srgbClr>
            </a:solidFill>
          </c:spPr>
          <c:cat>
            <c:strRef>
              <c:f>Sheet1!$A$2:$A$4</c:f>
              <c:strCache>
                <c:ptCount val="3"/>
                <c:pt idx="0">
                  <c:v>Don't Know Which Level / Refused</c:v>
                </c:pt>
                <c:pt idx="1">
                  <c:v>State Government</c:v>
                </c:pt>
                <c:pt idx="2">
                  <c:v>Federal Government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2.0000000000000007E-2</c:v>
                </c:pt>
                <c:pt idx="1">
                  <c:v>0.11</c:v>
                </c:pt>
                <c:pt idx="2">
                  <c:v>0.19</c:v>
                </c:pt>
              </c:numCache>
            </c:numRef>
          </c:val>
        </c:ser>
        <c:axId val="140283904"/>
        <c:axId val="140285440"/>
      </c:barChart>
      <c:catAx>
        <c:axId val="1402839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0285440"/>
        <c:crosses val="autoZero"/>
        <c:auto val="1"/>
        <c:lblAlgn val="ctr"/>
        <c:lblOffset val="100"/>
      </c:catAx>
      <c:valAx>
        <c:axId val="140285440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140283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97530864197537E-2"/>
          <c:y val="2.8871391076115634E-2"/>
          <c:w val="0.97819590259551292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5D88A1">
                <a:lumMod val="60000"/>
                <a:lumOff val="40000"/>
              </a:srgbClr>
            </a:solidFill>
          </c:spPr>
          <c:cat>
            <c:strRef>
              <c:f>Sheet1!$A$2:$A$4</c:f>
              <c:strCache>
                <c:ptCount val="3"/>
                <c:pt idx="0">
                  <c:v>Don't Know Which Group / Refused</c:v>
                </c:pt>
                <c:pt idx="1">
                  <c:v>Doctors</c:v>
                </c:pt>
                <c:pt idx="2">
                  <c:v>Hospitals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0.01</c:v>
                </c:pt>
                <c:pt idx="1">
                  <c:v>0.08</c:v>
                </c:pt>
                <c:pt idx="2">
                  <c:v>0.1</c:v>
                </c:pt>
              </c:numCache>
            </c:numRef>
          </c:val>
        </c:ser>
        <c:axId val="140300672"/>
        <c:axId val="140302208"/>
      </c:barChart>
      <c:catAx>
        <c:axId val="140300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0302208"/>
        <c:crosses val="autoZero"/>
        <c:auto val="1"/>
        <c:lblAlgn val="ctr"/>
        <c:lblOffset val="100"/>
      </c:catAx>
      <c:valAx>
        <c:axId val="140302208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140300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34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697530864197537E-2"/>
          <c:y val="2.8871391076115634E-2"/>
          <c:w val="0.97819590259551292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1">
                  <c:v>6.0000000000000019E-2</c:v>
                </c:pt>
                <c:pt idx="3">
                  <c:v>1.0000000000000004E-2</c:v>
                </c:pt>
                <c:pt idx="4">
                  <c:v>3.0000000000000002E-2</c:v>
                </c:pt>
                <c:pt idx="5">
                  <c:v>0.14000000000000001</c:v>
                </c:pt>
                <c:pt idx="6">
                  <c:v>0.74000000000000021</c:v>
                </c:pt>
              </c:numCache>
            </c:numRef>
          </c:val>
        </c:ser>
        <c:axId val="140323456"/>
        <c:axId val="140329344"/>
      </c:barChart>
      <c:catAx>
        <c:axId val="140323456"/>
        <c:scaling>
          <c:orientation val="minMax"/>
        </c:scaling>
        <c:delete val="1"/>
        <c:axPos val="l"/>
        <c:numFmt formatCode="General" sourceLinked="1"/>
        <c:tickLblPos val="none"/>
        <c:crossAx val="140329344"/>
        <c:crosses val="autoZero"/>
        <c:auto val="1"/>
        <c:lblAlgn val="ctr"/>
        <c:lblOffset val="100"/>
      </c:catAx>
      <c:valAx>
        <c:axId val="140329344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14032345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34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6975308641975381E-2"/>
          <c:y val="2.8871391076115652E-2"/>
          <c:w val="0.97819590259551337"/>
          <c:h val="0.9422572178477690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/>
            </a:solidFill>
          </c:spPr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  <a:latin typeface="+mn-lt"/>
                    <a:cs typeface="Calibri" pitchFamily="34" charset="0"/>
                  </a:defRPr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3">
                  <c:v>0.19</c:v>
                </c:pt>
                <c:pt idx="4">
                  <c:v>0.32000000000000012</c:v>
                </c:pt>
                <c:pt idx="5">
                  <c:v>0.38000000000000012</c:v>
                </c:pt>
                <c:pt idx="6">
                  <c:v>0.1</c:v>
                </c:pt>
              </c:numCache>
            </c:numRef>
          </c:val>
        </c:ser>
        <c:axId val="68707840"/>
        <c:axId val="68709376"/>
      </c:barChart>
      <c:catAx>
        <c:axId val="68707840"/>
        <c:scaling>
          <c:orientation val="minMax"/>
        </c:scaling>
        <c:delete val="1"/>
        <c:axPos val="l"/>
        <c:numFmt formatCode="General" sourceLinked="1"/>
        <c:tickLblPos val="none"/>
        <c:crossAx val="68709376"/>
        <c:crosses val="autoZero"/>
        <c:auto val="1"/>
        <c:lblAlgn val="ctr"/>
        <c:lblOffset val="100"/>
      </c:catAx>
      <c:valAx>
        <c:axId val="68709376"/>
        <c:scaling>
          <c:orientation val="minMax"/>
          <c:max val="0.88"/>
          <c:min val="0"/>
        </c:scaling>
        <c:delete val="1"/>
        <c:axPos val="b"/>
        <c:numFmt formatCode="General" sourceLinked="1"/>
        <c:tickLblPos val="none"/>
        <c:crossAx val="6870784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461565568192862"/>
          <c:y val="6.8007936015872534E-3"/>
          <c:w val="0.1730386653057257"/>
          <c:h val="5.7719035120609934E-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1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1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FA1C-ACE0-4D97-9605-DF872B503DA7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011"/>
            <a:ext cx="3037146" cy="4614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773011"/>
            <a:ext cx="3037146" cy="4614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451C-8BA5-4596-A1A5-23A56917E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51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053" y="0"/>
            <a:ext cx="30387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388081"/>
            <a:ext cx="5608640" cy="415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011"/>
            <a:ext cx="303874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053" y="8773011"/>
            <a:ext cx="3038746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1DC1A18C-E5D6-43C1-8425-9F9D40CBD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66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1A18C-E5D6-43C1-8425-9F9D40CBD4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 userDrawn="1"/>
        </p:nvSpPr>
        <p:spPr>
          <a:xfrm>
            <a:off x="-6908" y="1003300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Q</a:t>
            </a:r>
            <a:endParaRPr lang="en-US" sz="4800" b="1" dirty="0">
              <a:solidFill>
                <a:schemeClr val="accent2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8358" y="1752600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A</a:t>
            </a:r>
            <a:endParaRPr lang="en-US" sz="4800" b="1" dirty="0">
              <a:solidFill>
                <a:schemeClr val="accent2"/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&amp;A lon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1300"/>
            <a:ext cx="8229600" cy="76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599" y="1340703"/>
            <a:ext cx="8229600" cy="419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edit Master </a:t>
            </a:r>
            <a:br>
              <a:rPr lang="en-US" dirty="0" smtClean="0"/>
            </a:br>
            <a:r>
              <a:rPr lang="en-US" dirty="0" smtClean="0"/>
              <a:t>text styles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rot="5400000">
            <a:off x="255588" y="1555015"/>
            <a:ext cx="7334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 userDrawn="1"/>
        </p:nvSpPr>
        <p:spPr>
          <a:xfrm>
            <a:off x="-6908" y="1124803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Q</a:t>
            </a:r>
            <a:endParaRPr lang="en-US" sz="4800" b="1" dirty="0">
              <a:solidFill>
                <a:schemeClr val="accent2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58" y="1947128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b="1" dirty="0" smtClean="0">
                <a:solidFill>
                  <a:schemeClr val="accent2"/>
                </a:solidFill>
                <a:latin typeface="+mn-lt"/>
                <a:cs typeface="Calibri" pitchFamily="34" charset="0"/>
              </a:rPr>
              <a:t>A</a:t>
            </a:r>
            <a:endParaRPr lang="en-US" sz="4800" b="1" dirty="0">
              <a:solidFill>
                <a:schemeClr val="accent2"/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99" y="1219200"/>
            <a:ext cx="822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100584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0" y="6578600"/>
            <a:ext cx="9144000" cy="3556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L="45720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0" algn="r"/>
              </a:tabLst>
              <a:defRPr/>
            </a:pPr>
            <a:r>
              <a:rPr lang="en-US" sz="800" b="1" spc="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HSPH </a:t>
            </a:r>
            <a:r>
              <a:rPr lang="en-US" sz="800" b="1" spc="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AND BCBS OF MA FOUNDATION	</a:t>
            </a:r>
            <a:r>
              <a:rPr lang="en-US" sz="800" b="1" spc="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PUBLIC</a:t>
            </a:r>
            <a:r>
              <a:rPr lang="en-US" sz="800" b="1" spc="0" baseline="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 PERCEPTIONS OF HEALTH</a:t>
            </a:r>
            <a:r>
              <a:rPr lang="en-US" sz="800" b="1" spc="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 CARE COSTS IN MASSACHUSETTS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0352" y="241300"/>
            <a:ext cx="82296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9" r:id="rId2"/>
    <p:sldLayoutId id="2147483892" r:id="rId3"/>
    <p:sldLayoutId id="2147483890" r:id="rId4"/>
  </p:sldLayoutIdLst>
  <p:hf sldNum="0" hdr="0" ftr="0" dt="0"/>
  <p:txStyles>
    <p:titleStyle>
      <a:lvl1pPr algn="l" defTabSz="971550" rtl="0" eaLnBrk="0" fontAlgn="base" hangingPunct="0">
        <a:spcBef>
          <a:spcPct val="0"/>
        </a:spcBef>
        <a:spcAft>
          <a:spcPct val="0"/>
        </a:spcAft>
        <a:defRPr sz="2000" b="1" kern="1200" spc="0" baseline="0">
          <a:solidFill>
            <a:schemeClr val="bg1"/>
          </a:solidFill>
          <a:latin typeface="+mj-lt"/>
          <a:ea typeface="+mj-ea"/>
          <a:cs typeface="Calibri" pitchFamily="34" charset="0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0" indent="0" algn="l" defTabSz="971550" rtl="0" eaLnBrk="0" fontAlgn="base" hangingPunct="0">
        <a:spcBef>
          <a:spcPct val="20000"/>
        </a:spcBef>
        <a:spcAft>
          <a:spcPct val="0"/>
        </a:spcAft>
        <a:buNone/>
        <a:defRPr sz="1800" b="1" kern="1200" spc="0" baseline="0">
          <a:solidFill>
            <a:schemeClr val="accent1">
              <a:lumMod val="75000"/>
            </a:schemeClr>
          </a:solidFill>
          <a:latin typeface="+mn-lt"/>
          <a:ea typeface="+mn-ea"/>
          <a:cs typeface="Calibri" pitchFamily="34" charset="0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400" tIns="914400" rIns="914400" bIns="914400" anchor="ctr"/>
          <a:lstStyle/>
          <a:p>
            <a:pPr lvl="0" algn="ctr" defTabSz="971550" eaLnBrk="0" hangingPunct="0"/>
            <a:r>
              <a:rPr lang="en-US" sz="4800" b="1" kern="0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Public Perceptions of Health Care Costs in Massachusetts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5207000"/>
            <a:ext cx="9144000" cy="4572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800" b="1" dirty="0" smtClean="0">
                <a:solidFill>
                  <a:schemeClr val="accent1"/>
                </a:solidFill>
                <a:cs typeface="Calibri" pitchFamily="34" charset="0"/>
              </a:rPr>
              <a:t>OCTOBER 21, 2011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3706456"/>
            <a:ext cx="91440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Gillian SteelFisher, Ph.D., M.Sc.</a:t>
            </a:r>
            <a:r>
              <a:rPr lang="en-US" sz="1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/>
            </a:r>
            <a:br>
              <a:rPr lang="en-US" sz="1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Robert J. Blendon, Sc.D. </a:t>
            </a:r>
            <a:r>
              <a:rPr lang="en-US" sz="1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  <a:t/>
            </a:r>
            <a:br>
              <a:rPr lang="en-US" sz="1800" b="1" dirty="0">
                <a:solidFill>
                  <a:schemeClr val="accent1"/>
                </a:solidFill>
                <a:latin typeface="+mn-lt"/>
                <a:cs typeface="Calibri" pitchFamily="34" charset="0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Johanna Mailhot, M.Sc.</a:t>
            </a:r>
            <a:b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Sara </a:t>
            </a:r>
            <a:r>
              <a:rPr lang="en-US" sz="1800" b="1" dirty="0" err="1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Abiola</a:t>
            </a:r>
            <a:r>
              <a:rPr lang="en-US" sz="1800" b="1" dirty="0" smtClean="0">
                <a:solidFill>
                  <a:schemeClr val="accent1"/>
                </a:solidFill>
                <a:latin typeface="+mn-lt"/>
                <a:cs typeface="Calibri" pitchFamily="34" charset="0"/>
              </a:rPr>
              <a:t>, J.D., Ph.D.</a:t>
            </a:r>
            <a:endParaRPr lang="en-US" b="1" dirty="0">
              <a:solidFill>
                <a:schemeClr val="accent1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7" name="Picture 6" descr="LOGOS-FOR-PPT.png"/>
          <p:cNvPicPr>
            <a:picLocks noChangeAspect="1"/>
          </p:cNvPicPr>
          <p:nvPr/>
        </p:nvPicPr>
        <p:blipFill>
          <a:blip r:embed="rId3" cstate="print"/>
          <a:srcRect l="2495" r="2495"/>
          <a:stretch>
            <a:fillRect/>
          </a:stretch>
        </p:blipFill>
        <p:spPr>
          <a:xfrm>
            <a:off x="1201992" y="5780956"/>
            <a:ext cx="6740016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Public Views of Impact of National Debt Ceiling Bill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on Health Care in Massachusetts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[the national bill to raise debt ceiling and cut federal spending] will make health care overall in Massachusetts better, worse, or will it not make much of a difference?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VII.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2060575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930275" y="3686175"/>
            <a:ext cx="31051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799" y="2073275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Better</a:t>
            </a:r>
            <a:endParaRPr lang="en-US" sz="1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799" y="2719917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A Little Worse</a:t>
            </a:r>
            <a:endParaRPr lang="en-US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99" y="4667250"/>
            <a:ext cx="3746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Make Much of a Difference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799" y="3366559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A Lot Worse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798" y="4019550"/>
            <a:ext cx="26860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Don’t Know How Much Worse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97249" y="3625334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29%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419225" y="3152775"/>
            <a:ext cx="2003425" cy="1314450"/>
            <a:chOff x="1419225" y="2933700"/>
            <a:chExt cx="2003425" cy="1314450"/>
          </a:xfrm>
        </p:grpSpPr>
        <p:sp>
          <p:nvSpPr>
            <p:cNvPr id="22" name="Right Brace 21"/>
            <p:cNvSpPr/>
            <p:nvPr/>
          </p:nvSpPr>
          <p:spPr bwMode="auto">
            <a:xfrm>
              <a:off x="3244850" y="2933700"/>
              <a:ext cx="177800" cy="131445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rot="10800000">
              <a:off x="1419225" y="4248150"/>
              <a:ext cx="182287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0800000">
              <a:off x="2343151" y="2933700"/>
              <a:ext cx="8989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41300"/>
            <a:ext cx="8229600" cy="764540"/>
          </a:xfrm>
        </p:spPr>
        <p:txBody>
          <a:bodyPr/>
          <a:lstStyle/>
          <a:p>
            <a:r>
              <a:rPr lang="en-US" smtClean="0"/>
              <a:t>Public Views on Health Care Problems in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Please tell me if you consider it to be a crisis, a major problem, </a:t>
            </a:r>
            <a:br>
              <a:rPr lang="en-US" smtClean="0"/>
            </a:br>
            <a:r>
              <a:rPr lang="en-US" smtClean="0"/>
              <a:t>a minor problem, or not a problem in the state of Massachusetts.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09599" y="2057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799" y="2070100"/>
            <a:ext cx="2064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  <a:cs typeface="Calibri" pitchFamily="34" charset="0"/>
              </a:rPr>
              <a:t>High cost of health care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9" y="2717800"/>
            <a:ext cx="3397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  <a:cs typeface="Calibri" pitchFamily="34" charset="0"/>
              </a:rPr>
              <a:t>Limited ability to get needed health care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799" y="3365500"/>
            <a:ext cx="2920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  <a:cs typeface="Calibri" pitchFamily="34" charset="0"/>
              </a:rPr>
              <a:t>Low quality of health care services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99" y="4013200"/>
            <a:ext cx="3387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  <a:cs typeface="Calibri" pitchFamily="34" charset="0"/>
              </a:rPr>
              <a:t>Long wait time for medical appointments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181160" y="1905000"/>
            <a:ext cx="2658039" cy="307777"/>
            <a:chOff x="-787400" y="5486400"/>
            <a:chExt cx="2658039" cy="307777"/>
          </a:xfrm>
        </p:grpSpPr>
        <p:sp>
          <p:nvSpPr>
            <p:cNvPr id="14" name="Rectangle 13"/>
            <p:cNvSpPr/>
            <p:nvPr/>
          </p:nvSpPr>
          <p:spPr bwMode="auto">
            <a:xfrm>
              <a:off x="-787400" y="5525988"/>
              <a:ext cx="2286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570007" y="5486400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  <a:cs typeface="Calibri" pitchFamily="34" charset="0"/>
                </a:rPr>
                <a:t>Crisis</a:t>
              </a:r>
              <a:endParaRPr lang="en-US" sz="1400" dirty="0">
                <a:latin typeface="+mn-lt"/>
                <a:cs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04800" y="5525988"/>
              <a:ext cx="228600" cy="228600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193" y="5486400"/>
              <a:ext cx="13484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  <a:cs typeface="Calibri" pitchFamily="34" charset="0"/>
                </a:rPr>
                <a:t>Major problem</a:t>
              </a:r>
              <a:endParaRPr lang="en-US" sz="1400" dirty="0">
                <a:latin typeface="+mn-lt"/>
                <a:cs typeface="Calibri" pitchFamily="34" charset="0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-711200" y="3238500"/>
            <a:ext cx="266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873999" y="2348984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78%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3475" y="2996684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46%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65551" y="3634859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33%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8224" y="4282559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31%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Views on Reasons for High Health Care Costs in Massachusetts —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19200"/>
            <a:ext cx="8229600" cy="419100"/>
          </a:xfrm>
        </p:spPr>
        <p:txBody>
          <a:bodyPr/>
          <a:lstStyle/>
          <a:p>
            <a:r>
              <a:rPr lang="en-US" dirty="0" smtClean="0"/>
              <a:t>Please tell me whether you feel it is a major reason, minor reason 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not </a:t>
            </a:r>
            <a:r>
              <a:rPr lang="en-US" dirty="0" smtClean="0"/>
              <a:t>a reason for high health care costs </a:t>
            </a:r>
            <a:r>
              <a:rPr lang="en-US" dirty="0" smtClean="0"/>
              <a:t>today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II.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09599" y="2057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99" y="4660900"/>
            <a:ext cx="7569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cs typeface="Calibri" pitchFamily="34" charset="0"/>
              </a:rPr>
              <a:t>Some people don’t take good care of their health, so they need more medical treatment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9" y="2070100"/>
            <a:ext cx="802005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cs typeface="Calibri" pitchFamily="34" charset="0"/>
              </a:rPr>
              <a:t>Drug companies charging too much money 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9" y="4013200"/>
            <a:ext cx="8445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  <a:cs typeface="Calibri" pitchFamily="34" charset="0"/>
              </a:rPr>
              <a:t>Hospitals charging too much money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799" y="3365500"/>
            <a:ext cx="81946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cs typeface="Calibri" pitchFamily="34" charset="0"/>
              </a:rPr>
              <a:t>The amount of waste and fraud that occurs in the health care system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799" y="2717800"/>
            <a:ext cx="8763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  <a:cs typeface="Calibri" pitchFamily="34" charset="0"/>
              </a:rPr>
              <a:t>Insurance companies charging too much money</a:t>
            </a:r>
            <a:endParaRPr lang="en-US" sz="1400" dirty="0">
              <a:latin typeface="+mn-lt"/>
              <a:cs typeface="Calibri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273360" y="1905000"/>
            <a:ext cx="1445614" cy="307777"/>
            <a:chOff x="304800" y="5486400"/>
            <a:chExt cx="1445614" cy="307777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04800" y="5525988"/>
              <a:ext cx="228600" cy="228600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2193" y="5486400"/>
              <a:ext cx="12282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  <a:cs typeface="Calibri" pitchFamily="34" charset="0"/>
                </a:rPr>
                <a:t>Major reason</a:t>
              </a:r>
              <a:endParaRPr lang="en-US" sz="1400" dirty="0">
                <a:latin typeface="+mn-lt"/>
                <a:cs typeface="Calibri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-1035050" y="3562350"/>
            <a:ext cx="3314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Views on Reasons for High Health Care Costs in Massachusetts —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tell me whether you feel it is a major reason, minor reason </a:t>
            </a:r>
            <a:br>
              <a:rPr lang="en-US" dirty="0" smtClean="0"/>
            </a:br>
            <a:r>
              <a:rPr lang="en-US" dirty="0" smtClean="0"/>
              <a:t>or not a reason for high health care costs today.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Calibri" pitchFamily="34" charset="0"/>
              </a:rPr>
              <a:t>II.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2057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799" y="4671060"/>
            <a:ext cx="7569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Doctors charging too much money</a:t>
            </a:r>
            <a:endParaRPr lang="en-US" sz="14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99" y="4020820"/>
            <a:ext cx="8445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Some people getting more tests and services than they need</a:t>
            </a:r>
            <a:endParaRPr lang="en-US" sz="1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799" y="3370580"/>
            <a:ext cx="81946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Too much paperwork in the health care system</a:t>
            </a:r>
            <a:endParaRPr lang="en-US" sz="14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9" y="2720340"/>
            <a:ext cx="8763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The number of malpractice lawsuits</a:t>
            </a:r>
            <a:endParaRPr lang="en-US" sz="1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9" y="5321300"/>
            <a:ext cx="7569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Medicare and Medicaid not doing enough to keep their costs down</a:t>
            </a:r>
            <a:endParaRPr lang="en-US" sz="1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1854657"/>
            <a:ext cx="8966200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Some large hospitals or doctors’ groups using their influence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to get higher </a:t>
            </a:r>
            <a:r>
              <a:rPr lang="en-US" sz="1400" dirty="0" smtClean="0">
                <a:latin typeface="+mn-lt"/>
              </a:rPr>
              <a:t>payments from </a:t>
            </a:r>
            <a:r>
              <a:rPr lang="en-US" sz="1400" dirty="0" smtClean="0">
                <a:latin typeface="+mn-lt"/>
              </a:rPr>
              <a:t>insurance</a:t>
            </a:r>
            <a:endParaRPr lang="en-US" sz="1400" dirty="0"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273360" y="1905000"/>
            <a:ext cx="1445614" cy="307777"/>
            <a:chOff x="304800" y="5486400"/>
            <a:chExt cx="1445614" cy="307777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04800" y="5525988"/>
              <a:ext cx="228600" cy="228600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2193" y="5486400"/>
              <a:ext cx="12282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  <a:cs typeface="Calibri" pitchFamily="34" charset="0"/>
                </a:rPr>
                <a:t>Major reason</a:t>
              </a:r>
              <a:endParaRPr lang="en-US" sz="1400" dirty="0">
                <a:latin typeface="+mn-lt"/>
                <a:cs typeface="Calibri" pitchFamily="34" charset="0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-1365250" y="3892550"/>
            <a:ext cx="3975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Public Views on Reasons for High Health Care Costs in Massachusetts — Part 3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tell me whether you feel it is a major reason, minor reason </a:t>
            </a:r>
            <a:br>
              <a:rPr lang="en-US" dirty="0" smtClean="0"/>
            </a:br>
            <a:r>
              <a:rPr lang="en-US" dirty="0" smtClean="0"/>
              <a:t>or not a reason for high health care costs today.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II.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2057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5799" y="2070100"/>
            <a:ext cx="70739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Too much use of expensive, high-tech medical equipment and expensive drugs</a:t>
            </a:r>
            <a:endParaRPr lang="en-US" sz="1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99" y="3370580"/>
            <a:ext cx="8763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Some people not shopping around for lower-priced doctors and services </a:t>
            </a:r>
            <a:endParaRPr lang="en-US" sz="1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799" y="2720340"/>
            <a:ext cx="81946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The use of many expensive teaching hospitals for routine procedures</a:t>
            </a:r>
            <a:endParaRPr lang="en-US" sz="1400" dirty="0">
              <a:latin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273360" y="1905000"/>
            <a:ext cx="1445614" cy="307777"/>
            <a:chOff x="304800" y="5486400"/>
            <a:chExt cx="1445614" cy="30777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04800" y="5525988"/>
              <a:ext cx="228600" cy="228600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193" y="5486400"/>
              <a:ext cx="12282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+mn-lt"/>
                  <a:cs typeface="Calibri" pitchFamily="34" charset="0"/>
                </a:rPr>
                <a:t>Major reason</a:t>
              </a:r>
              <a:endParaRPr lang="en-US" sz="1400" dirty="0">
                <a:latin typeface="+mn-lt"/>
                <a:cs typeface="Calibri" pitchFamily="34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387350" y="2914650"/>
            <a:ext cx="2019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Views on Leadership to Contain Costs of </a:t>
            </a:r>
            <a:br>
              <a:rPr lang="en-US" smtClean="0"/>
            </a:br>
            <a:r>
              <a:rPr lang="en-US" smtClean="0"/>
              <a:t>Health Care in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do you think should take the lead in reducing </a:t>
            </a:r>
            <a:br>
              <a:rPr lang="en-US" smtClean="0"/>
            </a:br>
            <a:r>
              <a:rPr lang="en-US" smtClean="0"/>
              <a:t>health care costs in the state of Massachusetts?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III.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18415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85799" y="1854200"/>
            <a:ext cx="82296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n-lt"/>
              </a:rPr>
              <a:t>Government</a:t>
            </a:r>
            <a:endParaRPr lang="en-US" sz="1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799" y="3147484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Insurance Companies</a:t>
            </a:r>
            <a:endParaRPr lang="en-US" sz="1400" dirty="0"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1573212" y="4100512"/>
            <a:ext cx="43910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799" y="3794126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Hospitals and Doctors</a:t>
            </a:r>
            <a:endParaRPr lang="en-US" sz="1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799" y="5087410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People Like You</a:t>
            </a:r>
            <a:endParaRPr lang="en-US" sz="1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799" y="5734050"/>
            <a:ext cx="8229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Employers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26" name="Chart 25"/>
          <p:cNvGraphicFramePr/>
          <p:nvPr/>
        </p:nvGraphicFramePr>
        <p:xfrm>
          <a:off x="609599" y="2476501"/>
          <a:ext cx="8229600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6"/>
          <p:cNvGraphicFramePr/>
          <p:nvPr/>
        </p:nvGraphicFramePr>
        <p:xfrm>
          <a:off x="609599" y="4419600"/>
          <a:ext cx="8229600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463800" y="2438400"/>
            <a:ext cx="2023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19%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Federal Government</a:t>
            </a:r>
            <a:endParaRPr lang="en-US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39900" y="2603500"/>
            <a:ext cx="186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11%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State Government</a:t>
            </a:r>
            <a:endParaRPr lang="en-US" sz="1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2794000"/>
            <a:ext cx="2818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2%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Don’t Know Which Level / Refused</a:t>
            </a:r>
            <a:endParaRPr lang="en-US" sz="11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5500" y="4762500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1%</a:t>
            </a:r>
            <a:r>
              <a:rPr lang="en-US" sz="1200" b="1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Don’t Know Which Group / Refused</a:t>
            </a:r>
            <a:endParaRPr lang="en-US" sz="11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9550" y="45720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8%</a:t>
            </a:r>
            <a:r>
              <a:rPr lang="en-US" sz="1200" b="1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Doctors</a:t>
            </a:r>
            <a:endParaRPr lang="en-US" sz="11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30045" y="4381500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10% </a:t>
            </a:r>
            <a:r>
              <a:rPr lang="en-US" sz="1200" dirty="0" smtClean="0">
                <a:latin typeface="+mj-lt"/>
              </a:rPr>
              <a:t>— </a:t>
            </a:r>
            <a:r>
              <a:rPr lang="en-US" sz="1100" dirty="0" smtClean="0">
                <a:latin typeface="+mj-lt"/>
              </a:rPr>
              <a:t>Hospitals</a:t>
            </a:r>
            <a:endParaRPr lang="en-US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Views on Importance of State Government Action </a:t>
            </a:r>
            <a:br>
              <a:rPr lang="en-US" smtClean="0"/>
            </a:br>
            <a:r>
              <a:rPr lang="en-US" smtClean="0"/>
              <a:t>to Address Rising Health Care Costs in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important is it for the state government of Massachusetts to take some major action to address rising health care costs in the state?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j-lt"/>
                <a:ea typeface="+mj-ea"/>
                <a:cs typeface="Calibri" pitchFamily="34" charset="0"/>
              </a:rPr>
              <a:t>IV.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18415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1254126" y="3781426"/>
            <a:ext cx="37528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85799" y="1854200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Very Important</a:t>
            </a:r>
            <a:endParaRPr lang="en-US" sz="14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799" y="2500842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Somewhat Important</a:t>
            </a:r>
            <a:endParaRPr lang="en-US" sz="14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799" y="3147484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Very Important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799" y="3794126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At All Important</a:t>
            </a:r>
            <a:endParaRPr lang="en-US" sz="14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799" y="4871967"/>
            <a:ext cx="3644901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MA State Government should not try to address rising costs in state</a:t>
            </a:r>
            <a:endParaRPr lang="en-US" sz="1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54999" y="2444234"/>
            <a:ext cx="88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88%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638425" y="2286000"/>
            <a:ext cx="5641975" cy="685800"/>
            <a:chOff x="2638425" y="2286000"/>
            <a:chExt cx="5641975" cy="685800"/>
          </a:xfrm>
        </p:grpSpPr>
        <p:sp>
          <p:nvSpPr>
            <p:cNvPr id="36" name="Right Brace 35"/>
            <p:cNvSpPr/>
            <p:nvPr/>
          </p:nvSpPr>
          <p:spPr bwMode="auto">
            <a:xfrm>
              <a:off x="8102600" y="2286000"/>
              <a:ext cx="177800" cy="685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rot="10800000">
              <a:off x="2638425" y="2971800"/>
              <a:ext cx="546142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Confidence in State Government to Reduce </a:t>
            </a:r>
            <a:br>
              <a:rPr lang="en-US" dirty="0" smtClean="0"/>
            </a:br>
            <a:r>
              <a:rPr lang="en-US" dirty="0" smtClean="0"/>
              <a:t>Future Health Care Costs in Massachusetts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0703"/>
            <a:ext cx="7743826" cy="419100"/>
          </a:xfrm>
        </p:spPr>
        <p:txBody>
          <a:bodyPr/>
          <a:lstStyle/>
          <a:p>
            <a:r>
              <a:rPr lang="en-US" dirty="0" smtClean="0"/>
              <a:t>If the state government did take major action, how confident </a:t>
            </a:r>
            <a:br>
              <a:rPr lang="en-US" dirty="0" smtClean="0"/>
            </a:br>
            <a:r>
              <a:rPr lang="en-US" dirty="0" smtClean="0"/>
              <a:t>are you that it would be successful in reducing future </a:t>
            </a:r>
            <a:br>
              <a:rPr lang="en-US" dirty="0" smtClean="0"/>
            </a:br>
            <a:r>
              <a:rPr lang="en-US" dirty="0" smtClean="0"/>
              <a:t>health care costs in the state of Massachusetts?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V.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207645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608013" y="3379788"/>
            <a:ext cx="2460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85799" y="2089150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Very Confident</a:t>
            </a:r>
            <a:endParaRPr lang="en-US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799" y="2735792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Somewhat Confident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799" y="3382434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Very Confident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799" y="4029076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At All Confident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Public Views of Impact of National Health Care Law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on Costs of Care in Massachusetts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the impact of that national health care law [the Affordable Care Act] will be on future costs of care in Massachusetts — will it make them lower, higher, or will it not make much of a difference?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50" y="241300"/>
            <a:ext cx="584200" cy="7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71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+mn-lt"/>
                <a:ea typeface="+mj-ea"/>
                <a:cs typeface="Calibri" pitchFamily="34" charset="0"/>
              </a:rPr>
              <a:t>VI.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Calibri" pitchFamily="34" charset="0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09599" y="206375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 rot="5400000">
            <a:off x="349250" y="1454150"/>
            <a:ext cx="5461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-282576" y="3051176"/>
            <a:ext cx="18097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85799" y="2076450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Lower</a:t>
            </a:r>
            <a:endParaRPr lang="en-US" sz="1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9" y="2723092"/>
            <a:ext cx="30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Higher</a:t>
            </a:r>
            <a:endParaRPr lang="en-US" sz="1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9" y="3369734"/>
            <a:ext cx="355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+mj-lt"/>
              </a:rPr>
              <a:t>Not Make Much of a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 Lecture">
  <a:themeElements>
    <a:clrScheme name="chartbook PPT dec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E524E"/>
      </a:accent1>
      <a:accent2>
        <a:srgbClr val="EBEA66"/>
      </a:accent2>
      <a:accent3>
        <a:srgbClr val="9A8C7D"/>
      </a:accent3>
      <a:accent4>
        <a:srgbClr val="5D88A1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artbook PPT deck">
    <a:dk1>
      <a:srgbClr val="000000"/>
    </a:dk1>
    <a:lt1>
      <a:srgbClr val="FFFFFF"/>
    </a:lt1>
    <a:dk2>
      <a:srgbClr val="000000"/>
    </a:dk2>
    <a:lt2>
      <a:srgbClr val="FFFFFF"/>
    </a:lt2>
    <a:accent1>
      <a:srgbClr val="5E524E"/>
    </a:accent1>
    <a:accent2>
      <a:srgbClr val="EBEA66"/>
    </a:accent2>
    <a:accent3>
      <a:srgbClr val="9A8C7D"/>
    </a:accent3>
    <a:accent4>
      <a:srgbClr val="5D88A1"/>
    </a:accent4>
    <a:accent5>
      <a:srgbClr val="000000"/>
    </a:accent5>
    <a:accent6>
      <a:srgbClr val="000000"/>
    </a:accent6>
    <a:hlink>
      <a:srgbClr val="000000"/>
    </a:hlink>
    <a:folHlink>
      <a:srgbClr val="00000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hartbook PPT deck">
    <a:dk1>
      <a:srgbClr val="000000"/>
    </a:dk1>
    <a:lt1>
      <a:srgbClr val="FFFFFF"/>
    </a:lt1>
    <a:dk2>
      <a:srgbClr val="000000"/>
    </a:dk2>
    <a:lt2>
      <a:srgbClr val="FFFFFF"/>
    </a:lt2>
    <a:accent1>
      <a:srgbClr val="5E524E"/>
    </a:accent1>
    <a:accent2>
      <a:srgbClr val="EBEA66"/>
    </a:accent2>
    <a:accent3>
      <a:srgbClr val="9A8C7D"/>
    </a:accent3>
    <a:accent4>
      <a:srgbClr val="5D88A1"/>
    </a:accent4>
    <a:accent5>
      <a:srgbClr val="000000"/>
    </a:accent5>
    <a:accent6>
      <a:srgbClr val="000000"/>
    </a:accent6>
    <a:hlink>
      <a:srgbClr val="000000"/>
    </a:hlink>
    <a:folHlink>
      <a:srgbClr val="00000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24076</TotalTime>
  <Words>603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 Lecture</vt:lpstr>
      <vt:lpstr>Slide 1</vt:lpstr>
      <vt:lpstr>Public Views on Health Care Problems in Massachusetts</vt:lpstr>
      <vt:lpstr>Public Views on Reasons for High Health Care Costs in Massachusetts — Part 1</vt:lpstr>
      <vt:lpstr>Public Views on Reasons for High Health Care Costs in Massachusetts — Part 2</vt:lpstr>
      <vt:lpstr>Public Views on Reasons for High Health Care Costs in Massachusetts — Part 3</vt:lpstr>
      <vt:lpstr>Public Views on Leadership to Contain Costs of  Health Care in Massachusetts</vt:lpstr>
      <vt:lpstr>Public Views on Importance of State Government Action  to Address Rising Health Care Costs in Massachusetts</vt:lpstr>
      <vt:lpstr>Public Confidence in State Government to Reduce  Future Health Care Costs in Massachusetts</vt:lpstr>
      <vt:lpstr>Public Views of Impact of National Health Care Law  on Costs of Care in Massachusetts</vt:lpstr>
      <vt:lpstr>Public Views of Impact of National Debt Ceiling Bill  on Health Care in Massachusetts</vt:lpstr>
    </vt:vector>
  </TitlesOfParts>
  <Company>HSPH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aw</dc:creator>
  <dc:description>REady to go</dc:description>
  <cp:lastModifiedBy>Madolyn Allison</cp:lastModifiedBy>
  <cp:revision>1532</cp:revision>
  <cp:lastPrinted>2011-09-28T17:48:36Z</cp:lastPrinted>
  <dcterms:created xsi:type="dcterms:W3CDTF">2011-08-28T16:11:22Z</dcterms:created>
  <dcterms:modified xsi:type="dcterms:W3CDTF">2011-10-18T18:04:37Z</dcterms:modified>
</cp:coreProperties>
</file>