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9" r:id="rId1"/>
  </p:sldMasterIdLst>
  <p:notesMasterIdLst>
    <p:notesMasterId r:id="rId33"/>
  </p:notesMasterIdLst>
  <p:handoutMasterIdLst>
    <p:handoutMasterId r:id="rId34"/>
  </p:handoutMasterIdLst>
  <p:sldIdLst>
    <p:sldId id="412" r:id="rId2"/>
    <p:sldId id="423" r:id="rId3"/>
    <p:sldId id="424"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Lst>
  <p:sldSz cx="9144000" cy="6858000" type="screen4x3"/>
  <p:notesSz cx="6985000" cy="9283700"/>
  <p:custDataLst>
    <p:tags r:id="rId3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1" name="Mark Barer" initials="" lastIdx="6" clrIdx="1"/>
  <p:cmAuthor id="2" name="Madolyn Allison" initials="" lastIdx="0" clrIdx="2"/>
  <p:cmAuthor id="3" name="Bob Seifert" initials="" lastIdx="9" clrIdx="3"/>
  <p:cmAuthor id="4" name="Bob Seifert" initials="RS" lastIdx="8" clrIdx="4"/>
  <p:cmAuthor id="5" name="Seifert, Robert" initials="RS"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000000"/>
    <a:srgbClr val="FFFFFF"/>
    <a:srgbClr val="777777"/>
    <a:srgbClr val="FFCC00"/>
    <a:srgbClr val="C0C0C0"/>
    <a:srgbClr val="BFBFBF"/>
    <a:srgbClr val="BFC49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9537" autoAdjust="0"/>
  </p:normalViewPr>
  <p:slideViewPr>
    <p:cSldViewPr snapToGrid="0">
      <p:cViewPr>
        <p:scale>
          <a:sx n="100" d="100"/>
          <a:sy n="100" d="100"/>
        </p:scale>
        <p:origin x="-534" y="-78"/>
      </p:cViewPr>
      <p:guideLst>
        <p:guide orient="horz" pos="2883"/>
        <p:guide orient="horz" pos="2631"/>
        <p:guide pos="2880"/>
      </p:guideLst>
    </p:cSldViewPr>
  </p:slideViewPr>
  <p:notesTextViewPr>
    <p:cViewPr>
      <p:scale>
        <a:sx n="100" d="100"/>
        <a:sy n="100" d="100"/>
      </p:scale>
      <p:origin x="0" y="0"/>
    </p:cViewPr>
  </p:notesTextViewPr>
  <p:sorterViewPr>
    <p:cViewPr>
      <p:scale>
        <a:sx n="120" d="100"/>
        <a:sy n="120" d="100"/>
      </p:scale>
      <p:origin x="0" y="5640"/>
    </p:cViewPr>
  </p:sorterViewPr>
  <p:notesViewPr>
    <p:cSldViewPr snapToGrid="0">
      <p:cViewPr varScale="1">
        <p:scale>
          <a:sx n="79" d="100"/>
          <a:sy n="79" d="100"/>
        </p:scale>
        <p:origin x="-1932" y="-96"/>
      </p:cViewPr>
      <p:guideLst>
        <p:guide orient="horz" pos="2924"/>
        <p:guide pos="22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55E-2"/>
          <c:y val="4.4355740254690412E-2"/>
          <c:w val="0.92596861447789658"/>
          <c:h val="0.8606991834354043"/>
        </c:manualLayout>
      </c:layout>
      <c:barChart>
        <c:barDir val="col"/>
        <c:grouping val="stacked"/>
        <c:ser>
          <c:idx val="0"/>
          <c:order val="0"/>
          <c:tx>
            <c:strRef>
              <c:f>Sheet1!$B$1</c:f>
              <c:strCache>
                <c:ptCount val="1"/>
                <c:pt idx="0">
                  <c:v>Column2</c:v>
                </c:pt>
              </c:strCache>
            </c:strRef>
          </c:tx>
          <c:spPr>
            <a:solidFill>
              <a:schemeClr val="tx2"/>
            </a:solidFill>
            <a:ln>
              <a:noFill/>
            </a:ln>
          </c:spPr>
          <c:dLbls>
            <c:numFmt formatCode="0.0%" sourceLinked="0"/>
            <c:spPr>
              <a:noFill/>
            </c:spPr>
            <c:txPr>
              <a:bodyPr/>
              <a:lstStyle/>
              <a:p>
                <a:pPr>
                  <a:defRPr sz="900">
                    <a:solidFill>
                      <a:schemeClr val="bg1"/>
                    </a:solidFill>
                  </a:defRPr>
                </a:pPr>
                <a:endParaRPr lang="en-US"/>
              </a:p>
            </c:txPr>
            <c:dLblPos val="inEnd"/>
            <c:showVal val="1"/>
          </c:dLbls>
          <c:cat>
            <c:strRef>
              <c:f>Sheet1!$A$2:$A$5</c:f>
              <c:strCache>
                <c:ptCount val="4"/>
                <c:pt idx="0">
                  <c:v>Insured </c:v>
                </c:pt>
                <c:pt idx="1">
                  <c:v>Uninsured </c:v>
                </c:pt>
                <c:pt idx="2">
                  <c:v>Always insured </c:v>
                </c:pt>
                <c:pt idx="3">
                  <c:v>Ever uninsured </c:v>
                </c:pt>
              </c:strCache>
            </c:strRef>
          </c:cat>
          <c:val>
            <c:numRef>
              <c:f>Sheet1!$B$2:$B$5</c:f>
              <c:numCache>
                <c:formatCode>General</c:formatCode>
                <c:ptCount val="4"/>
                <c:pt idx="0" formatCode="0.0%">
                  <c:v>0.95200000000000018</c:v>
                </c:pt>
                <c:pt idx="2" formatCode="0.0%">
                  <c:v>0.89400000000000024</c:v>
                </c:pt>
              </c:numCache>
            </c:numRef>
          </c:val>
        </c:ser>
        <c:ser>
          <c:idx val="1"/>
          <c:order val="1"/>
          <c:tx>
            <c:strRef>
              <c:f>Sheet1!$C$1</c:f>
              <c:strCache>
                <c:ptCount val="1"/>
                <c:pt idx="0">
                  <c:v>Column3</c:v>
                </c:pt>
              </c:strCache>
            </c:strRef>
          </c:tx>
          <c:spPr>
            <a:solidFill>
              <a:schemeClr val="bg2"/>
            </a:solidFill>
          </c:spPr>
          <c:dLbls>
            <c:dLbl>
              <c:idx val="1"/>
              <c:layout>
                <c:manualLayout>
                  <c:x val="0"/>
                  <c:y val="-9.5751919898901558E-4"/>
                </c:manualLayout>
              </c:layout>
              <c:dLblPos val="ctr"/>
              <c:showVal val="1"/>
            </c:dLbl>
            <c:txPr>
              <a:bodyPr/>
              <a:lstStyle/>
              <a:p>
                <a:pPr>
                  <a:defRPr>
                    <a:solidFill>
                      <a:schemeClr val="bg1"/>
                    </a:solidFill>
                  </a:defRPr>
                </a:pPr>
                <a:endParaRPr lang="en-US"/>
              </a:p>
            </c:txPr>
            <c:dLblPos val="inEnd"/>
            <c:showVal val="1"/>
          </c:dLbls>
          <c:cat>
            <c:strRef>
              <c:f>Sheet1!$A$2:$A$5</c:f>
              <c:strCache>
                <c:ptCount val="4"/>
                <c:pt idx="0">
                  <c:v>Insured </c:v>
                </c:pt>
                <c:pt idx="1">
                  <c:v>Uninsured </c:v>
                </c:pt>
                <c:pt idx="2">
                  <c:v>Always insured </c:v>
                </c:pt>
                <c:pt idx="3">
                  <c:v>Ever uninsured </c:v>
                </c:pt>
              </c:strCache>
            </c:strRef>
          </c:cat>
          <c:val>
            <c:numRef>
              <c:f>Sheet1!$C$2:$C$5</c:f>
              <c:numCache>
                <c:formatCode>0.0%</c:formatCode>
                <c:ptCount val="4"/>
                <c:pt idx="1">
                  <c:v>4.8000000000000015E-2</c:v>
                </c:pt>
                <c:pt idx="3">
                  <c:v>0.10600000000000002</c:v>
                </c:pt>
              </c:numCache>
            </c:numRef>
          </c:val>
        </c:ser>
        <c:gapWidth val="80"/>
        <c:overlap val="100"/>
        <c:axId val="97941760"/>
        <c:axId val="97947648"/>
      </c:barChart>
      <c:catAx>
        <c:axId val="97941760"/>
        <c:scaling>
          <c:orientation val="minMax"/>
        </c:scaling>
        <c:axPos val="b"/>
        <c:numFmt formatCode="General" sourceLinked="1"/>
        <c:majorTickMark val="none"/>
        <c:tickLblPos val="nextTo"/>
        <c:spPr>
          <a:ln>
            <a:noFill/>
          </a:ln>
        </c:spPr>
        <c:txPr>
          <a:bodyPr/>
          <a:lstStyle/>
          <a:p>
            <a:pPr>
              <a:defRPr sz="1000"/>
            </a:pPr>
            <a:endParaRPr lang="en-US"/>
          </a:p>
        </c:txPr>
        <c:crossAx val="97947648"/>
        <c:crosses val="autoZero"/>
        <c:auto val="1"/>
        <c:lblAlgn val="ctr"/>
        <c:lblOffset val="0"/>
      </c:catAx>
      <c:valAx>
        <c:axId val="97947648"/>
        <c:scaling>
          <c:orientation val="minMax"/>
        </c:scaling>
        <c:axPos val="l"/>
        <c:majorGridlines>
          <c:spPr>
            <a:ln>
              <a:solidFill>
                <a:srgbClr val="BFBFBF"/>
              </a:solidFill>
            </a:ln>
          </c:spPr>
        </c:majorGridlines>
        <c:numFmt formatCode="0%" sourceLinked="0"/>
        <c:tickLblPos val="nextTo"/>
        <c:spPr>
          <a:ln>
            <a:noFill/>
          </a:ln>
        </c:spPr>
        <c:crossAx val="97941760"/>
        <c:crosses val="autoZero"/>
        <c:crossBetween val="between"/>
      </c:valAx>
    </c:plotArea>
    <c:plotVisOnly val="1"/>
    <c:dispBlanksAs val="gap"/>
  </c:chart>
  <c:txPr>
    <a:bodyPr/>
    <a:lstStyle/>
    <a:p>
      <a:pPr>
        <a:defRPr sz="800" b="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Other/missing site of care</c:v>
                </c:pt>
              </c:strCache>
            </c:strRef>
          </c:tx>
          <c:spPr>
            <a:solidFill>
              <a:schemeClr val="bg2">
                <a:lumMod val="60000"/>
                <a:lumOff val="40000"/>
              </a:schemeClr>
            </a:solidFill>
            <a:ln>
              <a:noFill/>
            </a:ln>
          </c:spPr>
          <c:dLbls>
            <c:dLbl>
              <c:idx val="0"/>
              <c:layout>
                <c:manualLayout>
                  <c:x val="0"/>
                  <c:y val="9.3686205890941674E-4"/>
                </c:manualLayout>
              </c:layout>
              <c:dLblPos val="ctr"/>
              <c:showVal val="1"/>
            </c:dLbl>
            <c:dLbl>
              <c:idx val="1"/>
              <c:layout/>
              <c:tx>
                <c:rich>
                  <a:bodyPr/>
                  <a:lstStyle/>
                  <a:p>
                    <a:r>
                      <a:rPr lang="en-US"/>
                      <a:t>5.8</a:t>
                    </a:r>
                    <a:r>
                      <a:rPr lang="en-US" smtClean="0"/>
                      <a:t>%***</a:t>
                    </a:r>
                    <a:endParaRPr lang="en-US"/>
                  </a:p>
                </c:rich>
              </c:tx>
              <c:dLblPos val="inEnd"/>
              <c:showVal val="1"/>
            </c:dLbl>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2.925411899999996E-2</c:v>
                </c:pt>
                <c:pt idx="1">
                  <c:v>5.8446482999999903E-2</c:v>
                </c:pt>
              </c:numCache>
            </c:numRef>
          </c:val>
        </c:ser>
        <c:ser>
          <c:idx val="1"/>
          <c:order val="1"/>
          <c:tx>
            <c:strRef>
              <c:f>Sheet1!$C$1</c:f>
              <c:strCache>
                <c:ptCount val="1"/>
                <c:pt idx="0">
                  <c:v>Hospital outpatient department</c:v>
                </c:pt>
              </c:strCache>
            </c:strRef>
          </c:tx>
          <c:spPr>
            <a:solidFill>
              <a:schemeClr val="bg2"/>
            </a:solidFill>
          </c:spPr>
          <c:dLbls>
            <c:dLbl>
              <c:idx val="1"/>
              <c:layout/>
              <c:tx>
                <c:rich>
                  <a:bodyPr/>
                  <a:lstStyle/>
                  <a:p>
                    <a:r>
                      <a:rPr lang="en-US" dirty="0"/>
                      <a:t>8.7</a:t>
                    </a:r>
                    <a:r>
                      <a:rPr lang="en-US" dirty="0" smtClean="0"/>
                      <a:t>%*</a:t>
                    </a:r>
                    <a:endParaRPr lang="en-US" dirty="0"/>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6.3909212000000007E-2</c:v>
                </c:pt>
                <c:pt idx="1">
                  <c:v>8.7278186999999993E-2</c:v>
                </c:pt>
              </c:numCache>
            </c:numRef>
          </c:val>
        </c:ser>
        <c:ser>
          <c:idx val="2"/>
          <c:order val="2"/>
          <c:tx>
            <c:strRef>
              <c:f>Sheet1!$D$1</c:f>
              <c:strCache>
                <c:ptCount val="1"/>
                <c:pt idx="0">
                  <c:v>Community health center or public clinic</c:v>
                </c:pt>
              </c:strCache>
            </c:strRef>
          </c:tx>
          <c:spPr>
            <a:solidFill>
              <a:schemeClr val="tx2">
                <a:lumMod val="60000"/>
                <a:lumOff val="40000"/>
              </a:schemeClr>
            </a:solidFill>
          </c:spPr>
          <c:dLbls>
            <c:dLbl>
              <c:idx val="1"/>
              <c:layout/>
              <c:tx>
                <c:rich>
                  <a:bodyPr/>
                  <a:lstStyle/>
                  <a:p>
                    <a:r>
                      <a:rPr lang="en-US"/>
                      <a:t>23.2</a:t>
                    </a:r>
                    <a:r>
                      <a:rPr lang="en-US" smtClean="0"/>
                      <a:t>%***</a:t>
                    </a:r>
                    <a:endParaRPr lang="en-US"/>
                  </a:p>
                </c:rich>
              </c:tx>
              <c:dLblPos val="inEnd"/>
              <c:showVal val="1"/>
            </c:dLbl>
            <c:dLblPos val="inEnd"/>
            <c:showVal val="1"/>
          </c:dLbls>
          <c:cat>
            <c:strRef>
              <c:f>Sheet1!$A$2:$A$4</c:f>
              <c:strCache>
                <c:ptCount val="2"/>
                <c:pt idx="0">
                  <c:v>Always insured over the year</c:v>
                </c:pt>
                <c:pt idx="1">
                  <c:v>Ever uninsured over the year</c:v>
                </c:pt>
              </c:strCache>
            </c:strRef>
          </c:cat>
          <c:val>
            <c:numRef>
              <c:f>Sheet1!$D$2:$D$4</c:f>
              <c:numCache>
                <c:formatCode>0.0%</c:formatCode>
                <c:ptCount val="3"/>
                <c:pt idx="0">
                  <c:v>9.1306169000000006E-2</c:v>
                </c:pt>
                <c:pt idx="1">
                  <c:v>0.23198362</c:v>
                </c:pt>
              </c:numCache>
            </c:numRef>
          </c:val>
        </c:ser>
        <c:ser>
          <c:idx val="3"/>
          <c:order val="3"/>
          <c:tx>
            <c:strRef>
              <c:f>Sheet1!$E$1</c:f>
              <c:strCache>
                <c:ptCount val="1"/>
                <c:pt idx="0">
                  <c:v>Doctor's office or private clinic</c:v>
                </c:pt>
              </c:strCache>
            </c:strRef>
          </c:tx>
          <c:spPr>
            <a:solidFill>
              <a:schemeClr val="tx2"/>
            </a:solidFill>
          </c:spPr>
          <c:dLbls>
            <c:dLbl>
              <c:idx val="1"/>
              <c:layout/>
              <c:tx>
                <c:rich>
                  <a:bodyPr/>
                  <a:lstStyle/>
                  <a:p>
                    <a:r>
                      <a:rPr lang="en-US"/>
                      <a:t>62.2</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Sheet1!$E$2:$E$4</c:f>
              <c:numCache>
                <c:formatCode>0.0%</c:formatCode>
                <c:ptCount val="3"/>
                <c:pt idx="0">
                  <c:v>0.81553049999999983</c:v>
                </c:pt>
                <c:pt idx="1">
                  <c:v>0.62229171000000039</c:v>
                </c:pt>
              </c:numCache>
            </c:numRef>
          </c:val>
        </c:ser>
        <c:dLbls>
          <c:showVal val="1"/>
        </c:dLbls>
        <c:gapWidth val="80"/>
        <c:overlap val="100"/>
        <c:axId val="114954624"/>
        <c:axId val="114956160"/>
      </c:barChart>
      <c:catAx>
        <c:axId val="114954624"/>
        <c:scaling>
          <c:orientation val="minMax"/>
        </c:scaling>
        <c:axPos val="b"/>
        <c:numFmt formatCode="General" sourceLinked="1"/>
        <c:majorTickMark val="none"/>
        <c:tickLblPos val="nextTo"/>
        <c:spPr>
          <a:ln>
            <a:noFill/>
          </a:ln>
        </c:spPr>
        <c:txPr>
          <a:bodyPr/>
          <a:lstStyle/>
          <a:p>
            <a:pPr>
              <a:defRPr sz="1000"/>
            </a:pPr>
            <a:endParaRPr lang="en-US"/>
          </a:p>
        </c:txPr>
        <c:crossAx val="114956160"/>
        <c:crosses val="autoZero"/>
        <c:auto val="1"/>
        <c:lblAlgn val="ctr"/>
        <c:lblOffset val="0"/>
      </c:catAx>
      <c:valAx>
        <c:axId val="114956160"/>
        <c:scaling>
          <c:orientation val="minMax"/>
          <c:max val="1"/>
        </c:scaling>
        <c:axPos val="l"/>
        <c:majorGridlines>
          <c:spPr>
            <a:ln>
              <a:solidFill>
                <a:srgbClr val="BFBFBF"/>
              </a:solidFill>
            </a:ln>
          </c:spPr>
        </c:majorGridlines>
        <c:numFmt formatCode="0%" sourceLinked="0"/>
        <c:tickLblPos val="nextTo"/>
        <c:spPr>
          <a:ln>
            <a:noFill/>
          </a:ln>
        </c:spPr>
        <c:crossAx val="114954624"/>
        <c:crosses val="autoZero"/>
        <c:crossBetween val="between"/>
      </c:valAx>
    </c:plotArea>
    <c:legend>
      <c:legendPos val="r"/>
      <c:layout>
        <c:manualLayout>
          <c:xMode val="edge"/>
          <c:yMode val="edge"/>
          <c:x val="0.66386590447380556"/>
          <c:y val="7.9214056576261294E-2"/>
          <c:w val="0.20987146926356851"/>
          <c:h val="0.36626324487216877"/>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Had USOC for less than 1 year</c:v>
                </c:pt>
              </c:strCache>
            </c:strRef>
          </c:tx>
          <c:spPr>
            <a:solidFill>
              <a:schemeClr val="accent2">
                <a:lumMod val="75000"/>
              </a:schemeClr>
            </a:solidFill>
            <a:ln>
              <a:noFill/>
            </a:ln>
          </c:spPr>
          <c:dLbls>
            <c:dLbl>
              <c:idx val="1"/>
              <c:layout/>
              <c:tx>
                <c:rich>
                  <a:bodyPr/>
                  <a:lstStyle/>
                  <a:p>
                    <a:r>
                      <a:rPr lang="en-US"/>
                      <a:t>20.5</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6.3311141000000001E-2</c:v>
                </c:pt>
                <c:pt idx="1">
                  <c:v>0.20525783000000006</c:v>
                </c:pt>
              </c:numCache>
            </c:numRef>
          </c:val>
        </c:ser>
        <c:ser>
          <c:idx val="1"/>
          <c:order val="1"/>
          <c:tx>
            <c:strRef>
              <c:f>Sheet1!$C$1</c:f>
              <c:strCache>
                <c:ptCount val="1"/>
                <c:pt idx="0">
                  <c:v>Had USOC for 1 to 5 years</c:v>
                </c:pt>
              </c:strCache>
            </c:strRef>
          </c:tx>
          <c:spPr>
            <a:solidFill>
              <a:schemeClr val="bg2"/>
            </a:solidFill>
          </c:spPr>
          <c:dLbls>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0.26196357000000009</c:v>
                </c:pt>
                <c:pt idx="1">
                  <c:v>0.30695643000000011</c:v>
                </c:pt>
              </c:numCache>
            </c:numRef>
          </c:val>
        </c:ser>
        <c:ser>
          <c:idx val="2"/>
          <c:order val="2"/>
          <c:tx>
            <c:strRef>
              <c:f>Sheet1!$D$1</c:f>
              <c:strCache>
                <c:ptCount val="1"/>
                <c:pt idx="0">
                  <c:v>Had USOC for 5 years or more</c:v>
                </c:pt>
              </c:strCache>
            </c:strRef>
          </c:tx>
          <c:spPr>
            <a:solidFill>
              <a:schemeClr val="tx2"/>
            </a:solidFill>
          </c:spPr>
          <c:dLbls>
            <c:dLbl>
              <c:idx val="0"/>
              <c:layout>
                <c:manualLayout>
                  <c:x val="0"/>
                  <c:y val="-0.26234567901234584"/>
                </c:manualLayout>
              </c:layout>
              <c:dLblPos val="ctr"/>
              <c:showVal val="1"/>
            </c:dLbl>
            <c:dLbl>
              <c:idx val="1"/>
              <c:layout/>
              <c:tx>
                <c:rich>
                  <a:bodyPr/>
                  <a:lstStyle/>
                  <a:p>
                    <a:r>
                      <a:rPr lang="en-US" dirty="0"/>
                      <a:t>48.8</a:t>
                    </a:r>
                    <a:r>
                      <a:rPr lang="en-US" dirty="0" smtClean="0"/>
                      <a:t>%***</a:t>
                    </a:r>
                    <a:endParaRPr lang="en-US" dirty="0"/>
                  </a:p>
                </c:rich>
              </c:tx>
              <c:dLblPos val="inEnd"/>
              <c:showVal val="1"/>
            </c:dLbl>
            <c:txPr>
              <a:bodyPr/>
              <a:lstStyle/>
              <a:p>
                <a:pPr>
                  <a:defRPr>
                    <a:solidFill>
                      <a:schemeClr val="bg1"/>
                    </a:solidFill>
                  </a:defRPr>
                </a:pPr>
                <a:endParaRPr lang="en-US"/>
              </a:p>
            </c:txPr>
            <c:dLblPos val="ctr"/>
            <c:showVal val="1"/>
          </c:dLbls>
          <c:cat>
            <c:strRef>
              <c:f>Sheet1!$A$2:$A$4</c:f>
              <c:strCache>
                <c:ptCount val="2"/>
                <c:pt idx="0">
                  <c:v>Always insured over the year</c:v>
                </c:pt>
                <c:pt idx="1">
                  <c:v>Ever uninsured over the year</c:v>
                </c:pt>
              </c:strCache>
            </c:strRef>
          </c:cat>
          <c:val>
            <c:numRef>
              <c:f>Sheet1!$D$2:$D$4</c:f>
              <c:numCache>
                <c:formatCode>0.0%</c:formatCode>
                <c:ptCount val="3"/>
                <c:pt idx="0">
                  <c:v>0.67472529000000059</c:v>
                </c:pt>
                <c:pt idx="1">
                  <c:v>0.48778574000000002</c:v>
                </c:pt>
              </c:numCache>
            </c:numRef>
          </c:val>
        </c:ser>
        <c:dLbls>
          <c:showVal val="1"/>
        </c:dLbls>
        <c:gapWidth val="80"/>
        <c:overlap val="100"/>
        <c:axId val="115181056"/>
        <c:axId val="115182592"/>
      </c:barChart>
      <c:catAx>
        <c:axId val="115181056"/>
        <c:scaling>
          <c:orientation val="minMax"/>
        </c:scaling>
        <c:axPos val="b"/>
        <c:numFmt formatCode="General" sourceLinked="1"/>
        <c:majorTickMark val="none"/>
        <c:tickLblPos val="nextTo"/>
        <c:spPr>
          <a:ln>
            <a:noFill/>
          </a:ln>
        </c:spPr>
        <c:txPr>
          <a:bodyPr/>
          <a:lstStyle/>
          <a:p>
            <a:pPr>
              <a:defRPr sz="1000"/>
            </a:pPr>
            <a:endParaRPr lang="en-US"/>
          </a:p>
        </c:txPr>
        <c:crossAx val="115182592"/>
        <c:crosses val="autoZero"/>
        <c:auto val="1"/>
        <c:lblAlgn val="ctr"/>
        <c:lblOffset val="0"/>
      </c:catAx>
      <c:valAx>
        <c:axId val="115182592"/>
        <c:scaling>
          <c:orientation val="minMax"/>
          <c:max val="1"/>
        </c:scaling>
        <c:axPos val="l"/>
        <c:majorGridlines>
          <c:spPr>
            <a:ln>
              <a:solidFill>
                <a:srgbClr val="BFBFBF"/>
              </a:solidFill>
            </a:ln>
          </c:spPr>
        </c:majorGridlines>
        <c:numFmt formatCode="0%" sourceLinked="0"/>
        <c:tickLblPos val="nextTo"/>
        <c:spPr>
          <a:ln>
            <a:noFill/>
          </a:ln>
        </c:spPr>
        <c:crossAx val="115181056"/>
        <c:crosses val="autoZero"/>
        <c:crossBetween val="between"/>
      </c:valAx>
    </c:plotArea>
    <c:legend>
      <c:legendPos val="r"/>
      <c:layout>
        <c:manualLayout>
          <c:xMode val="edge"/>
          <c:yMode val="edge"/>
          <c:x val="0.66386590447380556"/>
          <c:y val="7.9214056576261294E-2"/>
          <c:w val="0.27835289367719646"/>
          <c:h val="0.19651015845241576"/>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Sheet1!$A$2:$A$4</c:f>
              <c:strCache>
                <c:ptCount val="3"/>
                <c:pt idx="0">
                  <c:v>Any general doctor visit  </c:v>
                </c:pt>
                <c:pt idx="1">
                  <c:v>Any specialist visit </c:v>
                </c:pt>
                <c:pt idx="2">
                  <c:v>Any dental care visit </c:v>
                </c:pt>
              </c:strCache>
            </c:strRef>
          </c:cat>
          <c:val>
            <c:numRef>
              <c:f>Sheet1!$B$2:$B$4</c:f>
              <c:numCache>
                <c:formatCode>0.0%</c:formatCode>
                <c:ptCount val="3"/>
                <c:pt idx="0">
                  <c:v>0.86919477999999994</c:v>
                </c:pt>
                <c:pt idx="1">
                  <c:v>0.56045025999999998</c:v>
                </c:pt>
                <c:pt idx="2">
                  <c:v>0.77677295000000024</c:v>
                </c:pt>
              </c:numCache>
            </c:numRef>
          </c:val>
        </c:ser>
        <c:ser>
          <c:idx val="1"/>
          <c:order val="1"/>
          <c:tx>
            <c:strRef>
              <c:f>Sheet1!$C$1</c:f>
              <c:strCache>
                <c:ptCount val="1"/>
                <c:pt idx="0">
                  <c:v>Ever uninsured over the year</c:v>
                </c:pt>
              </c:strCache>
            </c:strRef>
          </c:tx>
          <c:spPr>
            <a:solidFill>
              <a:schemeClr val="bg2"/>
            </a:solidFill>
          </c:spPr>
          <c:dLbls>
            <c:dLbl>
              <c:idx val="0"/>
              <c:layout/>
              <c:tx>
                <c:rich>
                  <a:bodyPr/>
                  <a:lstStyle/>
                  <a:p>
                    <a:r>
                      <a:rPr lang="en-US"/>
                      <a:t>62.6</a:t>
                    </a:r>
                    <a:r>
                      <a:rPr lang="en-US" smtClean="0"/>
                      <a:t>%***</a:t>
                    </a:r>
                    <a:endParaRPr lang="en-US"/>
                  </a:p>
                </c:rich>
              </c:tx>
              <c:dLblPos val="inEnd"/>
              <c:showVal val="1"/>
            </c:dLbl>
            <c:dLbl>
              <c:idx val="1"/>
              <c:layout/>
              <c:tx>
                <c:rich>
                  <a:bodyPr/>
                  <a:lstStyle/>
                  <a:p>
                    <a:r>
                      <a:rPr lang="en-US"/>
                      <a:t>34.2</a:t>
                    </a:r>
                    <a:r>
                      <a:rPr lang="en-US" smtClean="0"/>
                      <a:t>%***</a:t>
                    </a:r>
                    <a:endParaRPr lang="en-US"/>
                  </a:p>
                </c:rich>
              </c:tx>
              <c:dLblPos val="inEnd"/>
              <c:showVal val="1"/>
            </c:dLbl>
            <c:dLbl>
              <c:idx val="2"/>
              <c:layout/>
              <c:tx>
                <c:rich>
                  <a:bodyPr/>
                  <a:lstStyle/>
                  <a:p>
                    <a:r>
                      <a:rPr lang="en-US"/>
                      <a:t>47.5</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Any general doctor visit  </c:v>
                </c:pt>
                <c:pt idx="1">
                  <c:v>Any specialist visit </c:v>
                </c:pt>
                <c:pt idx="2">
                  <c:v>Any dental care visit </c:v>
                </c:pt>
              </c:strCache>
            </c:strRef>
          </c:cat>
          <c:val>
            <c:numRef>
              <c:f>Sheet1!$C$2:$C$4</c:f>
              <c:numCache>
                <c:formatCode>0.0%</c:formatCode>
                <c:ptCount val="3"/>
                <c:pt idx="0">
                  <c:v>0.62551950999999972</c:v>
                </c:pt>
                <c:pt idx="1">
                  <c:v>0.34214022000000005</c:v>
                </c:pt>
                <c:pt idx="2">
                  <c:v>0.47456159000000009</c:v>
                </c:pt>
              </c:numCache>
            </c:numRef>
          </c:val>
        </c:ser>
        <c:dLbls>
          <c:showVal val="1"/>
        </c:dLbls>
        <c:gapWidth val="80"/>
        <c:axId val="115332224"/>
        <c:axId val="115333760"/>
      </c:barChart>
      <c:catAx>
        <c:axId val="115332224"/>
        <c:scaling>
          <c:orientation val="minMax"/>
        </c:scaling>
        <c:axPos val="b"/>
        <c:numFmt formatCode="General" sourceLinked="1"/>
        <c:majorTickMark val="none"/>
        <c:tickLblPos val="nextTo"/>
        <c:spPr>
          <a:ln>
            <a:noFill/>
          </a:ln>
        </c:spPr>
        <c:txPr>
          <a:bodyPr/>
          <a:lstStyle/>
          <a:p>
            <a:pPr>
              <a:defRPr sz="1000"/>
            </a:pPr>
            <a:endParaRPr lang="en-US"/>
          </a:p>
        </c:txPr>
        <c:crossAx val="115333760"/>
        <c:crosses val="autoZero"/>
        <c:auto val="1"/>
        <c:lblAlgn val="ctr"/>
        <c:lblOffset val="0"/>
      </c:catAx>
      <c:valAx>
        <c:axId val="115333760"/>
        <c:scaling>
          <c:orientation val="minMax"/>
          <c:max val="1"/>
        </c:scaling>
        <c:axPos val="l"/>
        <c:majorGridlines>
          <c:spPr>
            <a:ln>
              <a:solidFill>
                <a:srgbClr val="BFBFBF"/>
              </a:solidFill>
            </a:ln>
          </c:spPr>
        </c:majorGridlines>
        <c:numFmt formatCode="0%" sourceLinked="0"/>
        <c:tickLblPos val="nextTo"/>
        <c:spPr>
          <a:ln>
            <a:noFill/>
          </a:ln>
        </c:spPr>
        <c:crossAx val="115332224"/>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Sheet1!$A$2:$A$4</c:f>
              <c:strCache>
                <c:ptCount val="3"/>
                <c:pt idx="0">
                  <c:v>Any emergency department (ED) visit</c:v>
                </c:pt>
                <c:pt idx="1">
                  <c:v>Three or more ED visits</c:v>
                </c:pt>
                <c:pt idx="2">
                  <c:v>Most recent ED visit was for a non-emergency condition</c:v>
                </c:pt>
              </c:strCache>
            </c:strRef>
          </c:cat>
          <c:val>
            <c:numRef>
              <c:f>Sheet1!$B$2:$B$4</c:f>
              <c:numCache>
                <c:formatCode>0.0%</c:formatCode>
                <c:ptCount val="3"/>
                <c:pt idx="0">
                  <c:v>0.32000000000000012</c:v>
                </c:pt>
                <c:pt idx="1">
                  <c:v>7.9000000000000029E-2</c:v>
                </c:pt>
                <c:pt idx="2">
                  <c:v>0.13400000000000001</c:v>
                </c:pt>
              </c:numCache>
            </c:numRef>
          </c:val>
        </c:ser>
        <c:ser>
          <c:idx val="1"/>
          <c:order val="1"/>
          <c:tx>
            <c:strRef>
              <c:f>Sheet1!$C$1</c:f>
              <c:strCache>
                <c:ptCount val="1"/>
                <c:pt idx="0">
                  <c:v>Ever uninsured over the year</c:v>
                </c:pt>
              </c:strCache>
            </c:strRef>
          </c:tx>
          <c:spPr>
            <a:solidFill>
              <a:schemeClr val="bg2"/>
            </a:solidFill>
          </c:spPr>
          <c:dLbls>
            <c:dLbl>
              <c:idx val="0"/>
              <c:layout/>
              <c:tx>
                <c:rich>
                  <a:bodyPr/>
                  <a:lstStyle/>
                  <a:p>
                    <a:r>
                      <a:rPr lang="en-US"/>
                      <a:t>37.8</a:t>
                    </a:r>
                    <a:r>
                      <a:rPr lang="en-US" smtClean="0"/>
                      <a:t>%***</a:t>
                    </a:r>
                    <a:endParaRPr lang="en-US"/>
                  </a:p>
                </c:rich>
              </c:tx>
              <c:dLblPos val="inEnd"/>
              <c:showVal val="1"/>
            </c:dLbl>
            <c:dLbl>
              <c:idx val="2"/>
              <c:layout/>
              <c:tx>
                <c:rich>
                  <a:bodyPr/>
                  <a:lstStyle/>
                  <a:p>
                    <a:r>
                      <a:rPr lang="en-US"/>
                      <a:t>17.9</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Any emergency department (ED) visit</c:v>
                </c:pt>
                <c:pt idx="1">
                  <c:v>Three or more ED visits</c:v>
                </c:pt>
                <c:pt idx="2">
                  <c:v>Most recent ED visit was for a non-emergency condition</c:v>
                </c:pt>
              </c:strCache>
            </c:strRef>
          </c:cat>
          <c:val>
            <c:numRef>
              <c:f>Sheet1!$C$2:$C$4</c:f>
              <c:numCache>
                <c:formatCode>0.0%</c:formatCode>
                <c:ptCount val="3"/>
                <c:pt idx="0">
                  <c:v>0.37800000000000011</c:v>
                </c:pt>
                <c:pt idx="1">
                  <c:v>9.1000000000000025E-2</c:v>
                </c:pt>
                <c:pt idx="2">
                  <c:v>0.17900000000000005</c:v>
                </c:pt>
              </c:numCache>
            </c:numRef>
          </c:val>
        </c:ser>
        <c:dLbls>
          <c:showVal val="1"/>
        </c:dLbls>
        <c:gapWidth val="80"/>
        <c:axId val="115456640"/>
        <c:axId val="115409664"/>
      </c:barChart>
      <c:catAx>
        <c:axId val="115456640"/>
        <c:scaling>
          <c:orientation val="minMax"/>
        </c:scaling>
        <c:axPos val="b"/>
        <c:numFmt formatCode="General" sourceLinked="1"/>
        <c:majorTickMark val="none"/>
        <c:tickLblPos val="nextTo"/>
        <c:spPr>
          <a:ln>
            <a:noFill/>
          </a:ln>
        </c:spPr>
        <c:txPr>
          <a:bodyPr/>
          <a:lstStyle/>
          <a:p>
            <a:pPr>
              <a:defRPr sz="1000"/>
            </a:pPr>
            <a:endParaRPr lang="en-US"/>
          </a:p>
        </c:txPr>
        <c:crossAx val="115409664"/>
        <c:crosses val="autoZero"/>
        <c:auto val="1"/>
        <c:lblAlgn val="ctr"/>
        <c:lblOffset val="0"/>
      </c:catAx>
      <c:valAx>
        <c:axId val="115409664"/>
        <c:scaling>
          <c:orientation val="minMax"/>
          <c:max val="1"/>
        </c:scaling>
        <c:axPos val="l"/>
        <c:majorGridlines>
          <c:spPr>
            <a:ln>
              <a:solidFill>
                <a:srgbClr val="BFBFBF"/>
              </a:solidFill>
            </a:ln>
          </c:spPr>
        </c:majorGridlines>
        <c:numFmt formatCode="0%" sourceLinked="0"/>
        <c:tickLblPos val="nextTo"/>
        <c:spPr>
          <a:ln>
            <a:noFill/>
          </a:ln>
        </c:spPr>
        <c:crossAx val="115456640"/>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Short-term uninsured</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Sheet1!$A$2:$A$4</c:f>
              <c:strCache>
                <c:ptCount val="3"/>
                <c:pt idx="0">
                  <c:v>Any ED visits in past 12 months </c:v>
                </c:pt>
                <c:pt idx="1">
                  <c:v>Three or more ED visits </c:v>
                </c:pt>
                <c:pt idx="2">
                  <c:v>Most recent ED visit was for non-emergency condition </c:v>
                </c:pt>
              </c:strCache>
            </c:strRef>
          </c:cat>
          <c:val>
            <c:numRef>
              <c:f>Sheet1!$B$2:$B$4</c:f>
              <c:numCache>
                <c:formatCode>0.0%</c:formatCode>
                <c:ptCount val="3"/>
                <c:pt idx="0">
                  <c:v>0.39200000000000013</c:v>
                </c:pt>
                <c:pt idx="1">
                  <c:v>7.9000000000000029E-2</c:v>
                </c:pt>
                <c:pt idx="2">
                  <c:v>0.18100000000000005</c:v>
                </c:pt>
              </c:numCache>
            </c:numRef>
          </c:val>
        </c:ser>
        <c:ser>
          <c:idx val="1"/>
          <c:order val="1"/>
          <c:tx>
            <c:strRef>
              <c:f>Sheet1!$C$1</c:f>
              <c:strCache>
                <c:ptCount val="1"/>
                <c:pt idx="0">
                  <c:v>Long-term uninsured</c:v>
                </c:pt>
              </c:strCache>
            </c:strRef>
          </c:tx>
          <c:spPr>
            <a:solidFill>
              <a:schemeClr val="bg2"/>
            </a:solidFill>
          </c:spPr>
          <c:dLbls>
            <c:dLbl>
              <c:idx val="0"/>
              <c:layout/>
              <c:tx>
                <c:rich>
                  <a:bodyPr/>
                  <a:lstStyle/>
                  <a:p>
                    <a:r>
                      <a:rPr lang="en-US"/>
                      <a:t>29.3</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Any ED visits in past 12 months </c:v>
                </c:pt>
                <c:pt idx="1">
                  <c:v>Three or more ED visits </c:v>
                </c:pt>
                <c:pt idx="2">
                  <c:v>Most recent ED visit was for non-emergency condition </c:v>
                </c:pt>
              </c:strCache>
            </c:strRef>
          </c:cat>
          <c:val>
            <c:numRef>
              <c:f>Sheet1!$C$2:$C$4</c:f>
              <c:numCache>
                <c:formatCode>0.0%</c:formatCode>
                <c:ptCount val="3"/>
                <c:pt idx="0">
                  <c:v>0.29300000000000009</c:v>
                </c:pt>
                <c:pt idx="1">
                  <c:v>5.1999999999999998E-2</c:v>
                </c:pt>
                <c:pt idx="2">
                  <c:v>0.17</c:v>
                </c:pt>
              </c:numCache>
            </c:numRef>
          </c:val>
        </c:ser>
        <c:dLbls>
          <c:showVal val="1"/>
        </c:dLbls>
        <c:gapWidth val="80"/>
        <c:axId val="118038912"/>
        <c:axId val="118417664"/>
      </c:barChart>
      <c:catAx>
        <c:axId val="118038912"/>
        <c:scaling>
          <c:orientation val="minMax"/>
        </c:scaling>
        <c:axPos val="b"/>
        <c:numFmt formatCode="General" sourceLinked="1"/>
        <c:majorTickMark val="none"/>
        <c:tickLblPos val="nextTo"/>
        <c:spPr>
          <a:ln>
            <a:noFill/>
          </a:ln>
        </c:spPr>
        <c:txPr>
          <a:bodyPr/>
          <a:lstStyle/>
          <a:p>
            <a:pPr>
              <a:defRPr sz="1000"/>
            </a:pPr>
            <a:endParaRPr lang="en-US"/>
          </a:p>
        </c:txPr>
        <c:crossAx val="118417664"/>
        <c:crosses val="autoZero"/>
        <c:auto val="1"/>
        <c:lblAlgn val="ctr"/>
        <c:lblOffset val="0"/>
      </c:catAx>
      <c:valAx>
        <c:axId val="118417664"/>
        <c:scaling>
          <c:orientation val="minMax"/>
          <c:max val="1"/>
        </c:scaling>
        <c:axPos val="l"/>
        <c:majorGridlines>
          <c:spPr>
            <a:ln>
              <a:solidFill>
                <a:srgbClr val="BFBFBF"/>
              </a:solidFill>
            </a:ln>
          </c:spPr>
        </c:majorGridlines>
        <c:numFmt formatCode="0%" sourceLinked="0"/>
        <c:tickLblPos val="nextTo"/>
        <c:spPr>
          <a:ln>
            <a:noFill/>
          </a:ln>
        </c:spPr>
        <c:crossAx val="118038912"/>
        <c:crosses val="autoZero"/>
        <c:crossBetween val="between"/>
      </c:valAx>
    </c:plotArea>
    <c:legend>
      <c:legendPos val="r"/>
      <c:layout>
        <c:manualLayout>
          <c:xMode val="edge"/>
          <c:yMode val="edge"/>
          <c:x val="0.66386590447380556"/>
          <c:y val="7.9214056576261294E-2"/>
          <c:w val="0.21629160280234627"/>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Sheet1!$A$2:$A$5</c:f>
              <c:strCache>
                <c:ptCount val="4"/>
                <c:pt idx="0">
                  <c:v>Had problems getting care</c:v>
                </c:pt>
                <c:pt idx="1">
                  <c:v>Told by doctor's office or clinic they were not accepting new patients</c:v>
                </c:pt>
                <c:pt idx="2">
                  <c:v>Told by doctor's office or clinic they were not accepting insurance type</c:v>
                </c:pt>
                <c:pt idx="3">
                  <c:v>Had to change to a new provider because of a change in insurance</c:v>
                </c:pt>
              </c:strCache>
            </c:strRef>
          </c:cat>
          <c:val>
            <c:numRef>
              <c:f>Sheet1!$B$2:$B$5</c:f>
              <c:numCache>
                <c:formatCode>0.0%</c:formatCode>
                <c:ptCount val="4"/>
                <c:pt idx="0">
                  <c:v>0.20848290999999999</c:v>
                </c:pt>
                <c:pt idx="1">
                  <c:v>0.13676534000000007</c:v>
                </c:pt>
                <c:pt idx="2">
                  <c:v>0.10462659000000005</c:v>
                </c:pt>
                <c:pt idx="3">
                  <c:v>7.1411005E-2</c:v>
                </c:pt>
              </c:numCache>
            </c:numRef>
          </c:val>
        </c:ser>
        <c:ser>
          <c:idx val="1"/>
          <c:order val="1"/>
          <c:tx>
            <c:strRef>
              <c:f>Sheet1!$C$1</c:f>
              <c:strCache>
                <c:ptCount val="1"/>
                <c:pt idx="0">
                  <c:v>Ever uninsured over the year</c:v>
                </c:pt>
              </c:strCache>
            </c:strRef>
          </c:tx>
          <c:spPr>
            <a:solidFill>
              <a:schemeClr val="bg2"/>
            </a:solidFill>
          </c:spPr>
          <c:dLbls>
            <c:dLbl>
              <c:idx val="0"/>
              <c:layout/>
              <c:tx>
                <c:rich>
                  <a:bodyPr/>
                  <a:lstStyle/>
                  <a:p>
                    <a:r>
                      <a:rPr lang="en-US"/>
                      <a:t>37.1</a:t>
                    </a:r>
                    <a:r>
                      <a:rPr lang="en-US" smtClean="0"/>
                      <a:t>%***</a:t>
                    </a:r>
                    <a:endParaRPr lang="en-US"/>
                  </a:p>
                </c:rich>
              </c:tx>
              <c:dLblPos val="inEnd"/>
              <c:showVal val="1"/>
            </c:dLbl>
            <c:dLbl>
              <c:idx val="1"/>
              <c:layout/>
              <c:tx>
                <c:rich>
                  <a:bodyPr/>
                  <a:lstStyle/>
                  <a:p>
                    <a:r>
                      <a:rPr lang="en-US"/>
                      <a:t>22.4</a:t>
                    </a:r>
                    <a:r>
                      <a:rPr lang="en-US" smtClean="0"/>
                      <a:t>%***</a:t>
                    </a:r>
                    <a:endParaRPr lang="en-US"/>
                  </a:p>
                </c:rich>
              </c:tx>
              <c:dLblPos val="inEnd"/>
              <c:showVal val="1"/>
            </c:dLbl>
            <c:dLbl>
              <c:idx val="2"/>
              <c:layout/>
              <c:tx>
                <c:rich>
                  <a:bodyPr/>
                  <a:lstStyle/>
                  <a:p>
                    <a:r>
                      <a:rPr lang="en-US"/>
                      <a:t>25.2</a:t>
                    </a:r>
                    <a:r>
                      <a:rPr lang="en-US" smtClean="0"/>
                      <a:t>%***</a:t>
                    </a:r>
                    <a:endParaRPr lang="en-US"/>
                  </a:p>
                </c:rich>
              </c:tx>
              <c:dLblPos val="inEnd"/>
              <c:showVal val="1"/>
            </c:dLbl>
            <c:dLbl>
              <c:idx val="3"/>
              <c:layout/>
              <c:tx>
                <c:rich>
                  <a:bodyPr/>
                  <a:lstStyle/>
                  <a:p>
                    <a:r>
                      <a:rPr lang="en-US"/>
                      <a:t>19.5</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Sheet1!$A$2:$A$5</c:f>
              <c:strCache>
                <c:ptCount val="4"/>
                <c:pt idx="0">
                  <c:v>Had problems getting care</c:v>
                </c:pt>
                <c:pt idx="1">
                  <c:v>Told by doctor's office or clinic they were not accepting new patients</c:v>
                </c:pt>
                <c:pt idx="2">
                  <c:v>Told by doctor's office or clinic they were not accepting insurance type</c:v>
                </c:pt>
                <c:pt idx="3">
                  <c:v>Had to change to a new provider because of a change in insurance</c:v>
                </c:pt>
              </c:strCache>
            </c:strRef>
          </c:cat>
          <c:val>
            <c:numRef>
              <c:f>Sheet1!$C$2:$C$5</c:f>
              <c:numCache>
                <c:formatCode>0.0%</c:formatCode>
                <c:ptCount val="4"/>
                <c:pt idx="0">
                  <c:v>0.37074669000000016</c:v>
                </c:pt>
                <c:pt idx="1">
                  <c:v>0.22391894000000007</c:v>
                </c:pt>
                <c:pt idx="2">
                  <c:v>0.25229908999999995</c:v>
                </c:pt>
                <c:pt idx="3">
                  <c:v>0.19540868000000006</c:v>
                </c:pt>
              </c:numCache>
            </c:numRef>
          </c:val>
        </c:ser>
        <c:dLbls>
          <c:showVal val="1"/>
        </c:dLbls>
        <c:gapWidth val="80"/>
        <c:axId val="118803072"/>
        <c:axId val="120398208"/>
      </c:barChart>
      <c:catAx>
        <c:axId val="118803072"/>
        <c:scaling>
          <c:orientation val="minMax"/>
        </c:scaling>
        <c:axPos val="b"/>
        <c:numFmt formatCode="General" sourceLinked="1"/>
        <c:majorTickMark val="none"/>
        <c:tickLblPos val="nextTo"/>
        <c:spPr>
          <a:ln>
            <a:noFill/>
          </a:ln>
        </c:spPr>
        <c:txPr>
          <a:bodyPr/>
          <a:lstStyle/>
          <a:p>
            <a:pPr>
              <a:defRPr sz="900"/>
            </a:pPr>
            <a:endParaRPr lang="en-US"/>
          </a:p>
        </c:txPr>
        <c:crossAx val="120398208"/>
        <c:crosses val="autoZero"/>
        <c:auto val="1"/>
        <c:lblAlgn val="ctr"/>
        <c:lblOffset val="0"/>
      </c:catAx>
      <c:valAx>
        <c:axId val="120398208"/>
        <c:scaling>
          <c:orientation val="minMax"/>
          <c:max val="1"/>
        </c:scaling>
        <c:axPos val="l"/>
        <c:majorGridlines>
          <c:spPr>
            <a:ln>
              <a:solidFill>
                <a:srgbClr val="BFBFBF"/>
              </a:solidFill>
            </a:ln>
          </c:spPr>
        </c:majorGridlines>
        <c:numFmt formatCode="0%" sourceLinked="0"/>
        <c:tickLblPos val="nextTo"/>
        <c:spPr>
          <a:ln>
            <a:noFill/>
          </a:ln>
        </c:spPr>
        <c:crossAx val="118803072"/>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dLbl>
              <c:idx val="1"/>
              <c:layout>
                <c:manualLayout>
                  <c:x val="0"/>
                  <c:y val="4.4649557694177208E-2"/>
                </c:manualLayout>
              </c:layout>
              <c:dLblPos val="outEnd"/>
              <c:showVal val="1"/>
            </c:dLbl>
            <c:dLbl>
              <c:idx val="2"/>
              <c:layout>
                <c:manualLayout>
                  <c:x val="0"/>
                  <c:y val="4.5678283270146898E-2"/>
                </c:manualLayout>
              </c:layout>
              <c:dLblPos val="outEnd"/>
              <c:showVal val="1"/>
            </c:dLbl>
            <c:dLbl>
              <c:idx val="4"/>
              <c:layout>
                <c:manualLayout>
                  <c:x val="-7.846739234526975E-17"/>
                  <c:y val="3.9711286089238844E-2"/>
                </c:manualLayout>
              </c:layout>
              <c:dLblPos val="outEnd"/>
              <c:showVal val="1"/>
            </c:dLbl>
            <c:txPr>
              <a:bodyPr/>
              <a:lstStyle/>
              <a:p>
                <a:pPr>
                  <a:defRPr sz="700">
                    <a:solidFill>
                      <a:schemeClr val="bg1"/>
                    </a:solidFill>
                  </a:defRPr>
                </a:pPr>
                <a:endParaRPr lang="en-US"/>
              </a:p>
            </c:txPr>
            <c:dLblPos val="inEnd"/>
            <c:showVal val="1"/>
          </c:dLbls>
          <c:cat>
            <c:strRef>
              <c:f>Sheet1!$A$2:$A$8</c:f>
              <c:strCache>
                <c:ptCount val="7"/>
                <c:pt idx="0">
                  <c:v>Did not get needed care for any reason </c:v>
                </c:pt>
                <c:pt idx="1">
                  <c:v>Doctor care </c:v>
                </c:pt>
                <c:pt idx="2">
                  <c:v>Specialist care </c:v>
                </c:pt>
                <c:pt idx="3">
                  <c:v>Medical tests, treatment, or follow-up care </c:v>
                </c:pt>
                <c:pt idx="4">
                  <c:v>Preventive care screening </c:v>
                </c:pt>
                <c:pt idx="5">
                  <c:v>Prescription drugs </c:v>
                </c:pt>
                <c:pt idx="6">
                  <c:v>Dental care </c:v>
                </c:pt>
              </c:strCache>
            </c:strRef>
          </c:cat>
          <c:val>
            <c:numRef>
              <c:f>Sheet1!$B$2:$B$8</c:f>
              <c:numCache>
                <c:formatCode>0.0%</c:formatCode>
                <c:ptCount val="7"/>
                <c:pt idx="0">
                  <c:v>0.18900000000000006</c:v>
                </c:pt>
                <c:pt idx="1">
                  <c:v>4.3000000000000003E-2</c:v>
                </c:pt>
                <c:pt idx="2">
                  <c:v>4.8000000000000001E-2</c:v>
                </c:pt>
                <c:pt idx="3">
                  <c:v>5.3999999999999999E-2</c:v>
                </c:pt>
                <c:pt idx="4">
                  <c:v>3.6999999999999998E-2</c:v>
                </c:pt>
                <c:pt idx="5">
                  <c:v>5.3000000000000012E-2</c:v>
                </c:pt>
                <c:pt idx="6">
                  <c:v>8.9000000000000051E-2</c:v>
                </c:pt>
              </c:numCache>
            </c:numRef>
          </c:val>
        </c:ser>
        <c:ser>
          <c:idx val="1"/>
          <c:order val="1"/>
          <c:tx>
            <c:strRef>
              <c:f>Sheet1!$C$1</c:f>
              <c:strCache>
                <c:ptCount val="1"/>
                <c:pt idx="0">
                  <c:v>Ever uninsured over the year</c:v>
                </c:pt>
              </c:strCache>
            </c:strRef>
          </c:tx>
          <c:spPr>
            <a:solidFill>
              <a:schemeClr val="bg2"/>
            </a:solidFill>
          </c:spPr>
          <c:dLbls>
            <c:txPr>
              <a:bodyPr/>
              <a:lstStyle/>
              <a:p>
                <a:pPr>
                  <a:defRPr sz="700">
                    <a:solidFill>
                      <a:schemeClr val="bg1"/>
                    </a:solidFill>
                  </a:defRPr>
                </a:pPr>
                <a:endParaRPr lang="en-US"/>
              </a:p>
            </c:txPr>
            <c:dLblPos val="inEnd"/>
            <c:showVal val="1"/>
          </c:dLbls>
          <c:cat>
            <c:strRef>
              <c:f>Sheet1!$A$2:$A$8</c:f>
              <c:strCache>
                <c:ptCount val="7"/>
                <c:pt idx="0">
                  <c:v>Did not get needed care for any reason </c:v>
                </c:pt>
                <c:pt idx="1">
                  <c:v>Doctor care </c:v>
                </c:pt>
                <c:pt idx="2">
                  <c:v>Specialist care </c:v>
                </c:pt>
                <c:pt idx="3">
                  <c:v>Medical tests, treatment, or follow-up care </c:v>
                </c:pt>
                <c:pt idx="4">
                  <c:v>Preventive care screening </c:v>
                </c:pt>
                <c:pt idx="5">
                  <c:v>Prescription drugs </c:v>
                </c:pt>
                <c:pt idx="6">
                  <c:v>Dental care </c:v>
                </c:pt>
              </c:strCache>
            </c:strRef>
          </c:cat>
          <c:val>
            <c:numRef>
              <c:f>Sheet1!$C$2:$C$8</c:f>
              <c:numCache>
                <c:formatCode>0.0%</c:formatCode>
                <c:ptCount val="7"/>
                <c:pt idx="0">
                  <c:v>0.43600000000000011</c:v>
                </c:pt>
                <c:pt idx="1">
                  <c:v>0.19500000000000001</c:v>
                </c:pt>
                <c:pt idx="2">
                  <c:v>0.15700000000000006</c:v>
                </c:pt>
                <c:pt idx="3">
                  <c:v>0.19</c:v>
                </c:pt>
                <c:pt idx="4">
                  <c:v>0.15400000000000005</c:v>
                </c:pt>
                <c:pt idx="5">
                  <c:v>0.14600000000000005</c:v>
                </c:pt>
                <c:pt idx="6">
                  <c:v>0.26300000000000001</c:v>
                </c:pt>
              </c:numCache>
            </c:numRef>
          </c:val>
        </c:ser>
        <c:dLbls>
          <c:showVal val="1"/>
        </c:dLbls>
        <c:gapWidth val="80"/>
        <c:axId val="120440704"/>
        <c:axId val="120442240"/>
      </c:barChart>
      <c:catAx>
        <c:axId val="120440704"/>
        <c:scaling>
          <c:orientation val="minMax"/>
        </c:scaling>
        <c:axPos val="b"/>
        <c:numFmt formatCode="General" sourceLinked="1"/>
        <c:majorTickMark val="none"/>
        <c:tickLblPos val="nextTo"/>
        <c:spPr>
          <a:ln>
            <a:noFill/>
          </a:ln>
        </c:spPr>
        <c:txPr>
          <a:bodyPr/>
          <a:lstStyle/>
          <a:p>
            <a:pPr>
              <a:defRPr sz="900"/>
            </a:pPr>
            <a:endParaRPr lang="en-US"/>
          </a:p>
        </c:txPr>
        <c:crossAx val="120442240"/>
        <c:crosses val="autoZero"/>
        <c:auto val="1"/>
        <c:lblAlgn val="ctr"/>
        <c:lblOffset val="0"/>
      </c:catAx>
      <c:valAx>
        <c:axId val="120442240"/>
        <c:scaling>
          <c:orientation val="minMax"/>
          <c:max val="1"/>
        </c:scaling>
        <c:axPos val="l"/>
        <c:majorGridlines>
          <c:spPr>
            <a:ln>
              <a:solidFill>
                <a:srgbClr val="BFBFBF"/>
              </a:solidFill>
            </a:ln>
          </c:spPr>
        </c:majorGridlines>
        <c:numFmt formatCode="0%" sourceLinked="0"/>
        <c:tickLblPos val="nextTo"/>
        <c:spPr>
          <a:ln>
            <a:noFill/>
          </a:ln>
        </c:spPr>
        <c:crossAx val="120440704"/>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dLbl>
              <c:idx val="0"/>
              <c:layout>
                <c:manualLayout>
                  <c:x val="0"/>
                  <c:y val="5.0975017011762415E-2"/>
                </c:manualLayout>
              </c:layout>
              <c:dLblPos val="outEnd"/>
              <c:showVal val="1"/>
            </c:dLbl>
            <c:txPr>
              <a:bodyPr/>
              <a:lstStyle/>
              <a:p>
                <a:pPr>
                  <a:defRPr>
                    <a:solidFill>
                      <a:schemeClr val="bg1"/>
                    </a:solidFill>
                  </a:defRPr>
                </a:pPr>
                <a:endParaRPr lang="en-US"/>
              </a:p>
            </c:txPr>
            <c:dLblPos val="inEnd"/>
            <c:showVal val="1"/>
          </c:dLbls>
          <c:cat>
            <c:strRef>
              <c:f>Sheet1!$A$2:$A$4</c:f>
              <c:strCache>
                <c:ptCount val="3"/>
                <c:pt idx="0">
                  <c:v>Had out-of-pocket medical spending at 10% or more of family income in past 12 months</c:v>
                </c:pt>
                <c:pt idx="1">
                  <c:v>    Had problems paying medical bills in past 12 months</c:v>
                </c:pt>
                <c:pt idx="2">
                  <c:v>Had problems paying other bills in past 12 months</c:v>
                </c:pt>
              </c:strCache>
            </c:strRef>
          </c:cat>
          <c:val>
            <c:numRef>
              <c:f>Sheet1!$B$2:$B$4</c:f>
              <c:numCache>
                <c:formatCode>0.0%</c:formatCode>
                <c:ptCount val="3"/>
                <c:pt idx="0">
                  <c:v>5.3116680000000027E-2</c:v>
                </c:pt>
                <c:pt idx="1">
                  <c:v>0.15883448000000011</c:v>
                </c:pt>
                <c:pt idx="2">
                  <c:v>0.22597185</c:v>
                </c:pt>
              </c:numCache>
            </c:numRef>
          </c:val>
        </c:ser>
        <c:ser>
          <c:idx val="1"/>
          <c:order val="1"/>
          <c:tx>
            <c:strRef>
              <c:f>Sheet1!$C$1</c:f>
              <c:strCache>
                <c:ptCount val="1"/>
                <c:pt idx="0">
                  <c:v>Ever uninsured over the year</c:v>
                </c:pt>
              </c:strCache>
            </c:strRef>
          </c:tx>
          <c:spPr>
            <a:solidFill>
              <a:schemeClr val="bg2"/>
            </a:solidFill>
          </c:spPr>
          <c:dLbls>
            <c:dLbl>
              <c:idx val="0"/>
              <c:layout/>
              <c:tx>
                <c:rich>
                  <a:bodyPr/>
                  <a:lstStyle/>
                  <a:p>
                    <a:r>
                      <a:rPr lang="en-US"/>
                      <a:t>11.8</a:t>
                    </a:r>
                    <a:r>
                      <a:rPr lang="en-US" smtClean="0"/>
                      <a:t>%***</a:t>
                    </a:r>
                    <a:endParaRPr lang="en-US"/>
                  </a:p>
                </c:rich>
              </c:tx>
              <c:dLblPos val="inEnd"/>
              <c:showVal val="1"/>
            </c:dLbl>
            <c:dLbl>
              <c:idx val="1"/>
              <c:layout/>
              <c:tx>
                <c:rich>
                  <a:bodyPr/>
                  <a:lstStyle/>
                  <a:p>
                    <a:r>
                      <a:rPr lang="en-US"/>
                      <a:t>36.4</a:t>
                    </a:r>
                    <a:r>
                      <a:rPr lang="en-US" smtClean="0"/>
                      <a:t>%***</a:t>
                    </a:r>
                    <a:endParaRPr lang="en-US"/>
                  </a:p>
                </c:rich>
              </c:tx>
              <c:dLblPos val="inEnd"/>
              <c:showVal val="1"/>
            </c:dLbl>
            <c:dLbl>
              <c:idx val="2"/>
              <c:layout/>
              <c:tx>
                <c:rich>
                  <a:bodyPr/>
                  <a:lstStyle/>
                  <a:p>
                    <a:r>
                      <a:rPr lang="en-US"/>
                      <a:t>44.4</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Had out-of-pocket medical spending at 10% or more of family income in past 12 months</c:v>
                </c:pt>
                <c:pt idx="1">
                  <c:v>    Had problems paying medical bills in past 12 months</c:v>
                </c:pt>
                <c:pt idx="2">
                  <c:v>Had problems paying other bills in past 12 months</c:v>
                </c:pt>
              </c:strCache>
            </c:strRef>
          </c:cat>
          <c:val>
            <c:numRef>
              <c:f>Sheet1!$C$2:$C$4</c:f>
              <c:numCache>
                <c:formatCode>0.0%</c:formatCode>
                <c:ptCount val="3"/>
                <c:pt idx="0">
                  <c:v>0.11756343000000002</c:v>
                </c:pt>
                <c:pt idx="1">
                  <c:v>0.36381010000000025</c:v>
                </c:pt>
                <c:pt idx="2">
                  <c:v>0.44370053999999998</c:v>
                </c:pt>
              </c:numCache>
            </c:numRef>
          </c:val>
        </c:ser>
        <c:dLbls>
          <c:showVal val="1"/>
        </c:dLbls>
        <c:gapWidth val="80"/>
        <c:axId val="120697600"/>
        <c:axId val="120699136"/>
      </c:barChart>
      <c:catAx>
        <c:axId val="120697600"/>
        <c:scaling>
          <c:orientation val="minMax"/>
        </c:scaling>
        <c:axPos val="b"/>
        <c:numFmt formatCode="General" sourceLinked="1"/>
        <c:majorTickMark val="none"/>
        <c:tickLblPos val="nextTo"/>
        <c:spPr>
          <a:ln>
            <a:noFill/>
          </a:ln>
        </c:spPr>
        <c:txPr>
          <a:bodyPr/>
          <a:lstStyle/>
          <a:p>
            <a:pPr>
              <a:defRPr sz="1000"/>
            </a:pPr>
            <a:endParaRPr lang="en-US"/>
          </a:p>
        </c:txPr>
        <c:crossAx val="120699136"/>
        <c:crosses val="autoZero"/>
        <c:auto val="1"/>
        <c:lblAlgn val="ctr"/>
        <c:lblOffset val="0"/>
      </c:catAx>
      <c:valAx>
        <c:axId val="120699136"/>
        <c:scaling>
          <c:orientation val="minMax"/>
          <c:max val="1"/>
        </c:scaling>
        <c:axPos val="l"/>
        <c:majorGridlines>
          <c:spPr>
            <a:ln>
              <a:solidFill>
                <a:srgbClr val="BFBFBF"/>
              </a:solidFill>
            </a:ln>
          </c:spPr>
        </c:majorGridlines>
        <c:numFmt formatCode="0%" sourceLinked="0"/>
        <c:tickLblPos val="nextTo"/>
        <c:spPr>
          <a:ln>
            <a:noFill/>
          </a:ln>
        </c:spPr>
        <c:crossAx val="120697600"/>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dLbl>
              <c:idx val="0"/>
              <c:spPr/>
              <c:txPr>
                <a:bodyPr/>
                <a:lstStyle/>
                <a:p>
                  <a:pPr>
                    <a:defRPr sz="700">
                      <a:solidFill>
                        <a:schemeClr val="bg1"/>
                      </a:solidFill>
                    </a:defRPr>
                  </a:pPr>
                  <a:endParaRPr lang="en-US"/>
                </a:p>
              </c:txPr>
            </c:dLbl>
            <c:dLbl>
              <c:idx val="5"/>
              <c:layout>
                <c:manualLayout>
                  <c:x val="0"/>
                  <c:y val="1.5544619422572181E-2"/>
                </c:manualLayout>
              </c:layout>
              <c:dLblPos val="outEnd"/>
              <c:showVal val="1"/>
            </c:dLbl>
            <c:dLbl>
              <c:idx val="6"/>
              <c:spPr/>
              <c:txPr>
                <a:bodyPr/>
                <a:lstStyle/>
                <a:p>
                  <a:pPr>
                    <a:defRPr sz="700">
                      <a:solidFill>
                        <a:schemeClr val="bg1"/>
                      </a:solidFill>
                    </a:defRPr>
                  </a:pPr>
                  <a:endParaRPr lang="en-US"/>
                </a:p>
              </c:txPr>
            </c:dLbl>
            <c:txPr>
              <a:bodyPr/>
              <a:lstStyle/>
              <a:p>
                <a:pPr>
                  <a:defRPr sz="700"/>
                </a:pPr>
                <a:endParaRPr lang="en-US"/>
              </a:p>
            </c:txPr>
            <c:dLblPos val="inEnd"/>
            <c:showVal val="1"/>
          </c:dLbls>
          <c:cat>
            <c:strRef>
              <c:f>Sheet1!$A$2:$A$8</c:f>
              <c:strCache>
                <c:ptCount val="7"/>
                <c:pt idx="0">
                  <c:v>Did not get needed care due to cost </c:v>
                </c:pt>
                <c:pt idx="1">
                  <c:v>Doctor care </c:v>
                </c:pt>
                <c:pt idx="2">
                  <c:v>Specialist care </c:v>
                </c:pt>
                <c:pt idx="3">
                  <c:v>Medical tests, treatment, or follow-up care </c:v>
                </c:pt>
                <c:pt idx="4">
                  <c:v>Preventive care screening </c:v>
                </c:pt>
                <c:pt idx="5">
                  <c:v>Prescription drugs </c:v>
                </c:pt>
                <c:pt idx="6">
                  <c:v>Dental care </c:v>
                </c:pt>
              </c:strCache>
            </c:strRef>
          </c:cat>
          <c:val>
            <c:numRef>
              <c:f>Sheet1!$B$2:$B$8</c:f>
              <c:numCache>
                <c:formatCode>0.0%</c:formatCode>
                <c:ptCount val="7"/>
                <c:pt idx="0">
                  <c:v>9.8000000000000032E-2</c:v>
                </c:pt>
                <c:pt idx="1">
                  <c:v>1.4999999999999998E-2</c:v>
                </c:pt>
                <c:pt idx="2">
                  <c:v>1.7999999999999999E-2</c:v>
                </c:pt>
                <c:pt idx="3">
                  <c:v>2.0000000000000007E-2</c:v>
                </c:pt>
                <c:pt idx="4">
                  <c:v>1.2E-2</c:v>
                </c:pt>
                <c:pt idx="5">
                  <c:v>3.0000000000000002E-2</c:v>
                </c:pt>
                <c:pt idx="6">
                  <c:v>6.1000000000000013E-2</c:v>
                </c:pt>
              </c:numCache>
            </c:numRef>
          </c:val>
        </c:ser>
        <c:ser>
          <c:idx val="1"/>
          <c:order val="1"/>
          <c:tx>
            <c:strRef>
              <c:f>Sheet1!$C$1</c:f>
              <c:strCache>
                <c:ptCount val="1"/>
                <c:pt idx="0">
                  <c:v>Ever uninsured over the year</c:v>
                </c:pt>
              </c:strCache>
            </c:strRef>
          </c:tx>
          <c:spPr>
            <a:solidFill>
              <a:schemeClr val="bg2"/>
            </a:solidFill>
          </c:spPr>
          <c:dLbls>
            <c:txPr>
              <a:bodyPr/>
              <a:lstStyle/>
              <a:p>
                <a:pPr>
                  <a:defRPr sz="700">
                    <a:solidFill>
                      <a:schemeClr val="bg1"/>
                    </a:solidFill>
                  </a:defRPr>
                </a:pPr>
                <a:endParaRPr lang="en-US"/>
              </a:p>
            </c:txPr>
            <c:dLblPos val="inEnd"/>
            <c:showVal val="1"/>
          </c:dLbls>
          <c:cat>
            <c:strRef>
              <c:f>Sheet1!$A$2:$A$8</c:f>
              <c:strCache>
                <c:ptCount val="7"/>
                <c:pt idx="0">
                  <c:v>Did not get needed care due to cost </c:v>
                </c:pt>
                <c:pt idx="1">
                  <c:v>Doctor care </c:v>
                </c:pt>
                <c:pt idx="2">
                  <c:v>Specialist care </c:v>
                </c:pt>
                <c:pt idx="3">
                  <c:v>Medical tests, treatment, or follow-up care </c:v>
                </c:pt>
                <c:pt idx="4">
                  <c:v>Preventive care screening </c:v>
                </c:pt>
                <c:pt idx="5">
                  <c:v>Prescription drugs </c:v>
                </c:pt>
                <c:pt idx="6">
                  <c:v>Dental care </c:v>
                </c:pt>
              </c:strCache>
            </c:strRef>
          </c:cat>
          <c:val>
            <c:numRef>
              <c:f>Sheet1!$C$2:$C$8</c:f>
              <c:numCache>
                <c:formatCode>0.0%</c:formatCode>
                <c:ptCount val="7"/>
                <c:pt idx="0">
                  <c:v>0.32100000000000012</c:v>
                </c:pt>
                <c:pt idx="1">
                  <c:v>0.13500000000000001</c:v>
                </c:pt>
                <c:pt idx="2">
                  <c:v>0.111</c:v>
                </c:pt>
                <c:pt idx="3">
                  <c:v>0.13500000000000001</c:v>
                </c:pt>
                <c:pt idx="4">
                  <c:v>0.10800000000000003</c:v>
                </c:pt>
                <c:pt idx="5">
                  <c:v>0.115</c:v>
                </c:pt>
                <c:pt idx="6">
                  <c:v>0.19400000000000001</c:v>
                </c:pt>
              </c:numCache>
            </c:numRef>
          </c:val>
        </c:ser>
        <c:dLbls>
          <c:showVal val="1"/>
        </c:dLbls>
        <c:gapWidth val="80"/>
        <c:axId val="120906112"/>
        <c:axId val="120907648"/>
      </c:barChart>
      <c:catAx>
        <c:axId val="120906112"/>
        <c:scaling>
          <c:orientation val="minMax"/>
        </c:scaling>
        <c:axPos val="b"/>
        <c:numFmt formatCode="General" sourceLinked="1"/>
        <c:majorTickMark val="none"/>
        <c:tickLblPos val="nextTo"/>
        <c:spPr>
          <a:ln>
            <a:noFill/>
          </a:ln>
        </c:spPr>
        <c:txPr>
          <a:bodyPr/>
          <a:lstStyle/>
          <a:p>
            <a:pPr>
              <a:defRPr sz="900"/>
            </a:pPr>
            <a:endParaRPr lang="en-US"/>
          </a:p>
        </c:txPr>
        <c:crossAx val="120907648"/>
        <c:crosses val="autoZero"/>
        <c:auto val="1"/>
        <c:lblAlgn val="ctr"/>
        <c:lblOffset val="0"/>
      </c:catAx>
      <c:valAx>
        <c:axId val="120907648"/>
        <c:scaling>
          <c:orientation val="minMax"/>
          <c:max val="1"/>
        </c:scaling>
        <c:axPos val="l"/>
        <c:majorGridlines>
          <c:spPr>
            <a:ln>
              <a:solidFill>
                <a:srgbClr val="BFBFBF"/>
              </a:solidFill>
            </a:ln>
          </c:spPr>
        </c:majorGridlines>
        <c:numFmt formatCode="0%" sourceLinked="0"/>
        <c:tickLblPos val="nextTo"/>
        <c:spPr>
          <a:ln>
            <a:noFill/>
          </a:ln>
        </c:spPr>
        <c:crossAx val="120906112"/>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Always insured over the year</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Sheet1!$A$2:$A$5</c:f>
              <c:strCache>
                <c:ptCount val="4"/>
                <c:pt idx="0">
                  <c:v>Very confident</c:v>
                </c:pt>
                <c:pt idx="1">
                  <c:v>Somewhat confident</c:v>
                </c:pt>
                <c:pt idx="2">
                  <c:v>Not too confident</c:v>
                </c:pt>
                <c:pt idx="3">
                  <c:v>Not confident at all</c:v>
                </c:pt>
              </c:strCache>
            </c:strRef>
          </c:cat>
          <c:val>
            <c:numRef>
              <c:f>Sheet1!$B$2:$B$5</c:f>
              <c:numCache>
                <c:formatCode>0.0%</c:formatCode>
                <c:ptCount val="4"/>
                <c:pt idx="0">
                  <c:v>0.36300000000000016</c:v>
                </c:pt>
                <c:pt idx="1">
                  <c:v>0.40300000000000002</c:v>
                </c:pt>
                <c:pt idx="2">
                  <c:v>0.14900000000000005</c:v>
                </c:pt>
                <c:pt idx="3">
                  <c:v>7.1999999999999995E-2</c:v>
                </c:pt>
              </c:numCache>
            </c:numRef>
          </c:val>
        </c:ser>
        <c:ser>
          <c:idx val="1"/>
          <c:order val="1"/>
          <c:tx>
            <c:strRef>
              <c:f>Sheet1!$C$1</c:f>
              <c:strCache>
                <c:ptCount val="1"/>
                <c:pt idx="0">
                  <c:v>Ever uninsured over the year</c:v>
                </c:pt>
              </c:strCache>
            </c:strRef>
          </c:tx>
          <c:spPr>
            <a:solidFill>
              <a:schemeClr val="bg2"/>
            </a:solidFill>
          </c:spPr>
          <c:dLbls>
            <c:dLbl>
              <c:idx val="0"/>
              <c:layout/>
              <c:tx>
                <c:rich>
                  <a:bodyPr/>
                  <a:lstStyle/>
                  <a:p>
                    <a:r>
                      <a:rPr lang="en-US"/>
                      <a:t>13.3</a:t>
                    </a:r>
                    <a:r>
                      <a:rPr lang="en-US" smtClean="0"/>
                      <a:t>%***</a:t>
                    </a:r>
                    <a:endParaRPr lang="en-US"/>
                  </a:p>
                </c:rich>
              </c:tx>
              <c:dLblPos val="inEnd"/>
              <c:showVal val="1"/>
            </c:dLbl>
            <c:dLbl>
              <c:idx val="2"/>
              <c:layout/>
              <c:tx>
                <c:rich>
                  <a:bodyPr/>
                  <a:lstStyle/>
                  <a:p>
                    <a:r>
                      <a:rPr lang="en-US"/>
                      <a:t>22.0</a:t>
                    </a:r>
                    <a:r>
                      <a:rPr lang="en-US" smtClean="0"/>
                      <a:t>%**</a:t>
                    </a:r>
                    <a:endParaRPr lang="en-US"/>
                  </a:p>
                </c:rich>
              </c:tx>
              <c:dLblPos val="inEnd"/>
              <c:showVal val="1"/>
            </c:dLbl>
            <c:dLbl>
              <c:idx val="3"/>
              <c:layout/>
              <c:tx>
                <c:rich>
                  <a:bodyPr/>
                  <a:lstStyle/>
                  <a:p>
                    <a:r>
                      <a:rPr lang="en-US"/>
                      <a:t>27.1</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Sheet1!$A$2:$A$5</c:f>
              <c:strCache>
                <c:ptCount val="4"/>
                <c:pt idx="0">
                  <c:v>Very confident</c:v>
                </c:pt>
                <c:pt idx="1">
                  <c:v>Somewhat confident</c:v>
                </c:pt>
                <c:pt idx="2">
                  <c:v>Not too confident</c:v>
                </c:pt>
                <c:pt idx="3">
                  <c:v>Not confident at all</c:v>
                </c:pt>
              </c:strCache>
            </c:strRef>
          </c:cat>
          <c:val>
            <c:numRef>
              <c:f>Sheet1!$C$2:$C$5</c:f>
              <c:numCache>
                <c:formatCode>0.0%</c:formatCode>
                <c:ptCount val="4"/>
                <c:pt idx="0">
                  <c:v>0.13300000000000001</c:v>
                </c:pt>
                <c:pt idx="1">
                  <c:v>0.35600000000000009</c:v>
                </c:pt>
                <c:pt idx="2">
                  <c:v>0.22</c:v>
                </c:pt>
                <c:pt idx="3">
                  <c:v>0.27100000000000002</c:v>
                </c:pt>
              </c:numCache>
            </c:numRef>
          </c:val>
        </c:ser>
        <c:dLbls>
          <c:showVal val="1"/>
        </c:dLbls>
        <c:gapWidth val="80"/>
        <c:axId val="121440896"/>
        <c:axId val="121459072"/>
      </c:barChart>
      <c:catAx>
        <c:axId val="121440896"/>
        <c:scaling>
          <c:orientation val="minMax"/>
        </c:scaling>
        <c:axPos val="b"/>
        <c:numFmt formatCode="General" sourceLinked="1"/>
        <c:majorTickMark val="none"/>
        <c:tickLblPos val="nextTo"/>
        <c:spPr>
          <a:ln>
            <a:noFill/>
          </a:ln>
        </c:spPr>
        <c:txPr>
          <a:bodyPr/>
          <a:lstStyle/>
          <a:p>
            <a:pPr>
              <a:defRPr sz="900"/>
            </a:pPr>
            <a:endParaRPr lang="en-US"/>
          </a:p>
        </c:txPr>
        <c:crossAx val="121459072"/>
        <c:crosses val="autoZero"/>
        <c:auto val="1"/>
        <c:lblAlgn val="ctr"/>
        <c:lblOffset val="0"/>
      </c:catAx>
      <c:valAx>
        <c:axId val="121459072"/>
        <c:scaling>
          <c:orientation val="minMax"/>
          <c:max val="1"/>
        </c:scaling>
        <c:axPos val="l"/>
        <c:majorGridlines>
          <c:spPr>
            <a:ln>
              <a:solidFill>
                <a:srgbClr val="BFBFBF"/>
              </a:solidFill>
            </a:ln>
          </c:spPr>
        </c:majorGridlines>
        <c:numFmt formatCode="0%" sourceLinked="0"/>
        <c:tickLblPos val="nextTo"/>
        <c:spPr>
          <a:ln>
            <a:noFill/>
          </a:ln>
        </c:spPr>
        <c:crossAx val="121440896"/>
        <c:crosses val="autoZero"/>
        <c:crossBetween val="between"/>
      </c:valAx>
    </c:plotArea>
    <c:legend>
      <c:legendPos val="r"/>
      <c:layout>
        <c:manualLayout>
          <c:xMode val="edge"/>
          <c:yMode val="edge"/>
          <c:x val="0.66386590447380556"/>
          <c:y val="7.9214056576261294E-2"/>
          <c:w val="0.27193276013841888"/>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19-25 years</c:v>
                </c:pt>
              </c:strCache>
            </c:strRef>
          </c:tx>
          <c:spPr>
            <a:solidFill>
              <a:schemeClr val="bg2">
                <a:lumMod val="60000"/>
                <a:lumOff val="40000"/>
              </a:schemeClr>
            </a:solidFill>
            <a:ln>
              <a:noFill/>
            </a:ln>
          </c:spPr>
          <c:dLbls>
            <c:dLbl>
              <c:idx val="1"/>
              <c:layout/>
              <c:tx>
                <c:rich>
                  <a:bodyPr/>
                  <a:lstStyle/>
                  <a:p>
                    <a:r>
                      <a:rPr lang="en-US"/>
                      <a:t>30.9</a:t>
                    </a:r>
                    <a:r>
                      <a:rPr lang="en-US" smtClean="0"/>
                      <a:t>%***</a:t>
                    </a:r>
                    <a:endParaRPr lang="en-US"/>
                  </a:p>
                </c:rich>
              </c:tx>
              <c:dLblPos val="inEnd"/>
              <c:showVal val="1"/>
            </c:dLbl>
            <c:numFmt formatCode="0.0%" sourceLinked="0"/>
            <c:spPr>
              <a:noFill/>
            </c:spPr>
            <c:txPr>
              <a:bodyPr/>
              <a:lstStyle/>
              <a:p>
                <a:pPr>
                  <a:defRPr sz="800">
                    <a:solidFill>
                      <a:schemeClr val="tx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0.11913134000000003</c:v>
                </c:pt>
                <c:pt idx="1">
                  <c:v>0.30860545</c:v>
                </c:pt>
              </c:numCache>
            </c:numRef>
          </c:val>
        </c:ser>
        <c:ser>
          <c:idx val="1"/>
          <c:order val="1"/>
          <c:tx>
            <c:strRef>
              <c:f>Sheet1!$C$1</c:f>
              <c:strCache>
                <c:ptCount val="1"/>
                <c:pt idx="0">
                  <c:v>26-34 years</c:v>
                </c:pt>
              </c:strCache>
            </c:strRef>
          </c:tx>
          <c:spPr>
            <a:solidFill>
              <a:schemeClr val="bg2"/>
            </a:solidFill>
          </c:spPr>
          <c:dLbls>
            <c:dLbl>
              <c:idx val="1"/>
              <c:layout/>
              <c:tx>
                <c:rich>
                  <a:bodyPr/>
                  <a:lstStyle/>
                  <a:p>
                    <a:r>
                      <a:rPr lang="en-US"/>
                      <a:t>22.6</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0.17199051000000001</c:v>
                </c:pt>
                <c:pt idx="1">
                  <c:v>0.22609328000000006</c:v>
                </c:pt>
              </c:numCache>
            </c:numRef>
          </c:val>
        </c:ser>
        <c:ser>
          <c:idx val="2"/>
          <c:order val="2"/>
          <c:tx>
            <c:strRef>
              <c:f>Sheet1!$D$1</c:f>
              <c:strCache>
                <c:ptCount val="1"/>
                <c:pt idx="0">
                  <c:v>35-49 years</c:v>
                </c:pt>
              </c:strCache>
            </c:strRef>
          </c:tx>
          <c:spPr>
            <a:solidFill>
              <a:schemeClr val="tx2">
                <a:lumMod val="60000"/>
                <a:lumOff val="40000"/>
              </a:schemeClr>
            </a:solidFill>
          </c:spPr>
          <c:dLbls>
            <c:dLbl>
              <c:idx val="1"/>
              <c:layout/>
              <c:tx>
                <c:rich>
                  <a:bodyPr/>
                  <a:lstStyle/>
                  <a:p>
                    <a:r>
                      <a:rPr lang="en-US"/>
                      <a:t>28.9</a:t>
                    </a:r>
                    <a:r>
                      <a:rPr lang="en-US" smtClean="0"/>
                      <a:t>%***</a:t>
                    </a:r>
                    <a:endParaRPr lang="en-US"/>
                  </a:p>
                </c:rich>
              </c:tx>
              <c:dLblPos val="inEnd"/>
              <c:showVal val="1"/>
            </c:dLbl>
            <c:dLblPos val="inEnd"/>
            <c:showVal val="1"/>
          </c:dLbls>
          <c:cat>
            <c:strRef>
              <c:f>Sheet1!$A$2:$A$4</c:f>
              <c:strCache>
                <c:ptCount val="2"/>
                <c:pt idx="0">
                  <c:v>Always insured over the year</c:v>
                </c:pt>
                <c:pt idx="1">
                  <c:v>Ever uninsured over the year</c:v>
                </c:pt>
              </c:strCache>
            </c:strRef>
          </c:cat>
          <c:val>
            <c:numRef>
              <c:f>Sheet1!$D$2:$D$4</c:f>
              <c:numCache>
                <c:formatCode>0.0%</c:formatCode>
                <c:ptCount val="3"/>
                <c:pt idx="0">
                  <c:v>0.38439179000000012</c:v>
                </c:pt>
                <c:pt idx="1">
                  <c:v>0.28857763000000008</c:v>
                </c:pt>
              </c:numCache>
            </c:numRef>
          </c:val>
        </c:ser>
        <c:ser>
          <c:idx val="3"/>
          <c:order val="3"/>
          <c:tx>
            <c:strRef>
              <c:f>Sheet1!$E$1</c:f>
              <c:strCache>
                <c:ptCount val="1"/>
                <c:pt idx="0">
                  <c:v>50-64 years</c:v>
                </c:pt>
              </c:strCache>
            </c:strRef>
          </c:tx>
          <c:spPr>
            <a:solidFill>
              <a:schemeClr val="tx2"/>
            </a:solidFill>
          </c:spPr>
          <c:dLbls>
            <c:dLbl>
              <c:idx val="0"/>
              <c:layout/>
              <c:dLblPos val="inEnd"/>
              <c:showVal val="1"/>
            </c:dLbl>
            <c:dLbl>
              <c:idx val="1"/>
              <c:layout>
                <c:manualLayout>
                  <c:x val="0"/>
                  <c:y val="-4.6296296296296315E-2"/>
                </c:manualLayout>
              </c:layout>
              <c:tx>
                <c:rich>
                  <a:bodyPr/>
                  <a:lstStyle/>
                  <a:p>
                    <a:r>
                      <a:rPr lang="en-US" dirty="0"/>
                      <a:t>17.7</a:t>
                    </a:r>
                    <a:r>
                      <a:rPr lang="en-US" dirty="0" smtClean="0"/>
                      <a:t>%***</a:t>
                    </a:r>
                    <a:endParaRPr lang="en-US" dirty="0"/>
                  </a:p>
                </c:rich>
              </c:tx>
              <c:dLblPos val="ctr"/>
              <c:showVal val="1"/>
            </c:dLbl>
            <c:txPr>
              <a:bodyPr/>
              <a:lstStyle/>
              <a:p>
                <a:pPr>
                  <a:defRPr>
                    <a:solidFill>
                      <a:schemeClr val="bg1"/>
                    </a:solidFill>
                  </a:defRPr>
                </a:pPr>
                <a:endParaRPr lang="en-US"/>
              </a:p>
            </c:txPr>
            <c:dLblPos val="ctr"/>
            <c:showVal val="1"/>
          </c:dLbls>
          <c:cat>
            <c:strRef>
              <c:f>Sheet1!$A$2:$A$4</c:f>
              <c:strCache>
                <c:ptCount val="2"/>
                <c:pt idx="0">
                  <c:v>Always insured over the year</c:v>
                </c:pt>
                <c:pt idx="1">
                  <c:v>Ever uninsured over the year</c:v>
                </c:pt>
              </c:strCache>
            </c:strRef>
          </c:cat>
          <c:val>
            <c:numRef>
              <c:f>Sheet1!$E$2:$E$4</c:f>
              <c:numCache>
                <c:formatCode>0.0%</c:formatCode>
                <c:ptCount val="3"/>
                <c:pt idx="0">
                  <c:v>0.3244863600000002</c:v>
                </c:pt>
                <c:pt idx="1">
                  <c:v>0.17672365000000001</c:v>
                </c:pt>
              </c:numCache>
            </c:numRef>
          </c:val>
        </c:ser>
        <c:gapWidth val="80"/>
        <c:overlap val="100"/>
        <c:axId val="99266560"/>
        <c:axId val="99268096"/>
      </c:barChart>
      <c:catAx>
        <c:axId val="99266560"/>
        <c:scaling>
          <c:orientation val="minMax"/>
        </c:scaling>
        <c:axPos val="b"/>
        <c:numFmt formatCode="General" sourceLinked="1"/>
        <c:majorTickMark val="none"/>
        <c:tickLblPos val="nextTo"/>
        <c:spPr>
          <a:ln>
            <a:noFill/>
          </a:ln>
        </c:spPr>
        <c:txPr>
          <a:bodyPr/>
          <a:lstStyle/>
          <a:p>
            <a:pPr>
              <a:defRPr sz="1000"/>
            </a:pPr>
            <a:endParaRPr lang="en-US"/>
          </a:p>
        </c:txPr>
        <c:crossAx val="99268096"/>
        <c:crosses val="autoZero"/>
        <c:auto val="1"/>
        <c:lblAlgn val="ctr"/>
        <c:lblOffset val="0"/>
      </c:catAx>
      <c:valAx>
        <c:axId val="99268096"/>
        <c:scaling>
          <c:orientation val="minMax"/>
          <c:max val="1"/>
        </c:scaling>
        <c:axPos val="l"/>
        <c:majorGridlines>
          <c:spPr>
            <a:ln>
              <a:solidFill>
                <a:srgbClr val="BFBFBF"/>
              </a:solidFill>
            </a:ln>
          </c:spPr>
        </c:majorGridlines>
        <c:numFmt formatCode="0%" sourceLinked="0"/>
        <c:tickLblPos val="nextTo"/>
        <c:spPr>
          <a:ln>
            <a:noFill/>
          </a:ln>
        </c:spPr>
        <c:crossAx val="99266560"/>
        <c:crosses val="autoZero"/>
        <c:crossBetween val="between"/>
      </c:valAx>
    </c:plotArea>
    <c:legend>
      <c:legendPos val="r"/>
      <c:layout>
        <c:manualLayout>
          <c:xMode val="edge"/>
          <c:yMode val="edge"/>
          <c:x val="0.66386590447380556"/>
          <c:y val="7.9214056576261294E-2"/>
          <c:w val="0.13710995582408902"/>
          <c:h val="0.25515213376105766"/>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At or below 138%  FPL</c:v>
                </c:pt>
              </c:strCache>
            </c:strRef>
          </c:tx>
          <c:spPr>
            <a:solidFill>
              <a:schemeClr val="accent2"/>
            </a:solidFill>
            <a:ln>
              <a:noFill/>
            </a:ln>
          </c:spPr>
          <c:dLbls>
            <c:dLbl>
              <c:idx val="1"/>
              <c:layout/>
              <c:tx>
                <c:rich>
                  <a:bodyPr/>
                  <a:lstStyle/>
                  <a:p>
                    <a:r>
                      <a:rPr lang="en-US"/>
                      <a:t>54.2</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Sheet1!$B$2:$B$4</c:f>
              <c:numCache>
                <c:formatCode>0.0%</c:formatCode>
                <c:ptCount val="3"/>
                <c:pt idx="0">
                  <c:v>0.443</c:v>
                </c:pt>
                <c:pt idx="1">
                  <c:v>0.54200000000000004</c:v>
                </c:pt>
              </c:numCache>
            </c:numRef>
          </c:val>
        </c:ser>
        <c:ser>
          <c:idx val="1"/>
          <c:order val="1"/>
          <c:tx>
            <c:strRef>
              <c:f>Sheet1!$C$1</c:f>
              <c:strCache>
                <c:ptCount val="1"/>
                <c:pt idx="0">
                  <c:v>139 to 199% FPL</c:v>
                </c:pt>
              </c:strCache>
            </c:strRef>
          </c:tx>
          <c:spPr>
            <a:solidFill>
              <a:schemeClr val="bg2">
                <a:lumMod val="60000"/>
                <a:lumOff val="40000"/>
              </a:schemeClr>
            </a:solidFill>
          </c:spPr>
          <c:dLbls>
            <c:dLblPos val="inEnd"/>
            <c:showVal val="1"/>
          </c:dLbls>
          <c:cat>
            <c:strRef>
              <c:f>Sheet1!$A$2:$A$4</c:f>
              <c:strCache>
                <c:ptCount val="2"/>
                <c:pt idx="0">
                  <c:v>Massachusetts</c:v>
                </c:pt>
                <c:pt idx="1">
                  <c:v>Rest of nation</c:v>
                </c:pt>
              </c:strCache>
            </c:strRef>
          </c:cat>
          <c:val>
            <c:numRef>
              <c:f>Sheet1!$C$2:$C$4</c:f>
              <c:numCache>
                <c:formatCode>0.0%</c:formatCode>
                <c:ptCount val="3"/>
                <c:pt idx="0">
                  <c:v>0.15900000000000006</c:v>
                </c:pt>
                <c:pt idx="1">
                  <c:v>0.17</c:v>
                </c:pt>
              </c:numCache>
            </c:numRef>
          </c:val>
        </c:ser>
        <c:ser>
          <c:idx val="2"/>
          <c:order val="2"/>
          <c:tx>
            <c:strRef>
              <c:f>Sheet1!$D$1</c:f>
              <c:strCache>
                <c:ptCount val="1"/>
                <c:pt idx="0">
                  <c:v>200 to 299% FPL</c:v>
                </c:pt>
              </c:strCache>
            </c:strRef>
          </c:tx>
          <c:spPr>
            <a:solidFill>
              <a:schemeClr val="bg2"/>
            </a:solidFill>
          </c:spPr>
          <c:dLbls>
            <c:dLbl>
              <c:idx val="1"/>
              <c:layout/>
              <c:tx>
                <c:rich>
                  <a:bodyPr/>
                  <a:lstStyle/>
                  <a:p>
                    <a:r>
                      <a:rPr lang="en-US"/>
                      <a:t>14.8</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Sheet1!$D$2:$D$4</c:f>
              <c:numCache>
                <c:formatCode>0.0%</c:formatCode>
                <c:ptCount val="3"/>
                <c:pt idx="0">
                  <c:v>0.17400000000000004</c:v>
                </c:pt>
                <c:pt idx="1">
                  <c:v>0.14800000000000005</c:v>
                </c:pt>
              </c:numCache>
            </c:numRef>
          </c:val>
        </c:ser>
        <c:ser>
          <c:idx val="3"/>
          <c:order val="3"/>
          <c:tx>
            <c:strRef>
              <c:f>Sheet1!$E$1</c:f>
              <c:strCache>
                <c:ptCount val="1"/>
                <c:pt idx="0">
                  <c:v>300 to 399% FPL</c:v>
                </c:pt>
              </c:strCache>
            </c:strRef>
          </c:tx>
          <c:spPr>
            <a:solidFill>
              <a:schemeClr val="tx2">
                <a:lumMod val="60000"/>
                <a:lumOff val="40000"/>
              </a:schemeClr>
            </a:solidFill>
          </c:spPr>
          <c:dLbls>
            <c:dLbl>
              <c:idx val="1"/>
              <c:layout/>
              <c:tx>
                <c:rich>
                  <a:bodyPr/>
                  <a:lstStyle/>
                  <a:p>
                    <a:r>
                      <a:rPr lang="en-US"/>
                      <a:t>6.6</a:t>
                    </a:r>
                    <a:r>
                      <a:rPr lang="en-US" smtClean="0"/>
                      <a:t>%***</a:t>
                    </a:r>
                    <a:endParaRPr lang="en-US"/>
                  </a:p>
                </c:rich>
              </c:tx>
              <c:dLblPos val="inEnd"/>
              <c:showVal val="1"/>
            </c:dLbl>
            <c:dLblPos val="inEnd"/>
            <c:showVal val="1"/>
          </c:dLbls>
          <c:cat>
            <c:strRef>
              <c:f>Sheet1!$A$2:$A$4</c:f>
              <c:strCache>
                <c:ptCount val="2"/>
                <c:pt idx="0">
                  <c:v>Massachusetts</c:v>
                </c:pt>
                <c:pt idx="1">
                  <c:v>Rest of nation</c:v>
                </c:pt>
              </c:strCache>
            </c:strRef>
          </c:cat>
          <c:val>
            <c:numRef>
              <c:f>Sheet1!$E$2:$E$4</c:f>
              <c:numCache>
                <c:formatCode>0.0%</c:formatCode>
                <c:ptCount val="3"/>
                <c:pt idx="0">
                  <c:v>0.10199999999999998</c:v>
                </c:pt>
                <c:pt idx="1">
                  <c:v>6.6000000000000003E-2</c:v>
                </c:pt>
              </c:numCache>
            </c:numRef>
          </c:val>
        </c:ser>
        <c:ser>
          <c:idx val="4"/>
          <c:order val="4"/>
          <c:tx>
            <c:strRef>
              <c:f>Sheet1!$F$1</c:f>
              <c:strCache>
                <c:ptCount val="1"/>
                <c:pt idx="0">
                  <c:v>400% or more FPL</c:v>
                </c:pt>
              </c:strCache>
            </c:strRef>
          </c:tx>
          <c:spPr>
            <a:solidFill>
              <a:schemeClr val="tx2"/>
            </a:solidFill>
          </c:spPr>
          <c:dLbls>
            <c:dLbl>
              <c:idx val="1"/>
              <c:layout/>
              <c:tx>
                <c:rich>
                  <a:bodyPr/>
                  <a:lstStyle/>
                  <a:p>
                    <a:r>
                      <a:rPr lang="en-US"/>
                      <a:t>7.4</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Sheet1!$F$2:$F$4</c:f>
              <c:numCache>
                <c:formatCode>0.0%</c:formatCode>
                <c:ptCount val="3"/>
                <c:pt idx="0">
                  <c:v>0.12200000000000003</c:v>
                </c:pt>
                <c:pt idx="1">
                  <c:v>7.3999999999999996E-2</c:v>
                </c:pt>
              </c:numCache>
            </c:numRef>
          </c:val>
        </c:ser>
        <c:dLbls>
          <c:showVal val="1"/>
        </c:dLbls>
        <c:gapWidth val="80"/>
        <c:overlap val="100"/>
        <c:axId val="121579008"/>
        <c:axId val="121580544"/>
      </c:barChart>
      <c:catAx>
        <c:axId val="121579008"/>
        <c:scaling>
          <c:orientation val="minMax"/>
        </c:scaling>
        <c:axPos val="b"/>
        <c:numFmt formatCode="General" sourceLinked="1"/>
        <c:majorTickMark val="none"/>
        <c:tickLblPos val="nextTo"/>
        <c:spPr>
          <a:ln>
            <a:noFill/>
          </a:ln>
        </c:spPr>
        <c:txPr>
          <a:bodyPr/>
          <a:lstStyle/>
          <a:p>
            <a:pPr>
              <a:defRPr sz="1000"/>
            </a:pPr>
            <a:endParaRPr lang="en-US"/>
          </a:p>
        </c:txPr>
        <c:crossAx val="121580544"/>
        <c:crosses val="autoZero"/>
        <c:auto val="1"/>
        <c:lblAlgn val="ctr"/>
        <c:lblOffset val="0"/>
      </c:catAx>
      <c:valAx>
        <c:axId val="121580544"/>
        <c:scaling>
          <c:orientation val="minMax"/>
          <c:max val="1"/>
        </c:scaling>
        <c:axPos val="l"/>
        <c:majorGridlines>
          <c:spPr>
            <a:ln>
              <a:solidFill>
                <a:srgbClr val="BFBFBF"/>
              </a:solidFill>
            </a:ln>
          </c:spPr>
        </c:majorGridlines>
        <c:numFmt formatCode="0%" sourceLinked="0"/>
        <c:tickLblPos val="nextTo"/>
        <c:spPr>
          <a:ln>
            <a:noFill/>
          </a:ln>
        </c:spPr>
        <c:crossAx val="121579008"/>
        <c:crosses val="autoZero"/>
        <c:crossBetween val="between"/>
      </c:valAx>
    </c:plotArea>
    <c:legend>
      <c:legendPos val="r"/>
      <c:layout>
        <c:manualLayout>
          <c:xMode val="edge"/>
          <c:yMode val="edge"/>
          <c:x val="0.66386590447380556"/>
          <c:y val="7.9214056576261294E-2"/>
          <c:w val="0.20825211274630742"/>
          <c:h val="0.26041848935549744"/>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Less than high school</c:v>
                </c:pt>
              </c:strCache>
            </c:strRef>
          </c:tx>
          <c:spPr>
            <a:solidFill>
              <a:schemeClr val="accent2">
                <a:lumMod val="75000"/>
              </a:schemeClr>
            </a:solidFill>
            <a:ln>
              <a:noFill/>
            </a:ln>
          </c:spPr>
          <c:dLbls>
            <c:dLbl>
              <c:idx val="1"/>
              <c:layout/>
              <c:tx>
                <c:rich>
                  <a:bodyPr/>
                  <a:lstStyle/>
                  <a:p>
                    <a:r>
                      <a:rPr lang="en-US"/>
                      <a:t>25.7</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Sheet1!$B$2:$B$4</c:f>
              <c:numCache>
                <c:formatCode>0.0%</c:formatCode>
                <c:ptCount val="3"/>
                <c:pt idx="0">
                  <c:v>0.18000000000000005</c:v>
                </c:pt>
                <c:pt idx="1">
                  <c:v>0.25700000000000001</c:v>
                </c:pt>
              </c:numCache>
            </c:numRef>
          </c:val>
        </c:ser>
        <c:ser>
          <c:idx val="1"/>
          <c:order val="1"/>
          <c:tx>
            <c:strRef>
              <c:f>Sheet1!$C$1</c:f>
              <c:strCache>
                <c:ptCount val="1"/>
                <c:pt idx="0">
                  <c:v>High school graduate (includes some college)</c:v>
                </c:pt>
              </c:strCache>
            </c:strRef>
          </c:tx>
          <c:spPr>
            <a:solidFill>
              <a:schemeClr val="bg2"/>
            </a:solidFill>
          </c:spPr>
          <c:dLbls>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Sheet1!$C$2:$C$4</c:f>
              <c:numCache>
                <c:formatCode>0.0%</c:formatCode>
                <c:ptCount val="3"/>
                <c:pt idx="0">
                  <c:v>0.66000000000000025</c:v>
                </c:pt>
                <c:pt idx="1">
                  <c:v>0.63700000000000023</c:v>
                </c:pt>
              </c:numCache>
            </c:numRef>
          </c:val>
        </c:ser>
        <c:ser>
          <c:idx val="2"/>
          <c:order val="2"/>
          <c:tx>
            <c:strRef>
              <c:f>Sheet1!$D$1</c:f>
              <c:strCache>
                <c:ptCount val="1"/>
                <c:pt idx="0">
                  <c:v>College graduate</c:v>
                </c:pt>
              </c:strCache>
            </c:strRef>
          </c:tx>
          <c:spPr>
            <a:solidFill>
              <a:schemeClr val="tx2"/>
            </a:solidFill>
          </c:spPr>
          <c:dLbls>
            <c:dLbl>
              <c:idx val="1"/>
              <c:layout/>
              <c:tx>
                <c:rich>
                  <a:bodyPr/>
                  <a:lstStyle/>
                  <a:p>
                    <a:r>
                      <a:rPr lang="en-US"/>
                      <a:t>10.6</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Sheet1!$D$2:$D$4</c:f>
              <c:numCache>
                <c:formatCode>0.0%</c:formatCode>
                <c:ptCount val="3"/>
                <c:pt idx="0">
                  <c:v>0.16</c:v>
                </c:pt>
                <c:pt idx="1">
                  <c:v>0.10600000000000002</c:v>
                </c:pt>
              </c:numCache>
            </c:numRef>
          </c:val>
        </c:ser>
        <c:dLbls>
          <c:showVal val="1"/>
        </c:dLbls>
        <c:gapWidth val="80"/>
        <c:overlap val="100"/>
        <c:axId val="121751424"/>
        <c:axId val="121752960"/>
      </c:barChart>
      <c:catAx>
        <c:axId val="121751424"/>
        <c:scaling>
          <c:orientation val="minMax"/>
        </c:scaling>
        <c:axPos val="b"/>
        <c:numFmt formatCode="General" sourceLinked="1"/>
        <c:majorTickMark val="none"/>
        <c:tickLblPos val="nextTo"/>
        <c:spPr>
          <a:ln>
            <a:noFill/>
          </a:ln>
        </c:spPr>
        <c:txPr>
          <a:bodyPr/>
          <a:lstStyle/>
          <a:p>
            <a:pPr>
              <a:defRPr sz="1000"/>
            </a:pPr>
            <a:endParaRPr lang="en-US"/>
          </a:p>
        </c:txPr>
        <c:crossAx val="121752960"/>
        <c:crosses val="autoZero"/>
        <c:auto val="1"/>
        <c:lblAlgn val="ctr"/>
        <c:lblOffset val="0"/>
      </c:catAx>
      <c:valAx>
        <c:axId val="121752960"/>
        <c:scaling>
          <c:orientation val="minMax"/>
          <c:max val="1"/>
        </c:scaling>
        <c:axPos val="l"/>
        <c:majorGridlines>
          <c:spPr>
            <a:ln>
              <a:solidFill>
                <a:srgbClr val="BFBFBF"/>
              </a:solidFill>
            </a:ln>
          </c:spPr>
        </c:majorGridlines>
        <c:numFmt formatCode="0%" sourceLinked="0"/>
        <c:tickLblPos val="nextTo"/>
        <c:spPr>
          <a:ln>
            <a:noFill/>
          </a:ln>
        </c:spPr>
        <c:crossAx val="121751424"/>
        <c:crosses val="autoZero"/>
        <c:crossBetween val="between"/>
      </c:valAx>
    </c:plotArea>
    <c:legend>
      <c:legendPos val="r"/>
      <c:layout>
        <c:manualLayout>
          <c:xMode val="edge"/>
          <c:yMode val="edge"/>
          <c:x val="0.66386590447380556"/>
          <c:y val="7.9214056576261294E-2"/>
          <c:w val="0.22271173634112382"/>
          <c:h val="0.23972003499562561"/>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Massachusetts</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Sheet1!$A$2:$A$4</c:f>
              <c:strCache>
                <c:ptCount val="3"/>
                <c:pt idx="0">
                  <c:v>Age 19-26</c:v>
                </c:pt>
                <c:pt idx="1">
                  <c:v>Male</c:v>
                </c:pt>
                <c:pt idx="2">
                  <c:v>Single</c:v>
                </c:pt>
              </c:strCache>
            </c:strRef>
          </c:cat>
          <c:val>
            <c:numRef>
              <c:f>Sheet1!$B$2:$B$4</c:f>
              <c:numCache>
                <c:formatCode>0.0%</c:formatCode>
                <c:ptCount val="3"/>
                <c:pt idx="0">
                  <c:v>0.28800000000000009</c:v>
                </c:pt>
                <c:pt idx="1">
                  <c:v>0.63500000000000023</c:v>
                </c:pt>
                <c:pt idx="2">
                  <c:v>0.58499999999999996</c:v>
                </c:pt>
              </c:numCache>
            </c:numRef>
          </c:val>
        </c:ser>
        <c:ser>
          <c:idx val="1"/>
          <c:order val="1"/>
          <c:tx>
            <c:strRef>
              <c:f>Sheet1!$C$1</c:f>
              <c:strCache>
                <c:ptCount val="1"/>
                <c:pt idx="0">
                  <c:v>Rest of the nation</c:v>
                </c:pt>
              </c:strCache>
            </c:strRef>
          </c:tx>
          <c:spPr>
            <a:solidFill>
              <a:schemeClr val="bg2"/>
            </a:solidFill>
          </c:spPr>
          <c:dLbls>
            <c:dLbl>
              <c:idx val="0"/>
              <c:layout/>
              <c:tx>
                <c:rich>
                  <a:bodyPr/>
                  <a:lstStyle/>
                  <a:p>
                    <a:r>
                      <a:rPr lang="en-US"/>
                      <a:t>26.9</a:t>
                    </a:r>
                    <a:r>
                      <a:rPr lang="en-US" smtClean="0"/>
                      <a:t>%*</a:t>
                    </a:r>
                    <a:endParaRPr lang="en-US"/>
                  </a:p>
                </c:rich>
              </c:tx>
              <c:dLblPos val="inEnd"/>
              <c:showVal val="1"/>
            </c:dLbl>
            <c:dLbl>
              <c:idx val="1"/>
              <c:layout/>
              <c:tx>
                <c:rich>
                  <a:bodyPr/>
                  <a:lstStyle/>
                  <a:p>
                    <a:r>
                      <a:rPr lang="en-US"/>
                      <a:t>54.6</a:t>
                    </a:r>
                    <a:r>
                      <a:rPr lang="en-US" smtClean="0"/>
                      <a:t>%***</a:t>
                    </a:r>
                    <a:endParaRPr lang="en-US"/>
                  </a:p>
                </c:rich>
              </c:tx>
              <c:dLblPos val="inEnd"/>
              <c:showVal val="1"/>
            </c:dLbl>
            <c:dLbl>
              <c:idx val="2"/>
              <c:layout/>
              <c:tx>
                <c:rich>
                  <a:bodyPr/>
                  <a:lstStyle/>
                  <a:p>
                    <a:r>
                      <a:rPr lang="en-US"/>
                      <a:t>45.3</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Age 19-26</c:v>
                </c:pt>
                <c:pt idx="1">
                  <c:v>Male</c:v>
                </c:pt>
                <c:pt idx="2">
                  <c:v>Single</c:v>
                </c:pt>
              </c:strCache>
            </c:strRef>
          </c:cat>
          <c:val>
            <c:numRef>
              <c:f>Sheet1!$C$2:$C$4</c:f>
              <c:numCache>
                <c:formatCode>0.0%</c:formatCode>
                <c:ptCount val="3"/>
                <c:pt idx="0">
                  <c:v>0.26900000000000002</c:v>
                </c:pt>
                <c:pt idx="1">
                  <c:v>0.54600000000000004</c:v>
                </c:pt>
                <c:pt idx="2">
                  <c:v>0.45300000000000001</c:v>
                </c:pt>
              </c:numCache>
            </c:numRef>
          </c:val>
        </c:ser>
        <c:dLbls>
          <c:showVal val="1"/>
        </c:dLbls>
        <c:gapWidth val="80"/>
        <c:axId val="121987456"/>
        <c:axId val="121988992"/>
      </c:barChart>
      <c:catAx>
        <c:axId val="121987456"/>
        <c:scaling>
          <c:orientation val="minMax"/>
        </c:scaling>
        <c:axPos val="b"/>
        <c:numFmt formatCode="General" sourceLinked="1"/>
        <c:majorTickMark val="none"/>
        <c:tickLblPos val="nextTo"/>
        <c:spPr>
          <a:ln>
            <a:noFill/>
          </a:ln>
        </c:spPr>
        <c:txPr>
          <a:bodyPr/>
          <a:lstStyle/>
          <a:p>
            <a:pPr>
              <a:defRPr sz="1000"/>
            </a:pPr>
            <a:endParaRPr lang="en-US"/>
          </a:p>
        </c:txPr>
        <c:crossAx val="121988992"/>
        <c:crosses val="autoZero"/>
        <c:auto val="1"/>
        <c:lblAlgn val="ctr"/>
        <c:lblOffset val="0"/>
      </c:catAx>
      <c:valAx>
        <c:axId val="121988992"/>
        <c:scaling>
          <c:orientation val="minMax"/>
          <c:max val="1"/>
        </c:scaling>
        <c:axPos val="l"/>
        <c:majorGridlines>
          <c:spPr>
            <a:ln>
              <a:solidFill>
                <a:srgbClr val="BFBFBF"/>
              </a:solidFill>
            </a:ln>
          </c:spPr>
        </c:majorGridlines>
        <c:numFmt formatCode="0%" sourceLinked="0"/>
        <c:tickLblPos val="nextTo"/>
        <c:spPr>
          <a:ln>
            <a:noFill/>
          </a:ln>
        </c:spPr>
        <c:crossAx val="121987456"/>
        <c:crosses val="autoZero"/>
        <c:crossBetween val="between"/>
      </c:valAx>
    </c:plotArea>
    <c:legend>
      <c:legendPos val="r"/>
      <c:layout>
        <c:manualLayout>
          <c:xMode val="edge"/>
          <c:yMode val="edge"/>
          <c:x val="0.66386590447380556"/>
          <c:y val="7.9214056576261294E-2"/>
          <c:w val="0.18847102413430991"/>
          <c:h val="0.10391756585982302"/>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Child's parents are married</c:v>
                </c:pt>
              </c:strCache>
            </c:strRef>
          </c:tx>
          <c:spPr>
            <a:solidFill>
              <a:schemeClr val="bg2">
                <a:lumMod val="60000"/>
                <a:lumOff val="40000"/>
              </a:schemeClr>
            </a:solidFill>
            <a:ln>
              <a:noFill/>
            </a:ln>
          </c:spPr>
          <c:dLbls>
            <c:dLbl>
              <c:idx val="1"/>
              <c:layout/>
              <c:tx>
                <c:rich>
                  <a:bodyPr/>
                  <a:lstStyle/>
                  <a:p>
                    <a:r>
                      <a:rPr lang="en-US"/>
                      <a:t>57.4</a:t>
                    </a:r>
                    <a:r>
                      <a:rPr lang="en-US" smtClean="0"/>
                      <a:t>%**</a:t>
                    </a:r>
                    <a:endParaRPr lang="en-US"/>
                  </a:p>
                </c:rich>
              </c:tx>
              <c:dLblPos val="inEnd"/>
              <c:showVal val="1"/>
            </c:dLbl>
            <c:dLblPos val="inEnd"/>
            <c:showVal val="1"/>
          </c:dLbls>
          <c:cat>
            <c:strRef>
              <c:f>Sheet1!$A$2:$A$4</c:f>
              <c:strCache>
                <c:ptCount val="2"/>
                <c:pt idx="0">
                  <c:v>Massachusetts</c:v>
                </c:pt>
                <c:pt idx="1">
                  <c:v>Rest of nation</c:v>
                </c:pt>
              </c:strCache>
            </c:strRef>
          </c:cat>
          <c:val>
            <c:numRef>
              <c:f>Sheet1!$B$2:$B$4</c:f>
              <c:numCache>
                <c:formatCode>0.0%</c:formatCode>
                <c:ptCount val="3"/>
                <c:pt idx="0">
                  <c:v>0.45600000000000002</c:v>
                </c:pt>
                <c:pt idx="1">
                  <c:v>0.57399999999999995</c:v>
                </c:pt>
              </c:numCache>
            </c:numRef>
          </c:val>
        </c:ser>
        <c:ser>
          <c:idx val="1"/>
          <c:order val="1"/>
          <c:tx>
            <c:strRef>
              <c:f>Sheet1!$C$1</c:f>
              <c:strCache>
                <c:ptCount val="1"/>
                <c:pt idx="0">
                  <c:v>Child's parent is widowed, divorced, or separated </c:v>
                </c:pt>
              </c:strCache>
            </c:strRef>
          </c:tx>
          <c:spPr>
            <a:solidFill>
              <a:schemeClr val="bg2"/>
            </a:solidFill>
          </c:spPr>
          <c:dLbls>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Sheet1!$C$2:$C$4</c:f>
              <c:numCache>
                <c:formatCode>0.0%</c:formatCode>
                <c:ptCount val="3"/>
                <c:pt idx="0">
                  <c:v>0.19600000000000001</c:v>
                </c:pt>
                <c:pt idx="1">
                  <c:v>0.18000000000000005</c:v>
                </c:pt>
              </c:numCache>
            </c:numRef>
          </c:val>
        </c:ser>
        <c:ser>
          <c:idx val="2"/>
          <c:order val="2"/>
          <c:tx>
            <c:strRef>
              <c:f>Sheet1!$D$1</c:f>
              <c:strCache>
                <c:ptCount val="1"/>
                <c:pt idx="0">
                  <c:v>Child's parent is never married</c:v>
                </c:pt>
              </c:strCache>
            </c:strRef>
          </c:tx>
          <c:spPr>
            <a:solidFill>
              <a:schemeClr val="tx2">
                <a:lumMod val="60000"/>
                <a:lumOff val="40000"/>
              </a:schemeClr>
            </a:solidFill>
          </c:spPr>
          <c:dLbls>
            <c:dLbl>
              <c:idx val="1"/>
              <c:layout/>
              <c:tx>
                <c:rich>
                  <a:bodyPr/>
                  <a:lstStyle/>
                  <a:p>
                    <a:r>
                      <a:rPr lang="en-US"/>
                      <a:t>15.3</a:t>
                    </a:r>
                    <a:r>
                      <a:rPr lang="en-US" smtClean="0"/>
                      <a:t>%*</a:t>
                    </a:r>
                    <a:endParaRPr lang="en-US"/>
                  </a:p>
                </c:rich>
              </c:tx>
              <c:dLblPos val="inEnd"/>
              <c:showVal val="1"/>
            </c:dLbl>
            <c:dLblPos val="inEnd"/>
            <c:showVal val="1"/>
          </c:dLbls>
          <c:cat>
            <c:strRef>
              <c:f>Sheet1!$A$2:$A$4</c:f>
              <c:strCache>
                <c:ptCount val="2"/>
                <c:pt idx="0">
                  <c:v>Massachusetts</c:v>
                </c:pt>
                <c:pt idx="1">
                  <c:v>Rest of nation</c:v>
                </c:pt>
              </c:strCache>
            </c:strRef>
          </c:cat>
          <c:val>
            <c:numRef>
              <c:f>Sheet1!$D$2:$D$4</c:f>
              <c:numCache>
                <c:formatCode>0.0%</c:formatCode>
                <c:ptCount val="3"/>
                <c:pt idx="0">
                  <c:v>0.22</c:v>
                </c:pt>
                <c:pt idx="1">
                  <c:v>0.15300000000000005</c:v>
                </c:pt>
              </c:numCache>
            </c:numRef>
          </c:val>
        </c:ser>
        <c:ser>
          <c:idx val="3"/>
          <c:order val="3"/>
          <c:tx>
            <c:strRef>
              <c:f>Sheet1!$E$1</c:f>
              <c:strCache>
                <c:ptCount val="1"/>
                <c:pt idx="0">
                  <c:v>Child does not live with parent</c:v>
                </c:pt>
              </c:strCache>
            </c:strRef>
          </c:tx>
          <c:spPr>
            <a:solidFill>
              <a:schemeClr val="tx2"/>
            </a:solidFill>
          </c:spPr>
          <c:dLbls>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Sheet1!$E$2:$E$4</c:f>
              <c:numCache>
                <c:formatCode>0.0%</c:formatCode>
                <c:ptCount val="3"/>
                <c:pt idx="0">
                  <c:v>0.127</c:v>
                </c:pt>
                <c:pt idx="1">
                  <c:v>9.3000000000000055E-2</c:v>
                </c:pt>
              </c:numCache>
            </c:numRef>
          </c:val>
        </c:ser>
        <c:dLbls>
          <c:showVal val="1"/>
        </c:dLbls>
        <c:gapWidth val="80"/>
        <c:overlap val="100"/>
        <c:axId val="122099584"/>
        <c:axId val="122101120"/>
      </c:barChart>
      <c:catAx>
        <c:axId val="122099584"/>
        <c:scaling>
          <c:orientation val="minMax"/>
        </c:scaling>
        <c:axPos val="b"/>
        <c:numFmt formatCode="General" sourceLinked="1"/>
        <c:majorTickMark val="none"/>
        <c:tickLblPos val="nextTo"/>
        <c:spPr>
          <a:ln>
            <a:noFill/>
          </a:ln>
        </c:spPr>
        <c:txPr>
          <a:bodyPr/>
          <a:lstStyle/>
          <a:p>
            <a:pPr>
              <a:defRPr sz="1000"/>
            </a:pPr>
            <a:endParaRPr lang="en-US"/>
          </a:p>
        </c:txPr>
        <c:crossAx val="122101120"/>
        <c:crosses val="autoZero"/>
        <c:auto val="1"/>
        <c:lblAlgn val="ctr"/>
        <c:lblOffset val="0"/>
      </c:catAx>
      <c:valAx>
        <c:axId val="122101120"/>
        <c:scaling>
          <c:orientation val="minMax"/>
          <c:max val="1"/>
        </c:scaling>
        <c:axPos val="l"/>
        <c:majorGridlines>
          <c:spPr>
            <a:ln>
              <a:solidFill>
                <a:srgbClr val="BFBFBF"/>
              </a:solidFill>
            </a:ln>
          </c:spPr>
        </c:majorGridlines>
        <c:numFmt formatCode="0%" sourceLinked="0"/>
        <c:tickLblPos val="nextTo"/>
        <c:spPr>
          <a:ln>
            <a:noFill/>
          </a:ln>
        </c:spPr>
        <c:crossAx val="122099584"/>
        <c:crosses val="autoZero"/>
        <c:crossBetween val="between"/>
      </c:valAx>
    </c:plotArea>
    <c:legend>
      <c:legendPos val="r"/>
      <c:layout>
        <c:manualLayout>
          <c:xMode val="edge"/>
          <c:yMode val="edge"/>
          <c:x val="0.66386590447380556"/>
          <c:y val="7.9214056576261294E-2"/>
          <c:w val="0.23555200341867893"/>
          <c:h val="0.36317682511908256"/>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At or below 138% FPL</c:v>
                </c:pt>
              </c:strCache>
            </c:strRef>
          </c:tx>
          <c:spPr>
            <a:solidFill>
              <a:schemeClr val="accent2"/>
            </a:solidFill>
            <a:ln>
              <a:noFill/>
            </a:ln>
          </c:spPr>
          <c:dLbls>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Sheet1!$B$2:$B$4</c:f>
              <c:numCache>
                <c:formatCode>0.0%</c:formatCode>
                <c:ptCount val="3"/>
                <c:pt idx="0">
                  <c:v>0.49800000000000011</c:v>
                </c:pt>
                <c:pt idx="1">
                  <c:v>0.55000000000000004</c:v>
                </c:pt>
              </c:numCache>
            </c:numRef>
          </c:val>
        </c:ser>
        <c:ser>
          <c:idx val="1"/>
          <c:order val="1"/>
          <c:tx>
            <c:strRef>
              <c:f>Sheet1!$C$1</c:f>
              <c:strCache>
                <c:ptCount val="1"/>
                <c:pt idx="0">
                  <c:v>139 to 199% FPL</c:v>
                </c:pt>
              </c:strCache>
            </c:strRef>
          </c:tx>
          <c:spPr>
            <a:solidFill>
              <a:schemeClr val="bg2">
                <a:lumMod val="60000"/>
                <a:lumOff val="40000"/>
              </a:schemeClr>
            </a:solidFill>
          </c:spPr>
          <c:dLbls>
            <c:dLbl>
              <c:idx val="1"/>
              <c:layout/>
              <c:tx>
                <c:rich>
                  <a:bodyPr/>
                  <a:lstStyle/>
                  <a:p>
                    <a:r>
                      <a:rPr lang="en-US"/>
                      <a:t>16.7</a:t>
                    </a:r>
                    <a:r>
                      <a:rPr lang="en-US" smtClean="0"/>
                      <a:t>%*</a:t>
                    </a:r>
                    <a:endParaRPr lang="en-US"/>
                  </a:p>
                </c:rich>
              </c:tx>
              <c:dLblPos val="inEnd"/>
              <c:showVal val="1"/>
            </c:dLbl>
            <c:dLblPos val="inEnd"/>
            <c:showVal val="1"/>
          </c:dLbls>
          <c:cat>
            <c:strRef>
              <c:f>Sheet1!$A$2:$A$4</c:f>
              <c:strCache>
                <c:ptCount val="2"/>
                <c:pt idx="0">
                  <c:v>Massachusetts</c:v>
                </c:pt>
                <c:pt idx="1">
                  <c:v>Rest of nation</c:v>
                </c:pt>
              </c:strCache>
            </c:strRef>
          </c:cat>
          <c:val>
            <c:numRef>
              <c:f>Sheet1!$C$2:$C$4</c:f>
              <c:numCache>
                <c:formatCode>0.0%</c:formatCode>
                <c:ptCount val="3"/>
                <c:pt idx="0">
                  <c:v>0.11600000000000002</c:v>
                </c:pt>
                <c:pt idx="1">
                  <c:v>0.16700000000000001</c:v>
                </c:pt>
              </c:numCache>
            </c:numRef>
          </c:val>
        </c:ser>
        <c:ser>
          <c:idx val="2"/>
          <c:order val="2"/>
          <c:tx>
            <c:strRef>
              <c:f>Sheet1!$D$1</c:f>
              <c:strCache>
                <c:ptCount val="1"/>
                <c:pt idx="0">
                  <c:v>200 to 299% FPL</c:v>
                </c:pt>
              </c:strCache>
            </c:strRef>
          </c:tx>
          <c:spPr>
            <a:solidFill>
              <a:schemeClr val="bg2"/>
            </a:solidFill>
          </c:spPr>
          <c:dLbls>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Sheet1!$D$2:$D$4</c:f>
              <c:numCache>
                <c:formatCode>0.0%</c:formatCode>
                <c:ptCount val="3"/>
                <c:pt idx="0">
                  <c:v>0.15100000000000005</c:v>
                </c:pt>
                <c:pt idx="1">
                  <c:v>0.15400000000000005</c:v>
                </c:pt>
              </c:numCache>
            </c:numRef>
          </c:val>
        </c:ser>
        <c:ser>
          <c:idx val="3"/>
          <c:order val="3"/>
          <c:tx>
            <c:strRef>
              <c:f>Sheet1!$E$1</c:f>
              <c:strCache>
                <c:ptCount val="1"/>
                <c:pt idx="0">
                  <c:v>300 to 399% FPL</c:v>
                </c:pt>
              </c:strCache>
            </c:strRef>
          </c:tx>
          <c:spPr>
            <a:solidFill>
              <a:schemeClr val="tx2">
                <a:lumMod val="60000"/>
                <a:lumOff val="40000"/>
              </a:schemeClr>
            </a:solidFill>
          </c:spPr>
          <c:dLbls>
            <c:dLblPos val="inEnd"/>
            <c:showVal val="1"/>
          </c:dLbls>
          <c:cat>
            <c:strRef>
              <c:f>Sheet1!$A$2:$A$4</c:f>
              <c:strCache>
                <c:ptCount val="2"/>
                <c:pt idx="0">
                  <c:v>Massachusetts</c:v>
                </c:pt>
                <c:pt idx="1">
                  <c:v>Rest of nation</c:v>
                </c:pt>
              </c:strCache>
            </c:strRef>
          </c:cat>
          <c:val>
            <c:numRef>
              <c:f>Sheet1!$E$2:$E$4</c:f>
              <c:numCache>
                <c:formatCode>0.0%</c:formatCode>
                <c:ptCount val="3"/>
                <c:pt idx="0">
                  <c:v>6.5000000000000002E-2</c:v>
                </c:pt>
                <c:pt idx="1">
                  <c:v>6.7000000000000004E-2</c:v>
                </c:pt>
              </c:numCache>
            </c:numRef>
          </c:val>
        </c:ser>
        <c:ser>
          <c:idx val="4"/>
          <c:order val="4"/>
          <c:tx>
            <c:strRef>
              <c:f>Sheet1!$F$1</c:f>
              <c:strCache>
                <c:ptCount val="1"/>
                <c:pt idx="0">
                  <c:v>400% or more FPL</c:v>
                </c:pt>
              </c:strCache>
            </c:strRef>
          </c:tx>
          <c:spPr>
            <a:solidFill>
              <a:schemeClr val="tx2"/>
            </a:solidFill>
          </c:spPr>
          <c:dLbls>
            <c:dLbl>
              <c:idx val="1"/>
              <c:layout/>
              <c:tx>
                <c:rich>
                  <a:bodyPr/>
                  <a:lstStyle/>
                  <a:p>
                    <a:r>
                      <a:rPr lang="en-US"/>
                      <a:t>6.2</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Massachusetts</c:v>
                </c:pt>
                <c:pt idx="1">
                  <c:v>Rest of nation</c:v>
                </c:pt>
              </c:strCache>
            </c:strRef>
          </c:cat>
          <c:val>
            <c:numRef>
              <c:f>Sheet1!$F$2:$F$4</c:f>
              <c:numCache>
                <c:formatCode>0.0%</c:formatCode>
                <c:ptCount val="3"/>
                <c:pt idx="0">
                  <c:v>0.17</c:v>
                </c:pt>
                <c:pt idx="1">
                  <c:v>6.200000000000002E-2</c:v>
                </c:pt>
              </c:numCache>
            </c:numRef>
          </c:val>
        </c:ser>
        <c:dLbls>
          <c:showVal val="1"/>
        </c:dLbls>
        <c:gapWidth val="80"/>
        <c:overlap val="100"/>
        <c:axId val="122265984"/>
        <c:axId val="122267520"/>
      </c:barChart>
      <c:catAx>
        <c:axId val="122265984"/>
        <c:scaling>
          <c:orientation val="minMax"/>
        </c:scaling>
        <c:axPos val="b"/>
        <c:numFmt formatCode="General" sourceLinked="1"/>
        <c:majorTickMark val="none"/>
        <c:tickLblPos val="nextTo"/>
        <c:spPr>
          <a:ln>
            <a:noFill/>
          </a:ln>
        </c:spPr>
        <c:txPr>
          <a:bodyPr/>
          <a:lstStyle/>
          <a:p>
            <a:pPr>
              <a:defRPr sz="1000"/>
            </a:pPr>
            <a:endParaRPr lang="en-US"/>
          </a:p>
        </c:txPr>
        <c:crossAx val="122267520"/>
        <c:crosses val="autoZero"/>
        <c:auto val="1"/>
        <c:lblAlgn val="ctr"/>
        <c:lblOffset val="0"/>
      </c:catAx>
      <c:valAx>
        <c:axId val="122267520"/>
        <c:scaling>
          <c:orientation val="minMax"/>
          <c:max val="1"/>
        </c:scaling>
        <c:axPos val="l"/>
        <c:majorGridlines>
          <c:spPr>
            <a:ln>
              <a:solidFill>
                <a:srgbClr val="BFBFBF"/>
              </a:solidFill>
            </a:ln>
          </c:spPr>
        </c:majorGridlines>
        <c:numFmt formatCode="0%" sourceLinked="0"/>
        <c:tickLblPos val="nextTo"/>
        <c:spPr>
          <a:ln>
            <a:noFill/>
          </a:ln>
        </c:spPr>
        <c:crossAx val="122265984"/>
        <c:crosses val="autoZero"/>
        <c:crossBetween val="between"/>
      </c:valAx>
    </c:plotArea>
    <c:legend>
      <c:legendPos val="r"/>
      <c:layout>
        <c:manualLayout>
          <c:xMode val="edge"/>
          <c:yMode val="edge"/>
          <c:x val="0.66386590447380556"/>
          <c:y val="7.9214056576261294E-2"/>
          <c:w val="0.20825211274630742"/>
          <c:h val="0.26041848935549744"/>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Male</c:v>
                </c:pt>
              </c:strCache>
            </c:strRef>
          </c:tx>
          <c:spPr>
            <a:solidFill>
              <a:schemeClr val="bg2"/>
            </a:solidFill>
            <a:ln>
              <a:noFill/>
            </a:ln>
          </c:spPr>
          <c:dLbls>
            <c:dLbl>
              <c:idx val="1"/>
              <c:layout/>
              <c:tx>
                <c:rich>
                  <a:bodyPr/>
                  <a:lstStyle/>
                  <a:p>
                    <a:r>
                      <a:rPr lang="en-US"/>
                      <a:t>62.5</a:t>
                    </a:r>
                    <a:r>
                      <a:rPr lang="en-US" smtClean="0"/>
                      <a:t>%***</a:t>
                    </a:r>
                    <a:endParaRPr lang="en-US"/>
                  </a:p>
                </c:rich>
              </c:tx>
              <c:dLblPos val="inEnd"/>
              <c:showVal val="1"/>
            </c:dLbl>
            <c:numFmt formatCode="0.0%" sourceLinked="0"/>
            <c:spPr>
              <a:noFill/>
            </c:spPr>
            <c:txPr>
              <a:bodyPr/>
              <a:lstStyle/>
              <a:p>
                <a:pPr>
                  <a:defRPr sz="800">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0.47200000000000009</c:v>
                </c:pt>
                <c:pt idx="1">
                  <c:v>0.62500000000000022</c:v>
                </c:pt>
              </c:numCache>
            </c:numRef>
          </c:val>
        </c:ser>
        <c:ser>
          <c:idx val="1"/>
          <c:order val="1"/>
          <c:tx>
            <c:strRef>
              <c:f>Sheet1!$C$1</c:f>
              <c:strCache>
                <c:ptCount val="1"/>
                <c:pt idx="0">
                  <c:v>Female</c:v>
                </c:pt>
              </c:strCache>
            </c:strRef>
          </c:tx>
          <c:spPr>
            <a:solidFill>
              <a:schemeClr val="tx2"/>
            </a:solidFill>
          </c:spPr>
          <c:dLbls>
            <c:dLbl>
              <c:idx val="1"/>
              <c:layout/>
              <c:tx>
                <c:rich>
                  <a:bodyPr/>
                  <a:lstStyle/>
                  <a:p>
                    <a:r>
                      <a:rPr lang="en-US"/>
                      <a:t>37.5</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0.52800000000000002</c:v>
                </c:pt>
                <c:pt idx="1">
                  <c:v>0.37500000000000011</c:v>
                </c:pt>
              </c:numCache>
            </c:numRef>
          </c:val>
        </c:ser>
        <c:gapWidth val="80"/>
        <c:overlap val="100"/>
        <c:axId val="99409920"/>
        <c:axId val="99411456"/>
      </c:barChart>
      <c:catAx>
        <c:axId val="99409920"/>
        <c:scaling>
          <c:orientation val="minMax"/>
        </c:scaling>
        <c:axPos val="b"/>
        <c:numFmt formatCode="General" sourceLinked="1"/>
        <c:majorTickMark val="none"/>
        <c:tickLblPos val="nextTo"/>
        <c:spPr>
          <a:ln>
            <a:noFill/>
          </a:ln>
        </c:spPr>
        <c:txPr>
          <a:bodyPr/>
          <a:lstStyle/>
          <a:p>
            <a:pPr>
              <a:defRPr sz="1000"/>
            </a:pPr>
            <a:endParaRPr lang="en-US"/>
          </a:p>
        </c:txPr>
        <c:crossAx val="99411456"/>
        <c:crosses val="autoZero"/>
        <c:auto val="1"/>
        <c:lblAlgn val="ctr"/>
        <c:lblOffset val="0"/>
      </c:catAx>
      <c:valAx>
        <c:axId val="99411456"/>
        <c:scaling>
          <c:orientation val="minMax"/>
          <c:max val="1"/>
        </c:scaling>
        <c:axPos val="l"/>
        <c:majorGridlines>
          <c:spPr>
            <a:ln>
              <a:solidFill>
                <a:srgbClr val="BFBFBF"/>
              </a:solidFill>
            </a:ln>
          </c:spPr>
        </c:majorGridlines>
        <c:numFmt formatCode="0%" sourceLinked="0"/>
        <c:tickLblPos val="nextTo"/>
        <c:spPr>
          <a:ln>
            <a:noFill/>
          </a:ln>
        </c:spPr>
        <c:crossAx val="99409920"/>
        <c:crosses val="autoZero"/>
        <c:crossBetween val="between"/>
      </c:valAx>
    </c:plotArea>
    <c:legend>
      <c:legendPos val="r"/>
      <c:layout>
        <c:manualLayout>
          <c:xMode val="edge"/>
          <c:yMode val="edge"/>
          <c:x val="0.66386590447380556"/>
          <c:y val="7.9214056576261294E-2"/>
          <c:w val="0.1114294216689786"/>
          <c:h val="0.10700398561290951"/>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Married</c:v>
                </c:pt>
              </c:strCache>
            </c:strRef>
          </c:tx>
          <c:spPr>
            <a:solidFill>
              <a:schemeClr val="bg2">
                <a:lumMod val="60000"/>
                <a:lumOff val="40000"/>
              </a:schemeClr>
            </a:solidFill>
            <a:ln>
              <a:noFill/>
            </a:ln>
          </c:spPr>
          <c:dLbls>
            <c:dLbl>
              <c:idx val="1"/>
              <c:layout/>
              <c:tx>
                <c:rich>
                  <a:bodyPr/>
                  <a:lstStyle/>
                  <a:p>
                    <a:r>
                      <a:rPr lang="en-US"/>
                      <a:t>31.1</a:t>
                    </a:r>
                    <a:r>
                      <a:rPr lang="en-US" smtClean="0"/>
                      <a:t>%***</a:t>
                    </a:r>
                    <a:endParaRPr lang="en-US"/>
                  </a:p>
                </c:rich>
              </c:tx>
              <c:dLblPos val="inEnd"/>
              <c:showVal val="1"/>
            </c:dLbl>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0.60373196000000018</c:v>
                </c:pt>
                <c:pt idx="1">
                  <c:v>0.31143968000000011</c:v>
                </c:pt>
              </c:numCache>
            </c:numRef>
          </c:val>
        </c:ser>
        <c:ser>
          <c:idx val="1"/>
          <c:order val="1"/>
          <c:tx>
            <c:strRef>
              <c:f>Sheet1!$C$1</c:f>
              <c:strCache>
                <c:ptCount val="1"/>
                <c:pt idx="0">
                  <c:v>Lives with partner</c:v>
                </c:pt>
              </c:strCache>
            </c:strRef>
          </c:tx>
          <c:spPr>
            <a:solidFill>
              <a:schemeClr val="bg2"/>
            </a:solidFill>
          </c:spPr>
          <c:dLbls>
            <c:dLbl>
              <c:idx val="1"/>
              <c:layout/>
              <c:tx>
                <c:rich>
                  <a:bodyPr/>
                  <a:lstStyle/>
                  <a:p>
                    <a:r>
                      <a:rPr lang="en-US"/>
                      <a:t>13.1</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6.8189524000000001E-2</c:v>
                </c:pt>
                <c:pt idx="1">
                  <c:v>0.13142656</c:v>
                </c:pt>
              </c:numCache>
            </c:numRef>
          </c:val>
        </c:ser>
        <c:ser>
          <c:idx val="2"/>
          <c:order val="2"/>
          <c:tx>
            <c:strRef>
              <c:f>Sheet1!$D$1</c:f>
              <c:strCache>
                <c:ptCount val="1"/>
                <c:pt idx="0">
                  <c:v>Widowed, divorced, separated</c:v>
                </c:pt>
              </c:strCache>
            </c:strRef>
          </c:tx>
          <c:spPr>
            <a:solidFill>
              <a:schemeClr val="tx2">
                <a:lumMod val="60000"/>
                <a:lumOff val="40000"/>
              </a:schemeClr>
            </a:solidFill>
          </c:spPr>
          <c:dLbls>
            <c:dLblPos val="inEnd"/>
            <c:showVal val="1"/>
          </c:dLbls>
          <c:cat>
            <c:strRef>
              <c:f>Sheet1!$A$2:$A$4</c:f>
              <c:strCache>
                <c:ptCount val="2"/>
                <c:pt idx="0">
                  <c:v>Always insured over the year</c:v>
                </c:pt>
                <c:pt idx="1">
                  <c:v>Ever uninsured over the year</c:v>
                </c:pt>
              </c:strCache>
            </c:strRef>
          </c:cat>
          <c:val>
            <c:numRef>
              <c:f>Sheet1!$D$2:$D$4</c:f>
              <c:numCache>
                <c:formatCode>0.0%</c:formatCode>
                <c:ptCount val="3"/>
                <c:pt idx="0">
                  <c:v>0.11650313000000002</c:v>
                </c:pt>
                <c:pt idx="1">
                  <c:v>0.11792611000000003</c:v>
                </c:pt>
              </c:numCache>
            </c:numRef>
          </c:val>
        </c:ser>
        <c:ser>
          <c:idx val="3"/>
          <c:order val="3"/>
          <c:tx>
            <c:strRef>
              <c:f>Sheet1!$E$1</c:f>
              <c:strCache>
                <c:ptCount val="1"/>
                <c:pt idx="0">
                  <c:v>Never married</c:v>
                </c:pt>
              </c:strCache>
            </c:strRef>
          </c:tx>
          <c:spPr>
            <a:solidFill>
              <a:schemeClr val="tx2"/>
            </a:solidFill>
          </c:spPr>
          <c:dLbls>
            <c:dLbl>
              <c:idx val="0"/>
              <c:layout>
                <c:manualLayout>
                  <c:x val="0"/>
                  <c:y val="-6.4814814814814839E-2"/>
                </c:manualLayout>
              </c:layout>
              <c:dLblPos val="ctr"/>
              <c:showVal val="1"/>
            </c:dLbl>
            <c:dLbl>
              <c:idx val="1"/>
              <c:layout/>
              <c:tx>
                <c:rich>
                  <a:bodyPr/>
                  <a:lstStyle/>
                  <a:p>
                    <a:r>
                      <a:rPr lang="en-US" dirty="0"/>
                      <a:t>43.9</a:t>
                    </a:r>
                    <a:r>
                      <a:rPr lang="en-US" dirty="0" smtClean="0"/>
                      <a:t>%***</a:t>
                    </a:r>
                    <a:endParaRPr lang="en-US" dirty="0"/>
                  </a:p>
                </c:rich>
              </c:tx>
              <c:dLblPos val="inEnd"/>
              <c:showVal val="1"/>
            </c:dLbl>
            <c:txPr>
              <a:bodyPr/>
              <a:lstStyle/>
              <a:p>
                <a:pPr>
                  <a:defRPr>
                    <a:solidFill>
                      <a:schemeClr val="bg1"/>
                    </a:solidFill>
                  </a:defRPr>
                </a:pPr>
                <a:endParaRPr lang="en-US"/>
              </a:p>
            </c:txPr>
            <c:dLblPos val="ctr"/>
            <c:showVal val="1"/>
          </c:dLbls>
          <c:cat>
            <c:strRef>
              <c:f>Sheet1!$A$2:$A$4</c:f>
              <c:strCache>
                <c:ptCount val="2"/>
                <c:pt idx="0">
                  <c:v>Always insured over the year</c:v>
                </c:pt>
                <c:pt idx="1">
                  <c:v>Ever uninsured over the year</c:v>
                </c:pt>
              </c:strCache>
            </c:strRef>
          </c:cat>
          <c:val>
            <c:numRef>
              <c:f>Sheet1!$E$2:$E$4</c:f>
              <c:numCache>
                <c:formatCode>0.0%</c:formatCode>
                <c:ptCount val="3"/>
                <c:pt idx="0">
                  <c:v>0.21157539000000006</c:v>
                </c:pt>
                <c:pt idx="1">
                  <c:v>0.43920765</c:v>
                </c:pt>
              </c:numCache>
            </c:numRef>
          </c:val>
        </c:ser>
        <c:dLbls>
          <c:showVal val="1"/>
        </c:dLbls>
        <c:gapWidth val="80"/>
        <c:overlap val="100"/>
        <c:axId val="113677056"/>
        <c:axId val="113678592"/>
      </c:barChart>
      <c:catAx>
        <c:axId val="113677056"/>
        <c:scaling>
          <c:orientation val="minMax"/>
        </c:scaling>
        <c:axPos val="b"/>
        <c:numFmt formatCode="General" sourceLinked="1"/>
        <c:majorTickMark val="none"/>
        <c:tickLblPos val="nextTo"/>
        <c:spPr>
          <a:ln>
            <a:noFill/>
          </a:ln>
        </c:spPr>
        <c:txPr>
          <a:bodyPr/>
          <a:lstStyle/>
          <a:p>
            <a:pPr>
              <a:defRPr sz="1000"/>
            </a:pPr>
            <a:endParaRPr lang="en-US"/>
          </a:p>
        </c:txPr>
        <c:crossAx val="113678592"/>
        <c:crosses val="autoZero"/>
        <c:auto val="1"/>
        <c:lblAlgn val="ctr"/>
        <c:lblOffset val="0"/>
      </c:catAx>
      <c:valAx>
        <c:axId val="113678592"/>
        <c:scaling>
          <c:orientation val="minMax"/>
          <c:max val="1"/>
        </c:scaling>
        <c:axPos val="l"/>
        <c:majorGridlines>
          <c:spPr>
            <a:ln>
              <a:solidFill>
                <a:srgbClr val="BFBFBF"/>
              </a:solidFill>
            </a:ln>
          </c:spPr>
        </c:majorGridlines>
        <c:numFmt formatCode="0%" sourceLinked="0"/>
        <c:tickLblPos val="nextTo"/>
        <c:spPr>
          <a:ln>
            <a:noFill/>
          </a:ln>
        </c:spPr>
        <c:crossAx val="113677056"/>
        <c:crosses val="autoZero"/>
        <c:crossBetween val="between"/>
      </c:valAx>
    </c:plotArea>
    <c:legend>
      <c:legendPos val="r"/>
      <c:layout>
        <c:manualLayout>
          <c:xMode val="edge"/>
          <c:yMode val="edge"/>
          <c:x val="0.66386590447380556"/>
          <c:y val="7.9214056576261294E-2"/>
          <c:w val="0.28477302721597397"/>
          <c:h val="0.25515213376105766"/>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Less than 100% of FPL</c:v>
                </c:pt>
              </c:strCache>
            </c:strRef>
          </c:tx>
          <c:spPr>
            <a:solidFill>
              <a:schemeClr val="bg2">
                <a:lumMod val="60000"/>
                <a:lumOff val="40000"/>
              </a:schemeClr>
            </a:solidFill>
            <a:ln>
              <a:noFill/>
            </a:ln>
          </c:spPr>
          <c:dLbls>
            <c:dLbl>
              <c:idx val="1"/>
              <c:layout/>
              <c:tx>
                <c:rich>
                  <a:bodyPr/>
                  <a:lstStyle/>
                  <a:p>
                    <a:r>
                      <a:rPr lang="en-US"/>
                      <a:t>24.9</a:t>
                    </a:r>
                    <a:r>
                      <a:rPr lang="en-US" smtClean="0"/>
                      <a:t>%***</a:t>
                    </a:r>
                    <a:endParaRPr lang="en-US"/>
                  </a:p>
                </c:rich>
              </c:tx>
              <c:dLblPos val="inEnd"/>
              <c:showVal val="1"/>
            </c:dLbl>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0.13100000000000001</c:v>
                </c:pt>
                <c:pt idx="1">
                  <c:v>0.24900000000000005</c:v>
                </c:pt>
              </c:numCache>
            </c:numRef>
          </c:val>
        </c:ser>
        <c:ser>
          <c:idx val="1"/>
          <c:order val="1"/>
          <c:tx>
            <c:strRef>
              <c:f>Sheet1!$C$1</c:f>
              <c:strCache>
                <c:ptCount val="1"/>
                <c:pt idx="0">
                  <c:v>100-299% of FPL</c:v>
                </c:pt>
              </c:strCache>
            </c:strRef>
          </c:tx>
          <c:spPr>
            <a:solidFill>
              <a:schemeClr val="bg2"/>
            </a:solidFill>
          </c:spPr>
          <c:dLbls>
            <c:dLbl>
              <c:idx val="1"/>
              <c:layout/>
              <c:tx>
                <c:rich>
                  <a:bodyPr/>
                  <a:lstStyle/>
                  <a:p>
                    <a:r>
                      <a:rPr lang="en-US"/>
                      <a:t>47.7</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0.251</c:v>
                </c:pt>
                <c:pt idx="1">
                  <c:v>0.47700000000000009</c:v>
                </c:pt>
              </c:numCache>
            </c:numRef>
          </c:val>
        </c:ser>
        <c:ser>
          <c:idx val="2"/>
          <c:order val="2"/>
          <c:tx>
            <c:strRef>
              <c:f>Sheet1!$D$1</c:f>
              <c:strCache>
                <c:ptCount val="1"/>
                <c:pt idx="0">
                  <c:v>300-399% of FPL</c:v>
                </c:pt>
              </c:strCache>
            </c:strRef>
          </c:tx>
          <c:spPr>
            <a:solidFill>
              <a:schemeClr val="tx2">
                <a:lumMod val="60000"/>
                <a:lumOff val="40000"/>
              </a:schemeClr>
            </a:solidFill>
          </c:spPr>
          <c:dLbls>
            <c:dLblPos val="inEnd"/>
            <c:showVal val="1"/>
          </c:dLbls>
          <c:cat>
            <c:strRef>
              <c:f>Sheet1!$A$2:$A$4</c:f>
              <c:strCache>
                <c:ptCount val="2"/>
                <c:pt idx="0">
                  <c:v>Always insured over the year</c:v>
                </c:pt>
                <c:pt idx="1">
                  <c:v>Ever uninsured over the year</c:v>
                </c:pt>
              </c:strCache>
            </c:strRef>
          </c:cat>
          <c:val>
            <c:numRef>
              <c:f>Sheet1!$D$2:$D$4</c:f>
              <c:numCache>
                <c:formatCode>0.0%</c:formatCode>
                <c:ptCount val="3"/>
                <c:pt idx="0">
                  <c:v>0.10800000000000003</c:v>
                </c:pt>
                <c:pt idx="1">
                  <c:v>0.10900000000000003</c:v>
                </c:pt>
              </c:numCache>
            </c:numRef>
          </c:val>
        </c:ser>
        <c:ser>
          <c:idx val="3"/>
          <c:order val="3"/>
          <c:tx>
            <c:strRef>
              <c:f>Sheet1!$E$1</c:f>
              <c:strCache>
                <c:ptCount val="1"/>
                <c:pt idx="0">
                  <c:v>400% or more of FPL</c:v>
                </c:pt>
              </c:strCache>
            </c:strRef>
          </c:tx>
          <c:spPr>
            <a:solidFill>
              <a:schemeClr val="tx2"/>
            </a:solidFill>
          </c:spPr>
          <c:dLbls>
            <c:dLbl>
              <c:idx val="1"/>
              <c:layout/>
              <c:tx>
                <c:rich>
                  <a:bodyPr/>
                  <a:lstStyle/>
                  <a:p>
                    <a:r>
                      <a:rPr lang="en-US"/>
                      <a:t>16.5</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Sheet1!$E$2:$E$4</c:f>
              <c:numCache>
                <c:formatCode>0.0%</c:formatCode>
                <c:ptCount val="3"/>
                <c:pt idx="0">
                  <c:v>0.50900000000000001</c:v>
                </c:pt>
                <c:pt idx="1">
                  <c:v>0.16500000000000001</c:v>
                </c:pt>
              </c:numCache>
            </c:numRef>
          </c:val>
        </c:ser>
        <c:dLbls>
          <c:showVal val="1"/>
        </c:dLbls>
        <c:gapWidth val="80"/>
        <c:overlap val="100"/>
        <c:axId val="113942912"/>
        <c:axId val="113944448"/>
      </c:barChart>
      <c:catAx>
        <c:axId val="113942912"/>
        <c:scaling>
          <c:orientation val="minMax"/>
        </c:scaling>
        <c:axPos val="b"/>
        <c:numFmt formatCode="General" sourceLinked="1"/>
        <c:majorTickMark val="none"/>
        <c:tickLblPos val="nextTo"/>
        <c:spPr>
          <a:ln>
            <a:noFill/>
          </a:ln>
        </c:spPr>
        <c:txPr>
          <a:bodyPr/>
          <a:lstStyle/>
          <a:p>
            <a:pPr>
              <a:defRPr sz="1000"/>
            </a:pPr>
            <a:endParaRPr lang="en-US"/>
          </a:p>
        </c:txPr>
        <c:crossAx val="113944448"/>
        <c:crosses val="autoZero"/>
        <c:auto val="1"/>
        <c:lblAlgn val="ctr"/>
        <c:lblOffset val="0"/>
      </c:catAx>
      <c:valAx>
        <c:axId val="113944448"/>
        <c:scaling>
          <c:orientation val="minMax"/>
          <c:max val="1"/>
        </c:scaling>
        <c:axPos val="l"/>
        <c:majorGridlines>
          <c:spPr>
            <a:ln>
              <a:solidFill>
                <a:srgbClr val="BFBFBF"/>
              </a:solidFill>
            </a:ln>
          </c:spPr>
        </c:majorGridlines>
        <c:numFmt formatCode="0%" sourceLinked="0"/>
        <c:tickLblPos val="nextTo"/>
        <c:spPr>
          <a:ln>
            <a:noFill/>
          </a:ln>
        </c:spPr>
        <c:crossAx val="113942912"/>
        <c:crosses val="autoZero"/>
        <c:crossBetween val="between"/>
      </c:valAx>
    </c:plotArea>
    <c:legend>
      <c:legendPos val="r"/>
      <c:layout>
        <c:manualLayout>
          <c:xMode val="edge"/>
          <c:yMode val="edge"/>
          <c:x val="0.66386590447380556"/>
          <c:y val="7.9214056576261294E-2"/>
          <c:w val="0.22271173634112382"/>
          <c:h val="0.25515213376105766"/>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Less than high school</c:v>
                </c:pt>
              </c:strCache>
            </c:strRef>
          </c:tx>
          <c:spPr>
            <a:solidFill>
              <a:schemeClr val="accent2">
                <a:lumMod val="75000"/>
              </a:schemeClr>
            </a:solidFill>
            <a:ln>
              <a:noFill/>
            </a:ln>
          </c:spPr>
          <c:dLbls>
            <c:dLbl>
              <c:idx val="0"/>
              <c:layout/>
              <c:dLblPos val="ctr"/>
              <c:showVal val="1"/>
            </c:dLbl>
            <c:dLbl>
              <c:idx val="1"/>
              <c:layout/>
              <c:tx>
                <c:rich>
                  <a:bodyPr/>
                  <a:lstStyle/>
                  <a:p>
                    <a:r>
                      <a:rPr lang="en-US"/>
                      <a:t>8.3</a:t>
                    </a:r>
                    <a:r>
                      <a:rPr lang="en-US" smtClean="0"/>
                      <a:t>%***</a:t>
                    </a:r>
                    <a:endParaRPr lang="en-US" dirty="0"/>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5.1999999999999998E-2</c:v>
                </c:pt>
                <c:pt idx="1">
                  <c:v>8.3000000000000032E-2</c:v>
                </c:pt>
              </c:numCache>
            </c:numRef>
          </c:val>
        </c:ser>
        <c:ser>
          <c:idx val="1"/>
          <c:order val="1"/>
          <c:tx>
            <c:strRef>
              <c:f>Sheet1!$C$1</c:f>
              <c:strCache>
                <c:ptCount val="1"/>
                <c:pt idx="0">
                  <c:v>High school graduate (includes some college)</c:v>
                </c:pt>
              </c:strCache>
            </c:strRef>
          </c:tx>
          <c:spPr>
            <a:solidFill>
              <a:schemeClr val="bg2"/>
            </a:solidFill>
          </c:spPr>
          <c:dLbls>
            <c:dLbl>
              <c:idx val="1"/>
              <c:layout/>
              <c:tx>
                <c:rich>
                  <a:bodyPr/>
                  <a:lstStyle/>
                  <a:p>
                    <a:r>
                      <a:rPr lang="en-US"/>
                      <a:t>68.7</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0.46100000000000002</c:v>
                </c:pt>
                <c:pt idx="1">
                  <c:v>0.68700000000000028</c:v>
                </c:pt>
              </c:numCache>
            </c:numRef>
          </c:val>
        </c:ser>
        <c:ser>
          <c:idx val="2"/>
          <c:order val="2"/>
          <c:tx>
            <c:strRef>
              <c:f>Sheet1!$D$1</c:f>
              <c:strCache>
                <c:ptCount val="1"/>
                <c:pt idx="0">
                  <c:v>College graduate</c:v>
                </c:pt>
              </c:strCache>
            </c:strRef>
          </c:tx>
          <c:spPr>
            <a:solidFill>
              <a:schemeClr val="tx2"/>
            </a:solidFill>
          </c:spPr>
          <c:dLbls>
            <c:dLbl>
              <c:idx val="0"/>
              <c:layout/>
              <c:dLblPos val="inEnd"/>
              <c:showVal val="1"/>
            </c:dLbl>
            <c:dLbl>
              <c:idx val="1"/>
              <c:layout>
                <c:manualLayout>
                  <c:x val="0"/>
                  <c:y val="-7.0987654320987678E-2"/>
                </c:manualLayout>
              </c:layout>
              <c:tx>
                <c:rich>
                  <a:bodyPr/>
                  <a:lstStyle/>
                  <a:p>
                    <a:r>
                      <a:rPr lang="en-US" dirty="0"/>
                      <a:t>23.1</a:t>
                    </a:r>
                    <a:r>
                      <a:rPr lang="en-US" dirty="0" smtClean="0"/>
                      <a:t>%***</a:t>
                    </a:r>
                    <a:endParaRPr lang="en-US" dirty="0"/>
                  </a:p>
                </c:rich>
              </c:tx>
              <c:dLblPos val="ctr"/>
              <c:showVal val="1"/>
            </c:dLbl>
            <c:txPr>
              <a:bodyPr/>
              <a:lstStyle/>
              <a:p>
                <a:pPr>
                  <a:defRPr>
                    <a:solidFill>
                      <a:schemeClr val="bg1"/>
                    </a:solidFill>
                  </a:defRPr>
                </a:pPr>
                <a:endParaRPr lang="en-US"/>
              </a:p>
            </c:txPr>
            <c:dLblPos val="ctr"/>
            <c:showVal val="1"/>
          </c:dLbls>
          <c:cat>
            <c:strRef>
              <c:f>Sheet1!$A$2:$A$4</c:f>
              <c:strCache>
                <c:ptCount val="2"/>
                <c:pt idx="0">
                  <c:v>Always insured over the year</c:v>
                </c:pt>
                <c:pt idx="1">
                  <c:v>Ever uninsured over the year</c:v>
                </c:pt>
              </c:strCache>
            </c:strRef>
          </c:cat>
          <c:val>
            <c:numRef>
              <c:f>Sheet1!$D$2:$D$4</c:f>
              <c:numCache>
                <c:formatCode>0.0%</c:formatCode>
                <c:ptCount val="3"/>
                <c:pt idx="0">
                  <c:v>0.48700000000000015</c:v>
                </c:pt>
                <c:pt idx="1">
                  <c:v>0.23100000000000001</c:v>
                </c:pt>
              </c:numCache>
            </c:numRef>
          </c:val>
        </c:ser>
        <c:dLbls>
          <c:showVal val="1"/>
        </c:dLbls>
        <c:gapWidth val="80"/>
        <c:overlap val="100"/>
        <c:axId val="114317568"/>
        <c:axId val="114352128"/>
      </c:barChart>
      <c:catAx>
        <c:axId val="114317568"/>
        <c:scaling>
          <c:orientation val="minMax"/>
        </c:scaling>
        <c:axPos val="b"/>
        <c:numFmt formatCode="General" sourceLinked="1"/>
        <c:majorTickMark val="none"/>
        <c:tickLblPos val="nextTo"/>
        <c:spPr>
          <a:ln>
            <a:noFill/>
          </a:ln>
        </c:spPr>
        <c:txPr>
          <a:bodyPr/>
          <a:lstStyle/>
          <a:p>
            <a:pPr>
              <a:defRPr sz="1000"/>
            </a:pPr>
            <a:endParaRPr lang="en-US"/>
          </a:p>
        </c:txPr>
        <c:crossAx val="114352128"/>
        <c:crosses val="autoZero"/>
        <c:auto val="1"/>
        <c:lblAlgn val="ctr"/>
        <c:lblOffset val="0"/>
      </c:catAx>
      <c:valAx>
        <c:axId val="114352128"/>
        <c:scaling>
          <c:orientation val="minMax"/>
          <c:max val="1"/>
        </c:scaling>
        <c:axPos val="l"/>
        <c:majorGridlines>
          <c:spPr>
            <a:ln>
              <a:solidFill>
                <a:srgbClr val="BFBFBF"/>
              </a:solidFill>
            </a:ln>
          </c:spPr>
        </c:majorGridlines>
        <c:numFmt formatCode="0%" sourceLinked="0"/>
        <c:tickLblPos val="nextTo"/>
        <c:spPr>
          <a:ln>
            <a:noFill/>
          </a:ln>
        </c:spPr>
        <c:crossAx val="114317568"/>
        <c:crosses val="autoZero"/>
        <c:crossBetween val="between"/>
      </c:valAx>
    </c:plotArea>
    <c:legend>
      <c:legendPos val="r"/>
      <c:layout>
        <c:manualLayout>
          <c:xMode val="edge"/>
          <c:yMode val="edge"/>
          <c:x val="0.66386590447380556"/>
          <c:y val="7.9214056576261294E-2"/>
          <c:w val="0.22271173634112382"/>
          <c:h val="0.23972003499562561"/>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Not working</c:v>
                </c:pt>
              </c:strCache>
            </c:strRef>
          </c:tx>
          <c:spPr>
            <a:solidFill>
              <a:schemeClr val="accent2">
                <a:lumMod val="75000"/>
              </a:schemeClr>
            </a:solidFill>
            <a:ln>
              <a:noFill/>
            </a:ln>
          </c:spPr>
          <c:dLbls>
            <c:dLbl>
              <c:idx val="1"/>
              <c:layout/>
              <c:tx>
                <c:rich>
                  <a:bodyPr/>
                  <a:lstStyle/>
                  <a:p>
                    <a:r>
                      <a:rPr lang="en-US"/>
                      <a:t>40.8</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Sheet1!$B$2:$B$4</c:f>
              <c:numCache>
                <c:formatCode>0.0%</c:formatCode>
                <c:ptCount val="3"/>
                <c:pt idx="0">
                  <c:v>0.27100000000000002</c:v>
                </c:pt>
                <c:pt idx="1">
                  <c:v>0.40800000000000008</c:v>
                </c:pt>
              </c:numCache>
            </c:numRef>
          </c:val>
        </c:ser>
        <c:ser>
          <c:idx val="1"/>
          <c:order val="1"/>
          <c:tx>
            <c:strRef>
              <c:f>Sheet1!$C$1</c:f>
              <c:strCache>
                <c:ptCount val="1"/>
                <c:pt idx="0">
                  <c:v>Working part-time</c:v>
                </c:pt>
              </c:strCache>
            </c:strRef>
          </c:tx>
          <c:spPr>
            <a:solidFill>
              <a:schemeClr val="bg2"/>
            </a:solidFill>
          </c:spPr>
          <c:dLbls>
            <c:dLbl>
              <c:idx val="1"/>
              <c:layout/>
              <c:tx>
                <c:rich>
                  <a:bodyPr/>
                  <a:lstStyle/>
                  <a:p>
                    <a:r>
                      <a:rPr lang="en-US"/>
                      <a:t>24.3</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Sheet1!$C$2:$C$4</c:f>
              <c:numCache>
                <c:formatCode>0.0%</c:formatCode>
                <c:ptCount val="3"/>
                <c:pt idx="0">
                  <c:v>0.19500000000000001</c:v>
                </c:pt>
                <c:pt idx="1">
                  <c:v>0.24300000000000005</c:v>
                </c:pt>
              </c:numCache>
            </c:numRef>
          </c:val>
        </c:ser>
        <c:ser>
          <c:idx val="2"/>
          <c:order val="2"/>
          <c:tx>
            <c:strRef>
              <c:f>Sheet1!$D$1</c:f>
              <c:strCache>
                <c:ptCount val="1"/>
                <c:pt idx="0">
                  <c:v>Working full time</c:v>
                </c:pt>
              </c:strCache>
            </c:strRef>
          </c:tx>
          <c:spPr>
            <a:solidFill>
              <a:schemeClr val="tx2"/>
            </a:solidFill>
          </c:spPr>
          <c:dLbls>
            <c:dLbl>
              <c:idx val="1"/>
              <c:layout/>
              <c:tx>
                <c:rich>
                  <a:bodyPr/>
                  <a:lstStyle/>
                  <a:p>
                    <a:r>
                      <a:rPr lang="en-US"/>
                      <a:t>34.9</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2"/>
                <c:pt idx="0">
                  <c:v>Always insured over the year</c:v>
                </c:pt>
                <c:pt idx="1">
                  <c:v>Ever uninsured over the year</c:v>
                </c:pt>
              </c:strCache>
            </c:strRef>
          </c:cat>
          <c:val>
            <c:numRef>
              <c:f>Sheet1!$D$2:$D$4</c:f>
              <c:numCache>
                <c:formatCode>0.0%</c:formatCode>
                <c:ptCount val="3"/>
                <c:pt idx="0">
                  <c:v>0.53400000000000003</c:v>
                </c:pt>
                <c:pt idx="1">
                  <c:v>0.34900000000000009</c:v>
                </c:pt>
              </c:numCache>
            </c:numRef>
          </c:val>
        </c:ser>
        <c:dLbls>
          <c:showVal val="1"/>
        </c:dLbls>
        <c:gapWidth val="80"/>
        <c:overlap val="100"/>
        <c:axId val="58471552"/>
        <c:axId val="97447936"/>
      </c:barChart>
      <c:catAx>
        <c:axId val="58471552"/>
        <c:scaling>
          <c:orientation val="minMax"/>
        </c:scaling>
        <c:axPos val="b"/>
        <c:numFmt formatCode="General" sourceLinked="1"/>
        <c:majorTickMark val="none"/>
        <c:tickLblPos val="nextTo"/>
        <c:spPr>
          <a:ln>
            <a:noFill/>
          </a:ln>
        </c:spPr>
        <c:txPr>
          <a:bodyPr/>
          <a:lstStyle/>
          <a:p>
            <a:pPr>
              <a:defRPr sz="1000"/>
            </a:pPr>
            <a:endParaRPr lang="en-US"/>
          </a:p>
        </c:txPr>
        <c:crossAx val="97447936"/>
        <c:crosses val="autoZero"/>
        <c:auto val="1"/>
        <c:lblAlgn val="ctr"/>
        <c:lblOffset val="0"/>
      </c:catAx>
      <c:valAx>
        <c:axId val="97447936"/>
        <c:scaling>
          <c:orientation val="minMax"/>
          <c:max val="1"/>
        </c:scaling>
        <c:axPos val="l"/>
        <c:majorGridlines>
          <c:spPr>
            <a:ln>
              <a:solidFill>
                <a:srgbClr val="BFBFBF"/>
              </a:solidFill>
            </a:ln>
          </c:spPr>
        </c:majorGridlines>
        <c:numFmt formatCode="0%" sourceLinked="0"/>
        <c:tickLblPos val="nextTo"/>
        <c:spPr>
          <a:ln>
            <a:noFill/>
          </a:ln>
        </c:spPr>
        <c:crossAx val="58471552"/>
        <c:crosses val="autoZero"/>
        <c:crossBetween val="between"/>
      </c:valAx>
    </c:plotArea>
    <c:legend>
      <c:legendPos val="r"/>
      <c:layout>
        <c:manualLayout>
          <c:xMode val="edge"/>
          <c:yMode val="edge"/>
          <c:x val="0.66386590447380556"/>
          <c:y val="7.9214056576261294E-2"/>
          <c:w val="0.20131129121186514"/>
          <c:h val="0.17181880042772443"/>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clustered"/>
        <c:ser>
          <c:idx val="0"/>
          <c:order val="0"/>
          <c:tx>
            <c:strRef>
              <c:f>Sheet1!$B$1</c:f>
              <c:strCache>
                <c:ptCount val="1"/>
                <c:pt idx="0">
                  <c:v>Uninsured for less than one year</c:v>
                </c:pt>
              </c:strCache>
            </c:strRef>
          </c:tx>
          <c:spPr>
            <a:solidFill>
              <a:schemeClr val="bg2"/>
            </a:solidFill>
            <a:ln>
              <a:noFill/>
            </a:ln>
          </c:spPr>
          <c:dLbls>
            <c:txPr>
              <a:bodyPr/>
              <a:lstStyle/>
              <a:p>
                <a:pPr>
                  <a:defRPr>
                    <a:solidFill>
                      <a:schemeClr val="bg1"/>
                    </a:solidFill>
                  </a:defRPr>
                </a:pPr>
                <a:endParaRPr lang="en-US"/>
              </a:p>
            </c:txPr>
            <c:dLblPos val="inEnd"/>
            <c:showVal val="1"/>
          </c:dLbls>
          <c:cat>
            <c:strRef>
              <c:f>Sheet1!$A$2:$A$4</c:f>
              <c:strCache>
                <c:ptCount val="3"/>
                <c:pt idx="0">
                  <c:v>Had insurance offer from employer</c:v>
                </c:pt>
                <c:pt idx="1">
                  <c:v>Reported cost as main reason for being uninsured</c:v>
                </c:pt>
                <c:pt idx="2">
                  <c:v>Paid penalty for being uninsured in prior year</c:v>
                </c:pt>
              </c:strCache>
            </c:strRef>
          </c:cat>
          <c:val>
            <c:numRef>
              <c:f>Sheet1!$B$2:$B$4</c:f>
              <c:numCache>
                <c:formatCode>0.0%</c:formatCode>
                <c:ptCount val="3"/>
                <c:pt idx="0">
                  <c:v>0.15022278000000006</c:v>
                </c:pt>
                <c:pt idx="1">
                  <c:v>0.45373871000000005</c:v>
                </c:pt>
                <c:pt idx="2">
                  <c:v>7.7035702999999997E-2</c:v>
                </c:pt>
              </c:numCache>
            </c:numRef>
          </c:val>
        </c:ser>
        <c:ser>
          <c:idx val="1"/>
          <c:order val="1"/>
          <c:tx>
            <c:strRef>
              <c:f>Sheet1!$C$1</c:f>
              <c:strCache>
                <c:ptCount val="1"/>
                <c:pt idx="0">
                  <c:v>Uninsured for one year or more</c:v>
                </c:pt>
              </c:strCache>
            </c:strRef>
          </c:tx>
          <c:spPr>
            <a:solidFill>
              <a:schemeClr val="tx2"/>
            </a:solidFill>
          </c:spPr>
          <c:dLbls>
            <c:dLbl>
              <c:idx val="2"/>
              <c:layout/>
              <c:tx>
                <c:rich>
                  <a:bodyPr/>
                  <a:lstStyle/>
                  <a:p>
                    <a:r>
                      <a:rPr lang="en-US"/>
                      <a:t>33.0</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Sheet1!$A$2:$A$4</c:f>
              <c:strCache>
                <c:ptCount val="3"/>
                <c:pt idx="0">
                  <c:v>Had insurance offer from employer</c:v>
                </c:pt>
                <c:pt idx="1">
                  <c:v>Reported cost as main reason for being uninsured</c:v>
                </c:pt>
                <c:pt idx="2">
                  <c:v>Paid penalty for being uninsured in prior year</c:v>
                </c:pt>
              </c:strCache>
            </c:strRef>
          </c:cat>
          <c:val>
            <c:numRef>
              <c:f>Sheet1!$C$2:$C$4</c:f>
              <c:numCache>
                <c:formatCode>0.0%</c:formatCode>
                <c:ptCount val="3"/>
                <c:pt idx="0">
                  <c:v>0.20044523000000011</c:v>
                </c:pt>
                <c:pt idx="1">
                  <c:v>0.52973484999999998</c:v>
                </c:pt>
                <c:pt idx="2">
                  <c:v>0.32979548000000009</c:v>
                </c:pt>
              </c:numCache>
            </c:numRef>
          </c:val>
        </c:ser>
        <c:dLbls>
          <c:showVal val="1"/>
        </c:dLbls>
        <c:gapWidth val="80"/>
        <c:axId val="114115328"/>
        <c:axId val="114116864"/>
      </c:barChart>
      <c:catAx>
        <c:axId val="114115328"/>
        <c:scaling>
          <c:orientation val="minMax"/>
        </c:scaling>
        <c:axPos val="b"/>
        <c:numFmt formatCode="General" sourceLinked="1"/>
        <c:majorTickMark val="none"/>
        <c:tickLblPos val="nextTo"/>
        <c:spPr>
          <a:ln>
            <a:noFill/>
          </a:ln>
        </c:spPr>
        <c:txPr>
          <a:bodyPr/>
          <a:lstStyle/>
          <a:p>
            <a:pPr>
              <a:defRPr sz="1000"/>
            </a:pPr>
            <a:endParaRPr lang="en-US"/>
          </a:p>
        </c:txPr>
        <c:crossAx val="114116864"/>
        <c:crosses val="autoZero"/>
        <c:auto val="1"/>
        <c:lblAlgn val="ctr"/>
        <c:lblOffset val="0"/>
      </c:catAx>
      <c:valAx>
        <c:axId val="114116864"/>
        <c:scaling>
          <c:orientation val="minMax"/>
          <c:max val="1"/>
        </c:scaling>
        <c:axPos val="l"/>
        <c:majorGridlines>
          <c:spPr>
            <a:ln>
              <a:solidFill>
                <a:srgbClr val="BFBFBF"/>
              </a:solidFill>
            </a:ln>
          </c:spPr>
        </c:majorGridlines>
        <c:numFmt formatCode="0%" sourceLinked="0"/>
        <c:tickLblPos val="nextTo"/>
        <c:spPr>
          <a:ln>
            <a:noFill/>
          </a:ln>
        </c:spPr>
        <c:crossAx val="114115328"/>
        <c:crosses val="autoZero"/>
        <c:crossBetween val="between"/>
      </c:valAx>
    </c:plotArea>
    <c:legend>
      <c:legendPos val="r"/>
      <c:layout>
        <c:manualLayout>
          <c:xMode val="edge"/>
          <c:yMode val="edge"/>
          <c:x val="0.66386590447380556"/>
          <c:y val="7.9214056576261294E-2"/>
          <c:w val="0.20131129121186514"/>
          <c:h val="0.17181880042772443"/>
        </c:manualLayout>
      </c:layout>
      <c:spPr>
        <a:solidFill>
          <a:schemeClr val="bg1"/>
        </a:solidFill>
        <a:ln>
          <a:solidFill>
            <a:schemeClr val="accent2"/>
          </a:solidFill>
        </a:ln>
      </c:spPr>
      <c:txPr>
        <a:bodyPr/>
        <a:lstStyle/>
        <a:p>
          <a:pPr>
            <a:defRPr sz="900" b="0"/>
          </a:pPr>
          <a:endParaRPr lang="en-US"/>
        </a:p>
      </c:txPr>
    </c:legend>
    <c:plotVisOnly val="1"/>
    <c:dispBlanksAs val="gap"/>
  </c:chart>
  <c:txPr>
    <a:bodyPr/>
    <a:lstStyle/>
    <a:p>
      <a:pPr>
        <a:defRPr sz="800" b="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490895879925834E-2"/>
          <c:y val="4.4355740254690405E-2"/>
          <c:w val="0.92596861447789658"/>
          <c:h val="0.8606991834354043"/>
        </c:manualLayout>
      </c:layout>
      <c:barChart>
        <c:barDir val="col"/>
        <c:grouping val="stacked"/>
        <c:ser>
          <c:idx val="0"/>
          <c:order val="0"/>
          <c:tx>
            <c:strRef>
              <c:f>Sheet1!$B$1</c:f>
              <c:strCache>
                <c:ptCount val="1"/>
                <c:pt idx="0">
                  <c:v>Column2</c:v>
                </c:pt>
              </c:strCache>
            </c:strRef>
          </c:tx>
          <c:spPr>
            <a:solidFill>
              <a:schemeClr val="tx2"/>
            </a:solidFill>
            <a:ln>
              <a:noFill/>
            </a:ln>
          </c:spPr>
          <c:dLbls>
            <c:txPr>
              <a:bodyPr/>
              <a:lstStyle/>
              <a:p>
                <a:pPr>
                  <a:defRPr>
                    <a:solidFill>
                      <a:schemeClr val="bg1"/>
                    </a:solidFill>
                  </a:defRPr>
                </a:pPr>
                <a:endParaRPr lang="en-US"/>
              </a:p>
            </c:txPr>
            <c:dLblPos val="inEnd"/>
            <c:showVal val="1"/>
          </c:dLbls>
          <c:cat>
            <c:strRef>
              <c:f>Sheet1!$A$2:$A$3</c:f>
              <c:strCache>
                <c:ptCount val="2"/>
                <c:pt idx="0">
                  <c:v>Always insured over the year</c:v>
                </c:pt>
                <c:pt idx="1">
                  <c:v>Ever uninsured over the year</c:v>
                </c:pt>
              </c:strCache>
            </c:strRef>
          </c:cat>
          <c:val>
            <c:numRef>
              <c:f>Sheet1!$B$2:$B$3</c:f>
              <c:numCache>
                <c:formatCode>General</c:formatCode>
                <c:ptCount val="2"/>
                <c:pt idx="0" formatCode="0.0%">
                  <c:v>0.93502012999999973</c:v>
                </c:pt>
              </c:numCache>
            </c:numRef>
          </c:val>
        </c:ser>
        <c:ser>
          <c:idx val="1"/>
          <c:order val="1"/>
          <c:tx>
            <c:strRef>
              <c:f>Sheet1!$C$1</c:f>
              <c:strCache>
                <c:ptCount val="1"/>
                <c:pt idx="0">
                  <c:v>Column3</c:v>
                </c:pt>
              </c:strCache>
            </c:strRef>
          </c:tx>
          <c:spPr>
            <a:solidFill>
              <a:schemeClr val="bg2"/>
            </a:solidFill>
          </c:spPr>
          <c:dLbls>
            <c:dLbl>
              <c:idx val="1"/>
              <c:layout/>
              <c:tx>
                <c:rich>
                  <a:bodyPr/>
                  <a:lstStyle/>
                  <a:p>
                    <a:r>
                      <a:rPr lang="en-US"/>
                      <a:t>68.1</a:t>
                    </a:r>
                    <a:r>
                      <a:rPr lang="en-US" smtClean="0"/>
                      <a:t>%***</a:t>
                    </a:r>
                    <a:endParaRPr lang="en-US"/>
                  </a:p>
                </c:rich>
              </c:tx>
              <c:dLblPos val="inEnd"/>
              <c:showVal val="1"/>
            </c:dLbl>
            <c:txPr>
              <a:bodyPr/>
              <a:lstStyle/>
              <a:p>
                <a:pPr>
                  <a:defRPr>
                    <a:solidFill>
                      <a:schemeClr val="bg1"/>
                    </a:solidFill>
                  </a:defRPr>
                </a:pPr>
                <a:endParaRPr lang="en-US"/>
              </a:p>
            </c:txPr>
            <c:dLblPos val="inEnd"/>
            <c:showVal val="1"/>
          </c:dLbls>
          <c:cat>
            <c:strRef>
              <c:f>Sheet1!$A$2:$A$3</c:f>
              <c:strCache>
                <c:ptCount val="2"/>
                <c:pt idx="0">
                  <c:v>Always insured over the year</c:v>
                </c:pt>
                <c:pt idx="1">
                  <c:v>Ever uninsured over the year</c:v>
                </c:pt>
              </c:strCache>
            </c:strRef>
          </c:cat>
          <c:val>
            <c:numRef>
              <c:f>Sheet1!$C$2:$C$3</c:f>
              <c:numCache>
                <c:formatCode>0.0%</c:formatCode>
                <c:ptCount val="2"/>
                <c:pt idx="1">
                  <c:v>0.68090399000000001</c:v>
                </c:pt>
              </c:numCache>
            </c:numRef>
          </c:val>
        </c:ser>
        <c:dLbls>
          <c:showVal val="1"/>
        </c:dLbls>
        <c:gapWidth val="80"/>
        <c:overlap val="100"/>
        <c:axId val="114528640"/>
        <c:axId val="114530176"/>
      </c:barChart>
      <c:catAx>
        <c:axId val="114528640"/>
        <c:scaling>
          <c:orientation val="minMax"/>
        </c:scaling>
        <c:axPos val="b"/>
        <c:numFmt formatCode="General" sourceLinked="1"/>
        <c:majorTickMark val="none"/>
        <c:tickLblPos val="nextTo"/>
        <c:spPr>
          <a:ln>
            <a:noFill/>
          </a:ln>
        </c:spPr>
        <c:txPr>
          <a:bodyPr/>
          <a:lstStyle/>
          <a:p>
            <a:pPr>
              <a:defRPr sz="1000"/>
            </a:pPr>
            <a:endParaRPr lang="en-US"/>
          </a:p>
        </c:txPr>
        <c:crossAx val="114530176"/>
        <c:crosses val="autoZero"/>
        <c:auto val="1"/>
        <c:lblAlgn val="ctr"/>
        <c:lblOffset val="0"/>
      </c:catAx>
      <c:valAx>
        <c:axId val="114530176"/>
        <c:scaling>
          <c:orientation val="minMax"/>
        </c:scaling>
        <c:axPos val="l"/>
        <c:majorGridlines>
          <c:spPr>
            <a:ln>
              <a:solidFill>
                <a:srgbClr val="BFBFBF"/>
              </a:solidFill>
            </a:ln>
          </c:spPr>
        </c:majorGridlines>
        <c:numFmt formatCode="0%" sourceLinked="0"/>
        <c:tickLblPos val="nextTo"/>
        <c:spPr>
          <a:ln>
            <a:noFill/>
          </a:ln>
        </c:spPr>
        <c:crossAx val="114528640"/>
        <c:crosses val="autoZero"/>
        <c:crossBetween val="between"/>
      </c:valAx>
    </c:plotArea>
    <c:plotVisOnly val="1"/>
    <c:dispBlanksAs val="gap"/>
  </c:chart>
  <c:txPr>
    <a:bodyPr/>
    <a:lstStyle/>
    <a:p>
      <a:pPr>
        <a:defRPr sz="800" b="1"/>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503"/>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sz="quarter" idx="1"/>
          </p:nvPr>
        </p:nvSpPr>
        <p:spPr>
          <a:xfrm>
            <a:off x="3956552" y="0"/>
            <a:ext cx="3026833" cy="464503"/>
          </a:xfrm>
          <a:prstGeom prst="rect">
            <a:avLst/>
          </a:prstGeom>
        </p:spPr>
        <p:txBody>
          <a:bodyPr vert="horz" lIns="92298" tIns="46149" rIns="92298" bIns="46149" rtlCol="0"/>
          <a:lstStyle>
            <a:lvl1pPr algn="r">
              <a:defRPr sz="1200"/>
            </a:lvl1pPr>
          </a:lstStyle>
          <a:p>
            <a:fld id="{4C700E14-A463-4CAC-9176-393E851EE9FB}" type="datetimeFigureOut">
              <a:rPr lang="en-US" smtClean="0"/>
              <a:pPr/>
              <a:t>03/04/2013</a:t>
            </a:fld>
            <a:endParaRPr lang="en-US"/>
          </a:p>
        </p:txBody>
      </p:sp>
      <p:sp>
        <p:nvSpPr>
          <p:cNvPr id="4" name="Footer Placeholder 3"/>
          <p:cNvSpPr>
            <a:spLocks noGrp="1"/>
          </p:cNvSpPr>
          <p:nvPr>
            <p:ph type="ftr" sz="quarter" idx="2"/>
          </p:nvPr>
        </p:nvSpPr>
        <p:spPr>
          <a:xfrm>
            <a:off x="1" y="8817613"/>
            <a:ext cx="3026833" cy="464503"/>
          </a:xfrm>
          <a:prstGeom prst="rect">
            <a:avLst/>
          </a:prstGeom>
        </p:spPr>
        <p:txBody>
          <a:bodyPr vert="horz" lIns="92298" tIns="46149" rIns="92298" bIns="46149"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613"/>
            <a:ext cx="3026833" cy="464503"/>
          </a:xfrm>
          <a:prstGeom prst="rect">
            <a:avLst/>
          </a:prstGeom>
        </p:spPr>
        <p:txBody>
          <a:bodyPr vert="horz" lIns="92298" tIns="46149" rIns="92298" bIns="46149" rtlCol="0" anchor="b"/>
          <a:lstStyle>
            <a:lvl1pPr algn="r">
              <a:defRPr sz="1200"/>
            </a:lvl1pPr>
          </a:lstStyle>
          <a:p>
            <a:fld id="{A22A712D-C089-4AC7-8398-0119B8DA0580}" type="slidenum">
              <a:rPr lang="en-US" smtClean="0"/>
              <a:pPr/>
              <a:t>‹#›</a:t>
            </a:fld>
            <a:endParaRPr lang="en-US"/>
          </a:p>
        </p:txBody>
      </p:sp>
    </p:spTree>
    <p:extLst>
      <p:ext uri="{BB962C8B-B14F-4D97-AF65-F5344CB8AC3E}">
        <p14:creationId xmlns="" xmlns:p14="http://schemas.microsoft.com/office/powerpoint/2010/main" val="2684141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6833" cy="462917"/>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defTabSz="881317">
              <a:defRPr sz="1200"/>
            </a:lvl1pPr>
          </a:lstStyle>
          <a:p>
            <a:endParaRPr lang="en-US"/>
          </a:p>
        </p:txBody>
      </p:sp>
      <p:sp>
        <p:nvSpPr>
          <p:cNvPr id="3075" name="Rectangle 3"/>
          <p:cNvSpPr>
            <a:spLocks noGrp="1" noChangeArrowheads="1"/>
          </p:cNvSpPr>
          <p:nvPr>
            <p:ph type="dt" idx="1"/>
          </p:nvPr>
        </p:nvSpPr>
        <p:spPr bwMode="auto">
          <a:xfrm>
            <a:off x="3956552" y="0"/>
            <a:ext cx="3026833" cy="462917"/>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algn="r" defTabSz="881317">
              <a:defRPr sz="1200"/>
            </a:lvl1pPr>
          </a:lstStyle>
          <a:p>
            <a:endParaRPr lang="en-US"/>
          </a:p>
        </p:txBody>
      </p:sp>
      <p:sp>
        <p:nvSpPr>
          <p:cNvPr id="31748"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1" y="4410394"/>
            <a:ext cx="5588000" cy="4175763"/>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19199"/>
            <a:ext cx="3026833" cy="462917"/>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defTabSz="881317">
              <a:defRPr sz="1200"/>
            </a:lvl1pPr>
          </a:lstStyle>
          <a:p>
            <a:endParaRPr lang="en-US"/>
          </a:p>
        </p:txBody>
      </p:sp>
      <p:sp>
        <p:nvSpPr>
          <p:cNvPr id="3079" name="Rectangle 7"/>
          <p:cNvSpPr>
            <a:spLocks noGrp="1" noChangeArrowheads="1"/>
          </p:cNvSpPr>
          <p:nvPr>
            <p:ph type="sldNum" sz="quarter" idx="5"/>
          </p:nvPr>
        </p:nvSpPr>
        <p:spPr bwMode="auto">
          <a:xfrm>
            <a:off x="3956552" y="8819199"/>
            <a:ext cx="3026833" cy="462917"/>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algn="r" defTabSz="881317">
              <a:defRPr sz="1200"/>
            </a:lvl1pPr>
          </a:lstStyle>
          <a:p>
            <a:fld id="{DF4560D8-4A04-46AD-91F2-6D265BAAB409}" type="slidenum">
              <a:rPr lang="en-US"/>
              <a:pPr/>
              <a:t>‹#›</a:t>
            </a:fld>
            <a:endParaRPr lang="en-US"/>
          </a:p>
        </p:txBody>
      </p:sp>
    </p:spTree>
    <p:extLst>
      <p:ext uri="{BB962C8B-B14F-4D97-AF65-F5344CB8AC3E}">
        <p14:creationId xmlns="" xmlns:p14="http://schemas.microsoft.com/office/powerpoint/2010/main" val="1256581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07EB903-830B-4FDF-95D0-23EF74F5F8C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64C9174-2A6C-4246-A139-673B5E866FE6}"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D57E3165-6C5A-4679-A824-0EC56A7D8F5C}" type="slidenum">
              <a:rPr lang="en-US">
                <a:solidFill>
                  <a:srgbClr val="969696">
                    <a:lumMod val="50000"/>
                  </a:srgbClr>
                </a:solidFill>
              </a:rPr>
              <a:pPr>
                <a:defRPr/>
              </a:pPr>
              <a:t>‹#›</a:t>
            </a:fld>
            <a:endParaRPr lang="en-US" dirty="0">
              <a:solidFill>
                <a:srgbClr val="969696">
                  <a:lumMod val="50000"/>
                </a:srgbClr>
              </a:solidFill>
            </a:endParaRPr>
          </a:p>
        </p:txBody>
      </p:sp>
      <p:sp>
        <p:nvSpPr>
          <p:cNvPr id="5" name="Title 1"/>
          <p:cNvSpPr>
            <a:spLocks noGrp="1"/>
          </p:cNvSpPr>
          <p:nvPr>
            <p:ph type="title"/>
          </p:nvPr>
        </p:nvSpPr>
        <p:spPr>
          <a:xfrm>
            <a:off x="722313" y="2273300"/>
            <a:ext cx="7772400" cy="1362075"/>
          </a:xfrm>
        </p:spPr>
        <p:txBody>
          <a:bodyPr/>
          <a:lstStyle>
            <a:lvl1pPr algn="l">
              <a:defRPr sz="3600" b="1" cap="all">
                <a:solidFill>
                  <a:schemeClr val="bg2"/>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3792538"/>
            <a:ext cx="77724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F3273AB-BC3A-4C2E-B4BA-0896D1F3C361}"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6FF681-DC7A-46AD-B525-EB0CC58C1797}"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29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954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D4901960-83D9-4E95-B184-524602D8469B}" type="slidenum">
              <a:rPr lang="en-US">
                <a:solidFill>
                  <a:srgbClr val="969696">
                    <a:lumMod val="50000"/>
                  </a:srgbClr>
                </a:solidFill>
              </a:rPr>
              <a:pPr>
                <a:defRPr/>
              </a:pPr>
              <a:t>‹#›</a:t>
            </a:fld>
            <a:endParaRPr lang="en-US" dirty="0">
              <a:solidFill>
                <a:srgbClr val="969696">
                  <a:lumMod val="50000"/>
                </a:srgbClr>
              </a:solidFill>
            </a:endParaRPr>
          </a:p>
        </p:txBody>
      </p:sp>
      <p:sp>
        <p:nvSpPr>
          <p:cNvPr id="9" name="Line 7"/>
          <p:cNvSpPr>
            <a:spLocks noChangeShapeType="1"/>
          </p:cNvSpPr>
          <p:nvPr/>
        </p:nvSpPr>
        <p:spPr bwMode="auto">
          <a:xfrm>
            <a:off x="455613" y="1139825"/>
            <a:ext cx="8229600" cy="0"/>
          </a:xfrm>
          <a:prstGeom prst="line">
            <a:avLst/>
          </a:prstGeom>
          <a:noFill/>
          <a:ln w="38100">
            <a:solidFill>
              <a:schemeClr val="bg2"/>
            </a:solidFill>
            <a:round/>
            <a:headEnd/>
            <a:tailEnd/>
          </a:ln>
        </p:spPr>
        <p:txBody>
          <a:bodyPr/>
          <a:lstStyle/>
          <a:p>
            <a:pPr>
              <a:defRPr/>
            </a:pPr>
            <a:endParaRPr lang="en-US" dirty="0">
              <a:solidFill>
                <a:srgbClr val="1C1C1C"/>
              </a:solidFill>
            </a:endParaRPr>
          </a:p>
        </p:txBody>
      </p:sp>
      <p:sp>
        <p:nvSpPr>
          <p:cNvPr id="8" name="Line 15"/>
          <p:cNvSpPr>
            <a:spLocks noChangeShapeType="1"/>
          </p:cNvSpPr>
          <p:nvPr/>
        </p:nvSpPr>
        <p:spPr bwMode="auto">
          <a:xfrm>
            <a:off x="455613" y="6400800"/>
            <a:ext cx="8229600" cy="0"/>
          </a:xfrm>
          <a:prstGeom prst="line">
            <a:avLst/>
          </a:prstGeom>
          <a:noFill/>
          <a:ln w="38100">
            <a:solidFill>
              <a:schemeClr val="bg2"/>
            </a:solidFill>
            <a:round/>
            <a:headEnd/>
            <a:tailEnd/>
          </a:ln>
          <a:effectLst/>
        </p:spPr>
        <p:txBody>
          <a:bodyPr/>
          <a:lstStyle/>
          <a:p>
            <a:pPr>
              <a:defRPr/>
            </a:pPr>
            <a:endParaRPr lang="en-US" dirty="0">
              <a:solidFill>
                <a:srgbClr val="1C1C1C"/>
              </a:solidFill>
            </a:endParaRPr>
          </a:p>
        </p:txBody>
      </p:sp>
      <p:sp>
        <p:nvSpPr>
          <p:cNvPr id="11"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rgbClr val="969696">
                    <a:lumMod val="50000"/>
                  </a:srgbClr>
                </a:solidFill>
              </a:rPr>
              <a:t>MARCH</a:t>
            </a:r>
            <a:r>
              <a:rPr lang="en-US" sz="900" baseline="0" dirty="0" smtClean="0">
                <a:solidFill>
                  <a:srgbClr val="969696">
                    <a:lumMod val="50000"/>
                  </a:srgbClr>
                </a:solidFill>
              </a:rPr>
              <a:t> </a:t>
            </a:r>
            <a:r>
              <a:rPr lang="en-US" sz="900" dirty="0" smtClean="0">
                <a:solidFill>
                  <a:srgbClr val="969696">
                    <a:lumMod val="50000"/>
                  </a:srgbClr>
                </a:solidFill>
              </a:rPr>
              <a:t>2013</a:t>
            </a:r>
            <a:endParaRPr lang="en-US" sz="900" dirty="0">
              <a:solidFill>
                <a:srgbClr val="969696">
                  <a:lumMod val="50000"/>
                </a:srgbClr>
              </a:solidFill>
            </a:endParaRPr>
          </a:p>
        </p:txBody>
      </p:sp>
      <p:sp>
        <p:nvSpPr>
          <p:cNvPr id="10"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r">
              <a:defRPr/>
            </a:pPr>
            <a:r>
              <a:rPr lang="en-US" sz="900" dirty="0" smtClean="0">
                <a:solidFill>
                  <a:schemeClr val="bg2"/>
                </a:solidFill>
              </a:rPr>
              <a:t>URBAN</a:t>
            </a:r>
            <a:r>
              <a:rPr lang="en-US" sz="900" baseline="0" dirty="0" smtClean="0">
                <a:solidFill>
                  <a:schemeClr val="bg2"/>
                </a:solidFill>
              </a:rPr>
              <a:t> INSTITUTE and BLUE CROSS BLUE SHIELD OF MASSACHUSETTS FOUNDATION</a:t>
            </a:r>
            <a:endParaRPr lang="en-US" sz="9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Font typeface="Arial" pitchFamily="34" charset="0"/>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5029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85800" y="1779588"/>
            <a:ext cx="7772400" cy="1470025"/>
          </a:xfrm>
          <a:prstGeom prst="rect">
            <a:avLst/>
          </a:prstGeom>
        </p:spPr>
        <p:txBody>
          <a:bodyPr anchor="ctr" anchorCtr="1"/>
          <a:lstStyle/>
          <a:p>
            <a:pPr algn="ctr" eaLnBrk="0" hangingPunct="0">
              <a:defRPr/>
            </a:pPr>
            <a:r>
              <a:rPr lang="en-US" sz="4000" b="1" kern="0" dirty="0">
                <a:solidFill>
                  <a:schemeClr val="bg1"/>
                </a:solidFill>
                <a:latin typeface="Calibri"/>
                <a:cs typeface="Arial"/>
              </a:rPr>
              <a:t>REACHING THE REMAINING UNINSURED IN MASSACHUSETTS:  </a:t>
            </a:r>
            <a:r>
              <a:rPr lang="en-US" sz="3300" b="1" kern="0" spc="300" dirty="0">
                <a:solidFill>
                  <a:schemeClr val="bg1"/>
                </a:solidFill>
                <a:latin typeface="Calibri"/>
                <a:cs typeface="Arial"/>
              </a:rPr>
              <a:t>CHALLENGES AND </a:t>
            </a:r>
            <a:r>
              <a:rPr lang="en-US" sz="3300" b="1" kern="0" spc="300" dirty="0" smtClean="0">
                <a:solidFill>
                  <a:schemeClr val="bg1"/>
                </a:solidFill>
                <a:latin typeface="Calibri"/>
                <a:cs typeface="Arial"/>
              </a:rPr>
              <a:t>OPPORTUNITIES</a:t>
            </a:r>
          </a:p>
          <a:p>
            <a:pPr algn="ctr" eaLnBrk="0" hangingPunct="0">
              <a:defRPr/>
            </a:pPr>
            <a:endParaRPr lang="en-US" sz="4000" kern="0" dirty="0">
              <a:solidFill>
                <a:schemeClr val="bg1"/>
              </a:solidFill>
              <a:latin typeface="Calibri"/>
              <a:cs typeface="Arial"/>
            </a:endParaRPr>
          </a:p>
          <a:p>
            <a:pPr algn="ctr" eaLnBrk="0" hangingPunct="0">
              <a:defRPr/>
            </a:pPr>
            <a:r>
              <a:rPr lang="en-US" sz="3300" kern="0" spc="300" dirty="0">
                <a:solidFill>
                  <a:schemeClr val="bg1"/>
                </a:solidFill>
                <a:latin typeface="Calibri"/>
                <a:cs typeface="Arial"/>
              </a:rPr>
              <a:t>SUMMARY OF KEY FINDINGS</a:t>
            </a:r>
          </a:p>
        </p:txBody>
      </p:sp>
      <p:sp>
        <p:nvSpPr>
          <p:cNvPr id="7" name="Rectangle 6"/>
          <p:cNvSpPr/>
          <p:nvPr/>
        </p:nvSpPr>
        <p:spPr>
          <a:xfrm>
            <a:off x="0" y="4572000"/>
            <a:ext cx="9144000" cy="457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1123950" y="4505980"/>
            <a:ext cx="7334250" cy="523220"/>
          </a:xfrm>
          <a:prstGeom prst="rect">
            <a:avLst/>
          </a:prstGeom>
        </p:spPr>
        <p:txBody>
          <a:bodyPr anchor="ctr" anchorCtr="0">
            <a:spAutoFit/>
          </a:bodyPr>
          <a:lstStyle/>
          <a:p>
            <a:pPr algn="r" eaLnBrk="0" hangingPunct="0">
              <a:spcBef>
                <a:spcPts val="0"/>
              </a:spcBef>
              <a:buClr>
                <a:srgbClr val="5A8F7C"/>
              </a:buClr>
              <a:defRPr/>
            </a:pPr>
            <a:r>
              <a:rPr lang="en-US" kern="0" dirty="0" smtClean="0">
                <a:solidFill>
                  <a:schemeClr val="bg1"/>
                </a:solidFill>
                <a:latin typeface="Calibri"/>
                <a:cs typeface="Arial"/>
              </a:rPr>
              <a:t>MARCH 2013</a:t>
            </a:r>
            <a:endParaRPr lang="en-US" sz="2800" kern="0" dirty="0">
              <a:solidFill>
                <a:schemeClr val="bg1"/>
              </a:solidFill>
              <a:latin typeface="Calibri"/>
              <a:cs typeface="Arial"/>
            </a:endParaRPr>
          </a:p>
        </p:txBody>
      </p:sp>
      <p:sp>
        <p:nvSpPr>
          <p:cNvPr id="8" name="Subtitle 2"/>
          <p:cNvSpPr txBox="1">
            <a:spLocks/>
          </p:cNvSpPr>
          <p:nvPr/>
        </p:nvSpPr>
        <p:spPr>
          <a:xfrm>
            <a:off x="1123950" y="5209372"/>
            <a:ext cx="7334250" cy="1200329"/>
          </a:xfrm>
          <a:prstGeom prst="rect">
            <a:avLst/>
          </a:prstGeom>
        </p:spPr>
        <p:txBody>
          <a:bodyPr anchor="b" anchorCtr="0">
            <a:spAutoFit/>
          </a:bodyPr>
          <a:lstStyle/>
          <a:p>
            <a:pPr algn="r" eaLnBrk="0" hangingPunct="0">
              <a:spcBef>
                <a:spcPts val="0"/>
              </a:spcBef>
              <a:buClr>
                <a:srgbClr val="5A8F7C"/>
              </a:buClr>
              <a:defRPr/>
            </a:pPr>
            <a:r>
              <a:rPr lang="en-US" kern="0" dirty="0">
                <a:latin typeface="Calibri"/>
                <a:cs typeface="Arial"/>
              </a:rPr>
              <a:t>Sharon K. </a:t>
            </a:r>
            <a:r>
              <a:rPr lang="en-US" kern="0" dirty="0" smtClean="0">
                <a:latin typeface="Calibri"/>
                <a:cs typeface="Arial"/>
              </a:rPr>
              <a:t>Long</a:t>
            </a:r>
            <a:br>
              <a:rPr lang="en-US" kern="0" dirty="0" smtClean="0">
                <a:latin typeface="Calibri"/>
                <a:cs typeface="Arial"/>
              </a:rPr>
            </a:br>
            <a:r>
              <a:rPr lang="en-US" kern="0" dirty="0" smtClean="0">
                <a:latin typeface="Calibri"/>
                <a:cs typeface="Arial"/>
              </a:rPr>
              <a:t>Dana </a:t>
            </a:r>
            <a:r>
              <a:rPr lang="en-US" kern="0" dirty="0" err="1" smtClean="0">
                <a:latin typeface="Calibri"/>
                <a:cs typeface="Arial"/>
              </a:rPr>
              <a:t>Goin</a:t>
            </a:r>
            <a:r>
              <a:rPr lang="en-US" kern="0" dirty="0" smtClean="0">
                <a:latin typeface="Calibri"/>
                <a:cs typeface="Arial"/>
              </a:rPr>
              <a:t/>
            </a:r>
            <a:br>
              <a:rPr lang="en-US" kern="0" dirty="0" smtClean="0">
                <a:latin typeface="Calibri"/>
                <a:cs typeface="Arial"/>
              </a:rPr>
            </a:br>
            <a:r>
              <a:rPr lang="en-US" kern="0" dirty="0" smtClean="0">
                <a:latin typeface="Calibri"/>
                <a:cs typeface="Arial"/>
              </a:rPr>
              <a:t>Victoria Lynch</a:t>
            </a:r>
            <a:br>
              <a:rPr lang="en-US" kern="0" dirty="0" smtClean="0">
                <a:latin typeface="Calibri"/>
                <a:cs typeface="Arial"/>
              </a:rPr>
            </a:br>
            <a:r>
              <a:rPr lang="en-US" i="1" kern="0" dirty="0" smtClean="0">
                <a:latin typeface="Calibri"/>
                <a:cs typeface="Arial"/>
              </a:rPr>
              <a:t>Urban Institute</a:t>
            </a:r>
            <a:endParaRPr lang="en-US" i="1" kern="0" dirty="0">
              <a:latin typeface="Calibri"/>
              <a:cs typeface="Arial"/>
            </a:endParaRPr>
          </a:p>
        </p:txBody>
      </p:sp>
      <p:pic>
        <p:nvPicPr>
          <p:cNvPr id="13" name="Picture 5" descr="bcbsf_new_logo.jpg"/>
          <p:cNvPicPr>
            <a:picLocks noChangeAspect="1"/>
          </p:cNvPicPr>
          <p:nvPr/>
        </p:nvPicPr>
        <p:blipFill>
          <a:blip r:embed="rId3" cstate="print"/>
          <a:srcRect l="1389" t="2473" r="1389" b="2473"/>
          <a:stretch>
            <a:fillRect/>
          </a:stretch>
        </p:blipFill>
        <p:spPr bwMode="auto">
          <a:xfrm>
            <a:off x="3739375" y="5495301"/>
            <a:ext cx="1665250" cy="914400"/>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685800" y="5952501"/>
            <a:ext cx="1694985" cy="457200"/>
          </a:xfrm>
          <a:prstGeom prst="rect">
            <a:avLst/>
          </a:prstGeom>
          <a:solidFill>
            <a:srgbClr val="F79646">
              <a:lumMod val="75000"/>
            </a:srgbClr>
          </a:solidFill>
          <a:ln>
            <a:noFill/>
          </a:ln>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EMPLOYMENT STATUS OF 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9</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WORK STATUS</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less likely to be working than were </a:t>
            </a:r>
            <a:r>
              <a:rPr lang="en-US" sz="1200" dirty="0" smtClean="0"/>
              <a:t>those </a:t>
            </a:r>
            <a:r>
              <a:rPr lang="en-US" sz="1200" dirty="0"/>
              <a:t>insured for the full year (40.8 versus 27.1%).</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t>
            </a:r>
            <a:r>
              <a:rPr lang="en-US" sz="1200" dirty="0" smtClean="0"/>
              <a:t>a </a:t>
            </a:r>
            <a:r>
              <a:rPr lang="en-US" sz="1200" dirty="0"/>
              <a:t>year or more </a:t>
            </a:r>
            <a:r>
              <a:rPr lang="en-US" sz="1200" dirty="0" smtClean="0"/>
              <a:t>were </a:t>
            </a:r>
            <a:r>
              <a:rPr lang="en-US" sz="1200" dirty="0"/>
              <a:t>more likely to be working full-time than </a:t>
            </a:r>
            <a:r>
              <a:rPr lang="en-US" sz="1200" dirty="0" smtClean="0"/>
              <a:t>were </a:t>
            </a:r>
            <a:r>
              <a:rPr lang="en-US" sz="1200" dirty="0"/>
              <a:t>the short-term uninsured (42.4 versus 30.9%) (data not shown</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1371442102"/>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70109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t>EMPLOYER INSURANCE OFFER, REASON FOR UNINSURANCE, AND PAYMENT OF PENALTY FOR BEING UNINSURED FOR SHORT- AND LONG-TERM UNINSURED NON-ELDERLY ADULTS 19 TO 64 IN MASSACHUSETTS, 2008-2010</a:t>
            </a:r>
            <a:endParaRPr lang="en-US"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10</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a:t>
            </a:r>
            <a:r>
              <a:rPr lang="en-US" sz="800" dirty="0" smtClean="0"/>
              <a:t>short-term uninsured </a:t>
            </a:r>
            <a:r>
              <a:rPr lang="en-US" sz="800" dirty="0"/>
              <a:t>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latin typeface="+mn-lt"/>
                <a:cs typeface="+mn-cs"/>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Relatively few of the uninsured </a:t>
            </a:r>
            <a:r>
              <a:rPr lang="en-US" sz="1200" dirty="0" smtClean="0"/>
              <a:t>non-elderly </a:t>
            </a:r>
            <a:r>
              <a:rPr lang="en-US" sz="1200" dirty="0"/>
              <a:t>adults </a:t>
            </a:r>
            <a:r>
              <a:rPr lang="en-US" sz="1200" dirty="0" smtClean="0"/>
              <a:t>had </a:t>
            </a:r>
            <a:r>
              <a:rPr lang="en-US" sz="1200" dirty="0"/>
              <a:t>an insurance offer from an </a:t>
            </a:r>
            <a:r>
              <a:rPr lang="en-US" sz="1200" dirty="0" smtClean="0"/>
              <a:t>employer, </a:t>
            </a:r>
            <a:r>
              <a:rPr lang="en-US" sz="1200" dirty="0"/>
              <a:t>and many cited </a:t>
            </a:r>
            <a:r>
              <a:rPr lang="en-US" sz="1200" dirty="0" smtClean="0"/>
              <a:t>cost </a:t>
            </a:r>
            <a:r>
              <a:rPr lang="en-US" sz="1200" dirty="0"/>
              <a:t>as the main reason for being uninsured.</a:t>
            </a:r>
          </a:p>
          <a:p>
            <a:pPr marL="114300" indent="-114300">
              <a:lnSpc>
                <a:spcPts val="1500"/>
              </a:lnSpc>
              <a:spcBef>
                <a:spcPts val="600"/>
              </a:spcBef>
              <a:buClr>
                <a:schemeClr val="tx2"/>
              </a:buClr>
              <a:buFont typeface="Arial" pitchFamily="34" charset="0"/>
              <a:buChar char="•"/>
            </a:pPr>
            <a:r>
              <a:rPr lang="en-US" sz="1200" dirty="0"/>
              <a:t>The long-term uninsured were more likely than those uninsured for less than a year to have paid a penalty for being uninsured in the prior year (33.0 versus 7.7%). </a:t>
            </a:r>
          </a:p>
        </p:txBody>
      </p:sp>
      <p:graphicFrame>
        <p:nvGraphicFramePr>
          <p:cNvPr id="9" name="Chart 8"/>
          <p:cNvGraphicFramePr/>
          <p:nvPr>
            <p:extLst>
              <p:ext uri="{D42A27DB-BD31-4B8C-83A1-F6EECF244321}">
                <p14:modId xmlns="" xmlns:p14="http://schemas.microsoft.com/office/powerpoint/2010/main" val="792287679"/>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8983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USUAL SOURCE OF CARE AMONG 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11</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latin typeface="+mn-lt"/>
                <a:cs typeface="+mn-cs"/>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graphicFrame>
        <p:nvGraphicFramePr>
          <p:cNvPr id="9" name="Chart 8"/>
          <p:cNvGraphicFramePr/>
          <p:nvPr>
            <p:extLst>
              <p:ext uri="{D42A27DB-BD31-4B8C-83A1-F6EECF244321}">
                <p14:modId xmlns="" xmlns:p14="http://schemas.microsoft.com/office/powerpoint/2010/main" val="1490506879"/>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less likely to have a usual source of care </a:t>
            </a:r>
            <a:r>
              <a:rPr lang="en-US" sz="1200" dirty="0" smtClean="0"/>
              <a:t>than </a:t>
            </a:r>
            <a:r>
              <a:rPr lang="en-US" sz="1200" dirty="0"/>
              <a:t>were those insured for the full year (68.1 versus 93.5%). </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were less likely to have a usual source of care than were the short-term uninsured (40.3 versus 71.8%) (data not shown).</a:t>
            </a:r>
          </a:p>
        </p:txBody>
      </p:sp>
      <p:sp>
        <p:nvSpPr>
          <p:cNvPr id="1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Tree>
    <p:extLst>
      <p:ext uri="{BB962C8B-B14F-4D97-AF65-F5344CB8AC3E}">
        <p14:creationId xmlns="" xmlns:p14="http://schemas.microsoft.com/office/powerpoint/2010/main" val="1749442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PLACE OF USUAL SOURCE OF CARE FOR INSURED </a:t>
            </a:r>
            <a:br>
              <a:rPr lang="en-US" sz="2000" dirty="0" smtClean="0"/>
            </a:br>
            <a:r>
              <a:rPr lang="en-US" sz="2000" dirty="0" smtClean="0"/>
              <a:t>AND UNINSURED NON-ELDERLY ADULTS 19 TO 64 IN </a:t>
            </a:r>
            <a:br>
              <a:rPr lang="en-US" sz="2000" dirty="0" smtClean="0"/>
            </a:br>
            <a:r>
              <a:rPr lang="en-US" sz="2000" dirty="0" smtClean="0"/>
              <a:t>MASSACHUSETTS WITH A USUAL SOURCE OF CARE, 2008-2010</a:t>
            </a:r>
            <a:endParaRPr lang="en-US" sz="2000"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12</a:t>
            </a:fld>
            <a:endParaRPr lang="en-US" dirty="0"/>
          </a:p>
        </p:txBody>
      </p:sp>
      <p:sp>
        <p:nvSpPr>
          <p:cNvPr id="57347"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r>
              <a:rPr lang="en-US" sz="800" dirty="0" smtClean="0"/>
              <a:t>).</a:t>
            </a:r>
            <a:endParaRPr lang="en-US" sz="800" dirty="0">
              <a:solidFill>
                <a:srgbClr val="1C1C1C"/>
              </a:solidFill>
            </a:endParaRPr>
          </a:p>
          <a:p>
            <a:pPr lvl="0">
              <a:spcBef>
                <a:spcPts val="300"/>
              </a:spcBef>
            </a:pPr>
            <a:r>
              <a:rPr lang="en-US" sz="600" dirty="0">
                <a:solidFill>
                  <a:srgbClr val="1C1C1C"/>
                </a:solidFill>
              </a:rPr>
              <a:t>NOTE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USOC is usual source of care</a:t>
            </a:r>
            <a:r>
              <a:rPr lang="en-US" sz="800" dirty="0" smtClean="0">
                <a:solidFill>
                  <a:srgbClr val="1C1C1C"/>
                </a:solidFill>
              </a:rPr>
              <a:t>.</a:t>
            </a:r>
            <a:endParaRPr lang="en-US" sz="800" dirty="0"/>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Among </a:t>
            </a:r>
            <a:r>
              <a:rPr lang="en-US" sz="1200" dirty="0" smtClean="0"/>
              <a:t>non-elderly </a:t>
            </a:r>
            <a:r>
              <a:rPr lang="en-US" sz="1200" dirty="0"/>
              <a:t>adults  with a usual source of care (USOC) </a:t>
            </a:r>
            <a:r>
              <a:rPr lang="en-US" sz="1200" dirty="0" smtClean="0"/>
              <a:t>those </a:t>
            </a:r>
            <a:r>
              <a:rPr lang="en-US" sz="1200" dirty="0"/>
              <a:t>who were ever uninsured over the past 12 months were less likely to rely on a doctor’s office or private clinic as their USOC than were those insured for the full year (81.6 versus 62.2%). </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were less likely to rely on a doctor’s office or private clinic </a:t>
            </a:r>
            <a:r>
              <a:rPr lang="en-US" sz="1200" dirty="0" smtClean="0"/>
              <a:t>as </a:t>
            </a:r>
            <a:r>
              <a:rPr lang="en-US" sz="1200" dirty="0"/>
              <a:t>their USOC than were the short-term uninsured (44.1 versus 62.4%) (data not shown</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2780712117"/>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96114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LENGTH OF RELATIONSHIP WITH USUAL SOURCE OF CARE </a:t>
            </a:r>
            <a:br>
              <a:rPr lang="en-US" sz="2000" dirty="0" smtClean="0"/>
            </a:br>
            <a:r>
              <a:rPr lang="en-US" sz="2000" dirty="0" smtClean="0"/>
              <a:t>FOR INSURED AND UNINSURED NON-ELDERLY ADULTS 19 TO 64 IN MASSACHUSETTS WITH A USUAL SOURCE OF CARE, 2008-2010</a:t>
            </a:r>
            <a:endParaRPr lang="en-US" sz="2000"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13</a:t>
            </a:fld>
            <a:endParaRPr lang="en-US" dirty="0"/>
          </a:p>
        </p:txBody>
      </p:sp>
      <p:sp>
        <p:nvSpPr>
          <p:cNvPr id="57347"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USOC is usual source of </a:t>
            </a:r>
            <a:r>
              <a:rPr lang="en-US" sz="800" dirty="0" smtClean="0"/>
              <a:t>care.</a:t>
            </a:r>
          </a:p>
          <a:p>
            <a:pPr>
              <a:spcBef>
                <a:spcPts val="300"/>
              </a:spcBef>
            </a:pPr>
            <a:r>
              <a:rPr lang="en-US" sz="800" dirty="0" smtClean="0"/>
              <a:t>* </a:t>
            </a:r>
            <a:r>
              <a:rPr lang="en-US" sz="800" dirty="0"/>
              <a:t>(**)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a:solidFill>
                  <a:prstClr val="black"/>
                </a:solidFill>
              </a:rPr>
              <a:t>PERCENT REPORTING </a:t>
            </a:r>
            <a:r>
              <a:rPr lang="en-US" sz="1000" b="1" dirty="0" smtClean="0">
                <a:solidFill>
                  <a:prstClr val="black"/>
                </a:solidFill>
              </a:rPr>
              <a:t>STATUS</a:t>
            </a:r>
            <a:endParaRPr lang="en-US" sz="1000" b="1" dirty="0">
              <a:solidFill>
                <a:prstClr val="black"/>
              </a:solidFill>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Among </a:t>
            </a:r>
            <a:r>
              <a:rPr lang="en-US" sz="1200" dirty="0" smtClean="0"/>
              <a:t>non-elderly </a:t>
            </a:r>
            <a:r>
              <a:rPr lang="en-US" sz="1200" dirty="0"/>
              <a:t>adults  with a usual source of care (USOC), those who were  ever uninsured over the past 12 months were less likely to have a long-term relationship with their provider (one year or more) than 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there was little difference </a:t>
            </a:r>
            <a:r>
              <a:rPr lang="en-US" sz="1200" dirty="0" smtClean="0"/>
              <a:t>in </a:t>
            </a:r>
            <a:r>
              <a:rPr lang="en-US" sz="1200" dirty="0"/>
              <a:t>the length of the relationship with their  USOC for those uninsured for a year or more and the short-term uninsured (data not shown).</a:t>
            </a:r>
          </a:p>
        </p:txBody>
      </p:sp>
      <p:graphicFrame>
        <p:nvGraphicFramePr>
          <p:cNvPr id="9" name="Chart 8"/>
          <p:cNvGraphicFramePr/>
          <p:nvPr>
            <p:extLst>
              <p:ext uri="{D42A27DB-BD31-4B8C-83A1-F6EECF244321}">
                <p14:modId xmlns="" xmlns:p14="http://schemas.microsoft.com/office/powerpoint/2010/main" val="2305431373"/>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27637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HEALTH CARE USE IN THE PAST 12 MONTHS BY INSURED AND UNINSURED </a:t>
            </a:r>
            <a:br>
              <a:rPr lang="en-US" sz="2000" dirty="0" smtClean="0"/>
            </a:br>
            <a:r>
              <a:rPr lang="en-US" sz="2000" dirty="0" smtClean="0"/>
              <a:t>NON-ELDERLY ADULTS 19 TO 64 IN MASSACHUSETTS, 2008-2010 </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14</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less likely to have visited a general doctor, a specialist, or a dentist in the past 12 months than 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were much less likely to have such visits than were the short-term uninsured (data not shown).</a:t>
            </a:r>
          </a:p>
        </p:txBody>
      </p:sp>
      <p:graphicFrame>
        <p:nvGraphicFramePr>
          <p:cNvPr id="9" name="Chart 8"/>
          <p:cNvGraphicFramePr/>
          <p:nvPr>
            <p:extLst>
              <p:ext uri="{D42A27DB-BD31-4B8C-83A1-F6EECF244321}">
                <p14:modId xmlns="" xmlns:p14="http://schemas.microsoft.com/office/powerpoint/2010/main" val="798397170"/>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8571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EMERGENCY DEPARTMENT USE IN THE PAST 12 MONTHS BY INSURED AND UNINSURED NON-ELDERLY ADULTS 19 TO 64 IN MASSACHUSETTS, 2008-2010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15</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more likely to have visited the emergency department (ED), overall and for non-emergency care, in the last 12 months than were those with insurance for the full year (37.8 versus 32.0% and (17.9 versus 13.4%, respectively</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3820664882"/>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A </a:t>
            </a:r>
            <a:r>
              <a:rPr lang="en-US" sz="800" dirty="0"/>
              <a:t>non-emergency condition is one that the </a:t>
            </a:r>
            <a:r>
              <a:rPr lang="en-US" sz="800" dirty="0" smtClean="0"/>
              <a:t>respondent </a:t>
            </a:r>
            <a:r>
              <a:rPr lang="en-US" sz="800" dirty="0" smtClean="0"/>
              <a:t>thought </a:t>
            </a:r>
            <a:r>
              <a:rPr lang="en-US" sz="800" dirty="0"/>
              <a:t>could have been treated by a regular doctor if one had been </a:t>
            </a:r>
            <a:r>
              <a:rPr lang="en-US" sz="800" dirty="0" smtClean="0"/>
              <a:t>available.</a:t>
            </a:r>
          </a:p>
          <a:p>
            <a:pPr>
              <a:spcBef>
                <a:spcPts val="300"/>
              </a:spcBef>
            </a:pPr>
            <a:r>
              <a:rPr lang="en-US" sz="800" dirty="0" smtClean="0"/>
              <a:t>* </a:t>
            </a:r>
            <a:r>
              <a:rPr lang="en-US" sz="800" dirty="0"/>
              <a:t>(**) (***) Significantly different from the insured at the 0.10 (0.05) (0.01) level.</a:t>
            </a:r>
          </a:p>
        </p:txBody>
      </p:sp>
    </p:spTree>
    <p:extLst>
      <p:ext uri="{BB962C8B-B14F-4D97-AF65-F5344CB8AC3E}">
        <p14:creationId xmlns="" xmlns:p14="http://schemas.microsoft.com/office/powerpoint/2010/main" val="4199463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EMERGENCY DEPARTMENT USE IN THE PAST </a:t>
            </a:r>
            <a:br>
              <a:rPr lang="en-US" sz="2000" dirty="0" smtClean="0"/>
            </a:br>
            <a:r>
              <a:rPr lang="en-US" sz="2000" dirty="0" smtClean="0"/>
              <a:t>12 MONTHS BY SHORT- AND LONG-TERM UNINSURED </a:t>
            </a:r>
            <a:br>
              <a:rPr lang="en-US" sz="2000" dirty="0" smtClean="0"/>
            </a:br>
            <a:r>
              <a:rPr lang="en-US" sz="2000" dirty="0" smtClean="0"/>
              <a:t>NON-ELDERLY ADULTS 19 TO 64 IN MASSACHUSETTS, 2008-2010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16</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Within the uninsured population, those uninsured for less than one year were more likely than the long-term uninsured to have visited the emergency department (ED) </a:t>
            </a:r>
            <a:r>
              <a:rPr lang="en-US" sz="1200" dirty="0" smtClean="0"/>
              <a:t>in </a:t>
            </a:r>
            <a:r>
              <a:rPr lang="en-US" sz="1200" dirty="0"/>
              <a:t>the year prior to the survey (39.2 vs. 29.3 %).</a:t>
            </a:r>
          </a:p>
        </p:txBody>
      </p:sp>
      <p:graphicFrame>
        <p:nvGraphicFramePr>
          <p:cNvPr id="9" name="Chart 8"/>
          <p:cNvGraphicFramePr/>
          <p:nvPr>
            <p:extLst>
              <p:ext uri="{D42A27DB-BD31-4B8C-83A1-F6EECF244321}">
                <p14:modId xmlns="" xmlns:p14="http://schemas.microsoft.com/office/powerpoint/2010/main" val="586871405"/>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A </a:t>
            </a:r>
            <a:r>
              <a:rPr lang="en-US" sz="800" dirty="0"/>
              <a:t>non-emergency condition is one that the </a:t>
            </a:r>
            <a:r>
              <a:rPr lang="en-US" sz="800" dirty="0" smtClean="0"/>
              <a:t>respondent </a:t>
            </a:r>
            <a:r>
              <a:rPr lang="en-US" sz="800" dirty="0" smtClean="0"/>
              <a:t>thought </a:t>
            </a:r>
            <a:r>
              <a:rPr lang="en-US" sz="800" dirty="0"/>
              <a:t>could have been treated by a regular doctor if one had been </a:t>
            </a:r>
            <a:r>
              <a:rPr lang="en-US" sz="800" dirty="0" smtClean="0"/>
              <a:t>available.</a:t>
            </a:r>
          </a:p>
          <a:p>
            <a:pPr>
              <a:spcBef>
                <a:spcPts val="300"/>
              </a:spcBef>
            </a:pPr>
            <a:r>
              <a:rPr lang="en-US" sz="800" dirty="0" smtClean="0"/>
              <a:t>* </a:t>
            </a:r>
            <a:r>
              <a:rPr lang="en-US" sz="800" dirty="0"/>
              <a:t>(**) (***) Significantly different from the </a:t>
            </a:r>
            <a:r>
              <a:rPr lang="en-US" sz="800" dirty="0" smtClean="0"/>
              <a:t>short-term uninsured at </a:t>
            </a:r>
            <a:r>
              <a:rPr lang="en-US" sz="800" dirty="0"/>
              <a:t>the 0.10 (0.05) (0.01) level.</a:t>
            </a:r>
          </a:p>
        </p:txBody>
      </p:sp>
    </p:spTree>
    <p:extLst>
      <p:ext uri="{BB962C8B-B14F-4D97-AF65-F5344CB8AC3E}">
        <p14:creationId xmlns="" xmlns:p14="http://schemas.microsoft.com/office/powerpoint/2010/main" val="400207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a:t>DIFFICULTIES ACCESSING CARE IN THE PAST </a:t>
            </a:r>
            <a:r>
              <a:rPr lang="en-US" sz="2000" dirty="0" smtClean="0"/>
              <a:t/>
            </a:r>
            <a:br>
              <a:rPr lang="en-US" sz="2000" dirty="0" smtClean="0"/>
            </a:br>
            <a:r>
              <a:rPr lang="en-US" sz="2000" dirty="0" smtClean="0"/>
              <a:t>12 </a:t>
            </a:r>
            <a:r>
              <a:rPr lang="en-US" sz="2000" dirty="0"/>
              <a:t>MONTHS BY INSURED AND UNINSURED </a:t>
            </a:r>
            <a:r>
              <a:rPr lang="en-US" sz="2000" dirty="0" smtClean="0"/>
              <a:t/>
            </a:r>
            <a:br>
              <a:rPr lang="en-US" sz="2000" dirty="0" smtClean="0"/>
            </a:br>
            <a:r>
              <a:rPr lang="en-US" sz="2000" dirty="0" smtClean="0"/>
              <a:t>NON-ELDERLY </a:t>
            </a:r>
            <a:r>
              <a:rPr lang="en-US" sz="2000" dirty="0"/>
              <a:t>ADULTS 19 TO 64 IN MASSACHUSETTS, 2008-2010</a:t>
            </a:r>
          </a:p>
        </p:txBody>
      </p:sp>
      <p:sp>
        <p:nvSpPr>
          <p:cNvPr id="3" name="Slide Number Placeholder 2"/>
          <p:cNvSpPr>
            <a:spLocks noGrp="1"/>
          </p:cNvSpPr>
          <p:nvPr>
            <p:ph type="sldNum" sz="quarter" idx="10"/>
          </p:nvPr>
        </p:nvSpPr>
        <p:spPr/>
        <p:txBody>
          <a:bodyPr/>
          <a:lstStyle/>
          <a:p>
            <a:fld id="{5DCEACFD-D5E8-4814-B0F8-EF4EA1641FDE}" type="slidenum">
              <a:rPr lang="en-US" smtClean="0"/>
              <a:pPr/>
              <a:t>17</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more likely to report problems accessing care than 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less than a year reported more problems obtaining care than did the long-term uninsured</a:t>
            </a:r>
            <a:r>
              <a:rPr lang="en-US" sz="1200" dirty="0" smtClean="0"/>
              <a:t>, </a:t>
            </a:r>
            <a:r>
              <a:rPr lang="en-US" sz="1200" dirty="0"/>
              <a:t>likely reflecting the disruptions associated with a loss of coverage (data not shown).</a:t>
            </a:r>
          </a:p>
        </p:txBody>
      </p:sp>
      <p:graphicFrame>
        <p:nvGraphicFramePr>
          <p:cNvPr id="9" name="Chart 8"/>
          <p:cNvGraphicFramePr/>
          <p:nvPr>
            <p:extLst>
              <p:ext uri="{D42A27DB-BD31-4B8C-83A1-F6EECF244321}">
                <p14:modId xmlns="" xmlns:p14="http://schemas.microsoft.com/office/powerpoint/2010/main" val="1260801523"/>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r>
              <a:rPr lang="en-US" sz="800" dirty="0" smtClean="0">
                <a:solidFill>
                  <a:srgbClr val="1C1C1C"/>
                </a:solidFill>
              </a:rPr>
              <a:t>).</a:t>
            </a:r>
          </a:p>
          <a:p>
            <a:pPr>
              <a:spcBef>
                <a:spcPts val="300"/>
              </a:spcBef>
            </a:pPr>
            <a:r>
              <a:rPr lang="en-US" sz="800" dirty="0" smtClean="0"/>
              <a:t>* (**) (***) Significantly different from the insured at the 0.10 (0.05) (0.01) level.</a:t>
            </a:r>
            <a:endParaRPr lang="en-US" sz="800" dirty="0"/>
          </a:p>
        </p:txBody>
      </p:sp>
    </p:spTree>
    <p:extLst>
      <p:ext uri="{BB962C8B-B14F-4D97-AF65-F5344CB8AC3E}">
        <p14:creationId xmlns="" xmlns:p14="http://schemas.microsoft.com/office/powerpoint/2010/main" val="102609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ANY UNMET NEED FOR HEALTH CARE IN THE PAST </a:t>
            </a:r>
            <a:br>
              <a:rPr lang="en-US" sz="2000" dirty="0" smtClean="0"/>
            </a:br>
            <a:r>
              <a:rPr lang="en-US" sz="2000" dirty="0" smtClean="0"/>
              <a:t>12 MONTHS </a:t>
            </a:r>
            <a:r>
              <a:rPr lang="en-US" sz="2000" dirty="0" smtClean="0"/>
              <a:t>AMONG </a:t>
            </a:r>
            <a:r>
              <a:rPr lang="en-US" sz="2000" dirty="0" smtClean="0"/>
              <a:t>INSURED AND UNINSURED </a:t>
            </a:r>
            <a:br>
              <a:rPr lang="en-US" sz="2000" dirty="0" smtClean="0"/>
            </a:br>
            <a:r>
              <a:rPr lang="en-US" sz="2000" dirty="0" smtClean="0"/>
              <a:t>NON-ELDERLY ADULTS 19 TO 64 IN MASSACHUSETTS, 2008-2010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18</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more likely to report not getting needed health care  than were those insured for the full year. </a:t>
            </a:r>
          </a:p>
          <a:p>
            <a:pPr marL="114300" indent="-114300">
              <a:lnSpc>
                <a:spcPts val="1500"/>
              </a:lnSpc>
              <a:spcBef>
                <a:spcPts val="600"/>
              </a:spcBef>
              <a:buClr>
                <a:schemeClr val="tx2"/>
              </a:buClr>
              <a:buFont typeface="Arial" pitchFamily="34" charset="0"/>
              <a:buChar char="•"/>
            </a:pPr>
            <a:r>
              <a:rPr lang="en-US" sz="1200" dirty="0"/>
              <a:t>Within the uninsured population, unmet need was similar for those uninsured </a:t>
            </a:r>
            <a:r>
              <a:rPr lang="en-US" sz="1200" dirty="0" smtClean="0"/>
              <a:t>for less </a:t>
            </a:r>
            <a:r>
              <a:rPr lang="en-US" sz="1200" dirty="0"/>
              <a:t>than one year and the </a:t>
            </a:r>
            <a:r>
              <a:rPr lang="en-US" sz="1200" dirty="0" smtClean="0"/>
              <a:t>long-term </a:t>
            </a:r>
            <a:r>
              <a:rPr lang="en-US" sz="1200" dirty="0"/>
              <a:t>uninsured. </a:t>
            </a:r>
            <a:r>
              <a:rPr lang="en-US" sz="1200" dirty="0" smtClean="0"/>
              <a:t>The </a:t>
            </a:r>
            <a:r>
              <a:rPr lang="en-US" sz="1200" dirty="0"/>
              <a:t>one exception was for prescription drugs, with unmet need higher for the short-term uninsured (16.7  versus 10.0%) (data not shown).</a:t>
            </a:r>
          </a:p>
        </p:txBody>
      </p:sp>
      <p:graphicFrame>
        <p:nvGraphicFramePr>
          <p:cNvPr id="9" name="Chart 8"/>
          <p:cNvGraphicFramePr/>
          <p:nvPr>
            <p:extLst>
              <p:ext uri="{D42A27DB-BD31-4B8C-83A1-F6EECF244321}">
                <p14:modId xmlns="" xmlns:p14="http://schemas.microsoft.com/office/powerpoint/2010/main" val="3848631211"/>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r>
              <a:rPr lang="en-US" sz="800" dirty="0" smtClean="0">
                <a:solidFill>
                  <a:srgbClr val="1C1C1C"/>
                </a:solidFill>
              </a:rPr>
              <a:t>).</a:t>
            </a:r>
          </a:p>
          <a:p>
            <a:pPr>
              <a:spcBef>
                <a:spcPts val="300"/>
              </a:spcBef>
            </a:pPr>
            <a:r>
              <a:rPr lang="en-US" sz="800" dirty="0" smtClean="0"/>
              <a:t>* (**) (***) Significantly different from the insured at the 0.10 (0.05) (0.01) level.</a:t>
            </a:r>
            <a:endParaRPr lang="en-US" sz="800" dirty="0"/>
          </a:p>
        </p:txBody>
      </p:sp>
      <p:sp>
        <p:nvSpPr>
          <p:cNvPr id="2" name="TextBox 1"/>
          <p:cNvSpPr txBox="1"/>
          <p:nvPr/>
        </p:nvSpPr>
        <p:spPr>
          <a:xfrm>
            <a:off x="1193799" y="366712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0" name="TextBox 9"/>
          <p:cNvSpPr txBox="1"/>
          <p:nvPr/>
        </p:nvSpPr>
        <p:spPr>
          <a:xfrm>
            <a:off x="1978024" y="44862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3" name="TextBox 12"/>
          <p:cNvSpPr txBox="1"/>
          <p:nvPr/>
        </p:nvSpPr>
        <p:spPr>
          <a:xfrm>
            <a:off x="2762249" y="46132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4" name="TextBox 13"/>
          <p:cNvSpPr txBox="1"/>
          <p:nvPr/>
        </p:nvSpPr>
        <p:spPr>
          <a:xfrm>
            <a:off x="3546474" y="450532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5" name="TextBox 14"/>
          <p:cNvSpPr txBox="1"/>
          <p:nvPr/>
        </p:nvSpPr>
        <p:spPr>
          <a:xfrm>
            <a:off x="4330699" y="46259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7" name="TextBox 16"/>
          <p:cNvSpPr txBox="1"/>
          <p:nvPr/>
        </p:nvSpPr>
        <p:spPr>
          <a:xfrm>
            <a:off x="5114924" y="46513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8" name="TextBox 17"/>
          <p:cNvSpPr txBox="1"/>
          <p:nvPr/>
        </p:nvSpPr>
        <p:spPr>
          <a:xfrm>
            <a:off x="5899150" y="425132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Tree>
    <p:extLst>
      <p:ext uri="{BB962C8B-B14F-4D97-AF65-F5344CB8AC3E}">
        <p14:creationId xmlns="" xmlns:p14="http://schemas.microsoft.com/office/powerpoint/2010/main" val="188735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42900"/>
            <a:ext cx="8229600" cy="796925"/>
          </a:xfrm>
        </p:spPr>
        <p:txBody>
          <a:bodyPr/>
          <a:lstStyle/>
          <a:p>
            <a:r>
              <a:rPr lang="en-US" dirty="0" smtClean="0"/>
              <a:t>EXECUTIVE SUMMARY</a:t>
            </a:r>
            <a:endParaRPr lang="en-US" dirty="0"/>
          </a:p>
        </p:txBody>
      </p:sp>
      <p:sp>
        <p:nvSpPr>
          <p:cNvPr id="2" name="Slide Number Placeholder 1"/>
          <p:cNvSpPr>
            <a:spLocks noGrp="1"/>
          </p:cNvSpPr>
          <p:nvPr>
            <p:ph type="sldNum" sz="quarter" idx="10"/>
          </p:nvPr>
        </p:nvSpPr>
        <p:spPr/>
        <p:txBody>
          <a:bodyPr/>
          <a:lstStyle/>
          <a:p>
            <a:pPr>
              <a:defRPr/>
            </a:pPr>
            <a:fld id="{D57E3165-6C5A-4679-A824-0EC56A7D8F5C}" type="slidenum">
              <a:rPr lang="en-US" smtClean="0">
                <a:solidFill>
                  <a:srgbClr val="969696">
                    <a:lumMod val="50000"/>
                  </a:srgbClr>
                </a:solidFill>
              </a:rPr>
              <a:pPr>
                <a:defRPr/>
              </a:pPr>
              <a:t>1</a:t>
            </a:fld>
            <a:endParaRPr lang="en-US" dirty="0">
              <a:solidFill>
                <a:srgbClr val="969696">
                  <a:lumMod val="50000"/>
                </a:srgbClr>
              </a:solidFill>
            </a:endParaRPr>
          </a:p>
        </p:txBody>
      </p:sp>
      <p:sp>
        <p:nvSpPr>
          <p:cNvPr id="10" name="Content Placeholder 5"/>
          <p:cNvSpPr txBox="1">
            <a:spLocks/>
          </p:cNvSpPr>
          <p:nvPr/>
        </p:nvSpPr>
        <p:spPr>
          <a:xfrm>
            <a:off x="457200" y="1250281"/>
            <a:ext cx="3931920" cy="3963132"/>
          </a:xfrm>
          <a:prstGeom prst="rect">
            <a:avLst/>
          </a:prstGeom>
        </p:spPr>
        <p:txBody>
          <a:bodyPr lIns="0" rIns="0" numCol="1" spcCol="365760"/>
          <a:lst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Font typeface="Arial" pitchFamily="34" charset="0"/>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lnSpc>
                <a:spcPts val="1350"/>
              </a:lnSpc>
              <a:buNone/>
            </a:pPr>
            <a:r>
              <a:rPr lang="en-US" sz="1200" dirty="0" smtClean="0"/>
              <a:t>In 2006, Massachusetts enacted an ambitious health care reform initiative, entitled An Act Providing Access To Affordable, Quality, Accountable Health Care, in a push toward near-universal coverage. Since implementation of these reforms, </a:t>
            </a:r>
            <a:r>
              <a:rPr lang="en-US" sz="1200" dirty="0" err="1" smtClean="0"/>
              <a:t>uninsurance</a:t>
            </a:r>
            <a:r>
              <a:rPr lang="en-US" sz="1200" dirty="0" smtClean="0"/>
              <a:t> in Massachusetts has declined significantly, with </a:t>
            </a:r>
            <a:r>
              <a:rPr lang="en-US" sz="1200" dirty="0" err="1" smtClean="0"/>
              <a:t>uninsurance</a:t>
            </a:r>
            <a:r>
              <a:rPr lang="en-US" sz="1200" dirty="0" smtClean="0"/>
              <a:t> in the state the lowest in the nation. </a:t>
            </a:r>
            <a:r>
              <a:rPr lang="en-US" sz="1200" dirty="0" smtClean="0"/>
              <a:t>Massachusetts’s </a:t>
            </a:r>
            <a:r>
              <a:rPr lang="en-US" sz="1200" dirty="0" smtClean="0"/>
              <a:t>low </a:t>
            </a:r>
            <a:r>
              <a:rPr lang="en-US" sz="1200" dirty="0" err="1" smtClean="0"/>
              <a:t>uninsurance</a:t>
            </a:r>
            <a:r>
              <a:rPr lang="en-US" sz="1200" dirty="0" smtClean="0"/>
              <a:t> rate reflects the effects of the individual mandate and expanded coverage options under reform, as well as an </a:t>
            </a:r>
            <a:r>
              <a:rPr lang="en-US" sz="1200" dirty="0" smtClean="0"/>
              <a:t>ongoing </a:t>
            </a:r>
            <a:r>
              <a:rPr lang="en-US" sz="1200" dirty="0" smtClean="0"/>
              <a:t>effort to bring the remaining uninsured into affordable coverage, particularly employer sponsored insurance. Since 2006, Massachusetts has invested more than $20 million in statewide outreach and enrollment efforts that have included both public and private initiatives. Massachusetts residents are once again facing changes in the available health insurance options, as implementation of national health reform begins under the Patient Protection and Affordable Care Act (ACA) of 2010.  Continued outreach and enrollment efforts will be needed to explain the new coverage options available as the state moves forward with implementation of the ACA and to reach the remaining uninsured.</a:t>
            </a:r>
          </a:p>
          <a:p>
            <a:pPr marL="0" indent="0">
              <a:lnSpc>
                <a:spcPts val="1350"/>
              </a:lnSpc>
              <a:buNone/>
            </a:pPr>
            <a:r>
              <a:rPr lang="en-US" sz="1200" dirty="0" smtClean="0"/>
              <a:t>This brief focuses on those lacking health insurance coverage in Massachusetts after the 2006 reform initiative, examining their insurance coverage over time and highlighting the difficulties they face in accessing and affording health care. </a:t>
            </a:r>
            <a:r>
              <a:rPr lang="en-US" sz="1200" dirty="0" smtClean="0"/>
              <a:t>Given </a:t>
            </a:r>
            <a:r>
              <a:rPr lang="en-US" sz="1200" dirty="0" smtClean="0"/>
              <a:t>that nearly all elderly persons are covered by the Medicare program, the focus here is on uninsured children and uninsured non-elderly adults in the state.  </a:t>
            </a:r>
          </a:p>
        </p:txBody>
      </p:sp>
      <p:sp>
        <p:nvSpPr>
          <p:cNvPr id="11" name="Content Placeholder 5"/>
          <p:cNvSpPr txBox="1">
            <a:spLocks/>
          </p:cNvSpPr>
          <p:nvPr/>
        </p:nvSpPr>
        <p:spPr>
          <a:xfrm>
            <a:off x="4754880" y="1250281"/>
            <a:ext cx="3931920" cy="3963132"/>
          </a:xfrm>
          <a:prstGeom prst="rect">
            <a:avLst/>
          </a:prstGeom>
        </p:spPr>
        <p:txBody>
          <a:bodyPr lIns="0" rIns="0" numCol="1" spcCol="365760"/>
          <a:lst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Font typeface="Arial" pitchFamily="34" charset="0"/>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lnSpc>
                <a:spcPts val="1350"/>
              </a:lnSpc>
              <a:buNone/>
            </a:pPr>
            <a:r>
              <a:rPr lang="en-US" sz="1200" dirty="0" smtClean="0"/>
              <a:t>Study findings suggest several strategies for reaching out to the remaining uninsured to further expand insurance coverage in Massachusetts. </a:t>
            </a:r>
            <a:r>
              <a:rPr lang="en-US" sz="1200" dirty="0" smtClean="0"/>
              <a:t>T</a:t>
            </a:r>
            <a:r>
              <a:rPr lang="en-US" sz="1200" dirty="0" smtClean="0"/>
              <a:t>hese </a:t>
            </a:r>
            <a:r>
              <a:rPr lang="en-US" sz="1200" dirty="0" smtClean="0"/>
              <a:t>would include initiatives targeted at uninsured individuals—younger </a:t>
            </a:r>
            <a:r>
              <a:rPr lang="en-US" sz="1200" dirty="0"/>
              <a:t>adults, males, Hispanics, and those with </a:t>
            </a:r>
            <a:r>
              <a:rPr lang="en-US" sz="1200" dirty="0" smtClean="0"/>
              <a:t>language </a:t>
            </a:r>
            <a:r>
              <a:rPr lang="en-US" sz="1200" dirty="0" smtClean="0"/>
              <a:t>and, likely, </a:t>
            </a:r>
            <a:r>
              <a:rPr lang="en-US" sz="1200" dirty="0"/>
              <a:t>literacy issues because of low educational attainment, as well as initiatives targeted at the communities in which high numbers of the uninsured individuals are residing. One group that will be particularly important to reach are the low-income uninsured workers who, because of an offer of coverage through their employer, are not currently eligible for Commonwealth Care but </a:t>
            </a:r>
            <a:r>
              <a:rPr lang="en-US" sz="1200" dirty="0" smtClean="0"/>
              <a:t>appear likely </a:t>
            </a:r>
            <a:r>
              <a:rPr lang="en-US" sz="1200" dirty="0"/>
              <a:t>to be eligible for Medicaid as part of the ACA expansion. Targeting outreach strategies outside </a:t>
            </a:r>
            <a:r>
              <a:rPr lang="en-US" sz="1200" dirty="0" smtClean="0"/>
              <a:t>the </a:t>
            </a:r>
            <a:r>
              <a:rPr lang="en-US" sz="1200" dirty="0"/>
              <a:t>health care system is also highly important, as many of the uninsured do not currently have a usual source of care and make limited use of health care services. </a:t>
            </a:r>
            <a:r>
              <a:rPr lang="en-US" sz="1200" dirty="0" smtClean="0"/>
              <a:t>With </a:t>
            </a:r>
            <a:r>
              <a:rPr lang="en-US" sz="1200" dirty="0"/>
              <a:t>nearly all of the uninsured in families with income below 400% of </a:t>
            </a:r>
            <a:r>
              <a:rPr lang="en-US" sz="1200" dirty="0" smtClean="0"/>
              <a:t>the Federal Poverty Level (FPL), </a:t>
            </a:r>
            <a:r>
              <a:rPr lang="en-US" sz="1200" dirty="0"/>
              <a:t>most will likely be eligible for Medicaid or subsidized coverage under the changes introduced with the </a:t>
            </a:r>
            <a:r>
              <a:rPr lang="en-US" sz="1200" dirty="0" smtClean="0"/>
              <a:t>ACA. </a:t>
            </a:r>
            <a:endParaRPr lang="en-US" sz="1200" dirty="0"/>
          </a:p>
          <a:p>
            <a:pPr marL="0" indent="0">
              <a:lnSpc>
                <a:spcPts val="1350"/>
              </a:lnSpc>
              <a:buNone/>
            </a:pPr>
            <a:r>
              <a:rPr lang="en-US" sz="1200" dirty="0"/>
              <a:t>Finally, given the greater concentration of uninsured persons in a small share of communities across the state, outreach efforts that target those specific communities could also be a useful strategy for reaching greater numbers of the uninsured. </a:t>
            </a:r>
            <a:r>
              <a:rPr lang="en-US" sz="1200" dirty="0" smtClean="0"/>
              <a:t>By </a:t>
            </a:r>
            <a:r>
              <a:rPr lang="en-US" sz="1200" dirty="0"/>
              <a:t>combining geographic targeting with population targeting, there is the potential for particularly effective outreach efforts that focus on the needs of the uninsured individuals within the at-risk communities</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FINANCIAL BURDEN OF HEALTH CARE FOR INSURED AND UNINSURED </a:t>
            </a:r>
            <a:r>
              <a:rPr lang="en-US" sz="2000" dirty="0" smtClean="0"/>
              <a:t/>
            </a:r>
            <a:br>
              <a:rPr lang="en-US" sz="2000" dirty="0" smtClean="0"/>
            </a:br>
            <a:r>
              <a:rPr lang="en-US" sz="2000" dirty="0" smtClean="0"/>
              <a:t>NON-ELDERLY </a:t>
            </a:r>
            <a:r>
              <a:rPr lang="en-US" sz="2000" dirty="0" smtClean="0"/>
              <a:t>ADULTS 19 TO 64 IN MASSACHUSETTS, 2009-2010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19</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a:t>adults </a:t>
            </a:r>
            <a:r>
              <a:rPr lang="en-US" sz="1200" dirty="0" smtClean="0"/>
              <a:t>who </a:t>
            </a:r>
            <a:r>
              <a:rPr lang="en-US" sz="1200" dirty="0"/>
              <a:t>were ever uninsured over the past 12 months were more likely to report financial difficulties and problems paying for health care </a:t>
            </a:r>
            <a:r>
              <a:rPr lang="en-US" sz="1200" dirty="0" smtClean="0"/>
              <a:t>than </a:t>
            </a:r>
            <a:r>
              <a:rPr lang="en-US" sz="1200" dirty="0"/>
              <a:t>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the financial burden of health care was similar for those uninsured for </a:t>
            </a:r>
            <a:r>
              <a:rPr lang="en-US" sz="1200" dirty="0" smtClean="0"/>
              <a:t>less </a:t>
            </a:r>
            <a:r>
              <a:rPr lang="en-US" sz="1200" dirty="0"/>
              <a:t>than one year and the long-term uninsured (data not shown</a:t>
            </a:r>
            <a:r>
              <a:rPr lang="en-US" sz="1200" dirty="0" smtClean="0"/>
              <a:t>).</a:t>
            </a:r>
            <a:endParaRPr lang="en-US" sz="1200" dirty="0"/>
          </a:p>
        </p:txBody>
      </p:sp>
      <p:sp>
        <p:nvSpPr>
          <p:cNvPr id="12" name="TextBox 6"/>
          <p:cNvSpPr txBox="1">
            <a:spLocks noChangeArrowheads="1"/>
          </p:cNvSpPr>
          <p:nvPr/>
        </p:nvSpPr>
        <p:spPr bwMode="auto">
          <a:xfrm>
            <a:off x="455612" y="5715268"/>
            <a:ext cx="5926137" cy="661720"/>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 </a:t>
            </a:r>
            <a:r>
              <a:rPr lang="en-US" sz="800" dirty="0" smtClean="0"/>
              <a:t>The </a:t>
            </a:r>
            <a:r>
              <a:rPr lang="en-US" sz="800" dirty="0"/>
              <a:t>out-of-pocket spending measure is limited to adults with family income </a:t>
            </a:r>
            <a:r>
              <a:rPr lang="en-US" sz="800" dirty="0" smtClean="0"/>
              <a:t>of </a:t>
            </a:r>
            <a:r>
              <a:rPr lang="en-US" sz="800" dirty="0" smtClean="0"/>
              <a:t>less </a:t>
            </a:r>
            <a:r>
              <a:rPr lang="en-US" sz="800" dirty="0"/>
              <a:t>than 600% of the Federal Poverty Level, and is </a:t>
            </a:r>
            <a:r>
              <a:rPr lang="en-US" sz="800" dirty="0" smtClean="0"/>
              <a:t>based </a:t>
            </a:r>
            <a:r>
              <a:rPr lang="en-US" sz="800" dirty="0" smtClean="0"/>
              <a:t>on data from </a:t>
            </a:r>
            <a:r>
              <a:rPr lang="en-US" sz="800" dirty="0"/>
              <a:t>the 2010 </a:t>
            </a:r>
            <a:r>
              <a:rPr lang="en-US" sz="800" dirty="0" smtClean="0"/>
              <a:t>MHRS.</a:t>
            </a:r>
          </a:p>
          <a:p>
            <a:pPr>
              <a:spcBef>
                <a:spcPts val="300"/>
              </a:spcBef>
            </a:pPr>
            <a:r>
              <a:rPr lang="en-US" sz="800" dirty="0" smtClean="0"/>
              <a:t>* </a:t>
            </a:r>
            <a:r>
              <a:rPr lang="en-US" sz="800" dirty="0"/>
              <a:t>(**) (***) Significantly different from the insured at the 0.10 (0.05) (0.01) level.</a:t>
            </a:r>
          </a:p>
        </p:txBody>
      </p:sp>
      <p:graphicFrame>
        <p:nvGraphicFramePr>
          <p:cNvPr id="13" name="Chart 12"/>
          <p:cNvGraphicFramePr/>
          <p:nvPr>
            <p:extLst>
              <p:ext uri="{D42A27DB-BD31-4B8C-83A1-F6EECF244321}">
                <p14:modId xmlns="" xmlns:p14="http://schemas.microsoft.com/office/powerpoint/2010/main" val="582026921"/>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23883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UNMET NEED DUE TO COST IN THE PAST </a:t>
            </a:r>
            <a:br>
              <a:rPr lang="en-US" sz="2000" dirty="0" smtClean="0"/>
            </a:br>
            <a:r>
              <a:rPr lang="en-US" sz="2000" dirty="0" smtClean="0"/>
              <a:t>12 MONTHS BY INSURED AND UNINSURED </a:t>
            </a:r>
            <a:br>
              <a:rPr lang="en-US" sz="2000" dirty="0" smtClean="0"/>
            </a:br>
            <a:r>
              <a:rPr lang="en-US" sz="2000" dirty="0" smtClean="0"/>
              <a:t>NON-ELDERLY ADULTS 19 TO 64 IN MASSACHUSETTS, 2008-2010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20</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a:t>adults </a:t>
            </a:r>
            <a:r>
              <a:rPr lang="en-US" sz="1200" dirty="0" smtClean="0"/>
              <a:t>who </a:t>
            </a:r>
            <a:r>
              <a:rPr lang="en-US" sz="1200" dirty="0"/>
              <a:t>were ever uninsured over the past 12 months were  more likely to report forgoing needed care due to cost than 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unmet need due to </a:t>
            </a:r>
            <a:r>
              <a:rPr lang="en-US" sz="1200" dirty="0" smtClean="0"/>
              <a:t>cost </a:t>
            </a:r>
            <a:r>
              <a:rPr lang="en-US" sz="1200" dirty="0"/>
              <a:t>was similar for those uninsured </a:t>
            </a:r>
            <a:r>
              <a:rPr lang="en-US" sz="1200" dirty="0" smtClean="0"/>
              <a:t>for </a:t>
            </a:r>
            <a:r>
              <a:rPr lang="en-US" sz="1200" dirty="0"/>
              <a:t>less than one year and the long-term uninsured. </a:t>
            </a:r>
            <a:r>
              <a:rPr lang="en-US" sz="1200" dirty="0" smtClean="0"/>
              <a:t>The </a:t>
            </a:r>
            <a:r>
              <a:rPr lang="en-US" sz="1200" dirty="0"/>
              <a:t>one exception was for prescription drugs, with unmet need higher for the short-term uninsured (14.8  versus </a:t>
            </a:r>
            <a:r>
              <a:rPr lang="en-US" sz="1200" dirty="0" smtClean="0"/>
              <a:t>8.4%) </a:t>
            </a:r>
            <a:r>
              <a:rPr lang="en-US" sz="1200" dirty="0"/>
              <a:t>(data not shown).</a:t>
            </a:r>
          </a:p>
        </p:txBody>
      </p:sp>
      <p:sp>
        <p:nvSpPr>
          <p:cNvPr id="12"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2008-2010 Massachusetts Health Reform Survey (MHRS).</a:t>
            </a:r>
          </a:p>
          <a:p>
            <a:pPr>
              <a:spcBef>
                <a:spcPts val="300"/>
              </a:spcBef>
            </a:pPr>
            <a:r>
              <a:rPr lang="en-US" sz="800" dirty="0" smtClean="0"/>
              <a:t>* </a:t>
            </a:r>
            <a:r>
              <a:rPr lang="en-US" sz="800" dirty="0"/>
              <a:t>(**) (***) Significantly different from the insured at the 0.10 (0.05) (0.01) level.</a:t>
            </a:r>
          </a:p>
        </p:txBody>
      </p:sp>
      <p:graphicFrame>
        <p:nvGraphicFramePr>
          <p:cNvPr id="13" name="Chart 12"/>
          <p:cNvGraphicFramePr/>
          <p:nvPr>
            <p:extLst>
              <p:ext uri="{D42A27DB-BD31-4B8C-83A1-F6EECF244321}">
                <p14:modId xmlns="" xmlns:p14="http://schemas.microsoft.com/office/powerpoint/2010/main" val="2946178997"/>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93799" y="4057650"/>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5" name="TextBox 14"/>
          <p:cNvSpPr txBox="1"/>
          <p:nvPr/>
        </p:nvSpPr>
        <p:spPr>
          <a:xfrm>
            <a:off x="1978024" y="4686300"/>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7" name="TextBox 16"/>
          <p:cNvSpPr txBox="1"/>
          <p:nvPr/>
        </p:nvSpPr>
        <p:spPr>
          <a:xfrm>
            <a:off x="2762249" y="477202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8" name="TextBox 17"/>
          <p:cNvSpPr txBox="1"/>
          <p:nvPr/>
        </p:nvSpPr>
        <p:spPr>
          <a:xfrm>
            <a:off x="3546474" y="4686300"/>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19" name="TextBox 18"/>
          <p:cNvSpPr txBox="1"/>
          <p:nvPr/>
        </p:nvSpPr>
        <p:spPr>
          <a:xfrm>
            <a:off x="4330699" y="4781550"/>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20" name="TextBox 19"/>
          <p:cNvSpPr txBox="1"/>
          <p:nvPr/>
        </p:nvSpPr>
        <p:spPr>
          <a:xfrm>
            <a:off x="5114924" y="47529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
        <p:nvSpPr>
          <p:cNvPr id="21" name="TextBox 20"/>
          <p:cNvSpPr txBox="1"/>
          <p:nvPr/>
        </p:nvSpPr>
        <p:spPr>
          <a:xfrm>
            <a:off x="5899150" y="4486275"/>
            <a:ext cx="279401" cy="200055"/>
          </a:xfrm>
          <a:prstGeom prst="rect">
            <a:avLst/>
          </a:prstGeom>
          <a:noFill/>
          <a:ln>
            <a:noFill/>
          </a:ln>
        </p:spPr>
        <p:txBody>
          <a:bodyPr wrap="square" lIns="0" rIns="0" rtlCol="0">
            <a:spAutoFit/>
          </a:bodyPr>
          <a:lstStyle/>
          <a:p>
            <a:pPr algn="ctr"/>
            <a:r>
              <a:rPr lang="en-US" sz="700" dirty="0" smtClean="0">
                <a:solidFill>
                  <a:schemeClr val="bg1"/>
                </a:solidFill>
              </a:rPr>
              <a:t>***</a:t>
            </a:r>
            <a:endParaRPr lang="en-US" sz="700" dirty="0">
              <a:solidFill>
                <a:schemeClr val="bg1"/>
              </a:solidFill>
            </a:endParaRPr>
          </a:p>
        </p:txBody>
      </p:sp>
    </p:spTree>
    <p:extLst>
      <p:ext uri="{BB962C8B-B14F-4D97-AF65-F5344CB8AC3E}">
        <p14:creationId xmlns="" xmlns:p14="http://schemas.microsoft.com/office/powerpoint/2010/main" val="239621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CONFIDENCE IN ABILITY TO AFFORD HEALTH CARE </a:t>
            </a:r>
            <a:br>
              <a:rPr lang="en-US" sz="2000" dirty="0" smtClean="0"/>
            </a:br>
            <a:r>
              <a:rPr lang="en-US" sz="2000" dirty="0" smtClean="0"/>
              <a:t>IN THE FUTURE BY INSURED AND UNINSURED </a:t>
            </a:r>
            <a:br>
              <a:rPr lang="en-US" sz="2000" dirty="0" smtClean="0"/>
            </a:br>
            <a:r>
              <a:rPr lang="en-US" sz="2000" dirty="0" smtClean="0"/>
              <a:t>NON-ELDERLY ADULTS 19 TO 64 IN MASSACHUSETTS, 2010</a:t>
            </a:r>
            <a:endParaRPr lang="en-US" sz="2000"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21</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a:t>
            </a:r>
            <a:r>
              <a:rPr lang="en-US" sz="1000" b="1" dirty="0" smtClean="0">
                <a:solidFill>
                  <a:prstClr val="black"/>
                </a:solidFill>
              </a:rPr>
              <a:t>STATUS</a:t>
            </a: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a:t>adults </a:t>
            </a:r>
            <a:r>
              <a:rPr lang="en-US" sz="1200" dirty="0" smtClean="0"/>
              <a:t>who </a:t>
            </a:r>
            <a:r>
              <a:rPr lang="en-US" sz="1200" dirty="0"/>
              <a:t>were ever uninsured over the past 12 months were less confident in their ability to afford health care in the coming year than were those insured for the full year, with only 13.3% of the uninsured very confident as compared </a:t>
            </a:r>
            <a:r>
              <a:rPr lang="en-US" sz="1200" dirty="0" smtClean="0"/>
              <a:t>with</a:t>
            </a:r>
            <a:r>
              <a:rPr lang="en-US" sz="1200" dirty="0" smtClean="0"/>
              <a:t> </a:t>
            </a:r>
            <a:r>
              <a:rPr lang="en-US" sz="1200" dirty="0"/>
              <a:t>36.3% very confident among the insured</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2161591786"/>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solidFill>
                  <a:srgbClr val="1C1C1C"/>
                </a:solidFill>
              </a:rPr>
              <a:t>2010 </a:t>
            </a:r>
            <a:r>
              <a:rPr lang="en-US" sz="800" dirty="0">
                <a:solidFill>
                  <a:srgbClr val="1C1C1C"/>
                </a:solidFill>
              </a:rPr>
              <a:t>Massachusetts Health Reform Survey (MHRS</a:t>
            </a:r>
            <a:r>
              <a:rPr lang="en-US" sz="800" dirty="0" smtClean="0">
                <a:solidFill>
                  <a:srgbClr val="1C1C1C"/>
                </a:solidFill>
              </a:rPr>
              <a:t>).</a:t>
            </a:r>
          </a:p>
          <a:p>
            <a:pPr>
              <a:spcBef>
                <a:spcPts val="300"/>
              </a:spcBef>
            </a:pPr>
            <a:r>
              <a:rPr lang="en-US" sz="800" dirty="0" smtClean="0"/>
              <a:t>* (**) (***) Significantly different from the insured at the 0.10 (0.05) (0.01) level.</a:t>
            </a:r>
            <a:endParaRPr lang="en-US" sz="800" dirty="0"/>
          </a:p>
        </p:txBody>
      </p:sp>
    </p:spTree>
    <p:extLst>
      <p:ext uri="{BB962C8B-B14F-4D97-AF65-F5344CB8AC3E}">
        <p14:creationId xmlns="" xmlns:p14="http://schemas.microsoft.com/office/powerpoint/2010/main" val="3426544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COMPARING MASSACHUSETTS </a:t>
            </a:r>
            <a:r>
              <a:rPr lang="en-US" sz="2000" dirty="0" smtClean="0"/>
              <a:t>WITH </a:t>
            </a:r>
            <a:r>
              <a:rPr lang="en-US" sz="2000" dirty="0" smtClean="0"/>
              <a:t>THE REST OF THE NATION:  </a:t>
            </a:r>
            <a:br>
              <a:rPr lang="en-US" sz="2000" dirty="0" smtClean="0"/>
            </a:br>
            <a:r>
              <a:rPr lang="en-US" sz="2000" dirty="0" smtClean="0"/>
              <a:t>FAMILY INCOME OF UNINSURED </a:t>
            </a:r>
            <a:br>
              <a:rPr lang="en-US" sz="2000" dirty="0" smtClean="0"/>
            </a:br>
            <a:r>
              <a:rPr lang="en-US" sz="2000" dirty="0" smtClean="0"/>
              <a:t>NON-ELDERLY ADULTS 19 TO 64, 2010</a:t>
            </a:r>
            <a:endParaRPr lang="en-US" sz="2000"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22</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INCOME LEVEL</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Uninsured </a:t>
            </a:r>
            <a:r>
              <a:rPr lang="en-US" sz="1200" dirty="0" smtClean="0"/>
              <a:t>non-elderly </a:t>
            </a:r>
            <a:r>
              <a:rPr lang="en-US" sz="1200" dirty="0"/>
              <a:t>adults in Massachusetts were more likely to live in higher income </a:t>
            </a:r>
            <a:r>
              <a:rPr lang="en-US" sz="1200" dirty="0" smtClean="0"/>
              <a:t>families </a:t>
            </a:r>
            <a:r>
              <a:rPr lang="en-US" sz="1200" dirty="0"/>
              <a:t>than were </a:t>
            </a:r>
            <a:r>
              <a:rPr lang="en-US" sz="1200" dirty="0" smtClean="0"/>
              <a:t>the </a:t>
            </a:r>
            <a:r>
              <a:rPr lang="en-US" sz="1200" dirty="0"/>
              <a:t>uninsured in the rest of the nation.</a:t>
            </a:r>
          </a:p>
        </p:txBody>
      </p:sp>
      <p:graphicFrame>
        <p:nvGraphicFramePr>
          <p:cNvPr id="9" name="Chart 8"/>
          <p:cNvGraphicFramePr/>
          <p:nvPr>
            <p:extLst>
              <p:ext uri="{D42A27DB-BD31-4B8C-83A1-F6EECF244321}">
                <p14:modId xmlns="" xmlns:p14="http://schemas.microsoft.com/office/powerpoint/2010/main" val="2196849323"/>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solidFill>
                <a:srgbClr val="1C1C1C"/>
              </a:solidFill>
            </a:endParaRP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FPL is Federal Poverty Level</a:t>
            </a:r>
            <a:r>
              <a:rPr lang="en-US" sz="800" dirty="0" smtClean="0"/>
              <a:t>.</a:t>
            </a:r>
          </a:p>
          <a:p>
            <a:pPr>
              <a:spcBef>
                <a:spcPts val="300"/>
              </a:spcBef>
            </a:pPr>
            <a:r>
              <a:rPr lang="en-US" sz="800" dirty="0" smtClean="0"/>
              <a:t>* </a:t>
            </a:r>
            <a:r>
              <a:rPr lang="en-US" sz="800" dirty="0"/>
              <a:t>(**) (***) Significantly different from </a:t>
            </a:r>
            <a:r>
              <a:rPr lang="en-US" sz="800" dirty="0" smtClean="0"/>
              <a:t>Massachusetts at </a:t>
            </a:r>
            <a:r>
              <a:rPr lang="en-US" sz="800" dirty="0"/>
              <a:t>the 0.10 (0.05) (0.01) level.</a:t>
            </a:r>
          </a:p>
        </p:txBody>
      </p:sp>
    </p:spTree>
    <p:extLst>
      <p:ext uri="{BB962C8B-B14F-4D97-AF65-F5344CB8AC3E}">
        <p14:creationId xmlns="" xmlns:p14="http://schemas.microsoft.com/office/powerpoint/2010/main" val="2728691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COMPARING MASSACHUSETTS </a:t>
            </a:r>
            <a:r>
              <a:rPr lang="en-US" sz="2000" dirty="0" smtClean="0"/>
              <a:t>WITH </a:t>
            </a:r>
            <a:r>
              <a:rPr lang="en-US" sz="2000" dirty="0" smtClean="0"/>
              <a:t>THE REST OF THE NATION: </a:t>
            </a:r>
            <a:br>
              <a:rPr lang="en-US" sz="2000" dirty="0" smtClean="0"/>
            </a:br>
            <a:r>
              <a:rPr lang="en-US" sz="2000" dirty="0" smtClean="0"/>
              <a:t>EDUCATIONAL ATTAINMENT OF UNINSURED </a:t>
            </a:r>
            <a:br>
              <a:rPr lang="en-US" sz="2000" dirty="0" smtClean="0"/>
            </a:br>
            <a:r>
              <a:rPr lang="en-US" sz="2000" dirty="0" smtClean="0"/>
              <a:t>NON-ELDERLY ADULTS 19 TO 64, 2010</a:t>
            </a:r>
            <a:endParaRPr lang="en-US" sz="2000"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23</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p>
          <a:p>
            <a:pPr>
              <a:spcBef>
                <a:spcPts val="300"/>
              </a:spcBef>
            </a:pPr>
            <a:r>
              <a:rPr lang="en-US" sz="800" dirty="0"/>
              <a:t>* (**) (***) Significantly different from Massachusetts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EDUCATION LEVEL</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Uninsured </a:t>
            </a:r>
            <a:r>
              <a:rPr lang="en-US" sz="1200" dirty="0" smtClean="0"/>
              <a:t>non-elderly </a:t>
            </a:r>
            <a:r>
              <a:rPr lang="en-US" sz="1200" dirty="0"/>
              <a:t>adults in Massachusetts tended </a:t>
            </a:r>
            <a:r>
              <a:rPr lang="en-US" sz="1200" dirty="0" smtClean="0"/>
              <a:t>to </a:t>
            </a:r>
            <a:r>
              <a:rPr lang="en-US" sz="1200" dirty="0"/>
              <a:t>have higher levels of educational attainment than did the uninsured in the rest of the </a:t>
            </a:r>
            <a:r>
              <a:rPr lang="en-US" sz="1200" dirty="0" smtClean="0"/>
              <a:t>nation.</a:t>
            </a:r>
            <a:endParaRPr lang="en-US" sz="1200" dirty="0"/>
          </a:p>
        </p:txBody>
      </p:sp>
      <p:graphicFrame>
        <p:nvGraphicFramePr>
          <p:cNvPr id="9" name="Chart 8"/>
          <p:cNvGraphicFramePr/>
          <p:nvPr>
            <p:extLst>
              <p:ext uri="{D42A27DB-BD31-4B8C-83A1-F6EECF244321}">
                <p14:modId xmlns="" xmlns:p14="http://schemas.microsoft.com/office/powerpoint/2010/main" val="1941372232"/>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993495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t>COMPARING MASSACHUSETTS </a:t>
            </a:r>
            <a:r>
              <a:rPr lang="en-US" dirty="0" smtClean="0"/>
              <a:t>WITH </a:t>
            </a:r>
            <a:r>
              <a:rPr lang="en-US" dirty="0" smtClean="0"/>
              <a:t>THE REST OF THE NATION:  </a:t>
            </a:r>
            <a:br>
              <a:rPr lang="en-US" dirty="0" smtClean="0"/>
            </a:br>
            <a:r>
              <a:rPr lang="en-US" dirty="0" smtClean="0"/>
              <a:t>AGE, SEX, AND MARITAL STATUS OF UNINSURED </a:t>
            </a:r>
            <a:br>
              <a:rPr lang="en-US" dirty="0" smtClean="0"/>
            </a:br>
            <a:r>
              <a:rPr lang="en-US" dirty="0" smtClean="0"/>
              <a:t>NON-ELDERLY ADULTS 19 TO 64, 2010</a:t>
            </a:r>
            <a:endParaRPr lang="en-US" dirty="0"/>
          </a:p>
        </p:txBody>
      </p:sp>
      <p:sp>
        <p:nvSpPr>
          <p:cNvPr id="3" name="Slide Number Placeholder 2"/>
          <p:cNvSpPr>
            <a:spLocks noGrp="1"/>
          </p:cNvSpPr>
          <p:nvPr>
            <p:ph type="sldNum" sz="quarter" idx="10"/>
          </p:nvPr>
        </p:nvSpPr>
        <p:spPr/>
        <p:txBody>
          <a:bodyPr/>
          <a:lstStyle/>
          <a:p>
            <a:fld id="{5DCEACFD-D5E8-4814-B0F8-EF4EA1641FDE}" type="slidenum">
              <a:rPr lang="en-US" smtClean="0"/>
              <a:pPr/>
              <a:t>24</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CHARACTERISTIC</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71450" indent="-171450" fontAlgn="auto">
              <a:spcBef>
                <a:spcPts val="0"/>
              </a:spcBef>
              <a:spcAft>
                <a:spcPts val="0"/>
              </a:spcAft>
              <a:buClr>
                <a:srgbClr val="FF6600"/>
              </a:buClr>
              <a:buFont typeface="Wingdings" pitchFamily="2" charset="2"/>
              <a:buChar char="§"/>
              <a:defRPr/>
            </a:pPr>
            <a:r>
              <a:rPr lang="en-US" sz="1200" dirty="0">
                <a:solidFill>
                  <a:srgbClr val="4D4D4D"/>
                </a:solidFill>
              </a:rPr>
              <a:t>Uninsured </a:t>
            </a:r>
            <a:r>
              <a:rPr lang="en-US" sz="1200" dirty="0" smtClean="0">
                <a:solidFill>
                  <a:srgbClr val="4D4D4D"/>
                </a:solidFill>
              </a:rPr>
              <a:t>non-elderly </a:t>
            </a:r>
            <a:r>
              <a:rPr lang="en-US" sz="1200" dirty="0">
                <a:solidFill>
                  <a:srgbClr val="4D4D4D"/>
                </a:solidFill>
              </a:rPr>
              <a:t>adults in Massachusetts were more likely to be young, male and single than were the uninsured in the rest of the </a:t>
            </a:r>
            <a:r>
              <a:rPr lang="en-US" sz="1200" dirty="0" smtClean="0">
                <a:solidFill>
                  <a:srgbClr val="4D4D4D"/>
                </a:solidFill>
              </a:rPr>
              <a:t>nation</a:t>
            </a:r>
            <a:r>
              <a:rPr lang="en-US" sz="1200" dirty="0" smtClean="0"/>
              <a:t>.</a:t>
            </a:r>
            <a:endParaRPr lang="en-US" sz="1200" dirty="0"/>
          </a:p>
        </p:txBody>
      </p:sp>
      <p:sp>
        <p:nvSpPr>
          <p:cNvPr id="12"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solidFill>
                  <a:srgbClr val="1C1C1C"/>
                </a:solidFill>
              </a:rPr>
              <a:t>).</a:t>
            </a:r>
            <a:endParaRPr lang="en-US" sz="800" dirty="0">
              <a:solidFill>
                <a:srgbClr val="1C1C1C"/>
              </a:solidFill>
            </a:endParaRPr>
          </a:p>
          <a:p>
            <a:pPr>
              <a:spcBef>
                <a:spcPts val="300"/>
              </a:spcBef>
            </a:pPr>
            <a:r>
              <a:rPr lang="en-US" sz="800" dirty="0" smtClean="0"/>
              <a:t>* </a:t>
            </a:r>
            <a:r>
              <a:rPr lang="en-US" sz="800" dirty="0"/>
              <a:t>(**) (***) Significantly different from Massachusetts at the 0.10 (0.05) (0.01) level.</a:t>
            </a:r>
          </a:p>
        </p:txBody>
      </p:sp>
      <p:graphicFrame>
        <p:nvGraphicFramePr>
          <p:cNvPr id="13" name="Chart 12"/>
          <p:cNvGraphicFramePr/>
          <p:nvPr>
            <p:extLst>
              <p:ext uri="{D42A27DB-BD31-4B8C-83A1-F6EECF244321}">
                <p14:modId xmlns="" xmlns:p14="http://schemas.microsoft.com/office/powerpoint/2010/main" val="3798472692"/>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62086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t>COMPARING MASSACHUSETTS </a:t>
            </a:r>
            <a:r>
              <a:rPr lang="en-US" dirty="0" smtClean="0"/>
              <a:t>WITH </a:t>
            </a:r>
            <a:r>
              <a:rPr lang="en-US" dirty="0" smtClean="0"/>
              <a:t>THE REST OF THE NATION:  </a:t>
            </a:r>
            <a:br>
              <a:rPr lang="en-US" dirty="0" smtClean="0"/>
            </a:br>
            <a:r>
              <a:rPr lang="en-US" dirty="0" smtClean="0"/>
              <a:t>FAMILY TYPE OF UNINSURED CHILDREN 0 TO 18, 2010</a:t>
            </a:r>
            <a:endParaRPr lang="en-US"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25</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2010 American Community Survey (</a:t>
            </a:r>
            <a:r>
              <a:rPr lang="en-US" sz="800" dirty="0" smtClean="0"/>
              <a:t>ACS).</a:t>
            </a:r>
            <a:endParaRPr lang="en-US" sz="800" dirty="0"/>
          </a:p>
          <a:p>
            <a:pPr>
              <a:spcBef>
                <a:spcPts val="300"/>
              </a:spcBef>
            </a:pPr>
            <a:r>
              <a:rPr lang="en-US" sz="800" dirty="0"/>
              <a:t>* (**) (***) Significantly different from Massachusetts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CHARACTERISTIC</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Uninsured children in Massachusetts were less likely to live in a two-parent, married family than were uninsured children in the rest of the nation</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2723357001"/>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12912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000" dirty="0" smtClean="0"/>
              <a:t>COMPARING MASSACHUSETTS </a:t>
            </a:r>
            <a:r>
              <a:rPr lang="en-US" sz="2000" dirty="0" smtClean="0"/>
              <a:t>WITH </a:t>
            </a:r>
            <a:r>
              <a:rPr lang="en-US" sz="2000" dirty="0" smtClean="0"/>
              <a:t>THE REST OF THE NATION:  </a:t>
            </a:r>
            <a:br>
              <a:rPr lang="en-US" sz="2000" dirty="0" smtClean="0"/>
            </a:br>
            <a:r>
              <a:rPr lang="en-US" sz="2000" dirty="0" smtClean="0"/>
              <a:t>FAMILY INCOME OF </a:t>
            </a:r>
            <a:r>
              <a:rPr lang="en-US" dirty="0"/>
              <a:t>UNINSURED </a:t>
            </a:r>
            <a:r>
              <a:rPr lang="en-US" dirty="0" smtClean="0"/>
              <a:t>CHILDREN </a:t>
            </a:r>
            <a:r>
              <a:rPr lang="en-US" dirty="0"/>
              <a:t>0 TO 18, 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26</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INCOME LEVEL</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Uninsured children in Massachusetts were more likely to live in higher income families than were uninsured children in the rest of the nation.</a:t>
            </a:r>
          </a:p>
        </p:txBody>
      </p:sp>
      <p:graphicFrame>
        <p:nvGraphicFramePr>
          <p:cNvPr id="9" name="Chart 8"/>
          <p:cNvGraphicFramePr/>
          <p:nvPr>
            <p:extLst>
              <p:ext uri="{D42A27DB-BD31-4B8C-83A1-F6EECF244321}">
                <p14:modId xmlns="" xmlns:p14="http://schemas.microsoft.com/office/powerpoint/2010/main" val="3497786658"/>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solidFill>
                <a:srgbClr val="1C1C1C"/>
              </a:solidFill>
            </a:endParaRPr>
          </a:p>
          <a:p>
            <a:pPr>
              <a:spcBef>
                <a:spcPts val="300"/>
              </a:spcBef>
            </a:pPr>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FPL is Federal Poverty Level</a:t>
            </a:r>
            <a:r>
              <a:rPr lang="en-US" sz="800" dirty="0" smtClean="0"/>
              <a:t>.</a:t>
            </a:r>
          </a:p>
          <a:p>
            <a:pPr>
              <a:spcBef>
                <a:spcPts val="300"/>
              </a:spcBef>
            </a:pPr>
            <a:r>
              <a:rPr lang="en-US" sz="800" dirty="0" smtClean="0"/>
              <a:t>* </a:t>
            </a:r>
            <a:r>
              <a:rPr lang="en-US" sz="800" dirty="0"/>
              <a:t>(**) (***) Significantly different from Massachusetts at the 0.10 (0.05) (0.01) level.</a:t>
            </a:r>
          </a:p>
        </p:txBody>
      </p:sp>
    </p:spTree>
    <p:extLst>
      <p:ext uri="{BB962C8B-B14F-4D97-AF65-F5344CB8AC3E}">
        <p14:creationId xmlns="" xmlns:p14="http://schemas.microsoft.com/office/powerpoint/2010/main" val="148757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42900"/>
            <a:ext cx="8229600" cy="796925"/>
          </a:xfrm>
        </p:spPr>
        <p:txBody>
          <a:bodyPr/>
          <a:lstStyle/>
          <a:p>
            <a:r>
              <a:rPr lang="en-US" dirty="0" smtClean="0"/>
              <a:t>UNINSURANCE RATE FOR CHILDREN </a:t>
            </a:r>
            <a:br>
              <a:rPr lang="en-US" dirty="0" smtClean="0"/>
            </a:br>
            <a:r>
              <a:rPr lang="en-US" dirty="0" smtClean="0"/>
              <a:t>AGE 0 TO 18 IN MASSACHUSETTS, 2010</a:t>
            </a:r>
            <a:endParaRPr lang="en-US"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27</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In 2010, </a:t>
            </a:r>
            <a:r>
              <a:rPr lang="en-US" sz="1200" dirty="0" err="1"/>
              <a:t>uninsurance</a:t>
            </a:r>
            <a:r>
              <a:rPr lang="en-US" sz="1200" dirty="0"/>
              <a:t> for children in Massachusetts was highest in pockets of the Western, Metro West, and Southeastern regions of the state.</a:t>
            </a:r>
          </a:p>
          <a:p>
            <a:pPr marL="114300" indent="-114300">
              <a:lnSpc>
                <a:spcPts val="1500"/>
              </a:lnSpc>
              <a:spcBef>
                <a:spcPts val="600"/>
              </a:spcBef>
              <a:buClr>
                <a:schemeClr val="tx2"/>
              </a:buClr>
              <a:buFont typeface="Arial" pitchFamily="34" charset="0"/>
              <a:buChar char="•"/>
            </a:pPr>
            <a:r>
              <a:rPr lang="en-US" sz="1200" dirty="0"/>
              <a:t>The places in the state with the highest </a:t>
            </a:r>
            <a:r>
              <a:rPr lang="en-US" sz="1200" dirty="0" err="1"/>
              <a:t>uninsurance</a:t>
            </a:r>
            <a:r>
              <a:rPr lang="en-US" sz="1200" dirty="0"/>
              <a:t> rate for children over the 2008-2010 period were Revere (4.0%), Beverly (4.6%), Marlborough (4.9%), Framingham (4.9%), and Burlington (6.1%) (data not shown).</a:t>
            </a:r>
          </a:p>
        </p:txBody>
      </p:sp>
      <p:sp>
        <p:nvSpPr>
          <p:cNvPr id="10" name="TextBox 6"/>
          <p:cNvSpPr txBox="1">
            <a:spLocks noChangeArrowheads="1"/>
          </p:cNvSpPr>
          <p:nvPr/>
        </p:nvSpPr>
        <p:spPr bwMode="auto">
          <a:xfrm>
            <a:off x="455612" y="6161544"/>
            <a:ext cx="5926137" cy="215444"/>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p>
        </p:txBody>
      </p:sp>
      <p:grpSp>
        <p:nvGrpSpPr>
          <p:cNvPr id="12" name="Group 11"/>
          <p:cNvGrpSpPr/>
          <p:nvPr/>
        </p:nvGrpSpPr>
        <p:grpSpPr>
          <a:xfrm>
            <a:off x="847725" y="2295504"/>
            <a:ext cx="5264092" cy="2957556"/>
            <a:chOff x="847725" y="2295504"/>
            <a:chExt cx="5264092" cy="2957556"/>
          </a:xfrm>
        </p:grpSpPr>
        <p:pic>
          <p:nvPicPr>
            <p:cNvPr id="6" name="Picture 5"/>
            <p:cNvPicPr>
              <a:picLocks noChangeAspect="1"/>
            </p:cNvPicPr>
            <p:nvPr/>
          </p:nvPicPr>
          <p:blipFill rotWithShape="1">
            <a:blip r:embed="rId3" cstate="screen">
              <a:extLst>
                <a:ext uri="{28A0092B-C50C-407E-A947-70E740481C1C}">
                  <a14:useLocalDpi xmlns="" xmlns:a14="http://schemas.microsoft.com/office/drawing/2010/main"/>
                </a:ext>
              </a:extLst>
            </a:blip>
            <a:srcRect t="47104"/>
            <a:stretch/>
          </p:blipFill>
          <p:spPr>
            <a:xfrm>
              <a:off x="847725" y="2295504"/>
              <a:ext cx="5264092" cy="2957556"/>
            </a:xfrm>
            <a:prstGeom prst="rect">
              <a:avLst/>
            </a:prstGeom>
          </p:spPr>
        </p:pic>
        <p:sp>
          <p:nvSpPr>
            <p:cNvPr id="7" name="Rectangle 6"/>
            <p:cNvSpPr/>
            <p:nvPr/>
          </p:nvSpPr>
          <p:spPr>
            <a:xfrm>
              <a:off x="3352800" y="2295504"/>
              <a:ext cx="1076325" cy="26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23472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42900"/>
            <a:ext cx="8229600" cy="796925"/>
          </a:xfrm>
        </p:spPr>
        <p:txBody>
          <a:bodyPr/>
          <a:lstStyle/>
          <a:p>
            <a:r>
              <a:rPr lang="en-US" dirty="0" smtClean="0"/>
              <a:t>NUMBER OF UNINSURED CHILDREN </a:t>
            </a:r>
            <a:br>
              <a:rPr lang="en-US" dirty="0" smtClean="0"/>
            </a:br>
            <a:r>
              <a:rPr lang="en-US" dirty="0" smtClean="0"/>
              <a:t>AGE 0 TO 18 IN MASSACHUSETTS, 2010</a:t>
            </a:r>
            <a:endParaRPr lang="en-US"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28</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In 2010, the highest </a:t>
            </a:r>
            <a:r>
              <a:rPr lang="en-US" sz="1200" dirty="0" smtClean="0"/>
              <a:t>numbers </a:t>
            </a:r>
            <a:r>
              <a:rPr lang="en-US" sz="1200" dirty="0"/>
              <a:t>of uninsured children lived in parts of the Western, Metro West, and Northeastern regions of Massachusetts.</a:t>
            </a:r>
          </a:p>
          <a:p>
            <a:pPr marL="114300" indent="-114300">
              <a:lnSpc>
                <a:spcPts val="1500"/>
              </a:lnSpc>
              <a:spcBef>
                <a:spcPts val="600"/>
              </a:spcBef>
              <a:buClr>
                <a:schemeClr val="tx2"/>
              </a:buClr>
              <a:buFont typeface="Arial" pitchFamily="34" charset="0"/>
              <a:buChar char="•"/>
            </a:pPr>
            <a:r>
              <a:rPr lang="en-US" sz="1200" dirty="0"/>
              <a:t>The places in the state with the highest </a:t>
            </a:r>
            <a:r>
              <a:rPr lang="en-US" sz="1200" dirty="0" smtClean="0"/>
              <a:t>numbers </a:t>
            </a:r>
            <a:r>
              <a:rPr lang="en-US" sz="1200" dirty="0"/>
              <a:t>of uninsured children over the 2008-2010 period were Lynn (538), New Bedford (599), Brockton (657), Framingham (688</a:t>
            </a:r>
            <a:r>
              <a:rPr lang="en-US" sz="1200" dirty="0" smtClean="0"/>
              <a:t>), </a:t>
            </a:r>
            <a:r>
              <a:rPr lang="en-US" sz="1200" dirty="0"/>
              <a:t>and Boston (1,659) (data not shown</a:t>
            </a:r>
            <a:r>
              <a:rPr lang="en-US" sz="1200" dirty="0" smtClean="0"/>
              <a:t>).</a:t>
            </a:r>
            <a:endParaRPr lang="en-US" sz="1200" dirty="0"/>
          </a:p>
        </p:txBody>
      </p:sp>
      <p:sp>
        <p:nvSpPr>
          <p:cNvPr id="10" name="TextBox 6"/>
          <p:cNvSpPr txBox="1">
            <a:spLocks noChangeArrowheads="1"/>
          </p:cNvSpPr>
          <p:nvPr/>
        </p:nvSpPr>
        <p:spPr bwMode="auto">
          <a:xfrm>
            <a:off x="455612" y="6161544"/>
            <a:ext cx="5926137" cy="215444"/>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p>
        </p:txBody>
      </p:sp>
      <p:grpSp>
        <p:nvGrpSpPr>
          <p:cNvPr id="2" name="Group 1"/>
          <p:cNvGrpSpPr/>
          <p:nvPr/>
        </p:nvGrpSpPr>
        <p:grpSpPr>
          <a:xfrm>
            <a:off x="847725" y="2295504"/>
            <a:ext cx="5264092" cy="2957556"/>
            <a:chOff x="847725" y="2295504"/>
            <a:chExt cx="5264092" cy="2957556"/>
          </a:xfrm>
        </p:grpSpPr>
        <p:pic>
          <p:nvPicPr>
            <p:cNvPr id="11" name="Picture 10"/>
            <p:cNvPicPr>
              <a:picLocks noChangeAspect="1"/>
            </p:cNvPicPr>
            <p:nvPr/>
          </p:nvPicPr>
          <p:blipFill rotWithShape="1">
            <a:blip r:embed="rId3" cstate="screen">
              <a:extLst>
                <a:ext uri="{28A0092B-C50C-407E-A947-70E740481C1C}">
                  <a14:useLocalDpi xmlns="" xmlns:a14="http://schemas.microsoft.com/office/drawing/2010/main"/>
                </a:ext>
              </a:extLst>
            </a:blip>
            <a:srcRect t="47393"/>
            <a:stretch/>
          </p:blipFill>
          <p:spPr>
            <a:xfrm>
              <a:off x="847725" y="2305050"/>
              <a:ext cx="5264092" cy="2948010"/>
            </a:xfrm>
            <a:prstGeom prst="rect">
              <a:avLst/>
            </a:prstGeom>
          </p:spPr>
        </p:pic>
        <p:sp>
          <p:nvSpPr>
            <p:cNvPr id="7" name="Rectangle 6"/>
            <p:cNvSpPr/>
            <p:nvPr/>
          </p:nvSpPr>
          <p:spPr>
            <a:xfrm>
              <a:off x="3352800" y="2295504"/>
              <a:ext cx="1076325" cy="26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0273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AND METHODS</a:t>
            </a:r>
            <a:endParaRPr lang="en-US" dirty="0"/>
          </a:p>
        </p:txBody>
      </p:sp>
      <p:sp>
        <p:nvSpPr>
          <p:cNvPr id="2" name="Slide Number Placeholder 1"/>
          <p:cNvSpPr>
            <a:spLocks noGrp="1"/>
          </p:cNvSpPr>
          <p:nvPr>
            <p:ph type="sldNum" sz="quarter" idx="10"/>
          </p:nvPr>
        </p:nvSpPr>
        <p:spPr/>
        <p:txBody>
          <a:bodyPr/>
          <a:lstStyle/>
          <a:p>
            <a:pPr>
              <a:defRPr/>
            </a:pPr>
            <a:fld id="{D57E3165-6C5A-4679-A824-0EC56A7D8F5C}" type="slidenum">
              <a:rPr lang="en-US" smtClean="0">
                <a:solidFill>
                  <a:srgbClr val="969696">
                    <a:lumMod val="50000"/>
                  </a:srgbClr>
                </a:solidFill>
              </a:rPr>
              <a:pPr>
                <a:defRPr/>
              </a:pPr>
              <a:t>2</a:t>
            </a:fld>
            <a:endParaRPr lang="en-US" dirty="0">
              <a:solidFill>
                <a:srgbClr val="969696">
                  <a:lumMod val="50000"/>
                </a:srgbClr>
              </a:solidFill>
            </a:endParaRPr>
          </a:p>
        </p:txBody>
      </p:sp>
      <p:sp>
        <p:nvSpPr>
          <p:cNvPr id="7" name="TextBox 9"/>
          <p:cNvSpPr txBox="1">
            <a:spLocks noChangeArrowheads="1"/>
          </p:cNvSpPr>
          <p:nvPr/>
        </p:nvSpPr>
        <p:spPr bwMode="auto">
          <a:xfrm>
            <a:off x="457200" y="5913768"/>
            <a:ext cx="8229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7150" indent="-57150" fontAlgn="auto">
              <a:spcBef>
                <a:spcPts val="300"/>
              </a:spcBef>
              <a:spcAft>
                <a:spcPts val="0"/>
              </a:spcAft>
              <a:defRPr/>
            </a:pPr>
            <a:r>
              <a:rPr lang="en-US" sz="800" baseline="30000" dirty="0" smtClean="0">
                <a:latin typeface="+mn-lt"/>
              </a:rPr>
              <a:t>1	</a:t>
            </a:r>
            <a:r>
              <a:rPr lang="en-US" sz="800" dirty="0" smtClean="0">
                <a:latin typeface="+mn-lt"/>
              </a:rPr>
              <a:t>For the ACS, we rely </a:t>
            </a:r>
            <a:r>
              <a:rPr lang="en-US" sz="800" dirty="0">
                <a:latin typeface="+mn-lt"/>
              </a:rPr>
              <a:t>on the augmented public use data from the Integrated Public Use Microdata Series (IPUMS) to take advantage of edits that have been made to improve the use of the data for research</a:t>
            </a:r>
            <a:r>
              <a:rPr lang="en-US" sz="800" dirty="0" smtClean="0">
                <a:latin typeface="+mn-lt"/>
              </a:rPr>
              <a:t>. </a:t>
            </a:r>
            <a:r>
              <a:rPr lang="en-US" sz="800" dirty="0" smtClean="0">
                <a:latin typeface="+mn-lt"/>
              </a:rPr>
              <a:t>See </a:t>
            </a:r>
            <a:r>
              <a:rPr lang="en-US" sz="800" dirty="0">
                <a:latin typeface="+mn-lt"/>
              </a:rPr>
              <a:t>Steven </a:t>
            </a:r>
            <a:r>
              <a:rPr lang="en-US" sz="800" dirty="0" err="1">
                <a:latin typeface="+mn-lt"/>
              </a:rPr>
              <a:t>Ruggles</a:t>
            </a:r>
            <a:r>
              <a:rPr lang="en-US" sz="800" dirty="0">
                <a:latin typeface="+mn-lt"/>
              </a:rPr>
              <a:t>, J. Trent Alexander, Katie </a:t>
            </a:r>
            <a:r>
              <a:rPr lang="en-US" sz="800" dirty="0" err="1">
                <a:latin typeface="+mn-lt"/>
              </a:rPr>
              <a:t>Genadek</a:t>
            </a:r>
            <a:r>
              <a:rPr lang="en-US" sz="800" dirty="0">
                <a:latin typeface="+mn-lt"/>
              </a:rPr>
              <a:t>, Ronald </a:t>
            </a:r>
            <a:r>
              <a:rPr lang="en-US" sz="800" dirty="0" err="1">
                <a:latin typeface="+mn-lt"/>
              </a:rPr>
              <a:t>Goeken</a:t>
            </a:r>
            <a:r>
              <a:rPr lang="en-US" sz="800" dirty="0">
                <a:latin typeface="+mn-lt"/>
              </a:rPr>
              <a:t>, Matthew B. Schroeder, and Matthew </a:t>
            </a:r>
            <a:r>
              <a:rPr lang="en-US" sz="800" dirty="0" err="1">
                <a:latin typeface="+mn-lt"/>
              </a:rPr>
              <a:t>Sobek</a:t>
            </a:r>
            <a:r>
              <a:rPr lang="en-US" sz="800" dirty="0">
                <a:latin typeface="+mn-lt"/>
              </a:rPr>
              <a:t>. 2010.  Integrated Public Use </a:t>
            </a:r>
            <a:r>
              <a:rPr lang="en-US" sz="800" dirty="0" err="1">
                <a:latin typeface="+mn-lt"/>
              </a:rPr>
              <a:t>Microdata</a:t>
            </a:r>
            <a:r>
              <a:rPr lang="en-US" sz="800" dirty="0">
                <a:latin typeface="+mn-lt"/>
              </a:rPr>
              <a:t> Series: Version 5.0 [Machine-readable database]. Minneapolis, MN: University of Minnesota</a:t>
            </a:r>
            <a:r>
              <a:rPr lang="en-US" sz="800" dirty="0" smtClean="0">
                <a:latin typeface="+mn-lt"/>
              </a:rPr>
              <a:t>.</a:t>
            </a:r>
            <a:endParaRPr lang="en-US" sz="800" dirty="0">
              <a:latin typeface="+mn-lt"/>
            </a:endParaRPr>
          </a:p>
        </p:txBody>
      </p:sp>
      <p:sp>
        <p:nvSpPr>
          <p:cNvPr id="9" name="Content Placeholder 5"/>
          <p:cNvSpPr txBox="1">
            <a:spLocks/>
          </p:cNvSpPr>
          <p:nvPr/>
        </p:nvSpPr>
        <p:spPr>
          <a:xfrm>
            <a:off x="457200" y="1250281"/>
            <a:ext cx="3931920" cy="3963132"/>
          </a:xfrm>
          <a:prstGeom prst="rect">
            <a:avLst/>
          </a:prstGeom>
        </p:spPr>
        <p:txBody>
          <a:bodyPr lIns="0" rIns="0" numCol="1" spcCol="365760"/>
          <a:lst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Font typeface="Arial" pitchFamily="34" charset="0"/>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lvl="0" indent="0" eaLnBrk="1" hangingPunct="1">
              <a:lnSpc>
                <a:spcPts val="1600"/>
              </a:lnSpc>
              <a:spcBef>
                <a:spcPct val="0"/>
              </a:spcBef>
              <a:buClrTx/>
              <a:buNone/>
            </a:pPr>
            <a:r>
              <a:rPr lang="en-US" sz="1200" b="1" dirty="0">
                <a:solidFill>
                  <a:srgbClr val="F15C22"/>
                </a:solidFill>
                <a:latin typeface="Calibri" pitchFamily="34" charset="0"/>
                <a:cs typeface="Arial" charset="0"/>
              </a:rPr>
              <a:t>DATA</a:t>
            </a:r>
          </a:p>
          <a:p>
            <a:pPr marL="0" lvl="0" indent="0" eaLnBrk="1" hangingPunct="1">
              <a:lnSpc>
                <a:spcPts val="1600"/>
              </a:lnSpc>
              <a:spcBef>
                <a:spcPct val="0"/>
              </a:spcBef>
              <a:buClrTx/>
              <a:buNone/>
            </a:pPr>
            <a:r>
              <a:rPr lang="en-US" sz="1050" dirty="0">
                <a:solidFill>
                  <a:srgbClr val="1C1C1C"/>
                </a:solidFill>
                <a:latin typeface="Calibri" pitchFamily="34" charset="0"/>
                <a:cs typeface="Arial" charset="0"/>
              </a:rPr>
              <a:t>This study uses data from the Massachusetts Health Reform Survey (MHRS) and the American Community Survey (ACS).</a:t>
            </a:r>
          </a:p>
          <a:p>
            <a:pPr marL="114300" lvl="0" indent="-114300" eaLnBrk="1" hangingPunct="1">
              <a:lnSpc>
                <a:spcPts val="1600"/>
              </a:lnSpc>
              <a:buClrTx/>
              <a:buFont typeface="Arial" pitchFamily="34" charset="0"/>
              <a:buChar char="•"/>
            </a:pPr>
            <a:r>
              <a:rPr lang="en-US" sz="1050" b="1" dirty="0">
                <a:solidFill>
                  <a:srgbClr val="F15C22"/>
                </a:solidFill>
                <a:latin typeface="Calibri" pitchFamily="34" charset="0"/>
                <a:cs typeface="Arial" charset="0"/>
              </a:rPr>
              <a:t>MHRS.</a:t>
            </a:r>
            <a:r>
              <a:rPr lang="en-US" sz="1050" b="1" dirty="0">
                <a:solidFill>
                  <a:srgbClr val="1C1C1C"/>
                </a:solidFill>
                <a:latin typeface="Calibri" pitchFamily="34" charset="0"/>
                <a:cs typeface="Arial" charset="0"/>
              </a:rPr>
              <a:t>  </a:t>
            </a:r>
            <a:r>
              <a:rPr lang="en-US" sz="1050" dirty="0">
                <a:solidFill>
                  <a:srgbClr val="1C1C1C"/>
                </a:solidFill>
                <a:latin typeface="Calibri" pitchFamily="34" charset="0"/>
                <a:cs typeface="Arial" charset="0"/>
              </a:rPr>
              <a:t>The MHRS relies on telephone interviews with a stratified, random sample of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working-age adults in Massachusetts, with oversamples of lower-income adults and uninsured adults. In 2010, the survey sample was modified to include both a landline telephone sample (comparable to that used in the survey for 2006 to 2009) and a random sample of cell phones. The decision to change the survey design to include both landline telephones and cell phones reflects the rapid increase in the share of cell-phone-only households over the last few years. </a:t>
            </a:r>
          </a:p>
          <a:p>
            <a:pPr marL="114300" lvl="0" indent="0" eaLnBrk="1" hangingPunct="1">
              <a:lnSpc>
                <a:spcPts val="1600"/>
              </a:lnSpc>
              <a:buClrTx/>
              <a:buNone/>
            </a:pPr>
            <a:r>
              <a:rPr lang="en-US" sz="1050" dirty="0">
                <a:solidFill>
                  <a:srgbClr val="1C1C1C"/>
                </a:solidFill>
                <a:latin typeface="Calibri" pitchFamily="34" charset="0"/>
                <a:cs typeface="Arial" charset="0"/>
              </a:rPr>
              <a:t>The MHRS includes questions on insurance status; access to and use of health care; out-of-pocket health care costs and medical debt; insurance premiums and covered services (for those with insurance); health and disability status; and support for health reform. </a:t>
            </a:r>
            <a:endParaRPr lang="en-US" sz="1050" dirty="0" smtClean="0">
              <a:solidFill>
                <a:srgbClr val="1C1C1C"/>
              </a:solidFill>
              <a:latin typeface="Calibri" pitchFamily="34" charset="0"/>
              <a:cs typeface="Arial" charset="0"/>
            </a:endParaRPr>
          </a:p>
          <a:p>
            <a:pPr marL="114300" lvl="0" indent="0" eaLnBrk="1" hangingPunct="1">
              <a:lnSpc>
                <a:spcPts val="1600"/>
              </a:lnSpc>
              <a:buClrTx/>
              <a:buNone/>
            </a:pPr>
            <a:r>
              <a:rPr lang="en-US" sz="1050" dirty="0" smtClean="0">
                <a:solidFill>
                  <a:srgbClr val="1C1C1C"/>
                </a:solidFill>
                <a:latin typeface="Calibri" pitchFamily="34" charset="0"/>
                <a:cs typeface="Arial" charset="0"/>
              </a:rPr>
              <a:t>This </a:t>
            </a:r>
            <a:r>
              <a:rPr lang="en-US" sz="1050" dirty="0">
                <a:solidFill>
                  <a:srgbClr val="1C1C1C"/>
                </a:solidFill>
                <a:latin typeface="Calibri" pitchFamily="34" charset="0"/>
                <a:cs typeface="Arial" charset="0"/>
              </a:rPr>
              <a:t>study uses data from the 2008-2010 MHRS, providing data for 10,185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in Massachusetts, including 1,128 uninsured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The estimates are the average of data for the 2008 to 2010 period.</a:t>
            </a:r>
          </a:p>
        </p:txBody>
      </p:sp>
      <p:sp>
        <p:nvSpPr>
          <p:cNvPr id="10" name="Content Placeholder 5"/>
          <p:cNvSpPr txBox="1">
            <a:spLocks/>
          </p:cNvSpPr>
          <p:nvPr/>
        </p:nvSpPr>
        <p:spPr>
          <a:xfrm>
            <a:off x="4754880" y="1250281"/>
            <a:ext cx="3931920" cy="3963132"/>
          </a:xfrm>
          <a:prstGeom prst="rect">
            <a:avLst/>
          </a:prstGeom>
        </p:spPr>
        <p:txBody>
          <a:bodyPr lIns="0" rIns="0" numCol="1" spcCol="365760"/>
          <a:lst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Font typeface="Arial" pitchFamily="34" charset="0"/>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Font typeface="Arial" pitchFamily="34" charset="0"/>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4300" lvl="0" indent="-114300" eaLnBrk="1" hangingPunct="1">
              <a:lnSpc>
                <a:spcPts val="1600"/>
              </a:lnSpc>
              <a:buClrTx/>
              <a:buFont typeface="Arial" pitchFamily="34" charset="0"/>
              <a:buChar char="•"/>
            </a:pPr>
            <a:r>
              <a:rPr lang="en-US" sz="1050" b="1" dirty="0">
                <a:solidFill>
                  <a:srgbClr val="F15C22"/>
                </a:solidFill>
                <a:latin typeface="Calibri" pitchFamily="34" charset="0"/>
                <a:cs typeface="Arial" charset="0"/>
              </a:rPr>
              <a:t>ACS.  </a:t>
            </a:r>
            <a:r>
              <a:rPr lang="en-US" sz="1050" dirty="0">
                <a:solidFill>
                  <a:srgbClr val="1C1C1C"/>
                </a:solidFill>
                <a:latin typeface="Calibri" pitchFamily="34" charset="0"/>
                <a:cs typeface="Arial" charset="0"/>
              </a:rPr>
              <a:t>The ACS is conducted by the U.S. Census Bureau to provide information on the demographic, socioeconomic, and housing circumstances of U.S. residents. </a:t>
            </a:r>
            <a:r>
              <a:rPr lang="en-US" sz="1050" dirty="0" smtClean="0">
                <a:solidFill>
                  <a:srgbClr val="1C1C1C"/>
                </a:solidFill>
                <a:latin typeface="Calibri" pitchFamily="34" charset="0"/>
                <a:cs typeface="Arial" charset="0"/>
              </a:rPr>
              <a:t>Of </a:t>
            </a:r>
            <a:r>
              <a:rPr lang="en-US" sz="1050" dirty="0">
                <a:solidFill>
                  <a:srgbClr val="1C1C1C"/>
                </a:solidFill>
                <a:latin typeface="Calibri" pitchFamily="34" charset="0"/>
                <a:cs typeface="Arial" charset="0"/>
              </a:rPr>
              <a:t>relevance to this project, a question on health insurance coverage was added to the survey in 2008. The ACS relies on an address-based sample frame and collects data using mail, phone, and in-person interviews continuously over the year. </a:t>
            </a:r>
          </a:p>
          <a:p>
            <a:pPr marL="114300" lvl="0" indent="0" eaLnBrk="1" hangingPunct="1">
              <a:lnSpc>
                <a:spcPts val="1600"/>
              </a:lnSpc>
              <a:buClrTx/>
              <a:buNone/>
            </a:pPr>
            <a:r>
              <a:rPr lang="en-US" sz="1050" dirty="0">
                <a:solidFill>
                  <a:srgbClr val="1C1C1C"/>
                </a:solidFill>
                <a:latin typeface="Calibri" pitchFamily="34" charset="0"/>
                <a:cs typeface="Arial" charset="0"/>
              </a:rPr>
              <a:t>For this work, we rely on the 2010 ACS public use data files for the civilian non-institutionalized population.</a:t>
            </a:r>
            <a:r>
              <a:rPr lang="en-US" sz="1050" baseline="30000" dirty="0">
                <a:solidFill>
                  <a:srgbClr val="1C1C1C"/>
                </a:solidFill>
                <a:latin typeface="Calibri" pitchFamily="34" charset="0"/>
                <a:cs typeface="Arial" charset="0"/>
              </a:rPr>
              <a:t>1</a:t>
            </a:r>
            <a:r>
              <a:rPr lang="en-US" sz="1050" dirty="0">
                <a:solidFill>
                  <a:srgbClr val="1C1C1C"/>
                </a:solidFill>
                <a:latin typeface="Calibri" pitchFamily="34" charset="0"/>
                <a:cs typeface="Arial" charset="0"/>
              </a:rPr>
              <a:t> This provided data for 732,685 children and 1,796,679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for the nation as a whole, with 14,873 children and 39,733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in Massachusetts. The sample sizes for uninsured children and adults in Massachusetts were 208 and 1,900, respectively. </a:t>
            </a:r>
          </a:p>
          <a:p>
            <a:pPr marL="114300" lvl="0" indent="-114300" eaLnBrk="1" hangingPunct="1">
              <a:lnSpc>
                <a:spcPts val="1600"/>
              </a:lnSpc>
              <a:spcBef>
                <a:spcPct val="0"/>
              </a:spcBef>
              <a:buClrTx/>
              <a:buNone/>
            </a:pPr>
            <a:endParaRPr lang="en-US" sz="1050" dirty="0">
              <a:solidFill>
                <a:srgbClr val="1C1C1C"/>
              </a:solidFill>
              <a:latin typeface="Calibri" pitchFamily="34" charset="0"/>
              <a:cs typeface="Arial" charset="0"/>
            </a:endParaRPr>
          </a:p>
          <a:p>
            <a:pPr marL="0" lvl="0" indent="0" eaLnBrk="1" hangingPunct="1">
              <a:lnSpc>
                <a:spcPts val="1600"/>
              </a:lnSpc>
              <a:spcBef>
                <a:spcPct val="0"/>
              </a:spcBef>
              <a:buClrTx/>
              <a:buNone/>
            </a:pPr>
            <a:r>
              <a:rPr lang="en-US" sz="1200" b="1" dirty="0">
                <a:solidFill>
                  <a:srgbClr val="F15C22"/>
                </a:solidFill>
                <a:latin typeface="Calibri" pitchFamily="34" charset="0"/>
                <a:cs typeface="Arial" charset="0"/>
              </a:rPr>
              <a:t>METHODS</a:t>
            </a:r>
          </a:p>
          <a:p>
            <a:pPr marL="0" lvl="0" indent="0" eaLnBrk="1" hangingPunct="1">
              <a:lnSpc>
                <a:spcPts val="1600"/>
              </a:lnSpc>
              <a:spcBef>
                <a:spcPct val="0"/>
              </a:spcBef>
              <a:buClrTx/>
              <a:buNone/>
            </a:pPr>
            <a:r>
              <a:rPr lang="en-US" sz="1050" dirty="0">
                <a:solidFill>
                  <a:srgbClr val="1C1C1C"/>
                </a:solidFill>
                <a:latin typeface="Calibri" pitchFamily="34" charset="0"/>
                <a:cs typeface="Arial" charset="0"/>
              </a:rPr>
              <a:t>The analyses of the MHRS and ACS rely on descriptive methods, comparing insured and uninsured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in Massachusetts for the MHRS analyses and comparing uninsured children and </a:t>
            </a:r>
            <a:r>
              <a:rPr lang="en-US" sz="1050" dirty="0" smtClean="0">
                <a:solidFill>
                  <a:srgbClr val="1C1C1C"/>
                </a:solidFill>
                <a:latin typeface="Calibri" pitchFamily="34" charset="0"/>
                <a:cs typeface="Arial" charset="0"/>
              </a:rPr>
              <a:t>non-elderly </a:t>
            </a:r>
            <a:r>
              <a:rPr lang="en-US" sz="1050" dirty="0">
                <a:solidFill>
                  <a:srgbClr val="1C1C1C"/>
                </a:solidFill>
                <a:latin typeface="Calibri" pitchFamily="34" charset="0"/>
                <a:cs typeface="Arial" charset="0"/>
              </a:rPr>
              <a:t>adults in Massachusetts </a:t>
            </a:r>
            <a:r>
              <a:rPr lang="en-US" sz="1050" dirty="0" smtClean="0">
                <a:solidFill>
                  <a:srgbClr val="1C1C1C"/>
                </a:solidFill>
                <a:latin typeface="Calibri" pitchFamily="34" charset="0"/>
                <a:cs typeface="Arial" charset="0"/>
              </a:rPr>
              <a:t>with </a:t>
            </a:r>
            <a:r>
              <a:rPr lang="en-US" sz="1050" dirty="0">
                <a:solidFill>
                  <a:srgbClr val="1C1C1C"/>
                </a:solidFill>
                <a:latin typeface="Calibri" pitchFamily="34" charset="0"/>
                <a:cs typeface="Arial" charset="0"/>
              </a:rPr>
              <a:t>their counterparts in the rest of the country in the ACS analyses</a:t>
            </a:r>
            <a:r>
              <a:rPr lang="en-US" sz="1050" dirty="0" smtClean="0">
                <a:solidFill>
                  <a:srgbClr val="1C1C1C"/>
                </a:solidFill>
                <a:latin typeface="Calibri" pitchFamily="34" charset="0"/>
                <a:cs typeface="Arial" charset="0"/>
              </a:rPr>
              <a:t>. </a:t>
            </a:r>
            <a:r>
              <a:rPr lang="en-US" sz="1050" dirty="0">
                <a:solidFill>
                  <a:srgbClr val="1C1C1C"/>
                </a:solidFill>
                <a:latin typeface="Calibri" pitchFamily="34" charset="0"/>
                <a:cs typeface="Arial" charset="0"/>
              </a:rPr>
              <a:t>In both surveys, all estimates are weighted and control for the complex designs of the surveys.</a:t>
            </a:r>
          </a:p>
        </p:txBody>
      </p:sp>
    </p:spTree>
    <p:extLst>
      <p:ext uri="{BB962C8B-B14F-4D97-AF65-F5344CB8AC3E}">
        <p14:creationId xmlns="" xmlns:p14="http://schemas.microsoft.com/office/powerpoint/2010/main" val="1465640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42900"/>
            <a:ext cx="8229600" cy="796925"/>
          </a:xfrm>
        </p:spPr>
        <p:txBody>
          <a:bodyPr/>
          <a:lstStyle/>
          <a:p>
            <a:r>
              <a:rPr lang="en-US" dirty="0" smtClean="0"/>
              <a:t>UNINSURANCE RATE FOR NON-ELDERLY </a:t>
            </a:r>
            <a:br>
              <a:rPr lang="en-US" dirty="0" smtClean="0"/>
            </a:br>
            <a:r>
              <a:rPr lang="en-US" dirty="0" smtClean="0"/>
              <a:t>ADULTS 19 TO 64 IN MASSACHUSETTS, 2010</a:t>
            </a:r>
            <a:endParaRPr lang="en-US"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29</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In 2010, </a:t>
            </a:r>
            <a:r>
              <a:rPr lang="en-US" sz="1200" dirty="0" err="1"/>
              <a:t>uninsurance</a:t>
            </a:r>
            <a:r>
              <a:rPr lang="en-US" sz="1200" dirty="0"/>
              <a:t> among </a:t>
            </a:r>
            <a:r>
              <a:rPr lang="en-US" sz="1200" dirty="0" smtClean="0"/>
              <a:t>non-elderly </a:t>
            </a:r>
            <a:r>
              <a:rPr lang="en-US" sz="1200" dirty="0"/>
              <a:t>adults in Massachusetts was highest in pockets of the Western, Southeastern, Northeastern, and Greater Boston </a:t>
            </a:r>
            <a:r>
              <a:rPr lang="en-US" sz="1200" dirty="0" smtClean="0"/>
              <a:t>area </a:t>
            </a:r>
            <a:r>
              <a:rPr lang="en-US" sz="1200" dirty="0"/>
              <a:t>of the state.</a:t>
            </a:r>
          </a:p>
          <a:p>
            <a:pPr marL="114300" indent="-114300">
              <a:lnSpc>
                <a:spcPts val="1500"/>
              </a:lnSpc>
              <a:spcBef>
                <a:spcPts val="600"/>
              </a:spcBef>
              <a:buClr>
                <a:schemeClr val="tx2"/>
              </a:buClr>
              <a:buFont typeface="Arial" pitchFamily="34" charset="0"/>
              <a:buChar char="•"/>
            </a:pPr>
            <a:r>
              <a:rPr lang="en-US" sz="1200" dirty="0"/>
              <a:t>The places in the state with the highest </a:t>
            </a:r>
            <a:r>
              <a:rPr lang="en-US" sz="1200" dirty="0" err="1"/>
              <a:t>uninsurance</a:t>
            </a:r>
            <a:r>
              <a:rPr lang="en-US" sz="1200" dirty="0"/>
              <a:t> rate for </a:t>
            </a:r>
            <a:r>
              <a:rPr lang="en-US" sz="1200" dirty="0" smtClean="0"/>
              <a:t>non-elderly </a:t>
            </a:r>
            <a:r>
              <a:rPr lang="en-US" sz="1200" dirty="0"/>
              <a:t>adults over the 2008-2010 period were New Bedford (11.2%), Lawrence (12.8%), Chelsea (14.3%), Revere (14.5%), and Everett (15.9%) (data not shown).</a:t>
            </a:r>
          </a:p>
        </p:txBody>
      </p:sp>
      <p:sp>
        <p:nvSpPr>
          <p:cNvPr id="10" name="TextBox 6"/>
          <p:cNvSpPr txBox="1">
            <a:spLocks noChangeArrowheads="1"/>
          </p:cNvSpPr>
          <p:nvPr/>
        </p:nvSpPr>
        <p:spPr bwMode="auto">
          <a:xfrm>
            <a:off x="455612" y="6161544"/>
            <a:ext cx="5926137" cy="215444"/>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p>
        </p:txBody>
      </p:sp>
      <p:grpSp>
        <p:nvGrpSpPr>
          <p:cNvPr id="2" name="Group 1"/>
          <p:cNvGrpSpPr/>
          <p:nvPr/>
        </p:nvGrpSpPr>
        <p:grpSpPr>
          <a:xfrm>
            <a:off x="847725" y="2295504"/>
            <a:ext cx="5264092" cy="2900429"/>
            <a:chOff x="847725" y="2295504"/>
            <a:chExt cx="5264092" cy="2900429"/>
          </a:xfrm>
        </p:grpSpPr>
        <p:pic>
          <p:nvPicPr>
            <p:cNvPr id="11" name="Picture 10"/>
            <p:cNvPicPr>
              <a:picLocks noChangeAspect="1"/>
            </p:cNvPicPr>
            <p:nvPr/>
          </p:nvPicPr>
          <p:blipFill rotWithShape="1">
            <a:blip r:embed="rId3" cstate="screen">
              <a:extLst>
                <a:ext uri="{28A0092B-C50C-407E-A947-70E740481C1C}">
                  <a14:useLocalDpi xmlns="" xmlns:a14="http://schemas.microsoft.com/office/drawing/2010/main"/>
                </a:ext>
              </a:extLst>
            </a:blip>
            <a:srcRect b="48126"/>
            <a:stretch/>
          </p:blipFill>
          <p:spPr>
            <a:xfrm>
              <a:off x="847725" y="2295504"/>
              <a:ext cx="5264092" cy="2900429"/>
            </a:xfrm>
            <a:prstGeom prst="rect">
              <a:avLst/>
            </a:prstGeom>
          </p:spPr>
        </p:pic>
        <p:sp>
          <p:nvSpPr>
            <p:cNvPr id="7" name="Rectangle 6"/>
            <p:cNvSpPr/>
            <p:nvPr/>
          </p:nvSpPr>
          <p:spPr>
            <a:xfrm>
              <a:off x="1143000" y="4929212"/>
              <a:ext cx="1752600" cy="26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00564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42900"/>
            <a:ext cx="8229600" cy="796925"/>
          </a:xfrm>
        </p:spPr>
        <p:txBody>
          <a:bodyPr/>
          <a:lstStyle/>
          <a:p>
            <a:r>
              <a:rPr lang="en-US" dirty="0" smtClean="0"/>
              <a:t>NUMBER OF UNINSURED NON-ELDERLY </a:t>
            </a:r>
            <a:br>
              <a:rPr lang="en-US" dirty="0" smtClean="0"/>
            </a:br>
            <a:r>
              <a:rPr lang="en-US" dirty="0" smtClean="0"/>
              <a:t>ADULTS 19 TO 64 IN MASSACHUSETTS, 2010</a:t>
            </a:r>
            <a:endParaRPr lang="en-US" dirty="0"/>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30</a:t>
            </a:fld>
            <a:endParaRPr lang="en-US" dirty="0"/>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In 2010, the highest number of uninsured </a:t>
            </a:r>
            <a:r>
              <a:rPr lang="en-US" sz="1200" dirty="0" smtClean="0"/>
              <a:t>non-elderly </a:t>
            </a:r>
            <a:r>
              <a:rPr lang="en-US" sz="1200" dirty="0"/>
              <a:t>adults in Massachusetts </a:t>
            </a:r>
            <a:r>
              <a:rPr lang="en-US" sz="1200" dirty="0" smtClean="0"/>
              <a:t>was </a:t>
            </a:r>
            <a:r>
              <a:rPr lang="en-US" sz="1200" dirty="0"/>
              <a:t>in the Greater Boston Area, </a:t>
            </a:r>
            <a:r>
              <a:rPr lang="en-US" sz="1200" dirty="0" smtClean="0"/>
              <a:t>with pockets of </a:t>
            </a:r>
            <a:r>
              <a:rPr lang="en-US" sz="1200" dirty="0" err="1" smtClean="0"/>
              <a:t>uninsurance</a:t>
            </a:r>
            <a:r>
              <a:rPr lang="en-US" sz="1200" dirty="0" smtClean="0"/>
              <a:t> </a:t>
            </a:r>
            <a:r>
              <a:rPr lang="en-US" sz="1200" dirty="0"/>
              <a:t>in Springfield and the Southeastern part of the state.</a:t>
            </a:r>
          </a:p>
          <a:p>
            <a:pPr marL="114300" indent="-114300">
              <a:lnSpc>
                <a:spcPts val="1500"/>
              </a:lnSpc>
              <a:spcBef>
                <a:spcPts val="600"/>
              </a:spcBef>
              <a:buClr>
                <a:schemeClr val="tx2"/>
              </a:buClr>
              <a:buFont typeface="Arial" pitchFamily="34" charset="0"/>
              <a:buChar char="•"/>
            </a:pPr>
            <a:r>
              <a:rPr lang="en-US" sz="1200" dirty="0"/>
              <a:t>The places in the state with the highest </a:t>
            </a:r>
            <a:r>
              <a:rPr lang="en-US" sz="1200" dirty="0" smtClean="0"/>
              <a:t>number </a:t>
            </a:r>
            <a:r>
              <a:rPr lang="en-US" sz="1200" dirty="0"/>
              <a:t>of uninsured </a:t>
            </a:r>
            <a:r>
              <a:rPr lang="en-US" sz="1200" dirty="0" smtClean="0"/>
              <a:t>non-elderly </a:t>
            </a:r>
            <a:r>
              <a:rPr lang="en-US" sz="1200" dirty="0"/>
              <a:t>adults over the 2008-2010 period were New Bedford (6,415), Lowell (6,422), Worcester (7,630), Springfield (8,792) and Boston (31,473) (data not shown).</a:t>
            </a:r>
          </a:p>
        </p:txBody>
      </p:sp>
      <p:sp>
        <p:nvSpPr>
          <p:cNvPr id="10" name="TextBox 6"/>
          <p:cNvSpPr txBox="1">
            <a:spLocks noChangeArrowheads="1"/>
          </p:cNvSpPr>
          <p:nvPr/>
        </p:nvSpPr>
        <p:spPr bwMode="auto">
          <a:xfrm>
            <a:off x="455612" y="6161544"/>
            <a:ext cx="5926137" cy="215444"/>
          </a:xfrm>
          <a:prstGeom prst="rect">
            <a:avLst/>
          </a:prstGeom>
          <a:noFill/>
          <a:ln w="9525">
            <a:noFill/>
            <a:miter lim="800000"/>
            <a:headEnd/>
            <a:tailEnd/>
          </a:ln>
        </p:spPr>
        <p:txBody>
          <a:bodyPr wrap="square" lIns="0" rIns="0" anchor="b">
            <a:spAutoFit/>
          </a:bodyPr>
          <a:lstStyle/>
          <a:p>
            <a:pPr lvl="0">
              <a:spcBef>
                <a:spcPts val="300"/>
              </a:spcBef>
            </a:pPr>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t>2010 American Community Survey (ACS</a:t>
            </a:r>
            <a:r>
              <a:rPr lang="en-US" sz="800" dirty="0" smtClean="0"/>
              <a:t>).</a:t>
            </a:r>
            <a:endParaRPr lang="en-US" sz="800" dirty="0"/>
          </a:p>
        </p:txBody>
      </p:sp>
      <p:grpSp>
        <p:nvGrpSpPr>
          <p:cNvPr id="2" name="Group 1"/>
          <p:cNvGrpSpPr/>
          <p:nvPr/>
        </p:nvGrpSpPr>
        <p:grpSpPr>
          <a:xfrm>
            <a:off x="847725" y="2295504"/>
            <a:ext cx="5264092" cy="2900429"/>
            <a:chOff x="847725" y="2295504"/>
            <a:chExt cx="5264092" cy="2900429"/>
          </a:xfrm>
        </p:grpSpPr>
        <p:pic>
          <p:nvPicPr>
            <p:cNvPr id="12" name="Picture 11"/>
            <p:cNvPicPr>
              <a:picLocks noChangeAspect="1"/>
            </p:cNvPicPr>
            <p:nvPr/>
          </p:nvPicPr>
          <p:blipFill rotWithShape="1">
            <a:blip r:embed="rId3" cstate="screen">
              <a:extLst>
                <a:ext uri="{28A0092B-C50C-407E-A947-70E740481C1C}">
                  <a14:useLocalDpi xmlns="" xmlns:a14="http://schemas.microsoft.com/office/drawing/2010/main"/>
                </a:ext>
              </a:extLst>
            </a:blip>
            <a:srcRect b="48668"/>
            <a:stretch/>
          </p:blipFill>
          <p:spPr>
            <a:xfrm>
              <a:off x="847725" y="2295504"/>
              <a:ext cx="5264092" cy="2876571"/>
            </a:xfrm>
            <a:prstGeom prst="rect">
              <a:avLst/>
            </a:prstGeom>
          </p:spPr>
        </p:pic>
        <p:sp>
          <p:nvSpPr>
            <p:cNvPr id="7" name="Rectangle 6"/>
            <p:cNvSpPr/>
            <p:nvPr/>
          </p:nvSpPr>
          <p:spPr>
            <a:xfrm>
              <a:off x="1142999" y="4929212"/>
              <a:ext cx="1933575" cy="266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387475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HEALTH INSURANCE COVERAGE AMONG </a:t>
            </a:r>
            <a:r>
              <a:rPr lang="en-US" dirty="0" smtClean="0"/>
              <a:t/>
            </a:r>
            <a:br>
              <a:rPr lang="en-US" dirty="0" smtClean="0"/>
            </a:br>
            <a:r>
              <a:rPr lang="en-US" dirty="0" smtClean="0"/>
              <a:t>NON-ELDERLY ADULTS </a:t>
            </a:r>
            <a:r>
              <a:rPr lang="en-US" dirty="0"/>
              <a:t>19 TO 64 IN MASSACHUSETTS, 2008-2010 </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3</a:t>
            </a:fld>
            <a:endParaRPr lang="en-US" dirty="0"/>
          </a:p>
        </p:txBody>
      </p:sp>
      <p:sp>
        <p:nvSpPr>
          <p:cNvPr id="57347" name="TextBox 6"/>
          <p:cNvSpPr txBox="1">
            <a:spLocks noChangeArrowheads="1"/>
          </p:cNvSpPr>
          <p:nvPr/>
        </p:nvSpPr>
        <p:spPr bwMode="auto">
          <a:xfrm>
            <a:off x="455612" y="6161544"/>
            <a:ext cx="5926137" cy="215444"/>
          </a:xfrm>
          <a:prstGeom prst="rect">
            <a:avLst/>
          </a:prstGeom>
          <a:noFill/>
          <a:ln w="9525">
            <a:noFill/>
            <a:miter lim="800000"/>
            <a:headEnd/>
            <a:tailEnd/>
          </a:ln>
        </p:spPr>
        <p:txBody>
          <a:bodyPr wrap="square" lIns="0" rIns="0" anchor="b">
            <a:spAutoFit/>
          </a:bodyPr>
          <a:lstStyle/>
          <a:p>
            <a:pPr eaLnBrk="0" hangingPunct="0">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INSURANCE STATUS</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graphicFrame>
        <p:nvGraphicFramePr>
          <p:cNvPr id="9" name="Chart 8"/>
          <p:cNvGraphicFramePr/>
          <p:nvPr>
            <p:extLst>
              <p:ext uri="{D42A27DB-BD31-4B8C-83A1-F6EECF244321}">
                <p14:modId xmlns="" xmlns:p14="http://schemas.microsoft.com/office/powerpoint/2010/main" val="393820232"/>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 Bracket 1"/>
          <p:cNvSpPr/>
          <p:nvPr/>
        </p:nvSpPr>
        <p:spPr>
          <a:xfrm rot="16200000">
            <a:off x="2077403" y="4092417"/>
            <a:ext cx="166689" cy="2468880"/>
          </a:xfrm>
          <a:prstGeom prst="leftBracket">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964573" y="5438775"/>
            <a:ext cx="2395207" cy="246221"/>
          </a:xfrm>
          <a:prstGeom prst="rect">
            <a:avLst/>
          </a:prstGeom>
          <a:noFill/>
        </p:spPr>
        <p:txBody>
          <a:bodyPr wrap="none" rtlCol="0">
            <a:spAutoFit/>
          </a:bodyPr>
          <a:lstStyle/>
          <a:p>
            <a:pPr algn="ctr"/>
            <a:r>
              <a:rPr lang="en-US" sz="1000" b="1" dirty="0"/>
              <a:t>Insurance status at the time of the </a:t>
            </a:r>
            <a:r>
              <a:rPr lang="en-US" sz="1000" b="1" dirty="0" smtClean="0"/>
              <a:t>survey</a:t>
            </a:r>
            <a:endParaRPr lang="en-US" sz="1000" b="1" dirty="0"/>
          </a:p>
        </p:txBody>
      </p:sp>
      <p:sp>
        <p:nvSpPr>
          <p:cNvPr id="12" name="Left Bracket 11"/>
          <p:cNvSpPr/>
          <p:nvPr/>
        </p:nvSpPr>
        <p:spPr>
          <a:xfrm rot="16200000">
            <a:off x="4827580" y="4092417"/>
            <a:ext cx="166689" cy="2468880"/>
          </a:xfrm>
          <a:prstGeom prst="leftBracket">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714750" y="5438775"/>
            <a:ext cx="2395207" cy="246221"/>
          </a:xfrm>
          <a:prstGeom prst="rect">
            <a:avLst/>
          </a:prstGeom>
          <a:noFill/>
        </p:spPr>
        <p:txBody>
          <a:bodyPr wrap="none" rtlCol="0">
            <a:spAutoFit/>
          </a:bodyPr>
          <a:lstStyle/>
          <a:p>
            <a:pPr algn="ctr"/>
            <a:r>
              <a:rPr lang="en-US" sz="1000" b="1" dirty="0"/>
              <a:t>Insurance status at the time of the </a:t>
            </a:r>
            <a:r>
              <a:rPr lang="en-US" sz="1000" b="1" dirty="0" smtClean="0"/>
              <a:t>survey</a:t>
            </a:r>
            <a:endParaRPr lang="en-US" sz="1000" b="1" dirty="0"/>
          </a:p>
        </p:txBody>
      </p:sp>
      <p:sp>
        <p:nvSpPr>
          <p:cNvPr id="5" name="Rectangle 4"/>
          <p:cNvSpPr/>
          <p:nvPr/>
        </p:nvSpPr>
        <p:spPr>
          <a:xfrm>
            <a:off x="3490117" y="1581150"/>
            <a:ext cx="91440" cy="382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35837" y="1571625"/>
            <a:ext cx="0" cy="40005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a:t>Health insurance coverage among </a:t>
            </a:r>
            <a:r>
              <a:rPr lang="en-US" sz="1200" dirty="0" smtClean="0"/>
              <a:t>non-elderly </a:t>
            </a:r>
            <a:r>
              <a:rPr lang="en-US" sz="1200" dirty="0"/>
              <a:t>adults was quite high in Massachusetts over the 2008 to 2010 period, with 95.2% covered </a:t>
            </a:r>
            <a:r>
              <a:rPr lang="en-US" sz="1200" dirty="0" smtClean="0"/>
              <a:t>at </a:t>
            </a:r>
            <a:r>
              <a:rPr lang="en-US" sz="1200" dirty="0"/>
              <a:t>the time of the survey and 89.4% continuously insured for the 12 months prior to the survey on average over the period.</a:t>
            </a:r>
          </a:p>
        </p:txBody>
      </p:sp>
    </p:spTree>
    <p:extLst>
      <p:ext uri="{BB962C8B-B14F-4D97-AF65-F5344CB8AC3E}">
        <p14:creationId xmlns="" xmlns:p14="http://schemas.microsoft.com/office/powerpoint/2010/main" val="375176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AGE DISTRIBUTION OF 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4</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CHARACTERISTIC</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tended to be younger than those insured for the full year, with </a:t>
            </a:r>
            <a:r>
              <a:rPr lang="en-US" sz="1200" dirty="0" smtClean="0"/>
              <a:t>over half of </a:t>
            </a:r>
            <a:r>
              <a:rPr lang="en-US" sz="1200" dirty="0"/>
              <a:t>the uninsured under 35 years old. </a:t>
            </a:r>
          </a:p>
          <a:p>
            <a:pPr marL="114300" indent="-114300">
              <a:lnSpc>
                <a:spcPts val="1500"/>
              </a:lnSpc>
              <a:spcBef>
                <a:spcPts val="600"/>
              </a:spcBef>
              <a:buClr>
                <a:schemeClr val="tx2"/>
              </a:buClr>
              <a:buFont typeface="Arial" pitchFamily="34" charset="0"/>
              <a:buChar char="•"/>
            </a:pPr>
            <a:r>
              <a:rPr lang="en-US" sz="1200" dirty="0"/>
              <a:t>Within the uninsured population, there was little difference </a:t>
            </a:r>
            <a:r>
              <a:rPr lang="en-US" sz="1200" dirty="0" smtClean="0"/>
              <a:t>in </a:t>
            </a:r>
            <a:r>
              <a:rPr lang="en-US" sz="1200" dirty="0"/>
              <a:t>the age distribution of those uninsured for </a:t>
            </a:r>
            <a:r>
              <a:rPr lang="en-US" sz="1200" dirty="0" smtClean="0"/>
              <a:t>a </a:t>
            </a:r>
            <a:r>
              <a:rPr lang="en-US" sz="1200" dirty="0"/>
              <a:t>year or more </a:t>
            </a:r>
            <a:r>
              <a:rPr lang="en-US" sz="1200" dirty="0" smtClean="0"/>
              <a:t>and </a:t>
            </a:r>
            <a:r>
              <a:rPr lang="en-US" sz="1200" dirty="0"/>
              <a:t>the </a:t>
            </a:r>
            <a:r>
              <a:rPr lang="en-US" sz="1200" dirty="0" smtClean="0"/>
              <a:t>short-term </a:t>
            </a:r>
            <a:r>
              <a:rPr lang="en-US" sz="1200" dirty="0"/>
              <a:t>uninsured (data not shown</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2398975539"/>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2902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GENDER DISTRIBUTION OF 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5</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CHARACTERISTIC</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more likely to be male than were those insured for the full year (62.5 versus </a:t>
            </a:r>
            <a:r>
              <a:rPr lang="en-US" sz="1200" dirty="0" smtClean="0"/>
              <a:t>47.2%).</a:t>
            </a:r>
            <a:endParaRPr lang="en-US" sz="1200" dirty="0"/>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were more likely to be male than  were </a:t>
            </a:r>
            <a:r>
              <a:rPr lang="en-US" sz="1200" dirty="0" smtClean="0"/>
              <a:t>the short-term </a:t>
            </a:r>
            <a:r>
              <a:rPr lang="en-US" sz="1200" dirty="0"/>
              <a:t>uninsured (79.1 </a:t>
            </a:r>
            <a:r>
              <a:rPr lang="en-US" sz="1200" dirty="0" smtClean="0"/>
              <a:t>versus 62.2%) </a:t>
            </a:r>
            <a:r>
              <a:rPr lang="en-US" sz="1200" dirty="0"/>
              <a:t>(data not shown).</a:t>
            </a:r>
          </a:p>
        </p:txBody>
      </p:sp>
      <p:graphicFrame>
        <p:nvGraphicFramePr>
          <p:cNvPr id="9" name="Chart 8"/>
          <p:cNvGraphicFramePr/>
          <p:nvPr>
            <p:extLst>
              <p:ext uri="{D42A27DB-BD31-4B8C-83A1-F6EECF244321}">
                <p14:modId xmlns="" xmlns:p14="http://schemas.microsoft.com/office/powerpoint/2010/main" val="4086851718"/>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7102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MARITAL </a:t>
            </a:r>
            <a:r>
              <a:rPr lang="en-US" dirty="0" smtClean="0"/>
              <a:t>STATUS OF </a:t>
            </a:r>
            <a:r>
              <a:rPr lang="en-US" dirty="0"/>
              <a:t>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6</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CHARACTERISTIC</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less likely to be married  (31.1 versus 60.4%) and more likely to be never married </a:t>
            </a:r>
            <a:r>
              <a:rPr lang="en-US" sz="1200" dirty="0" smtClean="0"/>
              <a:t>(</a:t>
            </a:r>
            <a:r>
              <a:rPr lang="en-US" sz="1200" dirty="0"/>
              <a:t>43.9 versus 21.2%) than were those insured for the full year.</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were less likely to be married than were the short-term uninsured (22.8 versus 32.7%) (data not shown).</a:t>
            </a:r>
          </a:p>
        </p:txBody>
      </p:sp>
      <p:graphicFrame>
        <p:nvGraphicFramePr>
          <p:cNvPr id="9" name="Chart 8"/>
          <p:cNvGraphicFramePr/>
          <p:nvPr>
            <p:extLst>
              <p:ext uri="{D42A27DB-BD31-4B8C-83A1-F6EECF244321}">
                <p14:modId xmlns="" xmlns:p14="http://schemas.microsoft.com/office/powerpoint/2010/main" val="244588487"/>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8406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FAMILY INCOME FOR INSURED 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7</a:t>
            </a:fld>
            <a:endParaRPr lang="en-US" dirty="0"/>
          </a:p>
        </p:txBody>
      </p:sp>
      <p:sp>
        <p:nvSpPr>
          <p:cNvPr id="57347" name="TextBox 6"/>
          <p:cNvSpPr txBox="1">
            <a:spLocks noChangeArrowheads="1"/>
          </p:cNvSpPr>
          <p:nvPr/>
        </p:nvSpPr>
        <p:spPr bwMode="auto">
          <a:xfrm>
            <a:off x="455612" y="5838379"/>
            <a:ext cx="5926137" cy="538609"/>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r>
              <a:rPr lang="en-US" sz="800" dirty="0" smtClean="0"/>
              <a:t>).</a:t>
            </a:r>
            <a:endParaRPr lang="en-US" sz="800" dirty="0">
              <a:solidFill>
                <a:srgbClr val="1C1C1C"/>
              </a:solidFill>
            </a:endParaRPr>
          </a:p>
          <a:p>
            <a:pPr lvl="0">
              <a:spcBef>
                <a:spcPts val="300"/>
              </a:spcBef>
            </a:pPr>
            <a:r>
              <a:rPr lang="en-US" sz="600" dirty="0">
                <a:solidFill>
                  <a:srgbClr val="1C1C1C"/>
                </a:solidFill>
              </a:rPr>
              <a:t>NOTE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a:solidFill>
                  <a:srgbClr val="1C1C1C"/>
                </a:solidFill>
              </a:rPr>
              <a:t>FPL is Federal Poverty Level</a:t>
            </a:r>
            <a:r>
              <a:rPr lang="en-US" sz="800" dirty="0" smtClean="0">
                <a:solidFill>
                  <a:srgbClr val="1C1C1C"/>
                </a:solidFill>
              </a:rPr>
              <a:t>.</a:t>
            </a:r>
            <a:endParaRPr lang="en-US" sz="800" dirty="0"/>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INCOME LEVEL</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had much lower family income than did those insured for the full year, with nearly three-quarters below 300% of the Federal Poverty Level (FPL).</a:t>
            </a:r>
          </a:p>
          <a:p>
            <a:pPr marL="114300" indent="-114300">
              <a:lnSpc>
                <a:spcPts val="1500"/>
              </a:lnSpc>
              <a:spcBef>
                <a:spcPts val="600"/>
              </a:spcBef>
              <a:buClr>
                <a:schemeClr val="tx2"/>
              </a:buClr>
              <a:buFont typeface="Arial" pitchFamily="34" charset="0"/>
              <a:buChar char="•"/>
            </a:pPr>
            <a:r>
              <a:rPr lang="en-US" sz="1200" dirty="0"/>
              <a:t>Within the uninsured population, </a:t>
            </a:r>
            <a:r>
              <a:rPr lang="en-US" sz="1200" dirty="0" smtClean="0"/>
              <a:t>those </a:t>
            </a:r>
            <a:r>
              <a:rPr lang="en-US" sz="1200" dirty="0"/>
              <a:t>uninsured for </a:t>
            </a:r>
            <a:r>
              <a:rPr lang="en-US" sz="1200" dirty="0" smtClean="0"/>
              <a:t>a </a:t>
            </a:r>
            <a:r>
              <a:rPr lang="en-US" sz="1200" dirty="0"/>
              <a:t>year or more </a:t>
            </a:r>
            <a:r>
              <a:rPr lang="en-US" sz="1200" dirty="0" smtClean="0"/>
              <a:t>were </a:t>
            </a:r>
            <a:r>
              <a:rPr lang="en-US" sz="1200" dirty="0"/>
              <a:t>more likely to have incomes below </a:t>
            </a:r>
            <a:r>
              <a:rPr lang="en-US" sz="1200" dirty="0" smtClean="0"/>
              <a:t>the FPL </a:t>
            </a:r>
            <a:r>
              <a:rPr lang="en-US" sz="1200" dirty="0"/>
              <a:t>than the short-term uninsured (30.2 versus 22.4%) (data not shown).</a:t>
            </a:r>
          </a:p>
        </p:txBody>
      </p:sp>
      <p:graphicFrame>
        <p:nvGraphicFramePr>
          <p:cNvPr id="9" name="Chart 8"/>
          <p:cNvGraphicFramePr/>
          <p:nvPr>
            <p:extLst>
              <p:ext uri="{D42A27DB-BD31-4B8C-83A1-F6EECF244321}">
                <p14:modId xmlns="" xmlns:p14="http://schemas.microsoft.com/office/powerpoint/2010/main" val="2259127679"/>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39605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t>EDUCATIONAL </a:t>
            </a:r>
            <a:r>
              <a:rPr lang="en-US" dirty="0" smtClean="0"/>
              <a:t>ATTAINMENT OF INSURED </a:t>
            </a:r>
            <a:r>
              <a:rPr lang="en-US" dirty="0"/>
              <a:t>AND UNINSURED </a:t>
            </a:r>
            <a:r>
              <a:rPr lang="en-US" dirty="0" smtClean="0"/>
              <a:t/>
            </a:r>
            <a:br>
              <a:rPr lang="en-US" dirty="0" smtClean="0"/>
            </a:br>
            <a:r>
              <a:rPr lang="en-US" dirty="0" smtClean="0"/>
              <a:t>NON-ELDERLY </a:t>
            </a:r>
            <a:r>
              <a:rPr lang="en-US" dirty="0"/>
              <a:t>ADULTS 19 TO 64 IN MASSACHUSETTS, 2008-2010</a:t>
            </a:r>
          </a:p>
        </p:txBody>
      </p:sp>
      <p:sp>
        <p:nvSpPr>
          <p:cNvPr id="3" name="Slide Number Placeholder 2"/>
          <p:cNvSpPr>
            <a:spLocks noGrp="1"/>
          </p:cNvSpPr>
          <p:nvPr>
            <p:ph type="sldNum" sz="quarter" idx="10"/>
          </p:nvPr>
        </p:nvSpPr>
        <p:spPr/>
        <p:txBody>
          <a:bodyPr/>
          <a:lstStyle/>
          <a:p>
            <a:pPr>
              <a:defRPr/>
            </a:pPr>
            <a:fld id="{5DCEACFD-D5E8-4814-B0F8-EF4EA1641FDE}" type="slidenum">
              <a:rPr lang="en-US" smtClean="0"/>
              <a:pPr>
                <a:defRPr/>
              </a:pPr>
              <a:t>8</a:t>
            </a:fld>
            <a:endParaRPr lang="en-US" dirty="0"/>
          </a:p>
        </p:txBody>
      </p:sp>
      <p:sp>
        <p:nvSpPr>
          <p:cNvPr id="57347" name="TextBox 6"/>
          <p:cNvSpPr txBox="1">
            <a:spLocks noChangeArrowheads="1"/>
          </p:cNvSpPr>
          <p:nvPr/>
        </p:nvSpPr>
        <p:spPr bwMode="auto">
          <a:xfrm>
            <a:off x="455612" y="5999962"/>
            <a:ext cx="5926137" cy="377026"/>
          </a:xfrm>
          <a:prstGeom prst="rect">
            <a:avLst/>
          </a:prstGeom>
          <a:noFill/>
          <a:ln w="9525">
            <a:noFill/>
            <a:miter lim="800000"/>
            <a:headEnd/>
            <a:tailEnd/>
          </a:ln>
        </p:spPr>
        <p:txBody>
          <a:bodyPr wrap="square" lIns="0" rIns="0" anchor="b">
            <a:spAutoFit/>
          </a:bodyPr>
          <a:lstStyle/>
          <a:p>
            <a:pPr>
              <a:spcBef>
                <a:spcPts val="300"/>
              </a:spcBef>
            </a:pPr>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a:t>2008-2010 Massachusetts Health Reform Survey (MHRS).</a:t>
            </a:r>
          </a:p>
          <a:p>
            <a:pPr>
              <a:spcBef>
                <a:spcPts val="300"/>
              </a:spcBef>
            </a:pPr>
            <a:r>
              <a:rPr lang="en-US" sz="800" dirty="0"/>
              <a:t>* (**) (***) Significantly different from the insured at the 0.10 (0.05) (0.01) level.</a:t>
            </a:r>
          </a:p>
        </p:txBody>
      </p:sp>
      <p:sp>
        <p:nvSpPr>
          <p:cNvPr id="8" name="Rectangle 7"/>
          <p:cNvSpPr/>
          <p:nvPr/>
        </p:nvSpPr>
        <p:spPr>
          <a:xfrm>
            <a:off x="6399213" y="10763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8"/>
          <p:cNvSpPr>
            <a:spLocks noChangeArrowheads="1"/>
          </p:cNvSpPr>
          <p:nvPr/>
        </p:nvSpPr>
        <p:spPr bwMode="auto">
          <a:xfrm>
            <a:off x="455613" y="1228725"/>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r>
              <a:rPr lang="en-US" sz="1000" b="1" dirty="0" smtClean="0">
                <a:solidFill>
                  <a:prstClr val="black"/>
                </a:solidFill>
                <a:latin typeface="+mn-lt"/>
                <a:cs typeface="+mn-cs"/>
              </a:rPr>
              <a:t>PERCENT REPORTING EDUCATION LEVEL</a:t>
            </a:r>
          </a:p>
          <a:p>
            <a:pPr>
              <a:defRPr sz="1800" b="1" i="0" u="none" strike="noStrike" kern="1200" baseline="0">
                <a:solidFill>
                  <a:prstClr val="black"/>
                </a:solidFill>
                <a:latin typeface="+mn-lt"/>
                <a:ea typeface="+mn-ea"/>
                <a:cs typeface="+mn-cs"/>
              </a:defRPr>
            </a:pPr>
            <a:endParaRPr lang="en-US" sz="1000" b="1" dirty="0" smtClean="0">
              <a:solidFill>
                <a:prstClr val="black"/>
              </a:solidFill>
              <a:latin typeface="+mn-lt"/>
              <a:cs typeface="+mn-cs"/>
            </a:endParaRPr>
          </a:p>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sp>
        <p:nvSpPr>
          <p:cNvPr id="16" name="Text Box 11"/>
          <p:cNvSpPr txBox="1">
            <a:spLocks noChangeArrowheads="1"/>
          </p:cNvSpPr>
          <p:nvPr/>
        </p:nvSpPr>
        <p:spPr bwMode="auto">
          <a:xfrm>
            <a:off x="6627813" y="1238250"/>
            <a:ext cx="2057400" cy="5072064"/>
          </a:xfrm>
          <a:prstGeom prst="rect">
            <a:avLst/>
          </a:prstGeom>
          <a:noFill/>
          <a:ln w="3175">
            <a:solidFill>
              <a:schemeClr val="accent2"/>
            </a:solidFill>
            <a:miter lim="800000"/>
            <a:headEnd/>
            <a:tailEnd/>
          </a:ln>
        </p:spPr>
        <p:txBody>
          <a:bodyPr tIns="91440"/>
          <a:lstStyle/>
          <a:p>
            <a:pPr marL="114300" indent="-114300">
              <a:lnSpc>
                <a:spcPts val="1500"/>
              </a:lnSpc>
              <a:spcBef>
                <a:spcPts val="600"/>
              </a:spcBef>
              <a:buClr>
                <a:schemeClr val="tx2"/>
              </a:buClr>
              <a:buFont typeface="Arial" pitchFamily="34" charset="0"/>
              <a:buChar char="•"/>
            </a:pPr>
            <a:r>
              <a:rPr lang="en-US" sz="1200" dirty="0" smtClean="0"/>
              <a:t>Non-elderly </a:t>
            </a:r>
            <a:r>
              <a:rPr lang="en-US" sz="1200" dirty="0" smtClean="0"/>
              <a:t>adults </a:t>
            </a:r>
            <a:r>
              <a:rPr lang="en-US" sz="1200" dirty="0"/>
              <a:t>who were ever uninsured over the past 12 months were less likely to be college graduates than were those insured for the full year (23.1 versus 48.7%).</a:t>
            </a:r>
          </a:p>
          <a:p>
            <a:pPr marL="114300" indent="-114300">
              <a:lnSpc>
                <a:spcPts val="1500"/>
              </a:lnSpc>
              <a:spcBef>
                <a:spcPts val="600"/>
              </a:spcBef>
              <a:buClr>
                <a:schemeClr val="tx2"/>
              </a:buClr>
              <a:buFont typeface="Arial" pitchFamily="34" charset="0"/>
              <a:buChar char="•"/>
            </a:pPr>
            <a:r>
              <a:rPr lang="en-US" sz="1200" dirty="0"/>
              <a:t>Within the uninsured population, those uninsured for a year or more </a:t>
            </a:r>
            <a:r>
              <a:rPr lang="en-US" sz="1200" dirty="0" smtClean="0"/>
              <a:t>were  </a:t>
            </a:r>
            <a:r>
              <a:rPr lang="en-US" sz="1200" dirty="0"/>
              <a:t>more likely to have less than a high school education than were the short-term uninsured (15.1 versus 6.5%) (data not shown</a:t>
            </a:r>
            <a:r>
              <a:rPr lang="en-US" sz="1200" dirty="0" smtClean="0"/>
              <a:t>).</a:t>
            </a:r>
            <a:endParaRPr lang="en-US" sz="1200" dirty="0"/>
          </a:p>
        </p:txBody>
      </p:sp>
      <p:graphicFrame>
        <p:nvGraphicFramePr>
          <p:cNvPr id="9" name="Chart 8"/>
          <p:cNvGraphicFramePr/>
          <p:nvPr>
            <p:extLst>
              <p:ext uri="{D42A27DB-BD31-4B8C-83A1-F6EECF244321}">
                <p14:modId xmlns="" xmlns:p14="http://schemas.microsoft.com/office/powerpoint/2010/main" val="1449384749"/>
              </p:ext>
            </p:extLst>
          </p:nvPr>
        </p:nvGraphicFramePr>
        <p:xfrm>
          <a:off x="457200" y="1447801"/>
          <a:ext cx="593445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900084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72127c3f7e2dfa47be28984b952bb63afd9cf"/>
</p:tagLst>
</file>

<file path=ppt/theme/theme1.xml><?xml version="1.0" encoding="utf-8"?>
<a:theme xmlns:a="http://schemas.openxmlformats.org/drawingml/2006/main" name="Default Design">
  <a:themeElements>
    <a:clrScheme name="Hecht Orange combo #3">
      <a:dk1>
        <a:srgbClr val="1C1C1C"/>
      </a:dk1>
      <a:lt1>
        <a:srgbClr val="FFFFFF"/>
      </a:lt1>
      <a:dk2>
        <a:srgbClr val="F15C22"/>
      </a:dk2>
      <a:lt2>
        <a:srgbClr val="4D85C5"/>
      </a:lt2>
      <a:accent1>
        <a:srgbClr val="FFC220"/>
      </a:accent1>
      <a:accent2>
        <a:srgbClr val="969696"/>
      </a:accent2>
      <a:accent3>
        <a:srgbClr val="5FC5BA"/>
      </a:accent3>
      <a:accent4>
        <a:srgbClr val="818054"/>
      </a:accent4>
      <a:accent5>
        <a:srgbClr val="EE2E24"/>
      </a:accent5>
      <a:accent6>
        <a:srgbClr val="C1D72E"/>
      </a:accent6>
      <a:hlink>
        <a:srgbClr val="4D85C5"/>
      </a:hlink>
      <a:folHlink>
        <a:srgbClr val="4D85C5"/>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24035</TotalTime>
  <Words>3997</Words>
  <Application>Microsoft Office PowerPoint</Application>
  <PresentationFormat>On-screen Show (4:3)</PresentationFormat>
  <Paragraphs>321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0</vt:lpstr>
      <vt:lpstr>EXECUTIVE SUMMARY</vt:lpstr>
      <vt:lpstr>DATA AND METHODS</vt:lpstr>
      <vt:lpstr>HEALTH INSURANCE COVERAGE AMONG  NON-ELDERLY ADULTS 19 TO 64 IN MASSACHUSETTS, 2008-2010 </vt:lpstr>
      <vt:lpstr>AGE DISTRIBUTION OF INSURED AND UNINSURED  NON-ELDERLY ADULTS 19 TO 64 IN MASSACHUSETTS, 2008-2010</vt:lpstr>
      <vt:lpstr>GENDER DISTRIBUTION OF INSURED AND UNINSURED  NON-ELDERLY ADULTS 19 TO 64 IN MASSACHUSETTS, 2008-2010</vt:lpstr>
      <vt:lpstr>MARITAL STATUS OF INSURED AND UNINSURED  NON-ELDERLY ADULTS 19 TO 64 IN MASSACHUSETTS, 2008-2010</vt:lpstr>
      <vt:lpstr>FAMILY INCOME FOR INSURED AND UNINSURED  NON-ELDERLY ADULTS 19 TO 64 IN MASSACHUSETTS, 2008-2010</vt:lpstr>
      <vt:lpstr>EDUCATIONAL ATTAINMENT OF INSURED AND UNINSURED  NON-ELDERLY ADULTS 19 TO 64 IN MASSACHUSETTS, 2008-2010</vt:lpstr>
      <vt:lpstr>EMPLOYMENT STATUS OF INSURED AND UNINSURED  NON-ELDERLY ADULTS 19 TO 64 IN MASSACHUSETTS, 2008-2010</vt:lpstr>
      <vt:lpstr>EMPLOYER INSURANCE OFFER, REASON FOR UNINSURANCE, AND PAYMENT OF PENALTY FOR BEING UNINSURED FOR SHORT- AND LONG-TERM UNINSURED NON-ELDERLY ADULTS 19 TO 64 IN MASSACHUSETTS, 2008-2010</vt:lpstr>
      <vt:lpstr>USUAL SOURCE OF CARE AMONG INSURED AND UNINSURED  NON-ELDERLY ADULTS 19 TO 64 IN MASSACHUSETTS, 2008-2010</vt:lpstr>
      <vt:lpstr>PLACE OF USUAL SOURCE OF CARE FOR INSURED  AND UNINSURED NON-ELDERLY ADULTS 19 TO 64 IN  MASSACHUSETTS WITH A USUAL SOURCE OF CARE, 2008-2010</vt:lpstr>
      <vt:lpstr>LENGTH OF RELATIONSHIP WITH USUAL SOURCE OF CARE  FOR INSURED AND UNINSURED NON-ELDERLY ADULTS 19 TO 64 IN MASSACHUSETTS WITH A USUAL SOURCE OF CARE, 2008-2010</vt:lpstr>
      <vt:lpstr>HEALTH CARE USE IN THE PAST 12 MONTHS BY INSURED AND UNINSURED  NON-ELDERLY ADULTS 19 TO 64 IN MASSACHUSETTS, 2008-2010 </vt:lpstr>
      <vt:lpstr>EMERGENCY DEPARTMENT USE IN THE PAST 12 MONTHS BY INSURED AND UNINSURED NON-ELDERLY ADULTS 19 TO 64 IN MASSACHUSETTS, 2008-2010</vt:lpstr>
      <vt:lpstr>EMERGENCY DEPARTMENT USE IN THE PAST  12 MONTHS BY SHORT- AND LONG-TERM UNINSURED  NON-ELDERLY ADULTS 19 TO 64 IN MASSACHUSETTS, 2008-2010</vt:lpstr>
      <vt:lpstr>DIFFICULTIES ACCESSING CARE IN THE PAST  12 MONTHS BY INSURED AND UNINSURED  NON-ELDERLY ADULTS 19 TO 64 IN MASSACHUSETTS, 2008-2010</vt:lpstr>
      <vt:lpstr>ANY UNMET NEED FOR HEALTH CARE IN THE PAST  12 MONTHS AMONG INSURED AND UNINSURED  NON-ELDERLY ADULTS 19 TO 64 IN MASSACHUSETTS, 2008-2010</vt:lpstr>
      <vt:lpstr>FINANCIAL BURDEN OF HEALTH CARE FOR INSURED AND UNINSURED  NON-ELDERLY ADULTS 19 TO 64 IN MASSACHUSETTS, 2009-2010</vt:lpstr>
      <vt:lpstr>UNMET NEED DUE TO COST IN THE PAST  12 MONTHS BY INSURED AND UNINSURED  NON-ELDERLY ADULTS 19 TO 64 IN MASSACHUSETTS, 2008-2010</vt:lpstr>
      <vt:lpstr>CONFIDENCE IN ABILITY TO AFFORD HEALTH CARE  IN THE FUTURE BY INSURED AND UNINSURED  NON-ELDERLY ADULTS 19 TO 64 IN MASSACHUSETTS, 2010</vt:lpstr>
      <vt:lpstr>COMPARING MASSACHUSETTS WITH THE REST OF THE NATION:   FAMILY INCOME OF UNINSURED  NON-ELDERLY ADULTS 19 TO 64, 2010</vt:lpstr>
      <vt:lpstr>COMPARING MASSACHUSETTS WITH THE REST OF THE NATION:  EDUCATIONAL ATTAINMENT OF UNINSURED  NON-ELDERLY ADULTS 19 TO 64, 2010</vt:lpstr>
      <vt:lpstr>COMPARING MASSACHUSETTS WITH THE REST OF THE NATION:   AGE, SEX, AND MARITAL STATUS OF UNINSURED  NON-ELDERLY ADULTS 19 TO 64, 2010</vt:lpstr>
      <vt:lpstr>COMPARING MASSACHUSETTS WITH THE REST OF THE NATION:   FAMILY TYPE OF UNINSURED CHILDREN 0 TO 18, 2010</vt:lpstr>
      <vt:lpstr>COMPARING MASSACHUSETTS WITH THE REST OF THE NATION:   FAMILY INCOME OF UNINSURED CHILDREN 0 TO 18, 2010</vt:lpstr>
      <vt:lpstr>UNINSURANCE RATE FOR CHILDREN  AGE 0 TO 18 IN MASSACHUSETTS, 2010</vt:lpstr>
      <vt:lpstr>NUMBER OF UNINSURED CHILDREN  AGE 0 TO 18 IN MASSACHUSETTS, 2010</vt:lpstr>
      <vt:lpstr>UNINSURANCE RATE FOR NON-ELDERLY  ADULTS 19 TO 64 IN MASSACHUSETTS, 2010</vt:lpstr>
      <vt:lpstr>NUMBER OF UNINSURED NON-ELDERLY  ADULTS 19 TO 64 IN MASSACHUSETTS, 2010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knorda01</cp:lastModifiedBy>
  <cp:revision>960</cp:revision>
  <cp:lastPrinted>2013-02-05T22:53:16Z</cp:lastPrinted>
  <dcterms:created xsi:type="dcterms:W3CDTF">2010-12-20T05:21:32Z</dcterms:created>
  <dcterms:modified xsi:type="dcterms:W3CDTF">2013-03-04T20:24:59Z</dcterms:modified>
</cp:coreProperties>
</file>