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charts/chart15.xml" ContentType="application/vnd.openxmlformats-officedocument.drawingml.chart+xml"/>
  <Override PartName="/ppt/drawings/drawing4.xml" ContentType="application/vnd.openxmlformats-officedocument.drawingml.chartshapes+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charts/chart19.xml" ContentType="application/vnd.openxmlformats-officedocument.drawingml.chart+xml"/>
  <Override PartName="/ppt/notesSlides/notesSlide29.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charts/chart21.xml" ContentType="application/vnd.openxmlformats-officedocument.drawingml.chart+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822" r:id="rId2"/>
    <p:sldMasterId id="2147483834" r:id="rId3"/>
    <p:sldMasterId id="2147483846" r:id="rId4"/>
    <p:sldMasterId id="2147483854" r:id="rId5"/>
    <p:sldMasterId id="2147483879" r:id="rId6"/>
  </p:sldMasterIdLst>
  <p:notesMasterIdLst>
    <p:notesMasterId r:id="rId39"/>
  </p:notesMasterIdLst>
  <p:sldIdLst>
    <p:sldId id="412" r:id="rId7"/>
    <p:sldId id="345" r:id="rId8"/>
    <p:sldId id="409" r:id="rId9"/>
    <p:sldId id="414" r:id="rId10"/>
    <p:sldId id="403" r:id="rId11"/>
    <p:sldId id="352" r:id="rId12"/>
    <p:sldId id="439" r:id="rId13"/>
    <p:sldId id="379" r:id="rId14"/>
    <p:sldId id="423" r:id="rId15"/>
    <p:sldId id="381" r:id="rId16"/>
    <p:sldId id="382" r:id="rId17"/>
    <p:sldId id="383" r:id="rId18"/>
    <p:sldId id="422" r:id="rId19"/>
    <p:sldId id="386" r:id="rId20"/>
    <p:sldId id="432" r:id="rId21"/>
    <p:sldId id="435" r:id="rId22"/>
    <p:sldId id="388" r:id="rId23"/>
    <p:sldId id="433" r:id="rId24"/>
    <p:sldId id="389" r:id="rId25"/>
    <p:sldId id="405" r:id="rId26"/>
    <p:sldId id="407" r:id="rId27"/>
    <p:sldId id="434" r:id="rId28"/>
    <p:sldId id="401" r:id="rId29"/>
    <p:sldId id="399" r:id="rId30"/>
    <p:sldId id="438" r:id="rId31"/>
    <p:sldId id="417" r:id="rId32"/>
    <p:sldId id="424" r:id="rId33"/>
    <p:sldId id="397" r:id="rId34"/>
    <p:sldId id="425" r:id="rId35"/>
    <p:sldId id="394" r:id="rId36"/>
    <p:sldId id="430" r:id="rId37"/>
    <p:sldId id="402" r:id="rId38"/>
  </p:sldIdLst>
  <p:sldSz cx="9144000" cy="6858000" type="screen4x3"/>
  <p:notesSz cx="7010400" cy="9236075"/>
  <p:custDataLst>
    <p:tags r:id="rId4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cbsma" initials="" lastIdx="10" clrIdx="0"/>
  <p:cmAuthor id="7" name="Russell, Kate" initials="KR" lastIdx="33" clrIdx="7"/>
  <p:cmAuthor id="1" name="Mark Barer" initials="" lastIdx="6" clrIdx="1"/>
  <p:cmAuthor id="8" name="Kate Russell" initials="" lastIdx="1" clrIdx="8"/>
  <p:cmAuthor id="2" name="Madolyn Allison" initials="" lastIdx="0" clrIdx="2"/>
  <p:cmAuthor id="9" name="Nordahl, Katharine" initials="NK" lastIdx="35" clrIdx="9"/>
  <p:cmAuthor id="3" name="Bob Seifert" initials="" lastIdx="9" clrIdx="3"/>
  <p:cmAuthor id="10" name="Gyurina, Carol" initials="GC" lastIdx="1" clrIdx="10"/>
  <p:cmAuthor id="4" name="Seifert, Robert" initials="RS" lastIdx="32" clrIdx="4"/>
  <p:cmAuthor id="5" name="Gyurina, Carol" initials="CG" lastIdx="28" clrIdx="5"/>
  <p:cmAuthor id="6" name="Russell, Kate" initials="RK" lastIdx="1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88F"/>
    <a:srgbClr val="BFBFBF"/>
    <a:srgbClr val="0000FF"/>
    <a:srgbClr val="6600FF"/>
    <a:srgbClr val="468680"/>
    <a:srgbClr val="C0C0C0"/>
    <a:srgbClr val="D088F0"/>
    <a:srgbClr val="FFFFFF"/>
    <a:srgbClr val="77777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708" autoAdjust="0"/>
  </p:normalViewPr>
  <p:slideViewPr>
    <p:cSldViewPr snapToGrid="0">
      <p:cViewPr>
        <p:scale>
          <a:sx n="100" d="100"/>
          <a:sy n="100" d="100"/>
        </p:scale>
        <p:origin x="-1338" y="-642"/>
      </p:cViewPr>
      <p:guideLst>
        <p:guide orient="horz" pos="2883"/>
        <p:guide orient="horz" pos="2631"/>
        <p:guide pos="2880"/>
      </p:guideLst>
    </p:cSldViewPr>
  </p:slideViewPr>
  <p:outlineViewPr>
    <p:cViewPr>
      <p:scale>
        <a:sx n="33" d="100"/>
        <a:sy n="33" d="100"/>
      </p:scale>
      <p:origin x="0" y="8928"/>
    </p:cViewPr>
  </p:outlineViewPr>
  <p:notesTextViewPr>
    <p:cViewPr>
      <p:scale>
        <a:sx n="100" d="100"/>
        <a:sy n="100" d="100"/>
      </p:scale>
      <p:origin x="0" y="0"/>
    </p:cViewPr>
  </p:notesTextViewPr>
  <p:sorterViewPr>
    <p:cViewPr>
      <p:scale>
        <a:sx n="46" d="100"/>
        <a:sy n="46" d="100"/>
      </p:scale>
      <p:origin x="0" y="0"/>
    </p:cViewPr>
  </p:sorterViewPr>
  <p:notesViewPr>
    <p:cSldViewPr snapToGrid="0">
      <p:cViewPr varScale="1">
        <p:scale>
          <a:sx n="87" d="100"/>
          <a:sy n="87" d="100"/>
        </p:scale>
        <p:origin x="-3810" y="-78"/>
      </p:cViewPr>
      <p:guideLst>
        <p:guide orient="horz" pos="2909"/>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dunivrdir05\CHLEadmin$\CHLE%20Projects\MMPI\MassHealth%20Basics%20Chartpack%202013%20Update\2013%20Chart%20Book%20Excel%20doc.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edunivrdir05\CHLEadmin$\CHLE%20Projects\MMPI\MassHealth%20Basics%20Chartpack%202013%20Update\2013%20Chart%20Book%20Excel%20doc.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1" Type="http://schemas.openxmlformats.org/officeDocument/2006/relationships/oleObject" Target="file:///\\edunivrdir05\CHLEadmin$\CHLE%20Projects\MMPI\MassHealth%20Basics%20Chartpack%202013%20Update\2013%20Chart%20Book%20Excel%20doc.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3.xml.rels><?xml version="1.0" encoding="UTF-8" standalone="yes"?>
<Relationships xmlns="http://schemas.openxmlformats.org/package/2006/relationships"><Relationship Id="rId1" Type="http://schemas.openxmlformats.org/officeDocument/2006/relationships/oleObject" Target="file:///\\edunivrdir05\CHLEadmin$\CHLE%20Projects\MMPI\MassHealth%20Basics%20Chartpack%202013%20Update\2013%20Chart%20Book%20Excel%20do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univrdir05\CHLEadmin$\CHLE%20Projects\MMPI\MassHealth%20Basics%20Chartpack%202013%20Update\2013%20Chart%20Book%20Excel%20do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univrdir05\CHLEadmin$\CHLE%20Projects\MMPI\MassHealth%20Basics%20Chartpack%202013%20Update\2013%20Chart%20Book%20Excel%20doc.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dunivrdir05\CHLEadmin$\CHLE%20Projects\MMPI\MassHealth%20Basics%20Chartpack%202013%20Update\2013%20Chart%20Book%20Excel%20doc.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dunivrdir05\CHLEadmin$\CHLE%20Projects\MMPI\MassHealth%20Basics%20Chartpack%202013%20Update\2013%20Chart%20Book%20Excel%20doc.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dunivrdir05\CHLEadmin$\CHLE%20Projects\MMPI\MassHealth%20Basics%20Chartpack%202013%20Update\2013%20Chart%20Book%20Excel%20doc.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90895879926202E-2"/>
          <c:y val="3.8004422332780501E-2"/>
          <c:w val="0.92596861447789602"/>
          <c:h val="0.77722199370600997"/>
        </c:manualLayout>
      </c:layout>
      <c:barChart>
        <c:barDir val="bar"/>
        <c:grouping val="clustered"/>
        <c:varyColors val="0"/>
        <c:ser>
          <c:idx val="1"/>
          <c:order val="0"/>
          <c:tx>
            <c:strRef>
              <c:f>Sheet1!$B$1</c:f>
              <c:strCache>
                <c:ptCount val="1"/>
                <c:pt idx="0">
                  <c:v>2012</c:v>
                </c:pt>
              </c:strCache>
            </c:strRef>
          </c:tx>
          <c:spPr>
            <a:solidFill>
              <a:schemeClr val="tx2"/>
            </a:solidFill>
          </c:spPr>
          <c:invertIfNegative val="0"/>
          <c:dLbls>
            <c:numFmt formatCode="0%" sourceLinked="0"/>
            <c:showLegendKey val="0"/>
            <c:showVal val="1"/>
            <c:showCatName val="0"/>
            <c:showSerName val="0"/>
            <c:showPercent val="0"/>
            <c:showBubbleSize val="0"/>
            <c:showLeaderLines val="0"/>
          </c:dLbls>
          <c:cat>
            <c:strRef>
              <c:f>Sheet1!$A$2:$A$11</c:f>
              <c:strCache>
                <c:ptCount val="10"/>
                <c:pt idx="0">
                  <c:v>Nursing home residents</c:v>
                </c:pt>
                <c:pt idx="1">
                  <c:v>People with disabilities (require assistance with self-care)</c:v>
                </c:pt>
                <c:pt idx="2">
                  <c:v>Medicare beneficiaries</c:v>
                </c:pt>
                <c:pt idx="3">
                  <c:v>Births (child born in last 12 months)</c:v>
                </c:pt>
                <c:pt idx="4">
                  <c:v>Children in families earning &lt;100%FPL</c:v>
                </c:pt>
                <c:pt idx="5">
                  <c:v>Children in families earning &gt; 100% FPL and &lt;300% FPL</c:v>
                </c:pt>
                <c:pt idx="6">
                  <c:v>All children</c:v>
                </c:pt>
                <c:pt idx="7">
                  <c:v>Non-elderly adults earning &lt;100%FPL</c:v>
                </c:pt>
                <c:pt idx="8">
                  <c:v>Non-elderly adults earning  &gt; 100% FPL and &lt;300% FPL</c:v>
                </c:pt>
                <c:pt idx="9">
                  <c:v>All non-elderly adults</c:v>
                </c:pt>
              </c:strCache>
            </c:strRef>
          </c:cat>
          <c:val>
            <c:numRef>
              <c:f>Sheet1!$B$2:$B$11</c:f>
              <c:numCache>
                <c:formatCode>0.0%</c:formatCode>
                <c:ptCount val="10"/>
                <c:pt idx="0">
                  <c:v>0.63</c:v>
                </c:pt>
                <c:pt idx="1">
                  <c:v>0.57580378033071322</c:v>
                </c:pt>
                <c:pt idx="2">
                  <c:v>0.27294741215008644</c:v>
                </c:pt>
                <c:pt idx="3">
                  <c:v>0.32996352739985169</c:v>
                </c:pt>
                <c:pt idx="4">
                  <c:v>0.71859440684535347</c:v>
                </c:pt>
                <c:pt idx="5">
                  <c:v>0.48784646726597564</c:v>
                </c:pt>
                <c:pt idx="6">
                  <c:v>0.3951563241438118</c:v>
                </c:pt>
                <c:pt idx="7">
                  <c:v>0.51374162569266268</c:v>
                </c:pt>
                <c:pt idx="8">
                  <c:v>0.36108166498478883</c:v>
                </c:pt>
                <c:pt idx="9">
                  <c:v>0.19327195079131218</c:v>
                </c:pt>
              </c:numCache>
            </c:numRef>
          </c:val>
        </c:ser>
        <c:dLbls>
          <c:showLegendKey val="0"/>
          <c:showVal val="1"/>
          <c:showCatName val="0"/>
          <c:showSerName val="0"/>
          <c:showPercent val="0"/>
          <c:showBubbleSize val="0"/>
        </c:dLbls>
        <c:gapWidth val="150"/>
        <c:axId val="222113152"/>
        <c:axId val="222140672"/>
      </c:barChart>
      <c:catAx>
        <c:axId val="222113152"/>
        <c:scaling>
          <c:orientation val="minMax"/>
        </c:scaling>
        <c:delete val="0"/>
        <c:axPos val="l"/>
        <c:numFmt formatCode="General" sourceLinked="1"/>
        <c:majorTickMark val="none"/>
        <c:minorTickMark val="none"/>
        <c:tickLblPos val="nextTo"/>
        <c:txPr>
          <a:bodyPr/>
          <a:lstStyle/>
          <a:p>
            <a:pPr>
              <a:defRPr sz="900"/>
            </a:pPr>
            <a:endParaRPr lang="en-US"/>
          </a:p>
        </c:txPr>
        <c:crossAx val="222140672"/>
        <c:crosses val="autoZero"/>
        <c:auto val="1"/>
        <c:lblAlgn val="ctr"/>
        <c:lblOffset val="100"/>
        <c:noMultiLvlLbl val="0"/>
      </c:catAx>
      <c:valAx>
        <c:axId val="222140672"/>
        <c:scaling>
          <c:orientation val="minMax"/>
        </c:scaling>
        <c:delete val="0"/>
        <c:axPos val="b"/>
        <c:majorGridlines>
          <c:spPr>
            <a:ln>
              <a:solidFill>
                <a:srgbClr val="BFBFBF"/>
              </a:solidFill>
            </a:ln>
          </c:spPr>
        </c:majorGridlines>
        <c:numFmt formatCode="0%" sourceLinked="0"/>
        <c:majorTickMark val="out"/>
        <c:minorTickMark val="none"/>
        <c:tickLblPos val="nextTo"/>
        <c:spPr>
          <a:ln>
            <a:noFill/>
          </a:ln>
        </c:spPr>
        <c:crossAx val="222113152"/>
        <c:crosses val="autoZero"/>
        <c:crossBetween val="between"/>
      </c:valAx>
    </c:plotArea>
    <c:plotVisOnly val="1"/>
    <c:dispBlanksAs val="gap"/>
    <c:showDLblsOverMax val="0"/>
  </c:chart>
  <c:txPr>
    <a:bodyPr/>
    <a:lstStyle/>
    <a:p>
      <a:pPr>
        <a:defRPr sz="800" b="1"/>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4"/>
          <c:order val="0"/>
          <c:tx>
            <c:strRef>
              <c:f>'[Chart in Microsoft PowerPoint]Slide 18'!$A$7</c:f>
              <c:strCache>
                <c:ptCount val="1"/>
                <c:pt idx="0">
                  <c:v>Disabled Children</c:v>
                </c:pt>
              </c:strCache>
            </c:strRef>
          </c:tx>
          <c:spPr>
            <a:solidFill>
              <a:schemeClr val="bg2"/>
            </a:solidFill>
          </c:spPr>
          <c:invertIfNegative val="0"/>
          <c:cat>
            <c:strRef>
              <c:f>'[Chart in Microsoft PowerPoint]Slide 18'!$B$2:$C$2</c:f>
              <c:strCache>
                <c:ptCount val="2"/>
                <c:pt idx="0">
                  <c:v>MCO</c:v>
                </c:pt>
                <c:pt idx="1">
                  <c:v>PCC</c:v>
                </c:pt>
              </c:strCache>
            </c:strRef>
          </c:cat>
          <c:val>
            <c:numRef>
              <c:f>'[Chart in Microsoft PowerPoint]Slide 18'!$B$7:$C$7</c:f>
              <c:numCache>
                <c:formatCode>General</c:formatCode>
                <c:ptCount val="2"/>
                <c:pt idx="0">
                  <c:v>13869</c:v>
                </c:pt>
                <c:pt idx="1">
                  <c:v>11753</c:v>
                </c:pt>
              </c:numCache>
            </c:numRef>
          </c:val>
        </c:ser>
        <c:ser>
          <c:idx val="3"/>
          <c:order val="1"/>
          <c:tx>
            <c:strRef>
              <c:f>'[Chart in Microsoft PowerPoint]Slide 18'!$A$6</c:f>
              <c:strCache>
                <c:ptCount val="1"/>
                <c:pt idx="0">
                  <c:v>Non-Disabled Children</c:v>
                </c:pt>
              </c:strCache>
            </c:strRef>
          </c:tx>
          <c:spPr>
            <a:solidFill>
              <a:schemeClr val="tx2"/>
            </a:solidFill>
          </c:spPr>
          <c:invertIfNegative val="0"/>
          <c:cat>
            <c:strRef>
              <c:f>'[Chart in Microsoft PowerPoint]Slide 18'!$B$2:$C$2</c:f>
              <c:strCache>
                <c:ptCount val="2"/>
                <c:pt idx="0">
                  <c:v>MCO</c:v>
                </c:pt>
                <c:pt idx="1">
                  <c:v>PCC</c:v>
                </c:pt>
              </c:strCache>
            </c:strRef>
          </c:cat>
          <c:val>
            <c:numRef>
              <c:f>'[Chart in Microsoft PowerPoint]Slide 18'!$B$6:$C$6</c:f>
              <c:numCache>
                <c:formatCode>General</c:formatCode>
                <c:ptCount val="2"/>
                <c:pt idx="0">
                  <c:v>269402</c:v>
                </c:pt>
                <c:pt idx="1">
                  <c:v>173996</c:v>
                </c:pt>
              </c:numCache>
            </c:numRef>
          </c:val>
        </c:ser>
        <c:ser>
          <c:idx val="2"/>
          <c:order val="2"/>
          <c:tx>
            <c:strRef>
              <c:f>'[Chart in Microsoft PowerPoint]Slide 18'!$A$5</c:f>
              <c:strCache>
                <c:ptCount val="1"/>
                <c:pt idx="0">
                  <c:v>Disabled Adults</c:v>
                </c:pt>
              </c:strCache>
            </c:strRef>
          </c:tx>
          <c:invertIfNegative val="0"/>
          <c:cat>
            <c:strRef>
              <c:f>'[Chart in Microsoft PowerPoint]Slide 18'!$B$2:$C$2</c:f>
              <c:strCache>
                <c:ptCount val="2"/>
                <c:pt idx="0">
                  <c:v>MCO</c:v>
                </c:pt>
                <c:pt idx="1">
                  <c:v>PCC</c:v>
                </c:pt>
              </c:strCache>
            </c:strRef>
          </c:cat>
          <c:val>
            <c:numRef>
              <c:f>'[Chart in Microsoft PowerPoint]Slide 18'!$B$5:$C$5</c:f>
              <c:numCache>
                <c:formatCode>General</c:formatCode>
                <c:ptCount val="2"/>
                <c:pt idx="0">
                  <c:v>42998</c:v>
                </c:pt>
                <c:pt idx="1">
                  <c:v>58299</c:v>
                </c:pt>
              </c:numCache>
            </c:numRef>
          </c:val>
        </c:ser>
        <c:ser>
          <c:idx val="1"/>
          <c:order val="3"/>
          <c:tx>
            <c:strRef>
              <c:f>'[Chart in Microsoft PowerPoint]Slide 18'!$A$4</c:f>
              <c:strCache>
                <c:ptCount val="1"/>
                <c:pt idx="0">
                  <c:v>Non-Disabled Adults</c:v>
                </c:pt>
              </c:strCache>
            </c:strRef>
          </c:tx>
          <c:invertIfNegative val="0"/>
          <c:cat>
            <c:strRef>
              <c:f>'[Chart in Microsoft PowerPoint]Slide 18'!$B$2:$C$2</c:f>
              <c:strCache>
                <c:ptCount val="2"/>
                <c:pt idx="0">
                  <c:v>MCO</c:v>
                </c:pt>
                <c:pt idx="1">
                  <c:v>PCC</c:v>
                </c:pt>
              </c:strCache>
            </c:strRef>
          </c:cat>
          <c:val>
            <c:numRef>
              <c:f>'[Chart in Microsoft PowerPoint]Slide 18'!$B$4:$C$4</c:f>
              <c:numCache>
                <c:formatCode>General</c:formatCode>
                <c:ptCount val="2"/>
                <c:pt idx="0">
                  <c:v>138431</c:v>
                </c:pt>
                <c:pt idx="1">
                  <c:v>74461</c:v>
                </c:pt>
              </c:numCache>
            </c:numRef>
          </c:val>
        </c:ser>
        <c:ser>
          <c:idx val="0"/>
          <c:order val="4"/>
          <c:tx>
            <c:strRef>
              <c:f>'[Chart in Microsoft PowerPoint]Slide 18'!$A$3</c:f>
              <c:strCache>
                <c:ptCount val="1"/>
                <c:pt idx="0">
                  <c:v>Basic Essential Adults</c:v>
                </c:pt>
              </c:strCache>
            </c:strRef>
          </c:tx>
          <c:invertIfNegative val="0"/>
          <c:cat>
            <c:strRef>
              <c:f>'[Chart in Microsoft PowerPoint]Slide 18'!$B$2:$C$2</c:f>
              <c:strCache>
                <c:ptCount val="2"/>
                <c:pt idx="0">
                  <c:v>MCO</c:v>
                </c:pt>
                <c:pt idx="1">
                  <c:v>PCC</c:v>
                </c:pt>
              </c:strCache>
            </c:strRef>
          </c:cat>
          <c:val>
            <c:numRef>
              <c:f>'[Chart in Microsoft PowerPoint]Slide 18'!$B$3:$C$3</c:f>
              <c:numCache>
                <c:formatCode>General</c:formatCode>
                <c:ptCount val="2"/>
                <c:pt idx="0">
                  <c:v>57611</c:v>
                </c:pt>
                <c:pt idx="1">
                  <c:v>64286</c:v>
                </c:pt>
              </c:numCache>
            </c:numRef>
          </c:val>
        </c:ser>
        <c:dLbls>
          <c:showLegendKey val="0"/>
          <c:showVal val="0"/>
          <c:showCatName val="0"/>
          <c:showSerName val="0"/>
          <c:showPercent val="0"/>
          <c:showBubbleSize val="0"/>
        </c:dLbls>
        <c:gapWidth val="150"/>
        <c:overlap val="100"/>
        <c:axId val="243907200"/>
        <c:axId val="243908992"/>
      </c:barChart>
      <c:catAx>
        <c:axId val="243907200"/>
        <c:scaling>
          <c:orientation val="minMax"/>
        </c:scaling>
        <c:delete val="0"/>
        <c:axPos val="b"/>
        <c:majorTickMark val="out"/>
        <c:minorTickMark val="none"/>
        <c:tickLblPos val="nextTo"/>
        <c:spPr>
          <a:ln>
            <a:noFill/>
          </a:ln>
        </c:spPr>
        <c:txPr>
          <a:bodyPr/>
          <a:lstStyle/>
          <a:p>
            <a:pPr>
              <a:defRPr b="1"/>
            </a:pPr>
            <a:endParaRPr lang="en-US"/>
          </a:p>
        </c:txPr>
        <c:crossAx val="243908992"/>
        <c:crosses val="autoZero"/>
        <c:auto val="1"/>
        <c:lblAlgn val="ctr"/>
        <c:lblOffset val="100"/>
        <c:noMultiLvlLbl val="0"/>
      </c:catAx>
      <c:valAx>
        <c:axId val="243908992"/>
        <c:scaling>
          <c:orientation val="minMax"/>
        </c:scaling>
        <c:delete val="0"/>
        <c:axPos val="l"/>
        <c:majorGridlines/>
        <c:numFmt formatCode="#,##0" sourceLinked="0"/>
        <c:majorTickMark val="out"/>
        <c:minorTickMark val="none"/>
        <c:tickLblPos val="nextTo"/>
        <c:spPr>
          <a:ln>
            <a:noFill/>
          </a:ln>
        </c:spPr>
        <c:txPr>
          <a:bodyPr/>
          <a:lstStyle/>
          <a:p>
            <a:pPr>
              <a:defRPr sz="800" b="1"/>
            </a:pPr>
            <a:endParaRPr lang="en-US"/>
          </a:p>
        </c:txPr>
        <c:crossAx val="243907200"/>
        <c:crosses val="autoZero"/>
        <c:crossBetween val="between"/>
      </c:valAx>
    </c:plotArea>
    <c:legend>
      <c:legendPos val="r"/>
      <c:layout/>
      <c:overlay val="0"/>
      <c:txPr>
        <a:bodyPr/>
        <a:lstStyle/>
        <a:p>
          <a:pPr>
            <a:defRPr sz="800" b="1"/>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90895879925897E-2"/>
          <c:y val="3.8004422332780501E-2"/>
          <c:w val="0.92596861447789502"/>
          <c:h val="0.86705062831076496"/>
        </c:manualLayout>
      </c:layout>
      <c:lineChart>
        <c:grouping val="standard"/>
        <c:varyColors val="0"/>
        <c:ser>
          <c:idx val="0"/>
          <c:order val="0"/>
          <c:tx>
            <c:strRef>
              <c:f>Sheet1!$B$1</c:f>
              <c:strCache>
                <c:ptCount val="1"/>
                <c:pt idx="0">
                  <c:v>Current Dollars</c:v>
                </c:pt>
              </c:strCache>
            </c:strRef>
          </c:tx>
          <c:spPr>
            <a:ln>
              <a:solidFill>
                <a:schemeClr val="tx2">
                  <a:lumMod val="75000"/>
                </a:schemeClr>
              </a:solidFill>
            </a:ln>
          </c:spPr>
          <c:marker>
            <c:symbol val="circle"/>
            <c:size val="6"/>
            <c:spPr>
              <a:solidFill>
                <a:schemeClr val="tx2">
                  <a:lumMod val="75000"/>
                </a:schemeClr>
              </a:solidFill>
              <a:ln>
                <a:solidFill>
                  <a:schemeClr val="tx2">
                    <a:lumMod val="75000"/>
                  </a:schemeClr>
                </a:solidFill>
              </a:ln>
            </c:spPr>
          </c:marker>
          <c:dLbls>
            <c:numFmt formatCode="\$#,##0.0" sourceLinked="0"/>
            <c:txPr>
              <a:bodyPr/>
              <a:lstStyle/>
              <a:p>
                <a:pPr>
                  <a:defRPr sz="999"/>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6.2697785100000001</c:v>
                </c:pt>
                <c:pt idx="1">
                  <c:v>6.7976701430000004</c:v>
                </c:pt>
                <c:pt idx="2">
                  <c:v>7.0332866379499999</c:v>
                </c:pt>
                <c:pt idx="3">
                  <c:v>7.6796771539001805</c:v>
                </c:pt>
                <c:pt idx="4">
                  <c:v>8.0862876305068294</c:v>
                </c:pt>
                <c:pt idx="5">
                  <c:v>8.7517526753188299</c:v>
                </c:pt>
                <c:pt idx="6">
                  <c:v>9.1003021919999991</c:v>
                </c:pt>
                <c:pt idx="7">
                  <c:v>9.3454175389999996</c:v>
                </c:pt>
                <c:pt idx="8">
                  <c:v>9.752059547</c:v>
                </c:pt>
              </c:numCache>
            </c:numRef>
          </c:val>
          <c:smooth val="0"/>
        </c:ser>
        <c:ser>
          <c:idx val="1"/>
          <c:order val="1"/>
          <c:tx>
            <c:strRef>
              <c:f>Sheet1!$C$1</c:f>
              <c:strCache>
                <c:ptCount val="1"/>
                <c:pt idx="0">
                  <c:v>Constant (2005) Dollars</c:v>
                </c:pt>
              </c:strCache>
            </c:strRef>
          </c:tx>
          <c:spPr>
            <a:ln>
              <a:solidFill>
                <a:schemeClr val="accent1"/>
              </a:solidFill>
            </a:ln>
          </c:spPr>
          <c:marker>
            <c:spPr>
              <a:solidFill>
                <a:schemeClr val="accent1"/>
              </a:solidFill>
              <a:ln>
                <a:solidFill>
                  <a:schemeClr val="accent1"/>
                </a:solidFill>
              </a:ln>
            </c:spPr>
          </c:marker>
          <c:dLbls>
            <c:numFmt formatCode="\$#,##0.0" sourceLinked="0"/>
            <c:txPr>
              <a:bodyPr/>
              <a:lstStyle/>
              <a:p>
                <a:pPr>
                  <a:defRPr sz="999"/>
                </a:pPr>
                <a:endParaRPr lang="en-US"/>
              </a:p>
            </c:txPr>
            <c:dLblPos val="b"/>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6.2697785100000001</c:v>
                </c:pt>
                <c:pt idx="1">
                  <c:v>6.5019254209936621</c:v>
                </c:pt>
                <c:pt idx="2">
                  <c:v>6.3849414413095928</c:v>
                </c:pt>
                <c:pt idx="3">
                  <c:v>6.7121327995991127</c:v>
                </c:pt>
                <c:pt idx="4">
                  <c:v>6.7234868017034888</c:v>
                </c:pt>
                <c:pt idx="5">
                  <c:v>6.9735144582068846</c:v>
                </c:pt>
                <c:pt idx="6">
                  <c:v>7.0787175416574826</c:v>
                </c:pt>
                <c:pt idx="7">
                  <c:v>7.1543036956181307</c:v>
                </c:pt>
                <c:pt idx="8">
                  <c:v>7.2731033226321458</c:v>
                </c:pt>
              </c:numCache>
            </c:numRef>
          </c:val>
          <c:smooth val="0"/>
        </c:ser>
        <c:dLbls>
          <c:showLegendKey val="0"/>
          <c:showVal val="0"/>
          <c:showCatName val="0"/>
          <c:showSerName val="0"/>
          <c:showPercent val="0"/>
          <c:showBubbleSize val="0"/>
        </c:dLbls>
        <c:marker val="1"/>
        <c:smooth val="0"/>
        <c:axId val="243858816"/>
        <c:axId val="243954816"/>
      </c:lineChart>
      <c:catAx>
        <c:axId val="243858816"/>
        <c:scaling>
          <c:orientation val="minMax"/>
        </c:scaling>
        <c:delete val="0"/>
        <c:axPos val="b"/>
        <c:numFmt formatCode="General" sourceLinked="1"/>
        <c:majorTickMark val="none"/>
        <c:minorTickMark val="none"/>
        <c:tickLblPos val="nextTo"/>
        <c:spPr>
          <a:ln>
            <a:noFill/>
          </a:ln>
        </c:spPr>
        <c:txPr>
          <a:bodyPr/>
          <a:lstStyle/>
          <a:p>
            <a:pPr>
              <a:defRPr sz="999"/>
            </a:pPr>
            <a:endParaRPr lang="en-US"/>
          </a:p>
        </c:txPr>
        <c:crossAx val="243954816"/>
        <c:crosses val="autoZero"/>
        <c:auto val="1"/>
        <c:lblAlgn val="ctr"/>
        <c:lblOffset val="100"/>
        <c:noMultiLvlLbl val="0"/>
      </c:catAx>
      <c:valAx>
        <c:axId val="243954816"/>
        <c:scaling>
          <c:orientation val="minMax"/>
          <c:min val="5"/>
        </c:scaling>
        <c:delete val="0"/>
        <c:axPos val="l"/>
        <c:majorGridlines>
          <c:spPr>
            <a:ln>
              <a:solidFill>
                <a:srgbClr val="BFBFBF"/>
              </a:solidFill>
            </a:ln>
          </c:spPr>
        </c:majorGridlines>
        <c:numFmt formatCode="\$#,##0" sourceLinked="0"/>
        <c:majorTickMark val="out"/>
        <c:minorTickMark val="none"/>
        <c:tickLblPos val="nextTo"/>
        <c:spPr>
          <a:ln>
            <a:noFill/>
          </a:ln>
        </c:spPr>
        <c:crossAx val="243858816"/>
        <c:crosses val="autoZero"/>
        <c:crossBetween val="between"/>
        <c:majorUnit val="1"/>
      </c:valAx>
      <c:spPr>
        <a:noFill/>
        <a:ln w="25378">
          <a:noFill/>
        </a:ln>
      </c:spPr>
    </c:plotArea>
    <c:plotVisOnly val="1"/>
    <c:dispBlanksAs val="gap"/>
    <c:showDLblsOverMax val="0"/>
  </c:chart>
  <c:txPr>
    <a:bodyPr/>
    <a:lstStyle/>
    <a:p>
      <a:pPr>
        <a:defRPr sz="799" b="1"/>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908958799258E-2"/>
          <c:y val="3.8004422332780501E-2"/>
          <c:w val="0.92596861447789502"/>
          <c:h val="0.86705062831076496"/>
        </c:manualLayout>
      </c:layout>
      <c:barChart>
        <c:barDir val="col"/>
        <c:grouping val="stacked"/>
        <c:varyColors val="0"/>
        <c:ser>
          <c:idx val="0"/>
          <c:order val="0"/>
          <c:tx>
            <c:strRef>
              <c:f>Sheet1!$B$1</c:f>
              <c:strCache>
                <c:ptCount val="1"/>
                <c:pt idx="0">
                  <c:v>MassHealth-covered Services</c:v>
                </c:pt>
              </c:strCache>
            </c:strRef>
          </c:tx>
          <c:spPr>
            <a:solidFill>
              <a:schemeClr val="tx2">
                <a:lumMod val="75000"/>
              </a:schemeClr>
            </a:solidFill>
            <a:ln>
              <a:noFill/>
            </a:ln>
          </c:spPr>
          <c:invertIfNegative val="0"/>
          <c:dLbls>
            <c:numFmt formatCode="&quot;$&quot;#,##0.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6269778.5102099897</c:v>
                </c:pt>
                <c:pt idx="1">
                  <c:v>6797670.1432399703</c:v>
                </c:pt>
                <c:pt idx="2">
                  <c:v>7033286.6379500004</c:v>
                </c:pt>
                <c:pt idx="3">
                  <c:v>7679677.15390018</c:v>
                </c:pt>
                <c:pt idx="4">
                  <c:v>8086287.6305068303</c:v>
                </c:pt>
                <c:pt idx="5">
                  <c:v>8751752.6753188297</c:v>
                </c:pt>
                <c:pt idx="6">
                  <c:v>9100302.1919999998</c:v>
                </c:pt>
                <c:pt idx="7">
                  <c:v>9345417.5390000008</c:v>
                </c:pt>
                <c:pt idx="8">
                  <c:v>9752059.5480000004</c:v>
                </c:pt>
              </c:numCache>
            </c:numRef>
          </c:val>
        </c:ser>
        <c:ser>
          <c:idx val="1"/>
          <c:order val="1"/>
          <c:tx>
            <c:strRef>
              <c:f>Sheet1!$C$1</c:f>
              <c:strCache>
                <c:ptCount val="1"/>
                <c:pt idx="0">
                  <c:v>Other State Spending</c:v>
                </c:pt>
              </c:strCache>
            </c:strRef>
          </c:tx>
          <c:spPr>
            <a:solidFill>
              <a:schemeClr val="accent1">
                <a:lumMod val="75000"/>
              </a:schemeClr>
            </a:solidFill>
            <a:ln>
              <a:noFill/>
            </a:ln>
          </c:spPr>
          <c:invertIfNegative val="0"/>
          <c:dLbls>
            <c:numFmt formatCode="&quot;$&quot;#,##0.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17200754.489789799</c:v>
                </c:pt>
                <c:pt idx="1">
                  <c:v>18583583.856759999</c:v>
                </c:pt>
                <c:pt idx="2">
                  <c:v>20816595.362050001</c:v>
                </c:pt>
                <c:pt idx="3">
                  <c:v>21173260.846099813</c:v>
                </c:pt>
                <c:pt idx="4">
                  <c:v>20844377.369493172</c:v>
                </c:pt>
                <c:pt idx="5">
                  <c:v>20872036.324681163</c:v>
                </c:pt>
                <c:pt idx="6">
                  <c:v>21204339.807999998</c:v>
                </c:pt>
                <c:pt idx="7">
                  <c:v>21925686.460999999</c:v>
                </c:pt>
                <c:pt idx="8">
                  <c:v>22743222.452</c:v>
                </c:pt>
              </c:numCache>
            </c:numRef>
          </c:val>
        </c:ser>
        <c:dLbls>
          <c:showLegendKey val="0"/>
          <c:showVal val="1"/>
          <c:showCatName val="0"/>
          <c:showSerName val="0"/>
          <c:showPercent val="0"/>
          <c:showBubbleSize val="0"/>
        </c:dLbls>
        <c:gapWidth val="99"/>
        <c:overlap val="100"/>
        <c:axId val="244333952"/>
        <c:axId val="244368512"/>
      </c:barChart>
      <c:catAx>
        <c:axId val="24433395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244368512"/>
        <c:crosses val="autoZero"/>
        <c:auto val="1"/>
        <c:lblAlgn val="ctr"/>
        <c:lblOffset val="100"/>
        <c:noMultiLvlLbl val="0"/>
      </c:catAx>
      <c:valAx>
        <c:axId val="244368512"/>
        <c:scaling>
          <c:orientation val="minMax"/>
        </c:scaling>
        <c:delete val="0"/>
        <c:axPos val="l"/>
        <c:majorGridlines>
          <c:spPr>
            <a:ln>
              <a:solidFill>
                <a:srgbClr val="BFBFBF"/>
              </a:solidFill>
            </a:ln>
          </c:spPr>
        </c:majorGridlines>
        <c:numFmt formatCode="&quot;$&quot;#,##0" sourceLinked="0"/>
        <c:majorTickMark val="out"/>
        <c:minorTickMark val="none"/>
        <c:tickLblPos val="nextTo"/>
        <c:spPr>
          <a:ln>
            <a:noFill/>
          </a:ln>
        </c:spPr>
        <c:crossAx val="244333952"/>
        <c:crosses val="autoZero"/>
        <c:crossBetween val="between"/>
        <c:dispUnits>
          <c:builtInUnit val="millions"/>
          <c:dispUnitsLbl>
            <c:layout/>
          </c:dispUnitsLbl>
        </c:dispUnits>
      </c:valAx>
    </c:plotArea>
    <c:plotVisOnly val="1"/>
    <c:dispBlanksAs val="gap"/>
    <c:showDLblsOverMax val="0"/>
  </c:chart>
  <c:txPr>
    <a:bodyPr/>
    <a:lstStyle/>
    <a:p>
      <a:pPr>
        <a:defRPr sz="800" b="1"/>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639308767829503E-2"/>
          <c:y val="0.1091705550695052"/>
          <c:w val="0.92596861447789602"/>
          <c:h val="0.80185300767906309"/>
        </c:manualLayout>
      </c:layout>
      <c:barChart>
        <c:barDir val="col"/>
        <c:grouping val="stacked"/>
        <c:varyColors val="0"/>
        <c:ser>
          <c:idx val="0"/>
          <c:order val="0"/>
          <c:tx>
            <c:strRef>
              <c:f>Sheet1!$B$1</c:f>
              <c:strCache>
                <c:ptCount val="1"/>
                <c:pt idx="0">
                  <c:v>Medicaid/CHIP federal revenue</c:v>
                </c:pt>
              </c:strCache>
            </c:strRef>
          </c:tx>
          <c:spPr>
            <a:solidFill>
              <a:schemeClr val="tx2">
                <a:lumMod val="75000"/>
              </a:schemeClr>
            </a:solidFill>
            <a:ln>
              <a:noFill/>
            </a:ln>
          </c:spPr>
          <c:invertIfNegative val="0"/>
          <c:dLbls>
            <c:numFmt formatCode="&quot;$&quot;#,##0" sourceLinked="0"/>
            <c:txPr>
              <a:bodyPr/>
              <a:lstStyle/>
              <a:p>
                <a:pPr>
                  <a:defRPr sz="800">
                    <a:solidFill>
                      <a:schemeClr val="bg1"/>
                    </a:solidFill>
                  </a:defRPr>
                </a:pPr>
                <a:endParaRPr lang="en-US"/>
              </a:p>
            </c:txPr>
            <c:showLegendKey val="0"/>
            <c:showVal val="1"/>
            <c:showCatName val="0"/>
            <c:showSerName val="0"/>
            <c:showPercent val="0"/>
            <c:showBubbleSize val="0"/>
            <c:showLeaderLines val="0"/>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General</c:formatCode>
                <c:ptCount val="10"/>
                <c:pt idx="0">
                  <c:v>4733</c:v>
                </c:pt>
                <c:pt idx="1">
                  <c:v>4546</c:v>
                </c:pt>
                <c:pt idx="2">
                  <c:v>4783</c:v>
                </c:pt>
                <c:pt idx="3">
                  <c:v>5388</c:v>
                </c:pt>
                <c:pt idx="4">
                  <c:v>5372</c:v>
                </c:pt>
                <c:pt idx="5">
                  <c:v>7698</c:v>
                </c:pt>
                <c:pt idx="6">
                  <c:v>7963</c:v>
                </c:pt>
                <c:pt idx="7">
                  <c:v>8413</c:v>
                </c:pt>
                <c:pt idx="8">
                  <c:v>6825</c:v>
                </c:pt>
                <c:pt idx="9">
                  <c:v>7210</c:v>
                </c:pt>
              </c:numCache>
            </c:numRef>
          </c:val>
        </c:ser>
        <c:ser>
          <c:idx val="1"/>
          <c:order val="1"/>
          <c:tx>
            <c:strRef>
              <c:f>Sheet1!$C$1</c:f>
              <c:strCache>
                <c:ptCount val="1"/>
                <c:pt idx="0">
                  <c:v>Non-Medicaid federal revenue</c:v>
                </c:pt>
              </c:strCache>
            </c:strRef>
          </c:tx>
          <c:spPr>
            <a:solidFill>
              <a:schemeClr val="accent3"/>
            </a:solidFill>
            <a:ln>
              <a:noFill/>
            </a:ln>
          </c:spPr>
          <c:invertIfNegative val="0"/>
          <c:dLbls>
            <c:numFmt formatCode="&quot;$&quot;#,##0" sourceLinked="0"/>
            <c:txPr>
              <a:bodyPr/>
              <a:lstStyle/>
              <a:p>
                <a:pPr>
                  <a:defRPr sz="900"/>
                </a:pPr>
                <a:endParaRPr lang="en-US"/>
              </a:p>
            </c:txPr>
            <c:showLegendKey val="0"/>
            <c:showVal val="1"/>
            <c:showCatName val="0"/>
            <c:showSerName val="0"/>
            <c:showPercent val="0"/>
            <c:showBubbleSize val="0"/>
            <c:showLeaderLines val="0"/>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General</c:formatCode>
                <c:ptCount val="10"/>
                <c:pt idx="0">
                  <c:v>856</c:v>
                </c:pt>
                <c:pt idx="1">
                  <c:v>824</c:v>
                </c:pt>
                <c:pt idx="2">
                  <c:v>871</c:v>
                </c:pt>
                <c:pt idx="3">
                  <c:v>858</c:v>
                </c:pt>
                <c:pt idx="4">
                  <c:v>971</c:v>
                </c:pt>
                <c:pt idx="5">
                  <c:v>945</c:v>
                </c:pt>
                <c:pt idx="6">
                  <c:v>928</c:v>
                </c:pt>
                <c:pt idx="7">
                  <c:v>925</c:v>
                </c:pt>
                <c:pt idx="8">
                  <c:v>943</c:v>
                </c:pt>
                <c:pt idx="9">
                  <c:v>1005</c:v>
                </c:pt>
              </c:numCache>
            </c:numRef>
          </c:val>
        </c:ser>
        <c:dLbls>
          <c:showLegendKey val="0"/>
          <c:showVal val="1"/>
          <c:showCatName val="0"/>
          <c:showSerName val="0"/>
          <c:showPercent val="0"/>
          <c:showBubbleSize val="0"/>
        </c:dLbls>
        <c:gapWidth val="34"/>
        <c:overlap val="100"/>
        <c:axId val="243396992"/>
        <c:axId val="243398528"/>
      </c:barChart>
      <c:catAx>
        <c:axId val="24339699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243398528"/>
        <c:crosses val="autoZero"/>
        <c:auto val="1"/>
        <c:lblAlgn val="ctr"/>
        <c:lblOffset val="100"/>
        <c:noMultiLvlLbl val="0"/>
      </c:catAx>
      <c:valAx>
        <c:axId val="243398528"/>
        <c:scaling>
          <c:orientation val="minMax"/>
        </c:scaling>
        <c:delete val="0"/>
        <c:axPos val="l"/>
        <c:majorGridlines>
          <c:spPr>
            <a:ln>
              <a:solidFill>
                <a:srgbClr val="BFBFBF"/>
              </a:solidFill>
            </a:ln>
          </c:spPr>
        </c:majorGridlines>
        <c:numFmt formatCode="&quot;$&quot;#,##0" sourceLinked="0"/>
        <c:majorTickMark val="out"/>
        <c:minorTickMark val="none"/>
        <c:tickLblPos val="nextTo"/>
        <c:spPr>
          <a:ln>
            <a:noFill/>
          </a:ln>
        </c:spPr>
        <c:txPr>
          <a:bodyPr/>
          <a:lstStyle/>
          <a:p>
            <a:pPr>
              <a:defRPr sz="800"/>
            </a:pPr>
            <a:endParaRPr lang="en-US"/>
          </a:p>
        </c:txPr>
        <c:crossAx val="243396992"/>
        <c:crosses val="autoZero"/>
        <c:crossBetween val="between"/>
      </c:valAx>
    </c:plotArea>
    <c:plotVisOnly val="1"/>
    <c:dispBlanksAs val="gap"/>
    <c:showDLblsOverMax val="0"/>
  </c:chart>
  <c:txPr>
    <a:bodyPr/>
    <a:lstStyle/>
    <a:p>
      <a:pPr>
        <a:defRPr sz="800" b="1"/>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4285714285714"/>
          <c:y val="5.4687500000000097E-2"/>
          <c:w val="0.54187192118226601"/>
          <c:h val="0.85937500000000699"/>
        </c:manualLayout>
      </c:layout>
      <c:pieChart>
        <c:varyColors val="1"/>
        <c:ser>
          <c:idx val="0"/>
          <c:order val="0"/>
          <c:spPr>
            <a:ln w="19050">
              <a:solidFill>
                <a:schemeClr val="bg1"/>
              </a:solidFill>
            </a:ln>
          </c:spPr>
          <c:dPt>
            <c:idx val="0"/>
            <c:bubble3D val="0"/>
            <c:spPr>
              <a:solidFill>
                <a:schemeClr val="tx2">
                  <a:lumMod val="60000"/>
                  <a:lumOff val="40000"/>
                </a:schemeClr>
              </a:solidFill>
              <a:ln w="19050">
                <a:solidFill>
                  <a:schemeClr val="bg1"/>
                </a:solidFill>
              </a:ln>
            </c:spPr>
          </c:dPt>
          <c:dPt>
            <c:idx val="1"/>
            <c:bubble3D val="0"/>
            <c:spPr>
              <a:solidFill>
                <a:schemeClr val="bg2">
                  <a:lumMod val="50000"/>
                </a:schemeClr>
              </a:solidFill>
              <a:ln w="19050">
                <a:solidFill>
                  <a:schemeClr val="bg1"/>
                </a:solidFill>
              </a:ln>
            </c:spPr>
          </c:dPt>
          <c:dPt>
            <c:idx val="2"/>
            <c:bubble3D val="0"/>
            <c:spPr>
              <a:solidFill>
                <a:schemeClr val="tx2">
                  <a:lumMod val="50000"/>
                </a:schemeClr>
              </a:solidFill>
              <a:ln w="19050">
                <a:solidFill>
                  <a:schemeClr val="bg1"/>
                </a:solidFill>
              </a:ln>
            </c:spPr>
          </c:dPt>
          <c:dPt>
            <c:idx val="3"/>
            <c:bubble3D val="0"/>
            <c:spPr>
              <a:solidFill>
                <a:schemeClr val="accent3">
                  <a:lumMod val="75000"/>
                </a:schemeClr>
              </a:solidFill>
              <a:ln w="19050">
                <a:solidFill>
                  <a:schemeClr val="bg1"/>
                </a:solidFill>
              </a:ln>
            </c:spPr>
          </c:dPt>
          <c:dPt>
            <c:idx val="4"/>
            <c:bubble3D val="0"/>
            <c:spPr>
              <a:solidFill>
                <a:schemeClr val="tx1">
                  <a:lumMod val="75000"/>
                  <a:lumOff val="25000"/>
                </a:schemeClr>
              </a:solidFill>
              <a:ln w="19050">
                <a:solidFill>
                  <a:schemeClr val="bg1"/>
                </a:solidFill>
              </a:ln>
            </c:spPr>
          </c:dPt>
          <c:dPt>
            <c:idx val="5"/>
            <c:bubble3D val="0"/>
            <c:spPr>
              <a:solidFill>
                <a:schemeClr val="tx2"/>
              </a:solidFill>
              <a:ln w="19050">
                <a:solidFill>
                  <a:schemeClr val="bg1"/>
                </a:solidFill>
              </a:ln>
            </c:spPr>
          </c:dPt>
          <c:dPt>
            <c:idx val="6"/>
            <c:bubble3D val="0"/>
            <c:spPr>
              <a:solidFill>
                <a:schemeClr val="accent1"/>
              </a:solidFill>
              <a:ln w="19050">
                <a:solidFill>
                  <a:schemeClr val="bg1"/>
                </a:solidFill>
              </a:ln>
            </c:spPr>
          </c:dPt>
          <c:dPt>
            <c:idx val="7"/>
            <c:bubble3D val="0"/>
            <c:spPr>
              <a:solidFill>
                <a:schemeClr val="bg1">
                  <a:lumMod val="65000"/>
                </a:schemeClr>
              </a:solidFill>
              <a:ln w="19050">
                <a:solidFill>
                  <a:schemeClr val="bg1"/>
                </a:solidFill>
              </a:ln>
            </c:spPr>
          </c:dPt>
          <c:dPt>
            <c:idx val="8"/>
            <c:bubble3D val="0"/>
            <c:spPr>
              <a:solidFill>
                <a:schemeClr val="accent3"/>
              </a:solidFill>
              <a:ln w="19050">
                <a:solidFill>
                  <a:schemeClr val="bg1"/>
                </a:solidFill>
              </a:ln>
            </c:spPr>
          </c:dPt>
          <c:dLbls>
            <c:dLbl>
              <c:idx val="1"/>
              <c:spPr/>
              <c:txPr>
                <a:bodyPr/>
                <a:lstStyle/>
                <a:p>
                  <a:pPr>
                    <a:defRPr sz="1000" b="1">
                      <a:solidFill>
                        <a:schemeClr val="bg1"/>
                      </a:solidFill>
                    </a:defRPr>
                  </a:pPr>
                  <a:endParaRPr lang="en-US"/>
                </a:p>
              </c:txPr>
              <c:dLblPos val="inEnd"/>
              <c:showLegendKey val="0"/>
              <c:showVal val="0"/>
              <c:showCatName val="0"/>
              <c:showSerName val="0"/>
              <c:showPercent val="1"/>
              <c:showBubbleSize val="0"/>
            </c:dLbl>
            <c:dLbl>
              <c:idx val="2"/>
              <c:spPr/>
              <c:txPr>
                <a:bodyPr/>
                <a:lstStyle/>
                <a:p>
                  <a:pPr algn="ctr">
                    <a:defRPr lang="en-US" sz="1000" b="1" i="0" u="none" strike="noStrike" kern="1200" baseline="0">
                      <a:solidFill>
                        <a:srgbClr val="FFFFFF"/>
                      </a:solidFill>
                      <a:latin typeface="+mn-lt"/>
                      <a:ea typeface="+mn-ea"/>
                      <a:cs typeface="+mn-cs"/>
                    </a:defRPr>
                  </a:pPr>
                  <a:endParaRPr lang="en-US"/>
                </a:p>
              </c:txPr>
              <c:dLblPos val="inEnd"/>
              <c:showLegendKey val="0"/>
              <c:showVal val="0"/>
              <c:showCatName val="0"/>
              <c:showSerName val="0"/>
              <c:showPercent val="1"/>
              <c:showBubbleSize val="0"/>
            </c:dLbl>
            <c:dLbl>
              <c:idx val="3"/>
              <c:spPr/>
              <c:txPr>
                <a:bodyPr/>
                <a:lstStyle/>
                <a:p>
                  <a:pPr algn="ctr">
                    <a:defRPr lang="en-US" sz="1000" b="1" i="0" u="none" strike="noStrike" kern="1200" baseline="0">
                      <a:solidFill>
                        <a:srgbClr val="FFFFFF"/>
                      </a:solidFill>
                      <a:latin typeface="+mn-lt"/>
                      <a:ea typeface="+mn-ea"/>
                      <a:cs typeface="+mn-cs"/>
                    </a:defRPr>
                  </a:pPr>
                  <a:endParaRPr lang="en-US"/>
                </a:p>
              </c:txPr>
              <c:dLblPos val="inEnd"/>
              <c:showLegendKey val="0"/>
              <c:showVal val="0"/>
              <c:showCatName val="0"/>
              <c:showSerName val="0"/>
              <c:showPercent val="1"/>
              <c:showBubbleSize val="0"/>
            </c:dLbl>
            <c:dLbl>
              <c:idx val="4"/>
              <c:spPr/>
              <c:txPr>
                <a:bodyPr/>
                <a:lstStyle/>
                <a:p>
                  <a:pPr algn="ctr">
                    <a:defRPr lang="en-US" sz="1000" b="1" i="0" u="none" strike="noStrike" kern="1200" baseline="0">
                      <a:solidFill>
                        <a:srgbClr val="FFFFFF"/>
                      </a:solidFill>
                      <a:latin typeface="+mn-lt"/>
                      <a:ea typeface="+mn-ea"/>
                      <a:cs typeface="+mn-cs"/>
                    </a:defRPr>
                  </a:pPr>
                  <a:endParaRPr lang="en-US"/>
                </a:p>
              </c:txPr>
              <c:dLblPos val="inEnd"/>
              <c:showLegendKey val="0"/>
              <c:showVal val="0"/>
              <c:showCatName val="0"/>
              <c:showSerName val="0"/>
              <c:showPercent val="1"/>
              <c:showBubbleSize val="0"/>
            </c:dLbl>
            <c:dLbl>
              <c:idx val="5"/>
              <c:spPr/>
              <c:txPr>
                <a:bodyPr/>
                <a:lstStyle/>
                <a:p>
                  <a:pPr algn="ctr">
                    <a:defRPr lang="en-US" sz="1000" b="1" i="0" u="none" strike="noStrike" kern="1200" baseline="0">
                      <a:solidFill>
                        <a:srgbClr val="FFFFFF"/>
                      </a:solidFill>
                      <a:latin typeface="+mn-lt"/>
                      <a:ea typeface="+mn-ea"/>
                      <a:cs typeface="+mn-cs"/>
                    </a:defRPr>
                  </a:pPr>
                  <a:endParaRPr lang="en-US"/>
                </a:p>
              </c:txPr>
              <c:dLblPos val="inEnd"/>
              <c:showLegendKey val="0"/>
              <c:showVal val="0"/>
              <c:showCatName val="0"/>
              <c:showSerName val="0"/>
              <c:showPercent val="1"/>
              <c:showBubbleSize val="0"/>
            </c:dLbl>
            <c:txPr>
              <a:bodyPr/>
              <a:lstStyle/>
              <a:p>
                <a:pPr>
                  <a:defRPr sz="1000" b="1"/>
                </a:pPr>
                <a:endParaRPr lang="en-US"/>
              </a:p>
            </c:txPr>
            <c:dLblPos val="inEnd"/>
            <c:showLegendKey val="0"/>
            <c:showVal val="0"/>
            <c:showCatName val="0"/>
            <c:showSerName val="0"/>
            <c:showPercent val="1"/>
            <c:showBubbleSize val="0"/>
            <c:showLeaderLines val="0"/>
          </c:dLbls>
          <c:cat>
            <c:strRef>
              <c:f>Sheet1!$A$2:$A$11</c:f>
              <c:strCache>
                <c:ptCount val="10"/>
                <c:pt idx="0">
                  <c:v>MCO</c:v>
                </c:pt>
                <c:pt idx="1">
                  <c:v>SCO/PACE</c:v>
                </c:pt>
                <c:pt idx="2">
                  <c:v>Nursing</c:v>
                </c:pt>
                <c:pt idx="3">
                  <c:v>LTC</c:v>
                </c:pt>
                <c:pt idx="4">
                  <c:v>Hosp In</c:v>
                </c:pt>
                <c:pt idx="5">
                  <c:v>Hosp Out</c:v>
                </c:pt>
                <c:pt idx="6">
                  <c:v>Pharm</c:v>
                </c:pt>
                <c:pt idx="7">
                  <c:v>Dental</c:v>
                </c:pt>
                <c:pt idx="8">
                  <c:v>Physician</c:v>
                </c:pt>
                <c:pt idx="9">
                  <c:v>Other</c:v>
                </c:pt>
              </c:strCache>
            </c:strRef>
          </c:cat>
          <c:val>
            <c:numRef>
              <c:f>Sheet1!$B$2:$B$11</c:f>
              <c:numCache>
                <c:formatCode>"$"#,##0.00</c:formatCode>
                <c:ptCount val="10"/>
                <c:pt idx="0">
                  <c:v>3157.57157671</c:v>
                </c:pt>
                <c:pt idx="1">
                  <c:v>774.46749253000007</c:v>
                </c:pt>
                <c:pt idx="2">
                  <c:v>1440.5164921600001</c:v>
                </c:pt>
                <c:pt idx="3">
                  <c:v>1432.1901476400005</c:v>
                </c:pt>
                <c:pt idx="4">
                  <c:v>739.9691313000011</c:v>
                </c:pt>
                <c:pt idx="5">
                  <c:v>584.76257180999914</c:v>
                </c:pt>
                <c:pt idx="6">
                  <c:v>511.79925350999997</c:v>
                </c:pt>
                <c:pt idx="7">
                  <c:v>245.20821106000011</c:v>
                </c:pt>
                <c:pt idx="8">
                  <c:v>331.26117571000009</c:v>
                </c:pt>
                <c:pt idx="9">
                  <c:v>534.31349517999672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975310778037504E-2"/>
          <c:y val="3.7432880125533301E-2"/>
          <c:w val="0.89516063410755198"/>
          <c:h val="0.83261956838728501"/>
        </c:manualLayout>
      </c:layout>
      <c:barChart>
        <c:barDir val="col"/>
        <c:grouping val="percentStacked"/>
        <c:varyColors val="0"/>
        <c:ser>
          <c:idx val="0"/>
          <c:order val="0"/>
          <c:tx>
            <c:strRef>
              <c:f>'Slide 22'!$B$2</c:f>
              <c:strCache>
                <c:ptCount val="1"/>
                <c:pt idx="0">
                  <c:v>Non-disabled children</c:v>
                </c:pt>
              </c:strCache>
            </c:strRef>
          </c:tx>
          <c:spPr>
            <a:solidFill>
              <a:schemeClr val="tx2"/>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'Slide 22'!$A$3:$A$7</c:f>
              <c:strCache>
                <c:ptCount val="5"/>
                <c:pt idx="0">
                  <c:v>Enrollment</c:v>
                </c:pt>
                <c:pt idx="1">
                  <c:v>Spending</c:v>
                </c:pt>
                <c:pt idx="2">
                  <c:v>US KFF Data</c:v>
                </c:pt>
                <c:pt idx="3">
                  <c:v>Enrollment</c:v>
                </c:pt>
                <c:pt idx="4">
                  <c:v>Spending</c:v>
                </c:pt>
              </c:strCache>
            </c:strRef>
          </c:cat>
          <c:val>
            <c:numRef>
              <c:f>'Slide 22'!$B$3:$B$7</c:f>
              <c:numCache>
                <c:formatCode>0%</c:formatCode>
                <c:ptCount val="5"/>
                <c:pt idx="0">
                  <c:v>0.38</c:v>
                </c:pt>
                <c:pt idx="1">
                  <c:v>0.19187695019136611</c:v>
                </c:pt>
                <c:pt idx="3">
                  <c:v>0.49</c:v>
                </c:pt>
                <c:pt idx="4">
                  <c:v>0.21</c:v>
                </c:pt>
              </c:numCache>
            </c:numRef>
          </c:val>
        </c:ser>
        <c:ser>
          <c:idx val="1"/>
          <c:order val="1"/>
          <c:tx>
            <c:strRef>
              <c:f>'Slide 22'!$C$2</c:f>
              <c:strCache>
                <c:ptCount val="1"/>
                <c:pt idx="0">
                  <c:v>Non-disabled adults</c:v>
                </c:pt>
              </c:strCache>
            </c:strRef>
          </c:tx>
          <c:spPr>
            <a:solidFill>
              <a:schemeClr val="accent2"/>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'Slide 22'!$A$3:$A$7</c:f>
              <c:strCache>
                <c:ptCount val="5"/>
                <c:pt idx="0">
                  <c:v>Enrollment</c:v>
                </c:pt>
                <c:pt idx="1">
                  <c:v>Spending</c:v>
                </c:pt>
                <c:pt idx="2">
                  <c:v>US KFF Data</c:v>
                </c:pt>
                <c:pt idx="3">
                  <c:v>Enrollment</c:v>
                </c:pt>
                <c:pt idx="4">
                  <c:v>Spending</c:v>
                </c:pt>
              </c:strCache>
            </c:strRef>
          </c:cat>
          <c:val>
            <c:numRef>
              <c:f>'Slide 22'!$C$3:$C$7</c:f>
              <c:numCache>
                <c:formatCode>0%</c:formatCode>
                <c:ptCount val="5"/>
                <c:pt idx="0">
                  <c:v>0.34</c:v>
                </c:pt>
                <c:pt idx="1">
                  <c:v>0.17976772473560673</c:v>
                </c:pt>
                <c:pt idx="3">
                  <c:v>0.27</c:v>
                </c:pt>
                <c:pt idx="4">
                  <c:v>0.15</c:v>
                </c:pt>
              </c:numCache>
            </c:numRef>
          </c:val>
        </c:ser>
        <c:ser>
          <c:idx val="2"/>
          <c:order val="2"/>
          <c:tx>
            <c:strRef>
              <c:f>'Slide 22'!$D$2</c:f>
              <c:strCache>
                <c:ptCount val="1"/>
                <c:pt idx="0">
                  <c:v>Adults &amp; Children with Disabilities</c:v>
                </c:pt>
              </c:strCache>
            </c:strRef>
          </c:tx>
          <c:spPr>
            <a:solidFill>
              <a:schemeClr val="accent3"/>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'Slide 22'!$A$3:$A$7</c:f>
              <c:strCache>
                <c:ptCount val="5"/>
                <c:pt idx="0">
                  <c:v>Enrollment</c:v>
                </c:pt>
                <c:pt idx="1">
                  <c:v>Spending</c:v>
                </c:pt>
                <c:pt idx="2">
                  <c:v>US KFF Data</c:v>
                </c:pt>
                <c:pt idx="3">
                  <c:v>Enrollment</c:v>
                </c:pt>
                <c:pt idx="4">
                  <c:v>Spending</c:v>
                </c:pt>
              </c:strCache>
            </c:strRef>
          </c:cat>
          <c:val>
            <c:numRef>
              <c:f>'Slide 22'!$D$3:$D$7</c:f>
              <c:numCache>
                <c:formatCode>0%</c:formatCode>
                <c:ptCount val="5"/>
                <c:pt idx="0">
                  <c:v>0.2</c:v>
                </c:pt>
                <c:pt idx="1">
                  <c:v>0.35628757105380127</c:v>
                </c:pt>
                <c:pt idx="3">
                  <c:v>0.1525</c:v>
                </c:pt>
                <c:pt idx="4">
                  <c:v>0.42</c:v>
                </c:pt>
              </c:numCache>
            </c:numRef>
          </c:val>
        </c:ser>
        <c:ser>
          <c:idx val="3"/>
          <c:order val="3"/>
          <c:tx>
            <c:strRef>
              <c:f>'Slide 22'!$E$2</c:f>
              <c:strCache>
                <c:ptCount val="1"/>
                <c:pt idx="0">
                  <c:v>Seniors</c:v>
                </c:pt>
              </c:strCache>
            </c:strRef>
          </c:tx>
          <c:spPr>
            <a:solidFill>
              <a:schemeClr val="bg2"/>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'Slide 22'!$A$3:$A$7</c:f>
              <c:strCache>
                <c:ptCount val="5"/>
                <c:pt idx="0">
                  <c:v>Enrollment</c:v>
                </c:pt>
                <c:pt idx="1">
                  <c:v>Spending</c:v>
                </c:pt>
                <c:pt idx="2">
                  <c:v>US KFF Data</c:v>
                </c:pt>
                <c:pt idx="3">
                  <c:v>Enrollment</c:v>
                </c:pt>
                <c:pt idx="4">
                  <c:v>Spending</c:v>
                </c:pt>
              </c:strCache>
            </c:strRef>
          </c:cat>
          <c:val>
            <c:numRef>
              <c:f>'Slide 22'!$E$3:$E$7</c:f>
              <c:numCache>
                <c:formatCode>0%</c:formatCode>
                <c:ptCount val="5"/>
                <c:pt idx="0">
                  <c:v>0.09</c:v>
                </c:pt>
                <c:pt idx="1">
                  <c:v>0.2713690784095521</c:v>
                </c:pt>
                <c:pt idx="3">
                  <c:v>0.09</c:v>
                </c:pt>
                <c:pt idx="4">
                  <c:v>0.22</c:v>
                </c:pt>
              </c:numCache>
            </c:numRef>
          </c:val>
        </c:ser>
        <c:dLbls>
          <c:showLegendKey val="0"/>
          <c:showVal val="0"/>
          <c:showCatName val="0"/>
          <c:showSerName val="0"/>
          <c:showPercent val="0"/>
          <c:showBubbleSize val="0"/>
        </c:dLbls>
        <c:gapWidth val="150"/>
        <c:overlap val="100"/>
        <c:axId val="244456448"/>
        <c:axId val="244462336"/>
      </c:barChart>
      <c:catAx>
        <c:axId val="244456448"/>
        <c:scaling>
          <c:orientation val="minMax"/>
        </c:scaling>
        <c:delete val="0"/>
        <c:axPos val="b"/>
        <c:majorTickMark val="none"/>
        <c:minorTickMark val="none"/>
        <c:tickLblPos val="nextTo"/>
        <c:txPr>
          <a:bodyPr/>
          <a:lstStyle/>
          <a:p>
            <a:pPr>
              <a:defRPr b="1"/>
            </a:pPr>
            <a:endParaRPr lang="en-US"/>
          </a:p>
        </c:txPr>
        <c:crossAx val="244462336"/>
        <c:crosses val="autoZero"/>
        <c:auto val="1"/>
        <c:lblAlgn val="ctr"/>
        <c:lblOffset val="100"/>
        <c:noMultiLvlLbl val="0"/>
      </c:catAx>
      <c:valAx>
        <c:axId val="244462336"/>
        <c:scaling>
          <c:orientation val="minMax"/>
        </c:scaling>
        <c:delete val="0"/>
        <c:axPos val="l"/>
        <c:majorGridlines>
          <c:spPr>
            <a:ln>
              <a:solidFill>
                <a:srgbClr val="BFBFBF"/>
              </a:solidFill>
            </a:ln>
          </c:spPr>
        </c:majorGridlines>
        <c:numFmt formatCode="0%" sourceLinked="1"/>
        <c:majorTickMark val="none"/>
        <c:minorTickMark val="none"/>
        <c:tickLblPos val="nextTo"/>
        <c:spPr>
          <a:ln>
            <a:noFill/>
          </a:ln>
        </c:spPr>
        <c:txPr>
          <a:bodyPr/>
          <a:lstStyle/>
          <a:p>
            <a:pPr>
              <a:defRPr sz="800" b="1"/>
            </a:pPr>
            <a:endParaRPr lang="en-US"/>
          </a:p>
        </c:txPr>
        <c:crossAx val="244456448"/>
        <c:crosses val="autoZero"/>
        <c:crossBetween val="between"/>
      </c:valAx>
    </c:plotArea>
    <c:legend>
      <c:legendPos val="r"/>
      <c:layout>
        <c:manualLayout>
          <c:xMode val="edge"/>
          <c:yMode val="edge"/>
          <c:x val="0.45335893783983072"/>
          <c:y val="0.1738629180445333"/>
          <c:w val="0.14988851384705917"/>
          <c:h val="0.56552788686604727"/>
        </c:manualLayout>
      </c:layout>
      <c:overlay val="0"/>
      <c:spPr>
        <a:solidFill>
          <a:schemeClr val="bg1"/>
        </a:solidFill>
        <a:ln>
          <a:solidFill>
            <a:srgbClr val="BFBFBF"/>
          </a:solidFill>
        </a:ln>
      </c:spPr>
      <c:txPr>
        <a:bodyPr/>
        <a:lstStyle/>
        <a:p>
          <a:pPr>
            <a:defRPr sz="800" b="1"/>
          </a:pPr>
          <a:endParaRPr lang="en-US"/>
        </a:p>
      </c:txPr>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'New 23'!$D$1</c:f>
              <c:strCache>
                <c:ptCount val="1"/>
                <c:pt idx="0">
                  <c:v>Spending Per Enrollee/Year</c:v>
                </c:pt>
              </c:strCache>
            </c:strRef>
          </c:tx>
          <c:spPr>
            <a:solidFill>
              <a:schemeClr val="tx2">
                <a:lumMod val="75000"/>
              </a:schemeClr>
            </a:solidFill>
            <a:ln>
              <a:noFill/>
            </a:ln>
          </c:spPr>
          <c:invertIfNegative val="0"/>
          <c:dLbls>
            <c:spPr>
              <a:solidFill>
                <a:schemeClr val="bg1"/>
              </a:solidFill>
            </c:spPr>
            <c:txPr>
              <a:bodyPr/>
              <a:lstStyle/>
              <a:p>
                <a:pPr>
                  <a:defRPr b="1"/>
                </a:pPr>
                <a:endParaRPr lang="en-US"/>
              </a:p>
            </c:txPr>
            <c:showLegendKey val="0"/>
            <c:showVal val="1"/>
            <c:showCatName val="0"/>
            <c:showSerName val="0"/>
            <c:showPercent val="0"/>
            <c:showBubbleSize val="0"/>
            <c:showLeaderLines val="0"/>
          </c:dLbls>
          <c:cat>
            <c:strRef>
              <c:f>'New 23'!$A$2:$A$7</c:f>
              <c:strCache>
                <c:ptCount val="6"/>
                <c:pt idx="0">
                  <c:v>Seniors</c:v>
                </c:pt>
                <c:pt idx="1">
                  <c:v>Adults with Disabilities</c:v>
                </c:pt>
                <c:pt idx="2">
                  <c:v>Children with Disabilities</c:v>
                </c:pt>
                <c:pt idx="3">
                  <c:v>Adults</c:v>
                </c:pt>
                <c:pt idx="4">
                  <c:v>Children</c:v>
                </c:pt>
                <c:pt idx="5">
                  <c:v>Total</c:v>
                </c:pt>
              </c:strCache>
            </c:strRef>
          </c:cat>
          <c:val>
            <c:numRef>
              <c:f>'New 23'!$D$2:$D$7</c:f>
              <c:numCache>
                <c:formatCode>_("$"* #,##0_);_("$"* \(#,##0\);_("$"* "-"??_);_(@_)</c:formatCode>
                <c:ptCount val="6"/>
                <c:pt idx="0">
                  <c:v>21613.09380813294</c:v>
                </c:pt>
                <c:pt idx="1">
                  <c:v>12632.580374391346</c:v>
                </c:pt>
                <c:pt idx="2">
                  <c:v>14617.024893449772</c:v>
                </c:pt>
                <c:pt idx="3">
                  <c:v>3958.9891892331339</c:v>
                </c:pt>
                <c:pt idx="4">
                  <c:v>3590.2742328018517</c:v>
                </c:pt>
                <c:pt idx="5">
                  <c:v>7071.5536916334377</c:v>
                </c:pt>
              </c:numCache>
            </c:numRef>
          </c:val>
        </c:ser>
        <c:dLbls>
          <c:showLegendKey val="0"/>
          <c:showVal val="0"/>
          <c:showCatName val="0"/>
          <c:showSerName val="0"/>
          <c:showPercent val="0"/>
          <c:showBubbleSize val="0"/>
        </c:dLbls>
        <c:gapWidth val="150"/>
        <c:axId val="244540928"/>
        <c:axId val="244542464"/>
      </c:barChart>
      <c:catAx>
        <c:axId val="244540928"/>
        <c:scaling>
          <c:orientation val="maxMin"/>
        </c:scaling>
        <c:delete val="0"/>
        <c:axPos val="l"/>
        <c:majorTickMark val="none"/>
        <c:minorTickMark val="none"/>
        <c:tickLblPos val="nextTo"/>
        <c:spPr>
          <a:ln>
            <a:noFill/>
          </a:ln>
        </c:spPr>
        <c:txPr>
          <a:bodyPr/>
          <a:lstStyle/>
          <a:p>
            <a:pPr>
              <a:defRPr b="1"/>
            </a:pPr>
            <a:endParaRPr lang="en-US"/>
          </a:p>
        </c:txPr>
        <c:crossAx val="244542464"/>
        <c:crosses val="autoZero"/>
        <c:auto val="1"/>
        <c:lblAlgn val="ctr"/>
        <c:lblOffset val="100"/>
        <c:noMultiLvlLbl val="0"/>
      </c:catAx>
      <c:valAx>
        <c:axId val="244542464"/>
        <c:scaling>
          <c:orientation val="minMax"/>
        </c:scaling>
        <c:delete val="0"/>
        <c:axPos val="t"/>
        <c:majorGridlines>
          <c:spPr>
            <a:ln>
              <a:solidFill>
                <a:srgbClr val="BFBFBF"/>
              </a:solidFill>
            </a:ln>
          </c:spPr>
        </c:majorGridlines>
        <c:numFmt formatCode="_(&quot;$&quot;* #,##0_);_(&quot;$&quot;* \(#,##0\);_(&quot;$&quot;* &quot;-&quot;??_);_(@_)" sourceLinked="1"/>
        <c:majorTickMark val="none"/>
        <c:minorTickMark val="none"/>
        <c:tickLblPos val="nextTo"/>
        <c:spPr>
          <a:ln>
            <a:noFill/>
          </a:ln>
        </c:spPr>
        <c:txPr>
          <a:bodyPr/>
          <a:lstStyle/>
          <a:p>
            <a:pPr>
              <a:defRPr sz="800" b="1"/>
            </a:pPr>
            <a:endParaRPr lang="en-US"/>
          </a:p>
        </c:txPr>
        <c:crossAx val="244540928"/>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908958799258E-2"/>
          <c:y val="3.8004422332780501E-2"/>
          <c:w val="0.92596861447789602"/>
          <c:h val="0.77722199370600997"/>
        </c:manualLayout>
      </c:layout>
      <c:barChart>
        <c:barDir val="col"/>
        <c:grouping val="clustered"/>
        <c:varyColors val="0"/>
        <c:ser>
          <c:idx val="0"/>
          <c:order val="0"/>
          <c:tx>
            <c:strRef>
              <c:f>Sheet1!$B$1</c:f>
              <c:strCache>
                <c:ptCount val="1"/>
                <c:pt idx="0">
                  <c:v>Series 1</c:v>
                </c:pt>
              </c:strCache>
            </c:strRef>
          </c:tx>
          <c:spPr>
            <a:solidFill>
              <a:schemeClr val="tx2">
                <a:lumMod val="75000"/>
              </a:schemeClr>
            </a:solidFill>
            <a:ln>
              <a:noFill/>
            </a:ln>
          </c:spPr>
          <c:invertIfNegative val="0"/>
          <c:dLbls>
            <c:numFmt formatCode="0%" sourceLinked="0"/>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dLbls>
          <c:cat>
            <c:strRef>
              <c:f>Sheet1!$A$2:$A$6</c:f>
              <c:strCache>
                <c:ptCount val="5"/>
                <c:pt idx="0">
                  <c:v> Hospitals (SFY 2007)</c:v>
                </c:pt>
                <c:pt idx="1">
                  <c:v>Nursing Homes (CY 2010)</c:v>
                </c:pt>
                <c:pt idx="2">
                  <c:v>Community Health Centers (2011)</c:v>
                </c:pt>
                <c:pt idx="3">
                  <c:v>Long-term services and supports (2005)</c:v>
                </c:pt>
                <c:pt idx="4">
                  <c:v>Pre-natal care (2010)</c:v>
                </c:pt>
              </c:strCache>
            </c:strRef>
          </c:cat>
          <c:val>
            <c:numRef>
              <c:f>Sheet1!$B$2:$B$6</c:f>
              <c:numCache>
                <c:formatCode>0%</c:formatCode>
                <c:ptCount val="5"/>
                <c:pt idx="0">
                  <c:v>0.1439</c:v>
                </c:pt>
                <c:pt idx="1">
                  <c:v>0.49014027799754212</c:v>
                </c:pt>
                <c:pt idx="2" formatCode="0.00%">
                  <c:v>0.50700000000000001</c:v>
                </c:pt>
                <c:pt idx="3" formatCode="General">
                  <c:v>0.45</c:v>
                </c:pt>
                <c:pt idx="4" formatCode="General">
                  <c:v>0.27200000000000002</c:v>
                </c:pt>
              </c:numCache>
            </c:numRef>
          </c:val>
        </c:ser>
        <c:dLbls>
          <c:showLegendKey val="0"/>
          <c:showVal val="1"/>
          <c:showCatName val="0"/>
          <c:showSerName val="0"/>
          <c:showPercent val="0"/>
          <c:showBubbleSize val="0"/>
        </c:dLbls>
        <c:gapWidth val="150"/>
        <c:axId val="245057792"/>
        <c:axId val="245068928"/>
      </c:barChart>
      <c:catAx>
        <c:axId val="245057792"/>
        <c:scaling>
          <c:orientation val="minMax"/>
        </c:scaling>
        <c:delete val="1"/>
        <c:axPos val="b"/>
        <c:numFmt formatCode="General" sourceLinked="1"/>
        <c:majorTickMark val="none"/>
        <c:minorTickMark val="none"/>
        <c:tickLblPos val="none"/>
        <c:crossAx val="245068928"/>
        <c:crosses val="autoZero"/>
        <c:auto val="1"/>
        <c:lblAlgn val="ctr"/>
        <c:lblOffset val="100"/>
        <c:noMultiLvlLbl val="0"/>
      </c:catAx>
      <c:valAx>
        <c:axId val="245068928"/>
        <c:scaling>
          <c:orientation val="minMax"/>
        </c:scaling>
        <c:delete val="0"/>
        <c:axPos val="l"/>
        <c:majorGridlines>
          <c:spPr>
            <a:ln>
              <a:solidFill>
                <a:srgbClr val="BFBFBF"/>
              </a:solidFill>
            </a:ln>
          </c:spPr>
        </c:majorGridlines>
        <c:numFmt formatCode="0%" sourceLinked="0"/>
        <c:majorTickMark val="out"/>
        <c:minorTickMark val="none"/>
        <c:tickLblPos val="nextTo"/>
        <c:spPr>
          <a:ln>
            <a:noFill/>
          </a:ln>
        </c:spPr>
        <c:crossAx val="245057792"/>
        <c:crosses val="autoZero"/>
        <c:crossBetween val="between"/>
      </c:valAx>
    </c:plotArea>
    <c:plotVisOnly val="1"/>
    <c:dispBlanksAs val="gap"/>
    <c:showDLblsOverMax val="0"/>
  </c:chart>
  <c:txPr>
    <a:bodyPr/>
    <a:lstStyle/>
    <a:p>
      <a:pPr>
        <a:defRPr sz="800" b="1"/>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908958799258E-2"/>
          <c:y val="3.8004422332780501E-2"/>
          <c:w val="0.92596861447789502"/>
          <c:h val="0.86705062831076496"/>
        </c:manualLayout>
      </c:layout>
      <c:lineChart>
        <c:grouping val="standard"/>
        <c:varyColors val="0"/>
        <c:ser>
          <c:idx val="0"/>
          <c:order val="0"/>
          <c:tx>
            <c:strRef>
              <c:f>Sheet1!$B$1</c:f>
              <c:strCache>
                <c:ptCount val="1"/>
                <c:pt idx="0">
                  <c:v>$ PMPM</c:v>
                </c:pt>
              </c:strCache>
            </c:strRef>
          </c:tx>
          <c:spPr>
            <a:ln>
              <a:solidFill>
                <a:schemeClr val="accent3">
                  <a:lumMod val="75000"/>
                </a:schemeClr>
              </a:solidFill>
            </a:ln>
          </c:spPr>
          <c:marker>
            <c:symbol val="triangle"/>
            <c:size val="7"/>
            <c:spPr>
              <a:solidFill>
                <a:schemeClr val="accent3">
                  <a:lumMod val="75000"/>
                </a:schemeClr>
              </a:solidFill>
              <a:ln>
                <a:solidFill>
                  <a:schemeClr val="accent3">
                    <a:lumMod val="75000"/>
                  </a:schemeClr>
                </a:solid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100</c:v>
                </c:pt>
                <c:pt idx="1">
                  <c:v>102.85343615160127</c:v>
                </c:pt>
                <c:pt idx="2">
                  <c:v>98.890312374094719</c:v>
                </c:pt>
                <c:pt idx="3">
                  <c:v>102.79534217710288</c:v>
                </c:pt>
                <c:pt idx="4">
                  <c:v>104.82861853934715</c:v>
                </c:pt>
                <c:pt idx="5">
                  <c:v>108.01092445017497</c:v>
                </c:pt>
                <c:pt idx="6">
                  <c:v>108.86541259524869</c:v>
                </c:pt>
                <c:pt idx="7">
                  <c:v>107.88524236170583</c:v>
                </c:pt>
              </c:numCache>
            </c:numRef>
          </c:val>
          <c:smooth val="0"/>
        </c:ser>
        <c:ser>
          <c:idx val="1"/>
          <c:order val="1"/>
          <c:tx>
            <c:strRef>
              <c:f>Sheet1!$C$1</c:f>
              <c:strCache>
                <c:ptCount val="1"/>
                <c:pt idx="0">
                  <c:v>Enrollment</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Sheet1!$C$2:$C$9</c:f>
              <c:numCache>
                <c:formatCode>General</c:formatCode>
                <c:ptCount val="8"/>
                <c:pt idx="0">
                  <c:v>100</c:v>
                </c:pt>
                <c:pt idx="1">
                  <c:v>105.05662440331101</c:v>
                </c:pt>
                <c:pt idx="2">
                  <c:v>112.29651941444263</c:v>
                </c:pt>
                <c:pt idx="3">
                  <c:v>116.8529782520682</c:v>
                </c:pt>
                <c:pt idx="4">
                  <c:v>121.18114025393419</c:v>
                </c:pt>
                <c:pt idx="5">
                  <c:v>125.94186573735554</c:v>
                </c:pt>
                <c:pt idx="6">
                  <c:v>130.99023690102206</c:v>
                </c:pt>
                <c:pt idx="7">
                  <c:v>135.43015352397651</c:v>
                </c:pt>
              </c:numCache>
            </c:numRef>
          </c:val>
          <c:smooth val="0"/>
        </c:ser>
        <c:ser>
          <c:idx val="2"/>
          <c:order val="2"/>
          <c:tx>
            <c:strRef>
              <c:f>Sheet1!$D$1</c:f>
              <c:strCache>
                <c:ptCount val="1"/>
                <c:pt idx="0">
                  <c:v>Total Spending</c:v>
                </c:pt>
              </c:strCache>
            </c:strRef>
          </c:tx>
          <c:spPr>
            <a:ln>
              <a:solidFill>
                <a:schemeClr val="tx2">
                  <a:lumMod val="75000"/>
                </a:schemeClr>
              </a:solidFill>
            </a:ln>
          </c:spPr>
          <c:marker>
            <c:symbol val="circle"/>
            <c:size val="7"/>
            <c:spPr>
              <a:solidFill>
                <a:schemeClr val="tx2">
                  <a:lumMod val="75000"/>
                </a:schemeClr>
              </a:solidFill>
              <a:ln>
                <a:solidFill>
                  <a:schemeClr val="tx2">
                    <a:lumMod val="75000"/>
                  </a:schemeClr>
                </a:solid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Sheet1!$D$2:$D$9</c:f>
              <c:numCache>
                <c:formatCode>General</c:formatCode>
                <c:ptCount val="8"/>
                <c:pt idx="0">
                  <c:v>100</c:v>
                </c:pt>
                <c:pt idx="1">
                  <c:v>108.41962171662614</c:v>
                </c:pt>
                <c:pt idx="2">
                  <c:v>112.12395550420393</c:v>
                </c:pt>
                <c:pt idx="3">
                  <c:v>121.67039566991805</c:v>
                </c:pt>
                <c:pt idx="4">
                  <c:v>128.89995552218178</c:v>
                </c:pt>
                <c:pt idx="5">
                  <c:v>138.37157808481214</c:v>
                </c:pt>
                <c:pt idx="6">
                  <c:v>145.29929478633005</c:v>
                </c:pt>
                <c:pt idx="7">
                  <c:v>149.0549869151117</c:v>
                </c:pt>
              </c:numCache>
            </c:numRef>
          </c:val>
          <c:smooth val="0"/>
        </c:ser>
        <c:dLbls>
          <c:showLegendKey val="0"/>
          <c:showVal val="0"/>
          <c:showCatName val="0"/>
          <c:showSerName val="0"/>
          <c:showPercent val="0"/>
          <c:showBubbleSize val="0"/>
        </c:dLbls>
        <c:marker val="1"/>
        <c:smooth val="0"/>
        <c:axId val="244800512"/>
        <c:axId val="244802688"/>
      </c:lineChart>
      <c:catAx>
        <c:axId val="24480051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244802688"/>
        <c:crosses val="autoZero"/>
        <c:auto val="1"/>
        <c:lblAlgn val="ctr"/>
        <c:lblOffset val="100"/>
        <c:noMultiLvlLbl val="0"/>
      </c:catAx>
      <c:valAx>
        <c:axId val="244802688"/>
        <c:scaling>
          <c:orientation val="minMax"/>
          <c:min val="95"/>
        </c:scaling>
        <c:delete val="0"/>
        <c:axPos val="l"/>
        <c:majorGridlines>
          <c:spPr>
            <a:ln>
              <a:solidFill>
                <a:srgbClr val="BFBFBF"/>
              </a:solidFill>
            </a:ln>
          </c:spPr>
        </c:majorGridlines>
        <c:numFmt formatCode="General" sourceLinked="1"/>
        <c:majorTickMark val="out"/>
        <c:minorTickMark val="none"/>
        <c:tickLblPos val="nextTo"/>
        <c:spPr>
          <a:ln>
            <a:noFill/>
          </a:ln>
        </c:spPr>
        <c:crossAx val="244800512"/>
        <c:crosses val="autoZero"/>
        <c:crossBetween val="between"/>
        <c:majorUnit val="5"/>
      </c:valAx>
    </c:plotArea>
    <c:plotVisOnly val="1"/>
    <c:dispBlanksAs val="gap"/>
    <c:showDLblsOverMax val="0"/>
  </c:chart>
  <c:txPr>
    <a:bodyPr/>
    <a:lstStyle/>
    <a:p>
      <a:pPr>
        <a:defRPr sz="800" b="1"/>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'New 25'!$B$1</c:f>
              <c:strCache>
                <c:ptCount val="1"/>
                <c:pt idx="0">
                  <c:v>Per capita spending </c:v>
                </c:pt>
              </c:strCache>
            </c:strRef>
          </c:tx>
          <c:cat>
            <c:numRef>
              <c:f>'New 25'!$A$2:$A$6</c:f>
              <c:numCache>
                <c:formatCode>General</c:formatCode>
                <c:ptCount val="5"/>
                <c:pt idx="0">
                  <c:v>2007</c:v>
                </c:pt>
                <c:pt idx="1">
                  <c:v>2008</c:v>
                </c:pt>
                <c:pt idx="2">
                  <c:v>2009</c:v>
                </c:pt>
                <c:pt idx="3">
                  <c:v>2010</c:v>
                </c:pt>
                <c:pt idx="4">
                  <c:v>2011</c:v>
                </c:pt>
              </c:numCache>
            </c:numRef>
          </c:cat>
          <c:val>
            <c:numRef>
              <c:f>'New 25'!$B$2:$B$6</c:f>
              <c:numCache>
                <c:formatCode>General</c:formatCode>
                <c:ptCount val="5"/>
                <c:pt idx="0">
                  <c:v>100</c:v>
                </c:pt>
                <c:pt idx="1">
                  <c:v>103.32417979476803</c:v>
                </c:pt>
                <c:pt idx="2">
                  <c:v>104.66830466830467</c:v>
                </c:pt>
                <c:pt idx="3">
                  <c:v>104.50932215638099</c:v>
                </c:pt>
                <c:pt idx="4" formatCode="#,##0_);[Red]\(#,##0\)">
                  <c:v>106.60500072264779</c:v>
                </c:pt>
              </c:numCache>
            </c:numRef>
          </c:val>
          <c:smooth val="0"/>
        </c:ser>
        <c:ser>
          <c:idx val="2"/>
          <c:order val="1"/>
          <c:tx>
            <c:strRef>
              <c:f>'New 25'!$C$1</c:f>
              <c:strCache>
                <c:ptCount val="1"/>
                <c:pt idx="0">
                  <c:v>Enrollment</c:v>
                </c:pt>
              </c:strCache>
            </c:strRef>
          </c:tx>
          <c:spPr>
            <a:ln>
              <a:solidFill>
                <a:schemeClr val="accent1">
                  <a:lumMod val="75000"/>
                </a:schemeClr>
              </a:solidFill>
            </a:ln>
          </c:spPr>
          <c:marker>
            <c:symbol val="square"/>
            <c:size val="7"/>
            <c:spPr>
              <a:solidFill>
                <a:schemeClr val="accent1">
                  <a:lumMod val="75000"/>
                </a:schemeClr>
              </a:solidFill>
              <a:ln>
                <a:solidFill>
                  <a:schemeClr val="accent1">
                    <a:lumMod val="75000"/>
                  </a:schemeClr>
                </a:solidFill>
              </a:ln>
            </c:spPr>
          </c:marker>
          <c:cat>
            <c:numRef>
              <c:f>'New 25'!$A$2:$A$6</c:f>
              <c:numCache>
                <c:formatCode>General</c:formatCode>
                <c:ptCount val="5"/>
                <c:pt idx="0">
                  <c:v>2007</c:v>
                </c:pt>
                <c:pt idx="1">
                  <c:v>2008</c:v>
                </c:pt>
                <c:pt idx="2">
                  <c:v>2009</c:v>
                </c:pt>
                <c:pt idx="3">
                  <c:v>2010</c:v>
                </c:pt>
                <c:pt idx="4">
                  <c:v>2011</c:v>
                </c:pt>
              </c:numCache>
            </c:numRef>
          </c:cat>
          <c:val>
            <c:numRef>
              <c:f>'New 25'!$C$2:$C$6</c:f>
              <c:numCache>
                <c:formatCode>General</c:formatCode>
                <c:ptCount val="5"/>
                <c:pt idx="0">
                  <c:v>100</c:v>
                </c:pt>
                <c:pt idx="1">
                  <c:v>103.07328605200946</c:v>
                </c:pt>
                <c:pt idx="2">
                  <c:v>111.11111111111111</c:v>
                </c:pt>
                <c:pt idx="3">
                  <c:v>119.14893617021276</c:v>
                </c:pt>
                <c:pt idx="4" formatCode="_(* #,##0_);_(* \(#,##0\);_(* &quot;-&quot;??_);_(@_)">
                  <c:v>124.34988179669031</c:v>
                </c:pt>
              </c:numCache>
            </c:numRef>
          </c:val>
          <c:smooth val="0"/>
        </c:ser>
        <c:ser>
          <c:idx val="3"/>
          <c:order val="2"/>
          <c:tx>
            <c:strRef>
              <c:f>'New 25'!$D$1</c:f>
              <c:strCache>
                <c:ptCount val="1"/>
                <c:pt idx="0">
                  <c:v>Total Spending</c:v>
                </c:pt>
              </c:strCache>
            </c:strRef>
          </c:tx>
          <c:spPr>
            <a:ln>
              <a:solidFill>
                <a:schemeClr val="tx2">
                  <a:lumMod val="75000"/>
                </a:schemeClr>
              </a:solidFill>
            </a:ln>
          </c:spPr>
          <c:marker>
            <c:symbol val="circle"/>
            <c:size val="7"/>
            <c:spPr>
              <a:solidFill>
                <a:schemeClr val="tx2">
                  <a:lumMod val="75000"/>
                </a:schemeClr>
              </a:solidFill>
              <a:ln>
                <a:solidFill>
                  <a:schemeClr val="accent1">
                    <a:lumMod val="50000"/>
                  </a:schemeClr>
                </a:solidFill>
              </a:ln>
            </c:spPr>
          </c:marker>
          <c:cat>
            <c:numRef>
              <c:f>'New 25'!$A$2:$A$6</c:f>
              <c:numCache>
                <c:formatCode>General</c:formatCode>
                <c:ptCount val="5"/>
                <c:pt idx="0">
                  <c:v>2007</c:v>
                </c:pt>
                <c:pt idx="1">
                  <c:v>2008</c:v>
                </c:pt>
                <c:pt idx="2">
                  <c:v>2009</c:v>
                </c:pt>
                <c:pt idx="3">
                  <c:v>2010</c:v>
                </c:pt>
                <c:pt idx="4">
                  <c:v>2011</c:v>
                </c:pt>
              </c:numCache>
            </c:numRef>
          </c:cat>
          <c:val>
            <c:numRef>
              <c:f>'New 25'!$D$2:$D$6</c:f>
              <c:numCache>
                <c:formatCode>General</c:formatCode>
                <c:ptCount val="5"/>
                <c:pt idx="0">
                  <c:v>100</c:v>
                </c:pt>
                <c:pt idx="1">
                  <c:v>105.46075085324232</c:v>
                </c:pt>
                <c:pt idx="2">
                  <c:v>115.01706484641637</c:v>
                </c:pt>
                <c:pt idx="3">
                  <c:v>122.18430034129692</c:v>
                </c:pt>
                <c:pt idx="4">
                  <c:v>130.37542662116039</c:v>
                </c:pt>
              </c:numCache>
            </c:numRef>
          </c:val>
          <c:smooth val="0"/>
        </c:ser>
        <c:dLbls>
          <c:showLegendKey val="0"/>
          <c:showVal val="0"/>
          <c:showCatName val="0"/>
          <c:showSerName val="0"/>
          <c:showPercent val="0"/>
          <c:showBubbleSize val="0"/>
        </c:dLbls>
        <c:marker val="1"/>
        <c:smooth val="0"/>
        <c:axId val="244894336"/>
        <c:axId val="244904704"/>
      </c:lineChart>
      <c:catAx>
        <c:axId val="244894336"/>
        <c:scaling>
          <c:orientation val="minMax"/>
        </c:scaling>
        <c:delete val="0"/>
        <c:axPos val="b"/>
        <c:numFmt formatCode="General" sourceLinked="1"/>
        <c:majorTickMark val="none"/>
        <c:minorTickMark val="none"/>
        <c:tickLblPos val="nextTo"/>
        <c:spPr>
          <a:ln>
            <a:noFill/>
          </a:ln>
        </c:spPr>
        <c:txPr>
          <a:bodyPr/>
          <a:lstStyle/>
          <a:p>
            <a:pPr>
              <a:defRPr b="1"/>
            </a:pPr>
            <a:endParaRPr lang="en-US"/>
          </a:p>
        </c:txPr>
        <c:crossAx val="244904704"/>
        <c:crosses val="autoZero"/>
        <c:auto val="1"/>
        <c:lblAlgn val="ctr"/>
        <c:lblOffset val="100"/>
        <c:noMultiLvlLbl val="0"/>
      </c:catAx>
      <c:valAx>
        <c:axId val="244904704"/>
        <c:scaling>
          <c:orientation val="minMax"/>
          <c:min val="95"/>
        </c:scaling>
        <c:delete val="0"/>
        <c:axPos val="l"/>
        <c:majorGridlines>
          <c:spPr>
            <a:ln>
              <a:solidFill>
                <a:srgbClr val="BFBFBF"/>
              </a:solidFill>
            </a:ln>
          </c:spPr>
        </c:majorGridlines>
        <c:numFmt formatCode="General" sourceLinked="1"/>
        <c:majorTickMark val="none"/>
        <c:minorTickMark val="none"/>
        <c:tickLblPos val="nextTo"/>
        <c:spPr>
          <a:ln w="0">
            <a:noFill/>
          </a:ln>
        </c:spPr>
        <c:txPr>
          <a:bodyPr/>
          <a:lstStyle/>
          <a:p>
            <a:pPr>
              <a:defRPr sz="800" b="1"/>
            </a:pPr>
            <a:endParaRPr lang="en-US"/>
          </a:p>
        </c:txPr>
        <c:crossAx val="2448943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dPt>
            <c:idx val="3"/>
            <c:bubble3D val="0"/>
            <c:spPr>
              <a:solidFill>
                <a:schemeClr val="accent3">
                  <a:lumMod val="60000"/>
                  <a:lumOff val="40000"/>
                </a:schemeClr>
              </a:solidFill>
            </c:spPr>
          </c:dPt>
          <c:dPt>
            <c:idx val="4"/>
            <c:bubble3D val="0"/>
            <c:spPr>
              <a:solidFill>
                <a:schemeClr val="accent6">
                  <a:lumMod val="50000"/>
                </a:schemeClr>
              </a:solidFill>
            </c:spPr>
          </c:dPt>
          <c:dPt>
            <c:idx val="6"/>
            <c:bubble3D val="0"/>
            <c:spPr>
              <a:solidFill>
                <a:schemeClr val="accent2">
                  <a:lumMod val="50000"/>
                </a:schemeClr>
              </a:solidFill>
            </c:spPr>
          </c:dPt>
          <c:dPt>
            <c:idx val="7"/>
            <c:bubble3D val="0"/>
            <c:spPr>
              <a:solidFill>
                <a:schemeClr val="accent4"/>
              </a:solidFill>
            </c:spPr>
          </c:dPt>
          <c:dLbls>
            <c:dLbl>
              <c:idx val="0"/>
              <c:layout>
                <c:manualLayout>
                  <c:x val="2.0649606299212599E-3"/>
                  <c:y val="9.3043862405720809E-2"/>
                </c:manualLayout>
              </c:layout>
              <c:showLegendKey val="0"/>
              <c:showVal val="1"/>
              <c:showCatName val="0"/>
              <c:showSerName val="0"/>
              <c:showPercent val="0"/>
              <c:showBubbleSize val="0"/>
            </c:dLbl>
            <c:dLbl>
              <c:idx val="4"/>
              <c:spPr/>
              <c:txPr>
                <a:bodyPr/>
                <a:lstStyle/>
                <a:p>
                  <a:pPr>
                    <a:defRPr sz="1050">
                      <a:solidFill>
                        <a:schemeClr val="bg1"/>
                      </a:solidFill>
                    </a:defRPr>
                  </a:pPr>
                  <a:endParaRPr lang="en-US"/>
                </a:p>
              </c:txPr>
              <c:showLegendKey val="0"/>
              <c:showVal val="1"/>
              <c:showCatName val="0"/>
              <c:showSerName val="0"/>
              <c:showPercent val="0"/>
              <c:showBubbleSize val="0"/>
            </c:dLbl>
            <c:dLbl>
              <c:idx val="5"/>
              <c:spPr/>
              <c:txPr>
                <a:bodyPr/>
                <a:lstStyle/>
                <a:p>
                  <a:pPr>
                    <a:defRPr sz="1050">
                      <a:solidFill>
                        <a:schemeClr val="bg1"/>
                      </a:solidFill>
                    </a:defRPr>
                  </a:pPr>
                  <a:endParaRPr lang="en-US"/>
                </a:p>
              </c:txPr>
              <c:showLegendKey val="0"/>
              <c:showVal val="1"/>
              <c:showCatName val="0"/>
              <c:showSerName val="0"/>
              <c:showPercent val="0"/>
              <c:showBubbleSize val="0"/>
            </c:dLbl>
            <c:dLbl>
              <c:idx val="6"/>
              <c:layout>
                <c:manualLayout>
                  <c:x val="4.22972440944882E-2"/>
                  <c:y val="1.6100535758865199E-2"/>
                </c:manualLayout>
              </c:layout>
              <c:showLegendKey val="0"/>
              <c:showVal val="1"/>
              <c:showCatName val="0"/>
              <c:showSerName val="0"/>
              <c:showPercent val="0"/>
              <c:showBubbleSize val="0"/>
            </c:dLbl>
            <c:txPr>
              <a:bodyPr/>
              <a:lstStyle/>
              <a:p>
                <a:pPr>
                  <a:defRPr sz="1050"/>
                </a:pPr>
                <a:endParaRPr lang="en-US"/>
              </a:p>
            </c:txPr>
            <c:showLegendKey val="0"/>
            <c:showVal val="1"/>
            <c:showCatName val="0"/>
            <c:showSerName val="0"/>
            <c:showPercent val="0"/>
            <c:showBubbleSize val="0"/>
            <c:showLeaderLines val="1"/>
          </c:dLbls>
          <c:cat>
            <c:strRef>
              <c:f>'Slide 9'!$A$3:$A$10</c:f>
              <c:strCache>
                <c:ptCount val="8"/>
                <c:pt idx="0">
                  <c:v>Other</c:v>
                </c:pt>
                <c:pt idx="1">
                  <c:v>LT Unemployed</c:v>
                </c:pt>
                <c:pt idx="2">
                  <c:v>Seniors in Nursing Facilities</c:v>
                </c:pt>
                <c:pt idx="3">
                  <c:v>Seniors in Community</c:v>
                </c:pt>
                <c:pt idx="4">
                  <c:v>Adults with Disabilities</c:v>
                </c:pt>
                <c:pt idx="5">
                  <c:v>Non-Disabled Adults</c:v>
                </c:pt>
                <c:pt idx="6">
                  <c:v>Children with Disabilities</c:v>
                </c:pt>
                <c:pt idx="7">
                  <c:v>Non-Disabled Children</c:v>
                </c:pt>
              </c:strCache>
            </c:strRef>
          </c:cat>
          <c:val>
            <c:numRef>
              <c:f>'Slide 9'!$C$3:$C$10</c:f>
              <c:numCache>
                <c:formatCode>0%</c:formatCode>
                <c:ptCount val="8"/>
                <c:pt idx="0">
                  <c:v>1.6230916576133569E-2</c:v>
                </c:pt>
                <c:pt idx="1">
                  <c:v>9.2001400880553488E-2</c:v>
                </c:pt>
                <c:pt idx="2">
                  <c:v>1.749385327920407E-2</c:v>
                </c:pt>
                <c:pt idx="3">
                  <c:v>7.3236034078563675E-2</c:v>
                </c:pt>
                <c:pt idx="4">
                  <c:v>0.17520226999828464</c:v>
                </c:pt>
                <c:pt idx="5">
                  <c:v>0.22604923094516552</c:v>
                </c:pt>
                <c:pt idx="6">
                  <c:v>2.2675681857167361E-2</c:v>
                </c:pt>
                <c:pt idx="7">
                  <c:v>0.37711061238492766</c:v>
                </c:pt>
              </c:numCache>
            </c:numRef>
          </c:val>
        </c:ser>
        <c:ser>
          <c:idx val="1"/>
          <c:order val="1"/>
          <c:cat>
            <c:strRef>
              <c:f>'Slide 9'!$A$3:$A$10</c:f>
              <c:strCache>
                <c:ptCount val="8"/>
                <c:pt idx="0">
                  <c:v>Other</c:v>
                </c:pt>
                <c:pt idx="1">
                  <c:v>LT Unemployed</c:v>
                </c:pt>
                <c:pt idx="2">
                  <c:v>Seniors in Nursing Facilities</c:v>
                </c:pt>
                <c:pt idx="3">
                  <c:v>Seniors in Community</c:v>
                </c:pt>
                <c:pt idx="4">
                  <c:v>Adults with Disabilities</c:v>
                </c:pt>
                <c:pt idx="5">
                  <c:v>Non-Disabled Adults</c:v>
                </c:pt>
                <c:pt idx="6">
                  <c:v>Children with Disabilities</c:v>
                </c:pt>
                <c:pt idx="7">
                  <c:v>Non-Disabled Children</c:v>
                </c:pt>
              </c:strCache>
            </c:strRef>
          </c:cat>
          <c:val>
            <c:numRef>
              <c:f>'Slide 9'!$C$3:$C$10</c:f>
              <c:numCache>
                <c:formatCode>0%</c:formatCode>
                <c:ptCount val="8"/>
                <c:pt idx="0">
                  <c:v>1.6230916576133569E-2</c:v>
                </c:pt>
                <c:pt idx="1">
                  <c:v>9.2001400880553488E-2</c:v>
                </c:pt>
                <c:pt idx="2">
                  <c:v>1.749385327920407E-2</c:v>
                </c:pt>
                <c:pt idx="3">
                  <c:v>7.3236034078563675E-2</c:v>
                </c:pt>
                <c:pt idx="4">
                  <c:v>0.17520226999828464</c:v>
                </c:pt>
                <c:pt idx="5">
                  <c:v>0.22604923094516552</c:v>
                </c:pt>
                <c:pt idx="6">
                  <c:v>2.2675681857167361E-2</c:v>
                </c:pt>
                <c:pt idx="7">
                  <c:v>0.37711061238492766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9089587992564E-2"/>
          <c:y val="5.5279159756771695E-2"/>
          <c:w val="0.92596861447789602"/>
          <c:h val="0.84977589088677352"/>
        </c:manualLayout>
      </c:layout>
      <c:barChart>
        <c:barDir val="col"/>
        <c:grouping val="clustered"/>
        <c:varyColors val="0"/>
        <c:ser>
          <c:idx val="0"/>
          <c:order val="0"/>
          <c:tx>
            <c:strRef>
              <c:f>Sheet1!$B$1</c:f>
              <c:strCache>
                <c:ptCount val="1"/>
                <c:pt idx="0">
                  <c:v>MassHealth PMPM</c:v>
                </c:pt>
              </c:strCache>
            </c:strRef>
          </c:tx>
          <c:spPr>
            <a:solidFill>
              <a:schemeClr val="tx2">
                <a:lumMod val="75000"/>
              </a:schemeClr>
            </a:solidFill>
            <a:ln>
              <a:noFill/>
            </a:ln>
          </c:spPr>
          <c:invertIfNegative val="0"/>
          <c:dLbls>
            <c:dLbl>
              <c:idx val="0"/>
              <c:layout>
                <c:manualLayout>
                  <c:x val="-6.4201335387776065E-3"/>
                  <c:y val="0"/>
                </c:manualLayout>
              </c:layout>
              <c:dLblPos val="outEnd"/>
              <c:showLegendKey val="0"/>
              <c:showVal val="1"/>
              <c:showCatName val="0"/>
              <c:showSerName val="0"/>
              <c:showPercent val="0"/>
              <c:showBubbleSize val="0"/>
            </c:dLbl>
            <c:dLbl>
              <c:idx val="1"/>
              <c:layout>
                <c:manualLayout>
                  <c:x val="0"/>
                  <c:y val="1.3819789939192924E-2"/>
                </c:manualLayout>
              </c:layout>
              <c:dLblPos val="outEnd"/>
              <c:showLegendKey val="0"/>
              <c:showVal val="1"/>
              <c:showCatName val="0"/>
              <c:showSerName val="0"/>
              <c:showPercent val="0"/>
              <c:showBubbleSize val="0"/>
            </c:dLbl>
            <c:dLbl>
              <c:idx val="2"/>
              <c:layout>
                <c:manualLayout>
                  <c:x val="-8.5601780517035146E-3"/>
                  <c:y val="3.4549474847981676E-3"/>
                </c:manualLayout>
              </c:layout>
              <c:dLblPos val="outEnd"/>
              <c:showLegendKey val="0"/>
              <c:showVal val="1"/>
              <c:showCatName val="0"/>
              <c:showSerName val="0"/>
              <c:showPercent val="0"/>
              <c:showBubbleSize val="0"/>
            </c:dLbl>
            <c:dLbl>
              <c:idx val="3"/>
              <c:layout>
                <c:manualLayout>
                  <c:x val="-2.1400445129258687E-3"/>
                  <c:y val="0"/>
                </c:manualLayout>
              </c:layout>
              <c:dLblPos val="outEnd"/>
              <c:showLegendKey val="0"/>
              <c:showVal val="1"/>
              <c:showCatName val="0"/>
              <c:showSerName val="0"/>
              <c:showPercent val="0"/>
              <c:showBubbleSize val="0"/>
            </c:dLbl>
            <c:dLbl>
              <c:idx val="4"/>
              <c:layout>
                <c:manualLayout>
                  <c:x val="-4.2800890258517374E-3"/>
                  <c:y val="0"/>
                </c:manualLayout>
              </c:layout>
              <c:dLblPos val="outEnd"/>
              <c:showLegendKey val="0"/>
              <c:showVal val="1"/>
              <c:showCatName val="0"/>
              <c:showSerName val="0"/>
              <c:showPercent val="0"/>
              <c:showBubbleSize val="0"/>
            </c:dLbl>
            <c:dLbl>
              <c:idx val="5"/>
              <c:layout>
                <c:manualLayout>
                  <c:x val="0"/>
                  <c:y val="-3.454947484798231E-3"/>
                </c:manualLayout>
              </c:layout>
              <c:dLblPos val="outEnd"/>
              <c:showLegendKey val="0"/>
              <c:showVal val="1"/>
              <c:showCatName val="0"/>
              <c:showSerName val="0"/>
              <c:showPercent val="0"/>
              <c:showBubbleSize val="0"/>
            </c:dLbl>
            <c:spPr>
              <a:solidFill>
                <a:schemeClr val="bg1"/>
              </a:solidFill>
            </c:spPr>
            <c:txPr>
              <a:bodyPr/>
              <a:lstStyle/>
              <a:p>
                <a:pPr>
                  <a:defRPr sz="800">
                    <a:solidFill>
                      <a:schemeClr val="tx1"/>
                    </a:solidFill>
                  </a:defRPr>
                </a:pPr>
                <a:endParaRPr lang="en-US"/>
              </a:p>
            </c:txPr>
            <c:dLblPos val="outEnd"/>
            <c:showLegendKey val="0"/>
            <c:showVal val="1"/>
            <c:showCatName val="0"/>
            <c:showSerName val="0"/>
            <c:showPercent val="0"/>
            <c:showBubbleSize val="0"/>
            <c:showLeaderLines val="0"/>
          </c:dLbls>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Sheet1!$B$2:$B$8</c:f>
              <c:numCache>
                <c:formatCode>0.0%</c:formatCode>
                <c:ptCount val="7"/>
                <c:pt idx="0">
                  <c:v>2.8534361516012852E-2</c:v>
                </c:pt>
                <c:pt idx="1">
                  <c:v>-3.8531758644067882E-2</c:v>
                </c:pt>
                <c:pt idx="2">
                  <c:v>3.9488496994889877E-2</c:v>
                </c:pt>
                <c:pt idx="3">
                  <c:v>1.9779849156406293E-2</c:v>
                </c:pt>
                <c:pt idx="4">
                  <c:v>3.0357224536287641E-2</c:v>
                </c:pt>
                <c:pt idx="5">
                  <c:v>7.911127040375332E-3</c:v>
                </c:pt>
                <c:pt idx="6">
                  <c:v>-9.0035045123746382E-3</c:v>
                </c:pt>
              </c:numCache>
            </c:numRef>
          </c:val>
        </c:ser>
        <c:ser>
          <c:idx val="1"/>
          <c:order val="1"/>
          <c:tx>
            <c:strRef>
              <c:f>Sheet1!$C$1</c:f>
              <c:strCache>
                <c:ptCount val="1"/>
                <c:pt idx="0">
                  <c:v>ESI Premiums</c:v>
                </c:pt>
              </c:strCache>
            </c:strRef>
          </c:tx>
          <c:spPr>
            <a:solidFill>
              <a:schemeClr val="accent1">
                <a:lumMod val="75000"/>
              </a:schemeClr>
            </a:solidFill>
            <a:ln>
              <a:noFill/>
            </a:ln>
          </c:spPr>
          <c:invertIfNegative val="0"/>
          <c:dLbls>
            <c:spPr>
              <a:solidFill>
                <a:schemeClr val="bg1"/>
              </a:solidFill>
            </c:spPr>
            <c:txPr>
              <a:bodyPr/>
              <a:lstStyle/>
              <a:p>
                <a:pPr>
                  <a:defRPr sz="800">
                    <a:solidFill>
                      <a:schemeClr val="tx1"/>
                    </a:solidFill>
                  </a:defRPr>
                </a:pPr>
                <a:endParaRPr lang="en-US"/>
              </a:p>
            </c:txPr>
            <c:dLblPos val="outEnd"/>
            <c:showLegendKey val="0"/>
            <c:showVal val="1"/>
            <c:showCatName val="0"/>
            <c:showSerName val="0"/>
            <c:showPercent val="0"/>
            <c:showBubbleSize val="0"/>
            <c:showLeaderLines val="0"/>
          </c:dLbls>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Sheet1!$C$2:$C$8</c:f>
              <c:numCache>
                <c:formatCode>0.0%</c:formatCode>
                <c:ptCount val="7"/>
                <c:pt idx="0">
                  <c:v>6.4000000000000001E-2</c:v>
                </c:pt>
                <c:pt idx="1">
                  <c:v>0.06</c:v>
                </c:pt>
                <c:pt idx="2">
                  <c:v>3.5999999999999997E-2</c:v>
                </c:pt>
                <c:pt idx="3">
                  <c:v>3.5000000000000003E-2</c:v>
                </c:pt>
                <c:pt idx="4">
                  <c:v>8.4000000000000005E-2</c:v>
                </c:pt>
                <c:pt idx="5">
                  <c:v>4.3999999999999997E-2</c:v>
                </c:pt>
              </c:numCache>
            </c:numRef>
          </c:val>
        </c:ser>
        <c:dLbls>
          <c:showLegendKey val="0"/>
          <c:showVal val="1"/>
          <c:showCatName val="0"/>
          <c:showSerName val="0"/>
          <c:showPercent val="0"/>
          <c:showBubbleSize val="0"/>
        </c:dLbls>
        <c:gapWidth val="101"/>
        <c:axId val="245185152"/>
        <c:axId val="245203328"/>
      </c:barChart>
      <c:catAx>
        <c:axId val="245185152"/>
        <c:scaling>
          <c:orientation val="minMax"/>
        </c:scaling>
        <c:delete val="0"/>
        <c:axPos val="b"/>
        <c:numFmt formatCode="General" sourceLinked="1"/>
        <c:majorTickMark val="none"/>
        <c:minorTickMark val="none"/>
        <c:tickLblPos val="low"/>
        <c:spPr>
          <a:ln>
            <a:noFill/>
          </a:ln>
        </c:spPr>
        <c:txPr>
          <a:bodyPr/>
          <a:lstStyle/>
          <a:p>
            <a:pPr>
              <a:defRPr sz="1000"/>
            </a:pPr>
            <a:endParaRPr lang="en-US"/>
          </a:p>
        </c:txPr>
        <c:crossAx val="245203328"/>
        <c:crosses val="autoZero"/>
        <c:auto val="1"/>
        <c:lblAlgn val="ctr"/>
        <c:lblOffset val="100"/>
        <c:noMultiLvlLbl val="0"/>
      </c:catAx>
      <c:valAx>
        <c:axId val="245203328"/>
        <c:scaling>
          <c:orientation val="minMax"/>
        </c:scaling>
        <c:delete val="0"/>
        <c:axPos val="l"/>
        <c:majorGridlines>
          <c:spPr>
            <a:ln>
              <a:solidFill>
                <a:srgbClr val="BFBFBF"/>
              </a:solidFill>
            </a:ln>
          </c:spPr>
        </c:majorGridlines>
        <c:numFmt formatCode="0%" sourceLinked="0"/>
        <c:majorTickMark val="out"/>
        <c:minorTickMark val="none"/>
        <c:tickLblPos val="low"/>
        <c:spPr>
          <a:ln>
            <a:noFill/>
          </a:ln>
        </c:spPr>
        <c:crossAx val="245185152"/>
        <c:crosses val="autoZero"/>
        <c:crossBetween val="between"/>
      </c:valAx>
    </c:plotArea>
    <c:legend>
      <c:legendPos val="t"/>
      <c:layout>
        <c:manualLayout>
          <c:xMode val="edge"/>
          <c:yMode val="edge"/>
          <c:x val="0.60294203883220288"/>
          <c:y val="0"/>
          <c:w val="0.39332821744739532"/>
          <c:h val="5.4129777621080899E-2"/>
        </c:manualLayout>
      </c:layout>
      <c:overlay val="0"/>
      <c:txPr>
        <a:bodyPr/>
        <a:lstStyle/>
        <a:p>
          <a:pPr>
            <a:defRPr sz="800"/>
          </a:pPr>
          <a:endParaRPr lang="en-US"/>
        </a:p>
      </c:txPr>
    </c:legend>
    <c:plotVisOnly val="1"/>
    <c:dispBlanksAs val="gap"/>
    <c:showDLblsOverMax val="0"/>
  </c:chart>
  <c:txPr>
    <a:bodyPr/>
    <a:lstStyle/>
    <a:p>
      <a:pPr>
        <a:defRPr sz="800" b="1"/>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908958799258E-2"/>
          <c:y val="3.8004422332780501E-2"/>
          <c:w val="0.92596861447789602"/>
          <c:h val="0.86705062831076496"/>
        </c:manualLayout>
      </c:layout>
      <c:barChart>
        <c:barDir val="col"/>
        <c:grouping val="stacked"/>
        <c:varyColors val="0"/>
        <c:ser>
          <c:idx val="0"/>
          <c:order val="0"/>
          <c:tx>
            <c:strRef>
              <c:f>Sheet1!$B$1</c:f>
              <c:strCache>
                <c:ptCount val="1"/>
                <c:pt idx="0">
                  <c:v>Nursing Homes</c:v>
                </c:pt>
              </c:strCache>
            </c:strRef>
          </c:tx>
          <c:spPr>
            <a:solidFill>
              <a:schemeClr val="accent3">
                <a:lumMod val="75000"/>
              </a:schemeClr>
            </a:solidFill>
            <a:ln>
              <a:noFill/>
            </a:ln>
          </c:spPr>
          <c:invertIfNegative val="0"/>
          <c:val>
            <c:numRef>
              <c:f>Sheet1!$B$2</c:f>
              <c:numCache>
                <c:formatCode>"$"#,##0.0_);\("$"#,##0.0\)</c:formatCode>
                <c:ptCount val="1"/>
                <c:pt idx="0">
                  <c:v>-117.22875310999984</c:v>
                </c:pt>
              </c:numCache>
            </c:numRef>
          </c:val>
        </c:ser>
        <c:ser>
          <c:idx val="1"/>
          <c:order val="1"/>
          <c:tx>
            <c:strRef>
              <c:f>Sheet1!$C$1</c:f>
              <c:strCache>
                <c:ptCount val="1"/>
                <c:pt idx="0">
                  <c:v>Hospital Inpatient</c:v>
                </c:pt>
              </c:strCache>
            </c:strRef>
          </c:tx>
          <c:spPr>
            <a:solidFill>
              <a:schemeClr val="tx2">
                <a:lumMod val="75000"/>
              </a:schemeClr>
            </a:solidFill>
            <a:ln>
              <a:noFill/>
            </a:ln>
          </c:spPr>
          <c:invertIfNegative val="0"/>
          <c:dPt>
            <c:idx val="0"/>
            <c:invertIfNegative val="0"/>
            <c:bubble3D val="0"/>
            <c:spPr>
              <a:solidFill>
                <a:srgbClr val="FFCC00"/>
              </a:solidFill>
              <a:ln>
                <a:noFill/>
              </a:ln>
            </c:spPr>
          </c:dPt>
          <c:val>
            <c:numRef>
              <c:f>Sheet1!$C$2</c:f>
              <c:numCache>
                <c:formatCode>"$"#,##0.0_);\("$"#,##0.0\)</c:formatCode>
                <c:ptCount val="1"/>
                <c:pt idx="0">
                  <c:v>-90.423555039999087</c:v>
                </c:pt>
              </c:numCache>
            </c:numRef>
          </c:val>
        </c:ser>
        <c:ser>
          <c:idx val="2"/>
          <c:order val="2"/>
          <c:tx>
            <c:strRef>
              <c:f>Sheet1!$D$1</c:f>
              <c:strCache>
                <c:ptCount val="1"/>
                <c:pt idx="0">
                  <c:v>Managed Care Organization</c:v>
                </c:pt>
              </c:strCache>
            </c:strRef>
          </c:tx>
          <c:spPr>
            <a:solidFill>
              <a:schemeClr val="tx2">
                <a:lumMod val="60000"/>
                <a:lumOff val="40000"/>
              </a:schemeClr>
            </a:solidFill>
          </c:spPr>
          <c:invertIfNegative val="0"/>
          <c:val>
            <c:numRef>
              <c:f>Sheet1!$D$2</c:f>
              <c:numCache>
                <c:formatCode>General</c:formatCode>
                <c:ptCount val="1"/>
                <c:pt idx="0">
                  <c:v>1145.4530389500005</c:v>
                </c:pt>
              </c:numCache>
            </c:numRef>
          </c:val>
        </c:ser>
        <c:ser>
          <c:idx val="3"/>
          <c:order val="3"/>
          <c:tx>
            <c:strRef>
              <c:f>Sheet1!$E$1</c:f>
              <c:strCache>
                <c:ptCount val="1"/>
                <c:pt idx="0">
                  <c:v>SCO/PACE</c:v>
                </c:pt>
              </c:strCache>
            </c:strRef>
          </c:tx>
          <c:spPr>
            <a:solidFill>
              <a:schemeClr val="tx2">
                <a:lumMod val="50000"/>
              </a:schemeClr>
            </a:solidFill>
          </c:spPr>
          <c:invertIfNegative val="0"/>
          <c:dLbls>
            <c:dLbl>
              <c:idx val="0"/>
              <c:layout>
                <c:manualLayout>
                  <c:x val="0"/>
                  <c:y val="3.1375502008032202E-3"/>
                </c:manualLayout>
              </c:layout>
              <c:tx>
                <c:rich>
                  <a:bodyPr/>
                  <a:lstStyle/>
                  <a:p>
                    <a:r>
                      <a:rPr lang="en-US" sz="1000" dirty="0" smtClean="0">
                        <a:solidFill>
                          <a:schemeClr val="bg1"/>
                        </a:solidFill>
                      </a:rPr>
                      <a:t>SCO/PACE Cap.</a:t>
                    </a:r>
                    <a:endParaRPr lang="en-US" sz="1000" dirty="0">
                      <a:solidFill>
                        <a:schemeClr val="bg1"/>
                      </a:solidFill>
                    </a:endParaRPr>
                  </a:p>
                </c:rich>
              </c:tx>
              <c:showLegendKey val="0"/>
              <c:showVal val="0"/>
              <c:showCatName val="0"/>
              <c:showSerName val="1"/>
              <c:showPercent val="0"/>
              <c:showBubbleSize val="0"/>
            </c:dLbl>
            <c:showLegendKey val="0"/>
            <c:showVal val="0"/>
            <c:showCatName val="0"/>
            <c:showSerName val="0"/>
            <c:showPercent val="0"/>
            <c:showBubbleSize val="0"/>
          </c:dLbls>
          <c:val>
            <c:numRef>
              <c:f>Sheet1!$E$2</c:f>
              <c:numCache>
                <c:formatCode>General</c:formatCode>
                <c:ptCount val="1"/>
                <c:pt idx="0">
                  <c:v>612.5674925300001</c:v>
                </c:pt>
              </c:numCache>
            </c:numRef>
          </c:val>
        </c:ser>
        <c:ser>
          <c:idx val="4"/>
          <c:order val="4"/>
          <c:tx>
            <c:strRef>
              <c:f>Sheet1!$F$1</c:f>
              <c:strCache>
                <c:ptCount val="1"/>
                <c:pt idx="0">
                  <c:v>Behavioral Hlth Cap.</c:v>
                </c:pt>
              </c:strCache>
            </c:strRef>
          </c:tx>
          <c:spPr>
            <a:solidFill>
              <a:schemeClr val="accent1"/>
            </a:solidFill>
          </c:spPr>
          <c:invertIfNegative val="0"/>
          <c:dLbls>
            <c:dLbl>
              <c:idx val="0"/>
              <c:layout/>
              <c:tx>
                <c:rich>
                  <a:bodyPr/>
                  <a:lstStyle/>
                  <a:p>
                    <a:pPr>
                      <a:defRPr sz="1000"/>
                    </a:pPr>
                    <a:r>
                      <a:rPr lang="en-US" sz="1000" dirty="0" smtClean="0"/>
                      <a:t>Behavioral </a:t>
                    </a:r>
                    <a:r>
                      <a:rPr lang="en-US" sz="1000" dirty="0"/>
                      <a:t>Hlth Cap.</a:t>
                    </a:r>
                  </a:p>
                </c:rich>
              </c:tx>
              <c:spPr/>
              <c:showLegendKey val="0"/>
              <c:showVal val="0"/>
              <c:showCatName val="0"/>
              <c:showSerName val="1"/>
              <c:showPercent val="0"/>
              <c:showBubbleSize val="0"/>
            </c:dLbl>
            <c:showLegendKey val="0"/>
            <c:showVal val="0"/>
            <c:showCatName val="0"/>
            <c:showSerName val="0"/>
            <c:showPercent val="0"/>
            <c:showBubbleSize val="0"/>
          </c:dLbls>
          <c:val>
            <c:numRef>
              <c:f>Sheet1!$F$2</c:f>
              <c:numCache>
                <c:formatCode>General</c:formatCode>
                <c:ptCount val="1"/>
                <c:pt idx="0">
                  <c:v>154.21853775999983</c:v>
                </c:pt>
              </c:numCache>
            </c:numRef>
          </c:val>
        </c:ser>
        <c:ser>
          <c:idx val="5"/>
          <c:order val="5"/>
          <c:tx>
            <c:strRef>
              <c:f>Sheet1!$G$1</c:f>
              <c:strCache>
                <c:ptCount val="1"/>
                <c:pt idx="0">
                  <c:v>LTC Supports</c:v>
                </c:pt>
              </c:strCache>
            </c:strRef>
          </c:tx>
          <c:spPr>
            <a:solidFill>
              <a:schemeClr val="tx1">
                <a:lumMod val="75000"/>
                <a:lumOff val="25000"/>
              </a:schemeClr>
            </a:solidFill>
          </c:spPr>
          <c:invertIfNegative val="0"/>
          <c:val>
            <c:numRef>
              <c:f>Sheet1!$G$2</c:f>
              <c:numCache>
                <c:formatCode>General</c:formatCode>
                <c:ptCount val="1"/>
                <c:pt idx="0">
                  <c:v>691.66806616000065</c:v>
                </c:pt>
              </c:numCache>
            </c:numRef>
          </c:val>
        </c:ser>
        <c:ser>
          <c:idx val="6"/>
          <c:order val="6"/>
          <c:tx>
            <c:strRef>
              <c:f>Sheet1!$H$1</c:f>
              <c:strCache>
                <c:ptCount val="1"/>
                <c:pt idx="0">
                  <c:v>Dental</c:v>
                </c:pt>
              </c:strCache>
            </c:strRef>
          </c:tx>
          <c:spPr>
            <a:solidFill>
              <a:schemeClr val="bg1">
                <a:lumMod val="65000"/>
              </a:schemeClr>
            </a:solidFill>
          </c:spPr>
          <c:invertIfNegative val="0"/>
          <c:val>
            <c:numRef>
              <c:f>Sheet1!$H$2</c:f>
              <c:numCache>
                <c:formatCode>General</c:formatCode>
                <c:ptCount val="1"/>
                <c:pt idx="0">
                  <c:v>61.864460460000146</c:v>
                </c:pt>
              </c:numCache>
            </c:numRef>
          </c:val>
        </c:ser>
        <c:ser>
          <c:idx val="7"/>
          <c:order val="7"/>
          <c:tx>
            <c:strRef>
              <c:f>Sheet1!$I$1</c:f>
              <c:strCache>
                <c:ptCount val="1"/>
                <c:pt idx="0">
                  <c:v>Hospital Outpatient</c:v>
                </c:pt>
              </c:strCache>
            </c:strRef>
          </c:tx>
          <c:spPr>
            <a:solidFill>
              <a:schemeClr val="tx2"/>
            </a:solidFill>
          </c:spPr>
          <c:invertIfNegative val="0"/>
          <c:val>
            <c:numRef>
              <c:f>Sheet1!$I$2</c:f>
              <c:numCache>
                <c:formatCode>General</c:formatCode>
                <c:ptCount val="1"/>
                <c:pt idx="0">
                  <c:v>166.67591694999908</c:v>
                </c:pt>
              </c:numCache>
            </c:numRef>
          </c:val>
        </c:ser>
        <c:ser>
          <c:idx val="8"/>
          <c:order val="8"/>
          <c:tx>
            <c:strRef>
              <c:f>Sheet1!$J$1</c:f>
              <c:strCache>
                <c:ptCount val="1"/>
                <c:pt idx="0">
                  <c:v>Physician</c:v>
                </c:pt>
              </c:strCache>
            </c:strRef>
          </c:tx>
          <c:spPr>
            <a:solidFill>
              <a:schemeClr val="accent3"/>
            </a:solidFill>
          </c:spPr>
          <c:invertIfNegative val="0"/>
          <c:val>
            <c:numRef>
              <c:f>Sheet1!$J$2</c:f>
              <c:numCache>
                <c:formatCode>General</c:formatCode>
                <c:ptCount val="1"/>
                <c:pt idx="0">
                  <c:v>89.708594510000069</c:v>
                </c:pt>
              </c:numCache>
            </c:numRef>
          </c:val>
        </c:ser>
        <c:ser>
          <c:idx val="9"/>
          <c:order val="9"/>
          <c:tx>
            <c:strRef>
              <c:f>Sheet1!$K$1</c:f>
              <c:strCache>
                <c:ptCount val="1"/>
                <c:pt idx="0">
                  <c:v>Pharmacy</c:v>
                </c:pt>
              </c:strCache>
            </c:strRef>
          </c:tx>
          <c:invertIfNegative val="0"/>
          <c:val>
            <c:numRef>
              <c:f>Sheet1!$K$2</c:f>
              <c:numCache>
                <c:formatCode>General</c:formatCode>
                <c:ptCount val="1"/>
                <c:pt idx="0">
                  <c:v>7.2108725699998786</c:v>
                </c:pt>
              </c:numCache>
            </c:numRef>
          </c:val>
        </c:ser>
        <c:dLbls>
          <c:showLegendKey val="0"/>
          <c:showVal val="0"/>
          <c:showCatName val="0"/>
          <c:showSerName val="0"/>
          <c:showPercent val="0"/>
          <c:showBubbleSize val="0"/>
        </c:dLbls>
        <c:gapWidth val="70"/>
        <c:overlap val="100"/>
        <c:axId val="245355648"/>
        <c:axId val="245357184"/>
      </c:barChart>
      <c:catAx>
        <c:axId val="245355648"/>
        <c:scaling>
          <c:orientation val="minMax"/>
        </c:scaling>
        <c:delete val="1"/>
        <c:axPos val="b"/>
        <c:numFmt formatCode="#,##0" sourceLinked="0"/>
        <c:majorTickMark val="none"/>
        <c:minorTickMark val="none"/>
        <c:tickLblPos val="none"/>
        <c:crossAx val="245357184"/>
        <c:crosses val="autoZero"/>
        <c:auto val="1"/>
        <c:lblAlgn val="ctr"/>
        <c:lblOffset val="100"/>
        <c:noMultiLvlLbl val="0"/>
      </c:catAx>
      <c:valAx>
        <c:axId val="245357184"/>
        <c:scaling>
          <c:orientation val="minMax"/>
        </c:scaling>
        <c:delete val="0"/>
        <c:axPos val="l"/>
        <c:majorGridlines>
          <c:spPr>
            <a:ln>
              <a:solidFill>
                <a:srgbClr val="BFBFBF"/>
              </a:solidFill>
            </a:ln>
          </c:spPr>
        </c:majorGridlines>
        <c:numFmt formatCode="&quot;$&quot;#,##0_);\(&quot;$&quot;#,##0\)" sourceLinked="0"/>
        <c:majorTickMark val="out"/>
        <c:minorTickMark val="none"/>
        <c:tickLblPos val="low"/>
        <c:spPr>
          <a:ln>
            <a:noFill/>
          </a:ln>
        </c:spPr>
        <c:crossAx val="245355648"/>
        <c:crosses val="autoZero"/>
        <c:crossBetween val="between"/>
      </c:valAx>
    </c:plotArea>
    <c:plotVisOnly val="1"/>
    <c:dispBlanksAs val="gap"/>
    <c:showDLblsOverMax val="0"/>
  </c:chart>
  <c:txPr>
    <a:bodyPr/>
    <a:lstStyle/>
    <a:p>
      <a:pPr>
        <a:defRPr sz="8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1"/>
          <c:order val="0"/>
          <c:tx>
            <c:strRef>
              <c:f>'Slide 10'!$C$2</c:f>
              <c:strCache>
                <c:ptCount val="1"/>
                <c:pt idx="0">
                  <c:v>U.S., 2010</c:v>
                </c:pt>
              </c:strCache>
            </c:strRef>
          </c:tx>
          <c:dPt>
            <c:idx val="1"/>
            <c:bubble3D val="0"/>
            <c:spPr>
              <a:solidFill>
                <a:schemeClr val="bg1">
                  <a:lumMod val="50000"/>
                </a:schemeClr>
              </a:solidFill>
            </c:spPr>
          </c:dPt>
          <c:dLbls>
            <c:txPr>
              <a:bodyPr/>
              <a:lstStyle/>
              <a:p>
                <a:pPr>
                  <a:defRPr sz="1100" b="1"/>
                </a:pPr>
                <a:endParaRPr lang="en-US"/>
              </a:p>
            </c:txPr>
            <c:showLegendKey val="0"/>
            <c:showVal val="1"/>
            <c:showCatName val="0"/>
            <c:showSerName val="0"/>
            <c:showPercent val="0"/>
            <c:showBubbleSize val="0"/>
            <c:showLeaderLines val="1"/>
          </c:dLbls>
          <c:cat>
            <c:strRef>
              <c:f>'Slide 10'!$A$3:$A$6</c:f>
              <c:strCache>
                <c:ptCount val="4"/>
                <c:pt idx="0">
                  <c:v>Non-Disabled Children</c:v>
                </c:pt>
                <c:pt idx="1">
                  <c:v>Non-Disabled Adults</c:v>
                </c:pt>
                <c:pt idx="2">
                  <c:v>Adults &amp; Children with Disabilities</c:v>
                </c:pt>
                <c:pt idx="3">
                  <c:v>Seniors</c:v>
                </c:pt>
              </c:strCache>
            </c:strRef>
          </c:cat>
          <c:val>
            <c:numRef>
              <c:f>'Slide 10'!$C$3:$C$6</c:f>
              <c:numCache>
                <c:formatCode>0%</c:formatCode>
                <c:ptCount val="4"/>
                <c:pt idx="0">
                  <c:v>0.49</c:v>
                </c:pt>
                <c:pt idx="1">
                  <c:v>0.27</c:v>
                </c:pt>
                <c:pt idx="2">
                  <c:v>0.15</c:v>
                </c:pt>
                <c:pt idx="3">
                  <c:v>0.09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'Slide 10'!$B$2</c:f>
              <c:strCache>
                <c:ptCount val="1"/>
                <c:pt idx="0">
                  <c:v>Massachusetts, 2013</c:v>
                </c:pt>
              </c:strCache>
            </c:strRef>
          </c:tx>
          <c:dPt>
            <c:idx val="0"/>
            <c:bubble3D val="0"/>
            <c:spPr>
              <a:effectLst>
                <a:outerShdw blurRad="40000" dist="20000" dir="5400000" rotWithShape="0">
                  <a:srgbClr val="000000">
                    <a:alpha val="38000"/>
                  </a:srgbClr>
                </a:outerShdw>
              </a:effectLst>
            </c:spPr>
          </c:dPt>
          <c:dLbls>
            <c:txPr>
              <a:bodyPr/>
              <a:lstStyle/>
              <a:p>
                <a:pPr>
                  <a:defRPr sz="1100" b="1"/>
                </a:pPr>
                <a:endParaRPr lang="en-US"/>
              </a:p>
            </c:txPr>
            <c:showLegendKey val="0"/>
            <c:showVal val="1"/>
            <c:showCatName val="0"/>
            <c:showSerName val="0"/>
            <c:showPercent val="0"/>
            <c:showBubbleSize val="0"/>
            <c:showLeaderLines val="1"/>
          </c:dLbls>
          <c:cat>
            <c:strRef>
              <c:f>'Slide 10'!$A$3:$A$6</c:f>
              <c:strCache>
                <c:ptCount val="4"/>
                <c:pt idx="0">
                  <c:v>Non-Disabled Children</c:v>
                </c:pt>
                <c:pt idx="1">
                  <c:v>Non-Disabled Adults</c:v>
                </c:pt>
                <c:pt idx="2">
                  <c:v>Adults &amp; Children with Disabilities</c:v>
                </c:pt>
                <c:pt idx="3">
                  <c:v>Seniors</c:v>
                </c:pt>
              </c:strCache>
            </c:strRef>
          </c:cat>
          <c:val>
            <c:numRef>
              <c:f>'Slide 10'!$B$3:$B$6</c:f>
              <c:numCache>
                <c:formatCode>0%</c:formatCode>
                <c:ptCount val="4"/>
                <c:pt idx="0">
                  <c:v>0.37762803797080308</c:v>
                </c:pt>
                <c:pt idx="1">
                  <c:v>0.31884686579118665</c:v>
                </c:pt>
                <c:pt idx="2">
                  <c:v>0.19729359539466387</c:v>
                </c:pt>
                <c:pt idx="3">
                  <c:v>8.9787748063173356E-2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11'!$C$3</c:f>
              <c:strCache>
                <c:ptCount val="1"/>
                <c:pt idx="0">
                  <c:v>Medicaid Enrollment as % of Total Pop</c:v>
                </c:pt>
              </c:strCache>
            </c:strRef>
          </c:tx>
          <c:invertIfNegative val="0"/>
          <c:dPt>
            <c:idx val="0"/>
            <c:invertIfNegative val="0"/>
            <c:bubble3D val="0"/>
            <c:spPr>
              <a:solidFill>
                <a:schemeClr val="accent3"/>
              </a:solidFill>
            </c:spPr>
          </c:dPt>
          <c:dPt>
            <c:idx val="26"/>
            <c:invertIfNegative val="0"/>
            <c:bubble3D val="0"/>
            <c:spPr>
              <a:solidFill>
                <a:schemeClr val="tx2">
                  <a:lumMod val="75000"/>
                </a:schemeClr>
              </a:solidFill>
            </c:spPr>
          </c:dPt>
          <c:dPt>
            <c:idx val="31"/>
            <c:invertIfNegative val="0"/>
            <c:bubble3D val="0"/>
          </c:dPt>
          <c:dPt>
            <c:idx val="43"/>
            <c:invertIfNegative val="0"/>
            <c:bubble3D val="0"/>
          </c:dPt>
          <c:cat>
            <c:strRef>
              <c:f>'Slide 11'!$B$4:$B$55</c:f>
              <c:strCache>
                <c:ptCount val="52"/>
                <c:pt idx="0">
                  <c:v>US</c:v>
                </c:pt>
                <c:pt idx="1">
                  <c:v>CO </c:v>
                </c:pt>
                <c:pt idx="2">
                  <c:v>NJ</c:v>
                </c:pt>
                <c:pt idx="3">
                  <c:v>ND</c:v>
                </c:pt>
                <c:pt idx="4">
                  <c:v>MT</c:v>
                </c:pt>
                <c:pt idx="5">
                  <c:v>NV</c:v>
                </c:pt>
                <c:pt idx="6">
                  <c:v>NH</c:v>
                </c:pt>
                <c:pt idx="7">
                  <c:v>UT</c:v>
                </c:pt>
                <c:pt idx="8">
                  <c:v>VA</c:v>
                </c:pt>
                <c:pt idx="9">
                  <c:v>KS</c:v>
                </c:pt>
                <c:pt idx="10">
                  <c:v>ID</c:v>
                </c:pt>
                <c:pt idx="11">
                  <c:v>NE</c:v>
                </c:pt>
                <c:pt idx="12">
                  <c:v>WY</c:v>
                </c:pt>
                <c:pt idx="13">
                  <c:v>SD</c:v>
                </c:pt>
                <c:pt idx="14">
                  <c:v>MD</c:v>
                </c:pt>
                <c:pt idx="15">
                  <c:v>OR</c:v>
                </c:pt>
                <c:pt idx="16">
                  <c:v>AK</c:v>
                </c:pt>
                <c:pt idx="17">
                  <c:v>IA</c:v>
                </c:pt>
                <c:pt idx="18">
                  <c:v>MN</c:v>
                </c:pt>
                <c:pt idx="19">
                  <c:v>MO</c:v>
                </c:pt>
                <c:pt idx="20">
                  <c:v>GA</c:v>
                </c:pt>
                <c:pt idx="21">
                  <c:v>HI</c:v>
                </c:pt>
                <c:pt idx="22">
                  <c:v>IN</c:v>
                </c:pt>
                <c:pt idx="23">
                  <c:v>NC</c:v>
                </c:pt>
                <c:pt idx="24">
                  <c:v>PA</c:v>
                </c:pt>
                <c:pt idx="25">
                  <c:v>TX</c:v>
                </c:pt>
                <c:pt idx="26">
                  <c:v>MA</c:v>
                </c:pt>
                <c:pt idx="27">
                  <c:v>CT</c:v>
                </c:pt>
                <c:pt idx="28">
                  <c:v>FL</c:v>
                </c:pt>
                <c:pt idx="29">
                  <c:v>OH</c:v>
                </c:pt>
                <c:pt idx="30">
                  <c:v>SC</c:v>
                </c:pt>
                <c:pt idx="31">
                  <c:v>WA</c:v>
                </c:pt>
                <c:pt idx="32">
                  <c:v>AL</c:v>
                </c:pt>
                <c:pt idx="33">
                  <c:v>KY</c:v>
                </c:pt>
                <c:pt idx="34">
                  <c:v>RI</c:v>
                </c:pt>
                <c:pt idx="35">
                  <c:v>IL</c:v>
                </c:pt>
                <c:pt idx="36">
                  <c:v>WV</c:v>
                </c:pt>
                <c:pt idx="37">
                  <c:v>WI</c:v>
                </c:pt>
                <c:pt idx="38">
                  <c:v>MI</c:v>
                </c:pt>
                <c:pt idx="39">
                  <c:v>OK</c:v>
                </c:pt>
                <c:pt idx="40">
                  <c:v>AZ</c:v>
                </c:pt>
                <c:pt idx="41">
                  <c:v>TN</c:v>
                </c:pt>
                <c:pt idx="42">
                  <c:v>AR</c:v>
                </c:pt>
                <c:pt idx="43">
                  <c:v>DE</c:v>
                </c:pt>
                <c:pt idx="44">
                  <c:v>MS</c:v>
                </c:pt>
                <c:pt idx="45">
                  <c:v>LA</c:v>
                </c:pt>
                <c:pt idx="46">
                  <c:v>NM</c:v>
                </c:pt>
                <c:pt idx="47">
                  <c:v>NY</c:v>
                </c:pt>
                <c:pt idx="48">
                  <c:v>CA</c:v>
                </c:pt>
                <c:pt idx="49">
                  <c:v>ME</c:v>
                </c:pt>
                <c:pt idx="50">
                  <c:v>VT</c:v>
                </c:pt>
                <c:pt idx="51">
                  <c:v>DC</c:v>
                </c:pt>
              </c:strCache>
            </c:strRef>
          </c:cat>
          <c:val>
            <c:numRef>
              <c:f>'Slide 11'!$C$4:$C$55</c:f>
              <c:numCache>
                <c:formatCode>0%</c:formatCode>
                <c:ptCount val="52"/>
                <c:pt idx="0">
                  <c:v>0.21</c:v>
                </c:pt>
                <c:pt idx="1">
                  <c:v>0.12</c:v>
                </c:pt>
                <c:pt idx="2">
                  <c:v>0.12</c:v>
                </c:pt>
                <c:pt idx="3">
                  <c:v>0.12</c:v>
                </c:pt>
                <c:pt idx="4">
                  <c:v>0.13</c:v>
                </c:pt>
                <c:pt idx="5">
                  <c:v>0.13</c:v>
                </c:pt>
                <c:pt idx="6">
                  <c:v>0.13</c:v>
                </c:pt>
                <c:pt idx="7">
                  <c:v>0.13</c:v>
                </c:pt>
                <c:pt idx="8">
                  <c:v>0.13</c:v>
                </c:pt>
                <c:pt idx="9">
                  <c:v>0.14000000000000001</c:v>
                </c:pt>
                <c:pt idx="10">
                  <c:v>0.15</c:v>
                </c:pt>
                <c:pt idx="11">
                  <c:v>0.15</c:v>
                </c:pt>
                <c:pt idx="12">
                  <c:v>0.15</c:v>
                </c:pt>
                <c:pt idx="13">
                  <c:v>0.16</c:v>
                </c:pt>
                <c:pt idx="14">
                  <c:v>0.17</c:v>
                </c:pt>
                <c:pt idx="15">
                  <c:v>0.17</c:v>
                </c:pt>
                <c:pt idx="16">
                  <c:v>0.18</c:v>
                </c:pt>
                <c:pt idx="17">
                  <c:v>0.18</c:v>
                </c:pt>
                <c:pt idx="18">
                  <c:v>0.18</c:v>
                </c:pt>
                <c:pt idx="19">
                  <c:v>0.18</c:v>
                </c:pt>
                <c:pt idx="20">
                  <c:v>0.19</c:v>
                </c:pt>
                <c:pt idx="21">
                  <c:v>0.19</c:v>
                </c:pt>
                <c:pt idx="22">
                  <c:v>0.19</c:v>
                </c:pt>
                <c:pt idx="23">
                  <c:v>0.19</c:v>
                </c:pt>
                <c:pt idx="24">
                  <c:v>0.19</c:v>
                </c:pt>
                <c:pt idx="25">
                  <c:v>0.19</c:v>
                </c:pt>
                <c:pt idx="26">
                  <c:v>0.19220009449573755</c:v>
                </c:pt>
                <c:pt idx="27">
                  <c:v>0.2</c:v>
                </c:pt>
                <c:pt idx="28">
                  <c:v>0.2</c:v>
                </c:pt>
                <c:pt idx="29">
                  <c:v>0.2</c:v>
                </c:pt>
                <c:pt idx="30">
                  <c:v>0.2</c:v>
                </c:pt>
                <c:pt idx="31">
                  <c:v>0.2</c:v>
                </c:pt>
                <c:pt idx="32">
                  <c:v>0.21</c:v>
                </c:pt>
                <c:pt idx="33">
                  <c:v>0.21</c:v>
                </c:pt>
                <c:pt idx="34">
                  <c:v>0.21</c:v>
                </c:pt>
                <c:pt idx="35">
                  <c:v>0.22</c:v>
                </c:pt>
                <c:pt idx="36">
                  <c:v>0.22</c:v>
                </c:pt>
                <c:pt idx="37">
                  <c:v>0.22</c:v>
                </c:pt>
                <c:pt idx="38">
                  <c:v>0.23</c:v>
                </c:pt>
                <c:pt idx="39">
                  <c:v>0.23</c:v>
                </c:pt>
                <c:pt idx="40">
                  <c:v>0.24</c:v>
                </c:pt>
                <c:pt idx="41">
                  <c:v>0.24</c:v>
                </c:pt>
                <c:pt idx="42">
                  <c:v>0.25</c:v>
                </c:pt>
                <c:pt idx="43">
                  <c:v>0.25</c:v>
                </c:pt>
                <c:pt idx="44">
                  <c:v>0.26</c:v>
                </c:pt>
                <c:pt idx="45">
                  <c:v>0.27</c:v>
                </c:pt>
                <c:pt idx="46">
                  <c:v>0.28000000000000003</c:v>
                </c:pt>
                <c:pt idx="47">
                  <c:v>0.28999999999999998</c:v>
                </c:pt>
                <c:pt idx="48">
                  <c:v>0.31</c:v>
                </c:pt>
                <c:pt idx="49">
                  <c:v>0.31</c:v>
                </c:pt>
                <c:pt idx="50">
                  <c:v>0.31</c:v>
                </c:pt>
                <c:pt idx="51">
                  <c:v>0.35</c:v>
                </c:pt>
              </c:numCache>
            </c:numRef>
          </c:val>
        </c:ser>
        <c:dLbls>
          <c:showLegendKey val="0"/>
          <c:showVal val="0"/>
          <c:showCatName val="0"/>
          <c:showSerName val="0"/>
          <c:showPercent val="0"/>
          <c:showBubbleSize val="0"/>
        </c:dLbls>
        <c:gapWidth val="150"/>
        <c:axId val="222344704"/>
        <c:axId val="222346240"/>
      </c:barChart>
      <c:catAx>
        <c:axId val="222344704"/>
        <c:scaling>
          <c:orientation val="minMax"/>
        </c:scaling>
        <c:delete val="0"/>
        <c:axPos val="b"/>
        <c:majorTickMark val="out"/>
        <c:minorTickMark val="none"/>
        <c:tickLblPos val="nextTo"/>
        <c:txPr>
          <a:bodyPr/>
          <a:lstStyle/>
          <a:p>
            <a:pPr>
              <a:defRPr sz="800"/>
            </a:pPr>
            <a:endParaRPr lang="en-US"/>
          </a:p>
        </c:txPr>
        <c:crossAx val="222346240"/>
        <c:crosses val="autoZero"/>
        <c:auto val="1"/>
        <c:lblAlgn val="ctr"/>
        <c:lblOffset val="100"/>
        <c:tickLblSkip val="1"/>
        <c:noMultiLvlLbl val="0"/>
      </c:catAx>
      <c:valAx>
        <c:axId val="222346240"/>
        <c:scaling>
          <c:orientation val="minMax"/>
          <c:max val="0.35"/>
        </c:scaling>
        <c:delete val="0"/>
        <c:axPos val="l"/>
        <c:majorGridlines/>
        <c:numFmt formatCode="0%" sourceLinked="1"/>
        <c:majorTickMark val="out"/>
        <c:minorTickMark val="none"/>
        <c:tickLblPos val="nextTo"/>
        <c:crossAx val="22234470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442252438364398E-2"/>
          <c:y val="3.9162131145173348E-2"/>
          <c:w val="0.89417502506917645"/>
          <c:h val="0.87247268966145508"/>
        </c:manualLayout>
      </c:layout>
      <c:lineChart>
        <c:grouping val="standard"/>
        <c:varyColors val="0"/>
        <c:ser>
          <c:idx val="2"/>
          <c:order val="0"/>
          <c:tx>
            <c:strRef>
              <c:f>'Slide 12'!$B$3</c:f>
              <c:strCache>
                <c:ptCount val="1"/>
                <c:pt idx="0">
                  <c:v>MassHealth Enrollment</c:v>
                </c:pt>
              </c:strCache>
            </c:strRef>
          </c:tx>
          <c:cat>
            <c:numRef>
              <c:f>'Slide 12'!$A$4:$A$16</c:f>
              <c:numCache>
                <c:formatCode>General</c:formatCode>
                <c:ptCount val="13"/>
                <c:pt idx="0">
                  <c:v>1995</c:v>
                </c:pt>
                <c:pt idx="1">
                  <c:v>1998</c:v>
                </c:pt>
                <c:pt idx="2">
                  <c:v>2000</c:v>
                </c:pt>
                <c:pt idx="3">
                  <c:v>2002</c:v>
                </c:pt>
                <c:pt idx="4">
                  <c:v>2004</c:v>
                </c:pt>
                <c:pt idx="5">
                  <c:v>2006</c:v>
                </c:pt>
                <c:pt idx="6">
                  <c:v>2007</c:v>
                </c:pt>
                <c:pt idx="7">
                  <c:v>2008</c:v>
                </c:pt>
                <c:pt idx="8">
                  <c:v>2009</c:v>
                </c:pt>
                <c:pt idx="9">
                  <c:v>2010</c:v>
                </c:pt>
                <c:pt idx="10">
                  <c:v>2011</c:v>
                </c:pt>
                <c:pt idx="11">
                  <c:v>2012</c:v>
                </c:pt>
                <c:pt idx="12">
                  <c:v>2013</c:v>
                </c:pt>
              </c:numCache>
            </c:numRef>
          </c:cat>
          <c:val>
            <c:numRef>
              <c:f>'Slide 12'!$B$4:$B$16</c:f>
              <c:numCache>
                <c:formatCode>#,##0_);[Red]\(#,##0\)</c:formatCode>
                <c:ptCount val="13"/>
                <c:pt idx="0">
                  <c:v>655</c:v>
                </c:pt>
                <c:pt idx="1">
                  <c:v>851</c:v>
                </c:pt>
                <c:pt idx="2">
                  <c:v>911</c:v>
                </c:pt>
                <c:pt idx="3">
                  <c:v>983</c:v>
                </c:pt>
                <c:pt idx="4">
                  <c:v>928</c:v>
                </c:pt>
                <c:pt idx="5">
                  <c:v>1024</c:v>
                </c:pt>
                <c:pt idx="6">
                  <c:v>1077</c:v>
                </c:pt>
                <c:pt idx="7">
                  <c:v>1124</c:v>
                </c:pt>
                <c:pt idx="8">
                  <c:v>1161</c:v>
                </c:pt>
                <c:pt idx="9">
                  <c:v>1235</c:v>
                </c:pt>
                <c:pt idx="10">
                  <c:v>1301</c:v>
                </c:pt>
                <c:pt idx="11">
                  <c:v>1329</c:v>
                </c:pt>
                <c:pt idx="12">
                  <c:v>1394</c:v>
                </c:pt>
              </c:numCache>
            </c:numRef>
          </c:val>
          <c:smooth val="0"/>
        </c:ser>
        <c:ser>
          <c:idx val="0"/>
          <c:order val="1"/>
          <c:tx>
            <c:strRef>
              <c:f>'Slide 12'!$C$3</c:f>
              <c:strCache>
                <c:ptCount val="1"/>
                <c:pt idx="0">
                  <c:v>Uninsured</c:v>
                </c:pt>
              </c:strCache>
            </c:strRef>
          </c:tx>
          <c:cat>
            <c:numRef>
              <c:f>'Slide 12'!$A$4:$A$16</c:f>
              <c:numCache>
                <c:formatCode>General</c:formatCode>
                <c:ptCount val="13"/>
                <c:pt idx="0">
                  <c:v>1995</c:v>
                </c:pt>
                <c:pt idx="1">
                  <c:v>1998</c:v>
                </c:pt>
                <c:pt idx="2">
                  <c:v>2000</c:v>
                </c:pt>
                <c:pt idx="3">
                  <c:v>2002</c:v>
                </c:pt>
                <c:pt idx="4">
                  <c:v>2004</c:v>
                </c:pt>
                <c:pt idx="5">
                  <c:v>2006</c:v>
                </c:pt>
                <c:pt idx="6">
                  <c:v>2007</c:v>
                </c:pt>
                <c:pt idx="7">
                  <c:v>2008</c:v>
                </c:pt>
                <c:pt idx="8">
                  <c:v>2009</c:v>
                </c:pt>
                <c:pt idx="9">
                  <c:v>2010</c:v>
                </c:pt>
                <c:pt idx="10">
                  <c:v>2011</c:v>
                </c:pt>
                <c:pt idx="11">
                  <c:v>2012</c:v>
                </c:pt>
                <c:pt idx="12">
                  <c:v>2013</c:v>
                </c:pt>
              </c:numCache>
            </c:numRef>
          </c:cat>
          <c:val>
            <c:numRef>
              <c:f>'Slide 12'!$C$4:$C$16</c:f>
              <c:numCache>
                <c:formatCode>_(* #,##0_);_(* \(#,##0\);_(* "-"??_);_(@_)</c:formatCode>
                <c:ptCount val="13"/>
                <c:pt idx="0">
                  <c:v>683</c:v>
                </c:pt>
                <c:pt idx="1">
                  <c:v>496</c:v>
                </c:pt>
                <c:pt idx="2">
                  <c:v>365</c:v>
                </c:pt>
                <c:pt idx="3">
                  <c:v>418</c:v>
                </c:pt>
                <c:pt idx="4">
                  <c:v>460</c:v>
                </c:pt>
                <c:pt idx="5">
                  <c:v>395</c:v>
                </c:pt>
                <c:pt idx="6">
                  <c:v>355</c:v>
                </c:pt>
                <c:pt idx="7">
                  <c:v>165</c:v>
                </c:pt>
                <c:pt idx="8">
                  <c:v>171</c:v>
                </c:pt>
                <c:pt idx="9">
                  <c:v>120</c:v>
                </c:pt>
                <c:pt idx="10">
                  <c:v>204</c:v>
                </c:pt>
                <c:pt idx="11">
                  <c:v>259</c:v>
                </c:pt>
              </c:numCache>
            </c:numRef>
          </c:val>
          <c:smooth val="0"/>
        </c:ser>
        <c:dLbls>
          <c:showLegendKey val="0"/>
          <c:showVal val="0"/>
          <c:showCatName val="0"/>
          <c:showSerName val="0"/>
          <c:showPercent val="0"/>
          <c:showBubbleSize val="0"/>
        </c:dLbls>
        <c:marker val="1"/>
        <c:smooth val="0"/>
        <c:axId val="222404608"/>
        <c:axId val="222406144"/>
      </c:lineChart>
      <c:catAx>
        <c:axId val="222404608"/>
        <c:scaling>
          <c:orientation val="minMax"/>
        </c:scaling>
        <c:delete val="0"/>
        <c:axPos val="b"/>
        <c:numFmt formatCode="General" sourceLinked="1"/>
        <c:majorTickMark val="out"/>
        <c:minorTickMark val="none"/>
        <c:tickLblPos val="nextTo"/>
        <c:crossAx val="222406144"/>
        <c:crosses val="autoZero"/>
        <c:auto val="1"/>
        <c:lblAlgn val="ctr"/>
        <c:lblOffset val="100"/>
        <c:noMultiLvlLbl val="0"/>
      </c:catAx>
      <c:valAx>
        <c:axId val="222406144"/>
        <c:scaling>
          <c:orientation val="minMax"/>
        </c:scaling>
        <c:delete val="0"/>
        <c:axPos val="l"/>
        <c:majorGridlines/>
        <c:numFmt formatCode="#,##0_);[Red]\(#,##0\)" sourceLinked="1"/>
        <c:majorTickMark val="out"/>
        <c:minorTickMark val="none"/>
        <c:tickLblPos val="nextTo"/>
        <c:crossAx val="22240460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'Slide 13'!$A$8</c:f>
              <c:strCache>
                <c:ptCount val="1"/>
                <c:pt idx="0">
                  <c:v>U.S.</c:v>
                </c:pt>
              </c:strCache>
            </c:strRef>
          </c:tx>
          <c:cat>
            <c:numRef>
              <c:f>'Slide 13'!$B$7:$N$7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'Slide 13'!$B$8:$N$8</c:f>
              <c:numCache>
                <c:formatCode>0.0</c:formatCode>
                <c:ptCount val="13"/>
                <c:pt idx="0" formatCode="General">
                  <c:v>100</c:v>
                </c:pt>
                <c:pt idx="1">
                  <c:v>107.4761583601742</c:v>
                </c:pt>
                <c:pt idx="2">
                  <c:v>117.3304927167178</c:v>
                </c:pt>
                <c:pt idx="3">
                  <c:v>124.21194949921529</c:v>
                </c:pt>
                <c:pt idx="4">
                  <c:v>129.56583948415081</c:v>
                </c:pt>
                <c:pt idx="5">
                  <c:v>133.74513870067</c:v>
                </c:pt>
                <c:pt idx="6">
                  <c:v>134.01207682271149</c:v>
                </c:pt>
                <c:pt idx="7">
                  <c:v>133.2828031339229</c:v>
                </c:pt>
                <c:pt idx="8">
                  <c:v>137.4381504056073</c:v>
                </c:pt>
                <c:pt idx="9">
                  <c:v>148.16547011994879</c:v>
                </c:pt>
                <c:pt idx="10">
                  <c:v>158.78878796856</c:v>
                </c:pt>
                <c:pt idx="11">
                  <c:v>166.30717738936411</c:v>
                </c:pt>
                <c:pt idx="12">
                  <c:v>170.52996829518881</c:v>
                </c:pt>
              </c:numCache>
            </c:numRef>
          </c:val>
          <c:smooth val="0"/>
        </c:ser>
        <c:ser>
          <c:idx val="1"/>
          <c:order val="1"/>
          <c:tx>
            <c:strRef>
              <c:f>'Slide 13'!$A$9</c:f>
              <c:strCache>
                <c:ptCount val="1"/>
                <c:pt idx="0">
                  <c:v>Massachusetts</c:v>
                </c:pt>
              </c:strCache>
            </c:strRef>
          </c:tx>
          <c:cat>
            <c:numRef>
              <c:f>'Slide 13'!$B$7:$N$7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'Slide 13'!$B$9:$N$9</c:f>
              <c:numCache>
                <c:formatCode>0.0</c:formatCode>
                <c:ptCount val="13"/>
                <c:pt idx="0" formatCode="General">
                  <c:v>100</c:v>
                </c:pt>
                <c:pt idx="1">
                  <c:v>106.9064062872113</c:v>
                </c:pt>
                <c:pt idx="2">
                  <c:v>104.1200285782329</c:v>
                </c:pt>
                <c:pt idx="3">
                  <c:v>102.08382948321029</c:v>
                </c:pt>
                <c:pt idx="4">
                  <c:v>105.84663015003569</c:v>
                </c:pt>
                <c:pt idx="5">
                  <c:v>110.21671826625391</c:v>
                </c:pt>
                <c:pt idx="6">
                  <c:v>114.729697547035</c:v>
                </c:pt>
                <c:pt idx="7">
                  <c:v>118.82591093117411</c:v>
                </c:pt>
                <c:pt idx="8">
                  <c:v>125.4584424863063</c:v>
                </c:pt>
                <c:pt idx="9">
                  <c:v>130.44772564896411</c:v>
                </c:pt>
                <c:pt idx="10">
                  <c:v>136.96118123362709</c:v>
                </c:pt>
                <c:pt idx="11">
                  <c:v>141.80757323172179</c:v>
                </c:pt>
                <c:pt idx="12">
                  <c:v>146.84448678256729</c:v>
                </c:pt>
              </c:numCache>
            </c:numRef>
          </c:val>
          <c:smooth val="0"/>
        </c:ser>
        <c:dLbls>
          <c:showLegendKey val="0"/>
          <c:showVal val="0"/>
          <c:showCatName val="0"/>
          <c:showSerName val="0"/>
          <c:showPercent val="0"/>
          <c:showBubbleSize val="0"/>
        </c:dLbls>
        <c:marker val="1"/>
        <c:smooth val="0"/>
        <c:axId val="222447872"/>
        <c:axId val="222466048"/>
      </c:lineChart>
      <c:catAx>
        <c:axId val="222447872"/>
        <c:scaling>
          <c:orientation val="minMax"/>
        </c:scaling>
        <c:delete val="0"/>
        <c:axPos val="b"/>
        <c:numFmt formatCode="General" sourceLinked="1"/>
        <c:majorTickMark val="out"/>
        <c:minorTickMark val="none"/>
        <c:tickLblPos val="nextTo"/>
        <c:crossAx val="222466048"/>
        <c:crosses val="autoZero"/>
        <c:auto val="1"/>
        <c:lblAlgn val="ctr"/>
        <c:lblOffset val="100"/>
        <c:noMultiLvlLbl val="0"/>
      </c:catAx>
      <c:valAx>
        <c:axId val="222466048"/>
        <c:scaling>
          <c:orientation val="minMax"/>
          <c:min val="100"/>
        </c:scaling>
        <c:delete val="0"/>
        <c:axPos val="l"/>
        <c:majorGridlines/>
        <c:numFmt formatCode="General" sourceLinked="1"/>
        <c:majorTickMark val="out"/>
        <c:minorTickMark val="none"/>
        <c:tickLblPos val="nextTo"/>
        <c:crossAx val="22244787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bg1"/>
              </a:solidFill>
            </a:ln>
            <a:effectLst>
              <a:outerShdw blurRad="40000" dist="20000" dir="5400000" rotWithShape="0">
                <a:srgbClr val="000000">
                  <a:alpha val="38000"/>
                </a:srgbClr>
              </a:outerShdw>
            </a:effectLst>
          </c:spPr>
          <c:dPt>
            <c:idx val="3"/>
            <c:bubble3D val="0"/>
            <c:explosion val="8"/>
          </c:dPt>
          <c:dLbls>
            <c:dLbl>
              <c:idx val="3"/>
              <c:layout>
                <c:manualLayout>
                  <c:x val="9.3941214982748239E-2"/>
                  <c:y val="9.5767732143432094E-2"/>
                </c:manualLayout>
              </c:layout>
              <c:showLegendKey val="0"/>
              <c:showVal val="1"/>
              <c:showCatName val="0"/>
              <c:showSerName val="0"/>
              <c:showPercent val="0"/>
              <c:showBubbleSize val="0"/>
            </c:dLbl>
            <c:txPr>
              <a:bodyPr/>
              <a:lstStyle/>
              <a:p>
                <a:pPr>
                  <a:defRPr sz="1050" b="1"/>
                </a:pPr>
                <a:endParaRPr lang="en-US"/>
              </a:p>
            </c:txPr>
            <c:showLegendKey val="0"/>
            <c:showVal val="1"/>
            <c:showCatName val="0"/>
            <c:showSerName val="0"/>
            <c:showPercent val="0"/>
            <c:showBubbleSize val="0"/>
            <c:showLeaderLines val="1"/>
          </c:dLbls>
          <c:cat>
            <c:strRef>
              <c:f>Slide14!$A$38:$A$41</c:f>
              <c:strCache>
                <c:ptCount val="4"/>
                <c:pt idx="0">
                  <c:v>MCO</c:v>
                </c:pt>
                <c:pt idx="1">
                  <c:v>SCO</c:v>
                </c:pt>
                <c:pt idx="2">
                  <c:v>PCC</c:v>
                </c:pt>
                <c:pt idx="3">
                  <c:v>FFS</c:v>
                </c:pt>
              </c:strCache>
            </c:strRef>
          </c:cat>
          <c:val>
            <c:numRef>
              <c:f>Slide14!$B$38:$B$41</c:f>
              <c:numCache>
                <c:formatCode>0%</c:formatCode>
                <c:ptCount val="4"/>
                <c:pt idx="0">
                  <c:v>0.37331394019097719</c:v>
                </c:pt>
                <c:pt idx="1">
                  <c:v>2.1828006175310194E-2</c:v>
                </c:pt>
                <c:pt idx="2">
                  <c:v>0.27359697524158044</c:v>
                </c:pt>
                <c:pt idx="3">
                  <c:v>0.3312610783921322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05102732944898E-2"/>
          <c:y val="1.6887229917478399E-2"/>
          <c:w val="0.95299145299146304"/>
          <c:h val="0.95040534841219004"/>
        </c:manualLayout>
      </c:layout>
      <c:barChart>
        <c:barDir val="col"/>
        <c:grouping val="stacked"/>
        <c:varyColors val="0"/>
        <c:ser>
          <c:idx val="0"/>
          <c:order val="0"/>
          <c:tx>
            <c:strRef>
              <c:f>Sheet1!$B$1</c:f>
              <c:strCache>
                <c:ptCount val="1"/>
                <c:pt idx="0">
                  <c:v>Column1</c:v>
                </c:pt>
              </c:strCache>
            </c:strRef>
          </c:tx>
          <c:spPr>
            <a:solidFill>
              <a:schemeClr val="accent5"/>
            </a:solidFill>
          </c:spPr>
          <c:invertIfNegative val="0"/>
          <c:dPt>
            <c:idx val="0"/>
            <c:invertIfNegative val="0"/>
            <c:bubble3D val="0"/>
            <c:spPr>
              <a:solidFill>
                <a:schemeClr val="accent3"/>
              </a:solidFill>
              <a:ln>
                <a:solidFill>
                  <a:schemeClr val="accent3"/>
                </a:solidFill>
              </a:ln>
            </c:spPr>
          </c:dPt>
          <c:dLbls>
            <c:dLbl>
              <c:idx val="0"/>
              <c:layout>
                <c:manualLayout>
                  <c:x val="4.2803638309256284E-3"/>
                  <c:y val="-0.36488432242059737"/>
                </c:manualLayout>
              </c:layout>
              <c:dLblPos val="ctr"/>
              <c:showLegendKey val="0"/>
              <c:showVal val="1"/>
              <c:showCatName val="0"/>
              <c:showSerName val="0"/>
              <c:showPercent val="0"/>
              <c:showBubbleSize val="0"/>
            </c:dLbl>
            <c:dLbl>
              <c:idx val="46"/>
              <c:layout>
                <c:manualLayout>
                  <c:x val="0"/>
                  <c:y val="-0.29110127844348099"/>
                </c:manualLayout>
              </c:layout>
              <c:dLblPos val="ctr"/>
              <c:showLegendKey val="0"/>
              <c:showVal val="1"/>
              <c:showCatName val="0"/>
              <c:showSerName val="0"/>
              <c:showPercent val="0"/>
              <c:showBubbleSize val="0"/>
            </c:dLbl>
            <c:dLbl>
              <c:idx val="47"/>
              <c:layout>
                <c:manualLayout>
                  <c:x val="0"/>
                  <c:y val="-0.27669696807118499"/>
                </c:manualLayout>
              </c:layout>
              <c:showLegendKey val="0"/>
              <c:showVal val="1"/>
              <c:showCatName val="0"/>
              <c:showSerName val="0"/>
              <c:showPercent val="0"/>
              <c:showBubbleSize val="0"/>
            </c:dLbl>
            <c:txPr>
              <a:bodyPr/>
              <a:lstStyle/>
              <a:p>
                <a:pPr>
                  <a:defRPr sz="800" b="1"/>
                </a:pPr>
                <a:endParaRPr lang="en-US"/>
              </a:p>
            </c:txPr>
            <c:showLegendKey val="0"/>
            <c:showVal val="0"/>
            <c:showCatName val="0"/>
            <c:showSerName val="0"/>
            <c:showPercent val="0"/>
            <c:showBubbleSize val="0"/>
          </c:dLbls>
          <c:cat>
            <c:strRef>
              <c:f>Sheet1!$A$2:$A$54</c:f>
              <c:strCache>
                <c:ptCount val="52"/>
                <c:pt idx="0">
                  <c:v>US</c:v>
                </c:pt>
                <c:pt idx="1">
                  <c:v>TN</c:v>
                </c:pt>
                <c:pt idx="2">
                  <c:v>SC</c:v>
                </c:pt>
                <c:pt idx="3">
                  <c:v>ID</c:v>
                </c:pt>
                <c:pt idx="4">
                  <c:v>UT</c:v>
                </c:pt>
                <c:pt idx="5">
                  <c:v>HI</c:v>
                </c:pt>
                <c:pt idx="6">
                  <c:v>OR</c:v>
                </c:pt>
                <c:pt idx="7">
                  <c:v>MO</c:v>
                </c:pt>
                <c:pt idx="8">
                  <c:v>CO</c:v>
                </c:pt>
                <c:pt idx="9">
                  <c:v>GA</c:v>
                </c:pt>
                <c:pt idx="10">
                  <c:v>IA</c:v>
                </c:pt>
                <c:pt idx="11">
                  <c:v>KY</c:v>
                </c:pt>
                <c:pt idx="12">
                  <c:v>AZ</c:v>
                </c:pt>
                <c:pt idx="13">
                  <c:v>MI</c:v>
                </c:pt>
                <c:pt idx="14">
                  <c:v>WA</c:v>
                </c:pt>
                <c:pt idx="15">
                  <c:v>KS</c:v>
                </c:pt>
                <c:pt idx="16">
                  <c:v>MS</c:v>
                </c:pt>
                <c:pt idx="17">
                  <c:v>OK</c:v>
                </c:pt>
                <c:pt idx="18">
                  <c:v>NB</c:v>
                </c:pt>
                <c:pt idx="19">
                  <c:v>NV</c:v>
                </c:pt>
                <c:pt idx="20">
                  <c:v>NC</c:v>
                </c:pt>
                <c:pt idx="21">
                  <c:v>PA</c:v>
                </c:pt>
                <c:pt idx="22">
                  <c:v>DE</c:v>
                </c:pt>
                <c:pt idx="23">
                  <c:v>AR</c:v>
                </c:pt>
                <c:pt idx="24">
                  <c:v>NJ</c:v>
                </c:pt>
                <c:pt idx="25">
                  <c:v>NY</c:v>
                </c:pt>
                <c:pt idx="26">
                  <c:v>MT</c:v>
                </c:pt>
                <c:pt idx="27">
                  <c:v>SD</c:v>
                </c:pt>
                <c:pt idx="28">
                  <c:v>OH</c:v>
                </c:pt>
                <c:pt idx="29">
                  <c:v>MD</c:v>
                </c:pt>
                <c:pt idx="30">
                  <c:v>NM</c:v>
                </c:pt>
                <c:pt idx="31">
                  <c:v>TX</c:v>
                </c:pt>
                <c:pt idx="32">
                  <c:v>IN</c:v>
                </c:pt>
                <c:pt idx="33">
                  <c:v>RI</c:v>
                </c:pt>
                <c:pt idx="34">
                  <c:v>CT</c:v>
                </c:pt>
                <c:pt idx="35">
                  <c:v>IL</c:v>
                </c:pt>
                <c:pt idx="36">
                  <c:v>DC</c:v>
                </c:pt>
                <c:pt idx="37">
                  <c:v>MA</c:v>
                </c:pt>
                <c:pt idx="38">
                  <c:v>MN</c:v>
                </c:pt>
                <c:pt idx="39">
                  <c:v>LA</c:v>
                </c:pt>
                <c:pt idx="40">
                  <c:v>FL</c:v>
                </c:pt>
                <c:pt idx="41">
                  <c:v>WI</c:v>
                </c:pt>
                <c:pt idx="42">
                  <c:v>ND</c:v>
                </c:pt>
                <c:pt idx="43">
                  <c:v>AL</c:v>
                </c:pt>
                <c:pt idx="44">
                  <c:v>CA</c:v>
                </c:pt>
                <c:pt idx="45">
                  <c:v>VT</c:v>
                </c:pt>
                <c:pt idx="46">
                  <c:v>VA</c:v>
                </c:pt>
                <c:pt idx="47">
                  <c:v>WV</c:v>
                </c:pt>
                <c:pt idx="48">
                  <c:v>ME</c:v>
                </c:pt>
                <c:pt idx="49">
                  <c:v>WY</c:v>
                </c:pt>
                <c:pt idx="50">
                  <c:v>NH</c:v>
                </c:pt>
                <c:pt idx="51">
                  <c:v>AK</c:v>
                </c:pt>
              </c:strCache>
            </c:strRef>
          </c:cat>
          <c:val>
            <c:numRef>
              <c:f>Sheet1!$B$2:$B$54</c:f>
              <c:numCache>
                <c:formatCode>General</c:formatCode>
                <c:ptCount val="53"/>
                <c:pt idx="0" formatCode="0%">
                  <c:v>0.74199999999999999</c:v>
                </c:pt>
                <c:pt idx="37" formatCode="0%">
                  <c:v>0.65959999999999996</c:v>
                </c:pt>
              </c:numCache>
            </c:numRef>
          </c:val>
        </c:ser>
        <c:ser>
          <c:idx val="2"/>
          <c:order val="1"/>
          <c:tx>
            <c:strRef>
              <c:f>Sheet1!#REF!</c:f>
              <c:strCache>
                <c:ptCount val="1"/>
                <c:pt idx="0">
                  <c:v>#REF!</c:v>
                </c:pt>
              </c:strCache>
            </c:strRef>
          </c:tx>
          <c:spPr>
            <a:solidFill>
              <a:schemeClr val="accent1"/>
            </a:solidFill>
          </c:spPr>
          <c:invertIfNegative val="0"/>
          <c:dLbls>
            <c:delete val="1"/>
          </c:dLbls>
          <c:cat>
            <c:strRef>
              <c:f>Sheet1!$A$2:$A$54</c:f>
              <c:strCache>
                <c:ptCount val="52"/>
                <c:pt idx="0">
                  <c:v>US</c:v>
                </c:pt>
                <c:pt idx="1">
                  <c:v>TN</c:v>
                </c:pt>
                <c:pt idx="2">
                  <c:v>SC</c:v>
                </c:pt>
                <c:pt idx="3">
                  <c:v>ID</c:v>
                </c:pt>
                <c:pt idx="4">
                  <c:v>UT</c:v>
                </c:pt>
                <c:pt idx="5">
                  <c:v>HI</c:v>
                </c:pt>
                <c:pt idx="6">
                  <c:v>OR</c:v>
                </c:pt>
                <c:pt idx="7">
                  <c:v>MO</c:v>
                </c:pt>
                <c:pt idx="8">
                  <c:v>CO</c:v>
                </c:pt>
                <c:pt idx="9">
                  <c:v>GA</c:v>
                </c:pt>
                <c:pt idx="10">
                  <c:v>IA</c:v>
                </c:pt>
                <c:pt idx="11">
                  <c:v>KY</c:v>
                </c:pt>
                <c:pt idx="12">
                  <c:v>AZ</c:v>
                </c:pt>
                <c:pt idx="13">
                  <c:v>MI</c:v>
                </c:pt>
                <c:pt idx="14">
                  <c:v>WA</c:v>
                </c:pt>
                <c:pt idx="15">
                  <c:v>KS</c:v>
                </c:pt>
                <c:pt idx="16">
                  <c:v>MS</c:v>
                </c:pt>
                <c:pt idx="17">
                  <c:v>OK</c:v>
                </c:pt>
                <c:pt idx="18">
                  <c:v>NB</c:v>
                </c:pt>
                <c:pt idx="19">
                  <c:v>NV</c:v>
                </c:pt>
                <c:pt idx="20">
                  <c:v>NC</c:v>
                </c:pt>
                <c:pt idx="21">
                  <c:v>PA</c:v>
                </c:pt>
                <c:pt idx="22">
                  <c:v>DE</c:v>
                </c:pt>
                <c:pt idx="23">
                  <c:v>AR</c:v>
                </c:pt>
                <c:pt idx="24">
                  <c:v>NJ</c:v>
                </c:pt>
                <c:pt idx="25">
                  <c:v>NY</c:v>
                </c:pt>
                <c:pt idx="26">
                  <c:v>MT</c:v>
                </c:pt>
                <c:pt idx="27">
                  <c:v>SD</c:v>
                </c:pt>
                <c:pt idx="28">
                  <c:v>OH</c:v>
                </c:pt>
                <c:pt idx="29">
                  <c:v>MD</c:v>
                </c:pt>
                <c:pt idx="30">
                  <c:v>NM</c:v>
                </c:pt>
                <c:pt idx="31">
                  <c:v>TX</c:v>
                </c:pt>
                <c:pt idx="32">
                  <c:v>IN</c:v>
                </c:pt>
                <c:pt idx="33">
                  <c:v>RI</c:v>
                </c:pt>
                <c:pt idx="34">
                  <c:v>CT</c:v>
                </c:pt>
                <c:pt idx="35">
                  <c:v>IL</c:v>
                </c:pt>
                <c:pt idx="36">
                  <c:v>DC</c:v>
                </c:pt>
                <c:pt idx="37">
                  <c:v>MA</c:v>
                </c:pt>
                <c:pt idx="38">
                  <c:v>MN</c:v>
                </c:pt>
                <c:pt idx="39">
                  <c:v>LA</c:v>
                </c:pt>
                <c:pt idx="40">
                  <c:v>FL</c:v>
                </c:pt>
                <c:pt idx="41">
                  <c:v>WI</c:v>
                </c:pt>
                <c:pt idx="42">
                  <c:v>ND</c:v>
                </c:pt>
                <c:pt idx="43">
                  <c:v>AL</c:v>
                </c:pt>
                <c:pt idx="44">
                  <c:v>CA</c:v>
                </c:pt>
                <c:pt idx="45">
                  <c:v>VT</c:v>
                </c:pt>
                <c:pt idx="46">
                  <c:v>VA</c:v>
                </c:pt>
                <c:pt idx="47">
                  <c:v>WV</c:v>
                </c:pt>
                <c:pt idx="48">
                  <c:v>ME</c:v>
                </c:pt>
                <c:pt idx="49">
                  <c:v>WY</c:v>
                </c:pt>
                <c:pt idx="50">
                  <c:v>NH</c:v>
                </c:pt>
                <c:pt idx="51">
                  <c:v>AK</c:v>
                </c:pt>
              </c:strCache>
            </c:strRef>
          </c:cat>
          <c:val>
            <c:numRef>
              <c:f>Sheet1!$C$2:$C$54</c:f>
              <c:numCache>
                <c:formatCode>0%</c:formatCode>
                <c:ptCount val="53"/>
                <c:pt idx="1">
                  <c:v>1</c:v>
                </c:pt>
                <c:pt idx="2">
                  <c:v>1</c:v>
                </c:pt>
                <c:pt idx="3">
                  <c:v>1</c:v>
                </c:pt>
                <c:pt idx="4">
                  <c:v>0.998</c:v>
                </c:pt>
                <c:pt idx="5">
                  <c:v>0.98699999999999999</c:v>
                </c:pt>
                <c:pt idx="6">
                  <c:v>0.98199999999999998</c:v>
                </c:pt>
                <c:pt idx="7">
                  <c:v>0.97699999999999998</c:v>
                </c:pt>
                <c:pt idx="8">
                  <c:v>0.94599999999999995</c:v>
                </c:pt>
                <c:pt idx="9">
                  <c:v>0.91300000000000003</c:v>
                </c:pt>
                <c:pt idx="10">
                  <c:v>0.91100000000000003</c:v>
                </c:pt>
                <c:pt idx="11">
                  <c:v>0.89400000000000002</c:v>
                </c:pt>
                <c:pt idx="12">
                  <c:v>0.88700000000000001</c:v>
                </c:pt>
                <c:pt idx="13">
                  <c:v>0.88400000000000001</c:v>
                </c:pt>
                <c:pt idx="14">
                  <c:v>0.88100000000000001</c:v>
                </c:pt>
                <c:pt idx="15">
                  <c:v>0.874</c:v>
                </c:pt>
                <c:pt idx="16">
                  <c:v>0.872</c:v>
                </c:pt>
                <c:pt idx="17">
                  <c:v>0.86499999999999999</c:v>
                </c:pt>
                <c:pt idx="18">
                  <c:v>0.85099999999999998</c:v>
                </c:pt>
                <c:pt idx="19">
                  <c:v>0.83599999999999997</c:v>
                </c:pt>
                <c:pt idx="20">
                  <c:v>0.83199999999999996</c:v>
                </c:pt>
                <c:pt idx="21">
                  <c:v>0.81499999999999995</c:v>
                </c:pt>
                <c:pt idx="22">
                  <c:v>0.80500000000000005</c:v>
                </c:pt>
                <c:pt idx="23">
                  <c:v>0.78400000000000003</c:v>
                </c:pt>
                <c:pt idx="24">
                  <c:v>0.77700000000000002</c:v>
                </c:pt>
                <c:pt idx="25">
                  <c:v>0.76700000000000002</c:v>
                </c:pt>
                <c:pt idx="26">
                  <c:v>0.76100000000000001</c:v>
                </c:pt>
                <c:pt idx="27">
                  <c:v>0.75800000000000001</c:v>
                </c:pt>
                <c:pt idx="28">
                  <c:v>0.754</c:v>
                </c:pt>
                <c:pt idx="29">
                  <c:v>0.746</c:v>
                </c:pt>
                <c:pt idx="30">
                  <c:v>0.72799999999999998</c:v>
                </c:pt>
                <c:pt idx="31">
                  <c:v>0.70699999999999996</c:v>
                </c:pt>
                <c:pt idx="32">
                  <c:v>0.70299999999999996</c:v>
                </c:pt>
                <c:pt idx="33">
                  <c:v>0.68600000000000005</c:v>
                </c:pt>
                <c:pt idx="34">
                  <c:v>0.68600000000000005</c:v>
                </c:pt>
                <c:pt idx="35">
                  <c:v>0.67800000000000005</c:v>
                </c:pt>
                <c:pt idx="36">
                  <c:v>0.67400000000000004</c:v>
                </c:pt>
                <c:pt idx="38">
                  <c:v>0.65700000000000003</c:v>
                </c:pt>
                <c:pt idx="39">
                  <c:v>0.65300000000000002</c:v>
                </c:pt>
                <c:pt idx="40">
                  <c:v>0.63800000000000001</c:v>
                </c:pt>
                <c:pt idx="41">
                  <c:v>0.63700000000000001</c:v>
                </c:pt>
                <c:pt idx="42">
                  <c:v>0.63600000000000001</c:v>
                </c:pt>
                <c:pt idx="43">
                  <c:v>0.61099999999999999</c:v>
                </c:pt>
                <c:pt idx="44">
                  <c:v>0.60099999999999998</c:v>
                </c:pt>
                <c:pt idx="45">
                  <c:v>0.58499999999999996</c:v>
                </c:pt>
                <c:pt idx="46">
                  <c:v>0.58199999999999996</c:v>
                </c:pt>
                <c:pt idx="47">
                  <c:v>0.51</c:v>
                </c:pt>
                <c:pt idx="48">
                  <c:v>0.49299999999999999</c:v>
                </c:pt>
                <c:pt idx="49">
                  <c:v>0</c:v>
                </c:pt>
                <c:pt idx="50">
                  <c:v>0</c:v>
                </c:pt>
                <c:pt idx="51">
                  <c:v>0</c:v>
                </c:pt>
              </c:numCache>
            </c:numRef>
          </c:val>
        </c:ser>
        <c:dLbls>
          <c:showLegendKey val="0"/>
          <c:showVal val="1"/>
          <c:showCatName val="0"/>
          <c:showSerName val="0"/>
          <c:showPercent val="0"/>
          <c:showBubbleSize val="0"/>
        </c:dLbls>
        <c:gapWidth val="75"/>
        <c:overlap val="100"/>
        <c:axId val="243706112"/>
        <c:axId val="243716096"/>
      </c:barChart>
      <c:catAx>
        <c:axId val="243706112"/>
        <c:scaling>
          <c:orientation val="minMax"/>
        </c:scaling>
        <c:delete val="0"/>
        <c:axPos val="b"/>
        <c:numFmt formatCode="General" sourceLinked="1"/>
        <c:majorTickMark val="none"/>
        <c:minorTickMark val="none"/>
        <c:tickLblPos val="nextTo"/>
        <c:txPr>
          <a:bodyPr/>
          <a:lstStyle/>
          <a:p>
            <a:pPr>
              <a:defRPr sz="600" b="1"/>
            </a:pPr>
            <a:endParaRPr lang="en-US"/>
          </a:p>
        </c:txPr>
        <c:crossAx val="243716096"/>
        <c:crosses val="autoZero"/>
        <c:auto val="1"/>
        <c:lblAlgn val="ctr"/>
        <c:lblOffset val="0"/>
        <c:noMultiLvlLbl val="0"/>
      </c:catAx>
      <c:valAx>
        <c:axId val="243716096"/>
        <c:scaling>
          <c:orientation val="minMax"/>
          <c:max val="1"/>
          <c:min val="0"/>
        </c:scaling>
        <c:delete val="0"/>
        <c:axPos val="l"/>
        <c:majorGridlines>
          <c:spPr>
            <a:ln>
              <a:solidFill>
                <a:srgbClr val="BFBFBF"/>
              </a:solidFill>
            </a:ln>
          </c:spPr>
        </c:majorGridlines>
        <c:numFmt formatCode="0%" sourceLinked="0"/>
        <c:majorTickMark val="none"/>
        <c:minorTickMark val="none"/>
        <c:tickLblPos val="nextTo"/>
        <c:spPr>
          <a:ln>
            <a:noFill/>
          </a:ln>
        </c:spPr>
        <c:txPr>
          <a:bodyPr/>
          <a:lstStyle/>
          <a:p>
            <a:pPr>
              <a:defRPr sz="800" b="1"/>
            </a:pPr>
            <a:endParaRPr lang="en-US"/>
          </a:p>
        </c:txPr>
        <c:crossAx val="243706112"/>
        <c:crosses val="autoZero"/>
        <c:crossBetween val="between"/>
        <c:minorUnit val="0.0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0.81332</cdr:x>
      <cdr:y>0.14323</cdr:y>
    </cdr:from>
    <cdr:to>
      <cdr:x>0.98185</cdr:x>
      <cdr:y>0.20542</cdr:y>
    </cdr:to>
    <cdr:sp macro="" textlink="">
      <cdr:nvSpPr>
        <cdr:cNvPr id="2" name="TextBox 1"/>
        <cdr:cNvSpPr txBox="1"/>
      </cdr:nvSpPr>
      <cdr:spPr>
        <a:xfrm xmlns:a="http://schemas.openxmlformats.org/drawingml/2006/main">
          <a:off x="4908954" y="541159"/>
          <a:ext cx="1017193" cy="2349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000" b="1" dirty="0" smtClean="0"/>
            <a:t>Current Dollars</a:t>
          </a:r>
          <a:endParaRPr lang="en-US" sz="1000" b="1" dirty="0"/>
        </a:p>
      </cdr:txBody>
    </cdr:sp>
  </cdr:relSizeAnchor>
  <cdr:relSizeAnchor xmlns:cdr="http://schemas.openxmlformats.org/drawingml/2006/chartDrawing">
    <cdr:from>
      <cdr:x>0.7122</cdr:x>
      <cdr:y>0.43334</cdr:y>
    </cdr:from>
    <cdr:to>
      <cdr:x>0.98185</cdr:x>
      <cdr:y>0.49769</cdr:y>
    </cdr:to>
    <cdr:sp macro="" textlink="">
      <cdr:nvSpPr>
        <cdr:cNvPr id="3" name="TextBox 1"/>
        <cdr:cNvSpPr txBox="1"/>
      </cdr:nvSpPr>
      <cdr:spPr>
        <a:xfrm xmlns:a="http://schemas.openxmlformats.org/drawingml/2006/main">
          <a:off x="4298627" y="1637256"/>
          <a:ext cx="1627520" cy="2431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cs typeface="Arial"/>
            </a:defRPr>
          </a:lvl1pPr>
          <a:lvl2pPr marL="457200" indent="0">
            <a:defRPr sz="1100">
              <a:latin typeface="Calibri"/>
              <a:cs typeface="Arial"/>
            </a:defRPr>
          </a:lvl2pPr>
          <a:lvl3pPr marL="914400" indent="0">
            <a:defRPr sz="1100">
              <a:latin typeface="Calibri"/>
              <a:cs typeface="Arial"/>
            </a:defRPr>
          </a:lvl3pPr>
          <a:lvl4pPr marL="1371600" indent="0">
            <a:defRPr sz="1100">
              <a:latin typeface="Calibri"/>
              <a:cs typeface="Arial"/>
            </a:defRPr>
          </a:lvl4pPr>
          <a:lvl5pPr marL="1828800" indent="0">
            <a:defRPr sz="1100">
              <a:latin typeface="Calibri"/>
              <a:cs typeface="Arial"/>
            </a:defRPr>
          </a:lvl5pPr>
          <a:lvl6pPr marL="2286000" indent="0">
            <a:defRPr sz="1100">
              <a:latin typeface="Calibri"/>
              <a:cs typeface="Arial"/>
            </a:defRPr>
          </a:lvl6pPr>
          <a:lvl7pPr marL="2743200" indent="0">
            <a:defRPr sz="1100">
              <a:latin typeface="Calibri"/>
              <a:cs typeface="Arial"/>
            </a:defRPr>
          </a:lvl7pPr>
          <a:lvl8pPr marL="3200400" indent="0">
            <a:defRPr sz="1100">
              <a:latin typeface="Calibri"/>
              <a:cs typeface="Arial"/>
            </a:defRPr>
          </a:lvl8pPr>
          <a:lvl9pPr marL="3657600" indent="0">
            <a:defRPr sz="1100">
              <a:latin typeface="Calibri"/>
              <a:cs typeface="Arial"/>
            </a:defRPr>
          </a:lvl9pPr>
        </a:lstStyle>
        <a:p xmlns:a="http://schemas.openxmlformats.org/drawingml/2006/main">
          <a:pPr algn="r"/>
          <a:r>
            <a:rPr lang="en-US" sz="1000" b="1" dirty="0" smtClean="0"/>
            <a:t>Inflation-adjusted Dollars</a:t>
          </a:r>
          <a:endParaRPr lang="en-US" sz="1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0.07808</cdr:x>
      <cdr:y>0.26646</cdr:y>
    </cdr:from>
    <cdr:to>
      <cdr:x>0.12805</cdr:x>
      <cdr:y>0.30832</cdr:y>
    </cdr:to>
    <cdr:sp macro="" textlink="">
      <cdr:nvSpPr>
        <cdr:cNvPr id="2" name="TextBox 1"/>
        <cdr:cNvSpPr txBox="1"/>
      </cdr:nvSpPr>
      <cdr:spPr>
        <a:xfrm xmlns:a="http://schemas.openxmlformats.org/drawingml/2006/main">
          <a:off x="463357" y="979477"/>
          <a:ext cx="296556" cy="153888"/>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r>
            <a:rPr lang="en-US" sz="1000" b="1" dirty="0" smtClean="0"/>
            <a:t>$23.5</a:t>
          </a:r>
          <a:endParaRPr lang="en-US" sz="1000" b="1" dirty="0"/>
        </a:p>
      </cdr:txBody>
    </cdr:sp>
  </cdr:relSizeAnchor>
  <cdr:relSizeAnchor xmlns:cdr="http://schemas.openxmlformats.org/drawingml/2006/chartDrawing">
    <cdr:from>
      <cdr:x>0.17725</cdr:x>
      <cdr:y>0.23201</cdr:y>
    </cdr:from>
    <cdr:to>
      <cdr:x>0.22723</cdr:x>
      <cdr:y>0.27387</cdr:y>
    </cdr:to>
    <cdr:sp macro="" textlink="">
      <cdr:nvSpPr>
        <cdr:cNvPr id="3" name="TextBox 1"/>
        <cdr:cNvSpPr txBox="1"/>
      </cdr:nvSpPr>
      <cdr:spPr>
        <a:xfrm xmlns:a="http://schemas.openxmlformats.org/drawingml/2006/main">
          <a:off x="1051907" y="852843"/>
          <a:ext cx="296555" cy="15388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rtlCol="0">
          <a:spAutoFit/>
        </a:bodyPr>
        <a:lstStyle xmlns:a="http://schemas.openxmlformats.org/drawingml/2006/main">
          <a:lvl1pPr marL="0" indent="0">
            <a:defRPr sz="1100">
              <a:latin typeface="Calibri"/>
              <a:cs typeface="Arial"/>
            </a:defRPr>
          </a:lvl1pPr>
          <a:lvl2pPr marL="457200" indent="0">
            <a:defRPr sz="1100">
              <a:latin typeface="Calibri"/>
              <a:cs typeface="Arial"/>
            </a:defRPr>
          </a:lvl2pPr>
          <a:lvl3pPr marL="914400" indent="0">
            <a:defRPr sz="1100">
              <a:latin typeface="Calibri"/>
              <a:cs typeface="Arial"/>
            </a:defRPr>
          </a:lvl3pPr>
          <a:lvl4pPr marL="1371600" indent="0">
            <a:defRPr sz="1100">
              <a:latin typeface="Calibri"/>
              <a:cs typeface="Arial"/>
            </a:defRPr>
          </a:lvl4pPr>
          <a:lvl5pPr marL="1828800" indent="0">
            <a:defRPr sz="1100">
              <a:latin typeface="Calibri"/>
              <a:cs typeface="Arial"/>
            </a:defRPr>
          </a:lvl5pPr>
          <a:lvl6pPr marL="2286000" indent="0">
            <a:defRPr sz="1100">
              <a:latin typeface="Calibri"/>
              <a:cs typeface="Arial"/>
            </a:defRPr>
          </a:lvl6pPr>
          <a:lvl7pPr marL="2743200" indent="0">
            <a:defRPr sz="1100">
              <a:latin typeface="Calibri"/>
              <a:cs typeface="Arial"/>
            </a:defRPr>
          </a:lvl7pPr>
          <a:lvl8pPr marL="3200400" indent="0">
            <a:defRPr sz="1100">
              <a:latin typeface="Calibri"/>
              <a:cs typeface="Arial"/>
            </a:defRPr>
          </a:lvl8pPr>
          <a:lvl9pPr marL="3657600" indent="0">
            <a:defRPr sz="1100">
              <a:latin typeface="Calibri"/>
              <a:cs typeface="Arial"/>
            </a:defRPr>
          </a:lvl9pPr>
        </a:lstStyle>
        <a:p xmlns:a="http://schemas.openxmlformats.org/drawingml/2006/main">
          <a:pPr algn="ctr"/>
          <a:r>
            <a:rPr lang="en-US" sz="1000" b="1" dirty="0" smtClean="0"/>
            <a:t>$25.4</a:t>
          </a:r>
          <a:endParaRPr lang="en-US" sz="1000" b="1" dirty="0"/>
        </a:p>
      </cdr:txBody>
    </cdr:sp>
  </cdr:relSizeAnchor>
  <cdr:relSizeAnchor xmlns:cdr="http://schemas.openxmlformats.org/drawingml/2006/chartDrawing">
    <cdr:from>
      <cdr:x>0.28692</cdr:x>
      <cdr:y>0.16175</cdr:y>
    </cdr:from>
    <cdr:to>
      <cdr:x>0.3369</cdr:x>
      <cdr:y>0.20361</cdr:y>
    </cdr:to>
    <cdr:sp macro="" textlink="">
      <cdr:nvSpPr>
        <cdr:cNvPr id="4" name="TextBox 1"/>
        <cdr:cNvSpPr txBox="1"/>
      </cdr:nvSpPr>
      <cdr:spPr>
        <a:xfrm xmlns:a="http://schemas.openxmlformats.org/drawingml/2006/main">
          <a:off x="1702738" y="594575"/>
          <a:ext cx="296556" cy="15388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rtlCol="0">
          <a:spAutoFit/>
        </a:bodyPr>
        <a:lstStyle xmlns:a="http://schemas.openxmlformats.org/drawingml/2006/main">
          <a:lvl1pPr marL="0" indent="0">
            <a:defRPr sz="1100">
              <a:latin typeface="Calibri"/>
              <a:cs typeface="Arial"/>
            </a:defRPr>
          </a:lvl1pPr>
          <a:lvl2pPr marL="457200" indent="0">
            <a:defRPr sz="1100">
              <a:latin typeface="Calibri"/>
              <a:cs typeface="Arial"/>
            </a:defRPr>
          </a:lvl2pPr>
          <a:lvl3pPr marL="914400" indent="0">
            <a:defRPr sz="1100">
              <a:latin typeface="Calibri"/>
              <a:cs typeface="Arial"/>
            </a:defRPr>
          </a:lvl3pPr>
          <a:lvl4pPr marL="1371600" indent="0">
            <a:defRPr sz="1100">
              <a:latin typeface="Calibri"/>
              <a:cs typeface="Arial"/>
            </a:defRPr>
          </a:lvl4pPr>
          <a:lvl5pPr marL="1828800" indent="0">
            <a:defRPr sz="1100">
              <a:latin typeface="Calibri"/>
              <a:cs typeface="Arial"/>
            </a:defRPr>
          </a:lvl5pPr>
          <a:lvl6pPr marL="2286000" indent="0">
            <a:defRPr sz="1100">
              <a:latin typeface="Calibri"/>
              <a:cs typeface="Arial"/>
            </a:defRPr>
          </a:lvl6pPr>
          <a:lvl7pPr marL="2743200" indent="0">
            <a:defRPr sz="1100">
              <a:latin typeface="Calibri"/>
              <a:cs typeface="Arial"/>
            </a:defRPr>
          </a:lvl7pPr>
          <a:lvl8pPr marL="3200400" indent="0">
            <a:defRPr sz="1100">
              <a:latin typeface="Calibri"/>
              <a:cs typeface="Arial"/>
            </a:defRPr>
          </a:lvl8pPr>
          <a:lvl9pPr marL="3657600" indent="0">
            <a:defRPr sz="1100">
              <a:latin typeface="Calibri"/>
              <a:cs typeface="Arial"/>
            </a:defRPr>
          </a:lvl9pPr>
        </a:lstStyle>
        <a:p xmlns:a="http://schemas.openxmlformats.org/drawingml/2006/main">
          <a:pPr algn="ctr"/>
          <a:r>
            <a:rPr lang="en-US" sz="1000" b="1" dirty="0" smtClean="0"/>
            <a:t>$27.8</a:t>
          </a:r>
          <a:endParaRPr lang="en-US" sz="1000" b="1" dirty="0"/>
        </a:p>
      </cdr:txBody>
    </cdr:sp>
  </cdr:relSizeAnchor>
  <cdr:relSizeAnchor xmlns:cdr="http://schemas.openxmlformats.org/drawingml/2006/chartDrawing">
    <cdr:from>
      <cdr:x>0.38376</cdr:x>
      <cdr:y>0.14242</cdr:y>
    </cdr:from>
    <cdr:to>
      <cdr:x>0.43373</cdr:x>
      <cdr:y>0.18428</cdr:y>
    </cdr:to>
    <cdr:sp macro="" textlink="">
      <cdr:nvSpPr>
        <cdr:cNvPr id="5" name="TextBox 1"/>
        <cdr:cNvSpPr txBox="1"/>
      </cdr:nvSpPr>
      <cdr:spPr>
        <a:xfrm xmlns:a="http://schemas.openxmlformats.org/drawingml/2006/main">
          <a:off x="2277401" y="523520"/>
          <a:ext cx="296556" cy="15388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rtlCol="0">
          <a:spAutoFit/>
        </a:bodyPr>
        <a:lstStyle xmlns:a="http://schemas.openxmlformats.org/drawingml/2006/main">
          <a:lvl1pPr marL="0" indent="0">
            <a:defRPr sz="1100">
              <a:latin typeface="Calibri"/>
              <a:cs typeface="Arial"/>
            </a:defRPr>
          </a:lvl1pPr>
          <a:lvl2pPr marL="457200" indent="0">
            <a:defRPr sz="1100">
              <a:latin typeface="Calibri"/>
              <a:cs typeface="Arial"/>
            </a:defRPr>
          </a:lvl2pPr>
          <a:lvl3pPr marL="914400" indent="0">
            <a:defRPr sz="1100">
              <a:latin typeface="Calibri"/>
              <a:cs typeface="Arial"/>
            </a:defRPr>
          </a:lvl3pPr>
          <a:lvl4pPr marL="1371600" indent="0">
            <a:defRPr sz="1100">
              <a:latin typeface="Calibri"/>
              <a:cs typeface="Arial"/>
            </a:defRPr>
          </a:lvl4pPr>
          <a:lvl5pPr marL="1828800" indent="0">
            <a:defRPr sz="1100">
              <a:latin typeface="Calibri"/>
              <a:cs typeface="Arial"/>
            </a:defRPr>
          </a:lvl5pPr>
          <a:lvl6pPr marL="2286000" indent="0">
            <a:defRPr sz="1100">
              <a:latin typeface="Calibri"/>
              <a:cs typeface="Arial"/>
            </a:defRPr>
          </a:lvl6pPr>
          <a:lvl7pPr marL="2743200" indent="0">
            <a:defRPr sz="1100">
              <a:latin typeface="Calibri"/>
              <a:cs typeface="Arial"/>
            </a:defRPr>
          </a:lvl7pPr>
          <a:lvl8pPr marL="3200400" indent="0">
            <a:defRPr sz="1100">
              <a:latin typeface="Calibri"/>
              <a:cs typeface="Arial"/>
            </a:defRPr>
          </a:lvl8pPr>
          <a:lvl9pPr marL="3657600" indent="0">
            <a:defRPr sz="1100">
              <a:latin typeface="Calibri"/>
              <a:cs typeface="Arial"/>
            </a:defRPr>
          </a:lvl9pPr>
        </a:lstStyle>
        <a:p xmlns:a="http://schemas.openxmlformats.org/drawingml/2006/main">
          <a:pPr algn="ctr"/>
          <a:r>
            <a:rPr lang="en-US" sz="1000" b="1" dirty="0" smtClean="0"/>
            <a:t>$28.9</a:t>
          </a:r>
          <a:endParaRPr lang="en-US" sz="1000" b="1" dirty="0"/>
        </a:p>
      </cdr:txBody>
    </cdr:sp>
  </cdr:relSizeAnchor>
  <cdr:relSizeAnchor xmlns:cdr="http://schemas.openxmlformats.org/drawingml/2006/chartDrawing">
    <cdr:from>
      <cdr:x>0.49116</cdr:x>
      <cdr:y>0.17537</cdr:y>
    </cdr:from>
    <cdr:to>
      <cdr:x>0.54114</cdr:x>
      <cdr:y>0.21723</cdr:y>
    </cdr:to>
    <cdr:sp macro="" textlink="">
      <cdr:nvSpPr>
        <cdr:cNvPr id="6" name="TextBox 1"/>
        <cdr:cNvSpPr txBox="1"/>
      </cdr:nvSpPr>
      <cdr:spPr>
        <a:xfrm xmlns:a="http://schemas.openxmlformats.org/drawingml/2006/main">
          <a:off x="2914791" y="644640"/>
          <a:ext cx="296556" cy="15388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rtlCol="0">
          <a:spAutoFit/>
        </a:bodyPr>
        <a:lstStyle xmlns:a="http://schemas.openxmlformats.org/drawingml/2006/main">
          <a:lvl1pPr marL="0" indent="0">
            <a:defRPr sz="1100">
              <a:latin typeface="Calibri"/>
              <a:cs typeface="Arial"/>
            </a:defRPr>
          </a:lvl1pPr>
          <a:lvl2pPr marL="457200" indent="0">
            <a:defRPr sz="1100">
              <a:latin typeface="Calibri"/>
              <a:cs typeface="Arial"/>
            </a:defRPr>
          </a:lvl2pPr>
          <a:lvl3pPr marL="914400" indent="0">
            <a:defRPr sz="1100">
              <a:latin typeface="Calibri"/>
              <a:cs typeface="Arial"/>
            </a:defRPr>
          </a:lvl3pPr>
          <a:lvl4pPr marL="1371600" indent="0">
            <a:defRPr sz="1100">
              <a:latin typeface="Calibri"/>
              <a:cs typeface="Arial"/>
            </a:defRPr>
          </a:lvl4pPr>
          <a:lvl5pPr marL="1828800" indent="0">
            <a:defRPr sz="1100">
              <a:latin typeface="Calibri"/>
              <a:cs typeface="Arial"/>
            </a:defRPr>
          </a:lvl5pPr>
          <a:lvl6pPr marL="2286000" indent="0">
            <a:defRPr sz="1100">
              <a:latin typeface="Calibri"/>
              <a:cs typeface="Arial"/>
            </a:defRPr>
          </a:lvl6pPr>
          <a:lvl7pPr marL="2743200" indent="0">
            <a:defRPr sz="1100">
              <a:latin typeface="Calibri"/>
              <a:cs typeface="Arial"/>
            </a:defRPr>
          </a:lvl7pPr>
          <a:lvl8pPr marL="3200400" indent="0">
            <a:defRPr sz="1100">
              <a:latin typeface="Calibri"/>
              <a:cs typeface="Arial"/>
            </a:defRPr>
          </a:lvl8pPr>
          <a:lvl9pPr marL="3657600" indent="0">
            <a:defRPr sz="1100">
              <a:latin typeface="Calibri"/>
              <a:cs typeface="Arial"/>
            </a:defRPr>
          </a:lvl9pPr>
        </a:lstStyle>
        <a:p xmlns:a="http://schemas.openxmlformats.org/drawingml/2006/main">
          <a:pPr algn="ctr"/>
          <a:r>
            <a:rPr lang="en-US" sz="1000" b="1" dirty="0" smtClean="0"/>
            <a:t>$27.4</a:t>
          </a:r>
          <a:endParaRPr lang="en-US" sz="1000" b="1" dirty="0"/>
        </a:p>
      </cdr:txBody>
    </cdr:sp>
  </cdr:relSizeAnchor>
  <cdr:relSizeAnchor xmlns:cdr="http://schemas.openxmlformats.org/drawingml/2006/chartDrawing">
    <cdr:from>
      <cdr:x>0.58941</cdr:x>
      <cdr:y>0.12342</cdr:y>
    </cdr:from>
    <cdr:to>
      <cdr:x>0.63939</cdr:x>
      <cdr:y>0.16528</cdr:y>
    </cdr:to>
    <cdr:sp macro="" textlink="">
      <cdr:nvSpPr>
        <cdr:cNvPr id="7" name="TextBox 1"/>
        <cdr:cNvSpPr txBox="1"/>
      </cdr:nvSpPr>
      <cdr:spPr>
        <a:xfrm xmlns:a="http://schemas.openxmlformats.org/drawingml/2006/main">
          <a:off x="3497852" y="453678"/>
          <a:ext cx="296556" cy="15388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rtlCol="0">
          <a:spAutoFit/>
        </a:bodyPr>
        <a:lstStyle xmlns:a="http://schemas.openxmlformats.org/drawingml/2006/main">
          <a:lvl1pPr marL="0" indent="0">
            <a:defRPr sz="1100">
              <a:latin typeface="Calibri"/>
              <a:cs typeface="Arial"/>
            </a:defRPr>
          </a:lvl1pPr>
          <a:lvl2pPr marL="457200" indent="0">
            <a:defRPr sz="1100">
              <a:latin typeface="Calibri"/>
              <a:cs typeface="Arial"/>
            </a:defRPr>
          </a:lvl2pPr>
          <a:lvl3pPr marL="914400" indent="0">
            <a:defRPr sz="1100">
              <a:latin typeface="Calibri"/>
              <a:cs typeface="Arial"/>
            </a:defRPr>
          </a:lvl3pPr>
          <a:lvl4pPr marL="1371600" indent="0">
            <a:defRPr sz="1100">
              <a:latin typeface="Calibri"/>
              <a:cs typeface="Arial"/>
            </a:defRPr>
          </a:lvl4pPr>
          <a:lvl5pPr marL="1828800" indent="0">
            <a:defRPr sz="1100">
              <a:latin typeface="Calibri"/>
              <a:cs typeface="Arial"/>
            </a:defRPr>
          </a:lvl5pPr>
          <a:lvl6pPr marL="2286000" indent="0">
            <a:defRPr sz="1100">
              <a:latin typeface="Calibri"/>
              <a:cs typeface="Arial"/>
            </a:defRPr>
          </a:lvl6pPr>
          <a:lvl7pPr marL="2743200" indent="0">
            <a:defRPr sz="1100">
              <a:latin typeface="Calibri"/>
              <a:cs typeface="Arial"/>
            </a:defRPr>
          </a:lvl7pPr>
          <a:lvl8pPr marL="3200400" indent="0">
            <a:defRPr sz="1100">
              <a:latin typeface="Calibri"/>
              <a:cs typeface="Arial"/>
            </a:defRPr>
          </a:lvl8pPr>
          <a:lvl9pPr marL="3657600" indent="0">
            <a:defRPr sz="1100">
              <a:latin typeface="Calibri"/>
              <a:cs typeface="Arial"/>
            </a:defRPr>
          </a:lvl9pPr>
        </a:lstStyle>
        <a:p xmlns:a="http://schemas.openxmlformats.org/drawingml/2006/main">
          <a:pPr algn="ctr"/>
          <a:r>
            <a:rPr lang="en-US" sz="1000" b="1" dirty="0" smtClean="0"/>
            <a:t>$29.6</a:t>
          </a:r>
          <a:endParaRPr lang="en-US" sz="1000" b="1" dirty="0"/>
        </a:p>
      </cdr:txBody>
    </cdr:sp>
  </cdr:relSizeAnchor>
  <cdr:relSizeAnchor xmlns:cdr="http://schemas.openxmlformats.org/drawingml/2006/chartDrawing">
    <cdr:from>
      <cdr:x>0.6916</cdr:x>
      <cdr:y>0.10572</cdr:y>
    </cdr:from>
    <cdr:to>
      <cdr:x>0.74157</cdr:x>
      <cdr:y>0.14758</cdr:y>
    </cdr:to>
    <cdr:sp macro="" textlink="">
      <cdr:nvSpPr>
        <cdr:cNvPr id="8" name="TextBox 1"/>
        <cdr:cNvSpPr txBox="1"/>
      </cdr:nvSpPr>
      <cdr:spPr>
        <a:xfrm xmlns:a="http://schemas.openxmlformats.org/drawingml/2006/main">
          <a:off x="4104264" y="388615"/>
          <a:ext cx="296556" cy="15388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t>$30.3</a:t>
          </a:r>
        </a:p>
      </cdr:txBody>
    </cdr:sp>
  </cdr:relSizeAnchor>
  <cdr:relSizeAnchor xmlns:cdr="http://schemas.openxmlformats.org/drawingml/2006/chartDrawing">
    <cdr:from>
      <cdr:x>0.89309</cdr:x>
      <cdr:y>0.04991</cdr:y>
    </cdr:from>
    <cdr:to>
      <cdr:x>0.94306</cdr:x>
      <cdr:y>0.09177</cdr:y>
    </cdr:to>
    <cdr:sp macro="" textlink="">
      <cdr:nvSpPr>
        <cdr:cNvPr id="9" name="TextBox 1"/>
        <cdr:cNvSpPr txBox="1"/>
      </cdr:nvSpPr>
      <cdr:spPr>
        <a:xfrm xmlns:a="http://schemas.openxmlformats.org/drawingml/2006/main">
          <a:off x="5299998" y="183464"/>
          <a:ext cx="296556" cy="15388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t>$32.5</a:t>
          </a:r>
        </a:p>
      </cdr:txBody>
    </cdr:sp>
  </cdr:relSizeAnchor>
  <cdr:relSizeAnchor xmlns:cdr="http://schemas.openxmlformats.org/drawingml/2006/chartDrawing">
    <cdr:from>
      <cdr:x>0.79361</cdr:x>
      <cdr:y>0.09094</cdr:y>
    </cdr:from>
    <cdr:to>
      <cdr:x>0.84358</cdr:x>
      <cdr:y>0.1328</cdr:y>
    </cdr:to>
    <cdr:sp macro="" textlink="">
      <cdr:nvSpPr>
        <cdr:cNvPr id="10" name="TextBox 1"/>
        <cdr:cNvSpPr txBox="1"/>
      </cdr:nvSpPr>
      <cdr:spPr>
        <a:xfrm xmlns:a="http://schemas.openxmlformats.org/drawingml/2006/main">
          <a:off x="4709638" y="334285"/>
          <a:ext cx="296556" cy="15388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t>$31.3</a:t>
          </a:r>
        </a:p>
      </cdr:txBody>
    </cdr:sp>
  </cdr:relSizeAnchor>
  <cdr:relSizeAnchor xmlns:cdr="http://schemas.openxmlformats.org/drawingml/2006/chartDrawing">
    <cdr:from>
      <cdr:x>0.87474</cdr:x>
      <cdr:y>0.83458</cdr:y>
    </cdr:from>
    <cdr:to>
      <cdr:x>0.97747</cdr:x>
      <cdr:y>0.89677</cdr:y>
    </cdr:to>
    <cdr:sp macro="" textlink="">
      <cdr:nvSpPr>
        <cdr:cNvPr id="11" name="TextBox 1"/>
        <cdr:cNvSpPr txBox="1"/>
      </cdr:nvSpPr>
      <cdr:spPr>
        <a:xfrm xmlns:a="http://schemas.openxmlformats.org/drawingml/2006/main">
          <a:off x="5191098" y="3067811"/>
          <a:ext cx="609627" cy="22862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a:r>
            <a:rPr lang="en-US" sz="900" b="1" dirty="0" smtClean="0">
              <a:solidFill>
                <a:srgbClr val="FFFFFF"/>
              </a:solidFill>
            </a:rPr>
            <a:t>30%</a:t>
          </a:r>
          <a:endParaRPr lang="en-US" sz="9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0.08667</cdr:x>
      <cdr:y>0.76558</cdr:y>
    </cdr:from>
    <cdr:to>
      <cdr:x>0.1529</cdr:x>
      <cdr:y>0.81002</cdr:y>
    </cdr:to>
    <cdr:sp macro="" textlink="">
      <cdr:nvSpPr>
        <cdr:cNvPr id="2" name="TextBox 1"/>
        <cdr:cNvSpPr txBox="1"/>
      </cdr:nvSpPr>
      <cdr:spPr>
        <a:xfrm xmlns:a="http://schemas.openxmlformats.org/drawingml/2006/main">
          <a:off x="526482" y="3150208"/>
          <a:ext cx="402336" cy="18288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800" dirty="0" smtClean="0">
              <a:solidFill>
                <a:schemeClr val="bg1"/>
              </a:solidFill>
            </a:rPr>
            <a:t>85%</a:t>
          </a:r>
          <a:endParaRPr lang="en-US" sz="800" dirty="0">
            <a:solidFill>
              <a:schemeClr val="bg1"/>
            </a:solidFill>
          </a:endParaRPr>
        </a:p>
      </cdr:txBody>
    </cdr:sp>
  </cdr:relSizeAnchor>
  <cdr:relSizeAnchor xmlns:cdr="http://schemas.openxmlformats.org/drawingml/2006/chartDrawing">
    <cdr:from>
      <cdr:x>0.17933</cdr:x>
      <cdr:y>0.76558</cdr:y>
    </cdr:from>
    <cdr:to>
      <cdr:x>0.24556</cdr:x>
      <cdr:y>0.81002</cdr:y>
    </cdr:to>
    <cdr:sp macro="" textlink="">
      <cdr:nvSpPr>
        <cdr:cNvPr id="3" name="TextBox 1"/>
        <cdr:cNvSpPr txBox="1"/>
      </cdr:nvSpPr>
      <cdr:spPr>
        <a:xfrm xmlns:a="http://schemas.openxmlformats.org/drawingml/2006/main">
          <a:off x="1089399" y="3150208"/>
          <a:ext cx="402336" cy="18288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smtClean="0">
              <a:solidFill>
                <a:schemeClr val="bg1"/>
              </a:solidFill>
            </a:rPr>
            <a:t>85%</a:t>
          </a:r>
          <a:endParaRPr lang="en-US" sz="800" dirty="0">
            <a:solidFill>
              <a:schemeClr val="bg1"/>
            </a:solidFill>
          </a:endParaRPr>
        </a:p>
      </cdr:txBody>
    </cdr:sp>
  </cdr:relSizeAnchor>
  <cdr:relSizeAnchor xmlns:cdr="http://schemas.openxmlformats.org/drawingml/2006/chartDrawing">
    <cdr:from>
      <cdr:x>0.27199</cdr:x>
      <cdr:y>0.76558</cdr:y>
    </cdr:from>
    <cdr:to>
      <cdr:x>0.33822</cdr:x>
      <cdr:y>0.81002</cdr:y>
    </cdr:to>
    <cdr:sp macro="" textlink="">
      <cdr:nvSpPr>
        <cdr:cNvPr id="4" name="TextBox 1"/>
        <cdr:cNvSpPr txBox="1"/>
      </cdr:nvSpPr>
      <cdr:spPr>
        <a:xfrm xmlns:a="http://schemas.openxmlformats.org/drawingml/2006/main">
          <a:off x="1652316" y="3150208"/>
          <a:ext cx="402336" cy="18288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smtClean="0">
              <a:solidFill>
                <a:schemeClr val="bg1"/>
              </a:solidFill>
            </a:rPr>
            <a:t>85%</a:t>
          </a:r>
          <a:endParaRPr lang="en-US" sz="800" dirty="0">
            <a:solidFill>
              <a:schemeClr val="bg1"/>
            </a:solidFill>
          </a:endParaRPr>
        </a:p>
      </cdr:txBody>
    </cdr:sp>
  </cdr:relSizeAnchor>
  <cdr:relSizeAnchor xmlns:cdr="http://schemas.openxmlformats.org/drawingml/2006/chartDrawing">
    <cdr:from>
      <cdr:x>0.36466</cdr:x>
      <cdr:y>0.76558</cdr:y>
    </cdr:from>
    <cdr:to>
      <cdr:x>0.43089</cdr:x>
      <cdr:y>0.81002</cdr:y>
    </cdr:to>
    <cdr:sp macro="" textlink="">
      <cdr:nvSpPr>
        <cdr:cNvPr id="5" name="TextBox 1"/>
        <cdr:cNvSpPr txBox="1"/>
      </cdr:nvSpPr>
      <cdr:spPr>
        <a:xfrm xmlns:a="http://schemas.openxmlformats.org/drawingml/2006/main">
          <a:off x="2215233" y="3150208"/>
          <a:ext cx="402336" cy="18288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smtClean="0">
              <a:solidFill>
                <a:schemeClr val="bg1"/>
              </a:solidFill>
            </a:rPr>
            <a:t>86%</a:t>
          </a:r>
          <a:endParaRPr lang="en-US" sz="800" dirty="0">
            <a:solidFill>
              <a:schemeClr val="bg1"/>
            </a:solidFill>
          </a:endParaRPr>
        </a:p>
      </cdr:txBody>
    </cdr:sp>
  </cdr:relSizeAnchor>
  <cdr:relSizeAnchor xmlns:cdr="http://schemas.openxmlformats.org/drawingml/2006/chartDrawing">
    <cdr:from>
      <cdr:x>0.45732</cdr:x>
      <cdr:y>0.76558</cdr:y>
    </cdr:from>
    <cdr:to>
      <cdr:x>0.52355</cdr:x>
      <cdr:y>0.81002</cdr:y>
    </cdr:to>
    <cdr:sp macro="" textlink="">
      <cdr:nvSpPr>
        <cdr:cNvPr id="6" name="TextBox 1"/>
        <cdr:cNvSpPr txBox="1"/>
      </cdr:nvSpPr>
      <cdr:spPr>
        <a:xfrm xmlns:a="http://schemas.openxmlformats.org/drawingml/2006/main">
          <a:off x="2778150" y="3150208"/>
          <a:ext cx="402336" cy="18288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smtClean="0">
              <a:solidFill>
                <a:schemeClr val="bg1"/>
              </a:solidFill>
            </a:rPr>
            <a:t>85%</a:t>
          </a:r>
          <a:endParaRPr lang="en-US" sz="800" dirty="0">
            <a:solidFill>
              <a:schemeClr val="bg1"/>
            </a:solidFill>
          </a:endParaRPr>
        </a:p>
      </cdr:txBody>
    </cdr:sp>
  </cdr:relSizeAnchor>
  <cdr:relSizeAnchor xmlns:cdr="http://schemas.openxmlformats.org/drawingml/2006/chartDrawing">
    <cdr:from>
      <cdr:x>0.54998</cdr:x>
      <cdr:y>0.76558</cdr:y>
    </cdr:from>
    <cdr:to>
      <cdr:x>0.61621</cdr:x>
      <cdr:y>0.81002</cdr:y>
    </cdr:to>
    <cdr:sp macro="" textlink="">
      <cdr:nvSpPr>
        <cdr:cNvPr id="7" name="TextBox 1"/>
        <cdr:cNvSpPr txBox="1"/>
      </cdr:nvSpPr>
      <cdr:spPr>
        <a:xfrm xmlns:a="http://schemas.openxmlformats.org/drawingml/2006/main">
          <a:off x="3341067" y="3150208"/>
          <a:ext cx="402336" cy="18288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smtClean="0">
              <a:solidFill>
                <a:schemeClr val="bg1"/>
              </a:solidFill>
            </a:rPr>
            <a:t>89%</a:t>
          </a:r>
          <a:endParaRPr lang="en-US" sz="800" dirty="0">
            <a:solidFill>
              <a:schemeClr val="bg1"/>
            </a:solidFill>
          </a:endParaRPr>
        </a:p>
      </cdr:txBody>
    </cdr:sp>
  </cdr:relSizeAnchor>
  <cdr:relSizeAnchor xmlns:cdr="http://schemas.openxmlformats.org/drawingml/2006/chartDrawing">
    <cdr:from>
      <cdr:x>0.64265</cdr:x>
      <cdr:y>0.76558</cdr:y>
    </cdr:from>
    <cdr:to>
      <cdr:x>0.70888</cdr:x>
      <cdr:y>0.81002</cdr:y>
    </cdr:to>
    <cdr:sp macro="" textlink="">
      <cdr:nvSpPr>
        <cdr:cNvPr id="8" name="TextBox 1"/>
        <cdr:cNvSpPr txBox="1"/>
      </cdr:nvSpPr>
      <cdr:spPr>
        <a:xfrm xmlns:a="http://schemas.openxmlformats.org/drawingml/2006/main">
          <a:off x="3903984" y="3150208"/>
          <a:ext cx="402336" cy="18288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smtClean="0">
              <a:solidFill>
                <a:schemeClr val="bg1"/>
              </a:solidFill>
            </a:rPr>
            <a:t>90%</a:t>
          </a:r>
          <a:endParaRPr lang="en-US" sz="800" dirty="0">
            <a:solidFill>
              <a:schemeClr val="bg1"/>
            </a:solidFill>
          </a:endParaRPr>
        </a:p>
      </cdr:txBody>
    </cdr:sp>
  </cdr:relSizeAnchor>
  <cdr:relSizeAnchor xmlns:cdr="http://schemas.openxmlformats.org/drawingml/2006/chartDrawing">
    <cdr:from>
      <cdr:x>0.73531</cdr:x>
      <cdr:y>0.76558</cdr:y>
    </cdr:from>
    <cdr:to>
      <cdr:x>0.80154</cdr:x>
      <cdr:y>0.81002</cdr:y>
    </cdr:to>
    <cdr:sp macro="" textlink="">
      <cdr:nvSpPr>
        <cdr:cNvPr id="9" name="TextBox 1"/>
        <cdr:cNvSpPr txBox="1"/>
      </cdr:nvSpPr>
      <cdr:spPr>
        <a:xfrm xmlns:a="http://schemas.openxmlformats.org/drawingml/2006/main">
          <a:off x="4466901" y="3150208"/>
          <a:ext cx="402336" cy="18288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smtClean="0">
              <a:solidFill>
                <a:schemeClr val="bg1"/>
              </a:solidFill>
            </a:rPr>
            <a:t>90%</a:t>
          </a:r>
          <a:endParaRPr lang="en-US" sz="800" dirty="0">
            <a:solidFill>
              <a:schemeClr val="bg1"/>
            </a:solidFill>
          </a:endParaRPr>
        </a:p>
      </cdr:txBody>
    </cdr:sp>
  </cdr:relSizeAnchor>
  <cdr:relSizeAnchor xmlns:cdr="http://schemas.openxmlformats.org/drawingml/2006/chartDrawing">
    <cdr:from>
      <cdr:x>0.82798</cdr:x>
      <cdr:y>0.76558</cdr:y>
    </cdr:from>
    <cdr:to>
      <cdr:x>0.89421</cdr:x>
      <cdr:y>0.81002</cdr:y>
    </cdr:to>
    <cdr:sp macro="" textlink="">
      <cdr:nvSpPr>
        <cdr:cNvPr id="11" name="TextBox 1"/>
        <cdr:cNvSpPr txBox="1"/>
      </cdr:nvSpPr>
      <cdr:spPr>
        <a:xfrm xmlns:a="http://schemas.openxmlformats.org/drawingml/2006/main">
          <a:off x="5029818" y="3150208"/>
          <a:ext cx="402336" cy="18288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smtClean="0">
              <a:solidFill>
                <a:schemeClr val="bg1"/>
              </a:solidFill>
            </a:rPr>
            <a:t>88%</a:t>
          </a:r>
          <a:endParaRPr lang="en-US" sz="800" dirty="0">
            <a:solidFill>
              <a:schemeClr val="bg1"/>
            </a:solidFill>
          </a:endParaRPr>
        </a:p>
      </cdr:txBody>
    </cdr:sp>
  </cdr:relSizeAnchor>
  <cdr:relSizeAnchor xmlns:cdr="http://schemas.openxmlformats.org/drawingml/2006/chartDrawing">
    <cdr:from>
      <cdr:x>0.92064</cdr:x>
      <cdr:y>0.76558</cdr:y>
    </cdr:from>
    <cdr:to>
      <cdr:x>0.98687</cdr:x>
      <cdr:y>0.81002</cdr:y>
    </cdr:to>
    <cdr:sp macro="" textlink="">
      <cdr:nvSpPr>
        <cdr:cNvPr id="12" name="TextBox 1"/>
        <cdr:cNvSpPr txBox="1"/>
      </cdr:nvSpPr>
      <cdr:spPr>
        <a:xfrm xmlns:a="http://schemas.openxmlformats.org/drawingml/2006/main">
          <a:off x="5592734" y="3150208"/>
          <a:ext cx="402336" cy="18288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smtClean="0">
              <a:solidFill>
                <a:schemeClr val="bg1"/>
              </a:solidFill>
            </a:rPr>
            <a:t>88%</a:t>
          </a:r>
          <a:endParaRPr lang="en-US" sz="800"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0.46488</cdr:x>
      <cdr:y>0.88604</cdr:y>
    </cdr:from>
    <cdr:to>
      <cdr:x>0.59679</cdr:x>
      <cdr:y>0.94846</cdr:y>
    </cdr:to>
    <cdr:sp macro="" textlink="">
      <cdr:nvSpPr>
        <cdr:cNvPr id="2" name="Rectangle 1"/>
        <cdr:cNvSpPr/>
      </cdr:nvSpPr>
      <cdr:spPr>
        <a:xfrm xmlns:a="http://schemas.openxmlformats.org/drawingml/2006/main">
          <a:off x="2853444" y="3222483"/>
          <a:ext cx="809625" cy="227013"/>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0542"/>
          </a:xfrm>
          <a:prstGeom prst="rect">
            <a:avLst/>
          </a:prstGeom>
          <a:noFill/>
          <a:ln w="9525">
            <a:noFill/>
            <a:miter lim="800000"/>
            <a:headEnd/>
            <a:tailEnd/>
          </a:ln>
        </p:spPr>
        <p:txBody>
          <a:bodyPr vert="horz" wrap="square" lIns="92822" tIns="46412" rIns="92822" bIns="46412" numCol="1" anchor="t" anchorCtr="0" compatLnSpc="1">
            <a:prstTxWarp prst="textNoShape">
              <a:avLst/>
            </a:prstTxWarp>
          </a:bodyPr>
          <a:lstStyle>
            <a:lvl1pPr defTabSz="878051">
              <a:defRPr sz="1200"/>
            </a:lvl1pPr>
          </a:lstStyle>
          <a:p>
            <a:endParaRPr lang="en-US"/>
          </a:p>
        </p:txBody>
      </p:sp>
      <p:sp>
        <p:nvSpPr>
          <p:cNvPr id="3075" name="Rectangle 3"/>
          <p:cNvSpPr>
            <a:spLocks noGrp="1" noChangeArrowheads="1"/>
          </p:cNvSpPr>
          <p:nvPr>
            <p:ph type="dt" idx="1"/>
          </p:nvPr>
        </p:nvSpPr>
        <p:spPr bwMode="auto">
          <a:xfrm>
            <a:off x="3970939" y="0"/>
            <a:ext cx="3037840" cy="460542"/>
          </a:xfrm>
          <a:prstGeom prst="rect">
            <a:avLst/>
          </a:prstGeom>
          <a:noFill/>
          <a:ln w="9525">
            <a:noFill/>
            <a:miter lim="800000"/>
            <a:headEnd/>
            <a:tailEnd/>
          </a:ln>
        </p:spPr>
        <p:txBody>
          <a:bodyPr vert="horz" wrap="square" lIns="92822" tIns="46412" rIns="92822" bIns="46412" numCol="1" anchor="t" anchorCtr="0" compatLnSpc="1">
            <a:prstTxWarp prst="textNoShape">
              <a:avLst/>
            </a:prstTxWarp>
          </a:bodyPr>
          <a:lstStyle>
            <a:lvl1pPr algn="r" defTabSz="878051">
              <a:defRPr sz="1200"/>
            </a:lvl1pPr>
          </a:lstStyle>
          <a:p>
            <a:endParaRPr lang="en-US"/>
          </a:p>
        </p:txBody>
      </p:sp>
      <p:sp>
        <p:nvSpPr>
          <p:cNvPr id="31748" name="Rectangle 4"/>
          <p:cNvSpPr>
            <a:spLocks noGrp="1" noRot="1" noChangeAspect="1" noChangeArrowheads="1" noTextEdit="1"/>
          </p:cNvSpPr>
          <p:nvPr>
            <p:ph type="sldImg" idx="2"/>
          </p:nvPr>
        </p:nvSpPr>
        <p:spPr bwMode="auto">
          <a:xfrm>
            <a:off x="1198563" y="695325"/>
            <a:ext cx="4616450" cy="34623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040" y="4387767"/>
            <a:ext cx="5608320" cy="4154341"/>
          </a:xfrm>
          <a:prstGeom prst="rect">
            <a:avLst/>
          </a:prstGeom>
          <a:noFill/>
          <a:ln w="9525">
            <a:noFill/>
            <a:miter lim="800000"/>
            <a:headEnd/>
            <a:tailEnd/>
          </a:ln>
        </p:spPr>
        <p:txBody>
          <a:bodyPr vert="horz" wrap="square" lIns="92822" tIns="46412" rIns="92822" bIns="464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3957"/>
            <a:ext cx="3037840" cy="460542"/>
          </a:xfrm>
          <a:prstGeom prst="rect">
            <a:avLst/>
          </a:prstGeom>
          <a:noFill/>
          <a:ln w="9525">
            <a:noFill/>
            <a:miter lim="800000"/>
            <a:headEnd/>
            <a:tailEnd/>
          </a:ln>
        </p:spPr>
        <p:txBody>
          <a:bodyPr vert="horz" wrap="square" lIns="92822" tIns="46412" rIns="92822" bIns="46412" numCol="1" anchor="b" anchorCtr="0" compatLnSpc="1">
            <a:prstTxWarp prst="textNoShape">
              <a:avLst/>
            </a:prstTxWarp>
          </a:bodyPr>
          <a:lstStyle>
            <a:lvl1pPr defTabSz="878051">
              <a:defRPr sz="1200"/>
            </a:lvl1pPr>
          </a:lstStyle>
          <a:p>
            <a:endParaRPr lang="en-US"/>
          </a:p>
        </p:txBody>
      </p:sp>
      <p:sp>
        <p:nvSpPr>
          <p:cNvPr id="3079" name="Rectangle 7"/>
          <p:cNvSpPr>
            <a:spLocks noGrp="1" noChangeArrowheads="1"/>
          </p:cNvSpPr>
          <p:nvPr>
            <p:ph type="sldNum" sz="quarter" idx="5"/>
          </p:nvPr>
        </p:nvSpPr>
        <p:spPr bwMode="auto">
          <a:xfrm>
            <a:off x="3970939" y="8773957"/>
            <a:ext cx="3037840" cy="460542"/>
          </a:xfrm>
          <a:prstGeom prst="rect">
            <a:avLst/>
          </a:prstGeom>
          <a:noFill/>
          <a:ln w="9525">
            <a:noFill/>
            <a:miter lim="800000"/>
            <a:headEnd/>
            <a:tailEnd/>
          </a:ln>
        </p:spPr>
        <p:txBody>
          <a:bodyPr vert="horz" wrap="square" lIns="92822" tIns="46412" rIns="92822" bIns="46412" numCol="1" anchor="b" anchorCtr="0" compatLnSpc="1">
            <a:prstTxWarp prst="textNoShape">
              <a:avLst/>
            </a:prstTxWarp>
          </a:bodyPr>
          <a:lstStyle>
            <a:lvl1pPr algn="r" defTabSz="878051">
              <a:defRPr sz="1200"/>
            </a:lvl1pPr>
          </a:lstStyle>
          <a:p>
            <a:fld id="{DF4560D8-4A04-46AD-91F2-6D265BAAB409}" type="slidenum">
              <a:rPr lang="en-US"/>
              <a:pPr/>
              <a:t>‹#›</a:t>
            </a:fld>
            <a:endParaRPr lang="en-US"/>
          </a:p>
        </p:txBody>
      </p:sp>
    </p:spTree>
    <p:extLst>
      <p:ext uri="{BB962C8B-B14F-4D97-AF65-F5344CB8AC3E}">
        <p14:creationId xmlns:p14="http://schemas.microsoft.com/office/powerpoint/2010/main" val="937890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p:txBody>
          <a:bodyPr/>
          <a:lstStyle/>
          <a:p>
            <a:endParaRPr lang="en-US" smtClean="0"/>
          </a:p>
        </p:txBody>
      </p:sp>
      <p:sp>
        <p:nvSpPr>
          <p:cNvPr id="48131" name="Slide Number Placeholder 3"/>
          <p:cNvSpPr>
            <a:spLocks noGrp="1"/>
          </p:cNvSpPr>
          <p:nvPr>
            <p:ph type="sldNum" sz="quarter" idx="5"/>
          </p:nvPr>
        </p:nvSpPr>
        <p:spPr>
          <a:noFill/>
        </p:spPr>
        <p:txBody>
          <a:bodyPr/>
          <a:lstStyle/>
          <a:p>
            <a:fld id="{E5E13DF8-F966-4DBE-A164-DE87B6742CFA}" type="slidenum">
              <a:rPr lang="en-US"/>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p:txBody>
          <a:bodyPr/>
          <a:lstStyle/>
          <a:p>
            <a:endParaRPr lang="en-US" smtClean="0"/>
          </a:p>
        </p:txBody>
      </p:sp>
      <p:sp>
        <p:nvSpPr>
          <p:cNvPr id="50179" name="Slide Number Placeholder 3"/>
          <p:cNvSpPr>
            <a:spLocks noGrp="1"/>
          </p:cNvSpPr>
          <p:nvPr>
            <p:ph type="sldNum" sz="quarter" idx="5"/>
          </p:nvPr>
        </p:nvSpPr>
        <p:spPr>
          <a:noFill/>
        </p:spPr>
        <p:txBody>
          <a:bodyPr/>
          <a:lstStyle/>
          <a:p>
            <a:fld id="{34E72B6A-86C9-4298-9D76-DD7126F57EF1}" type="slidenum">
              <a:rPr lang="en-US"/>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p:txBody>
          <a:bodyPr/>
          <a:lstStyle/>
          <a:p>
            <a:endParaRPr lang="en-US" smtClean="0"/>
          </a:p>
        </p:txBody>
      </p:sp>
      <p:sp>
        <p:nvSpPr>
          <p:cNvPr id="52227" name="Slide Number Placeholder 3"/>
          <p:cNvSpPr>
            <a:spLocks noGrp="1"/>
          </p:cNvSpPr>
          <p:nvPr>
            <p:ph type="sldNum" sz="quarter" idx="5"/>
          </p:nvPr>
        </p:nvSpPr>
        <p:spPr>
          <a:noFill/>
        </p:spPr>
        <p:txBody>
          <a:bodyPr/>
          <a:lstStyle/>
          <a:p>
            <a:fld id="{AD0AB439-2E80-41C1-ABAE-3100AAAFBC19}" type="slidenum">
              <a:rPr lang="en-US"/>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p:txBody>
          <a:bodyPr/>
          <a:lstStyle/>
          <a:p>
            <a:endParaRPr lang="en-US" smtClean="0"/>
          </a:p>
        </p:txBody>
      </p:sp>
      <p:sp>
        <p:nvSpPr>
          <p:cNvPr id="54275" name="Slide Number Placeholder 3"/>
          <p:cNvSpPr>
            <a:spLocks noGrp="1"/>
          </p:cNvSpPr>
          <p:nvPr>
            <p:ph type="sldNum" sz="quarter" idx="5"/>
          </p:nvPr>
        </p:nvSpPr>
        <p:spPr>
          <a:noFill/>
        </p:spPr>
        <p:txBody>
          <a:bodyPr/>
          <a:lstStyle/>
          <a:p>
            <a:fld id="{46F66BEF-7056-447A-A69D-3EE5595B33DE}" type="slidenum">
              <a:rPr lang="en-US"/>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p:txBody>
          <a:bodyPr/>
          <a:lstStyle/>
          <a:p>
            <a:endParaRPr lang="en-US" smtClean="0"/>
          </a:p>
        </p:txBody>
      </p:sp>
      <p:sp>
        <p:nvSpPr>
          <p:cNvPr id="56323" name="Slide Number Placeholder 3"/>
          <p:cNvSpPr>
            <a:spLocks noGrp="1"/>
          </p:cNvSpPr>
          <p:nvPr>
            <p:ph type="sldNum" sz="quarter" idx="5"/>
          </p:nvPr>
        </p:nvSpPr>
        <p:spPr>
          <a:noFill/>
        </p:spPr>
        <p:txBody>
          <a:bodyPr/>
          <a:lstStyle/>
          <a:p>
            <a:fld id="{BBC196EC-066E-4EF1-8653-7E10FFBF0AE3}" type="slidenum">
              <a:rPr lang="en-US"/>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endParaRPr lang="en-US" dirty="0" smtClean="0"/>
          </a:p>
        </p:txBody>
      </p:sp>
      <p:sp>
        <p:nvSpPr>
          <p:cNvPr id="62467" name="Slide Number Placeholder 3"/>
          <p:cNvSpPr>
            <a:spLocks noGrp="1"/>
          </p:cNvSpPr>
          <p:nvPr>
            <p:ph type="sldNum" sz="quarter" idx="5"/>
          </p:nvPr>
        </p:nvSpPr>
        <p:spPr>
          <a:noFill/>
        </p:spPr>
        <p:txBody>
          <a:bodyPr/>
          <a:lstStyle/>
          <a:p>
            <a:fld id="{73728A0A-5DC4-47E4-A1EA-722D7B1A50A3}" type="slidenum">
              <a:rPr lang="en-US"/>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60D8-4A04-46AD-91F2-6D265BAAB409}" type="slidenum">
              <a:rPr lang="en-US" smtClean="0"/>
              <a:pPr/>
              <a:t>15</a:t>
            </a:fld>
            <a:endParaRPr lang="en-US"/>
          </a:p>
        </p:txBody>
      </p:sp>
    </p:spTree>
    <p:extLst>
      <p:ext uri="{BB962C8B-B14F-4D97-AF65-F5344CB8AC3E}">
        <p14:creationId xmlns:p14="http://schemas.microsoft.com/office/powerpoint/2010/main" val="3788914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A709F763-BC56-4B78-8741-CA91C56CCE74}" type="slidenum">
              <a:rPr lang="en-US"/>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60D8-4A04-46AD-91F2-6D265BAAB409}" type="slidenum">
              <a:rPr lang="en-US" smtClean="0"/>
              <a:pPr/>
              <a:t>17</a:t>
            </a:fld>
            <a:endParaRPr lang="en-US"/>
          </a:p>
        </p:txBody>
      </p:sp>
    </p:spTree>
    <p:extLst>
      <p:ext uri="{BB962C8B-B14F-4D97-AF65-F5344CB8AC3E}">
        <p14:creationId xmlns:p14="http://schemas.microsoft.com/office/powerpoint/2010/main" val="2690224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p:txBody>
          <a:bodyPr/>
          <a:lstStyle/>
          <a:p>
            <a:endParaRPr lang="en-US" smtClean="0"/>
          </a:p>
        </p:txBody>
      </p:sp>
      <p:sp>
        <p:nvSpPr>
          <p:cNvPr id="66563" name="Slide Number Placeholder 3"/>
          <p:cNvSpPr>
            <a:spLocks noGrp="1"/>
          </p:cNvSpPr>
          <p:nvPr>
            <p:ph type="sldNum" sz="quarter" idx="5"/>
          </p:nvPr>
        </p:nvSpPr>
        <p:spPr>
          <a:noFill/>
        </p:spPr>
        <p:txBody>
          <a:bodyPr/>
          <a:lstStyle/>
          <a:p>
            <a:fld id="{7AE9C5C8-7CCE-443E-B48E-2AB8C185D46B}" type="slidenum">
              <a:rPr lang="en-US"/>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smtClean="0"/>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p:txBody>
          <a:bodyPr/>
          <a:lstStyle/>
          <a:p>
            <a:endParaRPr lang="en-US" dirty="0" smtClean="0"/>
          </a:p>
        </p:txBody>
      </p:sp>
      <p:sp>
        <p:nvSpPr>
          <p:cNvPr id="68611" name="Slide Number Placeholder 3"/>
          <p:cNvSpPr>
            <a:spLocks noGrp="1"/>
          </p:cNvSpPr>
          <p:nvPr>
            <p:ph type="sldNum" sz="quarter" idx="5"/>
          </p:nvPr>
        </p:nvSpPr>
        <p:spPr>
          <a:noFill/>
        </p:spPr>
        <p:txBody>
          <a:bodyPr/>
          <a:lstStyle/>
          <a:p>
            <a:fld id="{9B825DBD-8913-46E8-906E-7DC86F81E498}" type="slidenum">
              <a:rPr lang="en-US"/>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p:txBody>
          <a:bodyPr/>
          <a:lstStyle/>
          <a:p>
            <a:endParaRPr lang="en-US" smtClean="0"/>
          </a:p>
        </p:txBody>
      </p:sp>
      <p:sp>
        <p:nvSpPr>
          <p:cNvPr id="70659" name="Slide Number Placeholder 3"/>
          <p:cNvSpPr>
            <a:spLocks noGrp="1"/>
          </p:cNvSpPr>
          <p:nvPr>
            <p:ph type="sldNum" sz="quarter" idx="5"/>
          </p:nvPr>
        </p:nvSpPr>
        <p:spPr>
          <a:noFill/>
        </p:spPr>
        <p:txBody>
          <a:bodyPr/>
          <a:lstStyle/>
          <a:p>
            <a:fld id="{A766C630-893E-428B-8172-BBF939CFC839}" type="slidenum">
              <a:rPr lang="en-US"/>
              <a:pPr/>
              <a:t>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p:txBody>
          <a:bodyPr/>
          <a:lstStyle/>
          <a:p>
            <a:endParaRPr lang="en-US" dirty="0" smtClean="0"/>
          </a:p>
        </p:txBody>
      </p:sp>
      <p:sp>
        <p:nvSpPr>
          <p:cNvPr id="72707" name="Slide Number Placeholder 3"/>
          <p:cNvSpPr>
            <a:spLocks noGrp="1"/>
          </p:cNvSpPr>
          <p:nvPr>
            <p:ph type="sldNum" sz="quarter" idx="5"/>
          </p:nvPr>
        </p:nvSpPr>
        <p:spPr>
          <a:noFill/>
        </p:spPr>
        <p:txBody>
          <a:bodyPr/>
          <a:lstStyle/>
          <a:p>
            <a:fld id="{95889576-547D-4D6E-AEF8-A34AA5114E66}" type="slidenum">
              <a:rPr lang="en-US"/>
              <a:pPr/>
              <a:t>22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p:txBody>
          <a:bodyPr/>
          <a:lstStyle/>
          <a:p>
            <a:endParaRPr lang="en-US" smtClean="0"/>
          </a:p>
        </p:txBody>
      </p:sp>
      <p:sp>
        <p:nvSpPr>
          <p:cNvPr id="74755" name="Slide Number Placeholder 3"/>
          <p:cNvSpPr>
            <a:spLocks noGrp="1"/>
          </p:cNvSpPr>
          <p:nvPr>
            <p:ph type="sldNum" sz="quarter" idx="5"/>
          </p:nvPr>
        </p:nvSpPr>
        <p:spPr>
          <a:noFill/>
        </p:spPr>
        <p:txBody>
          <a:bodyPr/>
          <a:lstStyle/>
          <a:p>
            <a:fld id="{1ACB0933-CCC7-4436-844C-DD3191B9015B}" type="slidenum">
              <a:rPr lang="en-US"/>
              <a:pPr/>
              <a:t>23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DC2D7819-4FA4-49AE-98CD-E4ACFC85B138}" type="slidenum">
              <a:rPr lang="en-US"/>
              <a:pPr/>
              <a:t>24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p:txBody>
          <a:bodyPr/>
          <a:lstStyle/>
          <a:p>
            <a:endParaRPr lang="en-US" smtClean="0"/>
          </a:p>
        </p:txBody>
      </p:sp>
      <p:sp>
        <p:nvSpPr>
          <p:cNvPr id="78851" name="Slide Number Placeholder 3"/>
          <p:cNvSpPr>
            <a:spLocks noGrp="1"/>
          </p:cNvSpPr>
          <p:nvPr>
            <p:ph type="sldNum" sz="quarter" idx="5"/>
          </p:nvPr>
        </p:nvSpPr>
        <p:spPr>
          <a:noFill/>
        </p:spPr>
        <p:txBody>
          <a:bodyPr/>
          <a:lstStyle/>
          <a:p>
            <a:fld id="{EA3B810D-FFE5-4E00-87D8-ED494022C12E}" type="slidenum">
              <a:rPr lang="en-US"/>
              <a:pPr/>
              <a:t>25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p:txBody>
          <a:bodyPr/>
          <a:lstStyle/>
          <a:p>
            <a:endParaRPr lang="en-US" dirty="0" smtClean="0"/>
          </a:p>
        </p:txBody>
      </p:sp>
      <p:sp>
        <p:nvSpPr>
          <p:cNvPr id="80899" name="Slide Number Placeholder 3"/>
          <p:cNvSpPr>
            <a:spLocks noGrp="1"/>
          </p:cNvSpPr>
          <p:nvPr>
            <p:ph type="sldNum" sz="quarter" idx="5"/>
          </p:nvPr>
        </p:nvSpPr>
        <p:spPr>
          <a:noFill/>
        </p:spPr>
        <p:txBody>
          <a:bodyPr/>
          <a:lstStyle/>
          <a:p>
            <a:fld id="{B11B7544-06EF-490F-A9CF-6DE647962BEE}" type="slidenum">
              <a:rPr lang="en-US"/>
              <a:pPr/>
              <a:t>26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p:txBody>
          <a:bodyPr/>
          <a:lstStyle/>
          <a:p>
            <a:endParaRPr lang="en-US" smtClean="0"/>
          </a:p>
        </p:txBody>
      </p:sp>
      <p:sp>
        <p:nvSpPr>
          <p:cNvPr id="82947" name="Slide Number Placeholder 3"/>
          <p:cNvSpPr>
            <a:spLocks noGrp="1"/>
          </p:cNvSpPr>
          <p:nvPr>
            <p:ph type="sldNum" sz="quarter" idx="5"/>
          </p:nvPr>
        </p:nvSpPr>
        <p:spPr>
          <a:noFill/>
        </p:spPr>
        <p:txBody>
          <a:bodyPr/>
          <a:lstStyle/>
          <a:p>
            <a:fld id="{DFD1A60D-5DDC-480D-939C-868DF7F83960}" type="slidenum">
              <a:rPr lang="en-US"/>
              <a:pPr/>
              <a:t>27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p:txBody>
          <a:bodyPr/>
          <a:lstStyle/>
          <a:p>
            <a:endParaRPr lang="en-US" smtClean="0"/>
          </a:p>
        </p:txBody>
      </p:sp>
      <p:sp>
        <p:nvSpPr>
          <p:cNvPr id="84995" name="Slide Number Placeholder 3"/>
          <p:cNvSpPr>
            <a:spLocks noGrp="1"/>
          </p:cNvSpPr>
          <p:nvPr>
            <p:ph type="sldNum" sz="quarter" idx="5"/>
          </p:nvPr>
        </p:nvSpPr>
        <p:spPr>
          <a:noFill/>
        </p:spPr>
        <p:txBody>
          <a:bodyPr/>
          <a:lstStyle/>
          <a:p>
            <a:fld id="{0B9BA52E-9BF6-4AD0-B3B5-2EF85279DCC1}" type="slidenum">
              <a:rPr lang="en-US"/>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560D8-4A04-46AD-91F2-6D265BAAB409}" type="slidenum">
              <a:rPr lang="en-US" smtClean="0"/>
              <a:pPr/>
              <a:t>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p:txBody>
          <a:bodyPr/>
          <a:lstStyle/>
          <a:p>
            <a:endParaRPr lang="en-US" smtClean="0"/>
          </a:p>
        </p:txBody>
      </p:sp>
      <p:sp>
        <p:nvSpPr>
          <p:cNvPr id="87043" name="Slide Number Placeholder 3"/>
          <p:cNvSpPr>
            <a:spLocks noGrp="1"/>
          </p:cNvSpPr>
          <p:nvPr>
            <p:ph type="sldNum" sz="quarter" idx="5"/>
          </p:nvPr>
        </p:nvSpPr>
        <p:spPr>
          <a:noFill/>
        </p:spPr>
        <p:txBody>
          <a:bodyPr/>
          <a:lstStyle/>
          <a:p>
            <a:fld id="{30D50BF0-8326-42BE-8FC5-7CC574CF09C2}" type="slidenum">
              <a:rPr lang="en-US"/>
              <a:pPr/>
              <a:t>29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p:txBody>
          <a:bodyPr/>
          <a:lstStyle/>
          <a:p>
            <a:endParaRPr lang="en-US" smtClean="0"/>
          </a:p>
        </p:txBody>
      </p:sp>
      <p:sp>
        <p:nvSpPr>
          <p:cNvPr id="89091" name="Slide Number Placeholder 3"/>
          <p:cNvSpPr>
            <a:spLocks noGrp="1"/>
          </p:cNvSpPr>
          <p:nvPr>
            <p:ph type="sldNum" sz="quarter" idx="5"/>
          </p:nvPr>
        </p:nvSpPr>
        <p:spPr>
          <a:noFill/>
        </p:spPr>
        <p:txBody>
          <a:bodyPr/>
          <a:lstStyle/>
          <a:p>
            <a:fld id="{0BDD1B7C-BFD6-461B-A86B-691188804047}" type="slidenum">
              <a:rPr lang="en-US"/>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560D8-4A04-46AD-91F2-6D265BAAB409}" type="slidenum">
              <a:rPr lang="en-US" smtClean="0"/>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p:txBody>
          <a:bodyPr/>
          <a:lstStyle/>
          <a:p>
            <a:endParaRPr lang="en-US" smtClean="0"/>
          </a:p>
        </p:txBody>
      </p:sp>
      <p:sp>
        <p:nvSpPr>
          <p:cNvPr id="37891" name="Slide Number Placeholder 3"/>
          <p:cNvSpPr>
            <a:spLocks noGrp="1"/>
          </p:cNvSpPr>
          <p:nvPr>
            <p:ph type="sldNum" sz="quarter" idx="5"/>
          </p:nvPr>
        </p:nvSpPr>
        <p:spPr>
          <a:noFill/>
        </p:spPr>
        <p:txBody>
          <a:bodyPr/>
          <a:lstStyle/>
          <a:p>
            <a:fld id="{C66460A8-4EBF-4319-82C0-1CA46E313001}" type="slidenum">
              <a:rPr lang="en-US"/>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smtClean="0"/>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smtClean="0"/>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p:txBody>
          <a:bodyPr/>
          <a:lstStyle/>
          <a:p>
            <a:endParaRPr lang="en-US" dirty="0" smtClean="0"/>
          </a:p>
        </p:txBody>
      </p:sp>
      <p:sp>
        <p:nvSpPr>
          <p:cNvPr id="44035" name="Slide Number Placeholder 3"/>
          <p:cNvSpPr>
            <a:spLocks noGrp="1"/>
          </p:cNvSpPr>
          <p:nvPr>
            <p:ph type="sldNum" sz="quarter" idx="5"/>
          </p:nvPr>
        </p:nvSpPr>
        <p:spPr>
          <a:noFill/>
        </p:spPr>
        <p:txBody>
          <a:bodyPr/>
          <a:lstStyle/>
          <a:p>
            <a:fld id="{248FDC56-54AE-460A-8908-9868356D2F30}" type="slidenum">
              <a:rPr lang="en-US"/>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p:txBody>
          <a:bodyPr/>
          <a:lstStyle/>
          <a:p>
            <a:endParaRPr lang="en-US" smtClean="0"/>
          </a:p>
        </p:txBody>
      </p:sp>
      <p:sp>
        <p:nvSpPr>
          <p:cNvPr id="46083" name="Slide Number Placeholder 3"/>
          <p:cNvSpPr>
            <a:spLocks noGrp="1"/>
          </p:cNvSpPr>
          <p:nvPr>
            <p:ph type="sldNum" sz="quarter" idx="5"/>
          </p:nvPr>
        </p:nvSpPr>
        <p:spPr>
          <a:noFill/>
        </p:spPr>
        <p:txBody>
          <a:bodyPr/>
          <a:lstStyle/>
          <a:p>
            <a:fld id="{85161061-6236-4E6A-9A93-7F800F6A43B8}" type="slidenum">
              <a:rPr lang="en-US"/>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85046C58-CB94-4042-8288-B900F356633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D533E511-8713-4DB1-948F-E7B3FC7EE58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smtClean="0"/>
              <a:t>Click to edit Master title style</a:t>
            </a:r>
            <a:endParaRPr lang="en-US"/>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D579719-E722-45EB-91D0-9CD7761E779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3909278F-C404-41BF-9C98-282AEB53CEB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A5A74A3-E919-4E8C-BFA4-AA5C0EF2A44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BD7153A-5758-40C4-8129-301D4A48CA7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smtClean="0"/>
              <a:t>Click to edit Master title style</a:t>
            </a:r>
            <a:endParaRPr lang="en-US"/>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E16FE05-51A1-41C7-A92E-97A082AD623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98DE22B-4263-4BFF-ACBC-61ECD6A6765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817FA2-4044-4466-91D3-C9D00F816C9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96A6CF-2FAA-4A49-8C6F-DBBE4957E9D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smtClean="0"/>
              <a:t>Click to edit Master title style</a:t>
            </a:r>
            <a:endParaRPr lang="en-US"/>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5BA704C-10C8-41C6-8A10-A2CDBA50061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smtClean="0"/>
              <a:t>Click to edit Master title style</a:t>
            </a:r>
            <a:endParaRPr lang="en-US"/>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EA75D3-6468-4286-AED6-BD54300FDEA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8B451C3F-FCE9-4A4B-9CF4-80439A02AEF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B76BFD3-D2E8-43B9-B4DA-6B379D5C771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864C9174-2A6C-4246-A139-673B5E866FE6}"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D57E3165-6C5A-4679-A824-0EC56A7D8F5C}" type="slidenum">
              <a:rPr lang="en-US">
                <a:solidFill>
                  <a:srgbClr val="969696">
                    <a:lumMod val="50000"/>
                  </a:srgbClr>
                </a:solidFill>
              </a:rPr>
              <a:pPr>
                <a:defRPr/>
              </a:pPr>
              <a:t>‹#›</a:t>
            </a:fld>
            <a:endParaRPr lang="en-US" dirty="0">
              <a:solidFill>
                <a:srgbClr val="969696">
                  <a:lumMod val="50000"/>
                </a:srgbClr>
              </a:solidFill>
            </a:endParaRPr>
          </a:p>
        </p:txBody>
      </p:sp>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smtClean="0"/>
              <a:t>Click to edit Master title style</a:t>
            </a:r>
            <a:endParaRPr lang="en-US"/>
          </a:p>
        </p:txBody>
      </p:sp>
      <p:sp>
        <p:nvSpPr>
          <p:cNvPr id="6" name="Text Placeholder 2"/>
          <p:cNvSpPr>
            <a:spLocks noGrp="1"/>
          </p:cNvSpPr>
          <p:nvPr>
            <p:ph type="body" idx="1"/>
          </p:nvPr>
        </p:nvSpPr>
        <p:spPr>
          <a:xfrm>
            <a:off x="722313" y="3792538"/>
            <a:ext cx="7772400" cy="1500187"/>
          </a:xfrm>
        </p:spPr>
        <p:txBody>
          <a:bodyPr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FF3273AB-BC3A-4C2E-B4BA-0896D1F3C361}"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6FF681-DC7A-46AD-B525-EB0CC58C1797}"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1CCA14E6-9853-4DC9-8120-76486375C0B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C5E8B20-FB4F-498F-A646-BAF4D86DC9D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smtClean="0"/>
              <a:t>Click to edit Master title style</a:t>
            </a:r>
            <a:endParaRPr lang="en-US"/>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97E2ADE-371E-4B6F-B9E0-1993691E6F3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02304DC-BD07-407C-970E-19B247DFBB9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B641BB3-EB7C-45D4-8426-3E1C446F4A2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52FF2353-2A72-49B4-9122-A3EFF5B12DD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C334147-9E03-4BC8-A725-83A50B326840}"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9144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9669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defRPr>
            </a:lvl1pPr>
          </a:lstStyle>
          <a:p>
            <a:pPr>
              <a:defRPr/>
            </a:pPr>
            <a:fld id="{01009030-7EAE-4164-8AE0-314A094C708F}" type="slidenum">
              <a:rPr lang="en-US"/>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p>
        </p:txBody>
      </p:sp>
      <p:sp>
        <p:nvSpPr>
          <p:cNvPr id="9" name="Line 7"/>
          <p:cNvSpPr>
            <a:spLocks noChangeShapeType="1"/>
          </p:cNvSpPr>
          <p:nvPr/>
        </p:nvSpPr>
        <p:spPr bwMode="auto">
          <a:xfrm>
            <a:off x="455613" y="1711325"/>
            <a:ext cx="8229600" cy="0"/>
          </a:xfrm>
          <a:prstGeom prst="line">
            <a:avLst/>
          </a:prstGeom>
          <a:noFill/>
          <a:ln w="38100">
            <a:solidFill>
              <a:schemeClr val="accent1"/>
            </a:solidFill>
            <a:round/>
            <a:headEnd/>
            <a:tailEnd/>
          </a:ln>
        </p:spPr>
        <p:txBody>
          <a:bodyPr/>
          <a:lstStyle/>
          <a:p>
            <a:pPr>
              <a:defRPr/>
            </a:pPr>
            <a:endParaRPr lang="en-US" dirty="0"/>
          </a:p>
        </p:txBody>
      </p:sp>
      <p:sp>
        <p:nvSpPr>
          <p:cNvPr id="8" name="Rectangle 5"/>
          <p:cNvSpPr>
            <a:spLocks noChangeArrowheads="1"/>
          </p:cNvSpPr>
          <p:nvPr/>
        </p:nvSpPr>
        <p:spPr bwMode="auto">
          <a:xfrm>
            <a:off x="455613" y="0"/>
            <a:ext cx="1646237" cy="411163"/>
          </a:xfrm>
          <a:prstGeom prst="rect">
            <a:avLst/>
          </a:prstGeom>
          <a:solidFill>
            <a:schemeClr val="tx2"/>
          </a:solidFill>
          <a:ln w="9525">
            <a:noFill/>
            <a:miter lim="800000"/>
            <a:headEnd/>
            <a:tailEnd/>
          </a:ln>
        </p:spPr>
        <p:txBody>
          <a:bodyPr lIns="45720" tIns="0" rIns="45720" anchor="b"/>
          <a:lstStyle/>
          <a:p>
            <a:pPr algn="ctr">
              <a:defRPr/>
            </a:pPr>
            <a:r>
              <a:rPr lang="en-US" sz="1000" b="1" dirty="0">
                <a:solidFill>
                  <a:schemeClr val="bg1"/>
                </a:solidFill>
              </a:rPr>
              <a:t>INTRODUCTION</a:t>
            </a:r>
          </a:p>
        </p:txBody>
      </p:sp>
      <p:sp>
        <p:nvSpPr>
          <p:cNvPr id="10" name="Rectangle 3"/>
          <p:cNvSpPr>
            <a:spLocks noChangeArrowheads="1"/>
          </p:cNvSpPr>
          <p:nvPr/>
        </p:nvSpPr>
        <p:spPr bwMode="auto">
          <a:xfrm>
            <a:off x="2101850" y="0"/>
            <a:ext cx="1646238" cy="411163"/>
          </a:xfrm>
          <a:prstGeom prst="rect">
            <a:avLst/>
          </a:prstGeom>
          <a:solidFill>
            <a:schemeClr val="accent1"/>
          </a:solidFill>
          <a:ln w="9525">
            <a:noFill/>
            <a:miter lim="800000"/>
            <a:headEnd/>
            <a:tailEnd/>
          </a:ln>
        </p:spPr>
        <p:txBody>
          <a:bodyPr lIns="45720" tIns="0" rIns="45720" anchor="b"/>
          <a:lstStyle/>
          <a:p>
            <a:pPr algn="ctr">
              <a:defRPr/>
            </a:pPr>
            <a:r>
              <a:rPr lang="en-US" sz="1000" b="1" cap="small" dirty="0">
                <a:solidFill>
                  <a:schemeClr val="bg1"/>
                </a:solidFill>
              </a:rPr>
              <a:t>ELIGIBILITY AND ENROLLMENT</a:t>
            </a:r>
            <a:endParaRPr lang="en-US" sz="1000" b="1" dirty="0">
              <a:solidFill>
                <a:schemeClr val="bg1"/>
              </a:solidFill>
            </a:endParaRPr>
          </a:p>
        </p:txBody>
      </p:sp>
      <p:sp>
        <p:nvSpPr>
          <p:cNvPr id="11" name="Rectangle 3"/>
          <p:cNvSpPr>
            <a:spLocks noChangeArrowheads="1"/>
          </p:cNvSpPr>
          <p:nvPr/>
        </p:nvSpPr>
        <p:spPr bwMode="auto">
          <a:xfrm>
            <a:off x="3748088" y="0"/>
            <a:ext cx="1646237" cy="411163"/>
          </a:xfrm>
          <a:prstGeom prst="rect">
            <a:avLst/>
          </a:prstGeom>
          <a:solidFill>
            <a:schemeClr val="accent1"/>
          </a:solidFill>
          <a:ln w="9525">
            <a:noFill/>
            <a:miter lim="800000"/>
            <a:headEnd/>
            <a:tailEnd/>
          </a:ln>
        </p:spPr>
        <p:txBody>
          <a:bodyPr lIns="45720" tIns="0" rIns="45720" anchor="b"/>
          <a:lstStyle/>
          <a:p>
            <a:pPr algn="ctr">
              <a:defRPr/>
            </a:pPr>
            <a:r>
              <a:rPr lang="en-US" sz="1000" b="1" cap="small" dirty="0">
                <a:solidFill>
                  <a:schemeClr val="bg1"/>
                </a:solidFill>
              </a:rPr>
              <a:t>SPENDING</a:t>
            </a:r>
            <a:endParaRPr lang="en-US" sz="1000" b="1" dirty="0">
              <a:solidFill>
                <a:schemeClr val="bg1"/>
              </a:solidFill>
            </a:endParaRPr>
          </a:p>
        </p:txBody>
      </p:sp>
      <p:sp>
        <p:nvSpPr>
          <p:cNvPr id="12" name="Rectangle 3"/>
          <p:cNvSpPr>
            <a:spLocks noChangeArrowheads="1"/>
          </p:cNvSpPr>
          <p:nvPr/>
        </p:nvSpPr>
        <p:spPr bwMode="auto">
          <a:xfrm>
            <a:off x="5394325" y="0"/>
            <a:ext cx="1646238" cy="411163"/>
          </a:xfrm>
          <a:prstGeom prst="rect">
            <a:avLst/>
          </a:prstGeom>
          <a:solidFill>
            <a:schemeClr val="accent1"/>
          </a:solidFill>
          <a:ln w="9525">
            <a:noFill/>
            <a:miter lim="800000"/>
            <a:headEnd/>
            <a:tailEnd/>
          </a:ln>
        </p:spPr>
        <p:txBody>
          <a:bodyPr lIns="0" tIns="0" rIns="0" anchor="b"/>
          <a:lstStyle/>
          <a:p>
            <a:pPr algn="ctr">
              <a:defRPr/>
            </a:pPr>
            <a:r>
              <a:rPr lang="en-US" sz="1000" b="1" dirty="0">
                <a:solidFill>
                  <a:schemeClr val="bg1"/>
                </a:solidFill>
              </a:rPr>
              <a:t>COST DRIVERS</a:t>
            </a:r>
          </a:p>
        </p:txBody>
      </p:sp>
      <p:sp>
        <p:nvSpPr>
          <p:cNvPr id="16" name="Rectangle 6"/>
          <p:cNvSpPr txBox="1">
            <a:spLocks noChangeArrowheads="1"/>
          </p:cNvSpPr>
          <p:nvPr/>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chemeClr val="accent2">
                    <a:lumMod val="50000"/>
                  </a:schemeClr>
                </a:solidFill>
              </a:rPr>
              <a:t>APRIL </a:t>
            </a:r>
            <a:r>
              <a:rPr lang="en-US" sz="900" baseline="0" dirty="0" smtClean="0">
                <a:solidFill>
                  <a:schemeClr val="accent2">
                    <a:lumMod val="50000"/>
                  </a:schemeClr>
                </a:solidFill>
              </a:rPr>
              <a:t>2014</a:t>
            </a:r>
            <a:endParaRPr lang="en-US" sz="900" dirty="0">
              <a:solidFill>
                <a:schemeClr val="accent2">
                  <a:lumMod val="50000"/>
                </a:schemeClr>
              </a:solidFill>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smtClean="0">
                <a:solidFill>
                  <a:schemeClr val="tx2"/>
                </a:solidFill>
              </a:rPr>
              <a:t>MASSACHUSETTS MEDICAID POLICY INSTITUTE</a:t>
            </a:r>
            <a:endParaRPr lang="en-US" sz="900" dirty="0">
              <a:solidFill>
                <a:schemeClr val="tx2"/>
              </a:solidFill>
            </a:endParaRPr>
          </a:p>
        </p:txBody>
      </p:sp>
      <p:cxnSp>
        <p:nvCxnSpPr>
          <p:cNvPr id="18" name="Straight Connector 17"/>
          <p:cNvCxnSpPr/>
          <p:nvPr/>
        </p:nvCxnSpPr>
        <p:spPr>
          <a:xfrm rot="5400000">
            <a:off x="1896268"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542506"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188743"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3"/>
          <p:cNvSpPr>
            <a:spLocks noChangeArrowheads="1"/>
          </p:cNvSpPr>
          <p:nvPr/>
        </p:nvSpPr>
        <p:spPr bwMode="auto">
          <a:xfrm>
            <a:off x="7040563" y="0"/>
            <a:ext cx="1646237" cy="411163"/>
          </a:xfrm>
          <a:prstGeom prst="rect">
            <a:avLst/>
          </a:prstGeom>
          <a:solidFill>
            <a:schemeClr val="accent1"/>
          </a:solidFill>
          <a:ln w="9525">
            <a:noFill/>
            <a:miter lim="800000"/>
            <a:headEnd/>
            <a:tailEnd/>
          </a:ln>
        </p:spPr>
        <p:txBody>
          <a:bodyPr lIns="0" tIns="0" rIns="0" anchor="b"/>
          <a:lstStyle/>
          <a:p>
            <a:pPr algn="ctr">
              <a:defRPr/>
            </a:pPr>
            <a:r>
              <a:rPr lang="en-US" sz="1000" b="1" dirty="0">
                <a:solidFill>
                  <a:schemeClr val="bg1"/>
                </a:solidFill>
              </a:rPr>
              <a:t>CONCLUSIONS</a:t>
            </a:r>
          </a:p>
        </p:txBody>
      </p:sp>
      <p:cxnSp>
        <p:nvCxnSpPr>
          <p:cNvPr id="21" name="Straight Connector 20"/>
          <p:cNvCxnSpPr/>
          <p:nvPr/>
        </p:nvCxnSpPr>
        <p:spPr>
          <a:xfrm rot="5400000">
            <a:off x="6834981"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2" r:id="rId1"/>
    <p:sldLayoutId id="2147483861" r:id="rId2"/>
    <p:sldLayoutId id="2147483860" r:id="rId3"/>
    <p:sldLayoutId id="2147483859" r:id="rId4"/>
    <p:sldLayoutId id="2147483857"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9144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9669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defRPr>
            </a:lvl1pPr>
          </a:lstStyle>
          <a:p>
            <a:pPr>
              <a:defRPr/>
            </a:pPr>
            <a:fld id="{3D8D7314-63DE-481F-A7F0-E9E171766BDA}" type="slidenum">
              <a:rPr lang="en-US"/>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p>
        </p:txBody>
      </p:sp>
      <p:sp>
        <p:nvSpPr>
          <p:cNvPr id="9" name="Line 7"/>
          <p:cNvSpPr>
            <a:spLocks noChangeShapeType="1"/>
          </p:cNvSpPr>
          <p:nvPr/>
        </p:nvSpPr>
        <p:spPr bwMode="auto">
          <a:xfrm>
            <a:off x="455613" y="1711325"/>
            <a:ext cx="8229600" cy="0"/>
          </a:xfrm>
          <a:prstGeom prst="line">
            <a:avLst/>
          </a:prstGeom>
          <a:noFill/>
          <a:ln w="38100">
            <a:solidFill>
              <a:schemeClr val="accent1"/>
            </a:solidFill>
            <a:round/>
            <a:headEnd/>
            <a:tailEnd/>
          </a:ln>
        </p:spPr>
        <p:txBody>
          <a:bodyPr/>
          <a:lstStyle/>
          <a:p>
            <a:pPr>
              <a:defRPr/>
            </a:pPr>
            <a:endParaRPr lang="en-US" dirty="0"/>
          </a:p>
        </p:txBody>
      </p:sp>
      <p:sp>
        <p:nvSpPr>
          <p:cNvPr id="16" name="Rectangle 6"/>
          <p:cNvSpPr txBox="1">
            <a:spLocks noChangeArrowheads="1"/>
          </p:cNvSpPr>
          <p:nvPr/>
        </p:nvSpPr>
        <p:spPr bwMode="auto">
          <a:xfrm>
            <a:off x="455613" y="6559550"/>
            <a:ext cx="1646236"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chemeClr val="accent2">
                    <a:lumMod val="50000"/>
                  </a:schemeClr>
                </a:solidFill>
              </a:rPr>
              <a:t>APRIL 2014</a:t>
            </a: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smtClean="0">
                <a:solidFill>
                  <a:schemeClr val="tx2"/>
                </a:solidFill>
              </a:rPr>
              <a:t>MASSACHUSETTS MEDICAID POLICY INSTITUTE</a:t>
            </a:r>
            <a:endParaRPr lang="en-US" sz="900" dirty="0">
              <a:solidFill>
                <a:schemeClr val="tx2"/>
              </a:solidFill>
            </a:endParaRPr>
          </a:p>
        </p:txBody>
      </p:sp>
      <p:sp>
        <p:nvSpPr>
          <p:cNvPr id="17" name="Rectangle 5"/>
          <p:cNvSpPr>
            <a:spLocks noChangeArrowheads="1"/>
          </p:cNvSpPr>
          <p:nvPr/>
        </p:nvSpPr>
        <p:spPr bwMode="auto">
          <a:xfrm>
            <a:off x="455613" y="0"/>
            <a:ext cx="1646237" cy="411163"/>
          </a:xfrm>
          <a:prstGeom prst="rect">
            <a:avLst/>
          </a:prstGeom>
          <a:solidFill>
            <a:schemeClr val="accent1"/>
          </a:solidFill>
          <a:ln w="9525">
            <a:noFill/>
            <a:miter lim="800000"/>
            <a:headEnd/>
            <a:tailEnd/>
          </a:ln>
        </p:spPr>
        <p:txBody>
          <a:bodyPr lIns="45720" tIns="0" rIns="45720" anchor="b"/>
          <a:lstStyle/>
          <a:p>
            <a:pPr algn="ctr">
              <a:defRPr/>
            </a:pPr>
            <a:r>
              <a:rPr lang="en-US" sz="1000" b="1" dirty="0">
                <a:solidFill>
                  <a:schemeClr val="bg1"/>
                </a:solidFill>
              </a:rPr>
              <a:t>INTRODUCTION</a:t>
            </a:r>
          </a:p>
        </p:txBody>
      </p:sp>
      <p:sp>
        <p:nvSpPr>
          <p:cNvPr id="21" name="Rectangle 3"/>
          <p:cNvSpPr>
            <a:spLocks noChangeArrowheads="1"/>
          </p:cNvSpPr>
          <p:nvPr/>
        </p:nvSpPr>
        <p:spPr bwMode="auto">
          <a:xfrm>
            <a:off x="2101850" y="0"/>
            <a:ext cx="1646238" cy="411163"/>
          </a:xfrm>
          <a:prstGeom prst="rect">
            <a:avLst/>
          </a:prstGeom>
          <a:solidFill>
            <a:schemeClr val="tx2"/>
          </a:solidFill>
          <a:ln w="9525">
            <a:noFill/>
            <a:miter lim="800000"/>
            <a:headEnd/>
            <a:tailEnd/>
          </a:ln>
        </p:spPr>
        <p:txBody>
          <a:bodyPr lIns="45720" tIns="0" rIns="45720" anchor="b"/>
          <a:lstStyle/>
          <a:p>
            <a:pPr algn="ctr">
              <a:defRPr/>
            </a:pPr>
            <a:r>
              <a:rPr lang="en-US" sz="1000" b="1" cap="small" dirty="0">
                <a:solidFill>
                  <a:schemeClr val="bg1"/>
                </a:solidFill>
              </a:rPr>
              <a:t>ELIGIBILITY AND ENROLLMENT</a:t>
            </a:r>
            <a:endParaRPr lang="en-US" sz="1000" b="1" dirty="0">
              <a:solidFill>
                <a:schemeClr val="bg1"/>
              </a:solidFill>
            </a:endParaRPr>
          </a:p>
        </p:txBody>
      </p:sp>
      <p:sp>
        <p:nvSpPr>
          <p:cNvPr id="22" name="Rectangle 3"/>
          <p:cNvSpPr>
            <a:spLocks noChangeArrowheads="1"/>
          </p:cNvSpPr>
          <p:nvPr/>
        </p:nvSpPr>
        <p:spPr bwMode="auto">
          <a:xfrm>
            <a:off x="3748088" y="0"/>
            <a:ext cx="1646237" cy="411163"/>
          </a:xfrm>
          <a:prstGeom prst="rect">
            <a:avLst/>
          </a:prstGeom>
          <a:solidFill>
            <a:schemeClr val="accent1"/>
          </a:solidFill>
          <a:ln w="9525">
            <a:noFill/>
            <a:miter lim="800000"/>
            <a:headEnd/>
            <a:tailEnd/>
          </a:ln>
        </p:spPr>
        <p:txBody>
          <a:bodyPr lIns="45720" tIns="0" rIns="45720" anchor="b"/>
          <a:lstStyle/>
          <a:p>
            <a:pPr algn="ctr">
              <a:defRPr/>
            </a:pPr>
            <a:r>
              <a:rPr lang="en-US" sz="1000" b="1" cap="small" dirty="0">
                <a:solidFill>
                  <a:schemeClr val="bg1"/>
                </a:solidFill>
              </a:rPr>
              <a:t>SPENDING</a:t>
            </a:r>
            <a:endParaRPr lang="en-US" sz="1000" b="1" dirty="0">
              <a:solidFill>
                <a:schemeClr val="bg1"/>
              </a:solidFill>
            </a:endParaRPr>
          </a:p>
        </p:txBody>
      </p:sp>
      <p:sp>
        <p:nvSpPr>
          <p:cNvPr id="23" name="Rectangle 3"/>
          <p:cNvSpPr>
            <a:spLocks noChangeArrowheads="1"/>
          </p:cNvSpPr>
          <p:nvPr/>
        </p:nvSpPr>
        <p:spPr bwMode="auto">
          <a:xfrm>
            <a:off x="5394325" y="0"/>
            <a:ext cx="1646238" cy="411163"/>
          </a:xfrm>
          <a:prstGeom prst="rect">
            <a:avLst/>
          </a:prstGeom>
          <a:solidFill>
            <a:schemeClr val="accent1"/>
          </a:solidFill>
          <a:ln w="9525">
            <a:noFill/>
            <a:miter lim="800000"/>
            <a:headEnd/>
            <a:tailEnd/>
          </a:ln>
        </p:spPr>
        <p:txBody>
          <a:bodyPr lIns="0" tIns="0" rIns="0" anchor="b"/>
          <a:lstStyle/>
          <a:p>
            <a:pPr algn="ctr">
              <a:defRPr/>
            </a:pPr>
            <a:r>
              <a:rPr lang="en-US" sz="1000" b="1" dirty="0">
                <a:solidFill>
                  <a:schemeClr val="bg1"/>
                </a:solidFill>
              </a:rPr>
              <a:t>COST DRIVERS</a:t>
            </a:r>
          </a:p>
        </p:txBody>
      </p:sp>
      <p:cxnSp>
        <p:nvCxnSpPr>
          <p:cNvPr id="24" name="Straight Connector 23"/>
          <p:cNvCxnSpPr/>
          <p:nvPr/>
        </p:nvCxnSpPr>
        <p:spPr>
          <a:xfrm rot="5400000">
            <a:off x="1896268"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542506"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188743"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3"/>
          <p:cNvSpPr>
            <a:spLocks noChangeArrowheads="1"/>
          </p:cNvSpPr>
          <p:nvPr/>
        </p:nvSpPr>
        <p:spPr bwMode="auto">
          <a:xfrm>
            <a:off x="7040563" y="0"/>
            <a:ext cx="1646237" cy="411163"/>
          </a:xfrm>
          <a:prstGeom prst="rect">
            <a:avLst/>
          </a:prstGeom>
          <a:solidFill>
            <a:schemeClr val="accent1"/>
          </a:solidFill>
          <a:ln w="9525">
            <a:noFill/>
            <a:miter lim="800000"/>
            <a:headEnd/>
            <a:tailEnd/>
          </a:ln>
        </p:spPr>
        <p:txBody>
          <a:bodyPr lIns="0" tIns="0" rIns="0" anchor="b"/>
          <a:lstStyle/>
          <a:p>
            <a:pPr algn="ctr">
              <a:defRPr/>
            </a:pPr>
            <a:r>
              <a:rPr lang="en-US" sz="1000" b="1" dirty="0">
                <a:solidFill>
                  <a:schemeClr val="bg1"/>
                </a:solidFill>
              </a:rPr>
              <a:t>CONCLUSIONS</a:t>
            </a:r>
          </a:p>
        </p:txBody>
      </p:sp>
      <p:cxnSp>
        <p:nvCxnSpPr>
          <p:cNvPr id="29" name="Straight Connector 28"/>
          <p:cNvCxnSpPr/>
          <p:nvPr/>
        </p:nvCxnSpPr>
        <p:spPr>
          <a:xfrm rot="5400000">
            <a:off x="6834981"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6" r:id="rId1"/>
    <p:sldLayoutId id="2147483865" r:id="rId2"/>
    <p:sldLayoutId id="2147483864" r:id="rId3"/>
    <p:sldLayoutId id="2147483863"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9144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9669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defRPr>
            </a:lvl1pPr>
          </a:lstStyle>
          <a:p>
            <a:pPr>
              <a:defRPr/>
            </a:pPr>
            <a:fld id="{46BC39AB-9427-425A-BB27-41956DD3BD86}" type="slidenum">
              <a:rPr lang="en-US"/>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p>
        </p:txBody>
      </p:sp>
      <p:sp>
        <p:nvSpPr>
          <p:cNvPr id="9" name="Line 7"/>
          <p:cNvSpPr>
            <a:spLocks noChangeShapeType="1"/>
          </p:cNvSpPr>
          <p:nvPr/>
        </p:nvSpPr>
        <p:spPr bwMode="auto">
          <a:xfrm>
            <a:off x="455613" y="1711325"/>
            <a:ext cx="8229600" cy="0"/>
          </a:xfrm>
          <a:prstGeom prst="line">
            <a:avLst/>
          </a:prstGeom>
          <a:noFill/>
          <a:ln w="38100">
            <a:solidFill>
              <a:schemeClr val="accent1"/>
            </a:solidFill>
            <a:round/>
            <a:headEnd/>
            <a:tailEnd/>
          </a:ln>
        </p:spPr>
        <p:txBody>
          <a:bodyPr/>
          <a:lstStyle/>
          <a:p>
            <a:pPr>
              <a:defRPr/>
            </a:pPr>
            <a:endParaRPr lang="en-US" dirty="0"/>
          </a:p>
        </p:txBody>
      </p:sp>
      <p:sp>
        <p:nvSpPr>
          <p:cNvPr id="16" name="Rectangle 6"/>
          <p:cNvSpPr txBox="1">
            <a:spLocks noChangeArrowheads="1"/>
          </p:cNvSpPr>
          <p:nvPr/>
        </p:nvSpPr>
        <p:spPr bwMode="auto">
          <a:xfrm>
            <a:off x="455612" y="6559550"/>
            <a:ext cx="1646237"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smtClean="0">
                <a:solidFill>
                  <a:schemeClr val="accent2">
                    <a:lumMod val="50000"/>
                  </a:schemeClr>
                </a:solidFill>
              </a:rPr>
              <a:t>APRIL 2014</a:t>
            </a: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smtClean="0">
                <a:solidFill>
                  <a:schemeClr val="tx2"/>
                </a:solidFill>
              </a:rPr>
              <a:t>MASSACHUSETTS MEDICAID POLICY INSTITUTE</a:t>
            </a:r>
            <a:endParaRPr lang="en-US" sz="900" dirty="0">
              <a:solidFill>
                <a:schemeClr val="tx2"/>
              </a:solidFill>
            </a:endParaRPr>
          </a:p>
        </p:txBody>
      </p:sp>
      <p:sp>
        <p:nvSpPr>
          <p:cNvPr id="17" name="Rectangle 5"/>
          <p:cNvSpPr>
            <a:spLocks noChangeArrowheads="1"/>
          </p:cNvSpPr>
          <p:nvPr/>
        </p:nvSpPr>
        <p:spPr bwMode="auto">
          <a:xfrm>
            <a:off x="455613" y="0"/>
            <a:ext cx="1646237" cy="411163"/>
          </a:xfrm>
          <a:prstGeom prst="rect">
            <a:avLst/>
          </a:prstGeom>
          <a:solidFill>
            <a:schemeClr val="accent1"/>
          </a:solidFill>
          <a:ln w="9525">
            <a:noFill/>
            <a:miter lim="800000"/>
            <a:headEnd/>
            <a:tailEnd/>
          </a:ln>
        </p:spPr>
        <p:txBody>
          <a:bodyPr lIns="45720" tIns="0" rIns="45720" anchor="b"/>
          <a:lstStyle/>
          <a:p>
            <a:pPr algn="ctr">
              <a:defRPr/>
            </a:pPr>
            <a:r>
              <a:rPr lang="en-US" sz="1000" b="1" dirty="0">
                <a:solidFill>
                  <a:schemeClr val="bg1"/>
                </a:solidFill>
              </a:rPr>
              <a:t>INTRODUCTION</a:t>
            </a:r>
          </a:p>
        </p:txBody>
      </p:sp>
      <p:sp>
        <p:nvSpPr>
          <p:cNvPr id="21" name="Rectangle 3"/>
          <p:cNvSpPr>
            <a:spLocks noChangeArrowheads="1"/>
          </p:cNvSpPr>
          <p:nvPr/>
        </p:nvSpPr>
        <p:spPr bwMode="auto">
          <a:xfrm>
            <a:off x="2101850" y="0"/>
            <a:ext cx="1646238" cy="411163"/>
          </a:xfrm>
          <a:prstGeom prst="rect">
            <a:avLst/>
          </a:prstGeom>
          <a:solidFill>
            <a:schemeClr val="accent1"/>
          </a:solidFill>
          <a:ln w="9525">
            <a:noFill/>
            <a:miter lim="800000"/>
            <a:headEnd/>
            <a:tailEnd/>
          </a:ln>
        </p:spPr>
        <p:txBody>
          <a:bodyPr lIns="45720" tIns="0" rIns="45720" anchor="b"/>
          <a:lstStyle/>
          <a:p>
            <a:pPr algn="ctr">
              <a:defRPr/>
            </a:pPr>
            <a:r>
              <a:rPr lang="en-US" sz="1000" b="1" cap="small" dirty="0">
                <a:solidFill>
                  <a:schemeClr val="bg1"/>
                </a:solidFill>
              </a:rPr>
              <a:t>ELIGIBILITY AND ENROLLMENT</a:t>
            </a:r>
            <a:endParaRPr lang="en-US" sz="1000" b="1" dirty="0">
              <a:solidFill>
                <a:schemeClr val="bg1"/>
              </a:solidFill>
            </a:endParaRPr>
          </a:p>
        </p:txBody>
      </p:sp>
      <p:sp>
        <p:nvSpPr>
          <p:cNvPr id="22" name="Rectangle 3"/>
          <p:cNvSpPr>
            <a:spLocks noChangeArrowheads="1"/>
          </p:cNvSpPr>
          <p:nvPr/>
        </p:nvSpPr>
        <p:spPr bwMode="auto">
          <a:xfrm>
            <a:off x="3748088" y="0"/>
            <a:ext cx="1646237" cy="411163"/>
          </a:xfrm>
          <a:prstGeom prst="rect">
            <a:avLst/>
          </a:prstGeom>
          <a:solidFill>
            <a:schemeClr val="tx2"/>
          </a:solidFill>
          <a:ln w="9525">
            <a:noFill/>
            <a:miter lim="800000"/>
            <a:headEnd/>
            <a:tailEnd/>
          </a:ln>
        </p:spPr>
        <p:txBody>
          <a:bodyPr lIns="45720" tIns="0" rIns="45720" anchor="b"/>
          <a:lstStyle/>
          <a:p>
            <a:pPr algn="ctr">
              <a:defRPr/>
            </a:pPr>
            <a:r>
              <a:rPr lang="en-US" sz="1000" b="1" cap="small" dirty="0">
                <a:solidFill>
                  <a:schemeClr val="bg1"/>
                </a:solidFill>
              </a:rPr>
              <a:t>SPENDING</a:t>
            </a:r>
            <a:endParaRPr lang="en-US" sz="1000" b="1" dirty="0">
              <a:solidFill>
                <a:schemeClr val="bg1"/>
              </a:solidFill>
            </a:endParaRPr>
          </a:p>
        </p:txBody>
      </p:sp>
      <p:sp>
        <p:nvSpPr>
          <p:cNvPr id="23" name="Rectangle 3"/>
          <p:cNvSpPr>
            <a:spLocks noChangeArrowheads="1"/>
          </p:cNvSpPr>
          <p:nvPr/>
        </p:nvSpPr>
        <p:spPr bwMode="auto">
          <a:xfrm>
            <a:off x="5394325" y="0"/>
            <a:ext cx="1646238" cy="411163"/>
          </a:xfrm>
          <a:prstGeom prst="rect">
            <a:avLst/>
          </a:prstGeom>
          <a:solidFill>
            <a:schemeClr val="accent1"/>
          </a:solidFill>
          <a:ln w="9525">
            <a:noFill/>
            <a:miter lim="800000"/>
            <a:headEnd/>
            <a:tailEnd/>
          </a:ln>
        </p:spPr>
        <p:txBody>
          <a:bodyPr lIns="0" tIns="0" rIns="0" anchor="b"/>
          <a:lstStyle/>
          <a:p>
            <a:pPr algn="ctr">
              <a:defRPr/>
            </a:pPr>
            <a:r>
              <a:rPr lang="en-US" sz="1000" b="1" dirty="0">
                <a:solidFill>
                  <a:schemeClr val="bg1"/>
                </a:solidFill>
              </a:rPr>
              <a:t>COST DRIVERS</a:t>
            </a:r>
          </a:p>
        </p:txBody>
      </p:sp>
      <p:cxnSp>
        <p:nvCxnSpPr>
          <p:cNvPr id="24" name="Straight Connector 23"/>
          <p:cNvCxnSpPr/>
          <p:nvPr/>
        </p:nvCxnSpPr>
        <p:spPr>
          <a:xfrm rot="5400000">
            <a:off x="1896268"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542506"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188743"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3"/>
          <p:cNvSpPr>
            <a:spLocks noChangeArrowheads="1"/>
          </p:cNvSpPr>
          <p:nvPr/>
        </p:nvSpPr>
        <p:spPr bwMode="auto">
          <a:xfrm>
            <a:off x="7040563" y="0"/>
            <a:ext cx="1646237" cy="411163"/>
          </a:xfrm>
          <a:prstGeom prst="rect">
            <a:avLst/>
          </a:prstGeom>
          <a:solidFill>
            <a:schemeClr val="accent1"/>
          </a:solidFill>
          <a:ln w="9525">
            <a:noFill/>
            <a:miter lim="800000"/>
            <a:headEnd/>
            <a:tailEnd/>
          </a:ln>
        </p:spPr>
        <p:txBody>
          <a:bodyPr lIns="0" tIns="0" rIns="0" anchor="b"/>
          <a:lstStyle/>
          <a:p>
            <a:pPr algn="ctr">
              <a:defRPr/>
            </a:pPr>
            <a:r>
              <a:rPr lang="en-US" sz="1000" b="1" dirty="0">
                <a:solidFill>
                  <a:schemeClr val="bg1"/>
                </a:solidFill>
              </a:rPr>
              <a:t>CONCLUSIONS</a:t>
            </a:r>
          </a:p>
        </p:txBody>
      </p:sp>
      <p:cxnSp>
        <p:nvCxnSpPr>
          <p:cNvPr id="29" name="Straight Connector 28"/>
          <p:cNvCxnSpPr/>
          <p:nvPr/>
        </p:nvCxnSpPr>
        <p:spPr>
          <a:xfrm rot="5400000">
            <a:off x="6834981"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0" r:id="rId1"/>
    <p:sldLayoutId id="2147483869" r:id="rId2"/>
    <p:sldLayoutId id="2147483868" r:id="rId3"/>
    <p:sldLayoutId id="2147483867"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9144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457200" y="19669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defRPr>
            </a:lvl1pPr>
          </a:lstStyle>
          <a:p>
            <a:pPr>
              <a:defRPr/>
            </a:pPr>
            <a:fld id="{D585583B-8578-4E01-9E5C-0C241837F512}" type="slidenum">
              <a:rPr lang="en-US"/>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p>
        </p:txBody>
      </p:sp>
      <p:sp>
        <p:nvSpPr>
          <p:cNvPr id="9" name="Line 7"/>
          <p:cNvSpPr>
            <a:spLocks noChangeShapeType="1"/>
          </p:cNvSpPr>
          <p:nvPr/>
        </p:nvSpPr>
        <p:spPr bwMode="auto">
          <a:xfrm>
            <a:off x="455613" y="1711325"/>
            <a:ext cx="8229600" cy="0"/>
          </a:xfrm>
          <a:prstGeom prst="line">
            <a:avLst/>
          </a:prstGeom>
          <a:noFill/>
          <a:ln w="38100">
            <a:solidFill>
              <a:schemeClr val="accent1"/>
            </a:solidFill>
            <a:round/>
            <a:headEnd/>
            <a:tailEnd/>
          </a:ln>
        </p:spPr>
        <p:txBody>
          <a:bodyPr/>
          <a:lstStyle/>
          <a:p>
            <a:pPr>
              <a:defRPr/>
            </a:pPr>
            <a:endParaRPr lang="en-US" dirty="0"/>
          </a:p>
        </p:txBody>
      </p:sp>
      <p:sp>
        <p:nvSpPr>
          <p:cNvPr id="16" name="Rectangle 6"/>
          <p:cNvSpPr txBox="1">
            <a:spLocks noChangeArrowheads="1"/>
          </p:cNvSpPr>
          <p:nvPr/>
        </p:nvSpPr>
        <p:spPr bwMode="auto">
          <a:xfrm>
            <a:off x="455612" y="6559550"/>
            <a:ext cx="2116137"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chemeClr val="accent2">
                    <a:lumMod val="50000"/>
                  </a:schemeClr>
                </a:solidFill>
              </a:rPr>
              <a:t>APRIL 2014</a:t>
            </a: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smtClean="0">
                <a:solidFill>
                  <a:schemeClr val="tx2"/>
                </a:solidFill>
              </a:rPr>
              <a:t>MASSACHUSETTS MEDICAID POLICY INSTITUTE</a:t>
            </a:r>
            <a:endParaRPr lang="en-US" sz="900" dirty="0">
              <a:solidFill>
                <a:schemeClr val="tx2"/>
              </a:solidFill>
            </a:endParaRPr>
          </a:p>
        </p:txBody>
      </p:sp>
      <p:sp>
        <p:nvSpPr>
          <p:cNvPr id="17" name="Rectangle 5"/>
          <p:cNvSpPr>
            <a:spLocks noChangeArrowheads="1"/>
          </p:cNvSpPr>
          <p:nvPr/>
        </p:nvSpPr>
        <p:spPr bwMode="auto">
          <a:xfrm>
            <a:off x="455613" y="0"/>
            <a:ext cx="1646237" cy="411163"/>
          </a:xfrm>
          <a:prstGeom prst="rect">
            <a:avLst/>
          </a:prstGeom>
          <a:solidFill>
            <a:schemeClr val="accent1"/>
          </a:solidFill>
          <a:ln w="9525">
            <a:noFill/>
            <a:miter lim="800000"/>
            <a:headEnd/>
            <a:tailEnd/>
          </a:ln>
        </p:spPr>
        <p:txBody>
          <a:bodyPr lIns="45720" tIns="0" rIns="45720" anchor="b"/>
          <a:lstStyle/>
          <a:p>
            <a:pPr algn="ctr">
              <a:defRPr/>
            </a:pPr>
            <a:r>
              <a:rPr lang="en-US" sz="1000" b="1" dirty="0">
                <a:solidFill>
                  <a:schemeClr val="bg1"/>
                </a:solidFill>
              </a:rPr>
              <a:t>INTRODUCTION</a:t>
            </a:r>
          </a:p>
        </p:txBody>
      </p:sp>
      <p:sp>
        <p:nvSpPr>
          <p:cNvPr id="21" name="Rectangle 3"/>
          <p:cNvSpPr>
            <a:spLocks noChangeArrowheads="1"/>
          </p:cNvSpPr>
          <p:nvPr/>
        </p:nvSpPr>
        <p:spPr bwMode="auto">
          <a:xfrm>
            <a:off x="2101850" y="0"/>
            <a:ext cx="1646238" cy="411163"/>
          </a:xfrm>
          <a:prstGeom prst="rect">
            <a:avLst/>
          </a:prstGeom>
          <a:solidFill>
            <a:schemeClr val="accent1"/>
          </a:solidFill>
          <a:ln w="9525">
            <a:noFill/>
            <a:miter lim="800000"/>
            <a:headEnd/>
            <a:tailEnd/>
          </a:ln>
        </p:spPr>
        <p:txBody>
          <a:bodyPr lIns="45720" tIns="0" rIns="45720" anchor="b"/>
          <a:lstStyle/>
          <a:p>
            <a:pPr algn="ctr">
              <a:defRPr/>
            </a:pPr>
            <a:r>
              <a:rPr lang="en-US" sz="1000" b="1" cap="small" dirty="0">
                <a:solidFill>
                  <a:schemeClr val="bg1"/>
                </a:solidFill>
              </a:rPr>
              <a:t>ELIGIBILITY AND ENROLLMENT</a:t>
            </a:r>
            <a:endParaRPr lang="en-US" sz="1000" b="1" dirty="0">
              <a:solidFill>
                <a:schemeClr val="bg1"/>
              </a:solidFill>
            </a:endParaRPr>
          </a:p>
        </p:txBody>
      </p:sp>
      <p:sp>
        <p:nvSpPr>
          <p:cNvPr id="22" name="Rectangle 3"/>
          <p:cNvSpPr>
            <a:spLocks noChangeArrowheads="1"/>
          </p:cNvSpPr>
          <p:nvPr/>
        </p:nvSpPr>
        <p:spPr bwMode="auto">
          <a:xfrm>
            <a:off x="3748088" y="0"/>
            <a:ext cx="1646237" cy="411163"/>
          </a:xfrm>
          <a:prstGeom prst="rect">
            <a:avLst/>
          </a:prstGeom>
          <a:solidFill>
            <a:schemeClr val="accent1"/>
          </a:solidFill>
          <a:ln w="9525">
            <a:noFill/>
            <a:miter lim="800000"/>
            <a:headEnd/>
            <a:tailEnd/>
          </a:ln>
        </p:spPr>
        <p:txBody>
          <a:bodyPr lIns="45720" tIns="0" rIns="45720" anchor="b"/>
          <a:lstStyle/>
          <a:p>
            <a:pPr algn="ctr">
              <a:defRPr/>
            </a:pPr>
            <a:r>
              <a:rPr lang="en-US" sz="1000" b="1" cap="small" dirty="0">
                <a:solidFill>
                  <a:schemeClr val="bg1"/>
                </a:solidFill>
              </a:rPr>
              <a:t>SPENDING</a:t>
            </a:r>
            <a:endParaRPr lang="en-US" sz="1000" b="1" dirty="0">
              <a:solidFill>
                <a:schemeClr val="bg1"/>
              </a:solidFill>
            </a:endParaRPr>
          </a:p>
        </p:txBody>
      </p:sp>
      <p:sp>
        <p:nvSpPr>
          <p:cNvPr id="23" name="Rectangle 3"/>
          <p:cNvSpPr>
            <a:spLocks noChangeArrowheads="1"/>
          </p:cNvSpPr>
          <p:nvPr/>
        </p:nvSpPr>
        <p:spPr bwMode="auto">
          <a:xfrm>
            <a:off x="5394325" y="0"/>
            <a:ext cx="1646238" cy="411163"/>
          </a:xfrm>
          <a:prstGeom prst="rect">
            <a:avLst/>
          </a:prstGeom>
          <a:solidFill>
            <a:schemeClr val="tx2"/>
          </a:solidFill>
          <a:ln w="9525">
            <a:noFill/>
            <a:miter lim="800000"/>
            <a:headEnd/>
            <a:tailEnd/>
          </a:ln>
        </p:spPr>
        <p:txBody>
          <a:bodyPr lIns="0" tIns="0" rIns="0" anchor="b"/>
          <a:lstStyle/>
          <a:p>
            <a:pPr algn="ctr">
              <a:defRPr/>
            </a:pPr>
            <a:r>
              <a:rPr lang="en-US" sz="1000" b="1" dirty="0">
                <a:solidFill>
                  <a:schemeClr val="bg1"/>
                </a:solidFill>
              </a:rPr>
              <a:t>COST DRIVERS</a:t>
            </a:r>
          </a:p>
        </p:txBody>
      </p:sp>
      <p:cxnSp>
        <p:nvCxnSpPr>
          <p:cNvPr id="24" name="Straight Connector 23"/>
          <p:cNvCxnSpPr/>
          <p:nvPr/>
        </p:nvCxnSpPr>
        <p:spPr>
          <a:xfrm rot="5400000">
            <a:off x="1896268"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542506"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188743"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3"/>
          <p:cNvSpPr>
            <a:spLocks noChangeArrowheads="1"/>
          </p:cNvSpPr>
          <p:nvPr/>
        </p:nvSpPr>
        <p:spPr bwMode="auto">
          <a:xfrm>
            <a:off x="7040563" y="0"/>
            <a:ext cx="1646237" cy="411163"/>
          </a:xfrm>
          <a:prstGeom prst="rect">
            <a:avLst/>
          </a:prstGeom>
          <a:solidFill>
            <a:schemeClr val="accent1"/>
          </a:solidFill>
          <a:ln w="9525">
            <a:noFill/>
            <a:miter lim="800000"/>
            <a:headEnd/>
            <a:tailEnd/>
          </a:ln>
        </p:spPr>
        <p:txBody>
          <a:bodyPr lIns="0" tIns="0" rIns="0" anchor="b"/>
          <a:lstStyle/>
          <a:p>
            <a:pPr algn="ctr">
              <a:defRPr/>
            </a:pPr>
            <a:r>
              <a:rPr lang="en-US" sz="1000" b="1" dirty="0">
                <a:solidFill>
                  <a:schemeClr val="bg1"/>
                </a:solidFill>
              </a:rPr>
              <a:t>CONCLUSIONS</a:t>
            </a:r>
          </a:p>
        </p:txBody>
      </p:sp>
      <p:cxnSp>
        <p:nvCxnSpPr>
          <p:cNvPr id="29" name="Straight Connector 28"/>
          <p:cNvCxnSpPr/>
          <p:nvPr/>
        </p:nvCxnSpPr>
        <p:spPr>
          <a:xfrm rot="5400000">
            <a:off x="6834981"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4" r:id="rId1"/>
    <p:sldLayoutId id="2147483873" r:id="rId2"/>
    <p:sldLayoutId id="2147483872" r:id="rId3"/>
    <p:sldLayoutId id="2147483871"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9144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457200" y="19669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defRPr>
            </a:lvl1pPr>
          </a:lstStyle>
          <a:p>
            <a:pPr>
              <a:defRPr/>
            </a:pPr>
            <a:fld id="{88665B3F-C619-49FC-9FF4-4299A9B8A49F}" type="slidenum">
              <a:rPr lang="en-US"/>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p>
        </p:txBody>
      </p:sp>
      <p:sp>
        <p:nvSpPr>
          <p:cNvPr id="9" name="Line 7"/>
          <p:cNvSpPr>
            <a:spLocks noChangeShapeType="1"/>
          </p:cNvSpPr>
          <p:nvPr/>
        </p:nvSpPr>
        <p:spPr bwMode="auto">
          <a:xfrm>
            <a:off x="455613" y="1711325"/>
            <a:ext cx="8229600" cy="0"/>
          </a:xfrm>
          <a:prstGeom prst="line">
            <a:avLst/>
          </a:prstGeom>
          <a:noFill/>
          <a:ln w="38100">
            <a:solidFill>
              <a:schemeClr val="accent1"/>
            </a:solidFill>
            <a:round/>
            <a:headEnd/>
            <a:tailEnd/>
          </a:ln>
        </p:spPr>
        <p:txBody>
          <a:bodyPr/>
          <a:lstStyle/>
          <a:p>
            <a:pPr>
              <a:defRPr/>
            </a:pPr>
            <a:endParaRPr lang="en-US" dirty="0"/>
          </a:p>
        </p:txBody>
      </p:sp>
      <p:sp>
        <p:nvSpPr>
          <p:cNvPr id="16" name="Rectangle 6"/>
          <p:cNvSpPr txBox="1">
            <a:spLocks noChangeArrowheads="1"/>
          </p:cNvSpPr>
          <p:nvPr/>
        </p:nvSpPr>
        <p:spPr bwMode="auto">
          <a:xfrm>
            <a:off x="455613" y="6559547"/>
            <a:ext cx="1646236"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chemeClr val="accent2">
                    <a:lumMod val="50000"/>
                  </a:schemeClr>
                </a:solidFill>
              </a:rPr>
              <a:t>APRIL 2014</a:t>
            </a: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smtClean="0">
                <a:solidFill>
                  <a:schemeClr val="tx2"/>
                </a:solidFill>
              </a:rPr>
              <a:t>MASSACHUSETTS MEDICAID POLICY INSTITUTE</a:t>
            </a:r>
            <a:endParaRPr lang="en-US" sz="900" dirty="0">
              <a:solidFill>
                <a:schemeClr val="tx2"/>
              </a:solidFill>
            </a:endParaRPr>
          </a:p>
        </p:txBody>
      </p:sp>
      <p:sp>
        <p:nvSpPr>
          <p:cNvPr id="17" name="Rectangle 5"/>
          <p:cNvSpPr>
            <a:spLocks noChangeArrowheads="1"/>
          </p:cNvSpPr>
          <p:nvPr/>
        </p:nvSpPr>
        <p:spPr bwMode="auto">
          <a:xfrm>
            <a:off x="455613" y="0"/>
            <a:ext cx="1646237" cy="411163"/>
          </a:xfrm>
          <a:prstGeom prst="rect">
            <a:avLst/>
          </a:prstGeom>
          <a:solidFill>
            <a:schemeClr val="accent1"/>
          </a:solidFill>
          <a:ln w="9525">
            <a:noFill/>
            <a:miter lim="800000"/>
            <a:headEnd/>
            <a:tailEnd/>
          </a:ln>
        </p:spPr>
        <p:txBody>
          <a:bodyPr lIns="45720" tIns="0" rIns="45720" anchor="b"/>
          <a:lstStyle/>
          <a:p>
            <a:pPr algn="ctr">
              <a:defRPr/>
            </a:pPr>
            <a:r>
              <a:rPr lang="en-US" sz="1000" b="1" dirty="0">
                <a:solidFill>
                  <a:schemeClr val="bg1"/>
                </a:solidFill>
              </a:rPr>
              <a:t>INTRODUCTION</a:t>
            </a:r>
          </a:p>
        </p:txBody>
      </p:sp>
      <p:sp>
        <p:nvSpPr>
          <p:cNvPr id="21" name="Rectangle 3"/>
          <p:cNvSpPr>
            <a:spLocks noChangeArrowheads="1"/>
          </p:cNvSpPr>
          <p:nvPr/>
        </p:nvSpPr>
        <p:spPr bwMode="auto">
          <a:xfrm>
            <a:off x="2101850" y="0"/>
            <a:ext cx="1646238" cy="411163"/>
          </a:xfrm>
          <a:prstGeom prst="rect">
            <a:avLst/>
          </a:prstGeom>
          <a:solidFill>
            <a:schemeClr val="accent1"/>
          </a:solidFill>
          <a:ln w="9525">
            <a:noFill/>
            <a:miter lim="800000"/>
            <a:headEnd/>
            <a:tailEnd/>
          </a:ln>
        </p:spPr>
        <p:txBody>
          <a:bodyPr lIns="45720" tIns="0" rIns="45720" anchor="b"/>
          <a:lstStyle/>
          <a:p>
            <a:pPr algn="ctr">
              <a:defRPr/>
            </a:pPr>
            <a:r>
              <a:rPr lang="en-US" sz="1000" b="1" cap="small" dirty="0">
                <a:solidFill>
                  <a:schemeClr val="bg1"/>
                </a:solidFill>
              </a:rPr>
              <a:t>ELIGIBILITY AND ENROLLMENT</a:t>
            </a:r>
            <a:endParaRPr lang="en-US" sz="1000" b="1" dirty="0">
              <a:solidFill>
                <a:schemeClr val="bg1"/>
              </a:solidFill>
            </a:endParaRPr>
          </a:p>
        </p:txBody>
      </p:sp>
      <p:sp>
        <p:nvSpPr>
          <p:cNvPr id="22" name="Rectangle 3"/>
          <p:cNvSpPr>
            <a:spLocks noChangeArrowheads="1"/>
          </p:cNvSpPr>
          <p:nvPr/>
        </p:nvSpPr>
        <p:spPr bwMode="auto">
          <a:xfrm>
            <a:off x="3748088" y="0"/>
            <a:ext cx="1646237" cy="411163"/>
          </a:xfrm>
          <a:prstGeom prst="rect">
            <a:avLst/>
          </a:prstGeom>
          <a:solidFill>
            <a:schemeClr val="accent1"/>
          </a:solidFill>
          <a:ln w="9525">
            <a:noFill/>
            <a:miter lim="800000"/>
            <a:headEnd/>
            <a:tailEnd/>
          </a:ln>
        </p:spPr>
        <p:txBody>
          <a:bodyPr lIns="45720" tIns="0" rIns="45720" anchor="b"/>
          <a:lstStyle/>
          <a:p>
            <a:pPr algn="ctr">
              <a:defRPr/>
            </a:pPr>
            <a:r>
              <a:rPr lang="en-US" sz="1000" b="1" cap="small" dirty="0">
                <a:solidFill>
                  <a:schemeClr val="bg1"/>
                </a:solidFill>
              </a:rPr>
              <a:t>SPENDING</a:t>
            </a:r>
            <a:endParaRPr lang="en-US" sz="1000" b="1" dirty="0">
              <a:solidFill>
                <a:schemeClr val="bg1"/>
              </a:solidFill>
            </a:endParaRPr>
          </a:p>
        </p:txBody>
      </p:sp>
      <p:sp>
        <p:nvSpPr>
          <p:cNvPr id="23" name="Rectangle 3"/>
          <p:cNvSpPr>
            <a:spLocks noChangeArrowheads="1"/>
          </p:cNvSpPr>
          <p:nvPr/>
        </p:nvSpPr>
        <p:spPr bwMode="auto">
          <a:xfrm>
            <a:off x="5394325" y="0"/>
            <a:ext cx="1646238" cy="411163"/>
          </a:xfrm>
          <a:prstGeom prst="rect">
            <a:avLst/>
          </a:prstGeom>
          <a:solidFill>
            <a:schemeClr val="accent1"/>
          </a:solidFill>
          <a:ln w="9525">
            <a:noFill/>
            <a:miter lim="800000"/>
            <a:headEnd/>
            <a:tailEnd/>
          </a:ln>
        </p:spPr>
        <p:txBody>
          <a:bodyPr lIns="0" tIns="0" rIns="0" anchor="b"/>
          <a:lstStyle/>
          <a:p>
            <a:pPr algn="ctr">
              <a:defRPr/>
            </a:pPr>
            <a:r>
              <a:rPr lang="en-US" sz="1000" b="1" dirty="0">
                <a:solidFill>
                  <a:schemeClr val="bg1"/>
                </a:solidFill>
              </a:rPr>
              <a:t>COST DRIVERS</a:t>
            </a:r>
          </a:p>
        </p:txBody>
      </p:sp>
      <p:cxnSp>
        <p:nvCxnSpPr>
          <p:cNvPr id="24" name="Straight Connector 23"/>
          <p:cNvCxnSpPr/>
          <p:nvPr/>
        </p:nvCxnSpPr>
        <p:spPr>
          <a:xfrm rot="5400000">
            <a:off x="1896268"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542506"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188743"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3"/>
          <p:cNvSpPr>
            <a:spLocks noChangeArrowheads="1"/>
          </p:cNvSpPr>
          <p:nvPr/>
        </p:nvSpPr>
        <p:spPr bwMode="auto">
          <a:xfrm>
            <a:off x="7040563" y="0"/>
            <a:ext cx="1646237" cy="411163"/>
          </a:xfrm>
          <a:prstGeom prst="rect">
            <a:avLst/>
          </a:prstGeom>
          <a:solidFill>
            <a:schemeClr val="tx2"/>
          </a:solidFill>
          <a:ln w="9525">
            <a:noFill/>
            <a:miter lim="800000"/>
            <a:headEnd/>
            <a:tailEnd/>
          </a:ln>
        </p:spPr>
        <p:txBody>
          <a:bodyPr lIns="0" tIns="0" rIns="0" anchor="b"/>
          <a:lstStyle/>
          <a:p>
            <a:pPr algn="ctr">
              <a:defRPr/>
            </a:pPr>
            <a:r>
              <a:rPr lang="en-US" sz="1000" b="1" dirty="0">
                <a:solidFill>
                  <a:schemeClr val="bg1"/>
                </a:solidFill>
              </a:rPr>
              <a:t>CONCLUSIONS</a:t>
            </a:r>
          </a:p>
        </p:txBody>
      </p:sp>
      <p:cxnSp>
        <p:nvCxnSpPr>
          <p:cNvPr id="29" name="Straight Connector 28"/>
          <p:cNvCxnSpPr/>
          <p:nvPr/>
        </p:nvCxnSpPr>
        <p:spPr>
          <a:xfrm rot="5400000">
            <a:off x="6834981" y="205582"/>
            <a:ext cx="4111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8" r:id="rId1"/>
    <p:sldLayoutId id="2147483877" r:id="rId2"/>
    <p:sldLayoutId id="2147483876" r:id="rId3"/>
    <p:sldLayoutId id="2147483875"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429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954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smtClean="0">
                <a:solidFill>
                  <a:schemeClr val="accent2">
                    <a:lumMod val="50000"/>
                  </a:schemeClr>
                </a:solidFill>
              </a:defRPr>
            </a:lvl1pPr>
          </a:lstStyle>
          <a:p>
            <a:pPr>
              <a:defRPr/>
            </a:pPr>
            <a:fld id="{D4901960-83D9-4E95-B184-524602D8469B}" type="slidenum">
              <a:rPr lang="en-US">
                <a:solidFill>
                  <a:srgbClr val="969696">
                    <a:lumMod val="50000"/>
                  </a:srgbClr>
                </a:solidFill>
              </a:rPr>
              <a:pPr>
                <a:defRPr/>
              </a:pPr>
              <a:t>‹#›</a:t>
            </a:fld>
            <a:endParaRPr lang="en-US" dirty="0">
              <a:solidFill>
                <a:srgbClr val="969696">
                  <a:lumMod val="50000"/>
                </a:srgbClr>
              </a:solidFill>
            </a:endParaRPr>
          </a:p>
        </p:txBody>
      </p:sp>
      <p:sp>
        <p:nvSpPr>
          <p:cNvPr id="9" name="Line 7"/>
          <p:cNvSpPr>
            <a:spLocks noChangeShapeType="1"/>
          </p:cNvSpPr>
          <p:nvPr/>
        </p:nvSpPr>
        <p:spPr bwMode="auto">
          <a:xfrm>
            <a:off x="455613" y="1139825"/>
            <a:ext cx="8229600" cy="0"/>
          </a:xfrm>
          <a:prstGeom prst="line">
            <a:avLst/>
          </a:prstGeom>
          <a:noFill/>
          <a:ln w="38100">
            <a:solidFill>
              <a:schemeClr val="accent1"/>
            </a:solidFill>
            <a:round/>
            <a:headEnd/>
            <a:tailEnd/>
          </a:ln>
        </p:spPr>
        <p:txBody>
          <a:bodyPr/>
          <a:lstStyle/>
          <a:p>
            <a:pPr>
              <a:defRPr/>
            </a:pPr>
            <a:endParaRPr lang="en-US" dirty="0">
              <a:solidFill>
                <a:srgbClr val="1C1C1C"/>
              </a:solidFill>
            </a:endParaRPr>
          </a:p>
        </p:txBody>
      </p:sp>
      <p:sp>
        <p:nvSpPr>
          <p:cNvPr id="8"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solidFill>
                <a:srgbClr val="1C1C1C"/>
              </a:solidFill>
            </a:endParaRPr>
          </a:p>
        </p:txBody>
      </p:sp>
      <p:sp>
        <p:nvSpPr>
          <p:cNvPr id="11" name="Rectangle 6"/>
          <p:cNvSpPr txBox="1">
            <a:spLocks noChangeArrowheads="1"/>
          </p:cNvSpPr>
          <p:nvPr/>
        </p:nvSpPr>
        <p:spPr bwMode="auto">
          <a:xfrm>
            <a:off x="455612" y="6559550"/>
            <a:ext cx="1620837"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rgbClr val="969696">
                    <a:lumMod val="50000"/>
                  </a:srgbClr>
                </a:solidFill>
              </a:rPr>
              <a:t>APRIL 2014</a:t>
            </a:r>
          </a:p>
        </p:txBody>
      </p:sp>
      <p:sp>
        <p:nvSpPr>
          <p:cNvPr id="10"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algn="r">
              <a:defRPr/>
            </a:pPr>
            <a:r>
              <a:rPr lang="en-US" sz="900" dirty="0" smtClean="0">
                <a:solidFill>
                  <a:srgbClr val="5A8F7C"/>
                </a:solidFill>
              </a:rPr>
              <a:t>MASSACHUSETTS MEDICAID POLICY INSTITUTE</a:t>
            </a:r>
            <a:endParaRPr lang="en-US" sz="900" dirty="0">
              <a:solidFill>
                <a:srgbClr val="5A8F7C"/>
              </a:solidFill>
            </a:endParaRP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459865"/>
            <a:ext cx="7772400" cy="1470025"/>
          </a:xfrm>
          <a:prstGeom prst="rect">
            <a:avLst/>
          </a:prstGeom>
        </p:spPr>
        <p:txBody>
          <a:bodyPr/>
          <a:lstStyle/>
          <a:p>
            <a:pPr algn="ctr" eaLnBrk="0" hangingPunct="0">
              <a:defRPr/>
            </a:pPr>
            <a:r>
              <a:rPr lang="en-US" sz="3600" kern="0" dirty="0" smtClean="0">
                <a:solidFill>
                  <a:srgbClr val="5A8F7C">
                    <a:lumMod val="75000"/>
                  </a:srgbClr>
                </a:solidFill>
                <a:latin typeface="Calibri"/>
                <a:cs typeface="Arial"/>
              </a:rPr>
              <a:t>MASSHEALTH: </a:t>
            </a:r>
            <a:r>
              <a:rPr lang="en-US" sz="3600" kern="0" dirty="0" smtClean="0">
                <a:solidFill>
                  <a:srgbClr val="5A8F7C">
                    <a:lumMod val="75000"/>
                  </a:srgbClr>
                </a:solidFill>
              </a:rPr>
              <a:t>THE BASICS </a:t>
            </a:r>
            <a:endParaRPr lang="en-US" sz="3600" kern="0" dirty="0" smtClean="0">
              <a:solidFill>
                <a:srgbClr val="5A8F7C">
                  <a:lumMod val="75000"/>
                </a:srgbClr>
              </a:solidFill>
              <a:latin typeface="Calibri"/>
              <a:cs typeface="Arial"/>
            </a:endParaRPr>
          </a:p>
          <a:p>
            <a:pPr algn="ctr" eaLnBrk="0" hangingPunct="0">
              <a:defRPr/>
            </a:pPr>
            <a:r>
              <a:rPr lang="en-US" sz="2800" kern="0" dirty="0" smtClean="0">
                <a:solidFill>
                  <a:srgbClr val="5A8F7C">
                    <a:lumMod val="75000"/>
                  </a:srgbClr>
                </a:solidFill>
                <a:latin typeface="Calibri"/>
                <a:cs typeface="Arial"/>
              </a:rPr>
              <a:t>FACTS, TRENDS AND NATIONAL CONTEXT</a:t>
            </a:r>
          </a:p>
        </p:txBody>
      </p:sp>
      <p:sp>
        <p:nvSpPr>
          <p:cNvPr id="10" name="Subtitle 2"/>
          <p:cNvSpPr txBox="1">
            <a:spLocks/>
          </p:cNvSpPr>
          <p:nvPr/>
        </p:nvSpPr>
        <p:spPr>
          <a:xfrm>
            <a:off x="904875" y="3053499"/>
            <a:ext cx="7334250" cy="957263"/>
          </a:xfrm>
          <a:prstGeom prst="rect">
            <a:avLst/>
          </a:prstGeom>
        </p:spPr>
        <p:txBody>
          <a:bodyPr/>
          <a:lstStyle/>
          <a:p>
            <a:pPr algn="ctr" eaLnBrk="0" hangingPunct="0">
              <a:spcBef>
                <a:spcPts val="0"/>
              </a:spcBef>
              <a:buClr>
                <a:srgbClr val="5A8F7C"/>
              </a:buClr>
              <a:defRPr/>
            </a:pPr>
            <a:r>
              <a:rPr lang="en-US" kern="0" dirty="0" smtClean="0">
                <a:solidFill>
                  <a:srgbClr val="5A8F7C"/>
                </a:solidFill>
                <a:latin typeface="Calibri"/>
                <a:cs typeface="Arial"/>
              </a:rPr>
              <a:t>PREPARED BY</a:t>
            </a:r>
            <a:br>
              <a:rPr lang="en-US" kern="0" dirty="0" smtClean="0">
                <a:solidFill>
                  <a:srgbClr val="5A8F7C"/>
                </a:solidFill>
                <a:latin typeface="Calibri"/>
                <a:cs typeface="Arial"/>
              </a:rPr>
            </a:br>
            <a:r>
              <a:rPr lang="en-US" kern="0" dirty="0" smtClean="0">
                <a:solidFill>
                  <a:srgbClr val="5A8F7C"/>
                </a:solidFill>
                <a:latin typeface="Calibri"/>
                <a:cs typeface="Arial"/>
              </a:rPr>
              <a:t>CENTER FOR HEALTH LAW AND ECONOMICS </a:t>
            </a:r>
          </a:p>
          <a:p>
            <a:pPr algn="ctr" eaLnBrk="0" hangingPunct="0">
              <a:spcBef>
                <a:spcPts val="0"/>
              </a:spcBef>
              <a:buClr>
                <a:srgbClr val="5A8F7C"/>
              </a:buClr>
              <a:defRPr/>
            </a:pPr>
            <a:r>
              <a:rPr lang="en-US" kern="0" dirty="0" smtClean="0">
                <a:solidFill>
                  <a:srgbClr val="5A8F7C"/>
                </a:solidFill>
                <a:latin typeface="Calibri"/>
                <a:cs typeface="Arial"/>
              </a:rPr>
              <a:t>UNIVERSITY OF MASSACHUSETTS MEDICAL SCHOOL</a:t>
            </a:r>
          </a:p>
          <a:p>
            <a:pPr algn="ctr" eaLnBrk="0" hangingPunct="0">
              <a:spcBef>
                <a:spcPts val="600"/>
              </a:spcBef>
              <a:buClr>
                <a:srgbClr val="5A8F7C"/>
              </a:buClr>
              <a:defRPr/>
            </a:pPr>
            <a:r>
              <a:rPr lang="en-US" sz="800" kern="0" dirty="0" smtClean="0">
                <a:solidFill>
                  <a:srgbClr val="5A8F7C"/>
                </a:solidFill>
                <a:latin typeface="Calibri"/>
                <a:cs typeface="Arial"/>
              </a:rPr>
              <a:t/>
            </a:r>
            <a:br>
              <a:rPr lang="en-US" sz="800" kern="0" dirty="0" smtClean="0">
                <a:solidFill>
                  <a:srgbClr val="5A8F7C"/>
                </a:solidFill>
                <a:latin typeface="Calibri"/>
                <a:cs typeface="Arial"/>
              </a:rPr>
            </a:br>
            <a:r>
              <a:rPr lang="en-US" kern="0" dirty="0" smtClean="0">
                <a:solidFill>
                  <a:srgbClr val="5A8F7C"/>
                </a:solidFill>
                <a:latin typeface="Calibri"/>
                <a:cs typeface="Arial"/>
              </a:rPr>
              <a:t>Updated April 2014</a:t>
            </a:r>
            <a:endParaRPr lang="en-US" sz="2800" kern="0" dirty="0">
              <a:solidFill>
                <a:srgbClr val="5A8F7C"/>
              </a:solidFill>
              <a:latin typeface="Calibri"/>
              <a:cs typeface="Arial"/>
            </a:endParaRPr>
          </a:p>
        </p:txBody>
      </p:sp>
      <p:sp>
        <p:nvSpPr>
          <p:cNvPr id="5" name="Rectangle 4"/>
          <p:cNvSpPr/>
          <p:nvPr/>
        </p:nvSpPr>
        <p:spPr>
          <a:xfrm>
            <a:off x="210065" y="6538269"/>
            <a:ext cx="158115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6" name="Picture 5" descr="MMPI RGB.jpg"/>
          <p:cNvPicPr>
            <a:picLocks noChangeAspect="1"/>
          </p:cNvPicPr>
          <p:nvPr/>
        </p:nvPicPr>
        <p:blipFill>
          <a:blip r:embed="rId3" cstate="print"/>
          <a:stretch>
            <a:fillRect/>
          </a:stretch>
        </p:blipFill>
        <p:spPr>
          <a:xfrm>
            <a:off x="3532831" y="4994876"/>
            <a:ext cx="2014728" cy="11460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1501945039"/>
              </p:ext>
            </p:extLst>
          </p:nvPr>
        </p:nvGraphicFramePr>
        <p:xfrm>
          <a:off x="813416" y="2192990"/>
          <a:ext cx="4572000" cy="3529013"/>
        </p:xfrm>
        <a:graphic>
          <a:graphicData uri="http://schemas.openxmlformats.org/drawingml/2006/chart">
            <c:chart xmlns:c="http://schemas.openxmlformats.org/drawingml/2006/chart" xmlns:r="http://schemas.openxmlformats.org/officeDocument/2006/relationships" r:id="rId3"/>
          </a:graphicData>
        </a:graphic>
      </p:graphicFrame>
      <p:sp>
        <p:nvSpPr>
          <p:cNvPr id="47105" name="Title 1"/>
          <p:cNvSpPr>
            <a:spLocks noGrp="1"/>
          </p:cNvSpPr>
          <p:nvPr>
            <p:ph type="title"/>
          </p:nvPr>
        </p:nvSpPr>
        <p:spPr/>
        <p:txBody>
          <a:bodyPr/>
          <a:lstStyle/>
          <a:p>
            <a:r>
              <a:rPr lang="en-US" dirty="0" smtClean="0"/>
              <a:t>MASSHEALTH COVERS CHILDREN, </a:t>
            </a:r>
            <a:br>
              <a:rPr lang="en-US" dirty="0" smtClean="0"/>
            </a:br>
            <a:r>
              <a:rPr lang="en-US" dirty="0" smtClean="0"/>
              <a:t>ADULTS &amp; SENIORS, AND OFTEN </a:t>
            </a:r>
            <a:br>
              <a:rPr lang="en-US" dirty="0" smtClean="0"/>
            </a:br>
            <a:r>
              <a:rPr lang="en-US" dirty="0" smtClean="0"/>
              <a:t>SUPPLEMENTS OTHER INSURANCE</a:t>
            </a:r>
          </a:p>
        </p:txBody>
      </p:sp>
      <p:sp>
        <p:nvSpPr>
          <p:cNvPr id="3" name="Slide Number Placeholder 2"/>
          <p:cNvSpPr>
            <a:spLocks noGrp="1"/>
          </p:cNvSpPr>
          <p:nvPr>
            <p:ph type="sldNum" sz="quarter" idx="10"/>
          </p:nvPr>
        </p:nvSpPr>
        <p:spPr/>
        <p:txBody>
          <a:bodyPr/>
          <a:lstStyle/>
          <a:p>
            <a:fld id="{8BA7C236-6D5E-490B-80DD-CBD2BF0A1A2D}" type="slidenum">
              <a:rPr lang="en-US" smtClean="0"/>
              <a:pPr/>
              <a:t>9</a:t>
            </a:fld>
            <a:endParaRPr lang="en-US" dirty="0"/>
          </a:p>
        </p:txBody>
      </p:sp>
      <p:sp>
        <p:nvSpPr>
          <p:cNvPr id="6"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MassHealth members range from the very young to the very old. Members with disabilities, representing 20 percent of membership, receive coverage for long-term care services from MassHealth that are not usually available through other health insurance sources.</a:t>
            </a:r>
          </a:p>
          <a:p>
            <a:r>
              <a:rPr lang="en-US" dirty="0"/>
              <a:t>About 22 percent of people enrolled in MassHealth have coverage through Medicare or through an employer. In these cases, MassHealth acts as secondary coverage, providing additional benefits that MassHealth covers but others do not. In some circumstances, MassHealth also pays members’ premiums and cost sharing for their employer-sponsored or Medicare coverage, if it is determined to be more economical than paying for full MassHealth benefits.</a:t>
            </a:r>
          </a:p>
        </p:txBody>
      </p:sp>
      <p:sp>
        <p:nvSpPr>
          <p:cNvPr id="7" name="Rectangle 6"/>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109" name="TextBox 6"/>
          <p:cNvSpPr txBox="1">
            <a:spLocks noChangeArrowheads="1"/>
          </p:cNvSpPr>
          <p:nvPr/>
        </p:nvSpPr>
        <p:spPr bwMode="auto">
          <a:xfrm>
            <a:off x="455613" y="6161088"/>
            <a:ext cx="6035675" cy="215900"/>
          </a:xfrm>
          <a:prstGeom prst="rect">
            <a:avLst/>
          </a:prstGeom>
          <a:noFill/>
          <a:ln w="9525">
            <a:noFill/>
            <a:miter lim="800000"/>
            <a:headEnd/>
            <a:tailEnd/>
          </a:ln>
        </p:spPr>
        <p:txBody>
          <a:bodyPr lIns="0" rIns="0" anchor="b">
            <a:spAutoFit/>
          </a:bodyPr>
          <a:lstStyle/>
          <a:p>
            <a:r>
              <a:rPr lang="en-US" sz="600" dirty="0"/>
              <a:t>SOURCE: </a:t>
            </a:r>
            <a:r>
              <a:rPr lang="en-US" sz="800" dirty="0" smtClean="0"/>
              <a:t>MassHealth, December 2013 Snapshot </a:t>
            </a:r>
            <a:r>
              <a:rPr lang="en-US" sz="800" dirty="0"/>
              <a:t>R</a:t>
            </a:r>
            <a:r>
              <a:rPr lang="en-US" sz="800" dirty="0" smtClean="0"/>
              <a:t>eport</a:t>
            </a:r>
            <a:r>
              <a:rPr lang="en-US" sz="800" dirty="0"/>
              <a:t>.</a:t>
            </a:r>
          </a:p>
        </p:txBody>
      </p:sp>
      <p:sp>
        <p:nvSpPr>
          <p:cNvPr id="26" name="Rectangle 8"/>
          <p:cNvSpPr>
            <a:spLocks noChangeArrowheads="1"/>
          </p:cNvSpPr>
          <p:nvPr/>
        </p:nvSpPr>
        <p:spPr bwMode="auto">
          <a:xfrm>
            <a:off x="455613" y="1741488"/>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PERCENT OF TOTAL MASSHEALTH ENROLLMENT, </a:t>
            </a:r>
            <a:r>
              <a:rPr lang="en-US" sz="1000" b="1" dirty="0" smtClean="0">
                <a:solidFill>
                  <a:prstClr val="black"/>
                </a:solidFill>
                <a:latin typeface="+mn-lt"/>
                <a:cs typeface="+mn-cs"/>
              </a:rPr>
              <a:t>DECEMBER 2013</a:t>
            </a:r>
            <a:endParaRPr lang="en-US" sz="1000" b="1" dirty="0">
              <a:solidFill>
                <a:prstClr val="black"/>
              </a:solidFill>
              <a:latin typeface="+mn-lt"/>
              <a:cs typeface="+mn-cs"/>
            </a:endParaRPr>
          </a:p>
        </p:txBody>
      </p:sp>
      <p:sp>
        <p:nvSpPr>
          <p:cNvPr id="30" name="Rectangular Callout 29"/>
          <p:cNvSpPr/>
          <p:nvPr/>
        </p:nvSpPr>
        <p:spPr>
          <a:xfrm>
            <a:off x="455613" y="2658605"/>
            <a:ext cx="1463040" cy="365760"/>
          </a:xfrm>
          <a:prstGeom prst="wedgeRectCallout">
            <a:avLst>
              <a:gd name="adj1" fmla="val 47646"/>
              <a:gd name="adj2" fmla="val 116614"/>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Non-Disabled Children – 527,623</a:t>
            </a:r>
            <a:endParaRPr lang="en-US" sz="1000" b="1" dirty="0">
              <a:solidFill>
                <a:srgbClr val="1C1C1C"/>
              </a:solidFill>
            </a:endParaRPr>
          </a:p>
        </p:txBody>
      </p:sp>
      <p:sp>
        <p:nvSpPr>
          <p:cNvPr id="31" name="Rectangular Callout 30"/>
          <p:cNvSpPr/>
          <p:nvPr/>
        </p:nvSpPr>
        <p:spPr>
          <a:xfrm>
            <a:off x="455613" y="5363116"/>
            <a:ext cx="1533791" cy="365760"/>
          </a:xfrm>
          <a:prstGeom prst="wedgeRectCallout">
            <a:avLst>
              <a:gd name="adj1" fmla="val 59855"/>
              <a:gd name="adj2" fmla="val -132366"/>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Children with Disabilities – 31,726</a:t>
            </a:r>
            <a:endParaRPr lang="en-US" sz="1000" b="1" dirty="0">
              <a:solidFill>
                <a:srgbClr val="1C1C1C"/>
              </a:solidFill>
            </a:endParaRPr>
          </a:p>
        </p:txBody>
      </p:sp>
      <p:sp>
        <p:nvSpPr>
          <p:cNvPr id="32" name="Rectangular Callout 31"/>
          <p:cNvSpPr/>
          <p:nvPr/>
        </p:nvSpPr>
        <p:spPr>
          <a:xfrm>
            <a:off x="4904489" y="3205895"/>
            <a:ext cx="1463040" cy="365760"/>
          </a:xfrm>
          <a:prstGeom prst="wedgeRectCallout">
            <a:avLst>
              <a:gd name="adj1" fmla="val -83927"/>
              <a:gd name="adj2" fmla="val 1316"/>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Seniors in Community – 102,466</a:t>
            </a:r>
            <a:endParaRPr lang="en-US" sz="1000" b="1" dirty="0">
              <a:solidFill>
                <a:srgbClr val="1C1C1C"/>
              </a:solidFill>
            </a:endParaRPr>
          </a:p>
        </p:txBody>
      </p:sp>
      <p:sp>
        <p:nvSpPr>
          <p:cNvPr id="33" name="Rectangular Callout 32"/>
          <p:cNvSpPr/>
          <p:nvPr/>
        </p:nvSpPr>
        <p:spPr>
          <a:xfrm>
            <a:off x="2631667" y="2145276"/>
            <a:ext cx="1005840" cy="274320"/>
          </a:xfrm>
          <a:prstGeom prst="wedgeRectCallout">
            <a:avLst>
              <a:gd name="adj1" fmla="val 3161"/>
              <a:gd name="adj2" fmla="val 107492"/>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Other – 22,709</a:t>
            </a:r>
            <a:endParaRPr lang="en-US" sz="1000" b="1" dirty="0">
              <a:solidFill>
                <a:srgbClr val="1C1C1C"/>
              </a:solidFill>
            </a:endParaRPr>
          </a:p>
        </p:txBody>
      </p:sp>
      <p:sp>
        <p:nvSpPr>
          <p:cNvPr id="34" name="Rectangular Callout 33"/>
          <p:cNvSpPr/>
          <p:nvPr/>
        </p:nvSpPr>
        <p:spPr>
          <a:xfrm>
            <a:off x="3587433" y="5757952"/>
            <a:ext cx="1463040" cy="365760"/>
          </a:xfrm>
          <a:prstGeom prst="wedgeRectCallout">
            <a:avLst>
              <a:gd name="adj1" fmla="val -53390"/>
              <a:gd name="adj2" fmla="val -170662"/>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Non-Disabled Adults – 316,270</a:t>
            </a:r>
            <a:endParaRPr lang="en-US" sz="1000" b="1" dirty="0">
              <a:solidFill>
                <a:srgbClr val="1C1C1C"/>
              </a:solidFill>
            </a:endParaRPr>
          </a:p>
        </p:txBody>
      </p:sp>
      <p:sp>
        <p:nvSpPr>
          <p:cNvPr id="35" name="Rectangular Callout 34"/>
          <p:cNvSpPr/>
          <p:nvPr/>
        </p:nvSpPr>
        <p:spPr>
          <a:xfrm>
            <a:off x="5050473" y="4183856"/>
            <a:ext cx="1463040" cy="365760"/>
          </a:xfrm>
          <a:prstGeom prst="wedgeRectCallout">
            <a:avLst>
              <a:gd name="adj1" fmla="val -89372"/>
              <a:gd name="adj2" fmla="val -43825"/>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Adults with Disabilities – 245,129</a:t>
            </a:r>
            <a:endParaRPr lang="en-US" sz="1000" b="1" dirty="0">
              <a:solidFill>
                <a:srgbClr val="1C1C1C"/>
              </a:solidFill>
            </a:endParaRPr>
          </a:p>
        </p:txBody>
      </p:sp>
      <p:sp>
        <p:nvSpPr>
          <p:cNvPr id="36" name="Rectangular Callout 35"/>
          <p:cNvSpPr/>
          <p:nvPr/>
        </p:nvSpPr>
        <p:spPr>
          <a:xfrm>
            <a:off x="4544600" y="2473200"/>
            <a:ext cx="1463040" cy="365760"/>
          </a:xfrm>
          <a:prstGeom prst="wedgeRectCallout">
            <a:avLst>
              <a:gd name="adj1" fmla="val -83085"/>
              <a:gd name="adj2" fmla="val 78673"/>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Seniors in Nursing Facilities – 24,476</a:t>
            </a:r>
            <a:endParaRPr lang="en-US" sz="1000" b="1" dirty="0">
              <a:solidFill>
                <a:srgbClr val="1C1C1C"/>
              </a:solidFill>
            </a:endParaRPr>
          </a:p>
        </p:txBody>
      </p:sp>
      <p:sp>
        <p:nvSpPr>
          <p:cNvPr id="37" name="Rectangular Callout 36"/>
          <p:cNvSpPr/>
          <p:nvPr/>
        </p:nvSpPr>
        <p:spPr>
          <a:xfrm>
            <a:off x="3813080" y="2053836"/>
            <a:ext cx="1463040" cy="365760"/>
          </a:xfrm>
          <a:prstGeom prst="wedgeRectCallout">
            <a:avLst>
              <a:gd name="adj1" fmla="val -62947"/>
              <a:gd name="adj2" fmla="val 137548"/>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LT Unemployed Adults – 128,721</a:t>
            </a:r>
            <a:endParaRPr lang="en-US" sz="1000" b="1" dirty="0">
              <a:solidFill>
                <a:srgbClr val="1C1C1C"/>
              </a:solidFill>
            </a:endParaRPr>
          </a:p>
        </p:txBody>
      </p:sp>
      <p:sp>
        <p:nvSpPr>
          <p:cNvPr id="38" name="Rectangle 22"/>
          <p:cNvSpPr>
            <a:spLocks noChangeArrowheads="1"/>
          </p:cNvSpPr>
          <p:nvPr/>
        </p:nvSpPr>
        <p:spPr bwMode="auto">
          <a:xfrm>
            <a:off x="4083220" y="4906011"/>
            <a:ext cx="141064" cy="230832"/>
          </a:xfrm>
          <a:prstGeom prst="rect">
            <a:avLst/>
          </a:prstGeom>
          <a:noFill/>
          <a:ln w="9525">
            <a:noFill/>
            <a:miter lim="800000"/>
            <a:headEnd/>
            <a:tailEnd/>
          </a:ln>
        </p:spPr>
        <p:txBody>
          <a:bodyPr wrap="none" lIns="0" rIns="0">
            <a:spAutoFit/>
          </a:bodyPr>
          <a:lstStyle/>
          <a:p>
            <a:pPr algn="ctr"/>
            <a:r>
              <a:rPr lang="en-US" sz="900" b="1" dirty="0" smtClean="0">
                <a:solidFill>
                  <a:srgbClr val="FFFFFF"/>
                </a:solidFill>
              </a:rPr>
              <a:t>2%</a:t>
            </a:r>
            <a:endParaRPr lang="en-US" sz="90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t>COMPARED TO THE REST OF THE NATION,</a:t>
            </a:r>
            <a:br>
              <a:rPr lang="en-US" smtClean="0"/>
            </a:br>
            <a:r>
              <a:rPr lang="en-US" smtClean="0"/>
              <a:t>MASSHEALTH’S MEMBERSHIP INCLUDES MORE </a:t>
            </a:r>
            <a:br>
              <a:rPr lang="en-US" smtClean="0"/>
            </a:br>
            <a:r>
              <a:rPr lang="en-US" smtClean="0"/>
              <a:t>ADULTS AND NON-ELDERLY PEOPLE WITH DISABILITIES </a:t>
            </a:r>
          </a:p>
        </p:txBody>
      </p:sp>
      <p:sp>
        <p:nvSpPr>
          <p:cNvPr id="3" name="Slide Number Placeholder 2"/>
          <p:cNvSpPr>
            <a:spLocks noGrp="1"/>
          </p:cNvSpPr>
          <p:nvPr>
            <p:ph type="sldNum" sz="quarter" idx="10"/>
          </p:nvPr>
        </p:nvSpPr>
        <p:spPr/>
        <p:txBody>
          <a:bodyPr/>
          <a:lstStyle/>
          <a:p>
            <a:pPr>
              <a:defRPr/>
            </a:pPr>
            <a:fld id="{8D7C5522-1BA0-47FD-B705-A51CEF771AD1}" type="slidenum">
              <a:rPr lang="en-US" smtClean="0"/>
              <a:pPr>
                <a:defRPr/>
              </a:pPr>
              <a:t>10</a:t>
            </a:fld>
            <a:endParaRPr lang="en-US" dirty="0"/>
          </a:p>
        </p:txBody>
      </p:sp>
      <p:sp>
        <p:nvSpPr>
          <p:cNvPr id="7" name="Rectangle 6"/>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156" name="TextBox 6"/>
          <p:cNvSpPr txBox="1">
            <a:spLocks noChangeArrowheads="1"/>
          </p:cNvSpPr>
          <p:nvPr/>
        </p:nvSpPr>
        <p:spPr bwMode="auto">
          <a:xfrm>
            <a:off x="455613" y="6161088"/>
            <a:ext cx="6035675" cy="215900"/>
          </a:xfrm>
          <a:prstGeom prst="rect">
            <a:avLst/>
          </a:prstGeom>
          <a:noFill/>
          <a:ln w="9525">
            <a:noFill/>
            <a:miter lim="800000"/>
            <a:headEnd/>
            <a:tailEnd/>
          </a:ln>
        </p:spPr>
        <p:txBody>
          <a:bodyPr lIns="0" rIns="0" anchor="b">
            <a:spAutoFit/>
          </a:bodyPr>
          <a:lstStyle/>
          <a:p>
            <a:r>
              <a:rPr lang="en-US" sz="600" dirty="0"/>
              <a:t>SOURCES: </a:t>
            </a:r>
            <a:r>
              <a:rPr lang="en-US" sz="800" dirty="0"/>
              <a:t>MassHealth </a:t>
            </a:r>
            <a:r>
              <a:rPr lang="en-US" sz="800" dirty="0" smtClean="0"/>
              <a:t>Snapshot Report, monthly averages for January 2013 – December 2013; </a:t>
            </a:r>
            <a:r>
              <a:rPr lang="en-US" sz="800" dirty="0"/>
              <a:t>Kaiser Commission on Medicaid and the Uninsured. </a:t>
            </a:r>
          </a:p>
        </p:txBody>
      </p:sp>
      <p:sp>
        <p:nvSpPr>
          <p:cNvPr id="4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People with disabilities comprise a larger share of Medicaid membership in Massachusetts than nationally. Adults without disabilities qualify in Massachusetts at higher income levels than are typical in other states.</a:t>
            </a:r>
          </a:p>
          <a:p>
            <a:r>
              <a:rPr lang="en-US" dirty="0"/>
              <a:t>MassHealth CommonHealth provides opportunity for more people with disabilities to get coverage. Seniors make up about the same portion of Medicaid enrollment in Massachusetts and the nation.</a:t>
            </a:r>
          </a:p>
        </p:txBody>
      </p:sp>
      <p:sp>
        <p:nvSpPr>
          <p:cNvPr id="32" name="Rectangle 22"/>
          <p:cNvSpPr>
            <a:spLocks noChangeArrowheads="1"/>
          </p:cNvSpPr>
          <p:nvPr/>
        </p:nvSpPr>
        <p:spPr bwMode="auto">
          <a:xfrm>
            <a:off x="2756379" y="3466152"/>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39%</a:t>
            </a:r>
            <a:endParaRPr lang="en-US" sz="1100" dirty="0">
              <a:solidFill>
                <a:srgbClr val="FFFFFF"/>
              </a:solidFill>
            </a:endParaRPr>
          </a:p>
        </p:txBody>
      </p:sp>
      <p:sp>
        <p:nvSpPr>
          <p:cNvPr id="33" name="Rectangle 22"/>
          <p:cNvSpPr>
            <a:spLocks noChangeArrowheads="1"/>
          </p:cNvSpPr>
          <p:nvPr/>
        </p:nvSpPr>
        <p:spPr bwMode="auto">
          <a:xfrm>
            <a:off x="1430371" y="4486275"/>
            <a:ext cx="274603"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32%</a:t>
            </a:r>
            <a:endParaRPr lang="en-US" sz="1100" dirty="0">
              <a:solidFill>
                <a:srgbClr val="FFFFFF"/>
              </a:solidFill>
            </a:endParaRPr>
          </a:p>
        </p:txBody>
      </p:sp>
      <p:sp>
        <p:nvSpPr>
          <p:cNvPr id="35" name="Rectangle 22"/>
          <p:cNvSpPr>
            <a:spLocks noChangeArrowheads="1"/>
          </p:cNvSpPr>
          <p:nvPr/>
        </p:nvSpPr>
        <p:spPr bwMode="auto">
          <a:xfrm>
            <a:off x="1430371" y="2647950"/>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9%</a:t>
            </a:r>
            <a:endParaRPr lang="en-US" sz="1100" dirty="0">
              <a:solidFill>
                <a:srgbClr val="FFFFFF"/>
              </a:solidFill>
            </a:endParaRPr>
          </a:p>
        </p:txBody>
      </p:sp>
      <p:grpSp>
        <p:nvGrpSpPr>
          <p:cNvPr id="38" name="Group 29"/>
          <p:cNvGrpSpPr/>
          <p:nvPr/>
        </p:nvGrpSpPr>
        <p:grpSpPr>
          <a:xfrm>
            <a:off x="771525" y="5355460"/>
            <a:ext cx="1205599" cy="365760"/>
            <a:chOff x="514350" y="2717035"/>
            <a:chExt cx="1205599" cy="365760"/>
          </a:xfrm>
        </p:grpSpPr>
        <p:sp>
          <p:nvSpPr>
            <p:cNvPr id="41" name="Oval 40"/>
            <p:cNvSpPr>
              <a:spLocks noChangeAspect="1"/>
            </p:cNvSpPr>
            <p:nvPr/>
          </p:nvSpPr>
          <p:spPr>
            <a:xfrm>
              <a:off x="514350" y="2733675"/>
              <a:ext cx="182880" cy="1828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Rectangle 43"/>
            <p:cNvSpPr/>
            <p:nvPr/>
          </p:nvSpPr>
          <p:spPr>
            <a:xfrm>
              <a:off x="714109" y="2717035"/>
              <a:ext cx="1005840"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t" anchorCtr="0"/>
            <a:lstStyle/>
            <a:p>
              <a:pPr>
                <a:defRPr/>
              </a:pPr>
              <a:r>
                <a:rPr lang="en-US" sz="1000" b="1" dirty="0" smtClean="0">
                  <a:solidFill>
                    <a:srgbClr val="1C1C1C"/>
                  </a:solidFill>
                </a:rPr>
                <a:t>Non-Disabled Children</a:t>
              </a:r>
              <a:endParaRPr lang="en-US" sz="1000" b="1" dirty="0">
                <a:solidFill>
                  <a:srgbClr val="1C1C1C"/>
                </a:solidFill>
              </a:endParaRPr>
            </a:p>
          </p:txBody>
        </p:sp>
      </p:grpSp>
      <p:grpSp>
        <p:nvGrpSpPr>
          <p:cNvPr id="48" name="Group 37"/>
          <p:cNvGrpSpPr/>
          <p:nvPr/>
        </p:nvGrpSpPr>
        <p:grpSpPr>
          <a:xfrm>
            <a:off x="2327364" y="5355460"/>
            <a:ext cx="1205599" cy="365760"/>
            <a:chOff x="1705241" y="2717035"/>
            <a:chExt cx="1205599" cy="365760"/>
          </a:xfrm>
        </p:grpSpPr>
        <p:sp>
          <p:nvSpPr>
            <p:cNvPr id="49" name="Oval 48"/>
            <p:cNvSpPr>
              <a:spLocks noChangeAspect="1"/>
            </p:cNvSpPr>
            <p:nvPr/>
          </p:nvSpPr>
          <p:spPr>
            <a:xfrm>
              <a:off x="1705241" y="2733675"/>
              <a:ext cx="182880" cy="18288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Rectangle 50"/>
            <p:cNvSpPr/>
            <p:nvPr/>
          </p:nvSpPr>
          <p:spPr>
            <a:xfrm>
              <a:off x="1905000" y="2717035"/>
              <a:ext cx="1005840"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t" anchorCtr="0"/>
            <a:lstStyle/>
            <a:p>
              <a:pPr>
                <a:defRPr/>
              </a:pPr>
              <a:r>
                <a:rPr lang="en-US" sz="1000" b="1" dirty="0" smtClean="0">
                  <a:solidFill>
                    <a:srgbClr val="1C1C1C"/>
                  </a:solidFill>
                </a:rPr>
                <a:t>Non-Disabled Adults</a:t>
              </a:r>
              <a:endParaRPr lang="en-US" sz="1000" b="1" dirty="0">
                <a:solidFill>
                  <a:srgbClr val="1C1C1C"/>
                </a:solidFill>
              </a:endParaRPr>
            </a:p>
          </p:txBody>
        </p:sp>
      </p:grpSp>
      <p:grpSp>
        <p:nvGrpSpPr>
          <p:cNvPr id="52" name="Group 40"/>
          <p:cNvGrpSpPr/>
          <p:nvPr/>
        </p:nvGrpSpPr>
        <p:grpSpPr>
          <a:xfrm>
            <a:off x="3883203" y="5355460"/>
            <a:ext cx="1205599" cy="365760"/>
            <a:chOff x="3076841" y="2717035"/>
            <a:chExt cx="1205599" cy="365760"/>
          </a:xfrm>
        </p:grpSpPr>
        <p:sp>
          <p:nvSpPr>
            <p:cNvPr id="53" name="Oval 52"/>
            <p:cNvSpPr>
              <a:spLocks noChangeAspect="1"/>
            </p:cNvSpPr>
            <p:nvPr/>
          </p:nvSpPr>
          <p:spPr>
            <a:xfrm>
              <a:off x="3076841" y="2733675"/>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4" name="Rectangle 53"/>
            <p:cNvSpPr/>
            <p:nvPr/>
          </p:nvSpPr>
          <p:spPr>
            <a:xfrm>
              <a:off x="3276600" y="2717035"/>
              <a:ext cx="1005840"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t" anchorCtr="0"/>
            <a:lstStyle/>
            <a:p>
              <a:pPr>
                <a:defRPr/>
              </a:pPr>
              <a:r>
                <a:rPr lang="en-US" sz="1000" b="1" dirty="0" smtClean="0">
                  <a:solidFill>
                    <a:srgbClr val="1C1C1C"/>
                  </a:solidFill>
                </a:rPr>
                <a:t>Adults &amp; Children with Disabilities</a:t>
              </a:r>
              <a:endParaRPr lang="en-US" sz="1000" b="1" dirty="0">
                <a:solidFill>
                  <a:srgbClr val="1C1C1C"/>
                </a:solidFill>
              </a:endParaRPr>
            </a:p>
          </p:txBody>
        </p:sp>
      </p:grpSp>
      <p:grpSp>
        <p:nvGrpSpPr>
          <p:cNvPr id="55" name="Group 43"/>
          <p:cNvGrpSpPr/>
          <p:nvPr/>
        </p:nvGrpSpPr>
        <p:grpSpPr>
          <a:xfrm>
            <a:off x="5439041" y="5355460"/>
            <a:ext cx="1205599" cy="365760"/>
            <a:chOff x="4448441" y="2717035"/>
            <a:chExt cx="1205599" cy="365760"/>
          </a:xfrm>
        </p:grpSpPr>
        <p:sp>
          <p:nvSpPr>
            <p:cNvPr id="57" name="Oval 56"/>
            <p:cNvSpPr>
              <a:spLocks noChangeAspect="1"/>
            </p:cNvSpPr>
            <p:nvPr/>
          </p:nvSpPr>
          <p:spPr>
            <a:xfrm>
              <a:off x="4448441" y="2733675"/>
              <a:ext cx="182880" cy="18288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Rectangle 57"/>
            <p:cNvSpPr/>
            <p:nvPr/>
          </p:nvSpPr>
          <p:spPr>
            <a:xfrm>
              <a:off x="4648200" y="2717035"/>
              <a:ext cx="1005840"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t" anchorCtr="0"/>
            <a:lstStyle/>
            <a:p>
              <a:pPr>
                <a:defRPr/>
              </a:pPr>
              <a:r>
                <a:rPr lang="en-US" sz="1000" b="1" dirty="0" smtClean="0">
                  <a:solidFill>
                    <a:srgbClr val="1C1C1C"/>
                  </a:solidFill>
                </a:rPr>
                <a:t>Seniors</a:t>
              </a:r>
              <a:endParaRPr lang="en-US" sz="1000" b="1" dirty="0">
                <a:solidFill>
                  <a:srgbClr val="1C1C1C"/>
                </a:solidFill>
              </a:endParaRPr>
            </a:p>
          </p:txBody>
        </p:sp>
      </p:grpSp>
      <p:sp>
        <p:nvSpPr>
          <p:cNvPr id="59" name="Rectangle 8"/>
          <p:cNvSpPr>
            <a:spLocks noChangeArrowheads="1"/>
          </p:cNvSpPr>
          <p:nvPr/>
        </p:nvSpPr>
        <p:spPr bwMode="auto">
          <a:xfrm>
            <a:off x="704850" y="2065338"/>
            <a:ext cx="2419350" cy="246221"/>
          </a:xfrm>
          <a:prstGeom prst="rect">
            <a:avLst/>
          </a:prstGeom>
          <a:no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200" b="1" dirty="0" smtClean="0">
                <a:solidFill>
                  <a:prstClr val="black"/>
                </a:solidFill>
                <a:latin typeface="Calibri"/>
                <a:cs typeface="Arial"/>
              </a:rPr>
              <a:t>MASSACHUSETTS, 2013</a:t>
            </a:r>
            <a:endParaRPr lang="en-US" sz="1200" b="1" dirty="0">
              <a:solidFill>
                <a:prstClr val="black"/>
              </a:solidFill>
              <a:latin typeface="Calibri"/>
              <a:cs typeface="Arial"/>
            </a:endParaRPr>
          </a:p>
        </p:txBody>
      </p:sp>
      <p:sp>
        <p:nvSpPr>
          <p:cNvPr id="61" name="Rectangle 22"/>
          <p:cNvSpPr>
            <a:spLocks noChangeArrowheads="1"/>
          </p:cNvSpPr>
          <p:nvPr/>
        </p:nvSpPr>
        <p:spPr bwMode="auto">
          <a:xfrm>
            <a:off x="5718246" y="3589977"/>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49%</a:t>
            </a:r>
            <a:endParaRPr lang="en-US" sz="1100" dirty="0">
              <a:solidFill>
                <a:srgbClr val="FFFFFF"/>
              </a:solidFill>
            </a:endParaRPr>
          </a:p>
        </p:txBody>
      </p:sp>
      <p:sp>
        <p:nvSpPr>
          <p:cNvPr id="62" name="Rectangle 22"/>
          <p:cNvSpPr>
            <a:spLocks noChangeArrowheads="1"/>
          </p:cNvSpPr>
          <p:nvPr/>
        </p:nvSpPr>
        <p:spPr bwMode="auto">
          <a:xfrm>
            <a:off x="4049338" y="4276725"/>
            <a:ext cx="274603"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26%</a:t>
            </a:r>
            <a:endParaRPr lang="en-US" sz="1100" dirty="0">
              <a:solidFill>
                <a:srgbClr val="FFFFFF"/>
              </a:solidFill>
            </a:endParaRPr>
          </a:p>
        </p:txBody>
      </p:sp>
      <p:sp>
        <p:nvSpPr>
          <p:cNvPr id="64" name="Rectangle 22"/>
          <p:cNvSpPr>
            <a:spLocks noChangeArrowheads="1"/>
          </p:cNvSpPr>
          <p:nvPr/>
        </p:nvSpPr>
        <p:spPr bwMode="auto">
          <a:xfrm>
            <a:off x="4439863" y="2619375"/>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10%</a:t>
            </a:r>
            <a:endParaRPr lang="en-US" sz="1100" dirty="0">
              <a:solidFill>
                <a:srgbClr val="FFFFFF"/>
              </a:solidFill>
            </a:endParaRPr>
          </a:p>
        </p:txBody>
      </p:sp>
      <p:sp>
        <p:nvSpPr>
          <p:cNvPr id="65" name="Rectangle 8"/>
          <p:cNvSpPr>
            <a:spLocks noChangeArrowheads="1"/>
          </p:cNvSpPr>
          <p:nvPr/>
        </p:nvSpPr>
        <p:spPr bwMode="auto">
          <a:xfrm>
            <a:off x="3666717" y="2065338"/>
            <a:ext cx="2419350" cy="246221"/>
          </a:xfrm>
          <a:prstGeom prst="rect">
            <a:avLst/>
          </a:prstGeom>
          <a:no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200" b="1" dirty="0" smtClean="0">
                <a:solidFill>
                  <a:prstClr val="black"/>
                </a:solidFill>
                <a:latin typeface="Calibri"/>
                <a:cs typeface="Arial"/>
              </a:rPr>
              <a:t>U.S., FFY 2010</a:t>
            </a:r>
            <a:endParaRPr lang="en-US" sz="1200" b="1" dirty="0">
              <a:solidFill>
                <a:prstClr val="black"/>
              </a:solidFill>
              <a:latin typeface="Calibri"/>
              <a:cs typeface="Arial"/>
            </a:endParaRPr>
          </a:p>
        </p:txBody>
      </p:sp>
      <p:graphicFrame>
        <p:nvGraphicFramePr>
          <p:cNvPr id="37" name="Chart 36"/>
          <p:cNvGraphicFramePr>
            <a:graphicFrameLocks/>
          </p:cNvGraphicFramePr>
          <p:nvPr>
            <p:extLst>
              <p:ext uri="{D42A27DB-BD31-4B8C-83A1-F6EECF244321}">
                <p14:modId xmlns:p14="http://schemas.microsoft.com/office/powerpoint/2010/main" val="1962860241"/>
              </p:ext>
            </p:extLst>
          </p:nvPr>
        </p:nvGraphicFramePr>
        <p:xfrm>
          <a:off x="3124200" y="2188448"/>
          <a:ext cx="3733800" cy="3094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a:graphicFrameLocks/>
          </p:cNvGraphicFramePr>
          <p:nvPr>
            <p:extLst>
              <p:ext uri="{D42A27DB-BD31-4B8C-83A1-F6EECF244321}">
                <p14:modId xmlns:p14="http://schemas.microsoft.com/office/powerpoint/2010/main" val="3190816097"/>
              </p:ext>
            </p:extLst>
          </p:nvPr>
        </p:nvGraphicFramePr>
        <p:xfrm>
          <a:off x="-163224" y="2151771"/>
          <a:ext cx="4155497" cy="315198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dirty="0" smtClean="0"/>
              <a:t>MASSHEALTH PLAYS A SIGNIFICANT BUT NOT </a:t>
            </a:r>
            <a:br>
              <a:rPr lang="en-US" dirty="0" smtClean="0"/>
            </a:br>
            <a:r>
              <a:rPr lang="en-US" dirty="0" smtClean="0"/>
              <a:t>DISPROPORTIONATE ROLE IN THE COVERAGE</a:t>
            </a:r>
            <a:br>
              <a:rPr lang="en-US" dirty="0" smtClean="0"/>
            </a:br>
            <a:r>
              <a:rPr lang="en-US" dirty="0" smtClean="0"/>
              <a:t>OF MASSACHUSETTS RESIDENTS</a:t>
            </a:r>
          </a:p>
        </p:txBody>
      </p:sp>
      <p:sp>
        <p:nvSpPr>
          <p:cNvPr id="3" name="Slide Number Placeholder 2"/>
          <p:cNvSpPr>
            <a:spLocks noGrp="1"/>
          </p:cNvSpPr>
          <p:nvPr>
            <p:ph type="sldNum" sz="quarter" idx="10"/>
          </p:nvPr>
        </p:nvSpPr>
        <p:spPr/>
        <p:txBody>
          <a:bodyPr/>
          <a:lstStyle/>
          <a:p>
            <a:pPr>
              <a:defRPr/>
            </a:pPr>
            <a:fld id="{574DBB38-F1C2-4FCF-8307-5D37C73F6C36}" type="slidenum">
              <a:rPr lang="en-US"/>
              <a:pPr>
                <a:defRPr/>
              </a:pPr>
              <a:t>11</a:t>
            </a:fld>
            <a:endParaRPr lang="en-US" dirty="0"/>
          </a:p>
        </p:txBody>
      </p:sp>
      <p:sp>
        <p:nvSpPr>
          <p:cNvPr id="51203" name="TextBox 6"/>
          <p:cNvSpPr txBox="1">
            <a:spLocks noChangeArrowheads="1"/>
          </p:cNvSpPr>
          <p:nvPr/>
        </p:nvSpPr>
        <p:spPr bwMode="auto">
          <a:xfrm>
            <a:off x="455613" y="5792213"/>
            <a:ext cx="5802312" cy="584775"/>
          </a:xfrm>
          <a:prstGeom prst="rect">
            <a:avLst/>
          </a:prstGeom>
          <a:noFill/>
          <a:ln w="9525">
            <a:noFill/>
            <a:miter lim="800000"/>
            <a:headEnd/>
            <a:tailEnd/>
          </a:ln>
        </p:spPr>
        <p:txBody>
          <a:bodyPr lIns="0" rIns="0" anchor="b">
            <a:spAutoFit/>
          </a:bodyPr>
          <a:lstStyle/>
          <a:p>
            <a:pPr eaLnBrk="0" hangingPunct="0"/>
            <a:r>
              <a:rPr lang="en-US" sz="600" dirty="0">
                <a:solidFill>
                  <a:srgbClr val="1C1C1C"/>
                </a:solidFill>
              </a:rPr>
              <a:t>SOURCES</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Calculations based on Medicaid enrollment data from </a:t>
            </a:r>
            <a:r>
              <a:rPr lang="en-US" sz="800" dirty="0" smtClean="0"/>
              <a:t>Henry </a:t>
            </a:r>
            <a:r>
              <a:rPr lang="en-US" sz="800" dirty="0"/>
              <a:t>J. Kaiser Family </a:t>
            </a:r>
            <a:r>
              <a:rPr lang="en-US" sz="800" dirty="0" smtClean="0"/>
              <a:t>Foundation (FY 2010), </a:t>
            </a:r>
            <a:r>
              <a:rPr lang="en-US" sz="800" dirty="0"/>
              <a:t>Statehealthfacts.org; </a:t>
            </a:r>
            <a:br>
              <a:rPr lang="en-US" sz="800" dirty="0"/>
            </a:br>
            <a:r>
              <a:rPr lang="en-US" sz="800" dirty="0"/>
              <a:t>Population </a:t>
            </a:r>
            <a:r>
              <a:rPr lang="en-US" sz="800" dirty="0" smtClean="0"/>
              <a:t>estimates </a:t>
            </a:r>
            <a:r>
              <a:rPr lang="en-US" sz="800" dirty="0"/>
              <a:t>from the U.S. Census Bureau, Annual Estimates of the Resident Population for the United States, Regions, States, and Puerto Rico: April 1, </a:t>
            </a:r>
            <a:r>
              <a:rPr lang="en-US" sz="800" dirty="0" smtClean="0"/>
              <a:t>2010 </a:t>
            </a:r>
            <a:r>
              <a:rPr lang="en-US" sz="800" dirty="0"/>
              <a:t>to July 1, </a:t>
            </a:r>
            <a:r>
              <a:rPr lang="en-US" sz="800" dirty="0" smtClean="0"/>
              <a:t>2012 </a:t>
            </a:r>
            <a:r>
              <a:rPr lang="en-US" sz="800" dirty="0"/>
              <a:t>(</a:t>
            </a:r>
            <a:r>
              <a:rPr lang="en-US" sz="800" dirty="0" smtClean="0"/>
              <a:t>NST-EST2012-01), July 2010 data. Massachusetts data based on MassHealth Snapshot report 7/10. </a:t>
            </a:r>
          </a:p>
          <a:p>
            <a:pPr eaLnBrk="0" hangingPunct="0"/>
            <a:r>
              <a:rPr lang="en-US" sz="600" dirty="0" smtClean="0">
                <a:solidFill>
                  <a:srgbClr val="1C1C1C"/>
                </a:solidFill>
              </a:rPr>
              <a:t>NOTE:</a:t>
            </a:r>
            <a:r>
              <a:rPr lang="en-US" sz="800" dirty="0" smtClean="0"/>
              <a:t> Enrollment estimates differ slightly from previous data as some individuals were categorized incorrectly (Kaiser Family Foundation)</a:t>
            </a:r>
            <a:endParaRPr lang="en-US" sz="800" dirty="0"/>
          </a:p>
        </p:txBody>
      </p:sp>
      <p:sp>
        <p:nvSpPr>
          <p:cNvPr id="8" name="Rectangle 7"/>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 Box 11"/>
          <p:cNvSpPr txBox="1">
            <a:spLocks noChangeArrowheads="1"/>
          </p:cNvSpPr>
          <p:nvPr/>
        </p:nvSpPr>
        <p:spPr bwMode="auto">
          <a:xfrm>
            <a:off x="6627813" y="1819656"/>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Despite its much lower uninsured rate, higher Medicaid eligibility standards than many other states and successful outreach to ensure those eligible for Medicaid are enrolled, MassHealth does not cover an unusually high percentage of the state population. Massachusetts has relatively high incomes and a high rate of employer-sponsored insurance.</a:t>
            </a:r>
          </a:p>
        </p:txBody>
      </p:sp>
      <p:sp>
        <p:nvSpPr>
          <p:cNvPr id="11"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latin typeface="+mn-lt"/>
                <a:cs typeface="+mn-cs"/>
              </a:rPr>
              <a:t>PERCENTAGE OF POPULATION ENROLLED IN MEDICAID, </a:t>
            </a:r>
            <a:r>
              <a:rPr lang="en-US" sz="1000" b="1" dirty="0" smtClean="0">
                <a:latin typeface="+mn-lt"/>
                <a:cs typeface="+mn-cs"/>
              </a:rPr>
              <a:t>2010 </a:t>
            </a:r>
            <a:endParaRPr lang="en-US" sz="1000" b="1" dirty="0">
              <a:latin typeface="+mn-lt"/>
              <a:cs typeface="+mn-cs"/>
            </a:endParaRPr>
          </a:p>
        </p:txBody>
      </p:sp>
      <p:cxnSp>
        <p:nvCxnSpPr>
          <p:cNvPr id="14" name="Straight Connector 13"/>
          <p:cNvCxnSpPr/>
          <p:nvPr/>
        </p:nvCxnSpPr>
        <p:spPr>
          <a:xfrm>
            <a:off x="952500" y="5798423"/>
            <a:ext cx="54006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8"/>
          <p:cNvSpPr>
            <a:spLocks noChangeArrowheads="1"/>
          </p:cNvSpPr>
          <p:nvPr/>
        </p:nvSpPr>
        <p:spPr bwMode="auto">
          <a:xfrm>
            <a:off x="3457574" y="5607190"/>
            <a:ext cx="390526" cy="191234"/>
          </a:xfrm>
          <a:prstGeom prst="rect">
            <a:avLst/>
          </a:prstGeom>
          <a:solidFill>
            <a:schemeClr val="bg1"/>
          </a:solid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State</a:t>
            </a:r>
            <a:endParaRPr lang="en-US" sz="800" b="1" dirty="0">
              <a:solidFill>
                <a:prstClr val="black"/>
              </a:solidFill>
              <a:latin typeface="Calibri"/>
              <a:cs typeface="Arial"/>
            </a:endParaRPr>
          </a:p>
        </p:txBody>
      </p:sp>
      <p:graphicFrame>
        <p:nvGraphicFramePr>
          <p:cNvPr id="12" name="Chart 11"/>
          <p:cNvGraphicFramePr>
            <a:graphicFrameLocks/>
          </p:cNvGraphicFramePr>
          <p:nvPr>
            <p:extLst>
              <p:ext uri="{D42A27DB-BD31-4B8C-83A1-F6EECF244321}">
                <p14:modId xmlns:p14="http://schemas.microsoft.com/office/powerpoint/2010/main" val="819423435"/>
              </p:ext>
            </p:extLst>
          </p:nvPr>
        </p:nvGraphicFramePr>
        <p:xfrm>
          <a:off x="164124" y="2057400"/>
          <a:ext cx="6349390" cy="36274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1"/>
          <p:cNvSpPr txBox="1">
            <a:spLocks noChangeArrowheads="1"/>
          </p:cNvSpPr>
          <p:nvPr/>
        </p:nvSpPr>
        <p:spPr bwMode="auto">
          <a:xfrm>
            <a:off x="6627813" y="1819656"/>
            <a:ext cx="2057400" cy="448056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Since the MassHealth waiver began in 1997, MassHealth membership has steadily grown, and the number of Massachusetts residents without insurance steadily declined from 2004-2010. 2011 saw a slight increase in the number of uninsured perhaps due to the unusually low number of uninsured MA residents in 2010. Commonwealth Care, introduced in 2007, has also played a role in recent declines in the number of uninsured.</a:t>
            </a:r>
          </a:p>
          <a:p>
            <a:r>
              <a:rPr lang="en-US" dirty="0"/>
              <a:t>Most of the recent increase in MassHealth enrollment has been driven by the recession. Enrollment growth in categories of eligibility that were expanded under Massachusetts’ health reform law represented only a quarter of overall growth in MassHealth enrollment since implementation of reform.</a:t>
            </a:r>
          </a:p>
          <a:p>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15816331"/>
              </p:ext>
            </p:extLst>
          </p:nvPr>
        </p:nvGraphicFramePr>
        <p:xfrm>
          <a:off x="295717" y="2228832"/>
          <a:ext cx="6217795" cy="3600468"/>
        </p:xfrm>
        <a:graphic>
          <a:graphicData uri="http://schemas.openxmlformats.org/drawingml/2006/chart">
            <c:chart xmlns:c="http://schemas.openxmlformats.org/drawingml/2006/chart" xmlns:r="http://schemas.openxmlformats.org/officeDocument/2006/relationships" r:id="rId3"/>
          </a:graphicData>
        </a:graphic>
      </p:graphicFrame>
      <p:sp>
        <p:nvSpPr>
          <p:cNvPr id="53249" name="Title 1"/>
          <p:cNvSpPr>
            <a:spLocks noGrp="1"/>
          </p:cNvSpPr>
          <p:nvPr>
            <p:ph type="title"/>
          </p:nvPr>
        </p:nvSpPr>
        <p:spPr>
          <a:xfrm>
            <a:off x="455612" y="841375"/>
            <a:ext cx="8606907" cy="796925"/>
          </a:xfrm>
        </p:spPr>
        <p:txBody>
          <a:bodyPr/>
          <a:lstStyle/>
          <a:p>
            <a:r>
              <a:rPr lang="en-US" dirty="0" smtClean="0"/>
              <a:t>GROWING MASSHEALTH ENROLLMENT HAS ACCOMPANIED THE DECLINE IN THE NUMBER OF UNINSURED</a:t>
            </a:r>
          </a:p>
        </p:txBody>
      </p:sp>
      <p:sp>
        <p:nvSpPr>
          <p:cNvPr id="3" name="Slide Number Placeholder 2"/>
          <p:cNvSpPr>
            <a:spLocks noGrp="1"/>
          </p:cNvSpPr>
          <p:nvPr>
            <p:ph type="sldNum" sz="quarter" idx="10"/>
          </p:nvPr>
        </p:nvSpPr>
        <p:spPr/>
        <p:txBody>
          <a:bodyPr/>
          <a:lstStyle/>
          <a:p>
            <a:pPr>
              <a:defRPr/>
            </a:pPr>
            <a:fld id="{09E3CC8C-D28F-4F0C-ADF4-E73B2433B836}" type="slidenum">
              <a:rPr lang="en-US"/>
              <a:pPr>
                <a:defRPr/>
              </a:pPr>
              <a:t>12</a:t>
            </a:fld>
            <a:endParaRPr lang="en-US" dirty="0"/>
          </a:p>
        </p:txBody>
      </p:sp>
      <p:sp>
        <p:nvSpPr>
          <p:cNvPr id="53251" name="TextBox 6"/>
          <p:cNvSpPr txBox="1">
            <a:spLocks noChangeArrowheads="1"/>
          </p:cNvSpPr>
          <p:nvPr/>
        </p:nvSpPr>
        <p:spPr bwMode="auto">
          <a:xfrm>
            <a:off x="455613" y="5792213"/>
            <a:ext cx="5802312" cy="584775"/>
          </a:xfrm>
          <a:prstGeom prst="rect">
            <a:avLst/>
          </a:prstGeom>
          <a:noFill/>
          <a:ln w="9525">
            <a:noFill/>
            <a:miter lim="800000"/>
            <a:headEnd/>
            <a:tailEnd/>
          </a:ln>
        </p:spPr>
        <p:txBody>
          <a:bodyPr lIns="0" rIns="0" anchor="b">
            <a:spAutoFit/>
          </a:bodyPr>
          <a:lstStyle/>
          <a:p>
            <a:pPr eaLnBrk="0" hangingPunct="0"/>
            <a:r>
              <a:rPr lang="en-US" sz="600" dirty="0">
                <a:solidFill>
                  <a:srgbClr val="1C1C1C"/>
                </a:solidFill>
              </a:rPr>
              <a:t>SOURCES</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MassHealth figures are from the Office of Medicaid and are monthly averages, except 1998-2002 which are as of June 30. Uninsured numbers for 1998-2011 </a:t>
            </a:r>
            <a:r>
              <a:rPr lang="en-US" sz="800" dirty="0" smtClean="0"/>
              <a:t>from </a:t>
            </a:r>
            <a:r>
              <a:rPr lang="en-US" sz="800" dirty="0"/>
              <a:t>the Division of Health Care Finance and Policy, from a survey in that year, and for 2012 from the Center for Health Information and Analysis, from ACS </a:t>
            </a:r>
            <a:r>
              <a:rPr lang="en-US" sz="800" dirty="0" smtClean="0"/>
              <a:t>data. 1995 </a:t>
            </a:r>
            <a:r>
              <a:rPr lang="en-US" sz="800" dirty="0"/>
              <a:t>Uninsured numbers from </a:t>
            </a:r>
            <a:r>
              <a:rPr lang="en-US" sz="800" dirty="0" err="1"/>
              <a:t>Blendon</a:t>
            </a:r>
            <a:r>
              <a:rPr lang="en-US" sz="800" dirty="0"/>
              <a:t> et al., “Massachusetts Residents Without Health Insurance, 1995,” Harvard School of Public </a:t>
            </a:r>
            <a:r>
              <a:rPr lang="en-US" sz="800" dirty="0" smtClean="0"/>
              <a:t>Health. </a:t>
            </a:r>
            <a:endParaRPr lang="en-US" sz="800" dirty="0"/>
          </a:p>
        </p:txBody>
      </p:sp>
      <p:sp>
        <p:nvSpPr>
          <p:cNvPr id="8" name="Rectangle 7"/>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TRENDS IN MASSHEALTH ENROLLMENT AND UNINSURED, </a:t>
            </a:r>
            <a:r>
              <a:rPr lang="en-US" sz="1000" b="1" dirty="0" smtClean="0">
                <a:solidFill>
                  <a:prstClr val="black"/>
                </a:solidFill>
                <a:latin typeface="+mn-lt"/>
                <a:cs typeface="+mn-cs"/>
              </a:rPr>
              <a:t>1995-2011</a:t>
            </a:r>
            <a:r>
              <a:rPr lang="en-US" sz="1000" b="1" dirty="0">
                <a:solidFill>
                  <a:prstClr val="black"/>
                </a:solidFill>
                <a:latin typeface="+mn-lt"/>
                <a:cs typeface="+mn-cs"/>
              </a:rPr>
              <a:t/>
            </a:r>
            <a:br>
              <a:rPr lang="en-US" sz="1000" b="1" dirty="0">
                <a:solidFill>
                  <a:prstClr val="black"/>
                </a:solidFill>
                <a:latin typeface="+mn-lt"/>
                <a:cs typeface="+mn-cs"/>
              </a:rPr>
            </a:br>
            <a:r>
              <a:rPr lang="en-US" sz="800" b="1" dirty="0">
                <a:solidFill>
                  <a:prstClr val="black"/>
                </a:solidFill>
                <a:latin typeface="+mn-lt"/>
                <a:cs typeface="+mn-cs"/>
              </a:rPr>
              <a:t>(THOUSANDS)</a:t>
            </a:r>
            <a:endParaRPr lang="en-US" sz="1000" b="1" dirty="0">
              <a:solidFill>
                <a:prstClr val="black"/>
              </a:solidFill>
              <a:latin typeface="+mn-lt"/>
              <a:cs typeface="+mn-cs"/>
            </a:endParaRPr>
          </a:p>
        </p:txBody>
      </p:sp>
      <p:sp>
        <p:nvSpPr>
          <p:cNvPr id="13" name="TextBox 12"/>
          <p:cNvSpPr txBox="1"/>
          <p:nvPr/>
        </p:nvSpPr>
        <p:spPr>
          <a:xfrm>
            <a:off x="5763125" y="2905124"/>
            <a:ext cx="814647" cy="246221"/>
          </a:xfrm>
          <a:prstGeom prst="rect">
            <a:avLst/>
          </a:prstGeom>
          <a:noFill/>
        </p:spPr>
        <p:txBody>
          <a:bodyPr wrap="none" rtlCol="0">
            <a:spAutoFit/>
          </a:bodyPr>
          <a:lstStyle/>
          <a:p>
            <a:pPr algn="ctr"/>
            <a:r>
              <a:rPr lang="en-US" sz="1000" b="1" dirty="0" smtClean="0">
                <a:solidFill>
                  <a:srgbClr val="1C1C1C"/>
                </a:solidFill>
              </a:rPr>
              <a:t>MassHealth</a:t>
            </a:r>
            <a:endParaRPr lang="en-US" sz="1000" b="1" dirty="0">
              <a:solidFill>
                <a:srgbClr val="1C1C1C"/>
              </a:solidFill>
            </a:endParaRPr>
          </a:p>
        </p:txBody>
      </p:sp>
      <p:sp>
        <p:nvSpPr>
          <p:cNvPr id="14" name="TextBox 13"/>
          <p:cNvSpPr txBox="1"/>
          <p:nvPr/>
        </p:nvSpPr>
        <p:spPr>
          <a:xfrm>
            <a:off x="5663113" y="4725793"/>
            <a:ext cx="736100" cy="246221"/>
          </a:xfrm>
          <a:prstGeom prst="rect">
            <a:avLst/>
          </a:prstGeom>
          <a:noFill/>
        </p:spPr>
        <p:txBody>
          <a:bodyPr wrap="none" rtlCol="0">
            <a:spAutoFit/>
          </a:bodyPr>
          <a:lstStyle/>
          <a:p>
            <a:pPr algn="ctr"/>
            <a:r>
              <a:rPr lang="en-US" sz="1000" b="1" dirty="0" smtClean="0">
                <a:solidFill>
                  <a:srgbClr val="1C1C1C"/>
                </a:solidFill>
              </a:rPr>
              <a:t>Uninsured</a:t>
            </a:r>
            <a:endParaRPr lang="en-US" sz="1000" b="1" dirty="0">
              <a:solidFill>
                <a:srgbClr val="1C1C1C"/>
              </a:solidFill>
            </a:endParaRPr>
          </a:p>
        </p:txBody>
      </p:sp>
    </p:spTree>
    <p:extLst>
      <p:ext uri="{BB962C8B-B14F-4D97-AF65-F5344CB8AC3E}">
        <p14:creationId xmlns:p14="http://schemas.microsoft.com/office/powerpoint/2010/main" val="1668034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344889030"/>
              </p:ext>
            </p:extLst>
          </p:nvPr>
        </p:nvGraphicFramePr>
        <p:xfrm>
          <a:off x="270669" y="2206382"/>
          <a:ext cx="6172200" cy="3243893"/>
        </p:xfrm>
        <a:graphic>
          <a:graphicData uri="http://schemas.openxmlformats.org/drawingml/2006/chart">
            <c:chart xmlns:c="http://schemas.openxmlformats.org/drawingml/2006/chart" xmlns:r="http://schemas.openxmlformats.org/officeDocument/2006/relationships" r:id="rId3"/>
          </a:graphicData>
        </a:graphic>
      </p:graphicFrame>
      <p:sp>
        <p:nvSpPr>
          <p:cNvPr id="55297" name="Title 1"/>
          <p:cNvSpPr>
            <a:spLocks noGrp="1"/>
          </p:cNvSpPr>
          <p:nvPr>
            <p:ph type="title"/>
          </p:nvPr>
        </p:nvSpPr>
        <p:spPr/>
        <p:txBody>
          <a:bodyPr/>
          <a:lstStyle/>
          <a:p>
            <a:r>
              <a:rPr lang="en-US" dirty="0" smtClean="0"/>
              <a:t>MEDICAID ENROLLMENT</a:t>
            </a:r>
            <a:br>
              <a:rPr lang="en-US" dirty="0" smtClean="0"/>
            </a:br>
            <a:r>
              <a:rPr lang="en-US" dirty="0" smtClean="0"/>
              <a:t>HAS GROWN IN THE PAST DECADE, </a:t>
            </a:r>
            <a:br>
              <a:rPr lang="en-US" dirty="0" smtClean="0"/>
            </a:br>
            <a:r>
              <a:rPr lang="en-US" dirty="0" smtClean="0"/>
              <a:t>BOTH NATIONALLY AND IN MASSACHUSETTS</a:t>
            </a:r>
          </a:p>
        </p:txBody>
      </p:sp>
      <p:sp>
        <p:nvSpPr>
          <p:cNvPr id="3" name="Slide Number Placeholder 2"/>
          <p:cNvSpPr>
            <a:spLocks noGrp="1"/>
          </p:cNvSpPr>
          <p:nvPr>
            <p:ph type="sldNum" sz="quarter" idx="10"/>
          </p:nvPr>
        </p:nvSpPr>
        <p:spPr/>
        <p:txBody>
          <a:bodyPr/>
          <a:lstStyle/>
          <a:p>
            <a:pPr>
              <a:defRPr/>
            </a:pPr>
            <a:fld id="{92070A04-EA8D-4039-88CC-CBE01FABB9BF}" type="slidenum">
              <a:rPr lang="en-US" smtClean="0"/>
              <a:pPr>
                <a:defRPr/>
              </a:pPr>
              <a:t>13</a:t>
            </a:fld>
            <a:endParaRPr lang="en-US" dirty="0"/>
          </a:p>
        </p:txBody>
      </p:sp>
      <p:sp>
        <p:nvSpPr>
          <p:cNvPr id="55299" name="TextBox 6"/>
          <p:cNvSpPr txBox="1">
            <a:spLocks noChangeArrowheads="1"/>
          </p:cNvSpPr>
          <p:nvPr/>
        </p:nvSpPr>
        <p:spPr bwMode="auto">
          <a:xfrm>
            <a:off x="455613" y="6161544"/>
            <a:ext cx="6088062" cy="215444"/>
          </a:xfrm>
          <a:prstGeom prst="rect">
            <a:avLst/>
          </a:prstGeom>
          <a:noFill/>
          <a:ln w="9525">
            <a:noFill/>
            <a:miter lim="800000"/>
            <a:headEnd/>
            <a:tailEnd/>
          </a:ln>
        </p:spPr>
        <p:txBody>
          <a:bodyPr wrap="square" lIns="0" rIns="0" anchor="b">
            <a:spAutoFit/>
          </a:bodyPr>
          <a:lstStyle/>
          <a:p>
            <a:pPr eaLnBrk="0" hangingPunct="0"/>
            <a:r>
              <a:rPr lang="en-US" sz="600" dirty="0">
                <a:solidFill>
                  <a:srgbClr val="1C1C1C"/>
                </a:solidFill>
              </a:rPr>
              <a:t>SOURCE</a:t>
            </a:r>
            <a:r>
              <a:rPr lang="en-US" sz="600" dirty="0">
                <a:solidFill>
                  <a:srgbClr val="000000"/>
                </a:solidFill>
                <a:ea typeface="ＭＳ Ｐゴシック"/>
                <a:cs typeface="ＭＳ Ｐゴシック"/>
              </a:rPr>
              <a:t>: </a:t>
            </a:r>
            <a:r>
              <a:rPr lang="en-US" sz="800" dirty="0">
                <a:solidFill>
                  <a:srgbClr val="000000"/>
                </a:solidFill>
                <a:ea typeface="ＭＳ Ｐゴシック"/>
                <a:cs typeface="ＭＳ Ｐゴシック"/>
              </a:rPr>
              <a:t>Kaiser Commission on Medicaid and Uninsured, “Medicaid Enrollment: </a:t>
            </a:r>
            <a:r>
              <a:rPr lang="en-US" sz="800" dirty="0" smtClean="0">
                <a:solidFill>
                  <a:srgbClr val="000000"/>
                </a:solidFill>
                <a:ea typeface="ＭＳ Ｐゴシック"/>
                <a:cs typeface="ＭＳ Ｐゴシック"/>
              </a:rPr>
              <a:t>June 2012 </a:t>
            </a:r>
            <a:r>
              <a:rPr lang="en-US" sz="800" dirty="0">
                <a:solidFill>
                  <a:srgbClr val="000000"/>
                </a:solidFill>
                <a:ea typeface="ＭＳ Ｐゴシック"/>
                <a:cs typeface="ＭＳ Ｐゴシック"/>
              </a:rPr>
              <a:t>Data Snapshot,” </a:t>
            </a:r>
            <a:r>
              <a:rPr lang="en-US" sz="800" dirty="0" smtClean="0">
                <a:solidFill>
                  <a:srgbClr val="000000"/>
                </a:solidFill>
                <a:ea typeface="ＭＳ Ｐゴシック"/>
                <a:cs typeface="ＭＳ Ｐゴシック"/>
              </a:rPr>
              <a:t>August 2013.  </a:t>
            </a:r>
            <a:r>
              <a:rPr lang="en-US" sz="800" dirty="0">
                <a:solidFill>
                  <a:srgbClr val="000000"/>
                </a:solidFill>
                <a:ea typeface="ＭＳ Ｐゴシック"/>
                <a:cs typeface="ＭＳ Ｐゴシック"/>
              </a:rPr>
              <a:t>June data </a:t>
            </a:r>
            <a:r>
              <a:rPr lang="en-US" sz="800" dirty="0" smtClean="0">
                <a:solidFill>
                  <a:srgbClr val="000000"/>
                </a:solidFill>
                <a:ea typeface="ＭＳ Ｐゴシック"/>
                <a:cs typeface="ＭＳ Ｐゴシック"/>
              </a:rPr>
              <a:t>for </a:t>
            </a:r>
            <a:r>
              <a:rPr lang="en-US" sz="800" dirty="0">
                <a:solidFill>
                  <a:srgbClr val="000000"/>
                </a:solidFill>
                <a:ea typeface="ＭＳ Ｐゴシック"/>
                <a:cs typeface="ＭＳ Ｐゴシック"/>
              </a:rPr>
              <a:t>all </a:t>
            </a:r>
            <a:r>
              <a:rPr lang="en-US" sz="800" dirty="0" smtClean="0">
                <a:solidFill>
                  <a:srgbClr val="000000"/>
                </a:solidFill>
                <a:ea typeface="ＭＳ Ｐゴシック"/>
                <a:cs typeface="ＭＳ Ｐゴシック"/>
              </a:rPr>
              <a:t>years.</a:t>
            </a:r>
            <a:endParaRPr lang="en-US" sz="800" dirty="0"/>
          </a:p>
        </p:txBody>
      </p:sp>
      <p:sp>
        <p:nvSpPr>
          <p:cNvPr id="8" name="Rectangle 7"/>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U.S. AND MASSACHUSETTS MEDICAID ENROLLMENT GROWTH INDICIES</a:t>
            </a:r>
            <a:br>
              <a:rPr lang="en-US" sz="1000" b="1" dirty="0">
                <a:solidFill>
                  <a:prstClr val="black"/>
                </a:solidFill>
                <a:latin typeface="+mn-lt"/>
                <a:cs typeface="+mn-cs"/>
              </a:rPr>
            </a:br>
            <a:r>
              <a:rPr lang="en-US" sz="800" b="1" dirty="0">
                <a:solidFill>
                  <a:prstClr val="black"/>
                </a:solidFill>
                <a:latin typeface="+mn-lt"/>
                <a:cs typeface="+mn-cs"/>
              </a:rPr>
              <a:t>(YEAR 2000 = 100)</a:t>
            </a: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Medicaid enrollment increased at a similar rate in Massachusetts and the U.S. between 2003 and 2012.</a:t>
            </a:r>
          </a:p>
          <a:p>
            <a:r>
              <a:rPr lang="en-US" dirty="0"/>
              <a:t>The acceleration in growth in the U.S. since 2008 is due largely to the recession. Enrollment in Massachusetts did not grow as quickly during that period because employer-sponsored insurance did not decline as much as it did in the nation as whole. The trend slowed slightly in the second half of 2010.</a:t>
            </a:r>
          </a:p>
        </p:txBody>
      </p:sp>
      <p:sp>
        <p:nvSpPr>
          <p:cNvPr id="55306" name="TextBox 11"/>
          <p:cNvSpPr txBox="1">
            <a:spLocks noChangeArrowheads="1"/>
          </p:cNvSpPr>
          <p:nvPr/>
        </p:nvSpPr>
        <p:spPr bwMode="auto">
          <a:xfrm>
            <a:off x="379413" y="5686425"/>
            <a:ext cx="5867400" cy="461665"/>
          </a:xfrm>
          <a:prstGeom prst="rect">
            <a:avLst/>
          </a:prstGeom>
          <a:noFill/>
          <a:ln w="9525">
            <a:noFill/>
            <a:miter lim="800000"/>
            <a:headEnd/>
            <a:tailEnd/>
          </a:ln>
        </p:spPr>
        <p:txBody>
          <a:bodyPr>
            <a:spAutoFit/>
          </a:bodyPr>
          <a:lstStyle/>
          <a:p>
            <a:r>
              <a:rPr lang="en-US" sz="600" dirty="0"/>
              <a:t>NOTE</a:t>
            </a:r>
            <a:r>
              <a:rPr lang="en-US" sz="800" dirty="0"/>
              <a:t>: The decline in Massachusetts enrollment in 2003 was due to the changes to the MassHealth Basic program that resulted in the disenrollment of thousands of members (many of whom were later reinstated to the MassHealth Essential program), and the tightening of requirements for the periodic redetermination of eligibility</a:t>
            </a:r>
            <a:r>
              <a:rPr lang="en-US" sz="800" dirty="0" smtClean="0"/>
              <a:t>.</a:t>
            </a:r>
            <a:endParaRPr lang="en-US" sz="800" dirty="0"/>
          </a:p>
        </p:txBody>
      </p:sp>
      <p:sp>
        <p:nvSpPr>
          <p:cNvPr id="13" name="TextBox 12"/>
          <p:cNvSpPr txBox="1"/>
          <p:nvPr/>
        </p:nvSpPr>
        <p:spPr>
          <a:xfrm>
            <a:off x="5850551" y="2374799"/>
            <a:ext cx="396262" cy="246221"/>
          </a:xfrm>
          <a:prstGeom prst="rect">
            <a:avLst/>
          </a:prstGeom>
          <a:noFill/>
        </p:spPr>
        <p:txBody>
          <a:bodyPr wrap="none" rtlCol="0">
            <a:spAutoFit/>
          </a:bodyPr>
          <a:lstStyle/>
          <a:p>
            <a:pPr algn="r"/>
            <a:r>
              <a:rPr lang="en-US" sz="1000" b="1" dirty="0" smtClean="0">
                <a:solidFill>
                  <a:srgbClr val="1C1C1C"/>
                </a:solidFill>
              </a:rPr>
              <a:t>U.S.</a:t>
            </a:r>
            <a:endParaRPr lang="en-US" sz="1000" b="1" dirty="0">
              <a:solidFill>
                <a:srgbClr val="1C1C1C"/>
              </a:solidFill>
            </a:endParaRPr>
          </a:p>
        </p:txBody>
      </p:sp>
      <p:sp>
        <p:nvSpPr>
          <p:cNvPr id="14" name="TextBox 13"/>
          <p:cNvSpPr txBox="1"/>
          <p:nvPr/>
        </p:nvSpPr>
        <p:spPr>
          <a:xfrm>
            <a:off x="5500075" y="3176976"/>
            <a:ext cx="971741" cy="246221"/>
          </a:xfrm>
          <a:prstGeom prst="rect">
            <a:avLst/>
          </a:prstGeom>
          <a:noFill/>
        </p:spPr>
        <p:txBody>
          <a:bodyPr wrap="none" rtlCol="0">
            <a:spAutoFit/>
          </a:bodyPr>
          <a:lstStyle/>
          <a:p>
            <a:r>
              <a:rPr lang="en-US" sz="1000" b="1" dirty="0" smtClean="0">
                <a:solidFill>
                  <a:srgbClr val="1C1C1C"/>
                </a:solidFill>
              </a:rPr>
              <a:t>Massachusetts</a:t>
            </a:r>
            <a:endParaRPr lang="en-US" sz="1000" b="1" dirty="0">
              <a:solidFill>
                <a:srgbClr val="1C1C1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954467043"/>
              </p:ext>
            </p:extLst>
          </p:nvPr>
        </p:nvGraphicFramePr>
        <p:xfrm>
          <a:off x="1672795" y="2159349"/>
          <a:ext cx="4185080" cy="3323301"/>
        </p:xfrm>
        <a:graphic>
          <a:graphicData uri="http://schemas.openxmlformats.org/drawingml/2006/chart">
            <c:chart xmlns:c="http://schemas.openxmlformats.org/drawingml/2006/chart" xmlns:r="http://schemas.openxmlformats.org/officeDocument/2006/relationships" r:id="rId3"/>
          </a:graphicData>
        </a:graphic>
      </p:graphicFrame>
      <p:sp>
        <p:nvSpPr>
          <p:cNvPr id="61441" name="Title 1"/>
          <p:cNvSpPr>
            <a:spLocks noGrp="1"/>
          </p:cNvSpPr>
          <p:nvPr>
            <p:ph type="title"/>
          </p:nvPr>
        </p:nvSpPr>
        <p:spPr/>
        <p:txBody>
          <a:bodyPr/>
          <a:lstStyle/>
          <a:p>
            <a:r>
              <a:rPr lang="en-US" dirty="0" smtClean="0"/>
              <a:t>MORE THAN THREE IN FIVE MASSHEALTH</a:t>
            </a:r>
            <a:br>
              <a:rPr lang="en-US" dirty="0" smtClean="0"/>
            </a:br>
            <a:r>
              <a:rPr lang="en-US" dirty="0" smtClean="0"/>
              <a:t>MEMBERS ARE ENROLLED IN MANAGED CARE</a:t>
            </a:r>
          </a:p>
        </p:txBody>
      </p:sp>
      <p:sp>
        <p:nvSpPr>
          <p:cNvPr id="3" name="Slide Number Placeholder 2"/>
          <p:cNvSpPr>
            <a:spLocks noGrp="1"/>
          </p:cNvSpPr>
          <p:nvPr>
            <p:ph type="sldNum" sz="quarter" idx="10"/>
          </p:nvPr>
        </p:nvSpPr>
        <p:spPr/>
        <p:txBody>
          <a:bodyPr/>
          <a:lstStyle/>
          <a:p>
            <a:pPr>
              <a:defRPr/>
            </a:pPr>
            <a:fld id="{9E2FD372-2CE6-4C7B-90AE-F93F03DF2A84}" type="slidenum">
              <a:rPr lang="en-US" smtClean="0"/>
              <a:pPr>
                <a:defRPr/>
              </a:pPr>
              <a:t>14</a:t>
            </a:fld>
            <a:endParaRPr lang="en-US" dirty="0"/>
          </a:p>
        </p:txBody>
      </p:sp>
      <p:sp>
        <p:nvSpPr>
          <p:cNvPr id="6" name="Text Box 11"/>
          <p:cNvSpPr txBox="1">
            <a:spLocks noChangeArrowheads="1"/>
          </p:cNvSpPr>
          <p:nvPr/>
        </p:nvSpPr>
        <p:spPr bwMode="auto">
          <a:xfrm>
            <a:off x="6627813" y="1815306"/>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For persons under age 65, MassHealth offers two options for managed care:  enrolling in one of five private managed care organizations (MCOs), or in the MassHealth-administered Primary Care Clinician (PCC) Plan.  Individuals under 65 who quality for MassHealth and Medicare may enroll in One Care as a managed care option for individuals with disabilities. Seniors may enroll in managed care via Senior Care Options (SCO).  More than three in five Massachusetts residents enrolled in Medicaid have managed care through one of these three options.</a:t>
            </a:r>
          </a:p>
          <a:p>
            <a:r>
              <a:rPr lang="en-US" dirty="0"/>
              <a:t>Those in fee for service (FFS) include seniors not enrolled in SCO, people with other coverage as primary (e.g., Medicare or employer sponsored insurance) and people who are institutionalized.</a:t>
            </a:r>
          </a:p>
        </p:txBody>
      </p:sp>
      <p:sp>
        <p:nvSpPr>
          <p:cNvPr id="7" name="Rectangle 6"/>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lgn="just">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MASSHEALTH ENROLLMENT BY PAYER </a:t>
            </a:r>
            <a:r>
              <a:rPr lang="en-US" sz="1000" b="1" dirty="0" smtClean="0">
                <a:solidFill>
                  <a:prstClr val="black"/>
                </a:solidFill>
                <a:latin typeface="+mn-lt"/>
                <a:cs typeface="+mn-cs"/>
              </a:rPr>
              <a:t>TYPE, DECEMBER 2013</a:t>
            </a:r>
            <a:endParaRPr lang="en-US" sz="1000" b="1" dirty="0">
              <a:solidFill>
                <a:prstClr val="black"/>
              </a:solidFill>
              <a:latin typeface="+mn-lt"/>
              <a:cs typeface="+mn-cs"/>
            </a:endParaRPr>
          </a:p>
        </p:txBody>
      </p:sp>
      <p:sp>
        <p:nvSpPr>
          <p:cNvPr id="17" name="Rectangular Callout 16"/>
          <p:cNvSpPr/>
          <p:nvPr/>
        </p:nvSpPr>
        <p:spPr>
          <a:xfrm>
            <a:off x="5095875" y="2597499"/>
            <a:ext cx="886091" cy="457200"/>
          </a:xfrm>
          <a:prstGeom prst="wedgeRectCallout">
            <a:avLst>
              <a:gd name="adj1" fmla="val -48644"/>
              <a:gd name="adj2" fmla="val 101185"/>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smtClean="0">
                <a:solidFill>
                  <a:srgbClr val="1C1C1C"/>
                </a:solidFill>
              </a:rPr>
              <a:t>MCO</a:t>
            </a:r>
          </a:p>
          <a:p>
            <a:pPr algn="ctr">
              <a:defRPr/>
            </a:pPr>
            <a:r>
              <a:rPr lang="en-US" sz="1200" b="1" dirty="0" smtClean="0">
                <a:solidFill>
                  <a:srgbClr val="1C1C1C"/>
                </a:solidFill>
              </a:rPr>
              <a:t>522,311</a:t>
            </a:r>
            <a:endParaRPr lang="en-US" sz="1200" b="1" dirty="0">
              <a:solidFill>
                <a:srgbClr val="1C1C1C"/>
              </a:solidFill>
            </a:endParaRPr>
          </a:p>
        </p:txBody>
      </p:sp>
      <p:sp>
        <p:nvSpPr>
          <p:cNvPr id="18" name="Rectangular Callout 17"/>
          <p:cNvSpPr/>
          <p:nvPr/>
        </p:nvSpPr>
        <p:spPr>
          <a:xfrm>
            <a:off x="3584695" y="5387446"/>
            <a:ext cx="822960" cy="457200"/>
          </a:xfrm>
          <a:prstGeom prst="wedgeRectCallout">
            <a:avLst>
              <a:gd name="adj1" fmla="val -42057"/>
              <a:gd name="adj2" fmla="val -95252"/>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smtClean="0">
                <a:solidFill>
                  <a:srgbClr val="1C1C1C"/>
                </a:solidFill>
              </a:rPr>
              <a:t>PCC PLAN</a:t>
            </a:r>
          </a:p>
          <a:p>
            <a:pPr algn="ctr">
              <a:defRPr/>
            </a:pPr>
            <a:r>
              <a:rPr lang="en-US" sz="1200" b="1" dirty="0" smtClean="0">
                <a:solidFill>
                  <a:srgbClr val="1C1C1C"/>
                </a:solidFill>
              </a:rPr>
              <a:t>382,795</a:t>
            </a:r>
            <a:endParaRPr lang="en-US" sz="1200" b="1" dirty="0">
              <a:solidFill>
                <a:srgbClr val="1C1C1C"/>
              </a:solidFill>
            </a:endParaRPr>
          </a:p>
        </p:txBody>
      </p:sp>
      <p:sp>
        <p:nvSpPr>
          <p:cNvPr id="19" name="Rectangular Callout 18"/>
          <p:cNvSpPr/>
          <p:nvPr/>
        </p:nvSpPr>
        <p:spPr>
          <a:xfrm>
            <a:off x="1467849" y="2226024"/>
            <a:ext cx="874713" cy="770282"/>
          </a:xfrm>
          <a:prstGeom prst="wedgeRectCallout">
            <a:avLst>
              <a:gd name="adj1" fmla="val 54522"/>
              <a:gd name="adj2" fmla="val 81569"/>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smtClean="0">
                <a:solidFill>
                  <a:srgbClr val="1C1C1C"/>
                </a:solidFill>
              </a:rPr>
              <a:t>FFS and Premium Assistance</a:t>
            </a:r>
          </a:p>
          <a:p>
            <a:pPr algn="ctr">
              <a:defRPr/>
            </a:pPr>
            <a:r>
              <a:rPr lang="en-US" sz="1200" b="1" dirty="0" smtClean="0">
                <a:solidFill>
                  <a:srgbClr val="1C1C1C"/>
                </a:solidFill>
              </a:rPr>
              <a:t>463,474</a:t>
            </a:r>
            <a:endParaRPr lang="en-US" sz="1200" b="1" dirty="0">
              <a:solidFill>
                <a:srgbClr val="1C1C1C"/>
              </a:solidFill>
            </a:endParaRPr>
          </a:p>
        </p:txBody>
      </p:sp>
      <p:sp>
        <p:nvSpPr>
          <p:cNvPr id="20" name="Rectangular Callout 19"/>
          <p:cNvSpPr/>
          <p:nvPr/>
        </p:nvSpPr>
        <p:spPr>
          <a:xfrm>
            <a:off x="4991100" y="5164667"/>
            <a:ext cx="822960" cy="457200"/>
          </a:xfrm>
          <a:prstGeom prst="wedgeRectCallout">
            <a:avLst>
              <a:gd name="adj1" fmla="val -66775"/>
              <a:gd name="adj2" fmla="val -97626"/>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smtClean="0">
                <a:solidFill>
                  <a:srgbClr val="1C1C1C"/>
                </a:solidFill>
              </a:rPr>
              <a:t>SCO</a:t>
            </a:r>
          </a:p>
          <a:p>
            <a:pPr algn="ctr">
              <a:defRPr/>
            </a:pPr>
            <a:r>
              <a:rPr lang="en-US" sz="1200" b="1" dirty="0" smtClean="0">
                <a:solidFill>
                  <a:srgbClr val="1C1C1C"/>
                </a:solidFill>
              </a:rPr>
              <a:t>30,540</a:t>
            </a:r>
            <a:endParaRPr lang="en-US" sz="1200" b="1" dirty="0">
              <a:solidFill>
                <a:srgbClr val="1C1C1C"/>
              </a:solidFill>
            </a:endParaRPr>
          </a:p>
        </p:txBody>
      </p:sp>
      <p:sp>
        <p:nvSpPr>
          <p:cNvPr id="2" name="TextBox 1"/>
          <p:cNvSpPr txBox="1"/>
          <p:nvPr/>
        </p:nvSpPr>
        <p:spPr>
          <a:xfrm>
            <a:off x="455613" y="4033964"/>
            <a:ext cx="1865727" cy="1854354"/>
          </a:xfrm>
          <a:prstGeom prst="rect">
            <a:avLst/>
          </a:prstGeom>
          <a:noFill/>
          <a:ln w="25400">
            <a:solidFill>
              <a:schemeClr val="accent1"/>
            </a:solidFill>
          </a:ln>
        </p:spPr>
        <p:txBody>
          <a:bodyPr wrap="square" rtlCol="0">
            <a:spAutoFit/>
          </a:bodyPr>
          <a:lstStyle/>
          <a:p>
            <a:pPr algn="ctr"/>
            <a:r>
              <a:rPr lang="en-US" sz="1200" i="1" dirty="0" smtClean="0"/>
              <a:t>As of March 2014 9,722* individuals have enrolled in One Care, a new MassHealth</a:t>
            </a:r>
            <a:r>
              <a:rPr lang="en-US" sz="1200" i="1" dirty="0"/>
              <a:t> </a:t>
            </a:r>
            <a:r>
              <a:rPr lang="en-US" sz="1200" i="1" dirty="0" smtClean="0"/>
              <a:t>program available in 2014. </a:t>
            </a:r>
          </a:p>
          <a:p>
            <a:pPr algn="ctr"/>
            <a:endParaRPr lang="en-US" sz="1200" i="1" dirty="0" smtClean="0"/>
          </a:p>
          <a:p>
            <a:pPr algn="ctr"/>
            <a:r>
              <a:rPr lang="en-US" sz="850" i="1" dirty="0" smtClean="0"/>
              <a:t>* One Care enrollees must be eligible for MassHealth Standard or CommonHealth and age 21 to 64;  they are part of the Fee-For-Service (FFS) total in this graph</a:t>
            </a:r>
            <a:endParaRPr lang="en-US" sz="850" i="1" dirty="0"/>
          </a:p>
        </p:txBody>
      </p:sp>
      <p:grpSp>
        <p:nvGrpSpPr>
          <p:cNvPr id="4" name="Group 3"/>
          <p:cNvGrpSpPr/>
          <p:nvPr/>
        </p:nvGrpSpPr>
        <p:grpSpPr>
          <a:xfrm>
            <a:off x="455613" y="1711325"/>
            <a:ext cx="8229600" cy="4689475"/>
            <a:chOff x="455613" y="1711325"/>
            <a:chExt cx="8229600" cy="4689475"/>
          </a:xfrm>
        </p:grpSpPr>
        <p:sp>
          <p:nvSpPr>
            <p:cNvPr id="15"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p>
          </p:txBody>
        </p:sp>
        <p:sp>
          <p:nvSpPr>
            <p:cNvPr id="16" name="Line 7"/>
            <p:cNvSpPr>
              <a:spLocks noChangeShapeType="1"/>
            </p:cNvSpPr>
            <p:nvPr/>
          </p:nvSpPr>
          <p:spPr bwMode="auto">
            <a:xfrm>
              <a:off x="455613" y="1711325"/>
              <a:ext cx="8229600" cy="0"/>
            </a:xfrm>
            <a:prstGeom prst="line">
              <a:avLst/>
            </a:prstGeom>
            <a:noFill/>
            <a:ln w="38100">
              <a:solidFill>
                <a:schemeClr val="accent1"/>
              </a:solidFill>
              <a:round/>
              <a:headEnd/>
              <a:tailEnd/>
            </a:ln>
          </p:spPr>
          <p:txBody>
            <a:bodyPr/>
            <a:lstStyle/>
            <a:p>
              <a:pPr>
                <a:defRPr/>
              </a:pPr>
              <a:endParaRPr lang="en-US" dirty="0"/>
            </a:p>
          </p:txBody>
        </p:sp>
      </p:grpSp>
      <p:sp>
        <p:nvSpPr>
          <p:cNvPr id="22" name="Rectangle 21"/>
          <p:cNvSpPr/>
          <p:nvPr/>
        </p:nvSpPr>
        <p:spPr>
          <a:xfrm>
            <a:off x="6400800" y="1636776"/>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TextBox 6"/>
          <p:cNvSpPr txBox="1">
            <a:spLocks noChangeArrowheads="1"/>
          </p:cNvSpPr>
          <p:nvPr/>
        </p:nvSpPr>
        <p:spPr bwMode="auto">
          <a:xfrm>
            <a:off x="455613" y="6161544"/>
            <a:ext cx="6088062" cy="215444"/>
          </a:xfrm>
          <a:prstGeom prst="rect">
            <a:avLst/>
          </a:prstGeom>
          <a:noFill/>
          <a:ln w="9525">
            <a:noFill/>
            <a:miter lim="800000"/>
            <a:headEnd/>
            <a:tailEnd/>
          </a:ln>
        </p:spPr>
        <p:txBody>
          <a:bodyPr wrap="square" lIns="0" rIns="0" anchor="b">
            <a:spAutoFit/>
          </a:bodyPr>
          <a:lstStyle/>
          <a:p>
            <a:pPr eaLnBrk="0" hangingPunct="0"/>
            <a:r>
              <a:rPr lang="en-US" sz="600" dirty="0">
                <a:solidFill>
                  <a:srgbClr val="1C1C1C"/>
                </a:solidFill>
              </a:rPr>
              <a:t>SOURCE</a:t>
            </a:r>
            <a:r>
              <a:rPr lang="en-US" sz="600" dirty="0">
                <a:solidFill>
                  <a:srgbClr val="000000"/>
                </a:solidFill>
                <a:ea typeface="ＭＳ Ｐゴシック"/>
                <a:cs typeface="ＭＳ Ｐゴシック"/>
              </a:rPr>
              <a:t>: </a:t>
            </a:r>
            <a:r>
              <a:rPr lang="en-US" sz="800" dirty="0">
                <a:solidFill>
                  <a:srgbClr val="000000"/>
                </a:solidFill>
                <a:ea typeface="ＭＳ Ｐゴシック"/>
                <a:cs typeface="ＭＳ Ｐゴシック"/>
              </a:rPr>
              <a:t>MassHealth, December 2013 Snapshot Report.</a:t>
            </a:r>
          </a:p>
        </p:txBody>
      </p:sp>
    </p:spTree>
    <p:extLst>
      <p:ext uri="{BB962C8B-B14F-4D97-AF65-F5344CB8AC3E}">
        <p14:creationId xmlns:p14="http://schemas.microsoft.com/office/powerpoint/2010/main" val="1555658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all" dirty="0" smtClean="0"/>
              <a:t>Managed Care: Program features</a:t>
            </a:r>
            <a:endParaRPr lang="en-US" cap="al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1585532"/>
              </p:ext>
            </p:extLst>
          </p:nvPr>
        </p:nvGraphicFramePr>
        <p:xfrm>
          <a:off x="457200" y="1752600"/>
          <a:ext cx="8229600" cy="4724399"/>
        </p:xfrm>
        <a:graphic>
          <a:graphicData uri="http://schemas.openxmlformats.org/drawingml/2006/table">
            <a:tbl>
              <a:tblPr firstRow="1" bandRow="1">
                <a:tableStyleId>{5C22544A-7EE6-4342-B048-85BDC9FD1C3A}</a:tableStyleId>
              </a:tblPr>
              <a:tblGrid>
                <a:gridCol w="2066925"/>
                <a:gridCol w="2066925"/>
                <a:gridCol w="4095750"/>
              </a:tblGrid>
              <a:tr h="358877">
                <a:tc>
                  <a:txBody>
                    <a:bodyPr/>
                    <a:lstStyle/>
                    <a:p>
                      <a:r>
                        <a:rPr lang="en-US" sz="1200" dirty="0" smtClean="0"/>
                        <a:t>Managed Care Program</a:t>
                      </a:r>
                      <a:endParaRPr lang="en-US" sz="1200" dirty="0"/>
                    </a:p>
                  </a:txBody>
                  <a:tcPr/>
                </a:tc>
                <a:tc>
                  <a:txBody>
                    <a:bodyPr/>
                    <a:lstStyle/>
                    <a:p>
                      <a:r>
                        <a:rPr lang="en-US" sz="1200" dirty="0" smtClean="0"/>
                        <a:t>Populations</a:t>
                      </a:r>
                      <a:r>
                        <a:rPr lang="en-US" sz="1200" baseline="0" dirty="0" smtClean="0"/>
                        <a:t> Served</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Covered Services</a:t>
                      </a:r>
                      <a:endParaRPr lang="en-US" sz="1200" dirty="0" smtClean="0"/>
                    </a:p>
                  </a:txBody>
                  <a:tcPr/>
                </a:tc>
              </a:tr>
              <a:tr h="1268361">
                <a:tc>
                  <a:txBody>
                    <a:bodyPr/>
                    <a:lstStyle/>
                    <a:p>
                      <a:r>
                        <a:rPr lang="en-US" sz="1200" dirty="0" smtClean="0"/>
                        <a:t>Managed</a:t>
                      </a:r>
                      <a:r>
                        <a:rPr lang="en-US" sz="1200" baseline="0" dirty="0" smtClean="0"/>
                        <a:t> Care Organizations (MCO)</a:t>
                      </a:r>
                      <a:endParaRPr lang="en-US" sz="1200" dirty="0"/>
                    </a:p>
                  </a:txBody>
                  <a:tcPr/>
                </a:tc>
                <a:tc>
                  <a:txBody>
                    <a:bodyPr/>
                    <a:lstStyle/>
                    <a:p>
                      <a:r>
                        <a:rPr lang="en-US" sz="1200" dirty="0" smtClean="0"/>
                        <a:t>MassHealth</a:t>
                      </a:r>
                      <a:r>
                        <a:rPr lang="en-US" sz="1200" baseline="0" dirty="0" smtClean="0"/>
                        <a:t> Standard, </a:t>
                      </a:r>
                      <a:br>
                        <a:rPr lang="en-US" sz="1200" baseline="0" dirty="0" smtClean="0"/>
                      </a:br>
                      <a:r>
                        <a:rPr lang="en-US" sz="1200" baseline="0" dirty="0" smtClean="0"/>
                        <a:t>Family Assistance &amp; </a:t>
                      </a:r>
                      <a:br>
                        <a:rPr lang="en-US" sz="1200" baseline="0" dirty="0" smtClean="0"/>
                      </a:br>
                      <a:r>
                        <a:rPr lang="en-US" sz="1200" baseline="0" dirty="0" err="1" smtClean="0"/>
                        <a:t>CarePlus</a:t>
                      </a:r>
                      <a:r>
                        <a:rPr lang="en-US" sz="1200" baseline="0" dirty="0" smtClean="0"/>
                        <a:t> members under 65</a:t>
                      </a:r>
                      <a:endParaRPr lang="en-US" sz="1200" dirty="0"/>
                    </a:p>
                  </a:txBody>
                  <a:tcPr/>
                </a:tc>
                <a:tc>
                  <a:txBody>
                    <a:bodyPr/>
                    <a:lstStyle/>
                    <a:p>
                      <a:pPr marL="0" indent="0">
                        <a:buFont typeface="Arial" panose="020B0604020202020204" pitchFamily="34" charset="0"/>
                        <a:buNone/>
                      </a:pPr>
                      <a:r>
                        <a:rPr lang="en-US" sz="1200" dirty="0" smtClean="0"/>
                        <a:t>Medical and Behavioral</a:t>
                      </a:r>
                      <a:r>
                        <a:rPr lang="en-US" sz="1200" baseline="0" dirty="0" smtClean="0"/>
                        <a:t> Health services covered by a capitated payment to health plans. LTSS and dental benefits not included in MCO benefit but available through MassHealth Fee-For-Service</a:t>
                      </a:r>
                    </a:p>
                  </a:txBody>
                  <a:tcPr/>
                </a:tc>
              </a:tr>
              <a:tr h="1504335">
                <a:tc>
                  <a:txBody>
                    <a:bodyPr/>
                    <a:lstStyle/>
                    <a:p>
                      <a:r>
                        <a:rPr lang="en-US" sz="1200" dirty="0" smtClean="0"/>
                        <a:t>Primary</a:t>
                      </a:r>
                      <a:r>
                        <a:rPr lang="en-US" sz="1200" baseline="0" dirty="0" smtClean="0"/>
                        <a:t> Care Clinician Plan (PCC) </a:t>
                      </a:r>
                      <a:endParaRPr lang="en-US" sz="1200" dirty="0"/>
                    </a:p>
                  </a:txBody>
                  <a:tcPr/>
                </a:tc>
                <a:tc>
                  <a:txBody>
                    <a:bodyPr/>
                    <a:lstStyle/>
                    <a:p>
                      <a:r>
                        <a:rPr lang="en-US" sz="1200" dirty="0" smtClean="0"/>
                        <a:t>MassHealth Standard</a:t>
                      </a:r>
                      <a:r>
                        <a:rPr lang="en-US" sz="1200" baseline="0" dirty="0" smtClean="0"/>
                        <a:t> and Family Assistance Members under 65</a:t>
                      </a:r>
                      <a:endParaRPr lang="en-US" sz="1200" dirty="0"/>
                    </a:p>
                  </a:txBody>
                  <a:tcPr/>
                </a:tc>
                <a:tc>
                  <a:txBody>
                    <a:bodyPr/>
                    <a:lstStyle/>
                    <a:p>
                      <a:r>
                        <a:rPr lang="en-US" sz="1200" dirty="0" smtClean="0"/>
                        <a:t>Behavioral Health</a:t>
                      </a:r>
                      <a:r>
                        <a:rPr lang="en-US" sz="1200" baseline="0" dirty="0" smtClean="0"/>
                        <a:t> services covered by capitated payment to behavioral health plan. Medical services, which are not capitated, are managed by primary care clinician and dental and LTSS benefits are available through MassHealth Fee-for-Service</a:t>
                      </a:r>
                      <a:endParaRPr lang="en-US" sz="1200" dirty="0"/>
                    </a:p>
                  </a:txBody>
                  <a:tcPr/>
                </a:tc>
              </a:tr>
              <a:tr h="796413">
                <a:tc>
                  <a:txBody>
                    <a:bodyPr/>
                    <a:lstStyle/>
                    <a:p>
                      <a:r>
                        <a:rPr lang="en-US" sz="1200" dirty="0" smtClean="0"/>
                        <a:t>One</a:t>
                      </a:r>
                      <a:r>
                        <a:rPr lang="en-US" sz="1200" baseline="0" dirty="0" smtClean="0"/>
                        <a:t> Care</a:t>
                      </a:r>
                      <a:endParaRPr lang="en-US" sz="1200" dirty="0"/>
                    </a:p>
                  </a:txBody>
                  <a:tcPr/>
                </a:tc>
                <a:tc>
                  <a:txBody>
                    <a:bodyPr/>
                    <a:lstStyle/>
                    <a:p>
                      <a:r>
                        <a:rPr lang="en-US" sz="1200" dirty="0" smtClean="0"/>
                        <a:t>Ages 21-64</a:t>
                      </a:r>
                      <a:r>
                        <a:rPr lang="en-US" sz="1200" baseline="0" dirty="0" smtClean="0"/>
                        <a:t> Eligible for MassHealth and Medicare</a:t>
                      </a:r>
                      <a:endParaRPr lang="en-US" sz="1200" dirty="0"/>
                    </a:p>
                  </a:txBody>
                  <a:tcPr/>
                </a:tc>
                <a:tc>
                  <a:txBody>
                    <a:bodyPr/>
                    <a:lstStyle/>
                    <a:p>
                      <a:r>
                        <a:rPr lang="en-US" sz="1200" dirty="0" smtClean="0"/>
                        <a:t>Full spectrum of services</a:t>
                      </a:r>
                      <a:r>
                        <a:rPr lang="en-US" sz="1200" baseline="0" dirty="0" smtClean="0"/>
                        <a:t> covered by capitated payment to one health plan (includes LTSS, Dental, &amp; Behavioral Health)</a:t>
                      </a:r>
                      <a:endParaRPr lang="en-US" sz="1200" dirty="0"/>
                    </a:p>
                  </a:txBody>
                  <a:tcPr/>
                </a:tc>
              </a:tr>
              <a:tr h="796413">
                <a:tc>
                  <a:txBody>
                    <a:bodyPr/>
                    <a:lstStyle/>
                    <a:p>
                      <a:r>
                        <a:rPr lang="en-US" sz="1200" dirty="0" smtClean="0"/>
                        <a:t>Senior Care Options (SCO)</a:t>
                      </a:r>
                      <a:endParaRPr lang="en-US" sz="1200" dirty="0"/>
                    </a:p>
                  </a:txBody>
                  <a:tcPr/>
                </a:tc>
                <a:tc>
                  <a:txBody>
                    <a:bodyPr/>
                    <a:lstStyle/>
                    <a:p>
                      <a:r>
                        <a:rPr lang="en-US" sz="1200" dirty="0" smtClean="0"/>
                        <a:t>65 + Eligible</a:t>
                      </a:r>
                      <a:r>
                        <a:rPr lang="en-US" sz="1200" baseline="0" dirty="0" smtClean="0"/>
                        <a:t> for MassHealth and Medicare</a:t>
                      </a:r>
                      <a:endParaRPr lang="en-US" sz="1200" dirty="0"/>
                    </a:p>
                  </a:txBody>
                  <a:tcPr/>
                </a:tc>
                <a:tc>
                  <a:txBody>
                    <a:bodyPr/>
                    <a:lstStyle/>
                    <a:p>
                      <a:r>
                        <a:rPr lang="en-US" sz="1200" dirty="0" smtClean="0"/>
                        <a:t>Full spectrum of services</a:t>
                      </a:r>
                      <a:r>
                        <a:rPr lang="en-US" sz="1200" baseline="0" dirty="0" smtClean="0"/>
                        <a:t> covered by capitated payment to one health plan (includes LTSS, Dental, &amp; Behavioral Health)</a:t>
                      </a:r>
                      <a:endParaRPr lang="en-US" sz="1200" dirty="0"/>
                    </a:p>
                  </a:txBody>
                  <a:tcPr/>
                </a:tc>
              </a:tr>
            </a:tbl>
          </a:graphicData>
        </a:graphic>
      </p:graphicFrame>
      <p:sp>
        <p:nvSpPr>
          <p:cNvPr id="3" name="Slide Number Placeholder 2"/>
          <p:cNvSpPr>
            <a:spLocks noGrp="1"/>
          </p:cNvSpPr>
          <p:nvPr>
            <p:ph type="sldNum" sz="quarter" idx="10"/>
          </p:nvPr>
        </p:nvSpPr>
        <p:spPr/>
        <p:txBody>
          <a:bodyPr/>
          <a:lstStyle/>
          <a:p>
            <a:pPr>
              <a:defRPr/>
            </a:pPr>
            <a:fld id="{52FF2353-2A72-49B4-9122-A3EFF5B12DD2}" type="slidenum">
              <a:rPr lang="en-US" smtClean="0"/>
              <a:pPr>
                <a:defRPr/>
              </a:pPr>
              <a:t>15</a:t>
            </a:fld>
            <a:endParaRPr lang="en-US" dirty="0"/>
          </a:p>
        </p:txBody>
      </p:sp>
    </p:spTree>
    <p:extLst>
      <p:ext uri="{BB962C8B-B14F-4D97-AF65-F5344CB8AC3E}">
        <p14:creationId xmlns:p14="http://schemas.microsoft.com/office/powerpoint/2010/main" val="3691712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952500" y="5741273"/>
            <a:ext cx="54006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8"/>
          <p:cNvSpPr>
            <a:spLocks noChangeArrowheads="1"/>
          </p:cNvSpPr>
          <p:nvPr/>
        </p:nvSpPr>
        <p:spPr bwMode="auto">
          <a:xfrm>
            <a:off x="3457574" y="5627688"/>
            <a:ext cx="390526" cy="246221"/>
          </a:xfrm>
          <a:prstGeom prst="rect">
            <a:avLst/>
          </a:prstGeom>
          <a:solidFill>
            <a:schemeClr val="bg1"/>
          </a:solid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State</a:t>
            </a:r>
            <a:endParaRPr lang="en-US" sz="800" b="1" dirty="0">
              <a:solidFill>
                <a:prstClr val="black"/>
              </a:solidFill>
              <a:latin typeface="Calibri"/>
              <a:cs typeface="Arial"/>
            </a:endParaRPr>
          </a:p>
        </p:txBody>
      </p:sp>
      <p:sp>
        <p:nvSpPr>
          <p:cNvPr id="63489" name="Title 1"/>
          <p:cNvSpPr>
            <a:spLocks noGrp="1"/>
          </p:cNvSpPr>
          <p:nvPr>
            <p:ph type="title"/>
          </p:nvPr>
        </p:nvSpPr>
        <p:spPr/>
        <p:txBody>
          <a:bodyPr/>
          <a:lstStyle/>
          <a:p>
            <a:r>
              <a:rPr lang="en-US" dirty="0" smtClean="0"/>
              <a:t>MANY OTHER STATES’ MEDICAID  PROGRAMS </a:t>
            </a:r>
            <a:br>
              <a:rPr lang="en-US" dirty="0" smtClean="0"/>
            </a:br>
            <a:r>
              <a:rPr lang="en-US" dirty="0" smtClean="0"/>
              <a:t>RELY MORE THAN  MASSACHUSETTS  ON </a:t>
            </a:r>
            <a:br>
              <a:rPr lang="en-US" dirty="0" smtClean="0"/>
            </a:br>
            <a:r>
              <a:rPr lang="en-US" dirty="0" smtClean="0"/>
              <a:t>MANAGED CARE ARRANGEMENTS</a:t>
            </a:r>
          </a:p>
        </p:txBody>
      </p:sp>
      <p:sp>
        <p:nvSpPr>
          <p:cNvPr id="3" name="Slide Number Placeholder 2"/>
          <p:cNvSpPr>
            <a:spLocks noGrp="1"/>
          </p:cNvSpPr>
          <p:nvPr>
            <p:ph type="sldNum" sz="quarter" idx="10"/>
          </p:nvPr>
        </p:nvSpPr>
        <p:spPr/>
        <p:txBody>
          <a:bodyPr/>
          <a:lstStyle/>
          <a:p>
            <a:pPr>
              <a:defRPr/>
            </a:pPr>
            <a:fld id="{934F59D9-D0EA-4A33-9A22-E2D7CAE942CB}" type="slidenum">
              <a:rPr lang="en-US"/>
              <a:pPr>
                <a:defRPr/>
              </a:pPr>
              <a:t>16</a:t>
            </a:fld>
            <a:endParaRPr lang="en-US" dirty="0"/>
          </a:p>
        </p:txBody>
      </p:sp>
      <p:sp>
        <p:nvSpPr>
          <p:cNvPr id="63491" name="TextBox 6"/>
          <p:cNvSpPr txBox="1">
            <a:spLocks noChangeArrowheads="1"/>
          </p:cNvSpPr>
          <p:nvPr/>
        </p:nvSpPr>
        <p:spPr bwMode="auto">
          <a:xfrm>
            <a:off x="455613" y="6161088"/>
            <a:ext cx="5802312" cy="215900"/>
          </a:xfrm>
          <a:prstGeom prst="rect">
            <a:avLst/>
          </a:prstGeom>
          <a:noFill/>
          <a:ln w="9525">
            <a:noFill/>
            <a:miter lim="800000"/>
            <a:headEnd/>
            <a:tailEnd/>
          </a:ln>
        </p:spPr>
        <p:txBody>
          <a:bodyPr lIns="0" rIns="0" anchor="b">
            <a:spAutoFit/>
          </a:bodyPr>
          <a:lstStyle/>
          <a:p>
            <a:pPr eaLnBrk="0" hangingPunct="0"/>
            <a:r>
              <a:rPr lang="en-US" sz="600" dirty="0">
                <a:solidFill>
                  <a:srgbClr val="1C1C1C"/>
                </a:solidFill>
              </a:rPr>
              <a:t>SOURCES</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Henry J. Kaiser Family Foundation, </a:t>
            </a:r>
            <a:r>
              <a:rPr lang="en-US" sz="800" dirty="0" smtClean="0"/>
              <a:t>Statehealthfacts.org; Massachusetts data from MassHealth Snapshot Report December 2013</a:t>
            </a:r>
            <a:endParaRPr lang="en-US" sz="800" dirty="0"/>
          </a:p>
        </p:txBody>
      </p:sp>
      <p:sp>
        <p:nvSpPr>
          <p:cNvPr id="8" name="Rectangle 7"/>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494"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r>
              <a:rPr lang="en-US" sz="1000" b="1" dirty="0">
                <a:solidFill>
                  <a:srgbClr val="000000"/>
                </a:solidFill>
              </a:rPr>
              <a:t>PERCENTAGE OF MEDICAID MEMBERS ENROLLED IN SOME FORM OF MANAGED CARE, </a:t>
            </a:r>
            <a:r>
              <a:rPr lang="en-US" sz="1000" b="1" dirty="0" smtClean="0">
                <a:solidFill>
                  <a:srgbClr val="000000"/>
                </a:solidFill>
              </a:rPr>
              <a:t>2011</a:t>
            </a:r>
            <a:endParaRPr lang="en-US" sz="1000" b="1" dirty="0">
              <a:solidFill>
                <a:srgbClr val="000000"/>
              </a:solidFill>
            </a:endParaRPr>
          </a:p>
        </p:txBody>
      </p:sp>
      <p:sp>
        <p:nvSpPr>
          <p:cNvPr id="12"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Managed care penetration in MassHealth is below the national average for Medicaid programs.  “Managed care arrangement” includes primary care case management programs as well as managed care organization contracts and long term managed care contracts. </a:t>
            </a:r>
          </a:p>
          <a:p>
            <a:r>
              <a:rPr lang="en-US" dirty="0"/>
              <a:t>In MassHealth, members for whom Medicaid is secondary to Medicare or employer-sponsored coverage are not enrolled in managed care (except for a relatively small number of seniors who opt to enroll in the Senior Care Options program and persons with disabilities enrolled with a One Care plan).</a:t>
            </a:r>
          </a:p>
        </p:txBody>
      </p:sp>
      <p:graphicFrame>
        <p:nvGraphicFramePr>
          <p:cNvPr id="14" name="Chart 13"/>
          <p:cNvGraphicFramePr>
            <a:graphicFrameLocks/>
          </p:cNvGraphicFramePr>
          <p:nvPr>
            <p:extLst>
              <p:ext uri="{D42A27DB-BD31-4B8C-83A1-F6EECF244321}">
                <p14:modId xmlns:p14="http://schemas.microsoft.com/office/powerpoint/2010/main" val="2941877838"/>
              </p:ext>
            </p:extLst>
          </p:nvPr>
        </p:nvGraphicFramePr>
        <p:xfrm>
          <a:off x="457200" y="2068512"/>
          <a:ext cx="5934075" cy="3671887"/>
        </p:xfrm>
        <a:graphic>
          <a:graphicData uri="http://schemas.openxmlformats.org/drawingml/2006/chart">
            <c:chart xmlns:c="http://schemas.openxmlformats.org/drawingml/2006/chart" xmlns:r="http://schemas.openxmlformats.org/officeDocument/2006/relationships" r:id="rId3"/>
          </a:graphicData>
        </a:graphic>
      </p:graphicFrame>
      <p:sp>
        <p:nvSpPr>
          <p:cNvPr id="63498" name="TextBox 13"/>
          <p:cNvSpPr txBox="1">
            <a:spLocks noChangeArrowheads="1"/>
          </p:cNvSpPr>
          <p:nvPr/>
        </p:nvSpPr>
        <p:spPr bwMode="auto">
          <a:xfrm>
            <a:off x="355600" y="5794375"/>
            <a:ext cx="5759450" cy="461963"/>
          </a:xfrm>
          <a:prstGeom prst="rect">
            <a:avLst/>
          </a:prstGeom>
          <a:noFill/>
          <a:ln w="9525">
            <a:noFill/>
            <a:miter lim="800000"/>
            <a:headEnd/>
            <a:tailEnd/>
          </a:ln>
        </p:spPr>
        <p:txBody>
          <a:bodyPr>
            <a:spAutoFit/>
          </a:bodyPr>
          <a:lstStyle/>
          <a:p>
            <a:r>
              <a:rPr lang="en-US" sz="600" dirty="0"/>
              <a:t>NOTE: </a:t>
            </a:r>
            <a:r>
              <a:rPr lang="en-US" sz="800" dirty="0"/>
              <a:t>Managed care includes managed care organization and primary care case management models.  In Massachusetts, managed care includes  enrollees in private Managed Care Organizations (MCO), </a:t>
            </a:r>
            <a:r>
              <a:rPr lang="en-US" sz="800" dirty="0" smtClean="0"/>
              <a:t>the </a:t>
            </a:r>
            <a:r>
              <a:rPr lang="en-US" sz="800" dirty="0" err="1" smtClean="0"/>
              <a:t>MassHealth</a:t>
            </a:r>
            <a:r>
              <a:rPr lang="en-US" sz="800" dirty="0" smtClean="0"/>
              <a:t> </a:t>
            </a:r>
            <a:r>
              <a:rPr lang="en-US" sz="800" dirty="0"/>
              <a:t>Primary Care Clinician (PCC) program, and the Senior Care Options (SCO) program. </a:t>
            </a:r>
          </a:p>
        </p:txBody>
      </p:sp>
      <p:sp>
        <p:nvSpPr>
          <p:cNvPr id="2" name="TextBox 1"/>
          <p:cNvSpPr txBox="1"/>
          <p:nvPr/>
        </p:nvSpPr>
        <p:spPr>
          <a:xfrm>
            <a:off x="4572954" y="3111634"/>
            <a:ext cx="360996" cy="215444"/>
          </a:xfrm>
          <a:prstGeom prst="rect">
            <a:avLst/>
          </a:prstGeom>
          <a:noFill/>
        </p:spPr>
        <p:txBody>
          <a:bodyPr wrap="none" rtlCol="0">
            <a:spAutoFit/>
          </a:bodyPr>
          <a:lstStyle/>
          <a:p>
            <a:r>
              <a:rPr lang="en-US" sz="800" dirty="0" smtClean="0"/>
              <a:t>67%</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One Care: MassHealth plus Medicare</a:t>
            </a:r>
            <a:endParaRPr lang="en-US" cap="all" dirty="0"/>
          </a:p>
        </p:txBody>
      </p:sp>
      <p:sp>
        <p:nvSpPr>
          <p:cNvPr id="4" name="Content Placeholder 3"/>
          <p:cNvSpPr>
            <a:spLocks noGrp="1"/>
          </p:cNvSpPr>
          <p:nvPr>
            <p:ph idx="1"/>
          </p:nvPr>
        </p:nvSpPr>
        <p:spPr>
          <a:xfrm>
            <a:off x="457200" y="1843088"/>
            <a:ext cx="8342026" cy="3988086"/>
          </a:xfrm>
        </p:spPr>
        <p:txBody>
          <a:bodyPr/>
          <a:lstStyle/>
          <a:p>
            <a:pPr marL="0" indent="0">
              <a:buNone/>
            </a:pPr>
            <a:r>
              <a:rPr lang="en-US" sz="1600" dirty="0" smtClean="0"/>
              <a:t>In Fall 2013, Massachusetts became the first state to implement a capitated model demonstration project to integrate care and align financing for individuals who are dually eligible for Medicare and MassHealth. </a:t>
            </a:r>
          </a:p>
          <a:p>
            <a:pPr marL="344488" indent="-284163"/>
            <a:r>
              <a:rPr lang="en-US" sz="1600" dirty="0"/>
              <a:t>The demonstration program, known as One Care, is offered by three health plans in the state.</a:t>
            </a:r>
          </a:p>
          <a:p>
            <a:pPr marL="344488" indent="-284163"/>
            <a:r>
              <a:rPr lang="en-US" sz="1600" dirty="0" smtClean="0"/>
              <a:t>Covered services include:</a:t>
            </a:r>
            <a:r>
              <a:rPr lang="en-US" sz="1600" dirty="0"/>
              <a:t> primary, acute, specialty, </a:t>
            </a:r>
            <a:r>
              <a:rPr lang="en-US" sz="1600" dirty="0" smtClean="0"/>
              <a:t>behavioral health, prescription medications, dental, vision, and </a:t>
            </a:r>
            <a:r>
              <a:rPr lang="en-US" sz="1600" dirty="0"/>
              <a:t>long-term services and </a:t>
            </a:r>
            <a:r>
              <a:rPr lang="en-US" sz="1600" dirty="0" smtClean="0"/>
              <a:t>supports. </a:t>
            </a:r>
          </a:p>
          <a:p>
            <a:pPr marL="344488" indent="-284163"/>
            <a:r>
              <a:rPr lang="en-US" sz="1600" dirty="0" smtClean="0"/>
              <a:t>Interdisciplinary </a:t>
            </a:r>
            <a:r>
              <a:rPr lang="en-US" sz="1600" dirty="0"/>
              <a:t>Care </a:t>
            </a:r>
            <a:r>
              <a:rPr lang="en-US" sz="1600" dirty="0" smtClean="0"/>
              <a:t>Team </a:t>
            </a:r>
            <a:r>
              <a:rPr lang="en-US" sz="1600" dirty="0"/>
              <a:t>(</a:t>
            </a:r>
            <a:r>
              <a:rPr lang="en-US" sz="1600" dirty="0" smtClean="0"/>
              <a:t>ICT) develops </a:t>
            </a:r>
            <a:r>
              <a:rPr lang="en-US" sz="1600" dirty="0"/>
              <a:t>a customized care </a:t>
            </a:r>
            <a:r>
              <a:rPr lang="en-US" sz="1600" dirty="0" smtClean="0"/>
              <a:t>plan with involvement of the enrollee to reflect his or her </a:t>
            </a:r>
            <a:r>
              <a:rPr lang="en-US" sz="1600" dirty="0"/>
              <a:t>needs and preferences</a:t>
            </a:r>
            <a:r>
              <a:rPr lang="en-US" sz="1600" dirty="0" smtClean="0"/>
              <a:t>. </a:t>
            </a:r>
          </a:p>
          <a:p>
            <a:pPr marL="344488" indent="-284163"/>
            <a:r>
              <a:rPr lang="en-US" sz="1600" dirty="0" smtClean="0"/>
              <a:t>Eligible participants are those aged 21-64 who have both MassHealth and Medicare and live in one of nine counties covered by a One Care plan. </a:t>
            </a:r>
          </a:p>
          <a:p>
            <a:pPr marL="344488" indent="-284163"/>
            <a:r>
              <a:rPr lang="en-US" sz="1600" dirty="0" smtClean="0"/>
              <a:t>As of March 2014  9,722 MassHealth members were enrolled in One Care.</a:t>
            </a:r>
          </a:p>
        </p:txBody>
      </p:sp>
      <p:sp>
        <p:nvSpPr>
          <p:cNvPr id="3" name="Slide Number Placeholder 2"/>
          <p:cNvSpPr>
            <a:spLocks noGrp="1"/>
          </p:cNvSpPr>
          <p:nvPr>
            <p:ph type="sldNum" sz="quarter" idx="10"/>
          </p:nvPr>
        </p:nvSpPr>
        <p:spPr/>
        <p:txBody>
          <a:bodyPr/>
          <a:lstStyle/>
          <a:p>
            <a:pPr>
              <a:defRPr/>
            </a:pPr>
            <a:fld id="{52FF2353-2A72-49B4-9122-A3EFF5B12DD2}" type="slidenum">
              <a:rPr lang="en-US" smtClean="0"/>
              <a:pPr>
                <a:defRPr/>
              </a:pPr>
              <a:t>17</a:t>
            </a:fld>
            <a:endParaRPr lang="en-US" dirty="0"/>
          </a:p>
        </p:txBody>
      </p:sp>
    </p:spTree>
    <p:extLst>
      <p:ext uri="{BB962C8B-B14F-4D97-AF65-F5344CB8AC3E}">
        <p14:creationId xmlns:p14="http://schemas.microsoft.com/office/powerpoint/2010/main" val="3003091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3276889834"/>
              </p:ext>
            </p:extLst>
          </p:nvPr>
        </p:nvGraphicFramePr>
        <p:xfrm>
          <a:off x="455613" y="2035175"/>
          <a:ext cx="5695805" cy="3681495"/>
        </p:xfrm>
        <a:graphic>
          <a:graphicData uri="http://schemas.openxmlformats.org/drawingml/2006/chart">
            <c:chart xmlns:c="http://schemas.openxmlformats.org/drawingml/2006/chart" xmlns:r="http://schemas.openxmlformats.org/officeDocument/2006/relationships" r:id="rId3"/>
          </a:graphicData>
        </a:graphic>
      </p:graphicFrame>
      <p:sp>
        <p:nvSpPr>
          <p:cNvPr id="65537" name="Title 1"/>
          <p:cNvSpPr>
            <a:spLocks noGrp="1"/>
          </p:cNvSpPr>
          <p:nvPr>
            <p:ph type="title"/>
          </p:nvPr>
        </p:nvSpPr>
        <p:spPr/>
        <p:txBody>
          <a:bodyPr/>
          <a:lstStyle/>
          <a:p>
            <a:r>
              <a:rPr lang="en-US" dirty="0" smtClean="0"/>
              <a:t>MCOs SERVE A LESS MEDICALLY COMPLEX </a:t>
            </a:r>
            <a:br>
              <a:rPr lang="en-US" dirty="0" smtClean="0"/>
            </a:br>
            <a:r>
              <a:rPr lang="en-US" dirty="0" smtClean="0"/>
              <a:t>POPULATION THAN THE PCC PLAN</a:t>
            </a:r>
          </a:p>
        </p:txBody>
      </p:sp>
      <p:sp>
        <p:nvSpPr>
          <p:cNvPr id="3" name="Slide Number Placeholder 2"/>
          <p:cNvSpPr>
            <a:spLocks noGrp="1"/>
          </p:cNvSpPr>
          <p:nvPr>
            <p:ph type="sldNum" sz="quarter" idx="10"/>
          </p:nvPr>
        </p:nvSpPr>
        <p:spPr/>
        <p:txBody>
          <a:bodyPr/>
          <a:lstStyle/>
          <a:p>
            <a:pPr>
              <a:defRPr/>
            </a:pPr>
            <a:fld id="{4A54D36E-CB8C-46B8-A129-29D85575A358}" type="slidenum">
              <a:rPr lang="en-US" smtClean="0"/>
              <a:pPr>
                <a:defRPr/>
              </a:pPr>
              <a:t>18</a:t>
            </a:fld>
            <a:endParaRPr lang="en-US" dirty="0"/>
          </a:p>
        </p:txBody>
      </p:sp>
      <p:sp>
        <p:nvSpPr>
          <p:cNvPr id="65539" name="TextBox 6"/>
          <p:cNvSpPr txBox="1">
            <a:spLocks noChangeArrowheads="1"/>
          </p:cNvSpPr>
          <p:nvPr/>
        </p:nvSpPr>
        <p:spPr bwMode="auto">
          <a:xfrm>
            <a:off x="455613" y="6038850"/>
            <a:ext cx="5802312" cy="338138"/>
          </a:xfrm>
          <a:prstGeom prst="rect">
            <a:avLst/>
          </a:prstGeom>
          <a:noFill/>
          <a:ln w="9525">
            <a:noFill/>
            <a:miter lim="800000"/>
            <a:headEnd/>
            <a:tailEnd/>
          </a:ln>
        </p:spPr>
        <p:txBody>
          <a:bodyPr lIns="0" rIns="0" anchor="b">
            <a:spAutoFit/>
          </a:bodyPr>
          <a:lstStyle/>
          <a:p>
            <a:pPr eaLnBrk="0" hangingPunct="0"/>
            <a:r>
              <a:rPr lang="en-US" sz="600" dirty="0">
                <a:solidFill>
                  <a:srgbClr val="1C1C1C"/>
                </a:solidFill>
              </a:rPr>
              <a:t>NOTE: </a:t>
            </a:r>
            <a:r>
              <a:rPr lang="en-US" sz="800" dirty="0">
                <a:solidFill>
                  <a:srgbClr val="1C1C1C"/>
                </a:solidFill>
              </a:rPr>
              <a:t> Chart shows enrollment for members under age 65.</a:t>
            </a:r>
            <a:endParaRPr lang="en-US" sz="600" dirty="0">
              <a:solidFill>
                <a:srgbClr val="1C1C1C"/>
              </a:solidFill>
            </a:endParaRPr>
          </a:p>
          <a:p>
            <a:pPr eaLnBrk="0" hangingPunct="0"/>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smtClean="0"/>
              <a:t>MassHealth, December 2013 Snapshot </a:t>
            </a:r>
            <a:r>
              <a:rPr lang="en-US" sz="800" dirty="0"/>
              <a:t>Report. </a:t>
            </a:r>
          </a:p>
        </p:txBody>
      </p:sp>
      <p:sp>
        <p:nvSpPr>
          <p:cNvPr id="11"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MASSHEALTH MCO AND PCC PLAN ENROLLMENT BY POPULATION TYPE, </a:t>
            </a:r>
            <a:r>
              <a:rPr lang="en-US" sz="1000" b="1" dirty="0" smtClean="0">
                <a:solidFill>
                  <a:prstClr val="black"/>
                </a:solidFill>
                <a:latin typeface="+mn-lt"/>
                <a:cs typeface="+mn-cs"/>
              </a:rPr>
              <a:t>DECEMBER 2013</a:t>
            </a:r>
            <a:endParaRPr lang="en-US" sz="1000" b="1" dirty="0">
              <a:solidFill>
                <a:prstClr val="black"/>
              </a:solidFill>
              <a:latin typeface="+mn-lt"/>
              <a:cs typeface="+mn-cs"/>
            </a:endParaRPr>
          </a:p>
        </p:txBody>
      </p:sp>
      <p:sp>
        <p:nvSpPr>
          <p:cNvPr id="9" name="Text Box 11"/>
          <p:cNvSpPr txBox="1">
            <a:spLocks noChangeArrowheads="1"/>
          </p:cNvSpPr>
          <p:nvPr/>
        </p:nvSpPr>
        <p:spPr bwMode="auto">
          <a:xfrm>
            <a:off x="6629400"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MassHealth members with disabilities and other medically complex care needs are generally more likely to enroll in the Primary Care Clinician (PCC) Plan rather than with an MCO.  MCOs serve a less complex population – more than half are non-disabled children and a quarter are non-disabled adults.</a:t>
            </a:r>
          </a:p>
          <a:p>
            <a:r>
              <a:rPr lang="en-US" dirty="0"/>
              <a:t>The PCC Plan, on the other hand, serves a population with more complex care needs — nearly 20 percent of PCC Plan enrollees are people with disabilities and 17 percent are long term unemployed (Basic/Essential) who are more likely to have behavioral health needs.</a:t>
            </a:r>
          </a:p>
          <a:p>
            <a:r>
              <a:rPr lang="en-US" dirty="0"/>
              <a:t>With the introduction of CarePlus in 2014, enrollment in MCOs will likely increase as all newly eligible members under the ACA will be enrolled in MCOs through CarePlus.</a:t>
            </a:r>
          </a:p>
          <a:p>
            <a:endParaRPr lang="en-US" dirty="0"/>
          </a:p>
        </p:txBody>
      </p:sp>
      <p:sp>
        <p:nvSpPr>
          <p:cNvPr id="20" name="Rectangle 19"/>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4" name="Straight Connector 23"/>
          <p:cNvCxnSpPr/>
          <p:nvPr/>
        </p:nvCxnSpPr>
        <p:spPr>
          <a:xfrm>
            <a:off x="952500" y="5798423"/>
            <a:ext cx="38576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8"/>
          <p:cNvSpPr>
            <a:spLocks noChangeArrowheads="1"/>
          </p:cNvSpPr>
          <p:nvPr/>
        </p:nvSpPr>
        <p:spPr bwMode="auto">
          <a:xfrm>
            <a:off x="2250370" y="5698945"/>
            <a:ext cx="1261885" cy="215444"/>
          </a:xfrm>
          <a:prstGeom prst="rect">
            <a:avLst/>
          </a:prstGeom>
          <a:solidFill>
            <a:schemeClr val="bg1"/>
          </a:solidFill>
          <a:ln w="9525">
            <a:noFill/>
            <a:miter lim="800000"/>
            <a:headEnd/>
            <a:tailEnd/>
          </a:ln>
        </p:spPr>
        <p:txBody>
          <a:bodyPr wrap="none" lIns="91440" rIns="91440">
            <a:spAutoFit/>
          </a:bodyPr>
          <a:lstStyle/>
          <a:p>
            <a:pPr algn="ct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TYPE OF MANAGED CARE</a:t>
            </a:r>
            <a:endParaRPr lang="en-US" sz="800" b="1" dirty="0">
              <a:solidFill>
                <a:prstClr val="black"/>
              </a:solidFill>
              <a:latin typeface="Calibri"/>
              <a:cs typeface="Arial"/>
            </a:endParaRPr>
          </a:p>
        </p:txBody>
      </p:sp>
      <p:sp>
        <p:nvSpPr>
          <p:cNvPr id="42" name="TextBox 41"/>
          <p:cNvSpPr txBox="1"/>
          <p:nvPr/>
        </p:nvSpPr>
        <p:spPr>
          <a:xfrm>
            <a:off x="3546527" y="3002738"/>
            <a:ext cx="612668" cy="307777"/>
          </a:xfrm>
          <a:prstGeom prst="rect">
            <a:avLst/>
          </a:prstGeom>
          <a:solidFill>
            <a:schemeClr val="bg1"/>
          </a:solidFill>
        </p:spPr>
        <p:txBody>
          <a:bodyPr wrap="none" lIns="91440" tIns="0" rIns="91440" bIns="0" rtlCol="0">
            <a:spAutoFit/>
          </a:bodyPr>
          <a:lstStyle/>
          <a:p>
            <a:pPr algn="ctr"/>
            <a:r>
              <a:rPr lang="en-US" sz="1000" b="1" dirty="0" smtClean="0">
                <a:solidFill>
                  <a:srgbClr val="1C1C1C"/>
                </a:solidFill>
              </a:rPr>
              <a:t>Total:</a:t>
            </a:r>
            <a:br>
              <a:rPr lang="en-US" sz="1000" b="1" dirty="0" smtClean="0">
                <a:solidFill>
                  <a:srgbClr val="1C1C1C"/>
                </a:solidFill>
              </a:rPr>
            </a:br>
            <a:r>
              <a:rPr lang="en-US" sz="1000" b="1" dirty="0" smtClean="0">
                <a:solidFill>
                  <a:srgbClr val="1C1C1C"/>
                </a:solidFill>
              </a:rPr>
              <a:t>382,795</a:t>
            </a:r>
            <a:endParaRPr lang="en-US" sz="1000" b="1" dirty="0">
              <a:solidFill>
                <a:srgbClr val="1C1C1C"/>
              </a:solidFill>
            </a:endParaRPr>
          </a:p>
        </p:txBody>
      </p:sp>
      <p:sp>
        <p:nvSpPr>
          <p:cNvPr id="29" name="TextBox 28"/>
          <p:cNvSpPr txBox="1"/>
          <p:nvPr/>
        </p:nvSpPr>
        <p:spPr>
          <a:xfrm>
            <a:off x="1627993" y="2267984"/>
            <a:ext cx="612668" cy="307777"/>
          </a:xfrm>
          <a:prstGeom prst="rect">
            <a:avLst/>
          </a:prstGeom>
          <a:solidFill>
            <a:schemeClr val="bg1"/>
          </a:solidFill>
        </p:spPr>
        <p:txBody>
          <a:bodyPr wrap="none" lIns="91440" tIns="0" rIns="91440" bIns="0" rtlCol="0">
            <a:spAutoFit/>
          </a:bodyPr>
          <a:lstStyle/>
          <a:p>
            <a:pPr algn="ctr"/>
            <a:r>
              <a:rPr lang="en-US" sz="1000" b="1" dirty="0" smtClean="0">
                <a:solidFill>
                  <a:srgbClr val="1C1C1C"/>
                </a:solidFill>
              </a:rPr>
              <a:t>Total:</a:t>
            </a:r>
            <a:br>
              <a:rPr lang="en-US" sz="1000" b="1" dirty="0" smtClean="0">
                <a:solidFill>
                  <a:srgbClr val="1C1C1C"/>
                </a:solidFill>
              </a:rPr>
            </a:br>
            <a:r>
              <a:rPr lang="en-US" sz="1000" b="1" dirty="0" smtClean="0">
                <a:solidFill>
                  <a:srgbClr val="1C1C1C"/>
                </a:solidFill>
              </a:rPr>
              <a:t>522,311</a:t>
            </a:r>
            <a:endParaRPr lang="en-US" sz="1000" b="1" dirty="0">
              <a:solidFill>
                <a:srgbClr val="1C1C1C"/>
              </a:solidFill>
            </a:endParaRPr>
          </a:p>
        </p:txBody>
      </p:sp>
      <p:sp>
        <p:nvSpPr>
          <p:cNvPr id="43" name="TextBox 42"/>
          <p:cNvSpPr txBox="1"/>
          <p:nvPr/>
        </p:nvSpPr>
        <p:spPr>
          <a:xfrm>
            <a:off x="3693201" y="5242977"/>
            <a:ext cx="319318" cy="223138"/>
          </a:xfrm>
          <a:prstGeom prst="rect">
            <a:avLst/>
          </a:prstGeom>
          <a:noFill/>
        </p:spPr>
        <p:txBody>
          <a:bodyPr wrap="none" rtlCol="0">
            <a:spAutoFit/>
          </a:bodyPr>
          <a:lstStyle/>
          <a:p>
            <a:pPr algn="ctr"/>
            <a:r>
              <a:rPr lang="en-US" sz="850" b="1" dirty="0" smtClean="0">
                <a:solidFill>
                  <a:srgbClr val="1C1C1C"/>
                </a:solidFill>
              </a:rPr>
              <a:t>3%</a:t>
            </a:r>
            <a:endParaRPr lang="en-US" sz="850" b="1" dirty="0">
              <a:solidFill>
                <a:srgbClr val="1C1C1C"/>
              </a:solidFill>
            </a:endParaRPr>
          </a:p>
        </p:txBody>
      </p:sp>
      <p:sp>
        <p:nvSpPr>
          <p:cNvPr id="44" name="TextBox 43"/>
          <p:cNvSpPr txBox="1"/>
          <p:nvPr/>
        </p:nvSpPr>
        <p:spPr>
          <a:xfrm>
            <a:off x="3665950" y="4125522"/>
            <a:ext cx="373820" cy="223138"/>
          </a:xfrm>
          <a:prstGeom prst="rect">
            <a:avLst/>
          </a:prstGeom>
          <a:noFill/>
        </p:spPr>
        <p:txBody>
          <a:bodyPr wrap="none" rtlCol="0">
            <a:spAutoFit/>
          </a:bodyPr>
          <a:lstStyle/>
          <a:p>
            <a:pPr algn="ctr"/>
            <a:r>
              <a:rPr lang="en-US" sz="850" b="1" dirty="0" smtClean="0">
                <a:solidFill>
                  <a:srgbClr val="1C1C1C"/>
                </a:solidFill>
              </a:rPr>
              <a:t>15%</a:t>
            </a:r>
            <a:endParaRPr lang="en-US" sz="850" b="1" dirty="0">
              <a:solidFill>
                <a:srgbClr val="1C1C1C"/>
              </a:solidFill>
            </a:endParaRPr>
          </a:p>
        </p:txBody>
      </p:sp>
      <p:sp>
        <p:nvSpPr>
          <p:cNvPr id="45" name="TextBox 44"/>
          <p:cNvSpPr txBox="1"/>
          <p:nvPr/>
        </p:nvSpPr>
        <p:spPr>
          <a:xfrm>
            <a:off x="3665950" y="3773704"/>
            <a:ext cx="373820" cy="223138"/>
          </a:xfrm>
          <a:prstGeom prst="rect">
            <a:avLst/>
          </a:prstGeom>
          <a:noFill/>
        </p:spPr>
        <p:txBody>
          <a:bodyPr wrap="none" rtlCol="0">
            <a:spAutoFit/>
          </a:bodyPr>
          <a:lstStyle/>
          <a:p>
            <a:pPr algn="ctr"/>
            <a:r>
              <a:rPr lang="en-US" sz="850" b="1" dirty="0" smtClean="0">
                <a:solidFill>
                  <a:srgbClr val="1C1C1C"/>
                </a:solidFill>
              </a:rPr>
              <a:t>19%</a:t>
            </a:r>
            <a:endParaRPr lang="en-US" sz="850" b="1" dirty="0">
              <a:solidFill>
                <a:srgbClr val="1C1C1C"/>
              </a:solidFill>
            </a:endParaRPr>
          </a:p>
        </p:txBody>
      </p:sp>
      <p:sp>
        <p:nvSpPr>
          <p:cNvPr id="46" name="TextBox 45"/>
          <p:cNvSpPr txBox="1"/>
          <p:nvPr/>
        </p:nvSpPr>
        <p:spPr>
          <a:xfrm>
            <a:off x="3665950" y="3399610"/>
            <a:ext cx="373820" cy="223138"/>
          </a:xfrm>
          <a:prstGeom prst="rect">
            <a:avLst/>
          </a:prstGeom>
          <a:noFill/>
        </p:spPr>
        <p:txBody>
          <a:bodyPr wrap="none" rtlCol="0">
            <a:spAutoFit/>
          </a:bodyPr>
          <a:lstStyle/>
          <a:p>
            <a:pPr algn="ctr"/>
            <a:r>
              <a:rPr lang="en-US" sz="850" b="1" dirty="0" smtClean="0">
                <a:solidFill>
                  <a:srgbClr val="1C1C1C"/>
                </a:solidFill>
              </a:rPr>
              <a:t>17%</a:t>
            </a:r>
            <a:endParaRPr lang="en-US" sz="850" b="1" dirty="0">
              <a:solidFill>
                <a:srgbClr val="1C1C1C"/>
              </a:solidFill>
            </a:endParaRPr>
          </a:p>
        </p:txBody>
      </p:sp>
      <p:sp>
        <p:nvSpPr>
          <p:cNvPr id="48" name="TextBox 47"/>
          <p:cNvSpPr txBox="1"/>
          <p:nvPr/>
        </p:nvSpPr>
        <p:spPr>
          <a:xfrm>
            <a:off x="1774667" y="5242977"/>
            <a:ext cx="319318" cy="223138"/>
          </a:xfrm>
          <a:prstGeom prst="rect">
            <a:avLst/>
          </a:prstGeom>
          <a:noFill/>
        </p:spPr>
        <p:txBody>
          <a:bodyPr wrap="none" rtlCol="0">
            <a:spAutoFit/>
          </a:bodyPr>
          <a:lstStyle/>
          <a:p>
            <a:pPr algn="ctr"/>
            <a:r>
              <a:rPr lang="en-US" sz="850" b="1" dirty="0" smtClean="0">
                <a:solidFill>
                  <a:srgbClr val="1C1C1C"/>
                </a:solidFill>
              </a:rPr>
              <a:t>3%</a:t>
            </a:r>
            <a:endParaRPr lang="en-US" sz="850" b="1" dirty="0">
              <a:solidFill>
                <a:srgbClr val="1C1C1C"/>
              </a:solidFill>
            </a:endParaRPr>
          </a:p>
        </p:txBody>
      </p:sp>
      <p:sp>
        <p:nvSpPr>
          <p:cNvPr id="49" name="TextBox 42"/>
          <p:cNvSpPr txBox="1"/>
          <p:nvPr/>
        </p:nvSpPr>
        <p:spPr>
          <a:xfrm>
            <a:off x="1747416" y="3165912"/>
            <a:ext cx="373820" cy="22313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50" b="1" dirty="0" smtClean="0">
                <a:solidFill>
                  <a:srgbClr val="1C1C1C"/>
                </a:solidFill>
              </a:rPr>
              <a:t>27%</a:t>
            </a:r>
            <a:endParaRPr lang="en-US" sz="850" b="1" dirty="0">
              <a:solidFill>
                <a:srgbClr val="1C1C1C"/>
              </a:solidFill>
            </a:endParaRPr>
          </a:p>
        </p:txBody>
      </p:sp>
      <p:sp>
        <p:nvSpPr>
          <p:cNvPr id="50" name="TextBox 42"/>
          <p:cNvSpPr txBox="1"/>
          <p:nvPr/>
        </p:nvSpPr>
        <p:spPr>
          <a:xfrm>
            <a:off x="1747416" y="4417795"/>
            <a:ext cx="373820" cy="22313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50" b="1" dirty="0" smtClean="0">
                <a:solidFill>
                  <a:schemeClr val="bg1"/>
                </a:solidFill>
              </a:rPr>
              <a:t>52%</a:t>
            </a:r>
            <a:endParaRPr lang="en-US" sz="850" b="1" dirty="0">
              <a:solidFill>
                <a:schemeClr val="bg1"/>
              </a:solidFill>
            </a:endParaRPr>
          </a:p>
        </p:txBody>
      </p:sp>
      <p:sp>
        <p:nvSpPr>
          <p:cNvPr id="51" name="TextBox 42"/>
          <p:cNvSpPr txBox="1"/>
          <p:nvPr/>
        </p:nvSpPr>
        <p:spPr>
          <a:xfrm>
            <a:off x="1774667" y="3650806"/>
            <a:ext cx="319318" cy="22313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50" b="1" dirty="0">
                <a:solidFill>
                  <a:srgbClr val="1C1C1C"/>
                </a:solidFill>
              </a:rPr>
              <a:t>8</a:t>
            </a:r>
            <a:r>
              <a:rPr lang="en-US" sz="850" b="1" dirty="0" smtClean="0">
                <a:solidFill>
                  <a:srgbClr val="1C1C1C"/>
                </a:solidFill>
              </a:rPr>
              <a:t>%</a:t>
            </a:r>
            <a:endParaRPr lang="en-US" sz="850" b="1" dirty="0">
              <a:solidFill>
                <a:srgbClr val="1C1C1C"/>
              </a:solidFill>
            </a:endParaRPr>
          </a:p>
        </p:txBody>
      </p:sp>
      <p:sp>
        <p:nvSpPr>
          <p:cNvPr id="52" name="TextBox 42"/>
          <p:cNvSpPr txBox="1"/>
          <p:nvPr/>
        </p:nvSpPr>
        <p:spPr>
          <a:xfrm>
            <a:off x="1747416" y="2663016"/>
            <a:ext cx="373820" cy="22313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50" b="1" dirty="0" smtClean="0">
                <a:solidFill>
                  <a:srgbClr val="1C1C1C"/>
                </a:solidFill>
              </a:rPr>
              <a:t>11%</a:t>
            </a:r>
            <a:endParaRPr lang="en-US" sz="850" b="1" dirty="0">
              <a:solidFill>
                <a:srgbClr val="1C1C1C"/>
              </a:solidFill>
            </a:endParaRPr>
          </a:p>
        </p:txBody>
      </p:sp>
      <p:sp>
        <p:nvSpPr>
          <p:cNvPr id="26" name="TextBox 25"/>
          <p:cNvSpPr txBox="1"/>
          <p:nvPr/>
        </p:nvSpPr>
        <p:spPr>
          <a:xfrm>
            <a:off x="3665950" y="4756336"/>
            <a:ext cx="373820" cy="223138"/>
          </a:xfrm>
          <a:prstGeom prst="rect">
            <a:avLst/>
          </a:prstGeom>
          <a:noFill/>
        </p:spPr>
        <p:txBody>
          <a:bodyPr wrap="none" rtlCol="0">
            <a:spAutoFit/>
          </a:bodyPr>
          <a:lstStyle/>
          <a:p>
            <a:pPr algn="ctr"/>
            <a:r>
              <a:rPr lang="en-US" sz="850" b="1" dirty="0" smtClean="0">
                <a:solidFill>
                  <a:schemeClr val="bg1"/>
                </a:solidFill>
              </a:rPr>
              <a:t>45%</a:t>
            </a:r>
            <a:endParaRPr lang="en-US" sz="85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smtClean="0"/>
              <a:t>TABLE OF CONTENTS</a:t>
            </a:r>
          </a:p>
        </p:txBody>
      </p:sp>
      <p:sp>
        <p:nvSpPr>
          <p:cNvPr id="4" name="Slide Number Placeholder 3"/>
          <p:cNvSpPr>
            <a:spLocks noGrp="1"/>
          </p:cNvSpPr>
          <p:nvPr>
            <p:ph type="sldNum" sz="quarter" idx="10"/>
          </p:nvPr>
        </p:nvSpPr>
        <p:spPr/>
        <p:txBody>
          <a:bodyPr/>
          <a:lstStyle/>
          <a:p>
            <a:pPr>
              <a:defRPr/>
            </a:pPr>
            <a:fld id="{5C132798-8128-4153-A5D3-242684DAB7C5}" type="slidenum">
              <a:rPr lang="en-US" smtClean="0"/>
              <a:pPr>
                <a:defRPr/>
              </a:pPr>
              <a:t>1</a:t>
            </a:fld>
            <a:endParaRPr lang="en-US" dirty="0"/>
          </a:p>
        </p:txBody>
      </p:sp>
      <p:sp>
        <p:nvSpPr>
          <p:cNvPr id="7" name="Content Placeholder 4"/>
          <p:cNvSpPr txBox="1">
            <a:spLocks/>
          </p:cNvSpPr>
          <p:nvPr/>
        </p:nvSpPr>
        <p:spPr>
          <a:xfrm>
            <a:off x="457200" y="1585913"/>
            <a:ext cx="8229600" cy="3975100"/>
          </a:xfrm>
          <a:prstGeom prst="rect">
            <a:avLst/>
          </a:prstGeom>
        </p:spPr>
        <p:txBody>
          <a:bodyPr/>
          <a:lstStyle/>
          <a:p>
            <a:pPr marL="228600" indent="-228600" eaLnBrk="0" hangingPunct="0">
              <a:spcBef>
                <a:spcPts val="600"/>
              </a:spcBef>
              <a:buClr>
                <a:schemeClr val="tx2"/>
              </a:buClr>
              <a:buFont typeface="Wingdings" pitchFamily="2" charset="2"/>
              <a:buChar char="§"/>
              <a:tabLst>
                <a:tab pos="3886200" algn="l"/>
              </a:tabLst>
              <a:defRPr/>
            </a:pPr>
            <a:r>
              <a:rPr lang="en-US" sz="2000" kern="0" dirty="0" smtClean="0">
                <a:latin typeface="+mn-lt"/>
                <a:cs typeface="+mn-cs"/>
              </a:rPr>
              <a:t>EXECUTIVE SUMMARY	2</a:t>
            </a:r>
          </a:p>
          <a:p>
            <a:pPr marL="228600" indent="-228600" eaLnBrk="0" hangingPunct="0">
              <a:spcBef>
                <a:spcPts val="600"/>
              </a:spcBef>
              <a:buClr>
                <a:schemeClr val="tx2"/>
              </a:buClr>
              <a:buFont typeface="Wingdings" pitchFamily="2" charset="2"/>
              <a:buChar char="§"/>
              <a:tabLst>
                <a:tab pos="3886200" algn="l"/>
              </a:tabLst>
              <a:defRPr/>
            </a:pPr>
            <a:endParaRPr lang="en-US" sz="2000" kern="0" dirty="0" smtClean="0">
              <a:latin typeface="+mn-lt"/>
              <a:cs typeface="+mn-cs"/>
            </a:endParaRPr>
          </a:p>
          <a:p>
            <a:pPr marL="228600" indent="-228600" eaLnBrk="0" hangingPunct="0">
              <a:spcBef>
                <a:spcPts val="600"/>
              </a:spcBef>
              <a:buClr>
                <a:schemeClr val="tx2"/>
              </a:buClr>
              <a:buFont typeface="Wingdings" pitchFamily="2" charset="2"/>
              <a:buChar char="§"/>
              <a:tabLst>
                <a:tab pos="3886200" algn="l"/>
              </a:tabLst>
              <a:defRPr/>
            </a:pPr>
            <a:r>
              <a:rPr lang="en-US" sz="2000" kern="0" dirty="0" smtClean="0">
                <a:latin typeface="+mn-lt"/>
                <a:cs typeface="+mn-cs"/>
              </a:rPr>
              <a:t>INTRODUCTION</a:t>
            </a:r>
            <a:r>
              <a:rPr lang="en-US" sz="2000" kern="0" dirty="0">
                <a:latin typeface="+mn-lt"/>
                <a:cs typeface="+mn-cs"/>
              </a:rPr>
              <a:t>	</a:t>
            </a:r>
            <a:r>
              <a:rPr lang="en-US" sz="2000" kern="0" dirty="0" smtClean="0">
                <a:latin typeface="+mn-lt"/>
                <a:cs typeface="+mn-cs"/>
              </a:rPr>
              <a:t>4</a:t>
            </a:r>
            <a:r>
              <a:rPr lang="en-US" sz="2000" kern="0" dirty="0">
                <a:latin typeface="+mn-lt"/>
                <a:cs typeface="+mn-cs"/>
              </a:rPr>
              <a:t>	</a:t>
            </a:r>
          </a:p>
          <a:p>
            <a:pPr marL="228600" indent="-228600" eaLnBrk="0" hangingPunct="0">
              <a:spcBef>
                <a:spcPts val="600"/>
              </a:spcBef>
              <a:buClr>
                <a:schemeClr val="tx2"/>
              </a:buClr>
              <a:buFont typeface="Wingdings" pitchFamily="2" charset="2"/>
              <a:buChar char="§"/>
              <a:tabLst>
                <a:tab pos="3886200" algn="l"/>
              </a:tabLst>
              <a:defRPr/>
            </a:pPr>
            <a:endParaRPr lang="en-US" sz="2000" kern="0" dirty="0">
              <a:latin typeface="+mn-lt"/>
              <a:cs typeface="+mn-cs"/>
            </a:endParaRPr>
          </a:p>
          <a:p>
            <a:pPr marL="228600" indent="-228600" eaLnBrk="0" hangingPunct="0">
              <a:spcBef>
                <a:spcPts val="600"/>
              </a:spcBef>
              <a:buClr>
                <a:schemeClr val="tx2"/>
              </a:buClr>
              <a:buFont typeface="Wingdings" pitchFamily="2" charset="2"/>
              <a:buChar char="§"/>
              <a:tabLst>
                <a:tab pos="3886200" algn="l"/>
              </a:tabLst>
              <a:defRPr/>
            </a:pPr>
            <a:r>
              <a:rPr lang="en-US" sz="2000" kern="0" dirty="0">
                <a:latin typeface="+mn-lt"/>
                <a:cs typeface="+mn-cs"/>
              </a:rPr>
              <a:t>ELIGIBILITY AND ENROLLMENT	</a:t>
            </a:r>
            <a:r>
              <a:rPr lang="en-US" sz="2000" kern="0" dirty="0" smtClean="0">
                <a:latin typeface="+mn-lt"/>
                <a:cs typeface="+mn-cs"/>
              </a:rPr>
              <a:t>5</a:t>
            </a:r>
            <a:r>
              <a:rPr lang="en-US" sz="2000" kern="0" dirty="0">
                <a:latin typeface="+mn-lt"/>
                <a:cs typeface="+mn-cs"/>
              </a:rPr>
              <a:t>	</a:t>
            </a:r>
          </a:p>
          <a:p>
            <a:pPr marL="228600" indent="-228600" eaLnBrk="0" hangingPunct="0">
              <a:spcBef>
                <a:spcPts val="600"/>
              </a:spcBef>
              <a:buClr>
                <a:schemeClr val="tx2"/>
              </a:buClr>
              <a:buFont typeface="Wingdings" pitchFamily="2" charset="2"/>
              <a:buChar char="§"/>
              <a:tabLst>
                <a:tab pos="3886200" algn="l"/>
              </a:tabLst>
              <a:defRPr/>
            </a:pPr>
            <a:endParaRPr lang="en-US" sz="2000" kern="0" dirty="0">
              <a:latin typeface="+mn-lt"/>
              <a:cs typeface="+mn-cs"/>
            </a:endParaRPr>
          </a:p>
          <a:p>
            <a:pPr marL="228600" indent="-228600" eaLnBrk="0" hangingPunct="0">
              <a:spcBef>
                <a:spcPts val="600"/>
              </a:spcBef>
              <a:buClr>
                <a:schemeClr val="tx2"/>
              </a:buClr>
              <a:buFont typeface="Wingdings" pitchFamily="2" charset="2"/>
              <a:buChar char="§"/>
              <a:tabLst>
                <a:tab pos="3886200" algn="l"/>
              </a:tabLst>
              <a:defRPr/>
            </a:pPr>
            <a:r>
              <a:rPr lang="en-US" sz="2000" kern="0" dirty="0">
                <a:latin typeface="+mn-lt"/>
                <a:cs typeface="+mn-cs"/>
              </a:rPr>
              <a:t>SPENDING	</a:t>
            </a:r>
            <a:r>
              <a:rPr lang="en-US" sz="2000" kern="0" dirty="0" smtClean="0">
                <a:latin typeface="+mn-lt"/>
                <a:cs typeface="+mn-cs"/>
              </a:rPr>
              <a:t>19</a:t>
            </a:r>
            <a:endParaRPr lang="en-US" sz="2000" kern="0" dirty="0">
              <a:latin typeface="+mn-lt"/>
              <a:cs typeface="+mn-cs"/>
            </a:endParaRPr>
          </a:p>
          <a:p>
            <a:pPr marL="228600" indent="-228600" eaLnBrk="0" hangingPunct="0">
              <a:spcBef>
                <a:spcPts val="600"/>
              </a:spcBef>
              <a:buClr>
                <a:schemeClr val="tx2"/>
              </a:buClr>
              <a:buFont typeface="Wingdings" pitchFamily="2" charset="2"/>
              <a:buChar char="§"/>
              <a:tabLst>
                <a:tab pos="3886200" algn="l"/>
              </a:tabLst>
              <a:defRPr/>
            </a:pPr>
            <a:endParaRPr lang="en-US" sz="2000" kern="0" dirty="0">
              <a:latin typeface="+mn-lt"/>
              <a:cs typeface="+mn-cs"/>
            </a:endParaRPr>
          </a:p>
          <a:p>
            <a:pPr marL="228600" indent="-228600" eaLnBrk="0" hangingPunct="0">
              <a:spcBef>
                <a:spcPts val="600"/>
              </a:spcBef>
              <a:buClr>
                <a:schemeClr val="tx2"/>
              </a:buClr>
              <a:buFont typeface="Wingdings" pitchFamily="2" charset="2"/>
              <a:buChar char="§"/>
              <a:tabLst>
                <a:tab pos="3886200" algn="l"/>
              </a:tabLst>
              <a:defRPr/>
            </a:pPr>
            <a:r>
              <a:rPr lang="en-US" sz="2000" kern="0" dirty="0">
                <a:latin typeface="+mn-lt"/>
                <a:cs typeface="+mn-cs"/>
              </a:rPr>
              <a:t>COST DRIVERS	</a:t>
            </a:r>
            <a:r>
              <a:rPr lang="en-US" sz="2000" kern="0" dirty="0" smtClean="0">
                <a:latin typeface="+mn-lt"/>
                <a:cs typeface="+mn-cs"/>
              </a:rPr>
              <a:t>27</a:t>
            </a:r>
            <a:endParaRPr lang="en-US" sz="2000" kern="0" dirty="0"/>
          </a:p>
          <a:p>
            <a:pPr marL="228600" indent="-228600" eaLnBrk="0" hangingPunct="0">
              <a:spcBef>
                <a:spcPts val="600"/>
              </a:spcBef>
              <a:buClr>
                <a:schemeClr val="tx2"/>
              </a:buClr>
              <a:buFont typeface="Wingdings" pitchFamily="2" charset="2"/>
              <a:buChar char="§"/>
              <a:tabLst>
                <a:tab pos="3886200" algn="l"/>
              </a:tabLst>
              <a:defRPr/>
            </a:pPr>
            <a:endParaRPr lang="en-US" sz="2000" kern="0" dirty="0"/>
          </a:p>
          <a:p>
            <a:pPr marL="228600" indent="-228600" eaLnBrk="0" hangingPunct="0">
              <a:spcBef>
                <a:spcPts val="600"/>
              </a:spcBef>
              <a:buClr>
                <a:schemeClr val="tx2"/>
              </a:buClr>
              <a:buFont typeface="Wingdings" pitchFamily="2" charset="2"/>
              <a:buChar char="§"/>
              <a:tabLst>
                <a:tab pos="3886200" algn="l"/>
              </a:tabLst>
              <a:defRPr/>
            </a:pPr>
            <a:r>
              <a:rPr lang="en-US" sz="2000" kern="0" dirty="0"/>
              <a:t>CONCLUSIONS	</a:t>
            </a:r>
            <a:r>
              <a:rPr lang="en-US" sz="2000" kern="0" dirty="0" smtClean="0"/>
              <a:t>31</a:t>
            </a:r>
            <a:endParaRPr lang="en-US" sz="2000" kern="0" dirty="0"/>
          </a:p>
          <a:p>
            <a:pPr marL="228600" indent="-228600" eaLnBrk="0" hangingPunct="0">
              <a:spcBef>
                <a:spcPts val="600"/>
              </a:spcBef>
              <a:buClr>
                <a:schemeClr val="tx2"/>
              </a:buClr>
              <a:buFont typeface="Wingdings" pitchFamily="2" charset="2"/>
              <a:buChar char="§"/>
              <a:tabLst>
                <a:tab pos="3886200" algn="l"/>
              </a:tabLst>
              <a:defRPr/>
            </a:pPr>
            <a:endParaRPr lang="en-US" sz="2000" kern="0"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dirty="0" smtClean="0"/>
              <a:t>NOMINAL MASSHEALTH SPENDING HAS GROWN BY MORE THAN HALF SINCE 2005; WHEN ADJUSTED FOR MEDICAL INFLATION SPENDING HAS GROWN ON AVERAGE 2% ANNUALLY</a:t>
            </a:r>
          </a:p>
        </p:txBody>
      </p:sp>
      <p:sp>
        <p:nvSpPr>
          <p:cNvPr id="3" name="Slide Number Placeholder 2"/>
          <p:cNvSpPr>
            <a:spLocks noGrp="1"/>
          </p:cNvSpPr>
          <p:nvPr>
            <p:ph type="sldNum" sz="quarter" idx="10"/>
          </p:nvPr>
        </p:nvSpPr>
        <p:spPr/>
        <p:txBody>
          <a:bodyPr/>
          <a:lstStyle/>
          <a:p>
            <a:pPr>
              <a:defRPr/>
            </a:pPr>
            <a:fld id="{40FBB554-3019-4634-BBA3-0BCAFE569666}" type="slidenum">
              <a:rPr lang="en-US" smtClean="0"/>
              <a:pPr>
                <a:defRPr/>
              </a:pPr>
              <a:t>19</a:t>
            </a:fld>
            <a:endParaRPr lang="en-US"/>
          </a:p>
        </p:txBody>
      </p:sp>
      <p:sp>
        <p:nvSpPr>
          <p:cNvPr id="67587" name="TextBox 6"/>
          <p:cNvSpPr txBox="1">
            <a:spLocks noChangeArrowheads="1"/>
          </p:cNvSpPr>
          <p:nvPr/>
        </p:nvSpPr>
        <p:spPr bwMode="auto">
          <a:xfrm>
            <a:off x="455613" y="6038850"/>
            <a:ext cx="5802312" cy="338138"/>
          </a:xfrm>
          <a:prstGeom prst="rect">
            <a:avLst/>
          </a:prstGeom>
          <a:noFill/>
          <a:ln w="9525">
            <a:noFill/>
            <a:miter lim="800000"/>
            <a:headEnd/>
            <a:tailEnd/>
          </a:ln>
        </p:spPr>
        <p:txBody>
          <a:bodyPr lIns="0" rIns="0" anchor="b">
            <a:spAutoFit/>
          </a:bodyPr>
          <a:lstStyle/>
          <a:p>
            <a:pPr eaLnBrk="0" hangingPunct="0"/>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MassHealth Budget Office. Inflation adjustment uses the Medical Consumer Price Index for the Boston area, from the Bureau of Labor Statistics </a:t>
            </a:r>
            <a:r>
              <a:rPr lang="en-US" sz="800" dirty="0" smtClean="0"/>
              <a:t>.</a:t>
            </a:r>
            <a:endParaRPr lang="en-US" sz="800" dirty="0"/>
          </a:p>
        </p:txBody>
      </p:sp>
      <p:sp>
        <p:nvSpPr>
          <p:cNvPr id="8" name="Rectangle 7"/>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MASSHEALTH SPENDING, SFY</a:t>
            </a:r>
            <a:r>
              <a:rPr lang="en-US" sz="1000" b="1" dirty="0">
                <a:latin typeface="+mn-lt"/>
                <a:cs typeface="+mn-cs"/>
              </a:rPr>
              <a:t> </a:t>
            </a:r>
            <a:r>
              <a:rPr lang="en-US" sz="1000" b="1" dirty="0" smtClean="0">
                <a:latin typeface="+mn-lt"/>
                <a:cs typeface="+mn-cs"/>
              </a:rPr>
              <a:t>2005-2013</a:t>
            </a:r>
            <a:r>
              <a:rPr lang="en-US" sz="1000" b="1" dirty="0" smtClean="0">
                <a:solidFill>
                  <a:srgbClr val="FF0000"/>
                </a:solidFill>
                <a:latin typeface="+mn-lt"/>
                <a:cs typeface="+mn-cs"/>
              </a:rPr>
              <a:t> </a:t>
            </a:r>
            <a:r>
              <a:rPr lang="en-US" sz="1000" b="1" dirty="0">
                <a:solidFill>
                  <a:prstClr val="black"/>
                </a:solidFill>
                <a:latin typeface="+mn-lt"/>
                <a:cs typeface="+mn-cs"/>
              </a:rPr>
              <a:t/>
            </a:r>
            <a:br>
              <a:rPr lang="en-US" sz="1000" b="1" dirty="0">
                <a:solidFill>
                  <a:prstClr val="black"/>
                </a:solidFill>
                <a:latin typeface="+mn-lt"/>
                <a:cs typeface="+mn-cs"/>
              </a:rPr>
            </a:br>
            <a:r>
              <a:rPr lang="en-US" sz="800" b="1" dirty="0">
                <a:solidFill>
                  <a:prstClr val="black"/>
                </a:solidFill>
                <a:latin typeface="+mn-lt"/>
                <a:cs typeface="+mn-cs"/>
              </a:rPr>
              <a:t>(BILLIONS OF DOLLARS)</a:t>
            </a:r>
            <a:endParaRPr lang="en-US" sz="1000" b="1" dirty="0">
              <a:solidFill>
                <a:prstClr val="black"/>
              </a:solidFill>
              <a:latin typeface="+mn-lt"/>
              <a:cs typeface="+mn-cs"/>
            </a:endParaRPr>
          </a:p>
        </p:txBody>
      </p:sp>
      <p:graphicFrame>
        <p:nvGraphicFramePr>
          <p:cNvPr id="14" name="Chart 9"/>
          <p:cNvGraphicFramePr>
            <a:graphicFrameLocks/>
          </p:cNvGraphicFramePr>
          <p:nvPr>
            <p:extLst>
              <p:ext uri="{D42A27DB-BD31-4B8C-83A1-F6EECF244321}">
                <p14:modId xmlns:p14="http://schemas.microsoft.com/office/powerpoint/2010/main" val="815220727"/>
              </p:ext>
            </p:extLst>
          </p:nvPr>
        </p:nvGraphicFramePr>
        <p:xfrm>
          <a:off x="406400" y="2093913"/>
          <a:ext cx="6035675" cy="37782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MassHealth spending has increased in nominal terms from $6.3 billion in state fiscal year (SFY) 2005 to $9.8 billion in SFY 2013. Adjusting for medical inflation, the average annual increase over the eight-year period was approximately 2 percent.</a:t>
            </a:r>
          </a:p>
          <a:p>
            <a:endParaRPr lang="en-US" dirty="0"/>
          </a:p>
          <a:p>
            <a:r>
              <a:rPr lang="en-US" dirty="0"/>
              <a:t>These are “gross” spending amounts, meaning that they include both state and federal revenues; the federal government reimburses Massachusetts for about half of its MassHealth spending.</a:t>
            </a:r>
            <a:br>
              <a:rPr lang="en-US" dirty="0"/>
            </a:br>
            <a:endParaRPr lang="en-US" dirty="0"/>
          </a:p>
        </p:txBody>
      </p:sp>
      <p:cxnSp>
        <p:nvCxnSpPr>
          <p:cNvPr id="12" name="Straight Connector 11"/>
          <p:cNvCxnSpPr/>
          <p:nvPr/>
        </p:nvCxnSpPr>
        <p:spPr>
          <a:xfrm>
            <a:off x="809625" y="5961063"/>
            <a:ext cx="54006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8"/>
          <p:cNvSpPr>
            <a:spLocks noChangeArrowheads="1"/>
          </p:cNvSpPr>
          <p:nvPr/>
        </p:nvSpPr>
        <p:spPr bwMode="auto">
          <a:xfrm>
            <a:off x="3057525" y="5846763"/>
            <a:ext cx="904875" cy="215900"/>
          </a:xfrm>
          <a:prstGeom prst="rect">
            <a:avLst/>
          </a:prstGeom>
          <a:solidFill>
            <a:schemeClr val="bg1"/>
          </a:solidFill>
          <a:ln w="9525">
            <a:noFill/>
            <a:miter lim="800000"/>
            <a:headEnd/>
            <a:tailEnd/>
          </a:ln>
        </p:spPr>
        <p:txBody>
          <a:bodyPr wrap="none" lIns="45720" rIns="45720">
            <a:spAutoFit/>
          </a:bodyPr>
          <a:lstStyle/>
          <a:p>
            <a:pPr algn="ctr">
              <a:defRPr sz="1800" b="1" i="0" u="none" strike="noStrike" kern="1200" baseline="0">
                <a:solidFill>
                  <a:prstClr val="black"/>
                </a:solidFill>
                <a:latin typeface="+mn-lt"/>
                <a:ea typeface="+mn-ea"/>
                <a:cs typeface="+mn-cs"/>
              </a:defRPr>
            </a:pPr>
            <a:r>
              <a:rPr lang="en-US" sz="800" b="1" dirty="0">
                <a:solidFill>
                  <a:prstClr val="black"/>
                </a:solidFill>
                <a:latin typeface="+mn-lt"/>
                <a:cs typeface="+mn-cs"/>
              </a:rPr>
              <a:t>STATE FISCAL YEAR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smtClean="0"/>
              <a:t>FEDERAL</a:t>
            </a:r>
            <a:r>
              <a:rPr lang="en-US" dirty="0" smtClean="0">
                <a:solidFill>
                  <a:srgbClr val="FF0000"/>
                </a:solidFill>
              </a:rPr>
              <a:t> </a:t>
            </a:r>
            <a:r>
              <a:rPr lang="en-US" dirty="0" smtClean="0"/>
              <a:t>AND STATE SPENDING ON MASSHEALTH </a:t>
            </a:r>
            <a:br>
              <a:rPr lang="en-US" dirty="0" smtClean="0"/>
            </a:br>
            <a:r>
              <a:rPr lang="en-US" dirty="0" smtClean="0"/>
              <a:t>NOW REPRESENTS 30 PERCENT OF THE STATE BUDGET</a:t>
            </a:r>
          </a:p>
        </p:txBody>
      </p:sp>
      <p:sp>
        <p:nvSpPr>
          <p:cNvPr id="3" name="Slide Number Placeholder 2"/>
          <p:cNvSpPr>
            <a:spLocks noGrp="1"/>
          </p:cNvSpPr>
          <p:nvPr>
            <p:ph type="sldNum" sz="quarter" idx="10"/>
          </p:nvPr>
        </p:nvSpPr>
        <p:spPr/>
        <p:txBody>
          <a:bodyPr/>
          <a:lstStyle/>
          <a:p>
            <a:pPr>
              <a:defRPr/>
            </a:pPr>
            <a:fld id="{601703DB-4B29-4954-A21B-734BC909CB33}" type="slidenum">
              <a:rPr lang="en-US" smtClean="0"/>
              <a:pPr>
                <a:defRPr/>
              </a:pPr>
              <a:t>20</a:t>
            </a:fld>
            <a:endParaRPr lang="en-US"/>
          </a:p>
        </p:txBody>
      </p:sp>
      <p:sp>
        <p:nvSpPr>
          <p:cNvPr id="69635" name="TextBox 6"/>
          <p:cNvSpPr txBox="1">
            <a:spLocks noChangeArrowheads="1"/>
          </p:cNvSpPr>
          <p:nvPr/>
        </p:nvSpPr>
        <p:spPr bwMode="auto">
          <a:xfrm>
            <a:off x="455613" y="6161088"/>
            <a:ext cx="5802312" cy="215900"/>
          </a:xfrm>
          <a:prstGeom prst="rect">
            <a:avLst/>
          </a:prstGeom>
          <a:noFill/>
          <a:ln w="9525">
            <a:noFill/>
            <a:miter lim="800000"/>
            <a:headEnd/>
            <a:tailEnd/>
          </a:ln>
        </p:spPr>
        <p:txBody>
          <a:bodyPr lIns="0" rIns="0" anchor="b">
            <a:spAutoFit/>
          </a:bodyPr>
          <a:lstStyle/>
          <a:p>
            <a:pPr eaLnBrk="0" hangingPunct="0"/>
            <a:r>
              <a:rPr lang="en-US" sz="600" dirty="0">
                <a:solidFill>
                  <a:srgbClr val="1C1C1C"/>
                </a:solidFill>
              </a:rPr>
              <a:t>SOURCES</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EOHHS (MassHealth data); Office of the Comptroller, Statutory Basis Financial Reports (other state spending). </a:t>
            </a:r>
          </a:p>
        </p:txBody>
      </p:sp>
      <p:sp>
        <p:nvSpPr>
          <p:cNvPr id="8" name="Rectangle 7"/>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Spending for MassHealth-covered services remained just over a quarter of all state spending between 2005 and 2008.  The economic recession shrank state revenues in 2009 and 2010, which slowed overall state spending, and swelled Medicaid enrollment, thus increasing Medicaid spending to 30 percent of the budget.</a:t>
            </a:r>
          </a:p>
          <a:p>
            <a:r>
              <a:rPr lang="en-US" dirty="0"/>
              <a:t>The federal government reimburses the state’s general fund for more than half of its spending on MassHealth (not shown in chart). In 2009 and 2010, the match was enhanced further by federal stimulus spending.</a:t>
            </a:r>
          </a:p>
        </p:txBody>
      </p:sp>
      <p:sp>
        <p:nvSpPr>
          <p:cNvPr id="12"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MASSHEALTH AS A PROPORTION OF ALL STATE SPENDING</a:t>
            </a:r>
            <a:br>
              <a:rPr lang="en-US" sz="1000" b="1" dirty="0">
                <a:solidFill>
                  <a:prstClr val="black"/>
                </a:solidFill>
                <a:latin typeface="+mn-lt"/>
                <a:cs typeface="+mn-cs"/>
              </a:rPr>
            </a:br>
            <a:r>
              <a:rPr lang="en-US" sz="800" b="1" dirty="0">
                <a:solidFill>
                  <a:prstClr val="black"/>
                </a:solidFill>
                <a:latin typeface="+mn-lt"/>
                <a:cs typeface="+mn-cs"/>
              </a:rPr>
              <a:t>(BILLIONS OF DOLLARS)</a:t>
            </a:r>
            <a:endParaRPr lang="en-US" sz="1000" b="1" dirty="0">
              <a:solidFill>
                <a:prstClr val="black"/>
              </a:solidFill>
              <a:latin typeface="+mn-lt"/>
              <a:cs typeface="+mn-cs"/>
            </a:endParaRPr>
          </a:p>
        </p:txBody>
      </p:sp>
      <p:graphicFrame>
        <p:nvGraphicFramePr>
          <p:cNvPr id="18" name="Chart 17"/>
          <p:cNvGraphicFramePr/>
          <p:nvPr>
            <p:extLst>
              <p:ext uri="{D42A27DB-BD31-4B8C-83A1-F6EECF244321}">
                <p14:modId xmlns:p14="http://schemas.microsoft.com/office/powerpoint/2010/main" val="1123541955"/>
              </p:ext>
            </p:extLst>
          </p:nvPr>
        </p:nvGraphicFramePr>
        <p:xfrm>
          <a:off x="457200" y="2144712"/>
          <a:ext cx="5934456" cy="3675888"/>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a:off x="809625" y="5960348"/>
            <a:ext cx="54006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8"/>
          <p:cNvSpPr>
            <a:spLocks noChangeArrowheads="1"/>
          </p:cNvSpPr>
          <p:nvPr/>
        </p:nvSpPr>
        <p:spPr bwMode="auto">
          <a:xfrm>
            <a:off x="3057438" y="5846763"/>
            <a:ext cx="905056" cy="215444"/>
          </a:xfrm>
          <a:prstGeom prst="rect">
            <a:avLst/>
          </a:prstGeom>
          <a:solidFill>
            <a:schemeClr val="bg1"/>
          </a:solidFill>
          <a:ln w="9525">
            <a:noFill/>
            <a:miter lim="800000"/>
            <a:headEnd/>
            <a:tailEnd/>
          </a:ln>
        </p:spPr>
        <p:txBody>
          <a:bodyPr wrap="none" lIns="45720" rIns="45720">
            <a:spAutoFit/>
          </a:bodyPr>
          <a:lstStyle/>
          <a:p>
            <a:pPr algn="ct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STATE FISCAL YEAR</a:t>
            </a:r>
            <a:endParaRPr lang="en-US" sz="800" b="1" dirty="0">
              <a:solidFill>
                <a:prstClr val="black"/>
              </a:solidFill>
              <a:latin typeface="Calibri"/>
              <a:cs typeface="Arial"/>
            </a:endParaRPr>
          </a:p>
        </p:txBody>
      </p:sp>
      <p:sp>
        <p:nvSpPr>
          <p:cNvPr id="21" name="TextBox 1"/>
          <p:cNvSpPr txBox="1"/>
          <p:nvPr/>
        </p:nvSpPr>
        <p:spPr>
          <a:xfrm>
            <a:off x="814386" y="5233591"/>
            <a:ext cx="500063" cy="2242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smtClean="0">
                <a:solidFill>
                  <a:srgbClr val="FFFFFF"/>
                </a:solidFill>
              </a:rPr>
              <a:t>27%</a:t>
            </a:r>
            <a:endParaRPr lang="en-US" sz="900" b="1" dirty="0">
              <a:solidFill>
                <a:srgbClr val="FFFFFF"/>
              </a:solidFill>
            </a:endParaRPr>
          </a:p>
        </p:txBody>
      </p:sp>
      <p:sp>
        <p:nvSpPr>
          <p:cNvPr id="22" name="TextBox 1"/>
          <p:cNvSpPr txBox="1"/>
          <p:nvPr/>
        </p:nvSpPr>
        <p:spPr>
          <a:xfrm>
            <a:off x="1441543" y="5231403"/>
            <a:ext cx="450804" cy="2286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smtClean="0">
                <a:solidFill>
                  <a:srgbClr val="FFFFFF"/>
                </a:solidFill>
              </a:rPr>
              <a:t>27%</a:t>
            </a:r>
            <a:endParaRPr lang="en-US" sz="900" b="1" dirty="0">
              <a:solidFill>
                <a:srgbClr val="FFFFFF"/>
              </a:solidFill>
            </a:endParaRPr>
          </a:p>
        </p:txBody>
      </p:sp>
      <p:sp>
        <p:nvSpPr>
          <p:cNvPr id="23" name="TextBox 1"/>
          <p:cNvSpPr txBox="1"/>
          <p:nvPr/>
        </p:nvSpPr>
        <p:spPr>
          <a:xfrm>
            <a:off x="2026968" y="5219297"/>
            <a:ext cx="495434" cy="2286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smtClean="0">
                <a:solidFill>
                  <a:srgbClr val="FFFFFF"/>
                </a:solidFill>
              </a:rPr>
              <a:t>25%</a:t>
            </a:r>
            <a:endParaRPr lang="en-US" sz="900" b="1" dirty="0">
              <a:solidFill>
                <a:srgbClr val="FFFFFF"/>
              </a:solidFill>
            </a:endParaRPr>
          </a:p>
        </p:txBody>
      </p:sp>
      <p:sp>
        <p:nvSpPr>
          <p:cNvPr id="24" name="TextBox 1"/>
          <p:cNvSpPr txBox="1"/>
          <p:nvPr/>
        </p:nvSpPr>
        <p:spPr>
          <a:xfrm>
            <a:off x="2578102" y="5229218"/>
            <a:ext cx="609576" cy="2286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smtClean="0">
                <a:solidFill>
                  <a:srgbClr val="FFFFFF"/>
                </a:solidFill>
              </a:rPr>
              <a:t>27%</a:t>
            </a:r>
            <a:endParaRPr lang="en-US" sz="900" b="1" dirty="0">
              <a:solidFill>
                <a:srgbClr val="FFFFFF"/>
              </a:solidFill>
            </a:endParaRPr>
          </a:p>
        </p:txBody>
      </p:sp>
      <p:sp>
        <p:nvSpPr>
          <p:cNvPr id="25" name="TextBox 1"/>
          <p:cNvSpPr txBox="1"/>
          <p:nvPr/>
        </p:nvSpPr>
        <p:spPr>
          <a:xfrm>
            <a:off x="3259676" y="5237950"/>
            <a:ext cx="500579" cy="2264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smtClean="0">
                <a:solidFill>
                  <a:srgbClr val="FFFFFF"/>
                </a:solidFill>
              </a:rPr>
              <a:t>28%</a:t>
            </a:r>
            <a:endParaRPr lang="en-US" sz="900" b="1" dirty="0">
              <a:solidFill>
                <a:srgbClr val="FFFFFF"/>
              </a:solidFill>
            </a:endParaRPr>
          </a:p>
        </p:txBody>
      </p:sp>
      <p:sp>
        <p:nvSpPr>
          <p:cNvPr id="26" name="TextBox 1"/>
          <p:cNvSpPr txBox="1"/>
          <p:nvPr/>
        </p:nvSpPr>
        <p:spPr>
          <a:xfrm>
            <a:off x="3860268" y="5213734"/>
            <a:ext cx="515155" cy="2308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smtClean="0">
                <a:solidFill>
                  <a:srgbClr val="FFFFFF"/>
                </a:solidFill>
              </a:rPr>
              <a:t>30%</a:t>
            </a:r>
            <a:endParaRPr lang="en-US" sz="900" b="1" dirty="0">
              <a:solidFill>
                <a:srgbClr val="FFFFFF"/>
              </a:solidFill>
            </a:endParaRPr>
          </a:p>
        </p:txBody>
      </p:sp>
      <p:sp>
        <p:nvSpPr>
          <p:cNvPr id="17" name="TextBox 1"/>
          <p:cNvSpPr txBox="1"/>
          <p:nvPr/>
        </p:nvSpPr>
        <p:spPr>
          <a:xfrm>
            <a:off x="4408760" y="5212530"/>
            <a:ext cx="609627" cy="2286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smtClean="0">
                <a:solidFill>
                  <a:srgbClr val="FFFFFF"/>
                </a:solidFill>
              </a:rPr>
              <a:t>30%</a:t>
            </a:r>
            <a:endParaRPr lang="en-US" sz="900" b="1" dirty="0">
              <a:solidFill>
                <a:srgbClr val="FFFFFF"/>
              </a:solidFill>
            </a:endParaRPr>
          </a:p>
        </p:txBody>
      </p:sp>
      <p:sp>
        <p:nvSpPr>
          <p:cNvPr id="28" name="TextBox 1"/>
          <p:cNvSpPr txBox="1"/>
          <p:nvPr/>
        </p:nvSpPr>
        <p:spPr>
          <a:xfrm>
            <a:off x="5018387" y="5229216"/>
            <a:ext cx="609627" cy="2286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smtClean="0">
                <a:solidFill>
                  <a:srgbClr val="FFFFFF"/>
                </a:solidFill>
              </a:rPr>
              <a:t>30%</a:t>
            </a:r>
            <a:endParaRPr lang="en-US" sz="900" b="1" dirty="0">
              <a:solidFill>
                <a:srgbClr val="FFFFFF"/>
              </a:solidFill>
            </a:endParaRPr>
          </a:p>
        </p:txBody>
      </p:sp>
      <p:grpSp>
        <p:nvGrpSpPr>
          <p:cNvPr id="27" name="Group 26"/>
          <p:cNvGrpSpPr/>
          <p:nvPr/>
        </p:nvGrpSpPr>
        <p:grpSpPr>
          <a:xfrm>
            <a:off x="4838700" y="1828800"/>
            <a:ext cx="1482540" cy="405099"/>
            <a:chOff x="3324225" y="1933575"/>
            <a:chExt cx="1482540" cy="405099"/>
          </a:xfrm>
        </p:grpSpPr>
        <p:sp>
          <p:nvSpPr>
            <p:cNvPr id="29" name="Rectangle 28"/>
            <p:cNvSpPr/>
            <p:nvPr/>
          </p:nvSpPr>
          <p:spPr>
            <a:xfrm>
              <a:off x="3324225" y="1995577"/>
              <a:ext cx="91440" cy="914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381375" y="1933575"/>
              <a:ext cx="1075936" cy="215444"/>
            </a:xfrm>
            <a:prstGeom prst="rect">
              <a:avLst/>
            </a:prstGeom>
            <a:noFill/>
          </p:spPr>
          <p:txBody>
            <a:bodyPr wrap="none" rtlCol="0">
              <a:spAutoFit/>
            </a:bodyPr>
            <a:lstStyle/>
            <a:p>
              <a:r>
                <a:rPr lang="en-US" sz="800" b="1" dirty="0" smtClean="0"/>
                <a:t>Other state spending</a:t>
              </a:r>
              <a:endParaRPr lang="en-US" sz="800" b="1" dirty="0"/>
            </a:p>
          </p:txBody>
        </p:sp>
        <p:sp>
          <p:nvSpPr>
            <p:cNvPr id="31" name="Rectangle 30"/>
            <p:cNvSpPr/>
            <p:nvPr/>
          </p:nvSpPr>
          <p:spPr>
            <a:xfrm>
              <a:off x="3324225" y="2185232"/>
              <a:ext cx="91440"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81375" y="2123230"/>
              <a:ext cx="1425390" cy="215444"/>
            </a:xfrm>
            <a:prstGeom prst="rect">
              <a:avLst/>
            </a:prstGeom>
            <a:noFill/>
          </p:spPr>
          <p:txBody>
            <a:bodyPr wrap="none" rtlCol="0">
              <a:spAutoFit/>
            </a:bodyPr>
            <a:lstStyle/>
            <a:p>
              <a:r>
                <a:rPr lang="en-US" sz="800" b="1" dirty="0" smtClean="0"/>
                <a:t>MassHealth-covered services</a:t>
              </a:r>
              <a:endParaRPr lang="en-US" sz="800" b="1"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MEDICAID IS THE MAIN SOURCE OF </a:t>
            </a:r>
            <a:br>
              <a:rPr lang="en-US" smtClean="0"/>
            </a:br>
            <a:r>
              <a:rPr lang="en-US" smtClean="0"/>
              <a:t>FEDERAL REVENUES TO MASSACHUSETTS</a:t>
            </a:r>
            <a:endParaRPr lang="en-US" dirty="0"/>
          </a:p>
        </p:txBody>
      </p:sp>
      <p:sp>
        <p:nvSpPr>
          <p:cNvPr id="3" name="Slide Number Placeholder 2"/>
          <p:cNvSpPr>
            <a:spLocks noGrp="1"/>
          </p:cNvSpPr>
          <p:nvPr>
            <p:ph type="sldNum" sz="quarter" idx="10"/>
          </p:nvPr>
        </p:nvSpPr>
        <p:spPr/>
        <p:txBody>
          <a:bodyPr/>
          <a:lstStyle/>
          <a:p>
            <a:fld id="{5DCEACFD-D5E8-4814-B0F8-EF4EA1641FDE}" type="slidenum">
              <a:rPr lang="en-US" smtClean="0"/>
              <a:pPr/>
              <a:t>21</a:t>
            </a:fld>
            <a:endParaRPr lang="en-US" dirty="0"/>
          </a:p>
        </p:txBody>
      </p:sp>
      <p:sp>
        <p:nvSpPr>
          <p:cNvPr id="57347" name="TextBox 6"/>
          <p:cNvSpPr txBox="1">
            <a:spLocks noChangeArrowheads="1"/>
          </p:cNvSpPr>
          <p:nvPr/>
        </p:nvSpPr>
        <p:spPr bwMode="auto">
          <a:xfrm>
            <a:off x="455612" y="6161544"/>
            <a:ext cx="5943601" cy="215444"/>
          </a:xfrm>
          <a:prstGeom prst="rect">
            <a:avLst/>
          </a:prstGeom>
          <a:noFill/>
          <a:ln w="9525">
            <a:noFill/>
            <a:miter lim="800000"/>
            <a:headEnd/>
            <a:tailEnd/>
          </a:ln>
        </p:spPr>
        <p:txBody>
          <a:bodyPr wrap="square" lIns="0" rIns="0" anchor="b">
            <a:spAutoFit/>
          </a:bodyPr>
          <a:lstStyle/>
          <a:p>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Massachusetts Budget and Policy Center</a:t>
            </a:r>
            <a:endParaRPr lang="en-US" sz="800"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9" name="Chart 8"/>
          <p:cNvGraphicFramePr/>
          <p:nvPr>
            <p:extLst>
              <p:ext uri="{D42A27DB-BD31-4B8C-83A1-F6EECF244321}">
                <p14:modId xmlns:p14="http://schemas.microsoft.com/office/powerpoint/2010/main" val="3815036540"/>
              </p:ext>
            </p:extLst>
          </p:nvPr>
        </p:nvGraphicFramePr>
        <p:xfrm>
          <a:off x="343429" y="1846263"/>
          <a:ext cx="6074833" cy="398303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11"/>
          <p:cNvSpPr txBox="1">
            <a:spLocks noChangeArrowheads="1"/>
          </p:cNvSpPr>
          <p:nvPr/>
        </p:nvSpPr>
        <p:spPr bwMode="auto">
          <a:xfrm>
            <a:off x="6627813" y="1819656"/>
            <a:ext cx="2057400" cy="448056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The federal government reimburses the Commonwealth for 50 percent of most Medicaid expenditures and 65 percent of CHIP expenditures. </a:t>
            </a:r>
          </a:p>
          <a:p>
            <a:r>
              <a:rPr lang="en-US" dirty="0"/>
              <a:t>“Medicaid” in this context is broader than that on the previous slide and includes not only </a:t>
            </a:r>
            <a:r>
              <a:rPr lang="en-US" dirty="0" err="1"/>
              <a:t>MassHealth</a:t>
            </a:r>
            <a:r>
              <a:rPr lang="en-US" dirty="0"/>
              <a:t>, but also Commonwealth Care, additional MassHealth Waiver spending and spending on a number of programs and facilities administered by the Departments of Developmental Services, Mental Health and Public Health which serve people eligible for MassHealth.</a:t>
            </a:r>
          </a:p>
          <a:p>
            <a:r>
              <a:rPr lang="en-US" dirty="0"/>
              <a:t>In SFY 2013, Medicaid accounted for nearly 90 percent of all federal revenue received by the state.</a:t>
            </a:r>
          </a:p>
        </p:txBody>
      </p:sp>
      <p:grpSp>
        <p:nvGrpSpPr>
          <p:cNvPr id="5" name="Group 4"/>
          <p:cNvGrpSpPr/>
          <p:nvPr/>
        </p:nvGrpSpPr>
        <p:grpSpPr>
          <a:xfrm>
            <a:off x="4838700" y="1828800"/>
            <a:ext cx="1578720" cy="405099"/>
            <a:chOff x="3324225" y="1933575"/>
            <a:chExt cx="1578720" cy="405099"/>
          </a:xfrm>
        </p:grpSpPr>
        <p:sp>
          <p:nvSpPr>
            <p:cNvPr id="2" name="Rectangle 1"/>
            <p:cNvSpPr/>
            <p:nvPr/>
          </p:nvSpPr>
          <p:spPr>
            <a:xfrm>
              <a:off x="3324225" y="1995577"/>
              <a:ext cx="91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81375" y="1933575"/>
              <a:ext cx="1484702" cy="215444"/>
            </a:xfrm>
            <a:prstGeom prst="rect">
              <a:avLst/>
            </a:prstGeom>
            <a:noFill/>
          </p:spPr>
          <p:txBody>
            <a:bodyPr wrap="none" rtlCol="0">
              <a:spAutoFit/>
            </a:bodyPr>
            <a:lstStyle/>
            <a:p>
              <a:r>
                <a:rPr lang="en-US" sz="800" b="1" dirty="0" smtClean="0"/>
                <a:t>Non-Medicaid federal revenue</a:t>
              </a:r>
              <a:endParaRPr lang="en-US" sz="800" b="1" dirty="0"/>
            </a:p>
          </p:txBody>
        </p:sp>
        <p:sp>
          <p:nvSpPr>
            <p:cNvPr id="12" name="Rectangle 11"/>
            <p:cNvSpPr/>
            <p:nvPr/>
          </p:nvSpPr>
          <p:spPr>
            <a:xfrm>
              <a:off x="3324225" y="2185232"/>
              <a:ext cx="91440"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81375" y="2123230"/>
              <a:ext cx="1521570" cy="215444"/>
            </a:xfrm>
            <a:prstGeom prst="rect">
              <a:avLst/>
            </a:prstGeom>
            <a:noFill/>
          </p:spPr>
          <p:txBody>
            <a:bodyPr wrap="none" rtlCol="0">
              <a:spAutoFit/>
            </a:bodyPr>
            <a:lstStyle/>
            <a:p>
              <a:r>
                <a:rPr lang="en-US" sz="800" b="1" dirty="0" smtClean="0"/>
                <a:t>Medicaid/CHIP federal revenue</a:t>
              </a:r>
              <a:endParaRPr lang="en-US" sz="800" b="1" dirty="0"/>
            </a:p>
          </p:txBody>
        </p:sp>
      </p:grpSp>
      <p:sp>
        <p:nvSpPr>
          <p:cNvPr id="11" name="Rectangle 8"/>
          <p:cNvSpPr>
            <a:spLocks noChangeArrowheads="1"/>
          </p:cNvSpPr>
          <p:nvPr/>
        </p:nvSpPr>
        <p:spPr bwMode="auto">
          <a:xfrm>
            <a:off x="455612" y="1757626"/>
            <a:ext cx="4478337" cy="246062"/>
          </a:xfrm>
          <a:prstGeom prst="rect">
            <a:avLst/>
          </a:prstGeom>
          <a:noFill/>
          <a:ln w="9525">
            <a:noFill/>
            <a:miter lim="800000"/>
            <a:headEnd/>
            <a:tailEnd/>
          </a:ln>
        </p:spPr>
        <p:txBody>
          <a:bodyPr wrap="none" lIns="0" rIns="0"/>
          <a:lstStyle/>
          <a:p>
            <a:pPr lvl="0">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MASSHEALTH </a:t>
            </a:r>
            <a:r>
              <a:rPr lang="en-US" sz="1000" b="1" dirty="0">
                <a:solidFill>
                  <a:prstClr val="black"/>
                </a:solidFill>
                <a:latin typeface="+mn-lt"/>
                <a:cs typeface="+mn-cs"/>
              </a:rPr>
              <a:t>AS A PROPORTION OF ALL STATE SPENDING</a:t>
            </a:r>
            <a:br>
              <a:rPr lang="en-US" sz="1000" b="1" dirty="0">
                <a:solidFill>
                  <a:prstClr val="black"/>
                </a:solidFill>
                <a:latin typeface="+mn-lt"/>
                <a:cs typeface="+mn-cs"/>
              </a:rPr>
            </a:br>
            <a:r>
              <a:rPr lang="en-US" sz="800" b="1" dirty="0" smtClean="0">
                <a:solidFill>
                  <a:prstClr val="black"/>
                </a:solidFill>
                <a:latin typeface="+mn-lt"/>
                <a:cs typeface="+mn-cs"/>
              </a:rPr>
              <a:t>(MILLIONS OF </a:t>
            </a:r>
            <a:r>
              <a:rPr lang="en-US" sz="800" b="1" dirty="0">
                <a:solidFill>
                  <a:prstClr val="black"/>
                </a:solidFill>
                <a:latin typeface="+mn-lt"/>
                <a:cs typeface="+mn-cs"/>
              </a:rPr>
              <a:t>DOLLARS)</a:t>
            </a:r>
            <a:endParaRPr lang="en-US" sz="1000" b="1" dirty="0">
              <a:solidFill>
                <a:prstClr val="black"/>
              </a:solidFill>
              <a:latin typeface="+mn-lt"/>
              <a:cs typeface="+mn-cs"/>
            </a:endParaRPr>
          </a:p>
        </p:txBody>
      </p:sp>
      <p:sp>
        <p:nvSpPr>
          <p:cNvPr id="10" name="Rectangle 9"/>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510679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12"/>
          <p:cNvGraphicFramePr>
            <a:graphicFrameLocks noChangeAspect="1"/>
          </p:cNvGraphicFramePr>
          <p:nvPr>
            <p:extLst>
              <p:ext uri="{D42A27DB-BD31-4B8C-83A1-F6EECF244321}">
                <p14:modId xmlns:p14="http://schemas.microsoft.com/office/powerpoint/2010/main" val="4075607258"/>
              </p:ext>
            </p:extLst>
          </p:nvPr>
        </p:nvGraphicFramePr>
        <p:xfrm>
          <a:off x="785504" y="2152650"/>
          <a:ext cx="5375892" cy="3437470"/>
        </p:xfrm>
        <a:graphic>
          <a:graphicData uri="http://schemas.openxmlformats.org/drawingml/2006/chart">
            <c:chart xmlns:c="http://schemas.openxmlformats.org/drawingml/2006/chart" xmlns:r="http://schemas.openxmlformats.org/officeDocument/2006/relationships" r:id="rId3"/>
          </a:graphicData>
        </a:graphic>
      </p:graphicFrame>
      <p:sp>
        <p:nvSpPr>
          <p:cNvPr id="71681" name="Title 1"/>
          <p:cNvSpPr>
            <a:spLocks noGrp="1"/>
          </p:cNvSpPr>
          <p:nvPr>
            <p:ph type="title"/>
          </p:nvPr>
        </p:nvSpPr>
        <p:spPr/>
        <p:txBody>
          <a:bodyPr/>
          <a:lstStyle/>
          <a:p>
            <a:r>
              <a:rPr lang="en-US" dirty="0" smtClean="0"/>
              <a:t>MASSHEALTH SPENDING BY </a:t>
            </a:r>
            <a:br>
              <a:rPr lang="en-US" dirty="0" smtClean="0"/>
            </a:br>
            <a:r>
              <a:rPr lang="en-US" dirty="0" smtClean="0"/>
              <a:t>SERVICE TYPE IN STATE FISCAL YEAR 2013</a:t>
            </a:r>
          </a:p>
        </p:txBody>
      </p:sp>
      <p:sp>
        <p:nvSpPr>
          <p:cNvPr id="3" name="Slide Number Placeholder 2"/>
          <p:cNvSpPr>
            <a:spLocks noGrp="1"/>
          </p:cNvSpPr>
          <p:nvPr>
            <p:ph type="sldNum" sz="quarter" idx="10"/>
          </p:nvPr>
        </p:nvSpPr>
        <p:spPr/>
        <p:txBody>
          <a:bodyPr/>
          <a:lstStyle/>
          <a:p>
            <a:pPr>
              <a:defRPr/>
            </a:pPr>
            <a:fld id="{D5D7F065-DA0F-4C4F-8384-99F3D525A03E}" type="slidenum">
              <a:rPr lang="en-US" smtClean="0"/>
              <a:pPr>
                <a:defRPr/>
              </a:pPr>
              <a:t>22</a:t>
            </a:fld>
            <a:endParaRPr lang="en-US" dirty="0"/>
          </a:p>
        </p:txBody>
      </p:sp>
      <p:sp>
        <p:nvSpPr>
          <p:cNvPr id="7" name="Rectangle 6"/>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684" name="TextBox 6"/>
          <p:cNvSpPr txBox="1">
            <a:spLocks noChangeArrowheads="1"/>
          </p:cNvSpPr>
          <p:nvPr/>
        </p:nvSpPr>
        <p:spPr bwMode="auto">
          <a:xfrm>
            <a:off x="455613" y="5668963"/>
            <a:ext cx="6035675" cy="708025"/>
          </a:xfrm>
          <a:prstGeom prst="rect">
            <a:avLst/>
          </a:prstGeom>
          <a:noFill/>
          <a:ln w="9525">
            <a:noFill/>
            <a:miter lim="800000"/>
            <a:headEnd/>
            <a:tailEnd/>
          </a:ln>
        </p:spPr>
        <p:txBody>
          <a:bodyPr lIns="0" rIns="0" anchor="b">
            <a:spAutoFit/>
          </a:bodyPr>
          <a:lstStyle/>
          <a:p>
            <a:r>
              <a:rPr lang="en-US" sz="600" dirty="0"/>
              <a:t>NOTE: </a:t>
            </a:r>
            <a:r>
              <a:rPr lang="en-US" sz="800" dirty="0"/>
              <a:t>“Other” includes </a:t>
            </a:r>
            <a:r>
              <a:rPr lang="en-US" sz="800" dirty="0" smtClean="0"/>
              <a:t>Transportation , community </a:t>
            </a:r>
            <a:r>
              <a:rPr lang="en-US" sz="800" dirty="0"/>
              <a:t>health </a:t>
            </a:r>
            <a:r>
              <a:rPr lang="en-US" sz="800" dirty="0" smtClean="0"/>
              <a:t>centers, </a:t>
            </a:r>
            <a:r>
              <a:rPr lang="en-US" sz="800" dirty="0"/>
              <a:t>and smaller amounts of spending on rest homes, vision care, EI/Chapter 766, hearing care, group practice organization, family planning clinics, renal dialysis clinics, ambulatory surgery center, eye glasses, DME/Oxygen, imaging/radiation centers, certified independent labs, psychologists, mental health clinics, psychiatric day treatment, substance abuse services, and Medicare crossover payments.</a:t>
            </a:r>
          </a:p>
          <a:p>
            <a:r>
              <a:rPr lang="en-US" sz="600" dirty="0"/>
              <a:t>SOURCE: </a:t>
            </a:r>
            <a:r>
              <a:rPr lang="en-US" sz="800" dirty="0"/>
              <a:t>MassHealth Budget Office.</a:t>
            </a:r>
          </a:p>
        </p:txBody>
      </p:sp>
      <p:sp>
        <p:nvSpPr>
          <p:cNvPr id="26" name="Rectangle 8"/>
          <p:cNvSpPr>
            <a:spLocks noChangeArrowheads="1"/>
          </p:cNvSpPr>
          <p:nvPr/>
        </p:nvSpPr>
        <p:spPr bwMode="auto">
          <a:xfrm>
            <a:off x="455612" y="1713444"/>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TOTAL MASSHEALTH SPENDING =  </a:t>
            </a:r>
            <a:r>
              <a:rPr lang="en-US" sz="1000" b="1" dirty="0" smtClean="0">
                <a:solidFill>
                  <a:prstClr val="black"/>
                </a:solidFill>
                <a:latin typeface="+mn-lt"/>
                <a:cs typeface="+mn-cs"/>
              </a:rPr>
              <a:t>$9.8B</a:t>
            </a:r>
            <a:endParaRPr lang="en-US" sz="1000" b="1" dirty="0">
              <a:solidFill>
                <a:prstClr val="black"/>
              </a:solidFill>
              <a:latin typeface="+mn-lt"/>
              <a:cs typeface="+mn-cs"/>
            </a:endParaRPr>
          </a:p>
        </p:txBody>
      </p:sp>
      <p:sp>
        <p:nvSpPr>
          <p:cNvPr id="36" name="Text Box 11"/>
          <p:cNvSpPr txBox="1">
            <a:spLocks noChangeArrowheads="1"/>
          </p:cNvSpPr>
          <p:nvPr/>
        </p:nvSpPr>
        <p:spPr bwMode="auto">
          <a:xfrm>
            <a:off x="6629400" y="1819274"/>
            <a:ext cx="2057400" cy="448056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MassHealth spent $9.8B on services for its members in State Fiscal Year 2013.  More than a third of spending was capitation payments to managed care organizations (MCO) and the PCC Plan’s behavioral health carve out vendor (32 percent), or to senior care options (SCO) plans (8 percent). Roughly 66 percent of MassHealth members are enrolled in one of these three plans. </a:t>
            </a:r>
          </a:p>
          <a:p>
            <a:r>
              <a:rPr lang="en-US" dirty="0"/>
              <a:t>Nursing home payments accounted for 15 percent of spending, though only 2-3 percent of MassHealth members reside in nursing homes. Community-based long-term care supports (e.g., personal care attendants, home health aides, adult foster care) accounted for another 15 percent. </a:t>
            </a:r>
          </a:p>
          <a:p>
            <a:r>
              <a:rPr lang="en-US" dirty="0"/>
              <a:t>Hospital care was about 14 percent of spending, divided between inpatient (8 percent) and outpatient (6 percent) services.</a:t>
            </a:r>
          </a:p>
        </p:txBody>
      </p:sp>
      <p:sp>
        <p:nvSpPr>
          <p:cNvPr id="32" name="Rectangular Callout 31"/>
          <p:cNvSpPr/>
          <p:nvPr/>
        </p:nvSpPr>
        <p:spPr>
          <a:xfrm>
            <a:off x="4600586" y="2517809"/>
            <a:ext cx="1467116" cy="365760"/>
          </a:xfrm>
          <a:prstGeom prst="wedgeRectCallout">
            <a:avLst>
              <a:gd name="adj1" fmla="val -40780"/>
              <a:gd name="adj2" fmla="val 96801"/>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b="1" dirty="0" smtClean="0">
                <a:solidFill>
                  <a:srgbClr val="1C1C1C"/>
                </a:solidFill>
              </a:rPr>
              <a:t>Managed Care Capitation Payments — $3.2B</a:t>
            </a:r>
          </a:p>
        </p:txBody>
      </p:sp>
      <p:sp>
        <p:nvSpPr>
          <p:cNvPr id="42" name="Rectangular Callout 41"/>
          <p:cNvSpPr/>
          <p:nvPr/>
        </p:nvSpPr>
        <p:spPr>
          <a:xfrm>
            <a:off x="3985992" y="5266562"/>
            <a:ext cx="914400" cy="365760"/>
          </a:xfrm>
          <a:prstGeom prst="wedgeRectCallout">
            <a:avLst>
              <a:gd name="adj1" fmla="val -53425"/>
              <a:gd name="adj2" fmla="val -81521"/>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b="1" dirty="0" smtClean="0">
                <a:solidFill>
                  <a:srgbClr val="1C1C1C"/>
                </a:solidFill>
              </a:rPr>
              <a:t>Nursing</a:t>
            </a:r>
            <a:br>
              <a:rPr lang="en-US" sz="1000" b="1" dirty="0" smtClean="0">
                <a:solidFill>
                  <a:srgbClr val="1C1C1C"/>
                </a:solidFill>
              </a:rPr>
            </a:br>
            <a:r>
              <a:rPr lang="en-US" sz="1000" b="1" dirty="0" smtClean="0">
                <a:solidFill>
                  <a:srgbClr val="1C1C1C"/>
                </a:solidFill>
              </a:rPr>
              <a:t>Homes — $1.4B</a:t>
            </a:r>
          </a:p>
        </p:txBody>
      </p:sp>
      <p:sp>
        <p:nvSpPr>
          <p:cNvPr id="43" name="Rectangular Callout 42"/>
          <p:cNvSpPr/>
          <p:nvPr/>
        </p:nvSpPr>
        <p:spPr>
          <a:xfrm>
            <a:off x="1337310" y="5083682"/>
            <a:ext cx="1188720" cy="365760"/>
          </a:xfrm>
          <a:prstGeom prst="wedgeRectCallout">
            <a:avLst>
              <a:gd name="adj1" fmla="val 36872"/>
              <a:gd name="adj2" fmla="val -95908"/>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Community LTC Supports — $1.4B</a:t>
            </a:r>
          </a:p>
        </p:txBody>
      </p:sp>
      <p:sp>
        <p:nvSpPr>
          <p:cNvPr id="44" name="Rectangular Callout 43"/>
          <p:cNvSpPr/>
          <p:nvPr/>
        </p:nvSpPr>
        <p:spPr>
          <a:xfrm>
            <a:off x="628650" y="4140772"/>
            <a:ext cx="1188720" cy="365760"/>
          </a:xfrm>
          <a:prstGeom prst="wedgeRectCallout">
            <a:avLst>
              <a:gd name="adj1" fmla="val 66520"/>
              <a:gd name="adj2" fmla="val -33408"/>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Hospital Inpatient — $740M</a:t>
            </a:r>
          </a:p>
        </p:txBody>
      </p:sp>
      <p:sp>
        <p:nvSpPr>
          <p:cNvPr id="45" name="Rectangular Callout 44"/>
          <p:cNvSpPr/>
          <p:nvPr/>
        </p:nvSpPr>
        <p:spPr>
          <a:xfrm>
            <a:off x="982027" y="2459355"/>
            <a:ext cx="1188720" cy="274320"/>
          </a:xfrm>
          <a:prstGeom prst="wedgeRectCallout">
            <a:avLst>
              <a:gd name="adj1" fmla="val 85305"/>
              <a:gd name="adj2" fmla="val 18110"/>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Dental — $245M</a:t>
            </a:r>
            <a:endParaRPr lang="en-US" sz="1000" b="1" dirty="0">
              <a:solidFill>
                <a:srgbClr val="1C1C1C"/>
              </a:solidFill>
            </a:endParaRPr>
          </a:p>
        </p:txBody>
      </p:sp>
      <p:sp>
        <p:nvSpPr>
          <p:cNvPr id="46" name="Rectangular Callout 45"/>
          <p:cNvSpPr/>
          <p:nvPr/>
        </p:nvSpPr>
        <p:spPr>
          <a:xfrm>
            <a:off x="1451610" y="2028750"/>
            <a:ext cx="1438275" cy="276225"/>
          </a:xfrm>
          <a:prstGeom prst="wedgeRectCallout">
            <a:avLst>
              <a:gd name="adj1" fmla="val 41607"/>
              <a:gd name="adj2" fmla="val 117633"/>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Physician — $331M </a:t>
            </a:r>
            <a:endParaRPr lang="en-US" sz="1000" b="1" dirty="0">
              <a:solidFill>
                <a:srgbClr val="1C1C1C"/>
              </a:solidFill>
            </a:endParaRPr>
          </a:p>
        </p:txBody>
      </p:sp>
      <p:sp>
        <p:nvSpPr>
          <p:cNvPr id="47" name="Rectangular Callout 46"/>
          <p:cNvSpPr/>
          <p:nvPr/>
        </p:nvSpPr>
        <p:spPr>
          <a:xfrm>
            <a:off x="3151755" y="1922200"/>
            <a:ext cx="1057275" cy="276225"/>
          </a:xfrm>
          <a:prstGeom prst="wedgeRectCallout">
            <a:avLst>
              <a:gd name="adj1" fmla="val -35098"/>
              <a:gd name="adj2" fmla="val 112425"/>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Other —  $534M</a:t>
            </a:r>
            <a:endParaRPr lang="en-US" sz="1000" b="1" dirty="0">
              <a:solidFill>
                <a:srgbClr val="1C1C1C"/>
              </a:solidFill>
            </a:endParaRPr>
          </a:p>
        </p:txBody>
      </p:sp>
      <p:sp>
        <p:nvSpPr>
          <p:cNvPr id="48" name="Rectangular Callout 47"/>
          <p:cNvSpPr/>
          <p:nvPr/>
        </p:nvSpPr>
        <p:spPr>
          <a:xfrm>
            <a:off x="413736" y="3388033"/>
            <a:ext cx="1303020" cy="365760"/>
          </a:xfrm>
          <a:prstGeom prst="wedgeRectCallout">
            <a:avLst>
              <a:gd name="adj1" fmla="val 72735"/>
              <a:gd name="adj2" fmla="val -54484"/>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Hospital</a:t>
            </a:r>
            <a:br>
              <a:rPr lang="en-US" sz="1000" b="1" dirty="0" smtClean="0">
                <a:solidFill>
                  <a:srgbClr val="1C1C1C"/>
                </a:solidFill>
              </a:rPr>
            </a:br>
            <a:r>
              <a:rPr lang="en-US" sz="1000" b="1" dirty="0" smtClean="0">
                <a:solidFill>
                  <a:srgbClr val="1C1C1C"/>
                </a:solidFill>
              </a:rPr>
              <a:t>Outpatient — $585M</a:t>
            </a:r>
          </a:p>
        </p:txBody>
      </p:sp>
      <p:sp>
        <p:nvSpPr>
          <p:cNvPr id="49" name="Rectangular Callout 48"/>
          <p:cNvSpPr/>
          <p:nvPr/>
        </p:nvSpPr>
        <p:spPr>
          <a:xfrm>
            <a:off x="742950" y="2883569"/>
            <a:ext cx="1188720" cy="274320"/>
          </a:xfrm>
          <a:prstGeom prst="wedgeRectCallout">
            <a:avLst>
              <a:gd name="adj1" fmla="val 74531"/>
              <a:gd name="adj2" fmla="val -1795"/>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000" b="1" dirty="0" smtClean="0">
                <a:solidFill>
                  <a:srgbClr val="1C1C1C"/>
                </a:solidFill>
              </a:rPr>
              <a:t>Pharmacy — $512M</a:t>
            </a:r>
          </a:p>
        </p:txBody>
      </p:sp>
      <p:sp>
        <p:nvSpPr>
          <p:cNvPr id="51" name="Rectangular Callout 50"/>
          <p:cNvSpPr/>
          <p:nvPr/>
        </p:nvSpPr>
        <p:spPr>
          <a:xfrm>
            <a:off x="4848236" y="4711514"/>
            <a:ext cx="1219466" cy="372168"/>
          </a:xfrm>
          <a:prstGeom prst="wedgeRectCallout">
            <a:avLst>
              <a:gd name="adj1" fmla="val -69553"/>
              <a:gd name="adj2" fmla="val -57500"/>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b="1" dirty="0" smtClean="0">
                <a:solidFill>
                  <a:srgbClr val="1C1C1C"/>
                </a:solidFill>
              </a:rPr>
              <a:t>SCO/PACE Capitation Payments — $774M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a:graphicFrameLocks/>
          </p:cNvGraphicFramePr>
          <p:nvPr>
            <p:extLst>
              <p:ext uri="{D42A27DB-BD31-4B8C-83A1-F6EECF244321}">
                <p14:modId xmlns:p14="http://schemas.microsoft.com/office/powerpoint/2010/main" val="3816238206"/>
              </p:ext>
            </p:extLst>
          </p:nvPr>
        </p:nvGraphicFramePr>
        <p:xfrm>
          <a:off x="375531" y="2340117"/>
          <a:ext cx="6137982" cy="3636963"/>
        </p:xfrm>
        <a:graphic>
          <a:graphicData uri="http://schemas.openxmlformats.org/drawingml/2006/chart">
            <c:chart xmlns:c="http://schemas.openxmlformats.org/drawingml/2006/chart" xmlns:r="http://schemas.openxmlformats.org/officeDocument/2006/relationships" r:id="rId3"/>
          </a:graphicData>
        </a:graphic>
      </p:graphicFrame>
      <p:sp>
        <p:nvSpPr>
          <p:cNvPr id="73735" name="TextBox 6"/>
          <p:cNvSpPr txBox="1">
            <a:spLocks noChangeArrowheads="1"/>
          </p:cNvSpPr>
          <p:nvPr/>
        </p:nvSpPr>
        <p:spPr bwMode="auto">
          <a:xfrm>
            <a:off x="455613" y="6161544"/>
            <a:ext cx="6035675" cy="215444"/>
          </a:xfrm>
          <a:prstGeom prst="rect">
            <a:avLst/>
          </a:prstGeom>
          <a:noFill/>
          <a:ln w="9525">
            <a:noFill/>
            <a:miter lim="800000"/>
            <a:headEnd/>
            <a:tailEnd/>
          </a:ln>
        </p:spPr>
        <p:txBody>
          <a:bodyPr lIns="0" rIns="0" anchor="b">
            <a:spAutoFit/>
          </a:bodyPr>
          <a:lstStyle/>
          <a:p>
            <a:r>
              <a:rPr lang="en-US" sz="600" dirty="0"/>
              <a:t>SOURCES: </a:t>
            </a:r>
            <a:r>
              <a:rPr lang="en-US" sz="800" dirty="0"/>
              <a:t>MassHealth Budget Unit</a:t>
            </a:r>
            <a:r>
              <a:rPr lang="en-US" sz="800" dirty="0" smtClean="0"/>
              <a:t>, SFY 2013 data; Kaiser </a:t>
            </a:r>
            <a:r>
              <a:rPr lang="en-US" sz="800" dirty="0"/>
              <a:t>Commission on Medicaid and the Uninsured, </a:t>
            </a:r>
            <a:r>
              <a:rPr lang="en-US" sz="800" dirty="0" smtClean="0"/>
              <a:t>FFY 2010 </a:t>
            </a:r>
            <a:r>
              <a:rPr lang="en-US" sz="800" dirty="0"/>
              <a:t>data. </a:t>
            </a:r>
          </a:p>
        </p:txBody>
      </p:sp>
      <p:sp>
        <p:nvSpPr>
          <p:cNvPr id="73736" name="Title 1"/>
          <p:cNvSpPr>
            <a:spLocks noGrp="1"/>
          </p:cNvSpPr>
          <p:nvPr>
            <p:ph type="title"/>
          </p:nvPr>
        </p:nvSpPr>
        <p:spPr/>
        <p:txBody>
          <a:bodyPr/>
          <a:lstStyle/>
          <a:p>
            <a:r>
              <a:rPr lang="en-US" dirty="0" smtClean="0"/>
              <a:t>MOST MEDICAID DOLLARS ARE SPENT ON</a:t>
            </a:r>
            <a:r>
              <a:rPr lang="en-US" dirty="0"/>
              <a:t/>
            </a:r>
            <a:br>
              <a:rPr lang="en-US" dirty="0"/>
            </a:br>
            <a:r>
              <a:rPr lang="en-US" dirty="0" smtClean="0"/>
              <a:t>SERVICES FOR A MINORITY OF MEMBERS</a:t>
            </a:r>
          </a:p>
        </p:txBody>
      </p:sp>
      <p:sp>
        <p:nvSpPr>
          <p:cNvPr id="3" name="Slide Number Placeholder 2"/>
          <p:cNvSpPr>
            <a:spLocks noGrp="1"/>
          </p:cNvSpPr>
          <p:nvPr>
            <p:ph type="sldNum" sz="quarter" idx="10"/>
          </p:nvPr>
        </p:nvSpPr>
        <p:spPr/>
        <p:txBody>
          <a:bodyPr/>
          <a:lstStyle/>
          <a:p>
            <a:pPr>
              <a:defRPr/>
            </a:pPr>
            <a:fld id="{4C061E46-8A3E-4864-8390-8B5E308E0B13}" type="slidenum">
              <a:rPr lang="en-US" smtClean="0"/>
              <a:pPr>
                <a:defRPr/>
              </a:pPr>
              <a:t>23</a:t>
            </a:fld>
            <a:endParaRPr lang="en-US" dirty="0"/>
          </a:p>
        </p:txBody>
      </p:sp>
      <p:sp>
        <p:nvSpPr>
          <p:cNvPr id="11" name="Rectangle 8"/>
          <p:cNvSpPr>
            <a:spLocks noChangeArrowheads="1"/>
          </p:cNvSpPr>
          <p:nvPr/>
        </p:nvSpPr>
        <p:spPr bwMode="auto">
          <a:xfrm>
            <a:off x="455613" y="1789113"/>
            <a:ext cx="4478337" cy="363537"/>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DISTRIBUTION OF MASSHEALTH AND US AVERAGE</a:t>
            </a:r>
          </a:p>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MEDICAID ENROLLMENT AND SPENDING BY VARIOUS POPULATIONS</a:t>
            </a:r>
          </a:p>
        </p:txBody>
      </p:sp>
      <p:sp>
        <p:nvSpPr>
          <p:cNvPr id="20" name="Rectangle 19"/>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MassHealth spending is not spread evenly across the various categories of beneficiaries. Nearly two-thirds of benefit spending in SFY 2013 was for services to people with disabilities and seniors, though these groups comprised less than a third of MassHealth membership. The same general pattern holds for Medicaid spending nationally.</a:t>
            </a:r>
          </a:p>
        </p:txBody>
      </p:sp>
      <p:cxnSp>
        <p:nvCxnSpPr>
          <p:cNvPr id="38" name="Straight Connector 37"/>
          <p:cNvCxnSpPr/>
          <p:nvPr/>
        </p:nvCxnSpPr>
        <p:spPr>
          <a:xfrm>
            <a:off x="1628775" y="4371975"/>
            <a:ext cx="663321" cy="552450"/>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362325"/>
            <a:ext cx="653796" cy="1061933"/>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2762250"/>
            <a:ext cx="653796" cy="527234"/>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933950" y="4038600"/>
            <a:ext cx="666750" cy="838200"/>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933950" y="3228975"/>
            <a:ext cx="666750" cy="1190625"/>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33950" y="2757676"/>
            <a:ext cx="657225" cy="385574"/>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04900" y="5897335"/>
            <a:ext cx="17240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8"/>
          <p:cNvSpPr>
            <a:spLocks noChangeArrowheads="1"/>
          </p:cNvSpPr>
          <p:nvPr/>
        </p:nvSpPr>
        <p:spPr bwMode="auto">
          <a:xfrm>
            <a:off x="1548047" y="5789613"/>
            <a:ext cx="837730" cy="215444"/>
          </a:xfrm>
          <a:prstGeom prst="rect">
            <a:avLst/>
          </a:prstGeom>
          <a:solidFill>
            <a:schemeClr val="bg1"/>
          </a:solidFill>
          <a:ln w="9525">
            <a:noFill/>
            <a:miter lim="800000"/>
            <a:headEnd/>
            <a:tailEnd/>
          </a:ln>
        </p:spPr>
        <p:txBody>
          <a:bodyPr wrap="none" lIns="45720" rIns="45720">
            <a:spAutoFit/>
          </a:bodyPr>
          <a:lstStyle/>
          <a:p>
            <a:pPr algn="ct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MASSACHUSETTS</a:t>
            </a:r>
            <a:endParaRPr lang="en-US" sz="800" b="1" dirty="0">
              <a:solidFill>
                <a:prstClr val="black"/>
              </a:solidFill>
              <a:latin typeface="Calibri"/>
              <a:cs typeface="Arial"/>
            </a:endParaRPr>
          </a:p>
        </p:txBody>
      </p:sp>
      <p:cxnSp>
        <p:nvCxnSpPr>
          <p:cNvPr id="51" name="Straight Connector 50"/>
          <p:cNvCxnSpPr/>
          <p:nvPr/>
        </p:nvCxnSpPr>
        <p:spPr>
          <a:xfrm>
            <a:off x="4395553" y="5897335"/>
            <a:ext cx="17240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2" name="Rectangle 8"/>
          <p:cNvSpPr>
            <a:spLocks noChangeArrowheads="1"/>
          </p:cNvSpPr>
          <p:nvPr/>
        </p:nvSpPr>
        <p:spPr bwMode="auto">
          <a:xfrm>
            <a:off x="5126439" y="5789613"/>
            <a:ext cx="262251" cy="215444"/>
          </a:xfrm>
          <a:prstGeom prst="rect">
            <a:avLst/>
          </a:prstGeom>
          <a:solidFill>
            <a:schemeClr val="bg1"/>
          </a:solidFill>
          <a:ln w="9525">
            <a:noFill/>
            <a:miter lim="800000"/>
            <a:headEnd/>
            <a:tailEnd/>
          </a:ln>
        </p:spPr>
        <p:txBody>
          <a:bodyPr wrap="none" lIns="45720" rIns="45720">
            <a:spAutoFit/>
          </a:bodyPr>
          <a:lstStyle/>
          <a:p>
            <a:pPr algn="ct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U.S.</a:t>
            </a:r>
            <a:endParaRPr lang="en-US" sz="800" b="1" dirty="0">
              <a:solidFill>
                <a:prstClr val="black"/>
              </a:solidFill>
              <a:latin typeface="Calibri"/>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dirty="0" smtClean="0"/>
              <a:t>MASSHEALTH SPENDING PER ENROLLEE IS FOCUSED ON SERVICES FOR SENIORS AND THE DISABLED</a:t>
            </a:r>
            <a:endParaRPr lang="en-US" sz="1600" i="1" dirty="0" smtClean="0"/>
          </a:p>
        </p:txBody>
      </p:sp>
      <p:sp>
        <p:nvSpPr>
          <p:cNvPr id="3" name="Slide Number Placeholder 2"/>
          <p:cNvSpPr>
            <a:spLocks noGrp="1"/>
          </p:cNvSpPr>
          <p:nvPr>
            <p:ph type="sldNum" sz="quarter" idx="10"/>
          </p:nvPr>
        </p:nvSpPr>
        <p:spPr/>
        <p:txBody>
          <a:bodyPr/>
          <a:lstStyle/>
          <a:p>
            <a:pPr>
              <a:defRPr/>
            </a:pPr>
            <a:fld id="{D2E9F9DB-790B-47B4-BD6A-ADAF4F6AC5DF}" type="slidenum">
              <a:rPr lang="en-US" smtClean="0"/>
              <a:pPr>
                <a:defRPr/>
              </a:pPr>
              <a:t>24</a:t>
            </a:fld>
            <a:endParaRPr lang="en-US" dirty="0"/>
          </a:p>
        </p:txBody>
      </p:sp>
      <p:sp>
        <p:nvSpPr>
          <p:cNvPr id="5"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Seniors account for the highest level of MassHealth spending per member per year. Though seniors make up only </a:t>
            </a:r>
            <a:r>
              <a:rPr lang="en-US" dirty="0" smtClean="0"/>
              <a:t>9 percent </a:t>
            </a:r>
            <a:r>
              <a:rPr lang="en-US" dirty="0"/>
              <a:t>of </a:t>
            </a:r>
            <a:r>
              <a:rPr lang="en-US" dirty="0" err="1"/>
              <a:t>MassHealth</a:t>
            </a:r>
            <a:r>
              <a:rPr lang="en-US" dirty="0"/>
              <a:t> enrollment, approximately </a:t>
            </a:r>
            <a:r>
              <a:rPr lang="en-US" dirty="0" smtClean="0"/>
              <a:t>15 percent </a:t>
            </a:r>
            <a:r>
              <a:rPr lang="en-US" dirty="0"/>
              <a:t>of </a:t>
            </a:r>
            <a:r>
              <a:rPr lang="en-US" dirty="0" err="1"/>
              <a:t>MassHealth</a:t>
            </a:r>
            <a:r>
              <a:rPr lang="en-US" dirty="0"/>
              <a:t> spending is on nursing home services, which are predominantly used by seniors. Another </a:t>
            </a:r>
            <a:r>
              <a:rPr lang="en-US" dirty="0" smtClean="0"/>
              <a:t>15 percent </a:t>
            </a:r>
            <a:r>
              <a:rPr lang="en-US" dirty="0"/>
              <a:t>of spending is on long term services and supports (LTSS) accessed by seniors and members with disabilities.</a:t>
            </a:r>
          </a:p>
          <a:p>
            <a:r>
              <a:rPr lang="en-US" dirty="0"/>
              <a:t>The cost per enrollee per year represents the total cost to </a:t>
            </a:r>
            <a:r>
              <a:rPr lang="en-US" dirty="0" err="1"/>
              <a:t>MassHealth</a:t>
            </a:r>
            <a:r>
              <a:rPr lang="en-US" dirty="0"/>
              <a:t> including capitation payments and fee for service spending, divided by the average membership during the year. </a:t>
            </a:r>
          </a:p>
        </p:txBody>
      </p:sp>
      <p:sp>
        <p:nvSpPr>
          <p:cNvPr id="6" name="Rectangle 5"/>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MEDICAID PAYMENTS PER ENROLLEE PER YEAR, </a:t>
            </a:r>
            <a:r>
              <a:rPr lang="en-US" sz="1000" b="1" dirty="0" smtClean="0">
                <a:solidFill>
                  <a:prstClr val="black"/>
                </a:solidFill>
                <a:latin typeface="+mn-lt"/>
                <a:cs typeface="+mn-cs"/>
              </a:rPr>
              <a:t>FY 2013</a:t>
            </a:r>
            <a:endParaRPr lang="en-US" sz="1000" b="1" dirty="0">
              <a:solidFill>
                <a:prstClr val="black"/>
              </a:solidFill>
              <a:latin typeface="+mn-lt"/>
              <a:cs typeface="+mn-cs"/>
            </a:endParaRPr>
          </a:p>
        </p:txBody>
      </p:sp>
      <p:sp>
        <p:nvSpPr>
          <p:cNvPr id="75782" name="TextBox 6"/>
          <p:cNvSpPr txBox="1">
            <a:spLocks noChangeArrowheads="1"/>
          </p:cNvSpPr>
          <p:nvPr/>
        </p:nvSpPr>
        <p:spPr bwMode="auto">
          <a:xfrm>
            <a:off x="455613" y="6038434"/>
            <a:ext cx="6035675" cy="338554"/>
          </a:xfrm>
          <a:prstGeom prst="rect">
            <a:avLst/>
          </a:prstGeom>
          <a:noFill/>
          <a:ln w="9525">
            <a:noFill/>
            <a:miter lim="800000"/>
            <a:headEnd/>
            <a:tailEnd/>
          </a:ln>
        </p:spPr>
        <p:txBody>
          <a:bodyPr lIns="0" rIns="0" anchor="b">
            <a:spAutoFit/>
          </a:bodyPr>
          <a:lstStyle/>
          <a:p>
            <a:pPr>
              <a:spcBef>
                <a:spcPts val="600"/>
              </a:spcBef>
            </a:pPr>
            <a:r>
              <a:rPr lang="en-US" sz="600" dirty="0"/>
              <a:t>SOURCES: </a:t>
            </a:r>
            <a:r>
              <a:rPr lang="en-US" sz="800" dirty="0" smtClean="0"/>
              <a:t>Calculations based on total spending form the MassHealth Budget Office, and  average </a:t>
            </a:r>
            <a:r>
              <a:rPr lang="en-US" sz="800" dirty="0"/>
              <a:t>m</a:t>
            </a:r>
            <a:r>
              <a:rPr lang="en-US" sz="800" dirty="0" smtClean="0"/>
              <a:t>embership for July 2012 – June 2013 from the </a:t>
            </a:r>
            <a:r>
              <a:rPr lang="en-US" sz="800" dirty="0" err="1" smtClean="0"/>
              <a:t>MassHealth</a:t>
            </a:r>
            <a:r>
              <a:rPr lang="en-US" sz="800" dirty="0" smtClean="0"/>
              <a:t> Snapshot Report. </a:t>
            </a:r>
            <a:endParaRPr lang="en-US" sz="800" dirty="0"/>
          </a:p>
        </p:txBody>
      </p:sp>
      <p:graphicFrame>
        <p:nvGraphicFramePr>
          <p:cNvPr id="10" name="Chart 9"/>
          <p:cNvGraphicFramePr>
            <a:graphicFrameLocks/>
          </p:cNvGraphicFramePr>
          <p:nvPr>
            <p:extLst>
              <p:ext uri="{D42A27DB-BD31-4B8C-83A1-F6EECF244321}">
                <p14:modId xmlns:p14="http://schemas.microsoft.com/office/powerpoint/2010/main" val="3179871706"/>
              </p:ext>
            </p:extLst>
          </p:nvPr>
        </p:nvGraphicFramePr>
        <p:xfrm>
          <a:off x="652049" y="2184544"/>
          <a:ext cx="5642802" cy="3750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2224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dirty="0" smtClean="0"/>
              <a:t>MASSHEALTH SPENDING IS IMPORTANT TO</a:t>
            </a:r>
            <a:br>
              <a:rPr lang="en-US" dirty="0" smtClean="0"/>
            </a:br>
            <a:r>
              <a:rPr lang="en-US" dirty="0" smtClean="0"/>
              <a:t>MANY TYPES OF PROVIDERS</a:t>
            </a:r>
            <a:endParaRPr lang="en-US" sz="1100" dirty="0" smtClean="0"/>
          </a:p>
        </p:txBody>
      </p:sp>
      <p:sp>
        <p:nvSpPr>
          <p:cNvPr id="3" name="Slide Number Placeholder 2"/>
          <p:cNvSpPr>
            <a:spLocks noGrp="1"/>
          </p:cNvSpPr>
          <p:nvPr>
            <p:ph type="sldNum" sz="quarter" idx="10"/>
          </p:nvPr>
        </p:nvSpPr>
        <p:spPr/>
        <p:txBody>
          <a:bodyPr/>
          <a:lstStyle/>
          <a:p>
            <a:pPr>
              <a:defRPr/>
            </a:pPr>
            <a:fld id="{2F2911FF-D7C4-4E9A-B694-3949F38DCC51}" type="slidenum">
              <a:rPr lang="en-US" smtClean="0"/>
              <a:pPr>
                <a:defRPr/>
              </a:pPr>
              <a:t>25</a:t>
            </a:fld>
            <a:endParaRPr lang="en-US" dirty="0"/>
          </a:p>
        </p:txBody>
      </p:sp>
      <p:sp>
        <p:nvSpPr>
          <p:cNvPr id="77827" name="TextBox 6"/>
          <p:cNvSpPr txBox="1">
            <a:spLocks noChangeArrowheads="1"/>
          </p:cNvSpPr>
          <p:nvPr/>
        </p:nvSpPr>
        <p:spPr bwMode="auto">
          <a:xfrm>
            <a:off x="455613" y="5669102"/>
            <a:ext cx="5973762" cy="707886"/>
          </a:xfrm>
          <a:prstGeom prst="rect">
            <a:avLst/>
          </a:prstGeom>
          <a:noFill/>
          <a:ln w="9525">
            <a:noFill/>
            <a:miter lim="800000"/>
            <a:headEnd/>
            <a:tailEnd/>
          </a:ln>
        </p:spPr>
        <p:txBody>
          <a:bodyPr lIns="0" rIns="0" anchor="b">
            <a:spAutoFit/>
          </a:bodyPr>
          <a:lstStyle/>
          <a:p>
            <a:pPr eaLnBrk="0" hangingPunct="0"/>
            <a:r>
              <a:rPr lang="en-US" sz="600" dirty="0">
                <a:solidFill>
                  <a:srgbClr val="1C1C1C"/>
                </a:solidFill>
              </a:rPr>
              <a:t>SOURCES</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Center for Health Information and Analysis, 403 Cost Reports (Acute Hospitals, data from FY2012</a:t>
            </a:r>
            <a:r>
              <a:rPr lang="en-US" sz="800" dirty="0" smtClean="0"/>
              <a:t>); </a:t>
            </a:r>
            <a:r>
              <a:rPr lang="en-US" sz="800" dirty="0"/>
              <a:t>Massachusetts Senior Care Association (Nursing Homes – data from CY </a:t>
            </a:r>
            <a:r>
              <a:rPr lang="en-US" sz="800" dirty="0" smtClean="0"/>
              <a:t>2012); </a:t>
            </a:r>
            <a:r>
              <a:rPr lang="en-US" sz="800" dirty="0"/>
              <a:t>Health Resources and Services Administration, Bureau of Primary Health </a:t>
            </a:r>
            <a:r>
              <a:rPr lang="en-US" sz="800" dirty="0" smtClean="0"/>
              <a:t>Care, Uniform Data System Report </a:t>
            </a:r>
            <a:r>
              <a:rPr lang="en-US" sz="800" dirty="0"/>
              <a:t>(CHCs – data from Federal FY </a:t>
            </a:r>
            <a:r>
              <a:rPr lang="en-US" sz="800" dirty="0" smtClean="0"/>
              <a:t>2012); </a:t>
            </a:r>
            <a:r>
              <a:rPr lang="en-US" sz="800" dirty="0"/>
              <a:t>“Securing the Future: Report of the Massachusetts Long-Term Care Financing Advisory Committee,” November 2010 (LTSS – data from Calendar Year 2005); Mass. DPH, Massachusetts Births </a:t>
            </a:r>
            <a:r>
              <a:rPr lang="en-US" sz="800" dirty="0" smtClean="0"/>
              <a:t>2010 </a:t>
            </a:r>
            <a:r>
              <a:rPr lang="en-US" sz="800" dirty="0"/>
              <a:t>(Pre-natal Care – data from Calendar Year </a:t>
            </a:r>
            <a:r>
              <a:rPr lang="en-US" sz="800" dirty="0" smtClean="0"/>
              <a:t>2010), March 2013.</a:t>
            </a:r>
            <a:endParaRPr lang="en-US" sz="800" dirty="0"/>
          </a:p>
        </p:txBody>
      </p:sp>
      <p:sp>
        <p:nvSpPr>
          <p:cNvPr id="8" name="Rectangle 7"/>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789113"/>
            <a:ext cx="4627904"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MASSHEALTH </a:t>
            </a:r>
            <a:r>
              <a:rPr lang="en-US" sz="1000" b="1" dirty="0" smtClean="0">
                <a:solidFill>
                  <a:prstClr val="black"/>
                </a:solidFill>
                <a:latin typeface="+mn-lt"/>
                <a:cs typeface="+mn-cs"/>
              </a:rPr>
              <a:t>REVENUE AS </a:t>
            </a:r>
            <a:r>
              <a:rPr lang="en-US" sz="1000" b="1" dirty="0">
                <a:solidFill>
                  <a:prstClr val="black"/>
                </a:solidFill>
                <a:latin typeface="+mn-lt"/>
                <a:cs typeface="+mn-cs"/>
              </a:rPr>
              <a:t>A PERCENTAGE OF PROVIDERS’ </a:t>
            </a:r>
            <a:r>
              <a:rPr lang="en-US" sz="1000" b="1" dirty="0" smtClean="0">
                <a:solidFill>
                  <a:prstClr val="black"/>
                </a:solidFill>
                <a:latin typeface="+mn-lt"/>
                <a:cs typeface="+mn-cs"/>
              </a:rPr>
              <a:t>TOTAL PATIENT </a:t>
            </a:r>
            <a:r>
              <a:rPr lang="en-US" sz="1000" b="1" dirty="0">
                <a:solidFill>
                  <a:prstClr val="black"/>
                </a:solidFill>
                <a:latin typeface="+mn-lt"/>
                <a:cs typeface="+mn-cs"/>
              </a:rPr>
              <a:t>REVENUES</a:t>
            </a:r>
          </a:p>
        </p:txBody>
      </p:sp>
      <p:sp>
        <p:nvSpPr>
          <p:cNvPr id="16"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MassHealth represents a significant portion of health care providers’ revenues. This is especially the case for nursing homes and community health centers, which receive half of their total patient revenues from MassHealth. </a:t>
            </a:r>
          </a:p>
          <a:p>
            <a:r>
              <a:rPr lang="en-US" dirty="0"/>
              <a:t>In addition, MassHealth covers more than a quarter of all pre-natal care, which is provided by a mix of providers.</a:t>
            </a:r>
          </a:p>
        </p:txBody>
      </p:sp>
      <p:graphicFrame>
        <p:nvGraphicFramePr>
          <p:cNvPr id="14" name="Chart 13"/>
          <p:cNvGraphicFramePr/>
          <p:nvPr>
            <p:extLst>
              <p:ext uri="{D42A27DB-BD31-4B8C-83A1-F6EECF244321}">
                <p14:modId xmlns:p14="http://schemas.microsoft.com/office/powerpoint/2010/main" val="2436708442"/>
              </p:ext>
            </p:extLst>
          </p:nvPr>
        </p:nvGraphicFramePr>
        <p:xfrm>
          <a:off x="494919" y="2112169"/>
          <a:ext cx="5934456" cy="367588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023683" y="5105400"/>
            <a:ext cx="676788" cy="246221"/>
          </a:xfrm>
          <a:prstGeom prst="rect">
            <a:avLst/>
          </a:prstGeom>
          <a:noFill/>
        </p:spPr>
        <p:txBody>
          <a:bodyPr wrap="none" rtlCol="0">
            <a:spAutoFit/>
          </a:bodyPr>
          <a:lstStyle/>
          <a:p>
            <a:pPr algn="ctr"/>
            <a:r>
              <a:rPr lang="en-US" sz="1000" b="1" dirty="0" smtClean="0">
                <a:solidFill>
                  <a:srgbClr val="1C1C1C"/>
                </a:solidFill>
              </a:rPr>
              <a:t>Hospitals</a:t>
            </a:r>
            <a:endParaRPr lang="en-US" sz="1000" b="1" dirty="0">
              <a:solidFill>
                <a:srgbClr val="1C1C1C"/>
              </a:solidFill>
            </a:endParaRPr>
          </a:p>
        </p:txBody>
      </p:sp>
      <p:sp>
        <p:nvSpPr>
          <p:cNvPr id="17" name="TextBox 16"/>
          <p:cNvSpPr txBox="1"/>
          <p:nvPr/>
        </p:nvSpPr>
        <p:spPr>
          <a:xfrm>
            <a:off x="2163386" y="5105400"/>
            <a:ext cx="596637" cy="400110"/>
          </a:xfrm>
          <a:prstGeom prst="rect">
            <a:avLst/>
          </a:prstGeom>
          <a:noFill/>
        </p:spPr>
        <p:txBody>
          <a:bodyPr wrap="none" rtlCol="0">
            <a:spAutoFit/>
          </a:bodyPr>
          <a:lstStyle/>
          <a:p>
            <a:pPr algn="ctr"/>
            <a:r>
              <a:rPr lang="en-US" sz="1000" b="1" dirty="0" smtClean="0">
                <a:solidFill>
                  <a:srgbClr val="1C1C1C"/>
                </a:solidFill>
              </a:rPr>
              <a:t>Nursing</a:t>
            </a:r>
            <a:br>
              <a:rPr lang="en-US" sz="1000" b="1" dirty="0" smtClean="0">
                <a:solidFill>
                  <a:srgbClr val="1C1C1C"/>
                </a:solidFill>
              </a:rPr>
            </a:br>
            <a:r>
              <a:rPr lang="en-US" sz="1000" b="1" dirty="0" smtClean="0">
                <a:solidFill>
                  <a:srgbClr val="1C1C1C"/>
                </a:solidFill>
              </a:rPr>
              <a:t>Homes</a:t>
            </a:r>
            <a:endParaRPr lang="en-US" sz="1000" b="1" dirty="0">
              <a:solidFill>
                <a:srgbClr val="1C1C1C"/>
              </a:solidFill>
            </a:endParaRPr>
          </a:p>
        </p:txBody>
      </p:sp>
      <p:sp>
        <p:nvSpPr>
          <p:cNvPr id="18" name="TextBox 17"/>
          <p:cNvSpPr txBox="1"/>
          <p:nvPr/>
        </p:nvSpPr>
        <p:spPr>
          <a:xfrm>
            <a:off x="3075465" y="5105400"/>
            <a:ext cx="971741" cy="400110"/>
          </a:xfrm>
          <a:prstGeom prst="rect">
            <a:avLst/>
          </a:prstGeom>
          <a:noFill/>
        </p:spPr>
        <p:txBody>
          <a:bodyPr wrap="none" rtlCol="0">
            <a:spAutoFit/>
          </a:bodyPr>
          <a:lstStyle/>
          <a:p>
            <a:pPr algn="ctr"/>
            <a:r>
              <a:rPr lang="en-US" sz="1000" b="1" dirty="0" smtClean="0">
                <a:solidFill>
                  <a:srgbClr val="1C1C1C"/>
                </a:solidFill>
              </a:rPr>
              <a:t>Community</a:t>
            </a:r>
            <a:br>
              <a:rPr lang="en-US" sz="1000" b="1" dirty="0" smtClean="0">
                <a:solidFill>
                  <a:srgbClr val="1C1C1C"/>
                </a:solidFill>
              </a:rPr>
            </a:br>
            <a:r>
              <a:rPr lang="en-US" sz="1000" b="1" dirty="0" smtClean="0">
                <a:solidFill>
                  <a:srgbClr val="1C1C1C"/>
                </a:solidFill>
              </a:rPr>
              <a:t>Health Centers</a:t>
            </a:r>
            <a:endParaRPr lang="en-US" sz="1000" b="1" dirty="0">
              <a:solidFill>
                <a:srgbClr val="1C1C1C"/>
              </a:solidFill>
            </a:endParaRPr>
          </a:p>
        </p:txBody>
      </p:sp>
      <p:sp>
        <p:nvSpPr>
          <p:cNvPr id="19" name="TextBox 18"/>
          <p:cNvSpPr txBox="1"/>
          <p:nvPr/>
        </p:nvSpPr>
        <p:spPr>
          <a:xfrm>
            <a:off x="4238413" y="5105400"/>
            <a:ext cx="845104" cy="553998"/>
          </a:xfrm>
          <a:prstGeom prst="rect">
            <a:avLst/>
          </a:prstGeom>
          <a:noFill/>
        </p:spPr>
        <p:txBody>
          <a:bodyPr wrap="none" rtlCol="0">
            <a:spAutoFit/>
          </a:bodyPr>
          <a:lstStyle/>
          <a:p>
            <a:pPr algn="ctr"/>
            <a:r>
              <a:rPr lang="en-US" sz="1000" b="1" dirty="0" smtClean="0">
                <a:solidFill>
                  <a:srgbClr val="1C1C1C"/>
                </a:solidFill>
              </a:rPr>
              <a:t>Long-term</a:t>
            </a:r>
            <a:br>
              <a:rPr lang="en-US" sz="1000" b="1" dirty="0" smtClean="0">
                <a:solidFill>
                  <a:srgbClr val="1C1C1C"/>
                </a:solidFill>
              </a:rPr>
            </a:br>
            <a:r>
              <a:rPr lang="en-US" sz="1000" b="1" dirty="0" smtClean="0">
                <a:solidFill>
                  <a:srgbClr val="1C1C1C"/>
                </a:solidFill>
              </a:rPr>
              <a:t>Services and</a:t>
            </a:r>
            <a:br>
              <a:rPr lang="en-US" sz="1000" b="1" dirty="0" smtClean="0">
                <a:solidFill>
                  <a:srgbClr val="1C1C1C"/>
                </a:solidFill>
              </a:rPr>
            </a:br>
            <a:r>
              <a:rPr lang="en-US" sz="1000" b="1" dirty="0" smtClean="0">
                <a:solidFill>
                  <a:srgbClr val="1C1C1C"/>
                </a:solidFill>
              </a:rPr>
              <a:t>Supports</a:t>
            </a:r>
            <a:endParaRPr lang="en-US" sz="1000" b="1" dirty="0">
              <a:solidFill>
                <a:srgbClr val="1C1C1C"/>
              </a:solidFill>
            </a:endParaRPr>
          </a:p>
        </p:txBody>
      </p:sp>
      <p:sp>
        <p:nvSpPr>
          <p:cNvPr id="20" name="TextBox 19"/>
          <p:cNvSpPr txBox="1"/>
          <p:nvPr/>
        </p:nvSpPr>
        <p:spPr>
          <a:xfrm>
            <a:off x="5424603" y="5105400"/>
            <a:ext cx="671979" cy="400110"/>
          </a:xfrm>
          <a:prstGeom prst="rect">
            <a:avLst/>
          </a:prstGeom>
          <a:noFill/>
        </p:spPr>
        <p:txBody>
          <a:bodyPr wrap="none" rtlCol="0">
            <a:spAutoFit/>
          </a:bodyPr>
          <a:lstStyle/>
          <a:p>
            <a:pPr algn="ctr"/>
            <a:r>
              <a:rPr lang="en-US" sz="1000" b="1" dirty="0" smtClean="0">
                <a:solidFill>
                  <a:srgbClr val="1C1C1C"/>
                </a:solidFill>
              </a:rPr>
              <a:t>Pre-natal</a:t>
            </a:r>
            <a:br>
              <a:rPr lang="en-US" sz="1000" b="1" dirty="0" smtClean="0">
                <a:solidFill>
                  <a:srgbClr val="1C1C1C"/>
                </a:solidFill>
              </a:rPr>
            </a:br>
            <a:r>
              <a:rPr lang="en-US" sz="1000" b="1" dirty="0" smtClean="0">
                <a:solidFill>
                  <a:srgbClr val="1C1C1C"/>
                </a:solidFill>
              </a:rPr>
              <a:t>Care</a:t>
            </a:r>
            <a:endParaRPr lang="en-US" sz="1000" b="1" dirty="0">
              <a:solidFill>
                <a:srgbClr val="1C1C1C"/>
              </a:solidFill>
            </a:endParaRPr>
          </a:p>
        </p:txBody>
      </p:sp>
    </p:spTree>
    <p:extLst>
      <p:ext uri="{BB962C8B-B14F-4D97-AF65-F5344CB8AC3E}">
        <p14:creationId xmlns:p14="http://schemas.microsoft.com/office/powerpoint/2010/main" val="4129904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smtClean="0"/>
              <a:t>ENROLLMENT HAS DRIVEN GROWTH IN</a:t>
            </a:r>
            <a:br>
              <a:rPr lang="en-US" dirty="0" smtClean="0"/>
            </a:br>
            <a:r>
              <a:rPr lang="en-US" dirty="0" smtClean="0"/>
              <a:t>MASSHEALTH SPENDING IN RECENT YEARS</a:t>
            </a:r>
            <a:endParaRPr lang="en-US" sz="1200" i="1" dirty="0" smtClean="0"/>
          </a:p>
        </p:txBody>
      </p:sp>
      <p:sp>
        <p:nvSpPr>
          <p:cNvPr id="3" name="Slide Number Placeholder 2"/>
          <p:cNvSpPr>
            <a:spLocks noGrp="1"/>
          </p:cNvSpPr>
          <p:nvPr>
            <p:ph type="sldNum" sz="quarter" idx="10"/>
          </p:nvPr>
        </p:nvSpPr>
        <p:spPr/>
        <p:txBody>
          <a:bodyPr/>
          <a:lstStyle/>
          <a:p>
            <a:pPr>
              <a:defRPr/>
            </a:pPr>
            <a:fld id="{F604BC5F-A5EA-45A0-97D8-0C5778E3E740}" type="slidenum">
              <a:rPr lang="en-US" smtClean="0"/>
              <a:pPr>
                <a:defRPr/>
              </a:pPr>
              <a:t>26</a:t>
            </a:fld>
            <a:endParaRPr lang="en-US" dirty="0"/>
          </a:p>
        </p:txBody>
      </p:sp>
      <p:sp>
        <p:nvSpPr>
          <p:cNvPr id="79875" name="TextBox 6"/>
          <p:cNvSpPr txBox="1">
            <a:spLocks noChangeArrowheads="1"/>
          </p:cNvSpPr>
          <p:nvPr/>
        </p:nvSpPr>
        <p:spPr bwMode="auto">
          <a:xfrm>
            <a:off x="455613" y="6161088"/>
            <a:ext cx="5802312" cy="215900"/>
          </a:xfrm>
          <a:prstGeom prst="rect">
            <a:avLst/>
          </a:prstGeom>
          <a:noFill/>
          <a:ln w="9525">
            <a:noFill/>
            <a:miter lim="800000"/>
            <a:headEnd/>
            <a:tailEnd/>
          </a:ln>
        </p:spPr>
        <p:txBody>
          <a:bodyPr lIns="0" rIns="0" anchor="b">
            <a:spAutoFit/>
          </a:bodyPr>
          <a:lstStyle/>
          <a:p>
            <a:pPr eaLnBrk="0" hangingPunct="0"/>
            <a:r>
              <a:rPr lang="en-US" sz="600" dirty="0">
                <a:solidFill>
                  <a:srgbClr val="1C1C1C"/>
                </a:solidFill>
              </a:rPr>
              <a:t>SOURCES</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EOHHS (total spending and enrollment) and authors’ calculations.</a:t>
            </a:r>
          </a:p>
        </p:txBody>
      </p:sp>
      <p:sp>
        <p:nvSpPr>
          <p:cNvPr id="8" name="Rectangle 7"/>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GROWTH IN MASSHEALTH TOTAL SPENDING, ENROLLMENT AND PER MEMBER PER MONTH (PMPM) COSTS</a:t>
            </a:r>
            <a:br>
              <a:rPr lang="en-US" sz="1000" b="1" dirty="0">
                <a:solidFill>
                  <a:prstClr val="black"/>
                </a:solidFill>
                <a:latin typeface="+mn-lt"/>
                <a:cs typeface="+mn-cs"/>
              </a:rPr>
            </a:br>
            <a:r>
              <a:rPr lang="en-US" sz="800" b="1" dirty="0">
                <a:solidFill>
                  <a:prstClr val="black"/>
                </a:solidFill>
                <a:latin typeface="+mn-lt"/>
                <a:cs typeface="+mn-cs"/>
              </a:rPr>
              <a:t>(YEAR 2005 = 100)</a:t>
            </a:r>
            <a:endParaRPr lang="en-US" sz="1000" b="1" dirty="0">
              <a:solidFill>
                <a:prstClr val="black"/>
              </a:solidFill>
              <a:latin typeface="+mn-lt"/>
              <a:cs typeface="+mn-cs"/>
            </a:endParaRPr>
          </a:p>
        </p:txBody>
      </p:sp>
      <p:sp>
        <p:nvSpPr>
          <p:cNvPr id="12"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The increasing number of MassHealth members, as opposed to the amount spent for each member, has been the greatest driver of MassHealth spending over the last several years. Spending per member increased an average of just 1.1 percent per year from fiscal year 2005 through 2012, while enrollment grew an average of 4.4 percent per year over the same time period.</a:t>
            </a:r>
          </a:p>
        </p:txBody>
      </p:sp>
      <p:graphicFrame>
        <p:nvGraphicFramePr>
          <p:cNvPr id="13" name="Chart 12"/>
          <p:cNvGraphicFramePr/>
          <p:nvPr>
            <p:extLst>
              <p:ext uri="{D42A27DB-BD31-4B8C-83A1-F6EECF244321}">
                <p14:modId xmlns:p14="http://schemas.microsoft.com/office/powerpoint/2010/main" val="2209638028"/>
              </p:ext>
            </p:extLst>
          </p:nvPr>
        </p:nvGraphicFramePr>
        <p:xfrm>
          <a:off x="457200" y="2144712"/>
          <a:ext cx="5934456" cy="36758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931931" y="2349200"/>
            <a:ext cx="1008609" cy="246221"/>
          </a:xfrm>
          <a:prstGeom prst="rect">
            <a:avLst/>
          </a:prstGeom>
          <a:noFill/>
        </p:spPr>
        <p:txBody>
          <a:bodyPr wrap="none" rtlCol="0">
            <a:spAutoFit/>
          </a:bodyPr>
          <a:lstStyle/>
          <a:p>
            <a:pPr algn="r"/>
            <a:r>
              <a:rPr lang="en-US" sz="1000" b="1" dirty="0" smtClean="0">
                <a:solidFill>
                  <a:srgbClr val="1C1C1C"/>
                </a:solidFill>
              </a:rPr>
              <a:t>Total  Spending</a:t>
            </a:r>
            <a:endParaRPr lang="en-US" sz="1000" b="1" dirty="0">
              <a:solidFill>
                <a:srgbClr val="1C1C1C"/>
              </a:solidFill>
            </a:endParaRPr>
          </a:p>
        </p:txBody>
      </p:sp>
      <p:sp>
        <p:nvSpPr>
          <p:cNvPr id="15" name="TextBox 14"/>
          <p:cNvSpPr txBox="1"/>
          <p:nvPr/>
        </p:nvSpPr>
        <p:spPr>
          <a:xfrm>
            <a:off x="5926527" y="4683125"/>
            <a:ext cx="706047" cy="246221"/>
          </a:xfrm>
          <a:prstGeom prst="rect">
            <a:avLst/>
          </a:prstGeom>
          <a:noFill/>
        </p:spPr>
        <p:txBody>
          <a:bodyPr wrap="square" rtlCol="0">
            <a:spAutoFit/>
          </a:bodyPr>
          <a:lstStyle/>
          <a:p>
            <a:r>
              <a:rPr lang="en-US" sz="1000" b="1" dirty="0" smtClean="0">
                <a:solidFill>
                  <a:srgbClr val="1C1C1C"/>
                </a:solidFill>
              </a:rPr>
              <a:t>$PMPM</a:t>
            </a:r>
            <a:endParaRPr lang="en-US" sz="1000" b="1" dirty="0">
              <a:solidFill>
                <a:srgbClr val="1C1C1C"/>
              </a:solidFill>
            </a:endParaRPr>
          </a:p>
        </p:txBody>
      </p:sp>
      <p:sp>
        <p:nvSpPr>
          <p:cNvPr id="16" name="TextBox 15"/>
          <p:cNvSpPr txBox="1"/>
          <p:nvPr/>
        </p:nvSpPr>
        <p:spPr>
          <a:xfrm>
            <a:off x="5164365" y="3077143"/>
            <a:ext cx="776175" cy="246221"/>
          </a:xfrm>
          <a:prstGeom prst="rect">
            <a:avLst/>
          </a:prstGeom>
          <a:noFill/>
        </p:spPr>
        <p:txBody>
          <a:bodyPr wrap="none" rtlCol="0">
            <a:spAutoFit/>
          </a:bodyPr>
          <a:lstStyle/>
          <a:p>
            <a:pPr algn="r"/>
            <a:r>
              <a:rPr lang="en-US" sz="1000" b="1" dirty="0" smtClean="0">
                <a:solidFill>
                  <a:srgbClr val="1C1C1C"/>
                </a:solidFill>
              </a:rPr>
              <a:t>Enrollment</a:t>
            </a:r>
            <a:endParaRPr lang="en-US" sz="1000" b="1" dirty="0">
              <a:solidFill>
                <a:srgbClr val="1C1C1C"/>
              </a:solidFill>
            </a:endParaRPr>
          </a:p>
        </p:txBody>
      </p:sp>
    </p:spTree>
    <p:extLst>
      <p:ext uri="{BB962C8B-B14F-4D97-AF65-F5344CB8AC3E}">
        <p14:creationId xmlns:p14="http://schemas.microsoft.com/office/powerpoint/2010/main" val="3252909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2673512087"/>
              </p:ext>
            </p:extLst>
          </p:nvPr>
        </p:nvGraphicFramePr>
        <p:xfrm>
          <a:off x="457200" y="2144712"/>
          <a:ext cx="5934456" cy="3675888"/>
        </p:xfrm>
        <a:graphic>
          <a:graphicData uri="http://schemas.openxmlformats.org/drawingml/2006/chart">
            <c:chart xmlns:c="http://schemas.openxmlformats.org/drawingml/2006/chart" xmlns:r="http://schemas.openxmlformats.org/officeDocument/2006/relationships" r:id="rId3"/>
          </a:graphicData>
        </a:graphic>
      </p:graphicFrame>
      <p:sp>
        <p:nvSpPr>
          <p:cNvPr id="81921" name="Title 1"/>
          <p:cNvSpPr>
            <a:spLocks noGrp="1"/>
          </p:cNvSpPr>
          <p:nvPr>
            <p:ph type="title"/>
          </p:nvPr>
        </p:nvSpPr>
        <p:spPr/>
        <p:txBody>
          <a:bodyPr/>
          <a:lstStyle/>
          <a:p>
            <a:r>
              <a:rPr lang="en-US" dirty="0" smtClean="0"/>
              <a:t>NATIONALLY, ENROLLMENT HAS BEEN THE </a:t>
            </a:r>
            <a:br>
              <a:rPr lang="en-US" dirty="0" smtClean="0"/>
            </a:br>
            <a:r>
              <a:rPr lang="en-US" dirty="0" smtClean="0"/>
              <a:t>DOMINANT DRIVER OF MEDICAID SPENDING </a:t>
            </a:r>
            <a:br>
              <a:rPr lang="en-US" dirty="0" smtClean="0"/>
            </a:br>
            <a:r>
              <a:rPr lang="en-US" dirty="0" smtClean="0"/>
              <a:t>GROWTH IN RECENT YEARS AS WELL</a:t>
            </a:r>
          </a:p>
        </p:txBody>
      </p:sp>
      <p:sp>
        <p:nvSpPr>
          <p:cNvPr id="3" name="Slide Number Placeholder 2"/>
          <p:cNvSpPr>
            <a:spLocks noGrp="1"/>
          </p:cNvSpPr>
          <p:nvPr>
            <p:ph type="sldNum" sz="quarter" idx="10"/>
          </p:nvPr>
        </p:nvSpPr>
        <p:spPr/>
        <p:txBody>
          <a:bodyPr/>
          <a:lstStyle/>
          <a:p>
            <a:pPr>
              <a:defRPr/>
            </a:pPr>
            <a:fld id="{5EC9038D-F209-4A8F-BE90-5182E734C829}" type="slidenum">
              <a:rPr lang="en-US" smtClean="0"/>
              <a:pPr>
                <a:defRPr/>
              </a:pPr>
              <a:t>27</a:t>
            </a:fld>
            <a:endParaRPr lang="en-US" dirty="0"/>
          </a:p>
        </p:txBody>
      </p:sp>
      <p:sp>
        <p:nvSpPr>
          <p:cNvPr id="8" name="Rectangle 7"/>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GROWTH IN </a:t>
            </a:r>
            <a:r>
              <a:rPr lang="en-US" sz="1000" b="1" dirty="0" smtClean="0">
                <a:solidFill>
                  <a:prstClr val="black"/>
                </a:solidFill>
                <a:latin typeface="+mn-lt"/>
                <a:cs typeface="+mn-cs"/>
              </a:rPr>
              <a:t>MEDICAID </a:t>
            </a:r>
            <a:r>
              <a:rPr lang="en-US" sz="1000" b="1" dirty="0">
                <a:solidFill>
                  <a:prstClr val="black"/>
                </a:solidFill>
                <a:latin typeface="+mn-lt"/>
                <a:cs typeface="+mn-cs"/>
              </a:rPr>
              <a:t>TOTAL SPENDING, ENROLLMENT AND PER CAPITA SPENDING</a:t>
            </a:r>
            <a:br>
              <a:rPr lang="en-US" sz="1000" b="1" dirty="0">
                <a:solidFill>
                  <a:prstClr val="black"/>
                </a:solidFill>
                <a:latin typeface="+mn-lt"/>
                <a:cs typeface="+mn-cs"/>
              </a:rPr>
            </a:br>
            <a:r>
              <a:rPr lang="en-US" sz="800" b="1" dirty="0">
                <a:solidFill>
                  <a:prstClr val="black"/>
                </a:solidFill>
                <a:latin typeface="+mn-lt"/>
                <a:cs typeface="+mn-cs"/>
              </a:rPr>
              <a:t>(YEAR </a:t>
            </a:r>
            <a:r>
              <a:rPr lang="en-US" sz="800" b="1" dirty="0" smtClean="0">
                <a:solidFill>
                  <a:prstClr val="black"/>
                </a:solidFill>
                <a:latin typeface="+mn-lt"/>
                <a:cs typeface="+mn-cs"/>
              </a:rPr>
              <a:t>2007 </a:t>
            </a:r>
            <a:r>
              <a:rPr lang="en-US" sz="800" b="1" dirty="0">
                <a:solidFill>
                  <a:prstClr val="black"/>
                </a:solidFill>
                <a:latin typeface="+mn-lt"/>
                <a:cs typeface="+mn-cs"/>
              </a:rPr>
              <a:t>= 100)</a:t>
            </a:r>
            <a:endParaRPr lang="en-US" sz="1000" b="1" dirty="0">
              <a:solidFill>
                <a:prstClr val="black"/>
              </a:solidFill>
              <a:latin typeface="+mn-lt"/>
              <a:cs typeface="+mn-cs"/>
            </a:endParaRPr>
          </a:p>
        </p:txBody>
      </p:sp>
      <p:sp>
        <p:nvSpPr>
          <p:cNvPr id="12"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With the onset of the recession in 2007 and 2008, enrollment grew rapidly, fueling increased Medicaid spending across the nation. Spending per enrollee was relatively flat during this period.</a:t>
            </a:r>
          </a:p>
        </p:txBody>
      </p:sp>
      <p:sp>
        <p:nvSpPr>
          <p:cNvPr id="14" name="TextBox 13"/>
          <p:cNvSpPr txBox="1"/>
          <p:nvPr/>
        </p:nvSpPr>
        <p:spPr>
          <a:xfrm>
            <a:off x="4324350" y="2466975"/>
            <a:ext cx="1367839" cy="246221"/>
          </a:xfrm>
          <a:prstGeom prst="rect">
            <a:avLst/>
          </a:prstGeom>
          <a:noFill/>
        </p:spPr>
        <p:txBody>
          <a:bodyPr wrap="square" rtlCol="0">
            <a:spAutoFit/>
          </a:bodyPr>
          <a:lstStyle/>
          <a:p>
            <a:pPr algn="r"/>
            <a:r>
              <a:rPr lang="en-US" sz="1000" b="1" dirty="0" smtClean="0">
                <a:solidFill>
                  <a:srgbClr val="1C1C1C"/>
                </a:solidFill>
              </a:rPr>
              <a:t>Total Spending</a:t>
            </a:r>
            <a:endParaRPr lang="en-US" sz="1000" b="1" dirty="0">
              <a:solidFill>
                <a:srgbClr val="1C1C1C"/>
              </a:solidFill>
            </a:endParaRPr>
          </a:p>
        </p:txBody>
      </p:sp>
      <p:sp>
        <p:nvSpPr>
          <p:cNvPr id="15" name="TextBox 14"/>
          <p:cNvSpPr txBox="1"/>
          <p:nvPr/>
        </p:nvSpPr>
        <p:spPr>
          <a:xfrm>
            <a:off x="5046708" y="4223747"/>
            <a:ext cx="758541" cy="400110"/>
          </a:xfrm>
          <a:prstGeom prst="rect">
            <a:avLst/>
          </a:prstGeom>
          <a:noFill/>
        </p:spPr>
        <p:txBody>
          <a:bodyPr wrap="none" rtlCol="0">
            <a:spAutoFit/>
          </a:bodyPr>
          <a:lstStyle/>
          <a:p>
            <a:r>
              <a:rPr lang="en-US" sz="1000" b="1" dirty="0" smtClean="0">
                <a:solidFill>
                  <a:srgbClr val="1C1C1C"/>
                </a:solidFill>
              </a:rPr>
              <a:t>Per Capita </a:t>
            </a:r>
            <a:br>
              <a:rPr lang="en-US" sz="1000" b="1" dirty="0" smtClean="0">
                <a:solidFill>
                  <a:srgbClr val="1C1C1C"/>
                </a:solidFill>
              </a:rPr>
            </a:br>
            <a:r>
              <a:rPr lang="en-US" sz="1000" b="1" dirty="0" smtClean="0">
                <a:solidFill>
                  <a:srgbClr val="1C1C1C"/>
                </a:solidFill>
              </a:rPr>
              <a:t>Spending</a:t>
            </a:r>
            <a:endParaRPr lang="en-US" sz="1000" b="1" dirty="0">
              <a:solidFill>
                <a:srgbClr val="1C1C1C"/>
              </a:solidFill>
            </a:endParaRPr>
          </a:p>
        </p:txBody>
      </p:sp>
      <p:sp>
        <p:nvSpPr>
          <p:cNvPr id="16" name="TextBox 15"/>
          <p:cNvSpPr txBox="1"/>
          <p:nvPr/>
        </p:nvSpPr>
        <p:spPr>
          <a:xfrm>
            <a:off x="5421614" y="3207234"/>
            <a:ext cx="776175" cy="246221"/>
          </a:xfrm>
          <a:prstGeom prst="rect">
            <a:avLst/>
          </a:prstGeom>
          <a:noFill/>
        </p:spPr>
        <p:txBody>
          <a:bodyPr wrap="none" rtlCol="0">
            <a:spAutoFit/>
          </a:bodyPr>
          <a:lstStyle/>
          <a:p>
            <a:r>
              <a:rPr lang="en-US" sz="1000" b="1" dirty="0" smtClean="0">
                <a:solidFill>
                  <a:srgbClr val="1C1C1C"/>
                </a:solidFill>
              </a:rPr>
              <a:t>Enrollment</a:t>
            </a:r>
            <a:endParaRPr lang="en-US" sz="1000" b="1" dirty="0">
              <a:solidFill>
                <a:srgbClr val="1C1C1C"/>
              </a:solidFill>
            </a:endParaRPr>
          </a:p>
        </p:txBody>
      </p:sp>
      <p:sp>
        <p:nvSpPr>
          <p:cNvPr id="18" name="TextBox 6"/>
          <p:cNvSpPr txBox="1">
            <a:spLocks noChangeArrowheads="1"/>
          </p:cNvSpPr>
          <p:nvPr/>
        </p:nvSpPr>
        <p:spPr bwMode="auto">
          <a:xfrm>
            <a:off x="455613" y="6038434"/>
            <a:ext cx="5802312" cy="338554"/>
          </a:xfrm>
          <a:prstGeom prst="rect">
            <a:avLst/>
          </a:prstGeom>
          <a:noFill/>
          <a:ln w="9525">
            <a:noFill/>
            <a:miter lim="800000"/>
            <a:headEnd/>
            <a:tailEnd/>
          </a:ln>
        </p:spPr>
        <p:txBody>
          <a:bodyPr lIns="0" rIns="0" anchor="b">
            <a:spAutoFit/>
          </a:bodyPr>
          <a:lstStyle/>
          <a:p>
            <a:pPr eaLnBrk="0" hangingPunct="0"/>
            <a:r>
              <a:rPr lang="en-US" sz="600" dirty="0">
                <a:solidFill>
                  <a:srgbClr val="1C1C1C"/>
                </a:solidFill>
              </a:rPr>
              <a:t>SOURCES</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smtClean="0"/>
              <a:t>Young et al</a:t>
            </a:r>
            <a:r>
              <a:rPr lang="en-US" sz="800" dirty="0"/>
              <a:t>., </a:t>
            </a:r>
            <a:r>
              <a:rPr lang="en-US" sz="800" dirty="0" smtClean="0"/>
              <a:t>“Enrollment-Driven </a:t>
            </a:r>
            <a:r>
              <a:rPr lang="en-US" sz="800" dirty="0"/>
              <a:t>Expenditure Growth: Medicaid Spending during the Economic Downturn, </a:t>
            </a:r>
            <a:r>
              <a:rPr lang="en-US" sz="800" dirty="0" smtClean="0"/>
              <a:t>FFY2007-2011.“ </a:t>
            </a:r>
            <a:br>
              <a:rPr lang="en-US" sz="800" dirty="0" smtClean="0"/>
            </a:br>
            <a:r>
              <a:rPr lang="en-US" sz="800" dirty="0" smtClean="0"/>
              <a:t>Kaiser Commission on Medicaid and the Uninsured #8309, April 2013.</a:t>
            </a:r>
            <a:endParaRPr lang="en-US" sz="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dirty="0" smtClean="0"/>
              <a:t>MASSHEALTH SPENDING PER CAPITA HAS</a:t>
            </a:r>
            <a:br>
              <a:rPr lang="en-US" dirty="0" smtClean="0"/>
            </a:br>
            <a:r>
              <a:rPr lang="en-US" dirty="0" smtClean="0"/>
              <a:t>GROWN MORE SLOWLY THAN PRIVATE</a:t>
            </a:r>
            <a:br>
              <a:rPr lang="en-US" dirty="0" smtClean="0"/>
            </a:br>
            <a:r>
              <a:rPr lang="en-US" dirty="0" smtClean="0"/>
              <a:t>HEALTH INSURANCE PREMIUMS</a:t>
            </a:r>
          </a:p>
        </p:txBody>
      </p:sp>
      <p:sp>
        <p:nvSpPr>
          <p:cNvPr id="3" name="Slide Number Placeholder 2"/>
          <p:cNvSpPr>
            <a:spLocks noGrp="1"/>
          </p:cNvSpPr>
          <p:nvPr>
            <p:ph type="sldNum" sz="quarter" idx="10"/>
          </p:nvPr>
        </p:nvSpPr>
        <p:spPr/>
        <p:txBody>
          <a:bodyPr/>
          <a:lstStyle/>
          <a:p>
            <a:pPr>
              <a:defRPr/>
            </a:pPr>
            <a:fld id="{4EEB9BBD-6C42-4187-9A4F-0D31DDE71A7C}" type="slidenum">
              <a:rPr lang="en-US" smtClean="0"/>
              <a:pPr>
                <a:defRPr/>
              </a:pPr>
              <a:t>28</a:t>
            </a:fld>
            <a:endParaRPr lang="en-US" dirty="0"/>
          </a:p>
        </p:txBody>
      </p:sp>
      <p:sp>
        <p:nvSpPr>
          <p:cNvPr id="83971" name="TextBox 6"/>
          <p:cNvSpPr txBox="1">
            <a:spLocks noChangeArrowheads="1"/>
          </p:cNvSpPr>
          <p:nvPr/>
        </p:nvSpPr>
        <p:spPr bwMode="auto">
          <a:xfrm>
            <a:off x="455613" y="5915025"/>
            <a:ext cx="5802312" cy="461963"/>
          </a:xfrm>
          <a:prstGeom prst="rect">
            <a:avLst/>
          </a:prstGeom>
          <a:noFill/>
          <a:ln w="9525">
            <a:noFill/>
            <a:miter lim="800000"/>
            <a:headEnd/>
            <a:tailEnd/>
          </a:ln>
        </p:spPr>
        <p:txBody>
          <a:bodyPr lIns="0" rIns="0" anchor="b">
            <a:spAutoFit/>
          </a:bodyPr>
          <a:lstStyle/>
          <a:p>
            <a:r>
              <a:rPr lang="en-US" sz="600" dirty="0">
                <a:solidFill>
                  <a:srgbClr val="1C1C1C"/>
                </a:solidFill>
              </a:rPr>
              <a:t>SOURCES</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MassHealth; Division of Health Care Finance and Policy, Massachusetts Employer </a:t>
            </a:r>
            <a:r>
              <a:rPr lang="en-US" sz="800"/>
              <a:t>Survey </a:t>
            </a:r>
            <a:r>
              <a:rPr lang="en-US" sz="800" smtClean="0"/>
              <a:t>2011 </a:t>
            </a:r>
            <a:r>
              <a:rPr lang="en-US" sz="800" dirty="0"/>
              <a:t/>
            </a:r>
            <a:br>
              <a:rPr lang="en-US" sz="800" dirty="0"/>
            </a:br>
            <a:r>
              <a:rPr lang="en-US" sz="800" dirty="0"/>
              <a:t>The employer survey was conducted in 2005, 2007, </a:t>
            </a:r>
            <a:r>
              <a:rPr lang="en-US" sz="800" dirty="0" smtClean="0"/>
              <a:t>2009, 2010 and 2011. </a:t>
            </a:r>
            <a:r>
              <a:rPr lang="en-US" sz="800" dirty="0"/>
              <a:t>Annual percentage increases are derived by imputing </a:t>
            </a:r>
            <a:br>
              <a:rPr lang="en-US" sz="800" dirty="0"/>
            </a:br>
            <a:r>
              <a:rPr lang="en-US" sz="800" dirty="0"/>
              <a:t>premiums for 2006 and 2008 using the midpoint of the two-year interval.  ESI premium trends are for small and large employers.</a:t>
            </a:r>
          </a:p>
        </p:txBody>
      </p:sp>
      <p:sp>
        <p:nvSpPr>
          <p:cNvPr id="8" name="Rectangle 7"/>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789113"/>
            <a:ext cx="4478337" cy="363537"/>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CHANGES IN MASSHEALTH PER MEMBER PER MONTH (PMPM) SPENDING AND PREMIUMS </a:t>
            </a:r>
            <a:br>
              <a:rPr lang="en-US" sz="1000" b="1" dirty="0">
                <a:solidFill>
                  <a:prstClr val="black"/>
                </a:solidFill>
                <a:latin typeface="+mn-lt"/>
                <a:cs typeface="+mn-cs"/>
              </a:rPr>
            </a:br>
            <a:r>
              <a:rPr lang="en-US" sz="1000" b="1" dirty="0">
                <a:solidFill>
                  <a:prstClr val="black"/>
                </a:solidFill>
                <a:latin typeface="+mn-lt"/>
                <a:cs typeface="+mn-cs"/>
              </a:rPr>
              <a:t>FOR EMPLOYER-SPONSORED INDIVIDUAL INSURANCE</a:t>
            </a:r>
          </a:p>
        </p:txBody>
      </p:sp>
      <p:sp>
        <p:nvSpPr>
          <p:cNvPr id="9"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000" dirty="0"/>
              <a:t>Spending per member for MassHealth has increased at a slower pace than premiums for employer-sponsored insurance (ESI). The decline in spending in 2007 was attributable in part to the introduction of the Medicare Prescription Drug (“Part D”) program, which removed a significant portion of MassHealth’s spending on pharmaceuticals.</a:t>
            </a:r>
          </a:p>
          <a:p>
            <a:r>
              <a:rPr lang="en-US" sz="1000" dirty="0"/>
              <a:t>Employers are able to contain premium growth by reducing benefits and increasing employee cost sharing (deductibles and co-payments). Federal rules give MassHealth very limited latitude with cost sharing, but it does have the ability to hold down provider rates, which can limit spending growth. Some providers and commercial plans argue that reductions in Medicaid provider rates result in their needing to shift costs to private payers to make up for Medicaid losses.</a:t>
            </a:r>
          </a:p>
          <a:p>
            <a:endParaRPr lang="en-US" sz="1000" dirty="0"/>
          </a:p>
        </p:txBody>
      </p:sp>
      <p:graphicFrame>
        <p:nvGraphicFramePr>
          <p:cNvPr id="10" name="Chart 9"/>
          <p:cNvGraphicFramePr/>
          <p:nvPr>
            <p:extLst>
              <p:ext uri="{D42A27DB-BD31-4B8C-83A1-F6EECF244321}">
                <p14:modId xmlns:p14="http://schemas.microsoft.com/office/powerpoint/2010/main" val="3552211657"/>
              </p:ext>
            </p:extLst>
          </p:nvPr>
        </p:nvGraphicFramePr>
        <p:xfrm>
          <a:off x="457200" y="2144712"/>
          <a:ext cx="5934456" cy="3675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976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z="2800" dirty="0" smtClean="0">
                <a:solidFill>
                  <a:schemeClr val="tx2">
                    <a:lumMod val="75000"/>
                  </a:schemeClr>
                </a:solidFill>
              </a:rPr>
              <a:t>MASSHEALTH: THE BASICS </a:t>
            </a:r>
            <a:br>
              <a:rPr lang="en-US" sz="2800" dirty="0" smtClean="0">
                <a:solidFill>
                  <a:schemeClr val="tx2">
                    <a:lumMod val="75000"/>
                  </a:schemeClr>
                </a:solidFill>
              </a:rPr>
            </a:br>
            <a:r>
              <a:rPr lang="en-US" dirty="0" smtClean="0"/>
              <a:t>EXECUTIVE SUMMARY</a:t>
            </a:r>
          </a:p>
        </p:txBody>
      </p:sp>
      <p:sp>
        <p:nvSpPr>
          <p:cNvPr id="4" name="Content Placeholder 3"/>
          <p:cNvSpPr>
            <a:spLocks noGrp="1"/>
          </p:cNvSpPr>
          <p:nvPr>
            <p:ph idx="1"/>
          </p:nvPr>
        </p:nvSpPr>
        <p:spPr>
          <a:xfrm>
            <a:off x="457200" y="1281113"/>
            <a:ext cx="2468880" cy="4824412"/>
          </a:xfrm>
        </p:spPr>
        <p:txBody>
          <a:bodyPr numCol="1" spcCol="228600"/>
          <a:lstStyle/>
          <a:p>
            <a:pPr marL="0" indent="0">
              <a:buNone/>
            </a:pPr>
            <a:r>
              <a:rPr lang="en-US" sz="1200" b="1" dirty="0" smtClean="0"/>
              <a:t>MassHealth is an essential health safety net </a:t>
            </a:r>
            <a:r>
              <a:rPr lang="en-US" sz="1200" b="1" dirty="0" smtClean="0"/>
              <a:t>more than 1.4 </a:t>
            </a:r>
            <a:r>
              <a:rPr lang="en-US" sz="1200" b="1" dirty="0" smtClean="0"/>
              <a:t>million of the state’s adults and children</a:t>
            </a:r>
            <a:endParaRPr lang="en-US" sz="1200" dirty="0" smtClean="0"/>
          </a:p>
          <a:p>
            <a:pPr marL="114300" lvl="0" indent="-114300"/>
            <a:r>
              <a:rPr lang="en-US" sz="1200" dirty="0" smtClean="0"/>
              <a:t>The Massachusetts Medicaid program (commonly referred to as “MassHealth”) provides health insurance to one-fifth of Massachusetts residents. Upon full implementation of the Affordable Care Act (ACA), enrollment is anticipated to rise to about 1.7 million. </a:t>
            </a:r>
            <a:endParaRPr lang="en-US" sz="1200" dirty="0" smtClean="0"/>
          </a:p>
          <a:p>
            <a:pPr marL="114300" lvl="0" indent="-114300"/>
            <a:r>
              <a:rPr lang="en-US" sz="1200" dirty="0" smtClean="0"/>
              <a:t>More </a:t>
            </a:r>
            <a:r>
              <a:rPr lang="en-US" sz="1200" dirty="0" smtClean="0"/>
              <a:t>than half of people with disabilities, more than half of children of low-income families, and two-thirds of residents of nursing facilities rely on MassHealth to help them pay for health care.   Over one-third of all births are covered by MassHealth. </a:t>
            </a:r>
            <a:endParaRPr lang="en-US" dirty="0"/>
          </a:p>
        </p:txBody>
      </p:sp>
      <p:sp>
        <p:nvSpPr>
          <p:cNvPr id="5" name="Content Placeholder 3"/>
          <p:cNvSpPr txBox="1">
            <a:spLocks/>
          </p:cNvSpPr>
          <p:nvPr/>
        </p:nvSpPr>
        <p:spPr bwMode="auto">
          <a:xfrm>
            <a:off x="3063240" y="1281113"/>
            <a:ext cx="3017520" cy="4824412"/>
          </a:xfrm>
          <a:prstGeom prst="rect">
            <a:avLst/>
          </a:prstGeom>
          <a:noFill/>
          <a:ln w="9525">
            <a:noFill/>
            <a:miter lim="800000"/>
            <a:headEnd/>
            <a:tailEnd/>
          </a:ln>
        </p:spPr>
        <p:txBody>
          <a:bodyPr vert="horz" wrap="square" lIns="91440" tIns="45720" rIns="91440" bIns="45720" numCol="1" spcCol="228600" anchor="t" anchorCtr="0" compatLnSpc="1">
            <a:prstTxWarp prst="textNoShape">
              <a:avLst/>
            </a:prstTxWarp>
          </a:bodyPr>
          <a:lstStyle/>
          <a:p>
            <a:pPr marR="0" lvl="0" algn="l" defTabSz="914400" rtl="0" eaLnBrk="0" fontAlgn="base" latinLnBrk="0" hangingPunct="0">
              <a:lnSpc>
                <a:spcPct val="100000"/>
              </a:lnSpc>
              <a:spcBef>
                <a:spcPts val="600"/>
              </a:spcBef>
              <a:spcAft>
                <a:spcPct val="0"/>
              </a:spcAft>
              <a:buClr>
                <a:schemeClr val="tx2"/>
              </a:buClr>
              <a:buSzTx/>
              <a:buFont typeface="Wingdings" pitchFamily="2" charset="2"/>
              <a:buNone/>
              <a:tabLst/>
              <a:defRPr/>
            </a:pPr>
            <a:r>
              <a:rPr kumimoji="0" lang="en-US" sz="1200" b="1" i="0" u="none" strike="noStrike" kern="0" cap="none" spc="0" normalizeH="0" baseline="0" noProof="0" dirty="0" smtClean="0">
                <a:ln>
                  <a:noFill/>
                </a:ln>
                <a:solidFill>
                  <a:schemeClr val="tx1"/>
                </a:solidFill>
                <a:effectLst/>
                <a:uLnTx/>
                <a:uFillTx/>
                <a:latin typeface="+mn-lt"/>
                <a:ea typeface="+mn-ea"/>
                <a:cs typeface="+mn-cs"/>
              </a:rPr>
              <a:t>MassHealth covers a broad cross-section of the population</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114300" marR="0" lvl="0" indent="-114300" algn="l" defTabSz="914400" rtl="0" eaLnBrk="0" fontAlgn="base" latinLnBrk="0" hangingPunct="0">
              <a:lnSpc>
                <a:spcPct val="100000"/>
              </a:lnSpc>
              <a:spcBef>
                <a:spcPts val="600"/>
              </a:spcBef>
              <a:spcAft>
                <a:spcPct val="0"/>
              </a:spcAft>
              <a:buClr>
                <a:schemeClr val="tx2"/>
              </a:buClr>
              <a:buSzTx/>
              <a:buFont typeface="Wingdings" pitchFamily="2" charset="2"/>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While most members are children and adults without disabilities, who represent three-fifths of total MassHealth membership, adults and children with disabilities comprise 20 percent of MassHealth members, and seniors make up another 9 percent.  Nearly two-thirds of the program's spending is for the care of members with disabilities and for seniors.  </a:t>
            </a:r>
          </a:p>
          <a:p>
            <a:pPr marL="114300" marR="0" lvl="0" indent="-114300" algn="l" defTabSz="914400" rtl="0" eaLnBrk="0" fontAlgn="base" latinLnBrk="0" hangingPunct="0">
              <a:lnSpc>
                <a:spcPct val="100000"/>
              </a:lnSpc>
              <a:spcBef>
                <a:spcPts val="600"/>
              </a:spcBef>
              <a:spcAft>
                <a:spcPct val="0"/>
              </a:spcAft>
              <a:buClr>
                <a:schemeClr val="tx2"/>
              </a:buClr>
              <a:buSzTx/>
              <a:buFont typeface="Wingdings" pitchFamily="2" charset="2"/>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MassHealth offers eligibility to a broader segment of the Massachusetts population than many other states’ Medicaid programs. In particular, more people with disabilities qualify through the state’s CommonHealth program, which offers benefits to persons with disabilities that are not generally available through employers or Medicare.  But this does not mean that MassHealth covers an unusually high portion of the Massachusetts population when compared to other states, because of the high rate of employer-sponsored insurance and higher incomes in Massachusetts.</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bwMode="auto">
          <a:xfrm>
            <a:off x="6217920" y="1281113"/>
            <a:ext cx="2468880" cy="4824412"/>
          </a:xfrm>
          <a:prstGeom prst="rect">
            <a:avLst/>
          </a:prstGeom>
          <a:noFill/>
          <a:ln w="9525">
            <a:noFill/>
            <a:miter lim="800000"/>
            <a:headEnd/>
            <a:tailEnd/>
          </a:ln>
        </p:spPr>
        <p:txBody>
          <a:bodyPr vert="horz" wrap="square" lIns="91440" tIns="45720" rIns="91440" bIns="45720" numCol="1" spcCol="228600" anchor="t" anchorCtr="0" compatLnSpc="1">
            <a:prstTxWarp prst="textNoShape">
              <a:avLst/>
            </a:prstTxWarp>
          </a:bodyPr>
          <a:lstStyle/>
          <a:p>
            <a:pPr marR="0" lvl="0" algn="l" defTabSz="914400" rtl="0" eaLnBrk="0" fontAlgn="base" latinLnBrk="0" hangingPunct="0">
              <a:lnSpc>
                <a:spcPct val="100000"/>
              </a:lnSpc>
              <a:spcBef>
                <a:spcPts val="600"/>
              </a:spcBef>
              <a:spcAft>
                <a:spcPct val="0"/>
              </a:spcAft>
              <a:buClr>
                <a:schemeClr val="tx2"/>
              </a:buClr>
              <a:buSzTx/>
              <a:buFont typeface="Wingdings" pitchFamily="2" charset="2"/>
              <a:buNone/>
              <a:tabLst/>
              <a:defRPr/>
            </a:pPr>
            <a:r>
              <a:rPr kumimoji="0" lang="en-US" sz="1200" b="1" i="0" u="none" strike="noStrike" kern="0" cap="none" spc="0" normalizeH="0" baseline="0" noProof="0" dirty="0" smtClean="0">
                <a:ln>
                  <a:noFill/>
                </a:ln>
                <a:solidFill>
                  <a:schemeClr val="tx1"/>
                </a:solidFill>
                <a:effectLst/>
                <a:uLnTx/>
                <a:uFillTx/>
                <a:latin typeface="+mn-lt"/>
                <a:ea typeface="+mn-ea"/>
                <a:cs typeface="+mn-cs"/>
              </a:rPr>
              <a:t>MassHealth supports workers’ access to private insurance</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114300" marR="0" lvl="0" indent="-114300" algn="l" defTabSz="914400" rtl="0" eaLnBrk="0" fontAlgn="base" latinLnBrk="0" hangingPunct="0">
              <a:lnSpc>
                <a:spcPct val="100000"/>
              </a:lnSpc>
              <a:spcBef>
                <a:spcPts val="600"/>
              </a:spcBef>
              <a:spcAft>
                <a:spcPct val="0"/>
              </a:spcAft>
              <a:buClr>
                <a:schemeClr val="tx2"/>
              </a:buClr>
              <a:buSzTx/>
              <a:buFont typeface="Wingdings" pitchFamily="2" charset="2"/>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For nearly one-quarter of its members, MassHealth coverage is secondary to other insurance such as Medicare or employer-sponsored insurance.  MassHealth benefits help make employer-offered insurance more affordable for eligible low-wage workers and their children by paying for the employee share of the premium and by covering most of the cost of copayments and deductibles. In addition, MassHealth benefits make it possible for many people with disabilities to remain in the workforce.</a:t>
            </a:r>
          </a:p>
          <a:p>
            <a:pPr marL="228600" marR="0" lvl="0" indent="-228600" algn="l" defTabSz="914400" rtl="0" eaLnBrk="0" fontAlgn="base" latinLnBrk="0" hangingPunct="0">
              <a:lnSpc>
                <a:spcPct val="100000"/>
              </a:lnSpc>
              <a:spcBef>
                <a:spcPts val="600"/>
              </a:spcBef>
              <a:spcAft>
                <a:spcPct val="0"/>
              </a:spcAft>
              <a:buClr>
                <a:schemeClr val="tx2"/>
              </a:buClr>
              <a:buSzTx/>
              <a:buFont typeface="Wingdings" pitchFamily="2" charset="2"/>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13" name="Group 12"/>
          <p:cNvGrpSpPr/>
          <p:nvPr/>
        </p:nvGrpSpPr>
        <p:grpSpPr>
          <a:xfrm>
            <a:off x="2972753" y="1309688"/>
            <a:ext cx="3198494" cy="4937760"/>
            <a:chOff x="2882266" y="1371600"/>
            <a:chExt cx="3198494" cy="4819649"/>
          </a:xfrm>
        </p:grpSpPr>
        <p:cxnSp>
          <p:nvCxnSpPr>
            <p:cNvPr id="10" name="Straight Connector 9"/>
            <p:cNvCxnSpPr/>
            <p:nvPr/>
          </p:nvCxnSpPr>
          <p:spPr>
            <a:xfrm rot="5400000">
              <a:off x="472441" y="3781425"/>
              <a:ext cx="48196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670935" y="3781425"/>
              <a:ext cx="481964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Slide Number Placeholder 16"/>
          <p:cNvSpPr>
            <a:spLocks noGrp="1"/>
          </p:cNvSpPr>
          <p:nvPr>
            <p:ph type="sldNum" sz="quarter" idx="10"/>
          </p:nvPr>
        </p:nvSpPr>
        <p:spPr/>
        <p:txBody>
          <a:bodyPr/>
          <a:lstStyle/>
          <a:p>
            <a:pPr>
              <a:defRPr/>
            </a:pPr>
            <a:fld id="{864C9174-2A6C-4246-A139-673B5E866FE6}" type="slidenum">
              <a:rPr lang="en-US" smtClean="0">
                <a:solidFill>
                  <a:srgbClr val="969696">
                    <a:lumMod val="50000"/>
                  </a:srgbClr>
                </a:solidFill>
              </a:rPr>
              <a:pPr>
                <a:defRPr/>
              </a:pPr>
              <a:t>2</a:t>
            </a:fld>
            <a:endParaRPr lang="en-US" dirty="0">
              <a:solidFill>
                <a:srgbClr val="969696">
                  <a:lumMod val="50000"/>
                </a:srgb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extLst>
              <p:ext uri="{D42A27DB-BD31-4B8C-83A1-F6EECF244321}">
                <p14:modId xmlns:p14="http://schemas.microsoft.com/office/powerpoint/2010/main" val="1606083448"/>
              </p:ext>
            </p:extLst>
          </p:nvPr>
        </p:nvGraphicFramePr>
        <p:xfrm>
          <a:off x="457200" y="2144712"/>
          <a:ext cx="5934456" cy="4047744"/>
        </p:xfrm>
        <a:graphic>
          <a:graphicData uri="http://schemas.openxmlformats.org/drawingml/2006/chart">
            <c:chart xmlns:c="http://schemas.openxmlformats.org/drawingml/2006/chart" xmlns:r="http://schemas.openxmlformats.org/officeDocument/2006/relationships" r:id="rId3"/>
          </a:graphicData>
        </a:graphic>
      </p:graphicFrame>
      <p:sp>
        <p:nvSpPr>
          <p:cNvPr id="86021" name="Title 1"/>
          <p:cNvSpPr>
            <a:spLocks noGrp="1"/>
          </p:cNvSpPr>
          <p:nvPr>
            <p:ph type="title"/>
          </p:nvPr>
        </p:nvSpPr>
        <p:spPr>
          <a:xfrm>
            <a:off x="457199" y="914400"/>
            <a:ext cx="8305059" cy="783431"/>
          </a:xfrm>
        </p:spPr>
        <p:txBody>
          <a:bodyPr/>
          <a:lstStyle/>
          <a:p>
            <a:r>
              <a:rPr lang="en-US" dirty="0" smtClean="0"/>
              <a:t>WHICH SERVICES CONTRIBUTED TO </a:t>
            </a:r>
            <a:br>
              <a:rPr lang="en-US" dirty="0" smtClean="0"/>
            </a:br>
            <a:r>
              <a:rPr lang="en-US" dirty="0" smtClean="0"/>
              <a:t>RECENT INCREASES IN MASSHEALTH SPENDING? </a:t>
            </a:r>
          </a:p>
        </p:txBody>
      </p:sp>
      <p:sp>
        <p:nvSpPr>
          <p:cNvPr id="3" name="Slide Number Placeholder 2"/>
          <p:cNvSpPr>
            <a:spLocks noGrp="1"/>
          </p:cNvSpPr>
          <p:nvPr>
            <p:ph type="sldNum" sz="quarter" idx="10"/>
          </p:nvPr>
        </p:nvSpPr>
        <p:spPr/>
        <p:txBody>
          <a:bodyPr/>
          <a:lstStyle/>
          <a:p>
            <a:pPr>
              <a:defRPr/>
            </a:pPr>
            <a:fld id="{68D799BA-DD44-439F-B30A-7630959E999C}" type="slidenum">
              <a:rPr lang="en-US" smtClean="0"/>
              <a:pPr>
                <a:defRPr/>
              </a:pPr>
              <a:t>29</a:t>
            </a:fld>
            <a:endParaRPr lang="en-US" dirty="0"/>
          </a:p>
        </p:txBody>
      </p:sp>
      <p:sp>
        <p:nvSpPr>
          <p:cNvPr id="11" name="Rectangle 8"/>
          <p:cNvSpPr>
            <a:spLocks noChangeArrowheads="1"/>
          </p:cNvSpPr>
          <p:nvPr/>
        </p:nvSpPr>
        <p:spPr bwMode="auto">
          <a:xfrm>
            <a:off x="455613" y="1789113"/>
            <a:ext cx="4478337" cy="420687"/>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latin typeface="+mn-lt"/>
                <a:cs typeface="+mn-cs"/>
              </a:rPr>
              <a:t>CHANGE IN MASSHEALTH SPENDING </a:t>
            </a:r>
            <a:r>
              <a:rPr lang="en-US" sz="1000" b="1" dirty="0" smtClean="0">
                <a:solidFill>
                  <a:prstClr val="black"/>
                </a:solidFill>
                <a:latin typeface="+mn-lt"/>
                <a:cs typeface="+mn-cs"/>
              </a:rPr>
              <a:t>SFY07-13</a:t>
            </a:r>
            <a:r>
              <a:rPr lang="en-US" sz="1000" b="1" dirty="0">
                <a:solidFill>
                  <a:prstClr val="black"/>
                </a:solidFill>
                <a:latin typeface="+mn-lt"/>
                <a:cs typeface="+mn-cs"/>
              </a:rPr>
              <a:t/>
            </a:r>
            <a:br>
              <a:rPr lang="en-US" sz="1000" b="1" dirty="0">
                <a:solidFill>
                  <a:prstClr val="black"/>
                </a:solidFill>
                <a:latin typeface="+mn-lt"/>
                <a:cs typeface="+mn-cs"/>
              </a:rPr>
            </a:br>
            <a:r>
              <a:rPr lang="en-US" sz="800" b="1" dirty="0">
                <a:solidFill>
                  <a:prstClr val="black"/>
                </a:solidFill>
                <a:latin typeface="+mn-lt"/>
                <a:cs typeface="+mn-cs"/>
              </a:rPr>
              <a:t>($ MILLIONS)</a:t>
            </a:r>
            <a:endParaRPr lang="en-US" sz="1000" b="1" dirty="0">
              <a:solidFill>
                <a:prstClr val="black"/>
              </a:solidFill>
              <a:latin typeface="+mn-lt"/>
              <a:cs typeface="+mn-cs"/>
            </a:endParaRPr>
          </a:p>
        </p:txBody>
      </p:sp>
      <p:sp>
        <p:nvSpPr>
          <p:cNvPr id="20" name="Rectangle 19"/>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 Box 11"/>
          <p:cNvSpPr txBox="1">
            <a:spLocks noChangeArrowheads="1"/>
          </p:cNvSpPr>
          <p:nvPr/>
        </p:nvSpPr>
        <p:spPr bwMode="auto">
          <a:xfrm>
            <a:off x="6627812"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000" dirty="0"/>
              <a:t>From SFY 2007 through 2013, community-based long-term care grew rapidly, during a period when utilization of long-term care services has shifted away from facilities and toward services provided in the community. </a:t>
            </a:r>
          </a:p>
          <a:p>
            <a:r>
              <a:rPr lang="en-US" sz="1000" dirty="0"/>
              <a:t>Capitation fees to MassHealth MCOs were the largest part of the increase in spending. This was mainly due to increases in MassHealth MCO enrollment over this period. Data on which services MCOs spent capitation payments were not made available. </a:t>
            </a:r>
          </a:p>
          <a:p>
            <a:r>
              <a:rPr lang="en-US" sz="1000" dirty="0"/>
              <a:t>Capitation payments for the SCO and PACE programs for the elderly also grew substantially as result of increasing enrollment in those programs. </a:t>
            </a:r>
          </a:p>
          <a:p>
            <a:r>
              <a:rPr lang="en-US" sz="1000" dirty="0"/>
              <a:t>Pharmacy spending did not increase over these 6 years, physician and dental spending grew only slightly, and spending on nursing homes and hospital inpatient services declined.</a:t>
            </a:r>
          </a:p>
        </p:txBody>
      </p:sp>
      <p:sp>
        <p:nvSpPr>
          <p:cNvPr id="86035" name="TextBox 6"/>
          <p:cNvSpPr txBox="1">
            <a:spLocks noChangeArrowheads="1"/>
          </p:cNvSpPr>
          <p:nvPr/>
        </p:nvSpPr>
        <p:spPr bwMode="auto">
          <a:xfrm>
            <a:off x="455613" y="6161544"/>
            <a:ext cx="5802312" cy="215444"/>
          </a:xfrm>
          <a:prstGeom prst="rect">
            <a:avLst/>
          </a:prstGeom>
          <a:noFill/>
          <a:ln w="9525">
            <a:noFill/>
            <a:miter lim="800000"/>
            <a:headEnd/>
            <a:tailEnd/>
          </a:ln>
        </p:spPr>
        <p:txBody>
          <a:bodyPr lIns="0" rIns="0" anchor="b">
            <a:spAutoFit/>
          </a:bodyPr>
          <a:lstStyle/>
          <a:p>
            <a:pPr eaLnBrk="0" hangingPunct="0"/>
            <a:r>
              <a:rPr lang="en-US" sz="600" dirty="0" smtClean="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MassHealth Budget </a:t>
            </a:r>
            <a:r>
              <a:rPr lang="en-US" sz="800" dirty="0" smtClean="0"/>
              <a:t>Office </a:t>
            </a:r>
            <a:endParaRPr lang="en-US" sz="800" dirty="0"/>
          </a:p>
        </p:txBody>
      </p:sp>
      <p:sp>
        <p:nvSpPr>
          <p:cNvPr id="30" name="TextBox 29"/>
          <p:cNvSpPr txBox="1"/>
          <p:nvPr/>
        </p:nvSpPr>
        <p:spPr>
          <a:xfrm>
            <a:off x="3223973" y="5306199"/>
            <a:ext cx="994182" cy="246221"/>
          </a:xfrm>
          <a:prstGeom prst="rect">
            <a:avLst/>
          </a:prstGeom>
          <a:noFill/>
        </p:spPr>
        <p:txBody>
          <a:bodyPr wrap="none" rtlCol="0">
            <a:spAutoFit/>
          </a:bodyPr>
          <a:lstStyle/>
          <a:p>
            <a:r>
              <a:rPr lang="en-US" sz="1000" b="1" dirty="0" smtClean="0">
                <a:solidFill>
                  <a:schemeClr val="bg1"/>
                </a:solidFill>
              </a:rPr>
              <a:t>Nursing Homes</a:t>
            </a:r>
            <a:endParaRPr lang="en-US" sz="1000" b="1" dirty="0">
              <a:solidFill>
                <a:schemeClr val="bg1"/>
              </a:solidFill>
            </a:endParaRPr>
          </a:p>
        </p:txBody>
      </p:sp>
      <p:sp>
        <p:nvSpPr>
          <p:cNvPr id="34" name="TextBox 33"/>
          <p:cNvSpPr txBox="1"/>
          <p:nvPr/>
        </p:nvSpPr>
        <p:spPr>
          <a:xfrm>
            <a:off x="2851547" y="3262787"/>
            <a:ext cx="1526380" cy="246221"/>
          </a:xfrm>
          <a:prstGeom prst="rect">
            <a:avLst/>
          </a:prstGeom>
          <a:noFill/>
        </p:spPr>
        <p:txBody>
          <a:bodyPr wrap="none" rtlCol="0">
            <a:spAutoFit/>
          </a:bodyPr>
          <a:lstStyle/>
          <a:p>
            <a:pPr algn="ctr"/>
            <a:r>
              <a:rPr lang="en-US" sz="1000" b="1" dirty="0" smtClean="0">
                <a:solidFill>
                  <a:srgbClr val="FFFFFF"/>
                </a:solidFill>
              </a:rPr>
              <a:t>Community LTC Supports</a:t>
            </a:r>
          </a:p>
        </p:txBody>
      </p:sp>
      <p:sp>
        <p:nvSpPr>
          <p:cNvPr id="35" name="TextBox 34"/>
          <p:cNvSpPr txBox="1"/>
          <p:nvPr/>
        </p:nvSpPr>
        <p:spPr>
          <a:xfrm>
            <a:off x="2757499" y="4710666"/>
            <a:ext cx="1927130" cy="400110"/>
          </a:xfrm>
          <a:prstGeom prst="rect">
            <a:avLst/>
          </a:prstGeom>
          <a:noFill/>
        </p:spPr>
        <p:txBody>
          <a:bodyPr wrap="none" rtlCol="0">
            <a:spAutoFit/>
          </a:bodyPr>
          <a:lstStyle/>
          <a:p>
            <a:pPr algn="ctr"/>
            <a:r>
              <a:rPr lang="en-US" sz="1000" b="1" dirty="0" smtClean="0">
                <a:solidFill>
                  <a:srgbClr val="1C1C1C"/>
                </a:solidFill>
              </a:rPr>
              <a:t>Managed Care Organization Cap.</a:t>
            </a:r>
          </a:p>
          <a:p>
            <a:pPr algn="ctr"/>
            <a:r>
              <a:rPr lang="en-US" sz="1000" b="1" dirty="0" smtClean="0">
                <a:solidFill>
                  <a:srgbClr val="1C1C1C"/>
                </a:solidFill>
              </a:rPr>
              <a:t>(MassHealth MCO)</a:t>
            </a:r>
            <a:endParaRPr lang="en-US" sz="1000" b="1" dirty="0">
              <a:solidFill>
                <a:srgbClr val="1C1C1C"/>
              </a:solidFill>
            </a:endParaRPr>
          </a:p>
        </p:txBody>
      </p:sp>
      <p:sp>
        <p:nvSpPr>
          <p:cNvPr id="31" name="TextBox 30"/>
          <p:cNvSpPr txBox="1"/>
          <p:nvPr/>
        </p:nvSpPr>
        <p:spPr>
          <a:xfrm>
            <a:off x="5354815" y="5408057"/>
            <a:ext cx="995529" cy="153888"/>
          </a:xfrm>
          <a:prstGeom prst="rect">
            <a:avLst/>
          </a:prstGeom>
          <a:solidFill>
            <a:schemeClr val="bg1"/>
          </a:solidFill>
        </p:spPr>
        <p:txBody>
          <a:bodyPr wrap="none" lIns="36576" tIns="0" rIns="0" bIns="0" rtlCol="0">
            <a:spAutoFit/>
          </a:bodyPr>
          <a:lstStyle/>
          <a:p>
            <a:r>
              <a:rPr lang="en-US" sz="1000" b="1" dirty="0" smtClean="0">
                <a:solidFill>
                  <a:srgbClr val="1C1C1C"/>
                </a:solidFill>
              </a:rPr>
              <a:t>Hospital Inpatient</a:t>
            </a:r>
            <a:endParaRPr lang="en-US" sz="1000" b="1" dirty="0">
              <a:solidFill>
                <a:srgbClr val="1C1C1C"/>
              </a:solidFill>
            </a:endParaRPr>
          </a:p>
        </p:txBody>
      </p:sp>
      <p:sp>
        <p:nvSpPr>
          <p:cNvPr id="41" name="TextBox 40"/>
          <p:cNvSpPr txBox="1"/>
          <p:nvPr/>
        </p:nvSpPr>
        <p:spPr>
          <a:xfrm>
            <a:off x="5351309" y="2972605"/>
            <a:ext cx="389594" cy="153888"/>
          </a:xfrm>
          <a:prstGeom prst="rect">
            <a:avLst/>
          </a:prstGeom>
          <a:solidFill>
            <a:schemeClr val="bg1"/>
          </a:solidFill>
        </p:spPr>
        <p:txBody>
          <a:bodyPr wrap="none" lIns="36576" tIns="0" rIns="0" bIns="0" rtlCol="0">
            <a:spAutoFit/>
          </a:bodyPr>
          <a:lstStyle/>
          <a:p>
            <a:r>
              <a:rPr lang="en-US" sz="1000" b="1" dirty="0" smtClean="0">
                <a:solidFill>
                  <a:srgbClr val="1C1C1C"/>
                </a:solidFill>
              </a:rPr>
              <a:t>Dental</a:t>
            </a:r>
            <a:endParaRPr lang="en-US" sz="1000" b="1" dirty="0">
              <a:solidFill>
                <a:srgbClr val="1C1C1C"/>
              </a:solidFill>
            </a:endParaRPr>
          </a:p>
        </p:txBody>
      </p:sp>
      <p:sp>
        <p:nvSpPr>
          <p:cNvPr id="40" name="TextBox 39"/>
          <p:cNvSpPr txBox="1"/>
          <p:nvPr/>
        </p:nvSpPr>
        <p:spPr>
          <a:xfrm>
            <a:off x="5238750" y="2737338"/>
            <a:ext cx="1248572" cy="246221"/>
          </a:xfrm>
          <a:prstGeom prst="rect">
            <a:avLst/>
          </a:prstGeom>
          <a:noFill/>
        </p:spPr>
        <p:txBody>
          <a:bodyPr wrap="square" rtlCol="0">
            <a:spAutoFit/>
          </a:bodyPr>
          <a:lstStyle/>
          <a:p>
            <a:pPr marL="57150"/>
            <a:r>
              <a:rPr lang="en-US" sz="1000" b="1" dirty="0" smtClean="0">
                <a:solidFill>
                  <a:srgbClr val="1C1C1C"/>
                </a:solidFill>
              </a:rPr>
              <a:t>Physician</a:t>
            </a:r>
            <a:endParaRPr lang="en-US" sz="1000" b="1" dirty="0">
              <a:solidFill>
                <a:srgbClr val="1C1C1C"/>
              </a:solidFill>
            </a:endParaRPr>
          </a:p>
        </p:txBody>
      </p:sp>
      <p:sp>
        <p:nvSpPr>
          <p:cNvPr id="42" name="TextBox 41"/>
          <p:cNvSpPr txBox="1"/>
          <p:nvPr/>
        </p:nvSpPr>
        <p:spPr>
          <a:xfrm>
            <a:off x="2922441" y="2831903"/>
            <a:ext cx="1384591" cy="246221"/>
          </a:xfrm>
          <a:prstGeom prst="rect">
            <a:avLst/>
          </a:prstGeom>
          <a:noFill/>
        </p:spPr>
        <p:txBody>
          <a:bodyPr wrap="square" rtlCol="0">
            <a:spAutoFit/>
          </a:bodyPr>
          <a:lstStyle/>
          <a:p>
            <a:pPr algn="r"/>
            <a:r>
              <a:rPr lang="en-US" sz="1000" b="1" dirty="0" smtClean="0">
                <a:solidFill>
                  <a:schemeClr val="bg1"/>
                </a:solidFill>
              </a:rPr>
              <a:t>Hospital Outpatient</a:t>
            </a:r>
            <a:endParaRPr lang="en-US" sz="1000" b="1" dirty="0">
              <a:solidFill>
                <a:schemeClr val="bg1"/>
              </a:solidFill>
            </a:endParaRPr>
          </a:p>
        </p:txBody>
      </p:sp>
      <p:cxnSp>
        <p:nvCxnSpPr>
          <p:cNvPr id="24" name="Straight Connector 23"/>
          <p:cNvCxnSpPr/>
          <p:nvPr/>
        </p:nvCxnSpPr>
        <p:spPr>
          <a:xfrm flipV="1">
            <a:off x="5240515" y="5493067"/>
            <a:ext cx="9144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239705" y="3049547"/>
            <a:ext cx="9144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242237" y="2849523"/>
            <a:ext cx="9144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Primary Care Payment Reform Initiative (PCPRI)</a:t>
            </a:r>
            <a:r>
              <a:rPr lang="en-US" dirty="0" smtClean="0"/>
              <a:t>	</a:t>
            </a:r>
            <a:endParaRPr lang="en-US" dirty="0"/>
          </a:p>
        </p:txBody>
      </p:sp>
      <p:sp>
        <p:nvSpPr>
          <p:cNvPr id="4" name="Content Placeholder 3"/>
          <p:cNvSpPr>
            <a:spLocks noGrp="1"/>
          </p:cNvSpPr>
          <p:nvPr>
            <p:ph idx="1"/>
          </p:nvPr>
        </p:nvSpPr>
        <p:spPr/>
        <p:txBody>
          <a:bodyPr/>
          <a:lstStyle/>
          <a:p>
            <a:r>
              <a:rPr lang="en-US" sz="1600" dirty="0" smtClean="0"/>
              <a:t>Chapter 224 calls on </a:t>
            </a:r>
            <a:r>
              <a:rPr lang="en-US" sz="1600" dirty="0" err="1" smtClean="0"/>
              <a:t>MassHealth</a:t>
            </a:r>
            <a:r>
              <a:rPr lang="en-US" sz="1600" dirty="0" smtClean="0"/>
              <a:t> to swiftly transition its members to Alternative Payment Methods (APM) other than fee-for-service, by requiring that 25 percent of members participate in APMs by July 2013, 50 percent by July 2014 and 80 percent by July 2015.</a:t>
            </a:r>
          </a:p>
          <a:p>
            <a:r>
              <a:rPr lang="en-US" sz="1600" dirty="0" err="1" smtClean="0"/>
              <a:t>MassHealth</a:t>
            </a:r>
            <a:r>
              <a:rPr lang="en-US" sz="1600" dirty="0" smtClean="0"/>
              <a:t> has developed PCPRI, an APM that allows primary care providers to assume accountability for the cost and quality of care through a patient-centered medical home and uses a risk-adjusted, per member per month payment, a quality incentive payment and a shared savings/risk payment.</a:t>
            </a:r>
          </a:p>
          <a:p>
            <a:r>
              <a:rPr lang="en-US" sz="1600" dirty="0" smtClean="0"/>
              <a:t>The delivery model includes care management and care coordination, enhanced access to primary care, coordination with community and public health resources, integration with behavioral health, and population health management.</a:t>
            </a:r>
          </a:p>
        </p:txBody>
      </p:sp>
      <p:sp>
        <p:nvSpPr>
          <p:cNvPr id="3" name="Slide Number Placeholder 2"/>
          <p:cNvSpPr>
            <a:spLocks noGrp="1"/>
          </p:cNvSpPr>
          <p:nvPr>
            <p:ph type="sldNum" sz="quarter" idx="10"/>
          </p:nvPr>
        </p:nvSpPr>
        <p:spPr/>
        <p:txBody>
          <a:bodyPr/>
          <a:lstStyle/>
          <a:p>
            <a:fld id="{798DE22B-4263-4BFF-ACBC-61ECD6A6765C}" type="slidenum">
              <a:rPr lang="en-US" smtClean="0"/>
              <a:pPr/>
              <a:t>30</a:t>
            </a:fld>
            <a:endParaRPr lang="en-US" dirty="0"/>
          </a:p>
        </p:txBody>
      </p:sp>
      <p:sp>
        <p:nvSpPr>
          <p:cNvPr id="12" name="TextBox 6"/>
          <p:cNvSpPr txBox="1">
            <a:spLocks noChangeArrowheads="1"/>
          </p:cNvSpPr>
          <p:nvPr/>
        </p:nvSpPr>
        <p:spPr bwMode="auto">
          <a:xfrm>
            <a:off x="455613" y="6161544"/>
            <a:ext cx="5802312" cy="215444"/>
          </a:xfrm>
          <a:prstGeom prst="rect">
            <a:avLst/>
          </a:prstGeom>
          <a:noFill/>
          <a:ln w="9525">
            <a:noFill/>
            <a:miter lim="800000"/>
            <a:headEnd/>
            <a:tailEnd/>
          </a:ln>
        </p:spPr>
        <p:txBody>
          <a:bodyPr lIns="0" rIns="0" anchor="b">
            <a:spAutoFit/>
          </a:bodyPr>
          <a:lstStyle/>
          <a:p>
            <a:pPr eaLnBrk="0" hangingPunct="0"/>
            <a:r>
              <a:rPr lang="en-US" sz="600" dirty="0" smtClean="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smtClean="0"/>
              <a:t>MassHealth</a:t>
            </a:r>
            <a:endParaRPr lang="en-US" sz="800" dirty="0"/>
          </a:p>
        </p:txBody>
      </p:sp>
    </p:spTree>
    <p:extLst>
      <p:ext uri="{BB962C8B-B14F-4D97-AF65-F5344CB8AC3E}">
        <p14:creationId xmlns:p14="http://schemas.microsoft.com/office/powerpoint/2010/main" val="925757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mtClean="0"/>
              <a:t>CONCLUSIONS</a:t>
            </a:r>
          </a:p>
        </p:txBody>
      </p:sp>
      <p:sp>
        <p:nvSpPr>
          <p:cNvPr id="88066" name="Content Placeholder 3"/>
          <p:cNvSpPr>
            <a:spLocks noGrp="1"/>
          </p:cNvSpPr>
          <p:nvPr>
            <p:ph idx="1"/>
          </p:nvPr>
        </p:nvSpPr>
        <p:spPr/>
        <p:txBody>
          <a:bodyPr/>
          <a:lstStyle/>
          <a:p>
            <a:r>
              <a:rPr lang="en-US" sz="1600" dirty="0" smtClean="0"/>
              <a:t>MassHealth offers strong support to people who have no other source of health insurance and provides coverage for services and cost sharing not covered by other insurance (Medicare and employer sponsored insurance) for low-income residents.</a:t>
            </a:r>
          </a:p>
          <a:p>
            <a:r>
              <a:rPr lang="en-US" sz="1600" dirty="0" smtClean="0"/>
              <a:t>As result of opportunities allowable through the Affordable Care Act, MassHealth is undertaking several health care reform initiatives to transform the way care is delivered and paid for.</a:t>
            </a:r>
          </a:p>
          <a:p>
            <a:r>
              <a:rPr lang="en-US" sz="1600" dirty="0" smtClean="0"/>
              <a:t>Spending in the program has grown, driven mainly by increases in enrollment due in large part to the economic downturn. Per capita spending has only grown by an average of 1.1 percent per year in the past 7 years. </a:t>
            </a:r>
          </a:p>
          <a:p>
            <a:r>
              <a:rPr lang="en-US" sz="1600" dirty="0" smtClean="0"/>
              <a:t>MassHealth offers eligibility to a broader segment of its population than many other states’ Medicaid programs. In particular, more people with disabilities qualify through the CommonHealth program, which offers benefits that are not generally available through employers or Medicare.</a:t>
            </a:r>
          </a:p>
          <a:p>
            <a:r>
              <a:rPr lang="en-US" sz="1600" dirty="0" smtClean="0"/>
              <a:t>MassHealth spending trends reflect policy toward providing more care in community-based settings and less in facilities or inpatient settings.</a:t>
            </a:r>
          </a:p>
        </p:txBody>
      </p:sp>
      <p:sp>
        <p:nvSpPr>
          <p:cNvPr id="3" name="Slide Number Placeholder 2"/>
          <p:cNvSpPr>
            <a:spLocks noGrp="1"/>
          </p:cNvSpPr>
          <p:nvPr>
            <p:ph type="sldNum" sz="quarter" idx="10"/>
          </p:nvPr>
        </p:nvSpPr>
        <p:spPr/>
        <p:txBody>
          <a:bodyPr/>
          <a:lstStyle/>
          <a:p>
            <a:fld id="{11265A4B-CE7C-4E3E-A01C-232AEB273958}" type="slidenum">
              <a:rPr lang="en-US" smtClean="0"/>
              <a:pPr/>
              <a:t>31</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z="2800" dirty="0" smtClean="0">
                <a:solidFill>
                  <a:schemeClr val="tx2">
                    <a:lumMod val="75000"/>
                  </a:schemeClr>
                </a:solidFill>
              </a:rPr>
              <a:t>MASSHEALTH: THE BASICS </a:t>
            </a:r>
            <a:r>
              <a:rPr lang="en-US" dirty="0" smtClean="0"/>
              <a:t/>
            </a:r>
            <a:br>
              <a:rPr lang="en-US" dirty="0" smtClean="0"/>
            </a:br>
            <a:r>
              <a:rPr lang="en-US" dirty="0" smtClean="0"/>
              <a:t>EXECUTIVE SUMMARY (continued)</a:t>
            </a:r>
            <a:endParaRPr lang="en-US" i="1" dirty="0" smtClean="0">
              <a:solidFill>
                <a:srgbClr val="FF0000"/>
              </a:solidFill>
            </a:endParaRPr>
          </a:p>
        </p:txBody>
      </p:sp>
      <p:sp>
        <p:nvSpPr>
          <p:cNvPr id="90115" name="Rectangle 3"/>
          <p:cNvSpPr>
            <a:spLocks noGrp="1" noChangeArrowheads="1"/>
          </p:cNvSpPr>
          <p:nvPr>
            <p:ph idx="1"/>
          </p:nvPr>
        </p:nvSpPr>
        <p:spPr>
          <a:xfrm>
            <a:off x="503435" y="1221328"/>
            <a:ext cx="3832260" cy="3975100"/>
          </a:xfrm>
        </p:spPr>
        <p:txBody>
          <a:bodyPr/>
          <a:lstStyle/>
          <a:p>
            <a:pPr marL="0" indent="0">
              <a:buNone/>
            </a:pPr>
            <a:r>
              <a:rPr lang="en-US" sz="1200" b="1" dirty="0" smtClean="0"/>
              <a:t>Growing MassHealth enrollment has accompanied the decline in the number of uninsured.</a:t>
            </a:r>
          </a:p>
          <a:p>
            <a:r>
              <a:rPr lang="en-US" sz="1200" dirty="0" smtClean="0"/>
              <a:t>MassHealth already covered a million adults and children in Massachusetts when the state’s health reform law was enacted in 2006. Enrollment continued to grow throughout the recession and stands today at approximately 1.4 million members.</a:t>
            </a:r>
          </a:p>
          <a:p>
            <a:pPr marL="0" indent="0">
              <a:spcBef>
                <a:spcPts val="1200"/>
              </a:spcBef>
              <a:buNone/>
            </a:pPr>
            <a:r>
              <a:rPr lang="en-US" sz="1200" b="1" dirty="0" err="1" smtClean="0"/>
              <a:t>MassHealth</a:t>
            </a:r>
            <a:r>
              <a:rPr lang="en-US" sz="1200" b="1" dirty="0" smtClean="0"/>
              <a:t> enrollment will grow as the state implements the Medicaid expansion under the Affordable Care Act. </a:t>
            </a:r>
          </a:p>
          <a:p>
            <a:r>
              <a:rPr lang="en-US" sz="1200" dirty="0" smtClean="0"/>
              <a:t>ACA-related changes include collapsing eligibility categories into broad coverage groups such as CarePlus</a:t>
            </a:r>
            <a:r>
              <a:rPr lang="en-US" sz="1200" dirty="0"/>
              <a:t> </a:t>
            </a:r>
            <a:r>
              <a:rPr lang="en-US" sz="1200" dirty="0" smtClean="0"/>
              <a:t>and streamlining  application and redetermination processes.</a:t>
            </a:r>
          </a:p>
          <a:p>
            <a:r>
              <a:rPr lang="en-US" sz="1200" dirty="0" smtClean="0"/>
              <a:t>Some </a:t>
            </a:r>
            <a:r>
              <a:rPr lang="en-US" sz="1200" dirty="0"/>
              <a:t>eligibility groups who were previously covered through </a:t>
            </a:r>
            <a:r>
              <a:rPr lang="en-US" sz="1200" dirty="0" smtClean="0"/>
              <a:t>Commonwealth Care will </a:t>
            </a:r>
            <a:r>
              <a:rPr lang="en-US" sz="1200" dirty="0"/>
              <a:t>now be eligible for MassHealth. </a:t>
            </a:r>
            <a:endParaRPr lang="en-US" sz="1200" dirty="0" smtClean="0"/>
          </a:p>
          <a:p>
            <a:pPr marL="0" lvl="0" indent="0">
              <a:spcBef>
                <a:spcPts val="1200"/>
              </a:spcBef>
              <a:buNone/>
              <a:defRPr/>
            </a:pPr>
            <a:r>
              <a:rPr lang="en-US" sz="1200" b="1" dirty="0" smtClean="0"/>
              <a:t>The biggest driver of MassHealth spending in recent years has been the jump in MassHealth members due to the recession, not the amount spent for each member</a:t>
            </a:r>
          </a:p>
          <a:p>
            <a:pPr marL="114300" lvl="0" indent="-114300">
              <a:defRPr/>
            </a:pPr>
            <a:r>
              <a:rPr lang="en-US" sz="1200" dirty="0" smtClean="0"/>
              <a:t>Spending on the program has grown, driven by increases in enrollment due to the economic downturn. Per capita spending has grown by an average of just 1 percent per year in the past 5 years.</a:t>
            </a:r>
            <a:endParaRPr lang="en-US" sz="1100" dirty="0" smtClean="0"/>
          </a:p>
          <a:p>
            <a:pPr marL="114300" indent="-114300"/>
            <a:endParaRPr lang="en-US" sz="1200" dirty="0" smtClean="0"/>
          </a:p>
        </p:txBody>
      </p:sp>
      <p:sp>
        <p:nvSpPr>
          <p:cNvPr id="5" name="Rectangle 3"/>
          <p:cNvSpPr txBox="1">
            <a:spLocks noChangeArrowheads="1"/>
          </p:cNvSpPr>
          <p:nvPr/>
        </p:nvSpPr>
        <p:spPr bwMode="auto">
          <a:xfrm>
            <a:off x="4754880" y="1221328"/>
            <a:ext cx="393192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ts val="600"/>
              </a:spcBef>
              <a:spcAft>
                <a:spcPct val="0"/>
              </a:spcAft>
              <a:buClr>
                <a:schemeClr val="tx2"/>
              </a:buClr>
              <a:buSzTx/>
              <a:buFont typeface="Wingdings" pitchFamily="2" charset="2"/>
              <a:buNone/>
              <a:tabLst/>
              <a:defRPr/>
            </a:pPr>
            <a:r>
              <a:rPr kumimoji="0" lang="en-US" sz="1200" b="1" i="0" u="none" strike="noStrike" kern="0" cap="none" spc="0" normalizeH="0" baseline="0" noProof="0" dirty="0" smtClean="0">
                <a:ln>
                  <a:noFill/>
                </a:ln>
                <a:solidFill>
                  <a:schemeClr val="tx1"/>
                </a:solidFill>
                <a:effectLst/>
                <a:uLnTx/>
                <a:uFillTx/>
                <a:latin typeface="+mn-lt"/>
                <a:ea typeface="+mn-ea"/>
                <a:cs typeface="+mn-cs"/>
              </a:rPr>
              <a:t>MassHealth spending trends reflect policy toward providing more care in community-based settings and less in facilities and inpatient settings</a:t>
            </a:r>
          </a:p>
          <a:p>
            <a:pPr marL="114300" marR="0" lvl="0" indent="-114300" algn="l" defTabSz="914400" rtl="0" eaLnBrk="0" fontAlgn="base" latinLnBrk="0" hangingPunct="0">
              <a:lnSpc>
                <a:spcPct val="100000"/>
              </a:lnSpc>
              <a:spcBef>
                <a:spcPts val="600"/>
              </a:spcBef>
              <a:spcAft>
                <a:spcPct val="0"/>
              </a:spcAft>
              <a:buClr>
                <a:schemeClr val="tx2"/>
              </a:buClr>
              <a:buSzTx/>
              <a:buFont typeface="Wingdings" pitchFamily="2" charset="2"/>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In the past</a:t>
            </a:r>
            <a:r>
              <a:rPr kumimoji="0" lang="en-US" sz="1200" b="0" i="0" u="none" strike="noStrike" kern="0" cap="none" spc="0" normalizeH="0" baseline="0" noProof="0" dirty="0" smtClean="0">
                <a:ln>
                  <a:noFill/>
                </a:ln>
                <a:effectLst/>
                <a:uLnTx/>
                <a:uFillTx/>
                <a:latin typeface="+mn-lt"/>
                <a:ea typeface="+mn-ea"/>
                <a:cs typeface="+mn-cs"/>
              </a:rPr>
              <a:t> six fi</a:t>
            </a:r>
            <a:r>
              <a:rPr kumimoji="0" lang="en-US" sz="1200" b="0" i="0" u="none" strike="noStrike" kern="0" cap="none" spc="0" normalizeH="0" baseline="0" noProof="0" dirty="0" smtClean="0">
                <a:ln>
                  <a:noFill/>
                </a:ln>
                <a:solidFill>
                  <a:schemeClr val="tx1"/>
                </a:solidFill>
                <a:effectLst/>
                <a:uLnTx/>
                <a:uFillTx/>
                <a:latin typeface="+mn-lt"/>
                <a:ea typeface="+mn-ea"/>
                <a:cs typeface="+mn-cs"/>
              </a:rPr>
              <a:t>scal years, spending on nursing facility and hospital inpatient care declined slightly while a substantial portion of growth in spending was attributable to increased spending on community based long term support services. </a:t>
            </a:r>
          </a:p>
          <a:p>
            <a:pPr lvl="0" eaLnBrk="0" hangingPunct="0">
              <a:spcBef>
                <a:spcPts val="1200"/>
              </a:spcBef>
              <a:buClr>
                <a:srgbClr val="5A8F7C"/>
              </a:buClr>
              <a:defRPr/>
            </a:pPr>
            <a:r>
              <a:rPr lang="en-US" sz="1200" b="1" kern="0" dirty="0" smtClean="0">
                <a:solidFill>
                  <a:srgbClr val="1C1C1C"/>
                </a:solidFill>
              </a:rPr>
              <a:t>MassHealth is an important source of income for physicians, hospitals and other providers that low-income and uninsured individuals of all ages depend on for their care</a:t>
            </a:r>
          </a:p>
          <a:p>
            <a:pPr marL="114300" lvl="0" indent="-114300" eaLnBrk="0" hangingPunct="0">
              <a:spcBef>
                <a:spcPts val="600"/>
              </a:spcBef>
              <a:buClr>
                <a:srgbClr val="5A8F7C"/>
              </a:buClr>
              <a:buFont typeface="Wingdings" pitchFamily="2" charset="2"/>
              <a:buChar char="§"/>
              <a:defRPr/>
            </a:pPr>
            <a:r>
              <a:rPr lang="en-US" sz="1200" kern="0" dirty="0" smtClean="0">
                <a:solidFill>
                  <a:srgbClr val="1C1C1C"/>
                </a:solidFill>
              </a:rPr>
              <a:t>Community health centers and nursing homes receive at least half of their total patient revenues from MassHealth.</a:t>
            </a:r>
          </a:p>
        </p:txBody>
      </p:sp>
      <p:sp>
        <p:nvSpPr>
          <p:cNvPr id="6" name="Rectangle 3"/>
          <p:cNvSpPr txBox="1">
            <a:spLocks noChangeArrowheads="1"/>
          </p:cNvSpPr>
          <p:nvPr/>
        </p:nvSpPr>
        <p:spPr bwMode="auto">
          <a:xfrm>
            <a:off x="6675120" y="1280160"/>
            <a:ext cx="201168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600"/>
              </a:spcBef>
              <a:buClr>
                <a:schemeClr val="tx2"/>
              </a:buClr>
              <a:defRPr/>
            </a:pPr>
            <a:endParaRPr lang="en-US" sz="1200" kern="0" dirty="0" smtClean="0"/>
          </a:p>
        </p:txBody>
      </p:sp>
      <p:cxnSp>
        <p:nvCxnSpPr>
          <p:cNvPr id="14" name="Straight Connector 13"/>
          <p:cNvCxnSpPr/>
          <p:nvPr/>
        </p:nvCxnSpPr>
        <p:spPr>
          <a:xfrm>
            <a:off x="4462580" y="1259428"/>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0"/>
          </p:nvPr>
        </p:nvSpPr>
        <p:spPr/>
        <p:txBody>
          <a:bodyPr/>
          <a:lstStyle/>
          <a:p>
            <a:pPr>
              <a:defRPr/>
            </a:pPr>
            <a:fld id="{864C9174-2A6C-4246-A139-673B5E866FE6}" type="slidenum">
              <a:rPr lang="en-US" smtClean="0">
                <a:solidFill>
                  <a:srgbClr val="969696">
                    <a:lumMod val="50000"/>
                  </a:srgbClr>
                </a:solidFill>
              </a:rPr>
              <a:pPr>
                <a:defRPr/>
              </a:pPr>
              <a:t>3</a:t>
            </a:fld>
            <a:endParaRPr lang="en-US" dirty="0">
              <a:solidFill>
                <a:srgbClr val="969696">
                  <a:lumMod val="50000"/>
                </a:srgb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745E94F-27EB-4688-BD52-A62747D5F37B}" type="slidenum">
              <a:rPr lang="en-US" smtClean="0"/>
              <a:pPr>
                <a:defRPr/>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73341848"/>
              </p:ext>
            </p:extLst>
          </p:nvPr>
        </p:nvGraphicFramePr>
        <p:xfrm>
          <a:off x="457200" y="777875"/>
          <a:ext cx="8229600" cy="5440680"/>
        </p:xfrm>
        <a:graphic>
          <a:graphicData uri="http://schemas.openxmlformats.org/drawingml/2006/table">
            <a:tbl>
              <a:tblPr firstRow="1" bandRow="1">
                <a:tableStyleId>{5C22544A-7EE6-4342-B048-85BDC9FD1C3A}</a:tableStyleId>
              </a:tblPr>
              <a:tblGrid>
                <a:gridCol w="2057400"/>
                <a:gridCol w="6172200"/>
              </a:tblGrid>
              <a:tr h="370840">
                <a:tc>
                  <a:txBody>
                    <a:bodyPr/>
                    <a:lstStyle/>
                    <a:p>
                      <a:pPr>
                        <a:spcBef>
                          <a:spcPts val="100"/>
                        </a:spcBef>
                        <a:spcAft>
                          <a:spcPts val="100"/>
                        </a:spcAft>
                      </a:pPr>
                      <a:r>
                        <a:rPr lang="en-US" sz="1200" dirty="0" smtClean="0">
                          <a:solidFill>
                            <a:schemeClr val="tx1">
                              <a:lumMod val="90000"/>
                              <a:lumOff val="10000"/>
                            </a:schemeClr>
                          </a:solidFill>
                        </a:rPr>
                        <a:t>MASSHEALTH OVERVIEW</a:t>
                      </a:r>
                      <a:endParaRPr lang="en-US" sz="1200" dirty="0">
                        <a:solidFill>
                          <a:schemeClr val="tx1">
                            <a:lumMod val="90000"/>
                            <a:lumOff val="10000"/>
                          </a:schemeClr>
                        </a:solidFill>
                      </a:endParaRPr>
                    </a:p>
                  </a:txBody>
                  <a:tcP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0" lvl="0" indent="-114300" algn="l" defTabSz="914400" rtl="0" eaLnBrk="0" fontAlgn="base" latinLnBrk="0" hangingPunct="0">
                        <a:lnSpc>
                          <a:spcPct val="100000"/>
                        </a:lnSpc>
                        <a:spcBef>
                          <a:spcPts val="100"/>
                        </a:spcBef>
                        <a:spcAft>
                          <a:spcPts val="100"/>
                        </a:spcAft>
                        <a:buClr>
                          <a:schemeClr val="tx2"/>
                        </a:buClr>
                        <a:buSzTx/>
                        <a:buFont typeface="Wingdings" pitchFamily="2" charset="2"/>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MassHealth is Medicaid (Title XIX of the Social Security Act) and the State Children’s Health Insurance Program (CHIP, Title XXI)</a:t>
                      </a:r>
                    </a:p>
                    <a:p>
                      <a:pPr marL="114300" marR="0" lvl="0" indent="-114300" algn="l" defTabSz="914400" rtl="0" eaLnBrk="0" fontAlgn="base" latinLnBrk="0" hangingPunct="0">
                        <a:lnSpc>
                          <a:spcPct val="100000"/>
                        </a:lnSpc>
                        <a:spcBef>
                          <a:spcPts val="100"/>
                        </a:spcBef>
                        <a:spcAft>
                          <a:spcPts val="100"/>
                        </a:spcAft>
                        <a:buClr>
                          <a:schemeClr val="tx2"/>
                        </a:buClr>
                        <a:buSzTx/>
                        <a:buFont typeface="Wingdings" pitchFamily="2" charset="2"/>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Federally- and state-funded and state-administered</a:t>
                      </a:r>
                    </a:p>
                    <a:p>
                      <a:pPr marL="114300" marR="0" lvl="0" indent="-114300" algn="l" defTabSz="914400" rtl="0" eaLnBrk="0" fontAlgn="base" latinLnBrk="0" hangingPunct="0">
                        <a:lnSpc>
                          <a:spcPct val="100000"/>
                        </a:lnSpc>
                        <a:spcBef>
                          <a:spcPts val="100"/>
                        </a:spcBef>
                        <a:spcAft>
                          <a:spcPts val="100"/>
                        </a:spcAft>
                        <a:buClr>
                          <a:schemeClr val="tx2"/>
                        </a:buClr>
                        <a:buSzTx/>
                        <a:buFont typeface="Wingdings" pitchFamily="2" charset="2"/>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A central part of the Massachusetts health care safety net</a:t>
                      </a:r>
                    </a:p>
                    <a:p>
                      <a:pPr marL="285750" marR="0" lvl="1" indent="-114300" algn="l" defTabSz="914400" rtl="0" eaLnBrk="0" fontAlgn="base" latinLnBrk="0" hangingPunct="0">
                        <a:lnSpc>
                          <a:spcPct val="100000"/>
                        </a:lnSpc>
                        <a:spcBef>
                          <a:spcPts val="100"/>
                        </a:spcBef>
                        <a:spcAft>
                          <a:spcPts val="100"/>
                        </a:spcAft>
                        <a:buClr>
                          <a:schemeClr val="tx2"/>
                        </a:buClr>
                        <a:buSzTx/>
                        <a:buFontTx/>
                        <a:buChar char="–"/>
                        <a:tabLst/>
                        <a:defRPr/>
                      </a:pPr>
                      <a:r>
                        <a:rPr kumimoji="0" lang="en-US" sz="1000" b="0" i="0" u="none" strike="noStrike" kern="0" cap="none" spc="0" normalizeH="0" baseline="0" noProof="0" dirty="0" smtClean="0">
                          <a:ln>
                            <a:noFill/>
                          </a:ln>
                          <a:solidFill>
                            <a:schemeClr val="tx1"/>
                          </a:solidFill>
                          <a:effectLst/>
                          <a:uLnTx/>
                          <a:uFillTx/>
                          <a:latin typeface="+mn-lt"/>
                          <a:cs typeface="+mn-cs"/>
                        </a:rPr>
                        <a:t>MassHealth provides health care coverage to the Commonwealth’s most vulnerable residents. </a:t>
                      </a:r>
                    </a:p>
                    <a:p>
                      <a:pPr marL="285750" marR="0" lvl="1" indent="-114300" algn="l" defTabSz="914400" rtl="0" eaLnBrk="0" fontAlgn="base" latinLnBrk="0" hangingPunct="0">
                        <a:lnSpc>
                          <a:spcPct val="100000"/>
                        </a:lnSpc>
                        <a:spcBef>
                          <a:spcPts val="100"/>
                        </a:spcBef>
                        <a:spcAft>
                          <a:spcPts val="100"/>
                        </a:spcAft>
                        <a:buClr>
                          <a:schemeClr val="tx2"/>
                        </a:buClr>
                        <a:buSzTx/>
                        <a:buFontTx/>
                        <a:buChar char="–"/>
                        <a:tabLst/>
                        <a:defRPr/>
                      </a:pPr>
                      <a:r>
                        <a:rPr kumimoji="0" lang="en-US" sz="1000" b="0" i="0" u="none" strike="noStrike" kern="0" cap="none" spc="0" normalizeH="0" baseline="0" noProof="0" dirty="0" smtClean="0">
                          <a:ln>
                            <a:noFill/>
                          </a:ln>
                          <a:solidFill>
                            <a:schemeClr val="tx1"/>
                          </a:solidFill>
                          <a:effectLst/>
                          <a:uLnTx/>
                          <a:uFillTx/>
                          <a:latin typeface="+mn-lt"/>
                          <a:cs typeface="+mn-cs"/>
                        </a:rPr>
                        <a:t>It pays providers for treatments that would otherwise go uncompensated, or not provided at all. </a:t>
                      </a:r>
                    </a:p>
                    <a:p>
                      <a:pPr marL="285750" marR="0" lvl="1" indent="-114300" algn="l" defTabSz="914400" rtl="0" eaLnBrk="0" fontAlgn="base" latinLnBrk="0" hangingPunct="0">
                        <a:lnSpc>
                          <a:spcPct val="100000"/>
                        </a:lnSpc>
                        <a:spcBef>
                          <a:spcPts val="100"/>
                        </a:spcBef>
                        <a:spcAft>
                          <a:spcPts val="100"/>
                        </a:spcAft>
                        <a:buClr>
                          <a:schemeClr val="tx2"/>
                        </a:buClr>
                        <a:buSzTx/>
                        <a:buFontTx/>
                        <a:buChar char="–"/>
                        <a:tabLst/>
                        <a:defRPr/>
                      </a:pPr>
                      <a:r>
                        <a:rPr kumimoji="0" lang="en-US" sz="1000" b="0" i="0" u="none" strike="noStrike" kern="0" cap="none" spc="0" normalizeH="0" baseline="0" noProof="0" dirty="0" smtClean="0">
                          <a:ln>
                            <a:noFill/>
                          </a:ln>
                          <a:solidFill>
                            <a:schemeClr val="tx1"/>
                          </a:solidFill>
                          <a:effectLst/>
                          <a:uLnTx/>
                          <a:uFillTx/>
                          <a:latin typeface="+mn-lt"/>
                          <a:cs typeface="+mn-cs"/>
                        </a:rPr>
                        <a:t>It provides a valuable service to employers by covering some of the highest costs of their employees and dependents with disabilities.</a:t>
                      </a:r>
                    </a:p>
                    <a:p>
                      <a:pPr marL="285750" marR="0" lvl="1" indent="-114300" algn="l" defTabSz="914400" rtl="0" eaLnBrk="0" fontAlgn="base" latinLnBrk="0" hangingPunct="0">
                        <a:lnSpc>
                          <a:spcPct val="100000"/>
                        </a:lnSpc>
                        <a:spcBef>
                          <a:spcPts val="100"/>
                        </a:spcBef>
                        <a:spcAft>
                          <a:spcPts val="100"/>
                        </a:spcAft>
                        <a:buClr>
                          <a:schemeClr val="tx2"/>
                        </a:buClr>
                        <a:buSzTx/>
                        <a:buFontTx/>
                        <a:buChar char="–"/>
                        <a:tabLst/>
                        <a:defRPr/>
                      </a:pPr>
                      <a:r>
                        <a:rPr kumimoji="0" lang="en-US" sz="1000" b="0" i="0" u="none" strike="noStrike" kern="0" cap="none" spc="0" normalizeH="0" baseline="0" noProof="0" dirty="0" smtClean="0">
                          <a:ln>
                            <a:noFill/>
                          </a:ln>
                          <a:solidFill>
                            <a:schemeClr val="tx1"/>
                          </a:solidFill>
                          <a:effectLst/>
                          <a:uLnTx/>
                          <a:uFillTx/>
                          <a:latin typeface="+mn-lt"/>
                          <a:cs typeface="+mn-cs"/>
                        </a:rPr>
                        <a:t>It brings billions of federal dollars into the state to help finance physical and behavioral health care and long-term care for low-income people. </a:t>
                      </a:r>
                    </a:p>
                    <a:p>
                      <a:pPr marL="285750" marR="0" lvl="1" indent="-114300" algn="l" defTabSz="914400" rtl="0" eaLnBrk="0" fontAlgn="base" latinLnBrk="0" hangingPunct="0">
                        <a:lnSpc>
                          <a:spcPct val="100000"/>
                        </a:lnSpc>
                        <a:spcBef>
                          <a:spcPts val="100"/>
                        </a:spcBef>
                        <a:spcAft>
                          <a:spcPts val="100"/>
                        </a:spcAft>
                        <a:buClr>
                          <a:schemeClr val="tx2"/>
                        </a:buClr>
                        <a:buSzTx/>
                        <a:buFontTx/>
                        <a:buChar char="–"/>
                        <a:tabLst/>
                        <a:defRPr/>
                      </a:pPr>
                      <a:r>
                        <a:rPr kumimoji="0" lang="en-US" sz="1000" b="0" i="0" u="none" strike="noStrike" kern="0" cap="none" spc="0" normalizeH="0" baseline="0" noProof="0" dirty="0" smtClean="0">
                          <a:ln>
                            <a:noFill/>
                          </a:ln>
                          <a:solidFill>
                            <a:schemeClr val="tx1"/>
                          </a:solidFill>
                          <a:effectLst/>
                          <a:uLnTx/>
                          <a:uFillTx/>
                          <a:latin typeface="+mn-lt"/>
                          <a:cs typeface="+mn-cs"/>
                        </a:rPr>
                        <a:t>It is the financial engine for the publicly subsidized insurance expansion created by the 2006 state health reform law, which greatly expanded coverage in Massachusetts.</a:t>
                      </a:r>
                    </a:p>
                    <a:p>
                      <a:pPr marL="285750" marR="0" lvl="1" indent="-114300" algn="l" defTabSz="914400" rtl="0" eaLnBrk="0" fontAlgn="base" latinLnBrk="0" hangingPunct="0">
                        <a:lnSpc>
                          <a:spcPct val="100000"/>
                        </a:lnSpc>
                        <a:spcBef>
                          <a:spcPts val="100"/>
                        </a:spcBef>
                        <a:spcAft>
                          <a:spcPts val="100"/>
                        </a:spcAft>
                        <a:buClr>
                          <a:schemeClr val="tx2"/>
                        </a:buClr>
                        <a:buSzTx/>
                        <a:buFontTx/>
                        <a:buChar char="–"/>
                        <a:tabLst/>
                        <a:defRPr/>
                      </a:pPr>
                      <a:r>
                        <a:rPr kumimoji="0" lang="en-US" sz="1000" b="0" i="0" u="none" strike="noStrike" kern="0" cap="none" spc="0" normalizeH="0" baseline="0" noProof="0" dirty="0" smtClean="0">
                          <a:ln>
                            <a:noFill/>
                          </a:ln>
                          <a:solidFill>
                            <a:schemeClr val="tx1"/>
                          </a:solidFill>
                          <a:effectLst/>
                          <a:uLnTx/>
                          <a:uFillTx/>
                          <a:latin typeface="+mn-lt"/>
                          <a:cs typeface="+mn-cs"/>
                        </a:rPr>
                        <a:t>It is countercyclical, playing an important role in supporting people who are affected by economic downturns.</a:t>
                      </a:r>
                      <a:endParaRPr kumimoji="0" lang="en-US" sz="1100" b="0" i="0" u="none" strike="noStrike" kern="0" cap="none" spc="0" normalizeH="0" baseline="0" noProof="0" dirty="0" smtClean="0">
                        <a:ln>
                          <a:noFill/>
                        </a:ln>
                        <a:solidFill>
                          <a:schemeClr val="tx1"/>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spcBef>
                          <a:spcPts val="100"/>
                        </a:spcBef>
                        <a:spcAft>
                          <a:spcPts val="100"/>
                        </a:spcAft>
                      </a:pPr>
                      <a:r>
                        <a:rPr lang="en-US" sz="1200" b="1" kern="1200" dirty="0" smtClean="0">
                          <a:solidFill>
                            <a:schemeClr val="tx1">
                              <a:lumMod val="90000"/>
                              <a:lumOff val="10000"/>
                            </a:schemeClr>
                          </a:solidFill>
                          <a:latin typeface="+mn-lt"/>
                          <a:ea typeface="+mn-ea"/>
                          <a:cs typeface="+mn-cs"/>
                        </a:rPr>
                        <a:t>MASSHEALTH PRESENTS CHALLENGES</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14300" marR="0" lvl="0" indent="-114300" algn="l" defTabSz="914400" rtl="0" eaLnBrk="0" fontAlgn="base" latinLnBrk="0" hangingPunct="0">
                        <a:lnSpc>
                          <a:spcPct val="100000"/>
                        </a:lnSpc>
                        <a:spcBef>
                          <a:spcPts val="100"/>
                        </a:spcBef>
                        <a:spcAft>
                          <a:spcPts val="100"/>
                        </a:spcAft>
                        <a:buClr>
                          <a:srgbClr val="5A8F7C"/>
                        </a:buClr>
                        <a:buSzTx/>
                        <a:buFont typeface="Wingdings" pitchFamily="2" charset="2"/>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It requires a great amount of public funding to support it.</a:t>
                      </a:r>
                    </a:p>
                    <a:p>
                      <a:pPr marL="114300" marR="0" lvl="0" indent="-114300" algn="l" defTabSz="914400" rtl="0" eaLnBrk="0" fontAlgn="base" latinLnBrk="0" hangingPunct="0">
                        <a:lnSpc>
                          <a:spcPct val="100000"/>
                        </a:lnSpc>
                        <a:spcBef>
                          <a:spcPts val="100"/>
                        </a:spcBef>
                        <a:spcAft>
                          <a:spcPts val="100"/>
                        </a:spcAft>
                        <a:buClr>
                          <a:srgbClr val="5A8F7C"/>
                        </a:buClr>
                        <a:buSzTx/>
                        <a:buFont typeface="Wingdings" pitchFamily="2" charset="2"/>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Many of its benefits and eligibility provisions are legal entitlements, which constrains the state’s options for managing spending during difficult economic times.</a:t>
                      </a:r>
                    </a:p>
                    <a:p>
                      <a:pPr marL="114300" marR="0" lvl="0" indent="-114300" algn="l" defTabSz="914400" rtl="0" eaLnBrk="0" fontAlgn="base" latinLnBrk="0" hangingPunct="0">
                        <a:lnSpc>
                          <a:spcPct val="100000"/>
                        </a:lnSpc>
                        <a:spcBef>
                          <a:spcPts val="100"/>
                        </a:spcBef>
                        <a:spcAft>
                          <a:spcPts val="100"/>
                        </a:spcAft>
                        <a:buClr>
                          <a:srgbClr val="5A8F7C"/>
                        </a:buClr>
                        <a:buSzTx/>
                        <a:buFont typeface="Wingdings" pitchFamily="2" charset="2"/>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Change is occurring as a result of national health care reform and state cost containment initiatives.</a:t>
                      </a: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algn="l" defTabSz="914400" rtl="0" eaLnBrk="1" latinLnBrk="0" hangingPunct="1">
                        <a:spcBef>
                          <a:spcPts val="100"/>
                        </a:spcBef>
                        <a:spcAft>
                          <a:spcPts val="100"/>
                        </a:spcAft>
                      </a:pPr>
                      <a:r>
                        <a:rPr lang="en-US" sz="1200" b="1" kern="1200" dirty="0" smtClean="0">
                          <a:solidFill>
                            <a:schemeClr val="tx1">
                              <a:lumMod val="90000"/>
                              <a:lumOff val="10000"/>
                            </a:schemeClr>
                          </a:solidFill>
                          <a:latin typeface="+mn-lt"/>
                          <a:ea typeface="+mn-ea"/>
                          <a:cs typeface="+mn-cs"/>
                        </a:rPr>
                        <a:t>THE FOLLOWING CHARTS</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114300" indent="-114300">
                        <a:spcBef>
                          <a:spcPts val="100"/>
                        </a:spcBef>
                        <a:spcAft>
                          <a:spcPts val="100"/>
                        </a:spcAft>
                        <a:buClr>
                          <a:schemeClr val="tx2"/>
                        </a:buClr>
                        <a:buFont typeface="Wingdings" pitchFamily="2" charset="2"/>
                        <a:buChar char="§"/>
                      </a:pPr>
                      <a:r>
                        <a:rPr kumimoji="0" lang="en-US" sz="1200" b="0" i="0" u="none" strike="noStrike" kern="0" cap="none" spc="0" normalizeH="0" baseline="0" noProof="0" dirty="0" smtClean="0">
                          <a:ln>
                            <a:noFill/>
                          </a:ln>
                          <a:solidFill>
                            <a:schemeClr val="tx1"/>
                          </a:solidFill>
                          <a:effectLst/>
                          <a:uLnTx/>
                          <a:uFillTx/>
                          <a:latin typeface="+mn-lt"/>
                          <a:ea typeface="+mn-ea"/>
                          <a:cs typeface="+mn-cs"/>
                        </a:rPr>
                        <a:t>Present an overview of MassHealth eligibility, enrollment and spending, providing national comparisons where possible. </a:t>
                      </a:r>
                    </a:p>
                    <a:p>
                      <a:pPr marL="285750" lvl="1" indent="-114300">
                        <a:spcBef>
                          <a:spcPts val="100"/>
                        </a:spcBef>
                        <a:spcAft>
                          <a:spcPts val="100"/>
                        </a:spcAft>
                        <a:buClr>
                          <a:schemeClr val="tx2"/>
                        </a:buClr>
                        <a:buFont typeface="Calibri" pitchFamily="34" charset="0"/>
                        <a:buChar char="–"/>
                      </a:pPr>
                      <a:r>
                        <a:rPr kumimoji="0" lang="en-US" sz="1000" b="0" i="0" u="none" strike="noStrike" kern="0" cap="none" spc="0" normalizeH="0" baseline="0" noProof="0" dirty="0" smtClean="0">
                          <a:ln>
                            <a:noFill/>
                          </a:ln>
                          <a:solidFill>
                            <a:schemeClr val="tx1"/>
                          </a:solidFill>
                          <a:effectLst/>
                          <a:uLnTx/>
                          <a:uFillTx/>
                          <a:latin typeface="+mn-lt"/>
                          <a:ea typeface="+mn-ea"/>
                          <a:cs typeface="+mn-cs"/>
                        </a:rPr>
                        <a:t>Interstate comparisons are offered to provide perspective and should be interpreted with caution. Every state’s Medicaid program is unique – eligibility criteria, services, reliance on managed care, and use of waivers for special or general populations vary by state. Broad conclusions based on these comparisons are not advised.</a:t>
                      </a:r>
                    </a:p>
                    <a:p>
                      <a:pPr marL="114300" indent="-114300">
                        <a:spcBef>
                          <a:spcPts val="100"/>
                        </a:spcBef>
                        <a:spcAft>
                          <a:spcPts val="100"/>
                        </a:spcAft>
                        <a:buClr>
                          <a:schemeClr val="tx2"/>
                        </a:buClr>
                        <a:buFont typeface="Wingdings" pitchFamily="2" charset="2"/>
                        <a:buChar char="§"/>
                      </a:pPr>
                      <a:r>
                        <a:rPr kumimoji="0" lang="en-US" sz="1200" b="0" i="0" u="none" strike="noStrike" kern="0" cap="none" spc="0" normalizeH="0" baseline="0" noProof="0" dirty="0" smtClean="0">
                          <a:ln>
                            <a:noFill/>
                          </a:ln>
                          <a:solidFill>
                            <a:schemeClr val="tx1"/>
                          </a:solidFill>
                          <a:effectLst/>
                          <a:uLnTx/>
                          <a:uFillTx/>
                          <a:latin typeface="+mn-lt"/>
                          <a:ea typeface="+mn-ea"/>
                          <a:cs typeface="+mn-cs"/>
                        </a:rPr>
                        <a:t>Demonstrate that MassHealth</a:t>
                      </a:r>
                    </a:p>
                    <a:p>
                      <a:pPr marL="285750" lvl="1" indent="-114300" algn="l" defTabSz="914400" rtl="0" eaLnBrk="1" latinLnBrk="0" hangingPunct="1">
                        <a:spcBef>
                          <a:spcPts val="100"/>
                        </a:spcBef>
                        <a:spcAft>
                          <a:spcPts val="100"/>
                        </a:spcAft>
                        <a:buClr>
                          <a:schemeClr val="tx2"/>
                        </a:buClr>
                        <a:buFont typeface="Calibri" pitchFamily="34" charset="0"/>
                        <a:buChar char="–"/>
                      </a:pPr>
                      <a:r>
                        <a:rPr kumimoji="0" lang="en-US" sz="1000" b="0" i="0" u="none" strike="noStrike" kern="0" cap="none" spc="0" normalizeH="0" baseline="0" noProof="0" dirty="0" smtClean="0">
                          <a:ln>
                            <a:noFill/>
                          </a:ln>
                          <a:solidFill>
                            <a:schemeClr val="tx1"/>
                          </a:solidFill>
                          <a:effectLst/>
                          <a:uLnTx/>
                          <a:uFillTx/>
                          <a:latin typeface="+mn-lt"/>
                          <a:ea typeface="+mn-ea"/>
                          <a:cs typeface="+mn-cs"/>
                        </a:rPr>
                        <a:t>Provides health insurance that is an essential gateway to health care for one-fifth of the Massachusetts population;</a:t>
                      </a:r>
                    </a:p>
                    <a:p>
                      <a:pPr marL="285750" lvl="1" indent="-114300" algn="l" defTabSz="914400" rtl="0" eaLnBrk="1" latinLnBrk="0" hangingPunct="1">
                        <a:spcBef>
                          <a:spcPts val="100"/>
                        </a:spcBef>
                        <a:spcAft>
                          <a:spcPts val="100"/>
                        </a:spcAft>
                        <a:buClr>
                          <a:schemeClr val="tx2"/>
                        </a:buClr>
                        <a:buFont typeface="Calibri" pitchFamily="34" charset="0"/>
                        <a:buChar char="–"/>
                      </a:pPr>
                      <a:r>
                        <a:rPr kumimoji="0" lang="en-US" sz="1000" b="0" i="0" u="none" strike="noStrike" kern="0" cap="none" spc="0" normalizeH="0" baseline="0" noProof="0" dirty="0" smtClean="0">
                          <a:ln>
                            <a:noFill/>
                          </a:ln>
                          <a:solidFill>
                            <a:schemeClr val="tx1"/>
                          </a:solidFill>
                          <a:effectLst/>
                          <a:uLnTx/>
                          <a:uFillTx/>
                          <a:latin typeface="+mn-lt"/>
                          <a:ea typeface="+mn-ea"/>
                          <a:cs typeface="+mn-cs"/>
                        </a:rPr>
                        <a:t>Is an important source of income for providers who serve low income patients; and</a:t>
                      </a:r>
                    </a:p>
                    <a:p>
                      <a:pPr marL="285750" lvl="1" indent="-114300" algn="l" defTabSz="914400" rtl="0" eaLnBrk="1" latinLnBrk="0" hangingPunct="1">
                        <a:spcBef>
                          <a:spcPts val="100"/>
                        </a:spcBef>
                        <a:spcAft>
                          <a:spcPts val="100"/>
                        </a:spcAft>
                        <a:buClr>
                          <a:schemeClr val="tx2"/>
                        </a:buClr>
                        <a:buFont typeface="Calibri" pitchFamily="34" charset="0"/>
                        <a:buChar char="–"/>
                      </a:pPr>
                      <a:r>
                        <a:rPr kumimoji="0" lang="en-US" sz="1000" b="0" i="0" u="none" strike="noStrike" kern="0" cap="none" spc="0" normalizeH="0" baseline="0" noProof="0" dirty="0" smtClean="0">
                          <a:ln>
                            <a:noFill/>
                          </a:ln>
                          <a:solidFill>
                            <a:schemeClr val="tx1"/>
                          </a:solidFill>
                          <a:effectLst/>
                          <a:uLnTx/>
                          <a:uFillTx/>
                          <a:latin typeface="+mn-lt"/>
                          <a:ea typeface="+mn-ea"/>
                          <a:cs typeface="+mn-cs"/>
                        </a:rPr>
                        <a:t>Compares favorably to private insurance in controlling per capita cost increases.</a:t>
                      </a: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41"/>
          <p:cNvSpPr>
            <a:spLocks noChangeArrowheads="1"/>
          </p:cNvSpPr>
          <p:nvPr/>
        </p:nvSpPr>
        <p:spPr bwMode="auto">
          <a:xfrm>
            <a:off x="5292524" y="3721482"/>
            <a:ext cx="411824" cy="917665"/>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sp>
        <p:nvSpPr>
          <p:cNvPr id="137" name="Rectangle 6"/>
          <p:cNvSpPr>
            <a:spLocks noChangeArrowheads="1"/>
          </p:cNvSpPr>
          <p:nvPr/>
        </p:nvSpPr>
        <p:spPr bwMode="auto">
          <a:xfrm>
            <a:off x="2669130" y="2462525"/>
            <a:ext cx="417512" cy="2157030"/>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grpSp>
        <p:nvGrpSpPr>
          <p:cNvPr id="138" name="Group 137"/>
          <p:cNvGrpSpPr/>
          <p:nvPr/>
        </p:nvGrpSpPr>
        <p:grpSpPr>
          <a:xfrm>
            <a:off x="676275" y="5013102"/>
            <a:ext cx="4191000" cy="700192"/>
            <a:chOff x="914400" y="5013102"/>
            <a:chExt cx="4191000" cy="700192"/>
          </a:xfrm>
        </p:grpSpPr>
        <p:sp>
          <p:nvSpPr>
            <p:cNvPr id="139" name="Rectangle 7"/>
            <p:cNvSpPr>
              <a:spLocks noChangeArrowheads="1"/>
            </p:cNvSpPr>
            <p:nvPr/>
          </p:nvSpPr>
          <p:spPr bwMode="auto">
            <a:xfrm>
              <a:off x="914400" y="5021103"/>
              <a:ext cx="3743326" cy="512922"/>
            </a:xfrm>
            <a:prstGeom prst="rect">
              <a:avLst/>
            </a:prstGeom>
            <a:solidFill>
              <a:srgbClr val="FFFFFF"/>
            </a:solidFill>
            <a:ln w="9525">
              <a:solidFill>
                <a:schemeClr val="tx1"/>
              </a:solidFill>
              <a:miter lim="800000"/>
              <a:headEnd/>
              <a:tailEnd/>
            </a:ln>
          </p:spPr>
          <p:txBody>
            <a:bodyPr wrap="none" anchor="ctr"/>
            <a:lstStyle/>
            <a:p>
              <a:pPr algn="ctr" eaLnBrk="0" hangingPunct="0"/>
              <a:endParaRPr lang="en-US"/>
            </a:p>
          </p:txBody>
        </p:sp>
        <p:sp>
          <p:nvSpPr>
            <p:cNvPr id="140" name="Text Box 91"/>
            <p:cNvSpPr txBox="1">
              <a:spLocks noChangeArrowheads="1"/>
            </p:cNvSpPr>
            <p:nvPr/>
          </p:nvSpPr>
          <p:spPr bwMode="auto">
            <a:xfrm>
              <a:off x="1105683" y="5013102"/>
              <a:ext cx="3999717" cy="700192"/>
            </a:xfrm>
            <a:prstGeom prst="rect">
              <a:avLst/>
            </a:prstGeom>
            <a:noFill/>
            <a:ln w="9525">
              <a:noFill/>
              <a:miter lim="800000"/>
              <a:headEnd/>
              <a:tailEnd/>
            </a:ln>
          </p:spPr>
          <p:txBody>
            <a:bodyPr wrap="square">
              <a:spAutoFit/>
            </a:bodyPr>
            <a:lstStyle/>
            <a:p>
              <a:pPr>
                <a:spcBef>
                  <a:spcPts val="300"/>
                </a:spcBef>
              </a:pPr>
              <a:r>
                <a:rPr lang="en-US" sz="800" dirty="0" smtClean="0"/>
                <a:t>MassHealth Standard		            MassHealth CarePlus</a:t>
              </a:r>
            </a:p>
            <a:p>
              <a:pPr>
                <a:spcBef>
                  <a:spcPts val="300"/>
                </a:spcBef>
              </a:pPr>
              <a:r>
                <a:rPr lang="en-US" sz="800" dirty="0" smtClean="0"/>
                <a:t>MassHealth </a:t>
              </a:r>
              <a:r>
                <a:rPr lang="en-US" sz="800" dirty="0"/>
                <a:t>CommonHealth	</a:t>
              </a:r>
              <a:r>
                <a:rPr lang="en-US" sz="800" dirty="0" smtClean="0"/>
                <a:t>            MassHealth </a:t>
              </a:r>
              <a:r>
                <a:rPr lang="en-US" sz="800" dirty="0"/>
                <a:t>Family Assistance </a:t>
              </a:r>
              <a:endParaRPr lang="en-US" sz="800" dirty="0" smtClean="0"/>
            </a:p>
            <a:p>
              <a:pPr>
                <a:spcBef>
                  <a:spcPts val="300"/>
                </a:spcBef>
              </a:pPr>
              <a:r>
                <a:rPr lang="en-US" sz="800" dirty="0" smtClean="0"/>
                <a:t>Connector Care/Qualified Health Plan (QHP)</a:t>
              </a:r>
              <a:endParaRPr lang="en-US" sz="800" dirty="0"/>
            </a:p>
            <a:p>
              <a:pPr>
                <a:spcBef>
                  <a:spcPts val="300"/>
                </a:spcBef>
              </a:pPr>
              <a:endParaRPr lang="en-US" sz="800" dirty="0"/>
            </a:p>
          </p:txBody>
        </p:sp>
        <p:sp>
          <p:nvSpPr>
            <p:cNvPr id="141" name="Rectangle 94"/>
            <p:cNvSpPr>
              <a:spLocks noChangeArrowheads="1"/>
            </p:cNvSpPr>
            <p:nvPr/>
          </p:nvSpPr>
          <p:spPr bwMode="auto">
            <a:xfrm>
              <a:off x="1015213" y="5083425"/>
              <a:ext cx="140962" cy="73153"/>
            </a:xfrm>
            <a:prstGeom prst="rect">
              <a:avLst/>
            </a:prstGeom>
            <a:solidFill>
              <a:schemeClr val="tx2">
                <a:lumMod val="60000"/>
                <a:lumOff val="40000"/>
              </a:schemeClr>
            </a:solidFill>
            <a:ln w="9525">
              <a:noFill/>
              <a:miter lim="800000"/>
              <a:headEnd/>
              <a:tailEnd/>
            </a:ln>
          </p:spPr>
          <p:txBody>
            <a:bodyPr wrap="none" anchor="ctr"/>
            <a:lstStyle/>
            <a:p>
              <a:pPr algn="ctr" eaLnBrk="0" hangingPunct="0"/>
              <a:endParaRPr lang="en-US"/>
            </a:p>
          </p:txBody>
        </p:sp>
        <p:sp>
          <p:nvSpPr>
            <p:cNvPr id="142" name="Rectangle 95"/>
            <p:cNvSpPr>
              <a:spLocks noChangeArrowheads="1"/>
            </p:cNvSpPr>
            <p:nvPr/>
          </p:nvSpPr>
          <p:spPr bwMode="auto">
            <a:xfrm>
              <a:off x="1015213" y="5247017"/>
              <a:ext cx="140962" cy="73153"/>
            </a:xfrm>
            <a:prstGeom prst="rect">
              <a:avLst/>
            </a:prstGeom>
            <a:solidFill>
              <a:schemeClr val="accent3">
                <a:lumMod val="60000"/>
                <a:lumOff val="40000"/>
              </a:schemeClr>
            </a:solidFill>
            <a:ln w="9525">
              <a:noFill/>
              <a:miter lim="800000"/>
              <a:headEnd/>
              <a:tailEnd/>
            </a:ln>
          </p:spPr>
          <p:txBody>
            <a:bodyPr wrap="none" anchor="ctr"/>
            <a:lstStyle/>
            <a:p>
              <a:pPr algn="ctr" eaLnBrk="0" hangingPunct="0"/>
              <a:endParaRPr lang="en-US"/>
            </a:p>
          </p:txBody>
        </p:sp>
        <p:sp>
          <p:nvSpPr>
            <p:cNvPr id="143" name="Rectangle 96"/>
            <p:cNvSpPr>
              <a:spLocks noChangeArrowheads="1"/>
            </p:cNvSpPr>
            <p:nvPr/>
          </p:nvSpPr>
          <p:spPr bwMode="auto">
            <a:xfrm>
              <a:off x="3117871" y="5083425"/>
              <a:ext cx="140962" cy="73153"/>
            </a:xfrm>
            <a:prstGeom prst="rect">
              <a:avLst/>
            </a:prstGeom>
            <a:solidFill>
              <a:schemeClr val="accent1">
                <a:lumMod val="75000"/>
              </a:schemeClr>
            </a:solidFill>
            <a:ln w="9525">
              <a:noFill/>
              <a:miter lim="800000"/>
              <a:headEnd/>
              <a:tailEnd/>
            </a:ln>
          </p:spPr>
          <p:txBody>
            <a:bodyPr wrap="none" anchor="ctr"/>
            <a:lstStyle/>
            <a:p>
              <a:pPr algn="ctr" eaLnBrk="0" hangingPunct="0"/>
              <a:endParaRPr lang="en-US"/>
            </a:p>
          </p:txBody>
        </p:sp>
        <p:sp>
          <p:nvSpPr>
            <p:cNvPr id="144" name="Rectangle 97"/>
            <p:cNvSpPr>
              <a:spLocks noChangeArrowheads="1"/>
            </p:cNvSpPr>
            <p:nvPr/>
          </p:nvSpPr>
          <p:spPr bwMode="auto">
            <a:xfrm>
              <a:off x="3117871" y="5247017"/>
              <a:ext cx="140741" cy="73025"/>
            </a:xfrm>
            <a:prstGeom prst="rect">
              <a:avLst/>
            </a:prstGeom>
            <a:solidFill>
              <a:schemeClr val="accent3"/>
            </a:solidFill>
            <a:ln w="9525">
              <a:noFill/>
              <a:miter lim="800000"/>
              <a:headEnd/>
              <a:tailEnd/>
            </a:ln>
          </p:spPr>
          <p:txBody>
            <a:bodyPr wrap="none" anchor="ctr"/>
            <a:lstStyle/>
            <a:p>
              <a:pPr algn="ctr" eaLnBrk="0" hangingPunct="0">
                <a:defRPr/>
              </a:pPr>
              <a:endParaRPr lang="en-US" dirty="0">
                <a:cs typeface="Calibri" pitchFamily="34" charset="0"/>
              </a:endParaRPr>
            </a:p>
          </p:txBody>
        </p:sp>
        <p:sp>
          <p:nvSpPr>
            <p:cNvPr id="145" name="Rectangle 94"/>
            <p:cNvSpPr>
              <a:spLocks noChangeArrowheads="1"/>
            </p:cNvSpPr>
            <p:nvPr/>
          </p:nvSpPr>
          <p:spPr bwMode="auto">
            <a:xfrm>
              <a:off x="1015213" y="5410609"/>
              <a:ext cx="140962" cy="73153"/>
            </a:xfrm>
            <a:prstGeom prst="rect">
              <a:avLst/>
            </a:prstGeom>
            <a:solidFill>
              <a:schemeClr val="accent4">
                <a:lumMod val="25000"/>
              </a:schemeClr>
            </a:solidFill>
            <a:ln w="9525">
              <a:noFill/>
              <a:miter lim="800000"/>
              <a:headEnd/>
              <a:tailEnd/>
            </a:ln>
          </p:spPr>
          <p:txBody>
            <a:bodyPr wrap="none" anchor="ctr"/>
            <a:lstStyle/>
            <a:p>
              <a:pPr algn="ctr" eaLnBrk="0" hangingPunct="0"/>
              <a:endParaRPr lang="en-US"/>
            </a:p>
          </p:txBody>
        </p:sp>
      </p:grpSp>
      <p:sp>
        <p:nvSpPr>
          <p:cNvPr id="146" name="Rectangle 8"/>
          <p:cNvSpPr>
            <a:spLocks noGrp="1" noChangeArrowheads="1"/>
          </p:cNvSpPr>
          <p:nvPr>
            <p:ph type="title"/>
          </p:nvPr>
        </p:nvSpPr>
        <p:spPr>
          <a:xfrm>
            <a:off x="457200" y="914400"/>
            <a:ext cx="8229600" cy="796925"/>
          </a:xfrm>
        </p:spPr>
        <p:txBody>
          <a:bodyPr/>
          <a:lstStyle/>
          <a:p>
            <a:r>
              <a:rPr lang="en-US" dirty="0" smtClean="0"/>
              <a:t>MASSHEALTH ELIGIBILITY UNDER ACA</a:t>
            </a:r>
            <a:endParaRPr lang="en-US" dirty="0" smtClean="0">
              <a:solidFill>
                <a:srgbClr val="FF0000"/>
              </a:solidFill>
            </a:endParaRPr>
          </a:p>
        </p:txBody>
      </p:sp>
      <p:grpSp>
        <p:nvGrpSpPr>
          <p:cNvPr id="147" name="Group 157"/>
          <p:cNvGrpSpPr>
            <a:grpSpLocks/>
          </p:cNvGrpSpPr>
          <p:nvPr/>
        </p:nvGrpSpPr>
        <p:grpSpPr bwMode="auto">
          <a:xfrm>
            <a:off x="2156108" y="2376074"/>
            <a:ext cx="460369" cy="2243134"/>
            <a:chOff x="2313" y="1405"/>
            <a:chExt cx="333" cy="1634"/>
          </a:xfrm>
        </p:grpSpPr>
        <p:grpSp>
          <p:nvGrpSpPr>
            <p:cNvPr id="148" name="Group 3"/>
            <p:cNvGrpSpPr>
              <a:grpSpLocks/>
            </p:cNvGrpSpPr>
            <p:nvPr/>
          </p:nvGrpSpPr>
          <p:grpSpPr bwMode="auto">
            <a:xfrm>
              <a:off x="2313" y="1405"/>
              <a:ext cx="333" cy="853"/>
              <a:chOff x="2313" y="1405"/>
              <a:chExt cx="333" cy="853"/>
            </a:xfrm>
          </p:grpSpPr>
          <p:sp>
            <p:nvSpPr>
              <p:cNvPr id="150" name="Rectangle 4"/>
              <p:cNvSpPr>
                <a:spLocks noChangeArrowheads="1"/>
              </p:cNvSpPr>
              <p:nvPr/>
            </p:nvSpPr>
            <p:spPr bwMode="auto">
              <a:xfrm>
                <a:off x="2323" y="1463"/>
                <a:ext cx="323" cy="795"/>
              </a:xfrm>
              <a:prstGeom prst="rect">
                <a:avLst/>
              </a:prstGeom>
              <a:solidFill>
                <a:srgbClr val="E0C88F"/>
              </a:solidFill>
              <a:ln w="9525">
                <a:noFill/>
                <a:miter lim="800000"/>
                <a:headEnd/>
                <a:tailEnd/>
              </a:ln>
            </p:spPr>
            <p:txBody>
              <a:bodyPr/>
              <a:lstStyle/>
              <a:p>
                <a:pPr algn="ctr" eaLnBrk="0" hangingPunct="0"/>
                <a:endParaRPr lang="en-US"/>
              </a:p>
            </p:txBody>
          </p:sp>
          <p:sp>
            <p:nvSpPr>
              <p:cNvPr id="151" name="AutoShape 5"/>
              <p:cNvSpPr>
                <a:spLocks noChangeArrowheads="1"/>
              </p:cNvSpPr>
              <p:nvPr/>
            </p:nvSpPr>
            <p:spPr bwMode="auto">
              <a:xfrm>
                <a:off x="2313" y="1405"/>
                <a:ext cx="321" cy="62"/>
              </a:xfrm>
              <a:prstGeom prst="triangle">
                <a:avLst>
                  <a:gd name="adj" fmla="val 50000"/>
                </a:avLst>
              </a:prstGeom>
              <a:solidFill>
                <a:srgbClr val="C00000"/>
              </a:solidFill>
              <a:ln w="9525">
                <a:noFill/>
                <a:miter lim="800000"/>
                <a:headEnd/>
                <a:tailEnd/>
              </a:ln>
            </p:spPr>
            <p:txBody>
              <a:bodyPr wrap="none" anchor="ctr"/>
              <a:lstStyle/>
              <a:p>
                <a:pPr algn="ctr" eaLnBrk="0" hangingPunct="0"/>
                <a:endParaRPr lang="en-US"/>
              </a:p>
            </p:txBody>
          </p:sp>
        </p:grpSp>
        <p:sp>
          <p:nvSpPr>
            <p:cNvPr id="149" name="Rectangle 6"/>
            <p:cNvSpPr>
              <a:spLocks noChangeArrowheads="1"/>
            </p:cNvSpPr>
            <p:nvPr/>
          </p:nvSpPr>
          <p:spPr bwMode="auto">
            <a:xfrm>
              <a:off x="2323" y="2260"/>
              <a:ext cx="323" cy="779"/>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grpSp>
      <p:grpSp>
        <p:nvGrpSpPr>
          <p:cNvPr id="152" name="Group 9"/>
          <p:cNvGrpSpPr>
            <a:grpSpLocks/>
          </p:cNvGrpSpPr>
          <p:nvPr/>
        </p:nvGrpSpPr>
        <p:grpSpPr bwMode="auto">
          <a:xfrm>
            <a:off x="1067304" y="2465939"/>
            <a:ext cx="1002797" cy="2155173"/>
            <a:chOff x="555" y="1457"/>
            <a:chExt cx="725" cy="1559"/>
          </a:xfrm>
        </p:grpSpPr>
        <p:sp>
          <p:nvSpPr>
            <p:cNvPr id="153" name="Rectangle 10"/>
            <p:cNvSpPr>
              <a:spLocks noChangeArrowheads="1"/>
            </p:cNvSpPr>
            <p:nvPr/>
          </p:nvSpPr>
          <p:spPr bwMode="auto">
            <a:xfrm>
              <a:off x="555" y="2146"/>
              <a:ext cx="284" cy="870"/>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sp>
          <p:nvSpPr>
            <p:cNvPr id="154" name="Rectangle 12"/>
            <p:cNvSpPr>
              <a:spLocks noChangeArrowheads="1"/>
            </p:cNvSpPr>
            <p:nvPr/>
          </p:nvSpPr>
          <p:spPr bwMode="auto">
            <a:xfrm>
              <a:off x="555" y="1457"/>
              <a:ext cx="725" cy="783"/>
            </a:xfrm>
            <a:prstGeom prst="rect">
              <a:avLst/>
            </a:prstGeom>
            <a:solidFill>
              <a:schemeClr val="accent3"/>
            </a:solidFill>
            <a:ln w="9525">
              <a:noFill/>
              <a:miter lim="800000"/>
              <a:headEnd/>
              <a:tailEnd/>
            </a:ln>
          </p:spPr>
          <p:txBody>
            <a:bodyPr/>
            <a:lstStyle/>
            <a:p>
              <a:pPr algn="ctr" eaLnBrk="0" hangingPunct="0"/>
              <a:endParaRPr lang="en-US"/>
            </a:p>
          </p:txBody>
        </p:sp>
      </p:grpSp>
      <p:grpSp>
        <p:nvGrpSpPr>
          <p:cNvPr id="155" name="Group 14"/>
          <p:cNvGrpSpPr>
            <a:grpSpLocks/>
          </p:cNvGrpSpPr>
          <p:nvPr/>
        </p:nvGrpSpPr>
        <p:grpSpPr bwMode="auto">
          <a:xfrm>
            <a:off x="688703" y="2466016"/>
            <a:ext cx="481047" cy="2157787"/>
            <a:chOff x="402" y="1432"/>
            <a:chExt cx="348" cy="1607"/>
          </a:xfrm>
        </p:grpSpPr>
        <p:sp>
          <p:nvSpPr>
            <p:cNvPr id="156" name="Rectangle 15"/>
            <p:cNvSpPr>
              <a:spLocks noChangeArrowheads="1"/>
            </p:cNvSpPr>
            <p:nvPr/>
          </p:nvSpPr>
          <p:spPr bwMode="auto">
            <a:xfrm>
              <a:off x="402" y="1943"/>
              <a:ext cx="348" cy="1096"/>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sp>
          <p:nvSpPr>
            <p:cNvPr id="157" name="Rectangle 17"/>
            <p:cNvSpPr>
              <a:spLocks noChangeArrowheads="1"/>
            </p:cNvSpPr>
            <p:nvPr/>
          </p:nvSpPr>
          <p:spPr bwMode="auto">
            <a:xfrm>
              <a:off x="402" y="1432"/>
              <a:ext cx="303" cy="511"/>
            </a:xfrm>
            <a:prstGeom prst="rect">
              <a:avLst/>
            </a:prstGeom>
            <a:solidFill>
              <a:schemeClr val="accent3"/>
            </a:solidFill>
            <a:ln w="9525">
              <a:noFill/>
              <a:miter lim="800000"/>
              <a:headEnd/>
              <a:tailEnd/>
            </a:ln>
          </p:spPr>
          <p:txBody>
            <a:bodyPr/>
            <a:lstStyle/>
            <a:p>
              <a:pPr algn="ctr" eaLnBrk="0" hangingPunct="0"/>
              <a:endParaRPr lang="en-US"/>
            </a:p>
          </p:txBody>
        </p:sp>
      </p:grpSp>
      <p:grpSp>
        <p:nvGrpSpPr>
          <p:cNvPr id="158" name="Group 45"/>
          <p:cNvGrpSpPr>
            <a:grpSpLocks/>
          </p:cNvGrpSpPr>
          <p:nvPr/>
        </p:nvGrpSpPr>
        <p:grpSpPr bwMode="auto">
          <a:xfrm>
            <a:off x="384525" y="2399744"/>
            <a:ext cx="303696" cy="2223056"/>
            <a:chOff x="152" y="1419"/>
            <a:chExt cx="220" cy="1608"/>
          </a:xfrm>
        </p:grpSpPr>
        <p:sp>
          <p:nvSpPr>
            <p:cNvPr id="159" name="Line 46"/>
            <p:cNvSpPr>
              <a:spLocks noChangeShapeType="1"/>
            </p:cNvSpPr>
            <p:nvPr/>
          </p:nvSpPr>
          <p:spPr bwMode="auto">
            <a:xfrm>
              <a:off x="370" y="1471"/>
              <a:ext cx="2" cy="1556"/>
            </a:xfrm>
            <a:prstGeom prst="line">
              <a:avLst/>
            </a:prstGeom>
            <a:noFill/>
            <a:ln w="9525">
              <a:solidFill>
                <a:srgbClr val="000000"/>
              </a:solidFill>
              <a:round/>
              <a:headEnd/>
              <a:tailEnd/>
            </a:ln>
          </p:spPr>
          <p:txBody>
            <a:bodyPr/>
            <a:lstStyle/>
            <a:p>
              <a:endParaRPr lang="en-US"/>
            </a:p>
          </p:txBody>
        </p:sp>
        <p:sp>
          <p:nvSpPr>
            <p:cNvPr id="160" name="Text Box 47"/>
            <p:cNvSpPr txBox="1">
              <a:spLocks noChangeArrowheads="1"/>
            </p:cNvSpPr>
            <p:nvPr/>
          </p:nvSpPr>
          <p:spPr bwMode="auto">
            <a:xfrm>
              <a:off x="178" y="1419"/>
              <a:ext cx="159" cy="234"/>
            </a:xfrm>
            <a:prstGeom prst="rect">
              <a:avLst/>
            </a:prstGeom>
            <a:noFill/>
            <a:ln w="9525">
              <a:noFill/>
              <a:miter lim="800000"/>
              <a:headEnd/>
              <a:tailEnd/>
            </a:ln>
          </p:spPr>
          <p:txBody>
            <a:bodyPr wrap="none" lIns="0" tIns="0" rIns="0" bIns="0"/>
            <a:lstStyle/>
            <a:p>
              <a:pPr algn="r"/>
              <a:r>
                <a:rPr lang="en-US" sz="900" b="1" dirty="0"/>
                <a:t>300%</a:t>
              </a:r>
            </a:p>
          </p:txBody>
        </p:sp>
        <p:sp>
          <p:nvSpPr>
            <p:cNvPr id="161" name="Text Box 48"/>
            <p:cNvSpPr txBox="1">
              <a:spLocks noChangeArrowheads="1"/>
            </p:cNvSpPr>
            <p:nvPr/>
          </p:nvSpPr>
          <p:spPr bwMode="auto">
            <a:xfrm>
              <a:off x="159" y="1902"/>
              <a:ext cx="159" cy="234"/>
            </a:xfrm>
            <a:prstGeom prst="rect">
              <a:avLst/>
            </a:prstGeom>
            <a:noFill/>
            <a:ln w="9525">
              <a:noFill/>
              <a:miter lim="800000"/>
              <a:headEnd/>
              <a:tailEnd/>
            </a:ln>
          </p:spPr>
          <p:txBody>
            <a:bodyPr wrap="none" lIns="0" tIns="0" rIns="0" bIns="0"/>
            <a:lstStyle/>
            <a:p>
              <a:pPr algn="r"/>
              <a:r>
                <a:rPr lang="en-US" sz="900" b="1" dirty="0" smtClean="0"/>
                <a:t>200%</a:t>
              </a:r>
              <a:endParaRPr lang="en-US" sz="900" b="1" dirty="0"/>
            </a:p>
          </p:txBody>
        </p:sp>
        <p:sp>
          <p:nvSpPr>
            <p:cNvPr id="162" name="Text Box 51"/>
            <p:cNvSpPr txBox="1">
              <a:spLocks noChangeArrowheads="1"/>
            </p:cNvSpPr>
            <p:nvPr/>
          </p:nvSpPr>
          <p:spPr bwMode="auto">
            <a:xfrm>
              <a:off x="167" y="2320"/>
              <a:ext cx="159" cy="234"/>
            </a:xfrm>
            <a:prstGeom prst="rect">
              <a:avLst/>
            </a:prstGeom>
            <a:noFill/>
            <a:ln w="9525">
              <a:noFill/>
              <a:miter lim="800000"/>
              <a:headEnd/>
              <a:tailEnd/>
            </a:ln>
          </p:spPr>
          <p:txBody>
            <a:bodyPr wrap="none" lIns="0" tIns="0" rIns="0" bIns="0"/>
            <a:lstStyle/>
            <a:p>
              <a:pPr algn="r"/>
              <a:r>
                <a:rPr lang="en-US" sz="900" b="1" dirty="0" smtClean="0"/>
                <a:t>133%</a:t>
              </a:r>
              <a:endParaRPr lang="en-US" sz="900" b="1" dirty="0"/>
            </a:p>
          </p:txBody>
        </p:sp>
        <p:sp>
          <p:nvSpPr>
            <p:cNvPr id="163" name="Text Box 52"/>
            <p:cNvSpPr txBox="1">
              <a:spLocks noChangeArrowheads="1"/>
            </p:cNvSpPr>
            <p:nvPr/>
          </p:nvSpPr>
          <p:spPr bwMode="auto">
            <a:xfrm>
              <a:off x="152" y="2535"/>
              <a:ext cx="159" cy="234"/>
            </a:xfrm>
            <a:prstGeom prst="rect">
              <a:avLst/>
            </a:prstGeom>
            <a:noFill/>
            <a:ln w="9525">
              <a:noFill/>
              <a:miter lim="800000"/>
              <a:headEnd/>
              <a:tailEnd/>
            </a:ln>
          </p:spPr>
          <p:txBody>
            <a:bodyPr wrap="none" lIns="0" tIns="0" rIns="0" bIns="0"/>
            <a:lstStyle/>
            <a:p>
              <a:pPr algn="r"/>
              <a:r>
                <a:rPr lang="en-US" sz="900" b="1" dirty="0"/>
                <a:t>100%</a:t>
              </a:r>
            </a:p>
          </p:txBody>
        </p:sp>
        <p:grpSp>
          <p:nvGrpSpPr>
            <p:cNvPr id="164" name="Group 54"/>
            <p:cNvGrpSpPr>
              <a:grpSpLocks/>
            </p:cNvGrpSpPr>
            <p:nvPr/>
          </p:nvGrpSpPr>
          <p:grpSpPr bwMode="auto">
            <a:xfrm>
              <a:off x="338" y="1471"/>
              <a:ext cx="31" cy="1120"/>
              <a:chOff x="338" y="1471"/>
              <a:chExt cx="31" cy="1120"/>
            </a:xfrm>
          </p:grpSpPr>
          <p:sp>
            <p:nvSpPr>
              <p:cNvPr id="165" name="Line 56"/>
              <p:cNvSpPr>
                <a:spLocks noChangeShapeType="1"/>
              </p:cNvSpPr>
              <p:nvPr/>
            </p:nvSpPr>
            <p:spPr bwMode="auto">
              <a:xfrm flipH="1">
                <a:off x="338" y="2591"/>
                <a:ext cx="31" cy="0"/>
              </a:xfrm>
              <a:prstGeom prst="line">
                <a:avLst/>
              </a:prstGeom>
              <a:noFill/>
              <a:ln w="9525">
                <a:solidFill>
                  <a:schemeClr val="tx1"/>
                </a:solidFill>
                <a:round/>
                <a:headEnd/>
                <a:tailEnd/>
              </a:ln>
            </p:spPr>
            <p:txBody>
              <a:bodyPr/>
              <a:lstStyle/>
              <a:p>
                <a:endParaRPr lang="en-US"/>
              </a:p>
            </p:txBody>
          </p:sp>
          <p:sp>
            <p:nvSpPr>
              <p:cNvPr id="166" name="Line 57"/>
              <p:cNvSpPr>
                <a:spLocks noChangeShapeType="1"/>
              </p:cNvSpPr>
              <p:nvPr/>
            </p:nvSpPr>
            <p:spPr bwMode="auto">
              <a:xfrm flipV="1">
                <a:off x="338" y="2375"/>
                <a:ext cx="31" cy="0"/>
              </a:xfrm>
              <a:prstGeom prst="line">
                <a:avLst/>
              </a:prstGeom>
              <a:noFill/>
              <a:ln w="9525">
                <a:solidFill>
                  <a:schemeClr val="tx1"/>
                </a:solidFill>
                <a:round/>
                <a:headEnd/>
                <a:tailEnd/>
              </a:ln>
            </p:spPr>
            <p:txBody>
              <a:bodyPr/>
              <a:lstStyle/>
              <a:p>
                <a:endParaRPr lang="en-US"/>
              </a:p>
            </p:txBody>
          </p:sp>
          <p:sp>
            <p:nvSpPr>
              <p:cNvPr id="167" name="Line 60"/>
              <p:cNvSpPr>
                <a:spLocks noChangeShapeType="1"/>
              </p:cNvSpPr>
              <p:nvPr/>
            </p:nvSpPr>
            <p:spPr bwMode="auto">
              <a:xfrm>
                <a:off x="343" y="1963"/>
                <a:ext cx="26" cy="0"/>
              </a:xfrm>
              <a:prstGeom prst="line">
                <a:avLst/>
              </a:prstGeom>
              <a:noFill/>
              <a:ln w="9525">
                <a:solidFill>
                  <a:schemeClr val="tx1"/>
                </a:solidFill>
                <a:round/>
                <a:headEnd/>
                <a:tailEnd/>
              </a:ln>
            </p:spPr>
            <p:txBody>
              <a:bodyPr/>
              <a:lstStyle/>
              <a:p>
                <a:endParaRPr lang="en-US"/>
              </a:p>
            </p:txBody>
          </p:sp>
          <p:sp>
            <p:nvSpPr>
              <p:cNvPr id="168" name="Line 61"/>
              <p:cNvSpPr>
                <a:spLocks noChangeShapeType="1"/>
              </p:cNvSpPr>
              <p:nvPr/>
            </p:nvSpPr>
            <p:spPr bwMode="auto">
              <a:xfrm>
                <a:off x="353" y="1471"/>
                <a:ext cx="11" cy="1"/>
              </a:xfrm>
              <a:prstGeom prst="line">
                <a:avLst/>
              </a:prstGeom>
              <a:noFill/>
              <a:ln w="9525">
                <a:solidFill>
                  <a:schemeClr val="tx1"/>
                </a:solidFill>
                <a:round/>
                <a:headEnd/>
                <a:tailEnd/>
              </a:ln>
            </p:spPr>
            <p:txBody>
              <a:bodyPr/>
              <a:lstStyle/>
              <a:p>
                <a:endParaRPr lang="en-US"/>
              </a:p>
            </p:txBody>
          </p:sp>
        </p:grpSp>
      </p:grpSp>
      <p:sp>
        <p:nvSpPr>
          <p:cNvPr id="169" name="Line 63"/>
          <p:cNvSpPr>
            <a:spLocks noChangeShapeType="1"/>
          </p:cNvSpPr>
          <p:nvPr/>
        </p:nvSpPr>
        <p:spPr bwMode="auto">
          <a:xfrm flipV="1">
            <a:off x="705644" y="2105460"/>
            <a:ext cx="2380997" cy="171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US" dirty="0">
              <a:cs typeface="Calibri" pitchFamily="34" charset="0"/>
            </a:endParaRPr>
          </a:p>
        </p:txBody>
      </p:sp>
      <p:sp>
        <p:nvSpPr>
          <p:cNvPr id="170" name="Line 64"/>
          <p:cNvSpPr>
            <a:spLocks noChangeShapeType="1"/>
          </p:cNvSpPr>
          <p:nvPr/>
        </p:nvSpPr>
        <p:spPr bwMode="auto">
          <a:xfrm flipV="1">
            <a:off x="4325010" y="2123678"/>
            <a:ext cx="4180897" cy="9525"/>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US" dirty="0">
              <a:cs typeface="Calibri" pitchFamily="34" charset="0"/>
            </a:endParaRPr>
          </a:p>
        </p:txBody>
      </p:sp>
      <p:sp>
        <p:nvSpPr>
          <p:cNvPr id="171" name="Text Box 65"/>
          <p:cNvSpPr txBox="1">
            <a:spLocks noChangeArrowheads="1"/>
          </p:cNvSpPr>
          <p:nvPr/>
        </p:nvSpPr>
        <p:spPr bwMode="auto">
          <a:xfrm>
            <a:off x="1553040" y="1994502"/>
            <a:ext cx="627736" cy="153888"/>
          </a:xfrm>
          <a:prstGeom prst="rect">
            <a:avLst/>
          </a:prstGeom>
          <a:solidFill>
            <a:schemeClr val="bg1"/>
          </a:solidFill>
          <a:ln w="9525">
            <a:noFill/>
            <a:miter lim="800000"/>
            <a:headEnd/>
            <a:tailEnd/>
          </a:ln>
        </p:spPr>
        <p:txBody>
          <a:bodyPr wrap="none" lIns="45720" tIns="0" rIns="45720" bIns="0">
            <a:spAutoFit/>
          </a:bodyPr>
          <a:lstStyle/>
          <a:p>
            <a:pPr algn="ctr"/>
            <a:r>
              <a:rPr lang="en-US" sz="1000" b="1" dirty="0" smtClean="0"/>
              <a:t>CHILDREN</a:t>
            </a:r>
            <a:endParaRPr lang="en-US" sz="1000" b="1" dirty="0"/>
          </a:p>
        </p:txBody>
      </p:sp>
      <p:sp>
        <p:nvSpPr>
          <p:cNvPr id="172" name="Text Box 66"/>
          <p:cNvSpPr txBox="1">
            <a:spLocks noChangeArrowheads="1"/>
          </p:cNvSpPr>
          <p:nvPr/>
        </p:nvSpPr>
        <p:spPr bwMode="auto">
          <a:xfrm>
            <a:off x="5554967" y="2028466"/>
            <a:ext cx="1720984" cy="153888"/>
          </a:xfrm>
          <a:prstGeom prst="rect">
            <a:avLst/>
          </a:prstGeom>
          <a:solidFill>
            <a:schemeClr val="bg1"/>
          </a:solidFill>
          <a:ln w="9525">
            <a:noFill/>
            <a:miter lim="800000"/>
            <a:headEnd/>
            <a:tailEnd/>
          </a:ln>
        </p:spPr>
        <p:txBody>
          <a:bodyPr wrap="none" lIns="45720" tIns="0" rIns="45720" bIns="0">
            <a:spAutoFit/>
          </a:bodyPr>
          <a:lstStyle/>
          <a:p>
            <a:pPr algn="ctr"/>
            <a:r>
              <a:rPr lang="en-US" sz="1000" b="1" dirty="0"/>
              <a:t>ADULTS </a:t>
            </a:r>
            <a:r>
              <a:rPr lang="en-US" sz="1000" b="1" dirty="0" smtClean="0"/>
              <a:t>AGES 21 THROUGH 64</a:t>
            </a:r>
            <a:endParaRPr lang="en-US" sz="1000" b="1" dirty="0"/>
          </a:p>
        </p:txBody>
      </p:sp>
      <p:sp>
        <p:nvSpPr>
          <p:cNvPr id="173" name="Rectangle 67"/>
          <p:cNvSpPr>
            <a:spLocks noChangeArrowheads="1"/>
          </p:cNvSpPr>
          <p:nvPr/>
        </p:nvSpPr>
        <p:spPr bwMode="auto">
          <a:xfrm>
            <a:off x="2018388" y="4586087"/>
            <a:ext cx="690561" cy="461665"/>
          </a:xfrm>
          <a:prstGeom prst="rect">
            <a:avLst/>
          </a:prstGeom>
          <a:noFill/>
          <a:ln w="9525">
            <a:noFill/>
            <a:miter lim="800000"/>
            <a:headEnd/>
            <a:tailEnd/>
          </a:ln>
        </p:spPr>
        <p:txBody>
          <a:bodyPr wrap="square">
            <a:spAutoFit/>
          </a:bodyPr>
          <a:lstStyle/>
          <a:p>
            <a:pPr algn="ctr"/>
            <a:r>
              <a:rPr lang="en-US" sz="800" b="1" dirty="0" smtClean="0"/>
              <a:t>Disabled </a:t>
            </a:r>
          </a:p>
          <a:p>
            <a:pPr algn="ctr"/>
            <a:r>
              <a:rPr lang="en-US" sz="800" b="1" dirty="0" smtClean="0"/>
              <a:t>through </a:t>
            </a:r>
          </a:p>
          <a:p>
            <a:pPr algn="ctr"/>
            <a:r>
              <a:rPr lang="en-US" sz="800" b="1" dirty="0" smtClean="0"/>
              <a:t>age </a:t>
            </a:r>
            <a:r>
              <a:rPr lang="en-US" sz="800" b="1" dirty="0" smtClean="0"/>
              <a:t>20</a:t>
            </a:r>
            <a:endParaRPr lang="en-US" sz="800" dirty="0"/>
          </a:p>
        </p:txBody>
      </p:sp>
      <p:sp>
        <p:nvSpPr>
          <p:cNvPr id="174" name="Rectangle 69"/>
          <p:cNvSpPr>
            <a:spLocks noChangeArrowheads="1"/>
          </p:cNvSpPr>
          <p:nvPr/>
        </p:nvSpPr>
        <p:spPr bwMode="auto">
          <a:xfrm>
            <a:off x="705644" y="4622800"/>
            <a:ext cx="209550" cy="187325"/>
          </a:xfrm>
          <a:prstGeom prst="rect">
            <a:avLst/>
          </a:prstGeom>
          <a:noFill/>
          <a:ln w="9525">
            <a:noFill/>
            <a:miter lim="800000"/>
            <a:headEnd/>
            <a:tailEnd/>
          </a:ln>
        </p:spPr>
        <p:txBody>
          <a:bodyPr wrap="none">
            <a:spAutoFit/>
          </a:bodyPr>
          <a:lstStyle/>
          <a:p>
            <a:pPr algn="ctr"/>
            <a:r>
              <a:rPr lang="en-US" sz="800" b="1"/>
              <a:t>0</a:t>
            </a:r>
          </a:p>
        </p:txBody>
      </p:sp>
      <p:sp>
        <p:nvSpPr>
          <p:cNvPr id="175" name="Rectangle 70"/>
          <p:cNvSpPr>
            <a:spLocks noChangeArrowheads="1"/>
          </p:cNvSpPr>
          <p:nvPr/>
        </p:nvSpPr>
        <p:spPr bwMode="auto">
          <a:xfrm>
            <a:off x="1085694" y="4612818"/>
            <a:ext cx="472429" cy="215444"/>
          </a:xfrm>
          <a:prstGeom prst="rect">
            <a:avLst/>
          </a:prstGeom>
          <a:noFill/>
          <a:ln w="9525">
            <a:noFill/>
            <a:miter lim="800000"/>
            <a:headEnd/>
            <a:tailEnd/>
          </a:ln>
        </p:spPr>
        <p:txBody>
          <a:bodyPr wrap="square">
            <a:spAutoFit/>
          </a:bodyPr>
          <a:lstStyle/>
          <a:p>
            <a:pPr algn="ctr"/>
            <a:r>
              <a:rPr lang="en-US" sz="800" b="1" dirty="0" smtClean="0"/>
              <a:t>1-18</a:t>
            </a:r>
            <a:endParaRPr lang="en-US" sz="800" b="1" dirty="0"/>
          </a:p>
        </p:txBody>
      </p:sp>
      <p:sp>
        <p:nvSpPr>
          <p:cNvPr id="176" name="Rectangle 71"/>
          <p:cNvSpPr>
            <a:spLocks noChangeArrowheads="1"/>
          </p:cNvSpPr>
          <p:nvPr/>
        </p:nvSpPr>
        <p:spPr bwMode="auto">
          <a:xfrm>
            <a:off x="1558123" y="4619211"/>
            <a:ext cx="611809" cy="215444"/>
          </a:xfrm>
          <a:prstGeom prst="rect">
            <a:avLst/>
          </a:prstGeom>
          <a:noFill/>
          <a:ln w="9525" algn="ctr">
            <a:noFill/>
            <a:miter lim="800000"/>
            <a:headEnd/>
            <a:tailEnd/>
          </a:ln>
        </p:spPr>
        <p:txBody>
          <a:bodyPr wrap="square">
            <a:spAutoFit/>
          </a:bodyPr>
          <a:lstStyle/>
          <a:p>
            <a:pPr algn="ctr"/>
            <a:r>
              <a:rPr lang="en-US" sz="800" b="1" dirty="0" smtClean="0"/>
              <a:t>19-20</a:t>
            </a:r>
          </a:p>
        </p:txBody>
      </p:sp>
      <p:sp>
        <p:nvSpPr>
          <p:cNvPr id="177" name="Line 81"/>
          <p:cNvSpPr>
            <a:spLocks noChangeShapeType="1"/>
          </p:cNvSpPr>
          <p:nvPr/>
        </p:nvSpPr>
        <p:spPr bwMode="auto">
          <a:xfrm flipV="1">
            <a:off x="688703" y="4800599"/>
            <a:ext cx="1394097" cy="4169"/>
          </a:xfrm>
          <a:prstGeom prst="line">
            <a:avLst/>
          </a:prstGeom>
          <a:noFill/>
          <a:ln w="9525">
            <a:solidFill>
              <a:schemeClr val="tx1"/>
            </a:solidFill>
            <a:round/>
            <a:headEnd/>
            <a:tailEnd/>
          </a:ln>
        </p:spPr>
        <p:txBody>
          <a:bodyPr/>
          <a:lstStyle/>
          <a:p>
            <a:endParaRPr lang="en-US"/>
          </a:p>
        </p:txBody>
      </p:sp>
      <p:sp>
        <p:nvSpPr>
          <p:cNvPr id="178" name="Text Box 82"/>
          <p:cNvSpPr txBox="1">
            <a:spLocks noChangeArrowheads="1"/>
          </p:cNvSpPr>
          <p:nvPr/>
        </p:nvSpPr>
        <p:spPr bwMode="auto">
          <a:xfrm>
            <a:off x="839414" y="4842340"/>
            <a:ext cx="1179807" cy="123111"/>
          </a:xfrm>
          <a:prstGeom prst="rect">
            <a:avLst/>
          </a:prstGeom>
          <a:noFill/>
          <a:ln w="9525">
            <a:noFill/>
            <a:miter lim="800000"/>
            <a:headEnd/>
            <a:tailEnd/>
          </a:ln>
        </p:spPr>
        <p:txBody>
          <a:bodyPr wrap="square" lIns="45720" tIns="0" rIns="45720" bIns="0">
            <a:spAutoFit/>
          </a:bodyPr>
          <a:lstStyle/>
          <a:p>
            <a:pPr algn="ctr"/>
            <a:r>
              <a:rPr lang="en-US" sz="800" b="1" dirty="0"/>
              <a:t>AGE IN YEARS</a:t>
            </a:r>
          </a:p>
        </p:txBody>
      </p:sp>
      <p:sp>
        <p:nvSpPr>
          <p:cNvPr id="179" name="Rectangle 102"/>
          <p:cNvSpPr>
            <a:spLocks noChangeArrowheads="1"/>
          </p:cNvSpPr>
          <p:nvPr/>
        </p:nvSpPr>
        <p:spPr bwMode="auto">
          <a:xfrm>
            <a:off x="2185859" y="2470936"/>
            <a:ext cx="406399" cy="376721"/>
          </a:xfrm>
          <a:prstGeom prst="rect">
            <a:avLst/>
          </a:prstGeom>
          <a:noFill/>
          <a:ln w="9525" algn="ctr">
            <a:noFill/>
            <a:miter lim="800000"/>
            <a:headEnd/>
            <a:tailEnd/>
          </a:ln>
        </p:spPr>
        <p:txBody>
          <a:bodyPr lIns="0" rIns="0"/>
          <a:lstStyle/>
          <a:p>
            <a:pPr algn="ctr"/>
            <a:r>
              <a:rPr lang="en-US" sz="700" b="1" dirty="0">
                <a:solidFill>
                  <a:srgbClr val="C00000"/>
                </a:solidFill>
              </a:rPr>
              <a:t>NO</a:t>
            </a:r>
          </a:p>
          <a:p>
            <a:pPr algn="ctr"/>
            <a:r>
              <a:rPr lang="en-US" sz="700" b="1" dirty="0">
                <a:solidFill>
                  <a:srgbClr val="C00000"/>
                </a:solidFill>
              </a:rPr>
              <a:t>UPPER</a:t>
            </a:r>
          </a:p>
          <a:p>
            <a:pPr algn="ctr"/>
            <a:r>
              <a:rPr lang="en-US" sz="700" b="1" dirty="0">
                <a:solidFill>
                  <a:srgbClr val="C00000"/>
                </a:solidFill>
              </a:rPr>
              <a:t>LIMIT </a:t>
            </a:r>
          </a:p>
        </p:txBody>
      </p:sp>
      <p:grpSp>
        <p:nvGrpSpPr>
          <p:cNvPr id="180" name="Group 30"/>
          <p:cNvGrpSpPr>
            <a:grpSpLocks/>
          </p:cNvGrpSpPr>
          <p:nvPr/>
        </p:nvGrpSpPr>
        <p:grpSpPr bwMode="auto">
          <a:xfrm>
            <a:off x="5760366" y="2401126"/>
            <a:ext cx="417513" cy="2232143"/>
            <a:chOff x="3399" y="1227"/>
            <a:chExt cx="302" cy="1611"/>
          </a:xfrm>
        </p:grpSpPr>
        <p:grpSp>
          <p:nvGrpSpPr>
            <p:cNvPr id="181" name="Group 31"/>
            <p:cNvGrpSpPr>
              <a:grpSpLocks/>
            </p:cNvGrpSpPr>
            <p:nvPr/>
          </p:nvGrpSpPr>
          <p:grpSpPr bwMode="auto">
            <a:xfrm>
              <a:off x="3399" y="1227"/>
              <a:ext cx="302" cy="955"/>
              <a:chOff x="3539" y="1428"/>
              <a:chExt cx="302" cy="955"/>
            </a:xfrm>
          </p:grpSpPr>
          <p:sp>
            <p:nvSpPr>
              <p:cNvPr id="183" name="Rectangle 32"/>
              <p:cNvSpPr>
                <a:spLocks noChangeArrowheads="1"/>
              </p:cNvSpPr>
              <p:nvPr/>
            </p:nvSpPr>
            <p:spPr bwMode="auto">
              <a:xfrm>
                <a:off x="3539" y="1486"/>
                <a:ext cx="302" cy="897"/>
              </a:xfrm>
              <a:prstGeom prst="rect">
                <a:avLst/>
              </a:prstGeom>
              <a:solidFill>
                <a:srgbClr val="E0C88F"/>
              </a:solidFill>
              <a:ln w="9525">
                <a:noFill/>
                <a:miter lim="800000"/>
                <a:headEnd/>
                <a:tailEnd/>
              </a:ln>
            </p:spPr>
            <p:txBody>
              <a:bodyPr/>
              <a:lstStyle/>
              <a:p>
                <a:pPr algn="ctr" eaLnBrk="0" hangingPunct="0"/>
                <a:endParaRPr lang="en-US"/>
              </a:p>
            </p:txBody>
          </p:sp>
          <p:sp>
            <p:nvSpPr>
              <p:cNvPr id="184" name="AutoShape 33"/>
              <p:cNvSpPr>
                <a:spLocks noChangeArrowheads="1"/>
              </p:cNvSpPr>
              <p:nvPr/>
            </p:nvSpPr>
            <p:spPr bwMode="auto">
              <a:xfrm>
                <a:off x="3539" y="1428"/>
                <a:ext cx="299" cy="61"/>
              </a:xfrm>
              <a:prstGeom prst="triangle">
                <a:avLst>
                  <a:gd name="adj" fmla="val 50000"/>
                </a:avLst>
              </a:prstGeom>
              <a:solidFill>
                <a:srgbClr val="C00000"/>
              </a:solidFill>
              <a:ln w="9525">
                <a:noFill/>
                <a:miter lim="800000"/>
                <a:headEnd/>
                <a:tailEnd/>
              </a:ln>
            </p:spPr>
            <p:txBody>
              <a:bodyPr wrap="none" anchor="ctr"/>
              <a:lstStyle/>
              <a:p>
                <a:pPr algn="ctr" eaLnBrk="0" hangingPunct="0"/>
                <a:endParaRPr lang="en-US"/>
              </a:p>
            </p:txBody>
          </p:sp>
        </p:grpSp>
        <p:sp>
          <p:nvSpPr>
            <p:cNvPr id="182" name="Rectangle 34"/>
            <p:cNvSpPr>
              <a:spLocks noChangeArrowheads="1"/>
            </p:cNvSpPr>
            <p:nvPr/>
          </p:nvSpPr>
          <p:spPr bwMode="auto">
            <a:xfrm>
              <a:off x="3399" y="2182"/>
              <a:ext cx="302" cy="656"/>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grpSp>
      <p:sp>
        <p:nvSpPr>
          <p:cNvPr id="185" name="Rectangle 76"/>
          <p:cNvSpPr>
            <a:spLocks noChangeArrowheads="1"/>
          </p:cNvSpPr>
          <p:nvPr/>
        </p:nvSpPr>
        <p:spPr bwMode="auto">
          <a:xfrm>
            <a:off x="6601386" y="4634588"/>
            <a:ext cx="619080" cy="461665"/>
          </a:xfrm>
          <a:prstGeom prst="rect">
            <a:avLst/>
          </a:prstGeom>
          <a:noFill/>
          <a:ln w="9525">
            <a:noFill/>
            <a:miter lim="800000"/>
            <a:headEnd/>
            <a:tailEnd/>
          </a:ln>
        </p:spPr>
        <p:txBody>
          <a:bodyPr wrap="none">
            <a:spAutoFit/>
          </a:bodyPr>
          <a:lstStyle/>
          <a:p>
            <a:pPr algn="ctr"/>
            <a:r>
              <a:rPr lang="en-US" sz="800" b="1" dirty="0" smtClean="0"/>
              <a:t>Parents of</a:t>
            </a:r>
          </a:p>
          <a:p>
            <a:pPr algn="ctr"/>
            <a:r>
              <a:rPr lang="en-US" sz="800" b="1" dirty="0" smtClean="0"/>
              <a:t> children</a:t>
            </a:r>
          </a:p>
          <a:p>
            <a:pPr algn="ctr"/>
            <a:r>
              <a:rPr lang="en-US" sz="800" b="1" dirty="0" smtClean="0"/>
              <a:t> &lt; 19</a:t>
            </a:r>
            <a:endParaRPr lang="en-US" sz="800" dirty="0"/>
          </a:p>
        </p:txBody>
      </p:sp>
      <p:sp>
        <p:nvSpPr>
          <p:cNvPr id="186" name="Rectangle 103"/>
          <p:cNvSpPr>
            <a:spLocks noChangeArrowheads="1"/>
          </p:cNvSpPr>
          <p:nvPr/>
        </p:nvSpPr>
        <p:spPr bwMode="auto">
          <a:xfrm>
            <a:off x="5801641" y="2534948"/>
            <a:ext cx="334962" cy="357188"/>
          </a:xfrm>
          <a:prstGeom prst="rect">
            <a:avLst/>
          </a:prstGeom>
          <a:noFill/>
          <a:ln w="9525" algn="ctr">
            <a:noFill/>
            <a:miter lim="800000"/>
            <a:headEnd/>
            <a:tailEnd/>
          </a:ln>
        </p:spPr>
        <p:txBody>
          <a:bodyPr lIns="0" rIns="0"/>
          <a:lstStyle/>
          <a:p>
            <a:pPr algn="ctr"/>
            <a:r>
              <a:rPr lang="en-US" sz="700" b="1" dirty="0">
                <a:solidFill>
                  <a:srgbClr val="C00000"/>
                </a:solidFill>
              </a:rPr>
              <a:t>NO</a:t>
            </a:r>
          </a:p>
          <a:p>
            <a:pPr algn="ctr"/>
            <a:r>
              <a:rPr lang="en-US" sz="700" b="1" dirty="0">
                <a:solidFill>
                  <a:srgbClr val="C00000"/>
                </a:solidFill>
              </a:rPr>
              <a:t>UPPER</a:t>
            </a:r>
          </a:p>
          <a:p>
            <a:pPr algn="ctr"/>
            <a:r>
              <a:rPr lang="en-US" sz="700" b="1" dirty="0">
                <a:solidFill>
                  <a:srgbClr val="C00000"/>
                </a:solidFill>
              </a:rPr>
              <a:t>LIMIT </a:t>
            </a:r>
          </a:p>
        </p:txBody>
      </p:sp>
      <p:sp>
        <p:nvSpPr>
          <p:cNvPr id="187" name="Line 105"/>
          <p:cNvSpPr>
            <a:spLocks noChangeShapeType="1"/>
          </p:cNvSpPr>
          <p:nvPr/>
        </p:nvSpPr>
        <p:spPr bwMode="auto">
          <a:xfrm>
            <a:off x="4262115" y="2472936"/>
            <a:ext cx="2577" cy="2163290"/>
          </a:xfrm>
          <a:prstGeom prst="line">
            <a:avLst/>
          </a:prstGeom>
          <a:noFill/>
          <a:ln w="9525">
            <a:solidFill>
              <a:srgbClr val="000000"/>
            </a:solidFill>
            <a:round/>
            <a:headEnd/>
            <a:tailEnd/>
          </a:ln>
        </p:spPr>
        <p:txBody>
          <a:bodyPr/>
          <a:lstStyle/>
          <a:p>
            <a:endParaRPr lang="en-US"/>
          </a:p>
        </p:txBody>
      </p:sp>
      <p:sp>
        <p:nvSpPr>
          <p:cNvPr id="188" name="Text Box 106"/>
          <p:cNvSpPr txBox="1">
            <a:spLocks noChangeArrowheads="1"/>
          </p:cNvSpPr>
          <p:nvPr/>
        </p:nvSpPr>
        <p:spPr bwMode="auto">
          <a:xfrm>
            <a:off x="3995334" y="2407509"/>
            <a:ext cx="204918" cy="130852"/>
          </a:xfrm>
          <a:prstGeom prst="rect">
            <a:avLst/>
          </a:prstGeom>
          <a:noFill/>
          <a:ln w="9525">
            <a:noFill/>
            <a:miter lim="800000"/>
            <a:headEnd/>
            <a:tailEnd/>
          </a:ln>
        </p:spPr>
        <p:txBody>
          <a:bodyPr wrap="none" lIns="0" tIns="0" rIns="0" bIns="0"/>
          <a:lstStyle/>
          <a:p>
            <a:pPr algn="r"/>
            <a:r>
              <a:rPr lang="en-US" sz="900" b="1" dirty="0"/>
              <a:t>300%</a:t>
            </a:r>
          </a:p>
        </p:txBody>
      </p:sp>
      <p:sp>
        <p:nvSpPr>
          <p:cNvPr id="189" name="Text Box 107"/>
          <p:cNvSpPr txBox="1">
            <a:spLocks noChangeArrowheads="1"/>
          </p:cNvSpPr>
          <p:nvPr/>
        </p:nvSpPr>
        <p:spPr bwMode="auto">
          <a:xfrm>
            <a:off x="3997068" y="3103671"/>
            <a:ext cx="204918" cy="130852"/>
          </a:xfrm>
          <a:prstGeom prst="rect">
            <a:avLst/>
          </a:prstGeom>
          <a:noFill/>
          <a:ln w="9525">
            <a:noFill/>
            <a:miter lim="800000"/>
            <a:headEnd/>
            <a:tailEnd/>
          </a:ln>
        </p:spPr>
        <p:txBody>
          <a:bodyPr wrap="none" lIns="0" tIns="0" rIns="0" bIns="0"/>
          <a:lstStyle/>
          <a:p>
            <a:pPr algn="r"/>
            <a:r>
              <a:rPr lang="en-US" sz="900" b="1" dirty="0" smtClean="0"/>
              <a:t>200%</a:t>
            </a:r>
            <a:endParaRPr lang="en-US" sz="900" b="1" dirty="0"/>
          </a:p>
        </p:txBody>
      </p:sp>
      <p:sp>
        <p:nvSpPr>
          <p:cNvPr id="190" name="Text Box 110"/>
          <p:cNvSpPr txBox="1">
            <a:spLocks noChangeArrowheads="1"/>
          </p:cNvSpPr>
          <p:nvPr/>
        </p:nvSpPr>
        <p:spPr bwMode="auto">
          <a:xfrm>
            <a:off x="3983735" y="3645154"/>
            <a:ext cx="216517" cy="152661"/>
          </a:xfrm>
          <a:prstGeom prst="rect">
            <a:avLst/>
          </a:prstGeom>
          <a:noFill/>
          <a:ln w="9525">
            <a:noFill/>
            <a:miter lim="800000"/>
            <a:headEnd/>
            <a:tailEnd/>
          </a:ln>
        </p:spPr>
        <p:txBody>
          <a:bodyPr wrap="none" lIns="0" tIns="0" rIns="0" bIns="0"/>
          <a:lstStyle/>
          <a:p>
            <a:pPr algn="r"/>
            <a:r>
              <a:rPr lang="en-US" sz="900" b="1" dirty="0" smtClean="0"/>
              <a:t>133%</a:t>
            </a:r>
            <a:endParaRPr lang="en-US" sz="900" b="1" dirty="0"/>
          </a:p>
        </p:txBody>
      </p:sp>
      <p:sp>
        <p:nvSpPr>
          <p:cNvPr id="191" name="Text Box 111"/>
          <p:cNvSpPr txBox="1">
            <a:spLocks noChangeArrowheads="1"/>
          </p:cNvSpPr>
          <p:nvPr/>
        </p:nvSpPr>
        <p:spPr bwMode="auto">
          <a:xfrm>
            <a:off x="3996623" y="3940935"/>
            <a:ext cx="204918" cy="130852"/>
          </a:xfrm>
          <a:prstGeom prst="rect">
            <a:avLst/>
          </a:prstGeom>
          <a:noFill/>
          <a:ln w="9525">
            <a:noFill/>
            <a:miter lim="800000"/>
            <a:headEnd/>
            <a:tailEnd/>
          </a:ln>
        </p:spPr>
        <p:txBody>
          <a:bodyPr wrap="none" lIns="0" tIns="0" rIns="0" bIns="0"/>
          <a:lstStyle/>
          <a:p>
            <a:pPr algn="r"/>
            <a:r>
              <a:rPr lang="en-US" sz="900" b="1" dirty="0"/>
              <a:t>100%</a:t>
            </a:r>
          </a:p>
        </p:txBody>
      </p:sp>
      <p:grpSp>
        <p:nvGrpSpPr>
          <p:cNvPr id="192" name="Group 113"/>
          <p:cNvGrpSpPr>
            <a:grpSpLocks/>
          </p:cNvGrpSpPr>
          <p:nvPr/>
        </p:nvGrpSpPr>
        <p:grpSpPr bwMode="auto">
          <a:xfrm>
            <a:off x="4231183" y="2481114"/>
            <a:ext cx="33509" cy="1538878"/>
            <a:chOff x="341" y="1220"/>
            <a:chExt cx="26" cy="1129"/>
          </a:xfrm>
        </p:grpSpPr>
        <p:sp>
          <p:nvSpPr>
            <p:cNvPr id="193" name="Line 115"/>
            <p:cNvSpPr>
              <a:spLocks noChangeShapeType="1"/>
            </p:cNvSpPr>
            <p:nvPr/>
          </p:nvSpPr>
          <p:spPr bwMode="auto">
            <a:xfrm flipH="1">
              <a:off x="347" y="2349"/>
              <a:ext cx="20" cy="0"/>
            </a:xfrm>
            <a:prstGeom prst="line">
              <a:avLst/>
            </a:prstGeom>
            <a:noFill/>
            <a:ln w="9525">
              <a:solidFill>
                <a:schemeClr val="tx1"/>
              </a:solidFill>
              <a:round/>
              <a:headEnd/>
              <a:tailEnd/>
            </a:ln>
          </p:spPr>
          <p:txBody>
            <a:bodyPr/>
            <a:lstStyle/>
            <a:p>
              <a:endParaRPr lang="en-US"/>
            </a:p>
          </p:txBody>
        </p:sp>
        <p:sp>
          <p:nvSpPr>
            <p:cNvPr id="194" name="Line 116"/>
            <p:cNvSpPr>
              <a:spLocks noChangeShapeType="1"/>
            </p:cNvSpPr>
            <p:nvPr/>
          </p:nvSpPr>
          <p:spPr bwMode="auto">
            <a:xfrm>
              <a:off x="347" y="2130"/>
              <a:ext cx="18" cy="0"/>
            </a:xfrm>
            <a:prstGeom prst="line">
              <a:avLst/>
            </a:prstGeom>
            <a:noFill/>
            <a:ln w="9525">
              <a:solidFill>
                <a:schemeClr val="tx1"/>
              </a:solidFill>
              <a:round/>
              <a:headEnd/>
              <a:tailEnd/>
            </a:ln>
          </p:spPr>
          <p:txBody>
            <a:bodyPr/>
            <a:lstStyle/>
            <a:p>
              <a:endParaRPr lang="en-US"/>
            </a:p>
          </p:txBody>
        </p:sp>
        <p:sp>
          <p:nvSpPr>
            <p:cNvPr id="195" name="Line 119"/>
            <p:cNvSpPr>
              <a:spLocks noChangeShapeType="1"/>
            </p:cNvSpPr>
            <p:nvPr/>
          </p:nvSpPr>
          <p:spPr bwMode="auto">
            <a:xfrm>
              <a:off x="341" y="1725"/>
              <a:ext cx="23" cy="0"/>
            </a:xfrm>
            <a:prstGeom prst="line">
              <a:avLst/>
            </a:prstGeom>
            <a:noFill/>
            <a:ln w="9525">
              <a:solidFill>
                <a:schemeClr val="tx1"/>
              </a:solidFill>
              <a:round/>
              <a:headEnd/>
              <a:tailEnd/>
            </a:ln>
          </p:spPr>
          <p:txBody>
            <a:bodyPr/>
            <a:lstStyle/>
            <a:p>
              <a:endParaRPr lang="en-US"/>
            </a:p>
          </p:txBody>
        </p:sp>
        <p:sp>
          <p:nvSpPr>
            <p:cNvPr id="196" name="Line 120"/>
            <p:cNvSpPr>
              <a:spLocks noChangeShapeType="1"/>
            </p:cNvSpPr>
            <p:nvPr/>
          </p:nvSpPr>
          <p:spPr bwMode="auto">
            <a:xfrm flipV="1">
              <a:off x="341" y="1220"/>
              <a:ext cx="24" cy="0"/>
            </a:xfrm>
            <a:prstGeom prst="line">
              <a:avLst/>
            </a:prstGeom>
            <a:noFill/>
            <a:ln w="9525">
              <a:solidFill>
                <a:schemeClr val="tx1"/>
              </a:solidFill>
              <a:round/>
              <a:headEnd/>
              <a:tailEnd/>
            </a:ln>
          </p:spPr>
          <p:txBody>
            <a:bodyPr/>
            <a:lstStyle/>
            <a:p>
              <a:endParaRPr lang="en-US"/>
            </a:p>
          </p:txBody>
        </p:sp>
      </p:grpSp>
      <p:sp>
        <p:nvSpPr>
          <p:cNvPr id="197" name="Rectangle 74"/>
          <p:cNvSpPr>
            <a:spLocks noChangeArrowheads="1"/>
          </p:cNvSpPr>
          <p:nvPr/>
        </p:nvSpPr>
        <p:spPr bwMode="auto">
          <a:xfrm>
            <a:off x="5192954" y="4629127"/>
            <a:ext cx="620592" cy="338554"/>
          </a:xfrm>
          <a:prstGeom prst="rect">
            <a:avLst/>
          </a:prstGeom>
          <a:noFill/>
          <a:ln w="9525">
            <a:noFill/>
            <a:miter lim="800000"/>
            <a:headEnd/>
            <a:tailEnd/>
          </a:ln>
        </p:spPr>
        <p:txBody>
          <a:bodyPr wrap="square">
            <a:spAutoFit/>
          </a:bodyPr>
          <a:lstStyle/>
          <a:p>
            <a:pPr algn="ctr"/>
            <a:r>
              <a:rPr lang="en-US" sz="800" b="1" dirty="0" smtClean="0"/>
              <a:t>HIV Positive</a:t>
            </a:r>
            <a:endParaRPr lang="en-US" sz="800" dirty="0"/>
          </a:p>
        </p:txBody>
      </p:sp>
      <p:grpSp>
        <p:nvGrpSpPr>
          <p:cNvPr id="198" name="Group 152"/>
          <p:cNvGrpSpPr>
            <a:grpSpLocks/>
          </p:cNvGrpSpPr>
          <p:nvPr/>
        </p:nvGrpSpPr>
        <p:grpSpPr bwMode="auto">
          <a:xfrm>
            <a:off x="7648030" y="2485860"/>
            <a:ext cx="420688" cy="2147409"/>
            <a:chOff x="7092673" y="2041927"/>
            <a:chExt cx="481012" cy="2457399"/>
          </a:xfrm>
        </p:grpSpPr>
        <p:sp>
          <p:nvSpPr>
            <p:cNvPr id="199" name="Rectangle 123"/>
            <p:cNvSpPr>
              <a:spLocks noChangeArrowheads="1"/>
            </p:cNvSpPr>
            <p:nvPr/>
          </p:nvSpPr>
          <p:spPr bwMode="auto">
            <a:xfrm>
              <a:off x="7092673" y="2455700"/>
              <a:ext cx="481012" cy="2043626"/>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sp>
          <p:nvSpPr>
            <p:cNvPr id="200" name="Rectangle 125"/>
            <p:cNvSpPr>
              <a:spLocks noChangeArrowheads="1"/>
            </p:cNvSpPr>
            <p:nvPr/>
          </p:nvSpPr>
          <p:spPr bwMode="auto">
            <a:xfrm>
              <a:off x="7092673" y="2041927"/>
              <a:ext cx="477381" cy="413771"/>
            </a:xfrm>
            <a:prstGeom prst="rect">
              <a:avLst/>
            </a:prstGeom>
            <a:solidFill>
              <a:schemeClr val="tx2">
                <a:lumMod val="50000"/>
              </a:schemeClr>
            </a:solidFill>
            <a:ln w="9525">
              <a:noFill/>
              <a:miter lim="800000"/>
              <a:headEnd/>
              <a:tailEnd/>
            </a:ln>
          </p:spPr>
          <p:txBody>
            <a:bodyPr wrap="none" anchor="ctr"/>
            <a:lstStyle/>
            <a:p>
              <a:pPr algn="ctr" eaLnBrk="0" hangingPunct="0">
                <a:defRPr/>
              </a:pPr>
              <a:endParaRPr lang="en-US" dirty="0">
                <a:cs typeface="Calibri" pitchFamily="34" charset="0"/>
              </a:endParaRPr>
            </a:p>
          </p:txBody>
        </p:sp>
      </p:grpSp>
      <p:sp>
        <p:nvSpPr>
          <p:cNvPr id="201" name="Rectangle 127"/>
          <p:cNvSpPr>
            <a:spLocks noChangeArrowheads="1"/>
          </p:cNvSpPr>
          <p:nvPr/>
        </p:nvSpPr>
        <p:spPr bwMode="auto">
          <a:xfrm>
            <a:off x="7543578" y="4639147"/>
            <a:ext cx="629591" cy="523220"/>
          </a:xfrm>
          <a:prstGeom prst="rect">
            <a:avLst/>
          </a:prstGeom>
          <a:noFill/>
          <a:ln w="9525">
            <a:noFill/>
            <a:miter lim="800000"/>
            <a:headEnd/>
            <a:tailEnd/>
          </a:ln>
        </p:spPr>
        <p:txBody>
          <a:bodyPr wrap="square">
            <a:spAutoFit/>
          </a:bodyPr>
          <a:lstStyle/>
          <a:p>
            <a:pPr algn="ctr"/>
            <a:r>
              <a:rPr lang="en-US" sz="700" b="1" dirty="0" smtClean="0"/>
              <a:t>Individuals with breast or cervical cancer</a:t>
            </a:r>
          </a:p>
        </p:txBody>
      </p:sp>
      <p:sp>
        <p:nvSpPr>
          <p:cNvPr id="202" name="Rectangle 130"/>
          <p:cNvSpPr>
            <a:spLocks noChangeArrowheads="1"/>
          </p:cNvSpPr>
          <p:nvPr/>
        </p:nvSpPr>
        <p:spPr bwMode="auto">
          <a:xfrm>
            <a:off x="8127391" y="2485860"/>
            <a:ext cx="420624" cy="2142164"/>
          </a:xfrm>
          <a:prstGeom prst="rect">
            <a:avLst/>
          </a:prstGeom>
          <a:solidFill>
            <a:schemeClr val="accent6">
              <a:lumMod val="60000"/>
              <a:lumOff val="40000"/>
            </a:schemeClr>
          </a:solidFill>
          <a:ln w="9525">
            <a:noFill/>
            <a:miter lim="800000"/>
            <a:headEnd/>
            <a:tailEnd/>
          </a:ln>
        </p:spPr>
        <p:txBody>
          <a:bodyPr/>
          <a:lstStyle/>
          <a:p>
            <a:pPr algn="ctr" eaLnBrk="0" hangingPunct="0">
              <a:defRPr/>
            </a:pPr>
            <a:endParaRPr lang="en-US" dirty="0">
              <a:cs typeface="Calibri" pitchFamily="34" charset="0"/>
            </a:endParaRPr>
          </a:p>
        </p:txBody>
      </p:sp>
      <p:sp>
        <p:nvSpPr>
          <p:cNvPr id="203" name="Rectangle 77"/>
          <p:cNvSpPr>
            <a:spLocks noChangeArrowheads="1"/>
          </p:cNvSpPr>
          <p:nvPr/>
        </p:nvSpPr>
        <p:spPr bwMode="auto">
          <a:xfrm>
            <a:off x="5704348" y="4636813"/>
            <a:ext cx="553357" cy="215444"/>
          </a:xfrm>
          <a:prstGeom prst="rect">
            <a:avLst/>
          </a:prstGeom>
          <a:noFill/>
          <a:ln w="9525">
            <a:noFill/>
            <a:miter lim="800000"/>
            <a:headEnd/>
            <a:tailEnd/>
          </a:ln>
        </p:spPr>
        <p:txBody>
          <a:bodyPr wrap="none">
            <a:spAutoFit/>
          </a:bodyPr>
          <a:lstStyle/>
          <a:p>
            <a:pPr algn="ctr"/>
            <a:r>
              <a:rPr lang="en-US" sz="800" b="1" dirty="0" smtClean="0"/>
              <a:t>Disabled</a:t>
            </a:r>
          </a:p>
        </p:txBody>
      </p:sp>
      <p:grpSp>
        <p:nvGrpSpPr>
          <p:cNvPr id="204" name="Group 150"/>
          <p:cNvGrpSpPr>
            <a:grpSpLocks/>
          </p:cNvGrpSpPr>
          <p:nvPr/>
        </p:nvGrpSpPr>
        <p:grpSpPr bwMode="auto">
          <a:xfrm>
            <a:off x="6704135" y="2489370"/>
            <a:ext cx="417722" cy="2146856"/>
            <a:chOff x="4832350" y="2039438"/>
            <a:chExt cx="481014" cy="2465887"/>
          </a:xfrm>
        </p:grpSpPr>
        <p:sp>
          <p:nvSpPr>
            <p:cNvPr id="205" name="Rectangle 140"/>
            <p:cNvSpPr>
              <a:spLocks noChangeArrowheads="1"/>
            </p:cNvSpPr>
            <p:nvPr/>
          </p:nvSpPr>
          <p:spPr bwMode="auto">
            <a:xfrm>
              <a:off x="4832351" y="3463914"/>
              <a:ext cx="481013" cy="1041411"/>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sp>
          <p:nvSpPr>
            <p:cNvPr id="206" name="Rectangle 142"/>
            <p:cNvSpPr>
              <a:spLocks noChangeArrowheads="1"/>
            </p:cNvSpPr>
            <p:nvPr/>
          </p:nvSpPr>
          <p:spPr bwMode="auto">
            <a:xfrm>
              <a:off x="4832350" y="2039438"/>
              <a:ext cx="481013" cy="1424474"/>
            </a:xfrm>
            <a:prstGeom prst="rect">
              <a:avLst/>
            </a:prstGeom>
            <a:solidFill>
              <a:schemeClr val="tx2">
                <a:lumMod val="50000"/>
              </a:schemeClr>
            </a:solidFill>
            <a:ln w="9525">
              <a:noFill/>
              <a:miter lim="800000"/>
              <a:headEnd/>
              <a:tailEnd/>
            </a:ln>
          </p:spPr>
          <p:txBody>
            <a:bodyPr wrap="none" anchor="ctr"/>
            <a:lstStyle/>
            <a:p>
              <a:pPr algn="ctr" eaLnBrk="0" hangingPunct="0">
                <a:defRPr/>
              </a:pPr>
              <a:endParaRPr lang="en-US" dirty="0">
                <a:cs typeface="Calibri" pitchFamily="34" charset="0"/>
              </a:endParaRPr>
            </a:p>
          </p:txBody>
        </p:sp>
      </p:grpSp>
      <p:sp>
        <p:nvSpPr>
          <p:cNvPr id="207" name="TextBox 6"/>
          <p:cNvSpPr txBox="1">
            <a:spLocks noChangeArrowheads="1"/>
          </p:cNvSpPr>
          <p:nvPr/>
        </p:nvSpPr>
        <p:spPr bwMode="auto">
          <a:xfrm>
            <a:off x="457200" y="5559962"/>
            <a:ext cx="8229600" cy="830997"/>
          </a:xfrm>
          <a:prstGeom prst="rect">
            <a:avLst/>
          </a:prstGeom>
          <a:noFill/>
          <a:ln w="9525">
            <a:noFill/>
            <a:miter lim="800000"/>
            <a:headEnd/>
            <a:tailEnd/>
          </a:ln>
        </p:spPr>
        <p:txBody>
          <a:bodyPr lIns="0" rIns="0" anchor="b">
            <a:spAutoFit/>
          </a:bodyPr>
          <a:lstStyle/>
          <a:p>
            <a:r>
              <a:rPr lang="en-US" sz="800" dirty="0">
                <a:solidFill>
                  <a:srgbClr val="1C1C1C"/>
                </a:solidFill>
              </a:rPr>
              <a:t>*FPL = </a:t>
            </a:r>
            <a:r>
              <a:rPr lang="en-US" sz="800" dirty="0" smtClean="0">
                <a:solidFill>
                  <a:srgbClr val="1C1C1C"/>
                </a:solidFill>
              </a:rPr>
              <a:t>income as percent of federal </a:t>
            </a:r>
            <a:r>
              <a:rPr lang="en-US" sz="800" dirty="0">
                <a:solidFill>
                  <a:srgbClr val="1C1C1C"/>
                </a:solidFill>
              </a:rPr>
              <a:t>poverty </a:t>
            </a:r>
            <a:r>
              <a:rPr lang="en-US" sz="800" dirty="0" smtClean="0">
                <a:solidFill>
                  <a:srgbClr val="1C1C1C"/>
                </a:solidFill>
              </a:rPr>
              <a:t>level</a:t>
            </a:r>
          </a:p>
          <a:p>
            <a:r>
              <a:rPr lang="en-US" sz="800" dirty="0" smtClean="0">
                <a:solidFill>
                  <a:srgbClr val="1C1C1C"/>
                </a:solidFill>
              </a:rPr>
              <a:t>** </a:t>
            </a:r>
            <a:r>
              <a:rPr lang="en-US" sz="800" dirty="0">
                <a:solidFill>
                  <a:srgbClr val="1C1C1C"/>
                </a:solidFill>
              </a:rPr>
              <a:t>I</a:t>
            </a:r>
            <a:r>
              <a:rPr lang="en-US" sz="800" dirty="0" smtClean="0">
                <a:solidFill>
                  <a:srgbClr val="1C1C1C"/>
                </a:solidFill>
              </a:rPr>
              <a:t>ncludes members previously eligible for Commonwealth Care and for MassHealth Basic and Essential. </a:t>
            </a:r>
          </a:p>
          <a:p>
            <a:r>
              <a:rPr lang="en-US" sz="700" dirty="0" smtClean="0">
                <a:solidFill>
                  <a:srgbClr val="1C1C1C"/>
                </a:solidFill>
              </a:rPr>
              <a:t>NOTE</a:t>
            </a:r>
            <a:r>
              <a:rPr lang="en-US" sz="700" dirty="0">
                <a:solidFill>
                  <a:srgbClr val="1C1C1C"/>
                </a:solidFill>
              </a:rPr>
              <a:t>: </a:t>
            </a:r>
            <a:r>
              <a:rPr lang="en-US" sz="800" dirty="0" smtClean="0">
                <a:solidFill>
                  <a:srgbClr val="1C1C1C"/>
                </a:solidFill>
              </a:rPr>
              <a:t>Several MassHealth programs are no longer available effective 1/1/2014 including: MassHealth Basic and Essential, Insurance Partnership, Healthy Start, Prenatal, Commonwealth Care, and the Medical Security Program. Populations previously covered by these programs will now be covered by MassHealth Standard, Care Plus and  Connector Care.</a:t>
            </a:r>
            <a:endParaRPr lang="en-US" sz="800" dirty="0">
              <a:solidFill>
                <a:srgbClr val="1C1C1C"/>
              </a:solidFill>
            </a:endParaRPr>
          </a:p>
          <a:p>
            <a:r>
              <a:rPr lang="en-US" sz="600" dirty="0">
                <a:solidFill>
                  <a:srgbClr val="1C1C1C"/>
                </a:solidFill>
              </a:rPr>
              <a:t>NOTE: </a:t>
            </a:r>
            <a:r>
              <a:rPr lang="en-US" sz="800" dirty="0">
                <a:solidFill>
                  <a:srgbClr val="1C1C1C"/>
                </a:solidFill>
              </a:rPr>
              <a:t>In general, the eligibility level for seniors age 65 and older is 100% of FPL and assets of </a:t>
            </a:r>
            <a:r>
              <a:rPr lang="en-US" sz="800" dirty="0" smtClean="0">
                <a:solidFill>
                  <a:srgbClr val="1C1C1C"/>
                </a:solidFill>
              </a:rPr>
              <a:t>up to $2,000 </a:t>
            </a:r>
            <a:r>
              <a:rPr lang="en-US" sz="800" dirty="0">
                <a:solidFill>
                  <a:srgbClr val="1C1C1C"/>
                </a:solidFill>
              </a:rPr>
              <a:t>for an individual or $4,000 for a couple.  More generous eligibility rules apply for seniors residing in nursing facilities or enrolled in special waiver programs</a:t>
            </a:r>
            <a:r>
              <a:rPr lang="en-US" sz="800" dirty="0"/>
              <a:t>.  </a:t>
            </a:r>
          </a:p>
        </p:txBody>
      </p:sp>
      <p:sp>
        <p:nvSpPr>
          <p:cNvPr id="208" name="Rectangle 78"/>
          <p:cNvSpPr>
            <a:spLocks noChangeArrowheads="1"/>
          </p:cNvSpPr>
          <p:nvPr/>
        </p:nvSpPr>
        <p:spPr bwMode="auto">
          <a:xfrm>
            <a:off x="7120476" y="4657629"/>
            <a:ext cx="570989" cy="338554"/>
          </a:xfrm>
          <a:prstGeom prst="rect">
            <a:avLst/>
          </a:prstGeom>
          <a:noFill/>
          <a:ln w="9525">
            <a:noFill/>
            <a:miter lim="800000"/>
            <a:headEnd/>
            <a:tailEnd/>
          </a:ln>
        </p:spPr>
        <p:txBody>
          <a:bodyPr wrap="none">
            <a:spAutoFit/>
          </a:bodyPr>
          <a:lstStyle/>
          <a:p>
            <a:pPr algn="ctr"/>
            <a:r>
              <a:rPr lang="en-US" sz="800" b="1" dirty="0" smtClean="0"/>
              <a:t>Pregnant</a:t>
            </a:r>
          </a:p>
          <a:p>
            <a:pPr algn="ctr"/>
            <a:r>
              <a:rPr lang="en-US" sz="800" b="1" dirty="0" smtClean="0"/>
              <a:t>All ages</a:t>
            </a:r>
            <a:endParaRPr lang="en-US" sz="800" dirty="0"/>
          </a:p>
        </p:txBody>
      </p:sp>
      <p:grpSp>
        <p:nvGrpSpPr>
          <p:cNvPr id="209" name="Group 151"/>
          <p:cNvGrpSpPr>
            <a:grpSpLocks/>
          </p:cNvGrpSpPr>
          <p:nvPr/>
        </p:nvGrpSpPr>
        <p:grpSpPr bwMode="auto">
          <a:xfrm>
            <a:off x="7169796" y="2485859"/>
            <a:ext cx="420688" cy="2147410"/>
            <a:chOff x="5956300" y="2039730"/>
            <a:chExt cx="482601" cy="2465595"/>
          </a:xfrm>
        </p:grpSpPr>
        <p:sp>
          <p:nvSpPr>
            <p:cNvPr id="210" name="Rectangle 144"/>
            <p:cNvSpPr>
              <a:spLocks noChangeArrowheads="1"/>
            </p:cNvSpPr>
            <p:nvPr/>
          </p:nvSpPr>
          <p:spPr bwMode="auto">
            <a:xfrm>
              <a:off x="5957888" y="2824204"/>
              <a:ext cx="481013" cy="1681121"/>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sp>
          <p:nvSpPr>
            <p:cNvPr id="211" name="Rectangle 145"/>
            <p:cNvSpPr>
              <a:spLocks noChangeArrowheads="1"/>
            </p:cNvSpPr>
            <p:nvPr/>
          </p:nvSpPr>
          <p:spPr bwMode="auto">
            <a:xfrm>
              <a:off x="5956300" y="2039730"/>
              <a:ext cx="482601" cy="784882"/>
            </a:xfrm>
            <a:prstGeom prst="rect">
              <a:avLst/>
            </a:prstGeom>
            <a:solidFill>
              <a:schemeClr val="tx2">
                <a:lumMod val="50000"/>
              </a:schemeClr>
            </a:solidFill>
            <a:ln w="9525">
              <a:noFill/>
              <a:miter lim="800000"/>
              <a:headEnd/>
              <a:tailEnd/>
            </a:ln>
          </p:spPr>
          <p:txBody>
            <a:bodyPr wrap="none" anchor="ctr"/>
            <a:lstStyle/>
            <a:p>
              <a:pPr algn="ctr" eaLnBrk="0" hangingPunct="0">
                <a:defRPr/>
              </a:pPr>
              <a:endParaRPr lang="en-US" dirty="0">
                <a:cs typeface="Calibri" pitchFamily="34" charset="0"/>
              </a:endParaRPr>
            </a:p>
          </p:txBody>
        </p:sp>
      </p:grpSp>
      <p:sp>
        <p:nvSpPr>
          <p:cNvPr id="212" name="Slide Number Placeholder 153"/>
          <p:cNvSpPr>
            <a:spLocks noGrp="1"/>
          </p:cNvSpPr>
          <p:nvPr>
            <p:ph type="sldNum" sz="quarter" idx="10"/>
          </p:nvPr>
        </p:nvSpPr>
        <p:spPr>
          <a:xfrm>
            <a:off x="8747125" y="6559550"/>
            <a:ext cx="396875" cy="296863"/>
          </a:xfrm>
        </p:spPr>
        <p:txBody>
          <a:bodyPr/>
          <a:lstStyle/>
          <a:p>
            <a:pPr>
              <a:defRPr/>
            </a:pPr>
            <a:fld id="{B8738A8D-B03E-4C9C-AB40-1432D0977113}" type="slidenum">
              <a:rPr lang="en-US" smtClean="0"/>
              <a:pPr>
                <a:defRPr/>
              </a:pPr>
              <a:t>5</a:t>
            </a:fld>
            <a:endParaRPr lang="en-US" dirty="0"/>
          </a:p>
        </p:txBody>
      </p:sp>
      <p:sp>
        <p:nvSpPr>
          <p:cNvPr id="213" name="Text Box 51"/>
          <p:cNvSpPr txBox="1">
            <a:spLocks noChangeArrowheads="1"/>
          </p:cNvSpPr>
          <p:nvPr/>
        </p:nvSpPr>
        <p:spPr bwMode="auto">
          <a:xfrm>
            <a:off x="395573" y="3453098"/>
            <a:ext cx="219489" cy="132720"/>
          </a:xfrm>
          <a:prstGeom prst="rect">
            <a:avLst/>
          </a:prstGeom>
          <a:noFill/>
          <a:ln w="9525">
            <a:noFill/>
            <a:miter lim="800000"/>
            <a:headEnd/>
            <a:tailEnd/>
          </a:ln>
        </p:spPr>
        <p:txBody>
          <a:bodyPr wrap="none" lIns="0" tIns="0" rIns="0" bIns="0"/>
          <a:lstStyle/>
          <a:p>
            <a:pPr algn="r"/>
            <a:r>
              <a:rPr lang="en-US" sz="900" b="1" dirty="0" smtClean="0"/>
              <a:t>150%</a:t>
            </a:r>
            <a:endParaRPr lang="en-US" sz="900" b="1" dirty="0"/>
          </a:p>
        </p:txBody>
      </p:sp>
      <p:sp>
        <p:nvSpPr>
          <p:cNvPr id="214" name="Line 57"/>
          <p:cNvSpPr>
            <a:spLocks noChangeShapeType="1"/>
          </p:cNvSpPr>
          <p:nvPr/>
        </p:nvSpPr>
        <p:spPr bwMode="auto">
          <a:xfrm>
            <a:off x="640717" y="3540134"/>
            <a:ext cx="43363" cy="0"/>
          </a:xfrm>
          <a:prstGeom prst="line">
            <a:avLst/>
          </a:prstGeom>
          <a:noFill/>
          <a:ln w="9525">
            <a:solidFill>
              <a:schemeClr val="tx1"/>
            </a:solidFill>
            <a:round/>
            <a:headEnd/>
            <a:tailEnd/>
          </a:ln>
        </p:spPr>
        <p:txBody>
          <a:bodyPr/>
          <a:lstStyle/>
          <a:p>
            <a:endParaRPr lang="en-US"/>
          </a:p>
        </p:txBody>
      </p:sp>
      <p:sp>
        <p:nvSpPr>
          <p:cNvPr id="215" name="Text Box 110"/>
          <p:cNvSpPr txBox="1">
            <a:spLocks noChangeArrowheads="1"/>
          </p:cNvSpPr>
          <p:nvPr/>
        </p:nvSpPr>
        <p:spPr bwMode="auto">
          <a:xfrm>
            <a:off x="3997068" y="3483410"/>
            <a:ext cx="204918" cy="132720"/>
          </a:xfrm>
          <a:prstGeom prst="rect">
            <a:avLst/>
          </a:prstGeom>
          <a:noFill/>
          <a:ln w="9525">
            <a:noFill/>
            <a:miter lim="800000"/>
            <a:headEnd/>
            <a:tailEnd/>
          </a:ln>
        </p:spPr>
        <p:txBody>
          <a:bodyPr wrap="none" lIns="0" tIns="0" rIns="0" bIns="0"/>
          <a:lstStyle/>
          <a:p>
            <a:pPr algn="r"/>
            <a:r>
              <a:rPr lang="en-US" sz="900" b="1" dirty="0" smtClean="0"/>
              <a:t>150%</a:t>
            </a:r>
            <a:endParaRPr lang="en-US" sz="900" b="1" dirty="0"/>
          </a:p>
        </p:txBody>
      </p:sp>
      <p:sp>
        <p:nvSpPr>
          <p:cNvPr id="216" name="Line 119"/>
          <p:cNvSpPr>
            <a:spLocks noChangeShapeType="1"/>
          </p:cNvSpPr>
          <p:nvPr/>
        </p:nvSpPr>
        <p:spPr bwMode="auto">
          <a:xfrm flipH="1" flipV="1">
            <a:off x="4231184" y="3549769"/>
            <a:ext cx="30930" cy="0"/>
          </a:xfrm>
          <a:prstGeom prst="line">
            <a:avLst/>
          </a:prstGeom>
          <a:noFill/>
          <a:ln w="9525">
            <a:solidFill>
              <a:schemeClr val="tx1"/>
            </a:solidFill>
            <a:round/>
            <a:headEnd/>
            <a:tailEnd/>
          </a:ln>
        </p:spPr>
        <p:txBody>
          <a:bodyPr/>
          <a:lstStyle/>
          <a:p>
            <a:endParaRPr lang="en-US"/>
          </a:p>
        </p:txBody>
      </p:sp>
      <p:sp>
        <p:nvSpPr>
          <p:cNvPr id="217" name="Rectangle 76"/>
          <p:cNvSpPr>
            <a:spLocks noChangeArrowheads="1"/>
          </p:cNvSpPr>
          <p:nvPr/>
        </p:nvSpPr>
        <p:spPr bwMode="auto">
          <a:xfrm>
            <a:off x="4253841" y="4649063"/>
            <a:ext cx="585774" cy="338554"/>
          </a:xfrm>
          <a:prstGeom prst="rect">
            <a:avLst/>
          </a:prstGeom>
          <a:noFill/>
          <a:ln w="9525">
            <a:noFill/>
            <a:miter lim="800000"/>
            <a:headEnd/>
            <a:tailEnd/>
          </a:ln>
        </p:spPr>
        <p:txBody>
          <a:bodyPr wrap="square">
            <a:spAutoFit/>
          </a:bodyPr>
          <a:lstStyle/>
          <a:p>
            <a:pPr algn="ctr"/>
            <a:r>
              <a:rPr lang="en-US" sz="800" b="1" dirty="0" smtClean="0"/>
              <a:t>All Other</a:t>
            </a:r>
            <a:r>
              <a:rPr lang="en-US" sz="600" b="1" dirty="0" smtClean="0"/>
              <a:t>**</a:t>
            </a:r>
            <a:endParaRPr lang="en-US" sz="600" dirty="0"/>
          </a:p>
        </p:txBody>
      </p:sp>
      <p:sp>
        <p:nvSpPr>
          <p:cNvPr id="218" name="Text Box 107"/>
          <p:cNvSpPr txBox="1">
            <a:spLocks noChangeArrowheads="1"/>
          </p:cNvSpPr>
          <p:nvPr/>
        </p:nvSpPr>
        <p:spPr bwMode="auto">
          <a:xfrm>
            <a:off x="3997068" y="2786975"/>
            <a:ext cx="204918" cy="132720"/>
          </a:xfrm>
          <a:prstGeom prst="rect">
            <a:avLst/>
          </a:prstGeom>
          <a:noFill/>
          <a:ln w="9525">
            <a:noFill/>
            <a:miter lim="800000"/>
            <a:headEnd/>
            <a:tailEnd/>
          </a:ln>
        </p:spPr>
        <p:txBody>
          <a:bodyPr wrap="none" lIns="0" tIns="0" rIns="0" bIns="0"/>
          <a:lstStyle/>
          <a:p>
            <a:pPr algn="r"/>
            <a:r>
              <a:rPr lang="en-US" sz="900" b="1" dirty="0" smtClean="0"/>
              <a:t>250%</a:t>
            </a:r>
            <a:endParaRPr lang="en-US" sz="900" b="1" dirty="0"/>
          </a:p>
        </p:txBody>
      </p:sp>
      <p:sp>
        <p:nvSpPr>
          <p:cNvPr id="219" name="Line 119"/>
          <p:cNvSpPr>
            <a:spLocks noChangeShapeType="1"/>
          </p:cNvSpPr>
          <p:nvPr/>
        </p:nvSpPr>
        <p:spPr bwMode="auto">
          <a:xfrm flipH="1">
            <a:off x="4238914" y="2847654"/>
            <a:ext cx="23195" cy="3"/>
          </a:xfrm>
          <a:prstGeom prst="line">
            <a:avLst/>
          </a:prstGeom>
          <a:noFill/>
          <a:ln w="9525">
            <a:solidFill>
              <a:schemeClr val="tx1"/>
            </a:solidFill>
            <a:round/>
            <a:headEnd/>
            <a:tailEnd/>
          </a:ln>
        </p:spPr>
        <p:txBody>
          <a:bodyPr/>
          <a:lstStyle/>
          <a:p>
            <a:endParaRPr lang="en-US"/>
          </a:p>
        </p:txBody>
      </p:sp>
      <p:sp>
        <p:nvSpPr>
          <p:cNvPr id="220" name="Rectangle 10"/>
          <p:cNvSpPr>
            <a:spLocks noChangeArrowheads="1"/>
          </p:cNvSpPr>
          <p:nvPr/>
        </p:nvSpPr>
        <p:spPr bwMode="auto">
          <a:xfrm>
            <a:off x="1447919" y="3543411"/>
            <a:ext cx="647581" cy="1075800"/>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sp>
        <p:nvSpPr>
          <p:cNvPr id="221" name="Rectangle 41"/>
          <p:cNvSpPr>
            <a:spLocks noChangeArrowheads="1"/>
          </p:cNvSpPr>
          <p:nvPr/>
        </p:nvSpPr>
        <p:spPr bwMode="auto">
          <a:xfrm>
            <a:off x="6230735" y="3721229"/>
            <a:ext cx="420687" cy="917918"/>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sp>
        <p:nvSpPr>
          <p:cNvPr id="222" name="Rectangle 77"/>
          <p:cNvSpPr>
            <a:spLocks noChangeArrowheads="1"/>
          </p:cNvSpPr>
          <p:nvPr/>
        </p:nvSpPr>
        <p:spPr bwMode="auto">
          <a:xfrm>
            <a:off x="6096915" y="4636813"/>
            <a:ext cx="657225" cy="523220"/>
          </a:xfrm>
          <a:prstGeom prst="rect">
            <a:avLst/>
          </a:prstGeom>
          <a:noFill/>
          <a:ln w="9525">
            <a:noFill/>
            <a:miter lim="800000"/>
            <a:headEnd/>
            <a:tailEnd/>
          </a:ln>
        </p:spPr>
        <p:txBody>
          <a:bodyPr wrap="square">
            <a:spAutoFit/>
          </a:bodyPr>
          <a:lstStyle/>
          <a:p>
            <a:pPr algn="ctr"/>
            <a:r>
              <a:rPr lang="en-US" sz="700" b="1" dirty="0" smtClean="0"/>
              <a:t>Individuals receiving</a:t>
            </a:r>
          </a:p>
          <a:p>
            <a:pPr algn="ctr"/>
            <a:r>
              <a:rPr lang="en-US" sz="700" b="1" dirty="0" smtClean="0"/>
              <a:t> services from DMH</a:t>
            </a:r>
            <a:endParaRPr lang="en-US" sz="700" b="1" dirty="0"/>
          </a:p>
        </p:txBody>
      </p:sp>
      <p:sp>
        <p:nvSpPr>
          <p:cNvPr id="223" name="Rectangle 67"/>
          <p:cNvSpPr>
            <a:spLocks noChangeArrowheads="1"/>
          </p:cNvSpPr>
          <p:nvPr/>
        </p:nvSpPr>
        <p:spPr bwMode="auto">
          <a:xfrm>
            <a:off x="2018388" y="4603065"/>
            <a:ext cx="690562" cy="184666"/>
          </a:xfrm>
          <a:prstGeom prst="rect">
            <a:avLst/>
          </a:prstGeom>
          <a:noFill/>
          <a:ln w="9525">
            <a:noFill/>
            <a:miter lim="800000"/>
            <a:headEnd/>
            <a:tailEnd/>
          </a:ln>
        </p:spPr>
        <p:txBody>
          <a:bodyPr wrap="square">
            <a:spAutoFit/>
          </a:bodyPr>
          <a:lstStyle/>
          <a:p>
            <a:pPr algn="ctr"/>
            <a:endParaRPr lang="en-US" sz="600" dirty="0"/>
          </a:p>
        </p:txBody>
      </p:sp>
      <p:sp>
        <p:nvSpPr>
          <p:cNvPr id="224" name="Rectangle 42"/>
          <p:cNvSpPr>
            <a:spLocks noChangeArrowheads="1"/>
          </p:cNvSpPr>
          <p:nvPr/>
        </p:nvSpPr>
        <p:spPr bwMode="auto">
          <a:xfrm>
            <a:off x="5292523" y="3169452"/>
            <a:ext cx="411826" cy="552033"/>
          </a:xfrm>
          <a:prstGeom prst="rect">
            <a:avLst/>
          </a:prstGeom>
          <a:solidFill>
            <a:schemeClr val="accent3"/>
          </a:solidFill>
          <a:ln w="9525">
            <a:noFill/>
            <a:miter lim="800000"/>
            <a:headEnd/>
            <a:tailEnd/>
          </a:ln>
        </p:spPr>
        <p:txBody>
          <a:bodyPr/>
          <a:lstStyle/>
          <a:p>
            <a:pPr algn="ctr" eaLnBrk="0" hangingPunct="0"/>
            <a:endParaRPr lang="en-US"/>
          </a:p>
        </p:txBody>
      </p:sp>
      <p:sp>
        <p:nvSpPr>
          <p:cNvPr id="225" name="Rectangle 127"/>
          <p:cNvSpPr>
            <a:spLocks noChangeArrowheads="1"/>
          </p:cNvSpPr>
          <p:nvPr/>
        </p:nvSpPr>
        <p:spPr bwMode="auto">
          <a:xfrm>
            <a:off x="8068854" y="4639147"/>
            <a:ext cx="554573" cy="461665"/>
          </a:xfrm>
          <a:prstGeom prst="rect">
            <a:avLst/>
          </a:prstGeom>
          <a:noFill/>
          <a:ln w="9525">
            <a:noFill/>
            <a:miter lim="800000"/>
            <a:headEnd/>
            <a:tailEnd/>
          </a:ln>
        </p:spPr>
        <p:txBody>
          <a:bodyPr wrap="square">
            <a:spAutoFit/>
          </a:bodyPr>
          <a:lstStyle/>
          <a:p>
            <a:pPr algn="ctr"/>
            <a:r>
              <a:rPr lang="en-US" sz="800" b="1" dirty="0" smtClean="0"/>
              <a:t>HCBS Waiver Group</a:t>
            </a:r>
            <a:endParaRPr lang="en-US" sz="800" dirty="0"/>
          </a:p>
        </p:txBody>
      </p:sp>
      <p:sp>
        <p:nvSpPr>
          <p:cNvPr id="226" name="Rectangle 42"/>
          <p:cNvSpPr>
            <a:spLocks noChangeArrowheads="1"/>
          </p:cNvSpPr>
          <p:nvPr/>
        </p:nvSpPr>
        <p:spPr bwMode="auto">
          <a:xfrm>
            <a:off x="4343305" y="3721483"/>
            <a:ext cx="406844" cy="917663"/>
          </a:xfrm>
          <a:prstGeom prst="rect">
            <a:avLst/>
          </a:prstGeom>
          <a:solidFill>
            <a:schemeClr val="accent1">
              <a:lumMod val="75000"/>
            </a:schemeClr>
          </a:solidFill>
          <a:ln w="9525">
            <a:noFill/>
            <a:miter lim="800000"/>
            <a:headEnd/>
            <a:tailEnd/>
          </a:ln>
        </p:spPr>
        <p:txBody>
          <a:bodyPr/>
          <a:lstStyle/>
          <a:p>
            <a:pPr algn="ctr" eaLnBrk="0" hangingPunct="0"/>
            <a:endParaRPr lang="en-US"/>
          </a:p>
        </p:txBody>
      </p:sp>
      <p:sp>
        <p:nvSpPr>
          <p:cNvPr id="227" name="Rectangle 142"/>
          <p:cNvSpPr>
            <a:spLocks noChangeArrowheads="1"/>
          </p:cNvSpPr>
          <p:nvPr/>
        </p:nvSpPr>
        <p:spPr bwMode="auto">
          <a:xfrm>
            <a:off x="6230735" y="2489370"/>
            <a:ext cx="419100" cy="1231859"/>
          </a:xfrm>
          <a:prstGeom prst="rect">
            <a:avLst/>
          </a:prstGeom>
          <a:solidFill>
            <a:schemeClr val="tx2">
              <a:lumMod val="50000"/>
            </a:schemeClr>
          </a:solidFill>
          <a:ln w="9525">
            <a:noFill/>
            <a:miter lim="800000"/>
            <a:headEnd/>
            <a:tailEnd/>
          </a:ln>
        </p:spPr>
        <p:txBody>
          <a:bodyPr wrap="none" anchor="ctr"/>
          <a:lstStyle/>
          <a:p>
            <a:pPr algn="ctr" eaLnBrk="0" hangingPunct="0">
              <a:defRPr/>
            </a:pPr>
            <a:endParaRPr lang="en-US" dirty="0">
              <a:cs typeface="Calibri" pitchFamily="34" charset="0"/>
            </a:endParaRPr>
          </a:p>
        </p:txBody>
      </p:sp>
      <p:sp>
        <p:nvSpPr>
          <p:cNvPr id="228" name="Rectangle 142"/>
          <p:cNvSpPr>
            <a:spLocks noChangeArrowheads="1"/>
          </p:cNvSpPr>
          <p:nvPr/>
        </p:nvSpPr>
        <p:spPr bwMode="auto">
          <a:xfrm>
            <a:off x="5292522" y="2489370"/>
            <a:ext cx="411825" cy="679726"/>
          </a:xfrm>
          <a:prstGeom prst="rect">
            <a:avLst/>
          </a:prstGeom>
          <a:solidFill>
            <a:schemeClr val="tx2">
              <a:lumMod val="50000"/>
            </a:schemeClr>
          </a:solidFill>
          <a:ln w="9525">
            <a:noFill/>
            <a:miter lim="800000"/>
            <a:headEnd/>
            <a:tailEnd/>
          </a:ln>
        </p:spPr>
        <p:txBody>
          <a:bodyPr wrap="none" anchor="ctr"/>
          <a:lstStyle/>
          <a:p>
            <a:pPr algn="ctr" eaLnBrk="0" hangingPunct="0">
              <a:defRPr/>
            </a:pPr>
            <a:endParaRPr lang="en-US" dirty="0">
              <a:cs typeface="Calibri" pitchFamily="34" charset="0"/>
            </a:endParaRPr>
          </a:p>
        </p:txBody>
      </p:sp>
      <p:sp>
        <p:nvSpPr>
          <p:cNvPr id="229" name="Rectangle 142"/>
          <p:cNvSpPr>
            <a:spLocks noChangeArrowheads="1"/>
          </p:cNvSpPr>
          <p:nvPr/>
        </p:nvSpPr>
        <p:spPr bwMode="auto">
          <a:xfrm>
            <a:off x="4343305" y="2485859"/>
            <a:ext cx="406845" cy="1235623"/>
          </a:xfrm>
          <a:prstGeom prst="rect">
            <a:avLst/>
          </a:prstGeom>
          <a:solidFill>
            <a:schemeClr val="tx2">
              <a:lumMod val="50000"/>
            </a:schemeClr>
          </a:solidFill>
          <a:ln w="9525">
            <a:noFill/>
            <a:miter lim="800000"/>
            <a:headEnd/>
            <a:tailEnd/>
          </a:ln>
        </p:spPr>
        <p:txBody>
          <a:bodyPr wrap="none" anchor="ctr"/>
          <a:lstStyle/>
          <a:p>
            <a:pPr algn="ctr" eaLnBrk="0" hangingPunct="0">
              <a:defRPr/>
            </a:pPr>
            <a:endParaRPr lang="en-US" dirty="0">
              <a:cs typeface="Calibri" pitchFamily="34" charset="0"/>
            </a:endParaRPr>
          </a:p>
        </p:txBody>
      </p:sp>
      <p:sp>
        <p:nvSpPr>
          <p:cNvPr id="230" name="Rectangle 67"/>
          <p:cNvSpPr>
            <a:spLocks noChangeArrowheads="1"/>
          </p:cNvSpPr>
          <p:nvPr/>
        </p:nvSpPr>
        <p:spPr bwMode="auto">
          <a:xfrm>
            <a:off x="2603500" y="4596119"/>
            <a:ext cx="749299" cy="415498"/>
          </a:xfrm>
          <a:prstGeom prst="rect">
            <a:avLst/>
          </a:prstGeom>
          <a:noFill/>
          <a:ln w="9525">
            <a:noFill/>
            <a:miter lim="800000"/>
            <a:headEnd/>
            <a:tailEnd/>
          </a:ln>
        </p:spPr>
        <p:txBody>
          <a:bodyPr wrap="square">
            <a:spAutoFit/>
          </a:bodyPr>
          <a:lstStyle/>
          <a:p>
            <a:pPr algn="ctr"/>
            <a:r>
              <a:rPr lang="en-US" sz="700" b="1" dirty="0" smtClean="0"/>
              <a:t>Former Foster Care Youth up to age 26</a:t>
            </a:r>
            <a:endParaRPr lang="en-US" sz="700" dirty="0"/>
          </a:p>
        </p:txBody>
      </p:sp>
      <p:sp>
        <p:nvSpPr>
          <p:cNvPr id="231" name="Rectangle 41"/>
          <p:cNvSpPr>
            <a:spLocks noChangeArrowheads="1"/>
          </p:cNvSpPr>
          <p:nvPr/>
        </p:nvSpPr>
        <p:spPr bwMode="auto">
          <a:xfrm>
            <a:off x="4821951" y="3721484"/>
            <a:ext cx="411824" cy="917661"/>
          </a:xfrm>
          <a:prstGeom prst="rect">
            <a:avLst/>
          </a:prstGeom>
          <a:solidFill>
            <a:schemeClr val="tx2">
              <a:lumMod val="60000"/>
              <a:lumOff val="40000"/>
            </a:schemeClr>
          </a:solidFill>
          <a:ln w="9525">
            <a:noFill/>
            <a:miter lim="800000"/>
            <a:headEnd/>
            <a:tailEnd/>
          </a:ln>
        </p:spPr>
        <p:txBody>
          <a:bodyPr/>
          <a:lstStyle/>
          <a:p>
            <a:pPr algn="ctr" eaLnBrk="0" hangingPunct="0"/>
            <a:endParaRPr lang="en-US"/>
          </a:p>
        </p:txBody>
      </p:sp>
      <p:sp>
        <p:nvSpPr>
          <p:cNvPr id="232" name="Rectangle 142"/>
          <p:cNvSpPr>
            <a:spLocks noChangeArrowheads="1"/>
          </p:cNvSpPr>
          <p:nvPr/>
        </p:nvSpPr>
        <p:spPr bwMode="auto">
          <a:xfrm>
            <a:off x="4821952" y="2485860"/>
            <a:ext cx="411824" cy="1235622"/>
          </a:xfrm>
          <a:prstGeom prst="rect">
            <a:avLst/>
          </a:prstGeom>
          <a:solidFill>
            <a:schemeClr val="tx2">
              <a:lumMod val="50000"/>
            </a:schemeClr>
          </a:solidFill>
          <a:ln w="9525">
            <a:noFill/>
            <a:miter lim="800000"/>
            <a:headEnd/>
            <a:tailEnd/>
          </a:ln>
        </p:spPr>
        <p:txBody>
          <a:bodyPr wrap="none" anchor="ctr"/>
          <a:lstStyle/>
          <a:p>
            <a:pPr algn="ctr" eaLnBrk="0" hangingPunct="0">
              <a:defRPr/>
            </a:pPr>
            <a:endParaRPr lang="en-US" dirty="0">
              <a:cs typeface="Calibri" pitchFamily="34" charset="0"/>
            </a:endParaRPr>
          </a:p>
        </p:txBody>
      </p:sp>
      <p:sp>
        <p:nvSpPr>
          <p:cNvPr id="233" name="Rectangle 76"/>
          <p:cNvSpPr>
            <a:spLocks noChangeArrowheads="1"/>
          </p:cNvSpPr>
          <p:nvPr/>
        </p:nvSpPr>
        <p:spPr bwMode="auto">
          <a:xfrm>
            <a:off x="4694488" y="4636226"/>
            <a:ext cx="666750" cy="630942"/>
          </a:xfrm>
          <a:prstGeom prst="rect">
            <a:avLst/>
          </a:prstGeom>
          <a:noFill/>
          <a:ln w="9525">
            <a:noFill/>
            <a:miter lim="800000"/>
            <a:headEnd/>
            <a:tailEnd/>
          </a:ln>
        </p:spPr>
        <p:txBody>
          <a:bodyPr wrap="square">
            <a:spAutoFit/>
          </a:bodyPr>
          <a:lstStyle/>
          <a:p>
            <a:pPr algn="ctr"/>
            <a:r>
              <a:rPr lang="en-US" sz="700" b="1" dirty="0" smtClean="0"/>
              <a:t>Medically Frail eligible for Care Plus but elect Standard</a:t>
            </a:r>
            <a:endParaRPr lang="en-US" sz="700" dirty="0"/>
          </a:p>
        </p:txBody>
      </p:sp>
      <p:sp>
        <p:nvSpPr>
          <p:cNvPr id="234" name="Rectangle 142"/>
          <p:cNvSpPr>
            <a:spLocks noChangeArrowheads="1"/>
          </p:cNvSpPr>
          <p:nvPr/>
        </p:nvSpPr>
        <p:spPr bwMode="auto">
          <a:xfrm>
            <a:off x="1625602" y="2461199"/>
            <a:ext cx="469898" cy="1085326"/>
          </a:xfrm>
          <a:prstGeom prst="rect">
            <a:avLst/>
          </a:prstGeom>
          <a:solidFill>
            <a:schemeClr val="tx2">
              <a:lumMod val="50000"/>
            </a:schemeClr>
          </a:solidFill>
          <a:ln w="9525">
            <a:noFill/>
            <a:miter lim="800000"/>
            <a:headEnd/>
            <a:tailEnd/>
          </a:ln>
        </p:spPr>
        <p:txBody>
          <a:bodyPr wrap="none" anchor="ctr"/>
          <a:lstStyle/>
          <a:p>
            <a:pPr algn="ctr" eaLnBrk="0" hangingPunct="0">
              <a:defRPr/>
            </a:pPr>
            <a:endParaRPr lang="en-US" dirty="0">
              <a:cs typeface="Calibri" pitchFamily="34" charset="0"/>
            </a:endParaRPr>
          </a:p>
        </p:txBody>
      </p:sp>
      <p:sp>
        <p:nvSpPr>
          <p:cNvPr id="235" name="Line 44"/>
          <p:cNvSpPr>
            <a:spLocks noChangeShapeType="1"/>
          </p:cNvSpPr>
          <p:nvPr/>
        </p:nvSpPr>
        <p:spPr bwMode="auto">
          <a:xfrm>
            <a:off x="684771" y="4619208"/>
            <a:ext cx="2477530" cy="2297"/>
          </a:xfrm>
          <a:prstGeom prst="line">
            <a:avLst/>
          </a:prstGeom>
          <a:noFill/>
          <a:ln w="9525">
            <a:solidFill>
              <a:srgbClr val="000000"/>
            </a:solidFill>
            <a:round/>
            <a:headEnd/>
            <a:tailEnd/>
          </a:ln>
        </p:spPr>
        <p:txBody>
          <a:bodyPr/>
          <a:lstStyle/>
          <a:p>
            <a:endParaRPr lang="en-US"/>
          </a:p>
        </p:txBody>
      </p:sp>
      <p:sp>
        <p:nvSpPr>
          <p:cNvPr id="236" name="Line 43"/>
          <p:cNvSpPr>
            <a:spLocks noChangeShapeType="1"/>
          </p:cNvSpPr>
          <p:nvPr/>
        </p:nvSpPr>
        <p:spPr bwMode="auto">
          <a:xfrm flipV="1">
            <a:off x="4262116" y="4636858"/>
            <a:ext cx="4466974" cy="2288"/>
          </a:xfrm>
          <a:prstGeom prst="line">
            <a:avLst/>
          </a:prstGeom>
          <a:noFill/>
          <a:ln w="9525">
            <a:solidFill>
              <a:srgbClr val="000000"/>
            </a:solidFill>
            <a:round/>
            <a:headEnd/>
            <a:tailEnd/>
          </a:ln>
        </p:spPr>
        <p:txBody>
          <a:bodyPr/>
          <a:lstStyle/>
          <a:p>
            <a:endParaRPr lang="en-US"/>
          </a:p>
        </p:txBody>
      </p:sp>
      <p:sp>
        <p:nvSpPr>
          <p:cNvPr id="237" name="Text Box 47"/>
          <p:cNvSpPr txBox="1">
            <a:spLocks noChangeArrowheads="1"/>
          </p:cNvSpPr>
          <p:nvPr/>
        </p:nvSpPr>
        <p:spPr bwMode="auto">
          <a:xfrm>
            <a:off x="405445" y="1725868"/>
            <a:ext cx="219489" cy="323504"/>
          </a:xfrm>
          <a:prstGeom prst="rect">
            <a:avLst/>
          </a:prstGeom>
          <a:noFill/>
          <a:ln w="9525">
            <a:noFill/>
            <a:miter lim="800000"/>
            <a:headEnd/>
            <a:tailEnd/>
          </a:ln>
        </p:spPr>
        <p:txBody>
          <a:bodyPr wrap="none" lIns="0" tIns="0" rIns="0" bIns="0"/>
          <a:lstStyle/>
          <a:p>
            <a:pPr algn="r"/>
            <a:r>
              <a:rPr lang="en-US" sz="900" b="1" dirty="0"/>
              <a:t>4</a:t>
            </a:r>
            <a:r>
              <a:rPr lang="en-US" sz="900" b="1" dirty="0" smtClean="0"/>
              <a:t>00</a:t>
            </a:r>
            <a:r>
              <a:rPr lang="en-US" sz="900" b="1" dirty="0"/>
              <a:t>%</a:t>
            </a:r>
          </a:p>
        </p:txBody>
      </p:sp>
      <p:sp>
        <p:nvSpPr>
          <p:cNvPr id="238" name="Line 61"/>
          <p:cNvSpPr>
            <a:spLocks noChangeShapeType="1"/>
          </p:cNvSpPr>
          <p:nvPr/>
        </p:nvSpPr>
        <p:spPr bwMode="auto">
          <a:xfrm flipV="1">
            <a:off x="648188" y="1811147"/>
            <a:ext cx="45554" cy="0"/>
          </a:xfrm>
          <a:prstGeom prst="line">
            <a:avLst/>
          </a:prstGeom>
          <a:noFill/>
          <a:ln w="9525">
            <a:solidFill>
              <a:schemeClr val="tx1"/>
            </a:solidFill>
            <a:round/>
            <a:headEnd/>
            <a:tailEnd/>
          </a:ln>
        </p:spPr>
        <p:txBody>
          <a:bodyPr/>
          <a:lstStyle/>
          <a:p>
            <a:endParaRPr lang="en-US"/>
          </a:p>
        </p:txBody>
      </p:sp>
      <p:cxnSp>
        <p:nvCxnSpPr>
          <p:cNvPr id="239" name="Straight Connector 238"/>
          <p:cNvCxnSpPr>
            <a:stCxn id="159" idx="0"/>
          </p:cNvCxnSpPr>
          <p:nvPr/>
        </p:nvCxnSpPr>
        <p:spPr>
          <a:xfrm flipH="1" flipV="1">
            <a:off x="681801" y="1811148"/>
            <a:ext cx="2970" cy="6604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690017" y="1800880"/>
            <a:ext cx="2396624" cy="102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flipV="1">
            <a:off x="3081602" y="1798514"/>
            <a:ext cx="5040" cy="65512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V="1">
            <a:off x="708930" y="2456474"/>
            <a:ext cx="2396624" cy="102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4261042" y="1796523"/>
            <a:ext cx="0" cy="65910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4257317" y="1830266"/>
            <a:ext cx="4290698" cy="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flipV="1">
            <a:off x="8548015" y="1817814"/>
            <a:ext cx="5040" cy="65512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4276230" y="2480726"/>
            <a:ext cx="4274305" cy="513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7" name="Right Brace 246"/>
          <p:cNvSpPr/>
          <p:nvPr/>
        </p:nvSpPr>
        <p:spPr>
          <a:xfrm>
            <a:off x="3117870" y="1831228"/>
            <a:ext cx="140963" cy="589695"/>
          </a:xfrm>
          <a:prstGeom prst="rightBrac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Left Brace 247"/>
          <p:cNvSpPr/>
          <p:nvPr/>
        </p:nvSpPr>
        <p:spPr>
          <a:xfrm>
            <a:off x="4024457" y="1831228"/>
            <a:ext cx="175795" cy="58969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TextBox 248"/>
          <p:cNvSpPr txBox="1"/>
          <p:nvPr/>
        </p:nvSpPr>
        <p:spPr>
          <a:xfrm>
            <a:off x="3216928" y="1833688"/>
            <a:ext cx="882051" cy="584775"/>
          </a:xfrm>
          <a:prstGeom prst="rect">
            <a:avLst/>
          </a:prstGeom>
          <a:noFill/>
        </p:spPr>
        <p:txBody>
          <a:bodyPr wrap="square" rtlCol="0">
            <a:spAutoFit/>
          </a:bodyPr>
          <a:lstStyle/>
          <a:p>
            <a:pPr algn="ctr"/>
            <a:r>
              <a:rPr lang="en-US" sz="800" dirty="0" smtClean="0"/>
              <a:t>ELIGIBLE FOR TAX CREDITS FOR QUALIFIED HEALTH PLAN</a:t>
            </a:r>
            <a:endParaRPr lang="en-US" sz="800" dirty="0"/>
          </a:p>
        </p:txBody>
      </p:sp>
      <p:sp>
        <p:nvSpPr>
          <p:cNvPr id="250" name="TextBox 249"/>
          <p:cNvSpPr txBox="1"/>
          <p:nvPr/>
        </p:nvSpPr>
        <p:spPr>
          <a:xfrm>
            <a:off x="298032" y="4459097"/>
            <a:ext cx="479056" cy="246221"/>
          </a:xfrm>
          <a:prstGeom prst="rect">
            <a:avLst/>
          </a:prstGeom>
          <a:noFill/>
        </p:spPr>
        <p:txBody>
          <a:bodyPr wrap="square" rtlCol="0">
            <a:spAutoFit/>
          </a:bodyPr>
          <a:lstStyle/>
          <a:p>
            <a:r>
              <a:rPr lang="en-US" sz="1000" dirty="0" smtClean="0"/>
              <a:t>FPL*</a:t>
            </a:r>
            <a:endParaRPr lang="en-US" sz="1000" dirty="0"/>
          </a:p>
        </p:txBody>
      </p:sp>
      <p:sp>
        <p:nvSpPr>
          <p:cNvPr id="251" name="TextBox 250"/>
          <p:cNvSpPr txBox="1"/>
          <p:nvPr/>
        </p:nvSpPr>
        <p:spPr>
          <a:xfrm>
            <a:off x="3911326" y="4492250"/>
            <a:ext cx="431979" cy="246221"/>
          </a:xfrm>
          <a:prstGeom prst="rect">
            <a:avLst/>
          </a:prstGeom>
          <a:noFill/>
        </p:spPr>
        <p:txBody>
          <a:bodyPr wrap="square" rtlCol="0">
            <a:spAutoFit/>
          </a:bodyPr>
          <a:lstStyle/>
          <a:p>
            <a:r>
              <a:rPr lang="en-US" sz="1000" dirty="0" smtClean="0"/>
              <a:t>FPL*</a:t>
            </a:r>
            <a:endParaRPr lang="en-US" sz="1000" dirty="0"/>
          </a:p>
        </p:txBody>
      </p:sp>
      <p:sp>
        <p:nvSpPr>
          <p:cNvPr id="252" name="Rectangle 102"/>
          <p:cNvSpPr>
            <a:spLocks noChangeArrowheads="1"/>
          </p:cNvSpPr>
          <p:nvPr/>
        </p:nvSpPr>
        <p:spPr bwMode="auto">
          <a:xfrm>
            <a:off x="2674686" y="2464196"/>
            <a:ext cx="406399" cy="376721"/>
          </a:xfrm>
          <a:prstGeom prst="rect">
            <a:avLst/>
          </a:prstGeom>
          <a:noFill/>
          <a:ln w="9525" algn="ctr">
            <a:noFill/>
            <a:miter lim="800000"/>
            <a:headEnd/>
            <a:tailEnd/>
          </a:ln>
        </p:spPr>
        <p:txBody>
          <a:bodyPr lIns="0" rIns="0"/>
          <a:lstStyle/>
          <a:p>
            <a:pPr algn="ctr"/>
            <a:r>
              <a:rPr lang="en-US" sz="700" b="1" dirty="0">
                <a:solidFill>
                  <a:srgbClr val="C00000"/>
                </a:solidFill>
              </a:rPr>
              <a:t>NO</a:t>
            </a:r>
          </a:p>
          <a:p>
            <a:pPr algn="ctr"/>
            <a:r>
              <a:rPr lang="en-US" sz="700" b="1" dirty="0">
                <a:solidFill>
                  <a:srgbClr val="C00000"/>
                </a:solidFill>
              </a:rPr>
              <a:t>UPPER</a:t>
            </a:r>
          </a:p>
          <a:p>
            <a:pPr algn="ctr"/>
            <a:r>
              <a:rPr lang="en-US" sz="700" b="1" dirty="0">
                <a:solidFill>
                  <a:srgbClr val="C00000"/>
                </a:solidFill>
              </a:rPr>
              <a:t>LIMIT </a:t>
            </a:r>
          </a:p>
        </p:txBody>
      </p:sp>
      <p:sp>
        <p:nvSpPr>
          <p:cNvPr id="253" name="AutoShape 5"/>
          <p:cNvSpPr>
            <a:spLocks noChangeArrowheads="1"/>
          </p:cNvSpPr>
          <p:nvPr/>
        </p:nvSpPr>
        <p:spPr bwMode="auto">
          <a:xfrm>
            <a:off x="2652136" y="2381628"/>
            <a:ext cx="443779" cy="85113"/>
          </a:xfrm>
          <a:prstGeom prst="triangle">
            <a:avLst>
              <a:gd name="adj" fmla="val 50000"/>
            </a:avLst>
          </a:prstGeom>
          <a:solidFill>
            <a:srgbClr val="C00000"/>
          </a:solidFill>
          <a:ln w="9525">
            <a:noFill/>
            <a:miter lim="800000"/>
            <a:headEnd/>
            <a:tailEnd/>
          </a:ln>
        </p:spPr>
        <p:txBody>
          <a:bodyPr wrap="none" anchor="ctr"/>
          <a:lstStyle/>
          <a:p>
            <a:pPr algn="ctr" eaLnBrk="0" hangingPunct="0"/>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6"/>
          <p:cNvSpPr txBox="1">
            <a:spLocks noChangeArrowheads="1"/>
          </p:cNvSpPr>
          <p:nvPr/>
        </p:nvSpPr>
        <p:spPr bwMode="auto">
          <a:xfrm>
            <a:off x="455613" y="6161088"/>
            <a:ext cx="6202362" cy="215900"/>
          </a:xfrm>
          <a:prstGeom prst="rect">
            <a:avLst/>
          </a:prstGeom>
          <a:noFill/>
          <a:ln w="9525">
            <a:noFill/>
            <a:miter lim="800000"/>
            <a:headEnd/>
            <a:tailEnd/>
          </a:ln>
        </p:spPr>
        <p:txBody>
          <a:bodyPr lIns="0" rIns="0" anchor="b">
            <a:spAutoFit/>
          </a:bodyPr>
          <a:lstStyle/>
          <a:p>
            <a:r>
              <a:rPr lang="en-US" sz="600" dirty="0">
                <a:solidFill>
                  <a:srgbClr val="1C1C1C"/>
                </a:solidFill>
              </a:rPr>
              <a:t>NOTE: </a:t>
            </a:r>
            <a:r>
              <a:rPr lang="en-US" sz="800" dirty="0"/>
              <a:t>The Virtual Gateway  is a web-based tool that includes applications for MassHealth and other Massachusetts programs.</a:t>
            </a:r>
          </a:p>
        </p:txBody>
      </p:sp>
      <p:sp>
        <p:nvSpPr>
          <p:cNvPr id="40962" name="Title 1"/>
          <p:cNvSpPr>
            <a:spLocks noGrp="1"/>
          </p:cNvSpPr>
          <p:nvPr>
            <p:ph type="title"/>
          </p:nvPr>
        </p:nvSpPr>
        <p:spPr/>
        <p:txBody>
          <a:bodyPr/>
          <a:lstStyle/>
          <a:p>
            <a:r>
              <a:rPr lang="en-US" dirty="0" smtClean="0"/>
              <a:t>MANY DOORS TO MASSHEALTH</a:t>
            </a:r>
          </a:p>
        </p:txBody>
      </p:sp>
      <p:sp>
        <p:nvSpPr>
          <p:cNvPr id="13" name="Slide Number Placeholder 12"/>
          <p:cNvSpPr>
            <a:spLocks noGrp="1"/>
          </p:cNvSpPr>
          <p:nvPr>
            <p:ph type="sldNum" sz="quarter" idx="10"/>
          </p:nvPr>
        </p:nvSpPr>
        <p:spPr/>
        <p:txBody>
          <a:bodyPr/>
          <a:lstStyle/>
          <a:p>
            <a:pPr>
              <a:defRPr/>
            </a:pPr>
            <a:fld id="{48CA152D-CF78-40EA-823E-8C57613EB728}" type="slidenum">
              <a:rPr lang="en-US" smtClean="0"/>
              <a:pPr>
                <a:defRPr/>
              </a:pPr>
              <a:t>6</a:t>
            </a:fld>
            <a:endParaRPr lang="en-US" dirty="0"/>
          </a:p>
        </p:txBody>
      </p:sp>
      <p:sp>
        <p:nvSpPr>
          <p:cNvPr id="40964" name="TextBox 5"/>
          <p:cNvSpPr txBox="1">
            <a:spLocks noChangeArrowheads="1"/>
          </p:cNvSpPr>
          <p:nvPr/>
        </p:nvSpPr>
        <p:spPr bwMode="auto">
          <a:xfrm>
            <a:off x="457200" y="1946275"/>
            <a:ext cx="1947863" cy="646113"/>
          </a:xfrm>
          <a:prstGeom prst="rect">
            <a:avLst/>
          </a:prstGeom>
          <a:noFill/>
          <a:ln w="9525">
            <a:solidFill>
              <a:schemeClr val="tx2"/>
            </a:solidFill>
            <a:miter lim="800000"/>
            <a:headEnd/>
            <a:tailEnd/>
          </a:ln>
        </p:spPr>
        <p:txBody>
          <a:bodyPr>
            <a:spAutoFit/>
          </a:bodyPr>
          <a:lstStyle/>
          <a:p>
            <a:pPr algn="ctr"/>
            <a:r>
              <a:rPr lang="en-US" sz="1200" b="1"/>
              <a:t>Individual</a:t>
            </a:r>
            <a:r>
              <a:rPr lang="en-US" sz="1200"/>
              <a:t> applies directly, either on paper form or through Virtual Gateway</a:t>
            </a:r>
          </a:p>
        </p:txBody>
      </p:sp>
      <p:sp>
        <p:nvSpPr>
          <p:cNvPr id="26628" name="TextBox 6"/>
          <p:cNvSpPr txBox="1">
            <a:spLocks noChangeArrowheads="1"/>
          </p:cNvSpPr>
          <p:nvPr/>
        </p:nvSpPr>
        <p:spPr bwMode="auto">
          <a:xfrm>
            <a:off x="2585065" y="1946275"/>
            <a:ext cx="1946275" cy="1646237"/>
          </a:xfrm>
          <a:prstGeom prst="rect">
            <a:avLst/>
          </a:prstGeom>
          <a:noFill/>
          <a:ln w="9525">
            <a:solidFill>
              <a:schemeClr val="tx2"/>
            </a:solidFill>
            <a:miter lim="800000"/>
            <a:headEnd/>
            <a:tailEnd/>
          </a:ln>
        </p:spPr>
        <p:txBody>
          <a:bodyPr>
            <a:spAutoFit/>
          </a:bodyPr>
          <a:lstStyle/>
          <a:p>
            <a:pPr algn="ctr">
              <a:spcAft>
                <a:spcPts val="600"/>
              </a:spcAft>
              <a:defRPr/>
            </a:pPr>
            <a:r>
              <a:rPr lang="en-US" sz="1200" b="1" dirty="0"/>
              <a:t>Health care providers </a:t>
            </a:r>
            <a:br>
              <a:rPr lang="en-US" sz="1200" b="1" dirty="0"/>
            </a:br>
            <a:r>
              <a:rPr lang="en-US" sz="1200" dirty="0"/>
              <a:t>assist uninsured patients with applications through Virtual Gateway</a:t>
            </a:r>
          </a:p>
          <a:p>
            <a:pPr marL="112713" indent="-112713">
              <a:buFont typeface="Arial" charset="0"/>
              <a:buChar char="•"/>
              <a:defRPr/>
            </a:pPr>
            <a:r>
              <a:rPr lang="en-US" sz="1200" dirty="0"/>
              <a:t>Hospitals</a:t>
            </a:r>
          </a:p>
          <a:p>
            <a:pPr marL="112713" indent="-112713">
              <a:buFont typeface="Arial" charset="0"/>
              <a:buChar char="•"/>
              <a:defRPr/>
            </a:pPr>
            <a:r>
              <a:rPr lang="en-US" sz="1200" dirty="0"/>
              <a:t>Community health centers</a:t>
            </a:r>
          </a:p>
          <a:p>
            <a:pPr marL="112713" indent="-112713">
              <a:buFont typeface="Arial" charset="0"/>
              <a:buChar char="•"/>
              <a:defRPr/>
            </a:pPr>
            <a:r>
              <a:rPr lang="en-US" sz="1200" dirty="0"/>
              <a:t>Nursing homes</a:t>
            </a:r>
          </a:p>
          <a:p>
            <a:pPr marL="112713" indent="-112713">
              <a:buFont typeface="Arial" charset="0"/>
              <a:buChar char="•"/>
              <a:defRPr/>
            </a:pPr>
            <a:r>
              <a:rPr lang="en-US" sz="1200" dirty="0"/>
              <a:t>Other providers</a:t>
            </a:r>
          </a:p>
        </p:txBody>
      </p:sp>
      <p:sp>
        <p:nvSpPr>
          <p:cNvPr id="26629" name="TextBox 7"/>
          <p:cNvSpPr txBox="1">
            <a:spLocks noChangeArrowheads="1"/>
          </p:cNvSpPr>
          <p:nvPr/>
        </p:nvSpPr>
        <p:spPr bwMode="auto">
          <a:xfrm>
            <a:off x="4710113" y="1946275"/>
            <a:ext cx="1947862" cy="2939266"/>
          </a:xfrm>
          <a:prstGeom prst="rect">
            <a:avLst/>
          </a:prstGeom>
          <a:noFill/>
          <a:ln w="9525">
            <a:solidFill>
              <a:schemeClr val="tx2"/>
            </a:solidFill>
            <a:miter lim="800000"/>
            <a:headEnd/>
            <a:tailEnd/>
          </a:ln>
        </p:spPr>
        <p:txBody>
          <a:bodyPr>
            <a:spAutoFit/>
          </a:bodyPr>
          <a:lstStyle/>
          <a:p>
            <a:pPr algn="ctr">
              <a:spcAft>
                <a:spcPts val="600"/>
              </a:spcAft>
              <a:defRPr/>
            </a:pPr>
            <a:r>
              <a:rPr lang="en-US" sz="1200" b="1" dirty="0"/>
              <a:t>State social services agencies </a:t>
            </a:r>
            <a:r>
              <a:rPr lang="en-US" sz="1200" dirty="0"/>
              <a:t>facilitate applications</a:t>
            </a:r>
          </a:p>
          <a:p>
            <a:pPr marL="112713" indent="-112713">
              <a:buFont typeface="Arial" charset="0"/>
              <a:buChar char="•"/>
              <a:defRPr/>
            </a:pPr>
            <a:r>
              <a:rPr lang="en-US" sz="1200" dirty="0"/>
              <a:t>Department of Developmental Services</a:t>
            </a:r>
          </a:p>
          <a:p>
            <a:pPr marL="112713" indent="-112713">
              <a:buFont typeface="Arial" charset="0"/>
              <a:buChar char="•"/>
              <a:defRPr/>
            </a:pPr>
            <a:r>
              <a:rPr lang="en-US" sz="1200" dirty="0"/>
              <a:t>Department of Mental Health</a:t>
            </a:r>
          </a:p>
          <a:p>
            <a:pPr marL="112713" indent="-112713">
              <a:buFont typeface="Arial" charset="0"/>
              <a:buChar char="•"/>
              <a:defRPr/>
            </a:pPr>
            <a:r>
              <a:rPr lang="en-US" sz="1200" dirty="0"/>
              <a:t>Mass. Rehabilitation Commission</a:t>
            </a:r>
          </a:p>
          <a:p>
            <a:pPr marL="112713" indent="-112713">
              <a:buFont typeface="Arial" charset="0"/>
              <a:buChar char="•"/>
              <a:defRPr/>
            </a:pPr>
            <a:r>
              <a:rPr lang="en-US" sz="1200" dirty="0"/>
              <a:t>Department of Transitional Assistance</a:t>
            </a:r>
          </a:p>
          <a:p>
            <a:pPr marL="112713" indent="-112713">
              <a:buFont typeface="Arial" charset="0"/>
              <a:buChar char="•"/>
              <a:defRPr/>
            </a:pPr>
            <a:r>
              <a:rPr lang="en-US" sz="1200" dirty="0"/>
              <a:t>Department of Children and </a:t>
            </a:r>
            <a:r>
              <a:rPr lang="en-US" sz="1200" dirty="0" smtClean="0"/>
              <a:t>Families</a:t>
            </a:r>
          </a:p>
          <a:p>
            <a:pPr marL="112713" indent="-112713">
              <a:buFont typeface="Arial" charset="0"/>
              <a:buChar char="•"/>
              <a:defRPr/>
            </a:pPr>
            <a:r>
              <a:rPr lang="en-US" sz="1200" dirty="0" smtClean="0"/>
              <a:t>The Health Connector</a:t>
            </a:r>
            <a:endParaRPr lang="en-US" sz="1200" dirty="0"/>
          </a:p>
          <a:p>
            <a:pPr marL="112713" indent="-112713">
              <a:buFont typeface="Arial" charset="0"/>
              <a:buChar char="•"/>
              <a:defRPr/>
            </a:pPr>
            <a:r>
              <a:rPr lang="en-US" sz="1200" dirty="0"/>
              <a:t>Other agencies</a:t>
            </a:r>
          </a:p>
        </p:txBody>
      </p:sp>
      <p:sp>
        <p:nvSpPr>
          <p:cNvPr id="26630" name="TextBox 8"/>
          <p:cNvSpPr txBox="1">
            <a:spLocks noChangeArrowheads="1"/>
          </p:cNvSpPr>
          <p:nvPr/>
        </p:nvSpPr>
        <p:spPr bwMode="auto">
          <a:xfrm>
            <a:off x="6834357" y="3221038"/>
            <a:ext cx="1946275" cy="2940050"/>
          </a:xfrm>
          <a:prstGeom prst="rect">
            <a:avLst/>
          </a:prstGeom>
          <a:noFill/>
          <a:ln w="9525">
            <a:solidFill>
              <a:schemeClr val="tx2"/>
            </a:solidFill>
            <a:miter lim="800000"/>
            <a:headEnd/>
            <a:tailEnd/>
          </a:ln>
        </p:spPr>
        <p:txBody>
          <a:bodyPr>
            <a:spAutoFit/>
          </a:bodyPr>
          <a:lstStyle/>
          <a:p>
            <a:pPr algn="ctr">
              <a:spcAft>
                <a:spcPts val="600"/>
              </a:spcAft>
              <a:defRPr/>
            </a:pPr>
            <a:r>
              <a:rPr lang="en-US" sz="1200" b="1" dirty="0"/>
              <a:t>Community organizations and advocacy groups </a:t>
            </a:r>
            <a:r>
              <a:rPr lang="en-US" sz="1200" dirty="0"/>
              <a:t>that provide health care referrals or other services assist clients with applications and follow-up</a:t>
            </a:r>
          </a:p>
          <a:p>
            <a:pPr marL="112713" indent="-112713">
              <a:buFont typeface="Arial" charset="0"/>
              <a:buChar char="•"/>
              <a:defRPr/>
            </a:pPr>
            <a:r>
              <a:rPr lang="en-US" sz="1200" dirty="0"/>
              <a:t>Community action programs </a:t>
            </a:r>
          </a:p>
          <a:p>
            <a:pPr marL="112713" indent="-112713">
              <a:buFont typeface="Arial" charset="0"/>
              <a:buChar char="•"/>
              <a:defRPr/>
            </a:pPr>
            <a:r>
              <a:rPr lang="en-US" sz="1200" dirty="0"/>
              <a:t>Community development corporations </a:t>
            </a:r>
          </a:p>
          <a:p>
            <a:pPr marL="112713" indent="-112713">
              <a:buFont typeface="Arial" charset="0"/>
              <a:buChar char="•"/>
              <a:defRPr/>
            </a:pPr>
            <a:r>
              <a:rPr lang="en-US" sz="1200" dirty="0"/>
              <a:t>Aging services access points </a:t>
            </a:r>
          </a:p>
          <a:p>
            <a:pPr marL="112713" indent="-112713">
              <a:buFont typeface="Arial" charset="0"/>
              <a:buChar char="•"/>
              <a:defRPr/>
            </a:pPr>
            <a:r>
              <a:rPr lang="en-US" sz="1200" dirty="0"/>
              <a:t>Health Care For All</a:t>
            </a:r>
          </a:p>
          <a:p>
            <a:pPr marL="112713" indent="-112713">
              <a:buFont typeface="Arial" charset="0"/>
              <a:buChar char="•"/>
              <a:defRPr/>
            </a:pPr>
            <a:r>
              <a:rPr lang="en-US" sz="1200" dirty="0"/>
              <a:t>Other community organizations</a:t>
            </a:r>
          </a:p>
        </p:txBody>
      </p:sp>
      <p:cxnSp>
        <p:nvCxnSpPr>
          <p:cNvPr id="11" name="Straight Arrow Connector 10"/>
          <p:cNvCxnSpPr/>
          <p:nvPr/>
        </p:nvCxnSpPr>
        <p:spPr>
          <a:xfrm>
            <a:off x="1408113" y="2666608"/>
            <a:ext cx="820185" cy="1335482"/>
          </a:xfrm>
          <a:prstGeom prst="straightConnector1">
            <a:avLst/>
          </a:prstGeom>
          <a:ln>
            <a:solidFill>
              <a:srgbClr val="3A5818"/>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6628" idx="2"/>
          </p:cNvCxnSpPr>
          <p:nvPr/>
        </p:nvCxnSpPr>
        <p:spPr>
          <a:xfrm rot="5400000">
            <a:off x="3231971" y="3675856"/>
            <a:ext cx="409575" cy="242887"/>
          </a:xfrm>
          <a:prstGeom prst="straightConnector1">
            <a:avLst/>
          </a:prstGeom>
          <a:ln>
            <a:solidFill>
              <a:srgbClr val="3A5818"/>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746377" y="3797300"/>
            <a:ext cx="963736" cy="509589"/>
          </a:xfrm>
          <a:prstGeom prst="straightConnector1">
            <a:avLst/>
          </a:prstGeom>
          <a:ln>
            <a:solidFill>
              <a:srgbClr val="3A5818"/>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3980032" y="5004865"/>
            <a:ext cx="2854325" cy="527050"/>
          </a:xfrm>
          <a:prstGeom prst="straightConnector1">
            <a:avLst/>
          </a:prstGeom>
          <a:ln>
            <a:solidFill>
              <a:srgbClr val="3A5818"/>
            </a:solidFill>
            <a:tailEnd type="arrow"/>
          </a:ln>
        </p:spPr>
        <p:style>
          <a:lnRef idx="1">
            <a:schemeClr val="accent1"/>
          </a:lnRef>
          <a:fillRef idx="0">
            <a:schemeClr val="accent1"/>
          </a:fillRef>
          <a:effectRef idx="0">
            <a:schemeClr val="accent1"/>
          </a:effectRef>
          <a:fontRef idx="minor">
            <a:schemeClr val="tx1"/>
          </a:fontRef>
        </p:style>
      </p:cxnSp>
      <p:pic>
        <p:nvPicPr>
          <p:cNvPr id="40972" name="Picture 13" descr="masshealth-logo.png"/>
          <p:cNvPicPr>
            <a:picLocks noChangeAspect="1"/>
          </p:cNvPicPr>
          <p:nvPr/>
        </p:nvPicPr>
        <p:blipFill>
          <a:blip r:embed="rId3" cstate="print"/>
          <a:srcRect/>
          <a:stretch>
            <a:fillRect/>
          </a:stretch>
        </p:blipFill>
        <p:spPr bwMode="auto">
          <a:xfrm>
            <a:off x="1262061" y="3883197"/>
            <a:ext cx="2611438" cy="1298575"/>
          </a:xfrm>
          <a:prstGeom prst="rect">
            <a:avLst/>
          </a:prstGeom>
          <a:noFill/>
          <a:ln w="9525">
            <a:noFill/>
            <a:miter lim="800000"/>
            <a:headEnd/>
            <a:tailEnd/>
          </a:ln>
        </p:spPr>
      </p:pic>
      <p:sp>
        <p:nvSpPr>
          <p:cNvPr id="2" name="TextBox 1"/>
          <p:cNvSpPr txBox="1"/>
          <p:nvPr/>
        </p:nvSpPr>
        <p:spPr>
          <a:xfrm>
            <a:off x="457200" y="5473700"/>
            <a:ext cx="521970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p:spPr>
        <p:txBody>
          <a:bodyPr wrap="square" rtlCol="0">
            <a:spAutoFit/>
          </a:bodyPr>
          <a:lstStyle/>
          <a:p>
            <a:pPr algn="ctr"/>
            <a:r>
              <a:rPr lang="en-US" sz="1200" b="1" dirty="0" smtClean="0"/>
              <a:t>Health Insurance Exchange (HIX)/Integrated Eligibility System (IES)</a:t>
            </a:r>
          </a:p>
          <a:p>
            <a:pPr algn="ctr"/>
            <a:r>
              <a:rPr lang="en-US" sz="1200" dirty="0" smtClean="0"/>
              <a:t>Once implemented, will allow individuals to shop and apply for health insurance while simultaneously determining eligibility for programs such as MassHealth.</a:t>
            </a:r>
            <a:endParaRPr lang="en-US" sz="1200" dirty="0"/>
          </a:p>
        </p:txBody>
      </p:sp>
      <p:cxnSp>
        <p:nvCxnSpPr>
          <p:cNvPr id="16" name="Straight Arrow Connector 15"/>
          <p:cNvCxnSpPr/>
          <p:nvPr/>
        </p:nvCxnSpPr>
        <p:spPr>
          <a:xfrm flipV="1">
            <a:off x="2349500" y="4953000"/>
            <a:ext cx="139700" cy="520700"/>
          </a:xfrm>
          <a:prstGeom prst="straightConnector1">
            <a:avLst/>
          </a:prstGeom>
          <a:ln>
            <a:solidFill>
              <a:srgbClr val="3A581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410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5613" y="900906"/>
            <a:ext cx="8229600" cy="796925"/>
          </a:xfrm>
        </p:spPr>
        <p:txBody>
          <a:bodyPr/>
          <a:lstStyle/>
          <a:p>
            <a:r>
              <a:rPr lang="en-US" dirty="0" smtClean="0"/>
              <a:t>MASSHEALTH IS IMPORTANT TO</a:t>
            </a:r>
            <a:br>
              <a:rPr lang="en-US" dirty="0" smtClean="0"/>
            </a:br>
            <a:r>
              <a:rPr lang="en-US" dirty="0" smtClean="0"/>
              <a:t>MANY POPULATION GROUPS</a:t>
            </a:r>
            <a:endParaRPr lang="en-US" i="1" dirty="0" smtClean="0"/>
          </a:p>
        </p:txBody>
      </p:sp>
      <p:sp>
        <p:nvSpPr>
          <p:cNvPr id="3" name="Slide Number Placeholder 2"/>
          <p:cNvSpPr>
            <a:spLocks noGrp="1"/>
          </p:cNvSpPr>
          <p:nvPr>
            <p:ph type="sldNum" sz="quarter" idx="10"/>
          </p:nvPr>
        </p:nvSpPr>
        <p:spPr/>
        <p:txBody>
          <a:bodyPr/>
          <a:lstStyle/>
          <a:p>
            <a:pPr>
              <a:defRPr/>
            </a:pPr>
            <a:fld id="{FF269DB4-FF27-41A4-93CA-0BF15B7F4A14}" type="slidenum">
              <a:rPr lang="en-US" smtClean="0"/>
              <a:pPr>
                <a:defRPr/>
              </a:pPr>
              <a:t>7</a:t>
            </a:fld>
            <a:endParaRPr lang="en-US" dirty="0"/>
          </a:p>
        </p:txBody>
      </p:sp>
      <p:sp>
        <p:nvSpPr>
          <p:cNvPr id="5"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Nearly three-quarters of poor children (&lt;100 percent FPL) and half of near-poor children (100-300 percent FPL), half of poor adults and people with disabilities, and nearly two-thirds of nursing home residents are MassHealth members. More than one-quarter of people covered by Medicare rely on MassHealth to assist with premiums and cost sharing and to cover services, such as long-term services and supports, which Medicare does not cover.</a:t>
            </a:r>
          </a:p>
        </p:txBody>
      </p:sp>
      <p:sp>
        <p:nvSpPr>
          <p:cNvPr id="6" name="Rectangle 5"/>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013" name="Rectangle 8"/>
          <p:cNvSpPr>
            <a:spLocks noChangeArrowheads="1"/>
          </p:cNvSpPr>
          <p:nvPr/>
        </p:nvSpPr>
        <p:spPr bwMode="auto">
          <a:xfrm>
            <a:off x="455613" y="1789113"/>
            <a:ext cx="4603824" cy="246221"/>
          </a:xfrm>
          <a:prstGeom prst="rect">
            <a:avLst/>
          </a:prstGeom>
          <a:noFill/>
          <a:ln w="9525">
            <a:noFill/>
            <a:miter lim="800000"/>
            <a:headEnd/>
            <a:tailEnd/>
          </a:ln>
        </p:spPr>
        <p:txBody>
          <a:bodyPr wrap="none" lIns="0" rIns="0">
            <a:spAutoFit/>
          </a:bodyPr>
          <a:lstStyle/>
          <a:p>
            <a:r>
              <a:rPr lang="en-US" sz="1000" b="1" dirty="0"/>
              <a:t>PERCENT OF SELECT MASSACHUSETTS POPULATIONS COVERED BY </a:t>
            </a:r>
            <a:r>
              <a:rPr lang="en-US" sz="1000" b="1" dirty="0" smtClean="0"/>
              <a:t>MASSHEALTH, 2012</a:t>
            </a:r>
            <a:endParaRPr lang="en-US" sz="1000" b="1" dirty="0"/>
          </a:p>
        </p:txBody>
      </p:sp>
      <p:sp>
        <p:nvSpPr>
          <p:cNvPr id="43014" name="TextBox 6"/>
          <p:cNvSpPr txBox="1">
            <a:spLocks noChangeArrowheads="1"/>
          </p:cNvSpPr>
          <p:nvPr/>
        </p:nvSpPr>
        <p:spPr bwMode="auto">
          <a:xfrm>
            <a:off x="455613" y="5792213"/>
            <a:ext cx="6035675" cy="584775"/>
          </a:xfrm>
          <a:prstGeom prst="rect">
            <a:avLst/>
          </a:prstGeom>
          <a:noFill/>
          <a:ln w="9525">
            <a:noFill/>
            <a:miter lim="800000"/>
            <a:headEnd/>
            <a:tailEnd/>
          </a:ln>
        </p:spPr>
        <p:txBody>
          <a:bodyPr lIns="0" rIns="0" anchor="b">
            <a:spAutoFit/>
          </a:bodyPr>
          <a:lstStyle/>
          <a:p>
            <a:pPr>
              <a:spcBef>
                <a:spcPts val="600"/>
              </a:spcBef>
            </a:pPr>
            <a:r>
              <a:rPr lang="en-US" sz="600" dirty="0"/>
              <a:t>SOURCES: </a:t>
            </a:r>
            <a:r>
              <a:rPr lang="en-US" sz="800" dirty="0"/>
              <a:t>Author’s calculations using the </a:t>
            </a:r>
            <a:r>
              <a:rPr lang="en-US" sz="800" dirty="0" smtClean="0"/>
              <a:t>2012 American </a:t>
            </a:r>
            <a:r>
              <a:rPr lang="en-US" sz="800" dirty="0"/>
              <a:t>Community Survey (ACS).  Nursing home data from Kaiser State Health Facts </a:t>
            </a:r>
            <a:r>
              <a:rPr lang="en-US" sz="800" dirty="0" smtClean="0"/>
              <a:t>(</a:t>
            </a:r>
            <a:r>
              <a:rPr lang="en-US" sz="800" dirty="0"/>
              <a:t>C. Harrington, H. Carrillo, M. </a:t>
            </a:r>
            <a:r>
              <a:rPr lang="en-US" sz="800" dirty="0" err="1"/>
              <a:t>Dowdell</a:t>
            </a:r>
            <a:r>
              <a:rPr lang="en-US" sz="800" dirty="0"/>
              <a:t>, P. Tang, and B. Blank. Table 6, </a:t>
            </a:r>
            <a:r>
              <a:rPr lang="en-US" sz="800" dirty="0" smtClean="0"/>
              <a:t>"Nursing, Facilities, Staffing, Residents, and Facility Deficiencies, 2005 Through 2010," </a:t>
            </a:r>
            <a:r>
              <a:rPr lang="en-US" sz="800" dirty="0"/>
              <a:t>Department of Social and Behavioral Sciences, University of California, San Francisco, accessed January </a:t>
            </a:r>
            <a:r>
              <a:rPr lang="en-US" sz="800" dirty="0" smtClean="0"/>
              <a:t>2012).  </a:t>
            </a:r>
            <a:r>
              <a:rPr lang="en-US" sz="800" dirty="0"/>
              <a:t>Data for “all children” and “all elderly adults” </a:t>
            </a:r>
            <a:r>
              <a:rPr lang="en-US" sz="800" dirty="0" smtClean="0"/>
              <a:t>calculated from Census 2012 population data projections and MassHealth Snapshot report, 2013 monthly average.</a:t>
            </a:r>
            <a:endParaRPr lang="en-US" sz="800" dirty="0"/>
          </a:p>
        </p:txBody>
      </p:sp>
      <p:graphicFrame>
        <p:nvGraphicFramePr>
          <p:cNvPr id="9" name="Chart 8"/>
          <p:cNvGraphicFramePr/>
          <p:nvPr>
            <p:extLst>
              <p:ext uri="{D42A27DB-BD31-4B8C-83A1-F6EECF244321}">
                <p14:modId xmlns:p14="http://schemas.microsoft.com/office/powerpoint/2010/main" val="3308524177"/>
              </p:ext>
            </p:extLst>
          </p:nvPr>
        </p:nvGraphicFramePr>
        <p:xfrm>
          <a:off x="457200" y="2144712"/>
          <a:ext cx="5934456" cy="36758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STATES OPTING FOR MEDICAID EXPANSION AS RESULT OF ACA: </a:t>
            </a:r>
            <a:br>
              <a:rPr lang="en-US" dirty="0" smtClean="0"/>
            </a:br>
            <a:r>
              <a:rPr lang="en-US" sz="1600" dirty="0" smtClean="0"/>
              <a:t>INCOME ELIGIBILITY FOR NON-DISABLED ADULTS AMONG STATES CHOOSING NOT TO EXPAND</a:t>
            </a:r>
          </a:p>
        </p:txBody>
      </p:sp>
      <p:sp>
        <p:nvSpPr>
          <p:cNvPr id="3" name="Slide Number Placeholder 2"/>
          <p:cNvSpPr>
            <a:spLocks noGrp="1"/>
          </p:cNvSpPr>
          <p:nvPr>
            <p:ph type="sldNum" sz="quarter" idx="10"/>
          </p:nvPr>
        </p:nvSpPr>
        <p:spPr/>
        <p:txBody>
          <a:bodyPr/>
          <a:lstStyle/>
          <a:p>
            <a:fld id="{25CD257D-9AA5-4793-9BCC-72B06E7E218D}" type="slidenum">
              <a:rPr lang="en-US" smtClean="0"/>
              <a:pPr/>
              <a:t>8</a:t>
            </a:fld>
            <a:endParaRPr lang="en-US" dirty="0"/>
          </a:p>
        </p:txBody>
      </p:sp>
      <p:sp>
        <p:nvSpPr>
          <p:cNvPr id="5" name="Text Box 11"/>
          <p:cNvSpPr txBox="1">
            <a:spLocks noChangeArrowheads="1"/>
          </p:cNvSpPr>
          <p:nvPr/>
        </p:nvSpPr>
        <p:spPr bwMode="auto">
          <a:xfrm>
            <a:off x="6629399" y="1819276"/>
            <a:ext cx="2055813" cy="448056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dirty="0"/>
              <a:t>Starting in 2014, states will receive Federal Financial Participation if they provide Medicaid coverage to adults with incomes at or below </a:t>
            </a:r>
            <a:r>
              <a:rPr lang="en-US" dirty="0" smtClean="0"/>
              <a:t>133 percent of the federal poverty level (FPL).  </a:t>
            </a:r>
            <a:r>
              <a:rPr lang="en-US" dirty="0"/>
              <a:t>26 states and t</a:t>
            </a:r>
            <a:r>
              <a:rPr lang="en-US" dirty="0" smtClean="0"/>
              <a:t>he </a:t>
            </a:r>
            <a:r>
              <a:rPr lang="en-US" dirty="0"/>
              <a:t>District of Columbia have expanded Medicaid to provide coverage to adults with incomes up to </a:t>
            </a:r>
            <a:r>
              <a:rPr lang="en-US" dirty="0" smtClean="0"/>
              <a:t>133 percent FPL</a:t>
            </a:r>
            <a:r>
              <a:rPr lang="en-US" dirty="0"/>
              <a:t>, and 24 states have not chosen to expand. </a:t>
            </a:r>
          </a:p>
          <a:p>
            <a:r>
              <a:rPr lang="en-US" dirty="0"/>
              <a:t>Non-disabled adults with no children in non-expanding states are not eligible for Medicaid at any income level unless the state has a demonstration waiver (see note to map). The income eligibility level for parents ranges from </a:t>
            </a:r>
            <a:r>
              <a:rPr lang="en-US" dirty="0" smtClean="0"/>
              <a:t>13 percent </a:t>
            </a:r>
            <a:r>
              <a:rPr lang="en-US" dirty="0"/>
              <a:t>FPL in Alabama to </a:t>
            </a:r>
            <a:r>
              <a:rPr lang="en-US" dirty="0" smtClean="0"/>
              <a:t>106 percent </a:t>
            </a:r>
            <a:r>
              <a:rPr lang="en-US" dirty="0"/>
              <a:t>FPL in Tennessee.</a:t>
            </a:r>
          </a:p>
        </p:txBody>
      </p:sp>
      <p:sp>
        <p:nvSpPr>
          <p:cNvPr id="6" name="Rectangle 5"/>
          <p:cNvSpPr/>
          <p:nvPr/>
        </p:nvSpPr>
        <p:spPr>
          <a:xfrm>
            <a:off x="6399213" y="1638300"/>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1" name="Group 10"/>
          <p:cNvGrpSpPr/>
          <p:nvPr/>
        </p:nvGrpSpPr>
        <p:grpSpPr>
          <a:xfrm>
            <a:off x="1018050" y="4821552"/>
            <a:ext cx="4719156" cy="507831"/>
            <a:chOff x="567219" y="4792977"/>
            <a:chExt cx="4719156" cy="507831"/>
          </a:xfrm>
        </p:grpSpPr>
        <p:sp>
          <p:nvSpPr>
            <p:cNvPr id="12" name="Oval 11"/>
            <p:cNvSpPr/>
            <p:nvPr/>
          </p:nvSpPr>
          <p:spPr>
            <a:xfrm>
              <a:off x="576744" y="4904896"/>
              <a:ext cx="91440" cy="9144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7219" y="5112861"/>
              <a:ext cx="91440" cy="9144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9624" y="4792977"/>
              <a:ext cx="4656751" cy="507831"/>
            </a:xfrm>
            <a:prstGeom prst="rect">
              <a:avLst/>
            </a:prstGeom>
            <a:noFill/>
          </p:spPr>
          <p:txBody>
            <a:bodyPr wrap="square" rtlCol="0">
              <a:spAutoFit/>
            </a:bodyPr>
            <a:lstStyle/>
            <a:p>
              <a:pPr>
                <a:lnSpc>
                  <a:spcPct val="150000"/>
                </a:lnSpc>
              </a:pPr>
              <a:r>
                <a:rPr lang="en-US" sz="900" b="1" dirty="0" smtClean="0"/>
                <a:t>Not currently opting for Medicaid expansion, eligibility varies by state from 0% to 106% FPL</a:t>
              </a:r>
            </a:p>
            <a:p>
              <a:pPr>
                <a:lnSpc>
                  <a:spcPct val="150000"/>
                </a:lnSpc>
              </a:pPr>
              <a:r>
                <a:rPr lang="en-US" sz="900" b="1" dirty="0" smtClean="0"/>
                <a:t>Opting for Medicaid Expansion, eligibility for adults up to at least 133% FPL</a:t>
              </a:r>
            </a:p>
          </p:txBody>
        </p:sp>
      </p:grpSp>
      <p:pic>
        <p:nvPicPr>
          <p:cNvPr id="1026" name="Picture 2" descr="http://diymaps.net/userimages/357629.gif"/>
          <p:cNvPicPr>
            <a:picLocks noChangeAspect="1" noChangeArrowheads="1"/>
          </p:cNvPicPr>
          <p:nvPr/>
        </p:nvPicPr>
        <p:blipFill rotWithShape="1">
          <a:blip r:embed="rId3">
            <a:extLst>
              <a:ext uri="{28A0092B-C50C-407E-A947-70E740481C1C}">
                <a14:useLocalDpi xmlns:a14="http://schemas.microsoft.com/office/drawing/2010/main" val="0"/>
              </a:ext>
            </a:extLst>
          </a:blip>
          <a:srcRect l="8346" t="19487" r="3426" b="20206"/>
          <a:stretch/>
        </p:blipFill>
        <p:spPr bwMode="auto">
          <a:xfrm>
            <a:off x="484650" y="2065140"/>
            <a:ext cx="5356637" cy="27461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6"/>
          <p:cNvSpPr txBox="1">
            <a:spLocks noChangeArrowheads="1"/>
          </p:cNvSpPr>
          <p:nvPr/>
        </p:nvSpPr>
        <p:spPr bwMode="auto">
          <a:xfrm>
            <a:off x="455613" y="5422881"/>
            <a:ext cx="6059487" cy="954107"/>
          </a:xfrm>
          <a:prstGeom prst="rect">
            <a:avLst/>
          </a:prstGeom>
          <a:noFill/>
          <a:ln w="9525">
            <a:noFill/>
            <a:miter lim="800000"/>
            <a:headEnd/>
            <a:tailEnd/>
          </a:ln>
        </p:spPr>
        <p:txBody>
          <a:bodyPr wrap="square" lIns="0" rIns="0" anchor="b">
            <a:spAutoFit/>
          </a:bodyPr>
          <a:lstStyle/>
          <a:p>
            <a:pPr>
              <a:spcBef>
                <a:spcPts val="0"/>
              </a:spcBef>
            </a:pPr>
            <a:r>
              <a:rPr lang="en-US" sz="800" dirty="0"/>
              <a:t>Connecticut (196%), the District of Columbia (216%), and Minnesota (200%) had previously expanded Medicaid to parents with incomes above 133% FPL and are maintaining these higher limits</a:t>
            </a:r>
          </a:p>
          <a:p>
            <a:pPr>
              <a:spcBef>
                <a:spcPts val="0"/>
              </a:spcBef>
            </a:pPr>
            <a:r>
              <a:rPr lang="en-US" sz="800" dirty="0"/>
              <a:t>**ID, IN, LA, ME, MO, MT, OK, UT = The state has a section 1115 demonstration or a pending demonstration proposal that provides Medicaid coverage to some low - income adults. The demonstration includes limitations on eligibility and/or benefits, is not offered to all residents of the state, and/or includes an enrollment cap.</a:t>
            </a:r>
          </a:p>
          <a:p>
            <a:pPr>
              <a:spcBef>
                <a:spcPts val="0"/>
              </a:spcBef>
            </a:pPr>
            <a:r>
              <a:rPr lang="en-US" sz="600" dirty="0" smtClean="0"/>
              <a:t>SOURCE: </a:t>
            </a:r>
            <a:r>
              <a:rPr lang="en-US" sz="800" dirty="0"/>
              <a:t>CMS </a:t>
            </a:r>
            <a:r>
              <a:rPr lang="en-US" sz="770" dirty="0"/>
              <a:t>http://</a:t>
            </a:r>
            <a:r>
              <a:rPr lang="en-US" sz="770" dirty="0" smtClean="0"/>
              <a:t>www.medicaid.gov/AffordableCareAct/Medicaid-Moving-Forward-2014/Downloads/Medicaid-and-CHIP-Eligibility-Levels-Table.pdf</a:t>
            </a:r>
            <a:endParaRPr lang="en-US" sz="770" dirty="0"/>
          </a:p>
          <a:p>
            <a:pPr>
              <a:spcBef>
                <a:spcPts val="0"/>
              </a:spcBef>
            </a:pPr>
            <a:r>
              <a:rPr lang="en-US" sz="800" dirty="0"/>
              <a:t>Graphic made with: http://diymaps.net</a:t>
            </a:r>
          </a:p>
        </p:txBody>
      </p:sp>
      <p:sp>
        <p:nvSpPr>
          <p:cNvPr id="18" name="Rectangle 8"/>
          <p:cNvSpPr>
            <a:spLocks noChangeArrowheads="1"/>
          </p:cNvSpPr>
          <p:nvPr/>
        </p:nvSpPr>
        <p:spPr bwMode="auto">
          <a:xfrm>
            <a:off x="455613" y="1741488"/>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EXPANSION CHOICE AND MEDICAID INCOME ELIGIBILITY FOR NON-DISABLED ADULTS  - AS OF 4/1/2014</a:t>
            </a:r>
            <a:endParaRPr lang="en-US" sz="1000" b="1" dirty="0">
              <a:solidFill>
                <a:prstClr val="black"/>
              </a:solidFill>
              <a:latin typeface="+mn-lt"/>
              <a:cs typeface="+mn-cs"/>
            </a:endParaRPr>
          </a:p>
        </p:txBody>
      </p:sp>
    </p:spTree>
    <p:extLst>
      <p:ext uri="{BB962C8B-B14F-4D97-AF65-F5344CB8AC3E}">
        <p14:creationId xmlns:p14="http://schemas.microsoft.com/office/powerpoint/2010/main" val="3050578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9191bb0fd821fc6ef767cc2ea556a676dcf1992"/>
</p:tagLst>
</file>

<file path=ppt/theme/theme1.xml><?xml version="1.0" encoding="utf-8"?>
<a:theme xmlns:a="http://schemas.openxmlformats.org/drawingml/2006/main" name="1-INTRODUCTION">
  <a:themeElements>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ELIGIBILITY">
  <a:themeElements>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SPENDING">
  <a:themeElements>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COST DRIVERS">
  <a:themeElements>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CONCLUSIONS">
  <a:themeElements>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43635</TotalTime>
  <Words>5611</Words>
  <Application>Microsoft Office PowerPoint</Application>
  <PresentationFormat>On-screen Show (4:3)</PresentationFormat>
  <Paragraphs>487</Paragraphs>
  <Slides>32</Slides>
  <Notes>31</Notes>
  <HiddenSlides>0</HiddenSlides>
  <MMClips>0</MMClip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1-INTRODUCTION</vt:lpstr>
      <vt:lpstr>2-ELIGIBILITY</vt:lpstr>
      <vt:lpstr>3-SPENDING</vt:lpstr>
      <vt:lpstr>4-COST DRIVERS</vt:lpstr>
      <vt:lpstr>5-CONCLUSIONS</vt:lpstr>
      <vt:lpstr>Default Design</vt:lpstr>
      <vt:lpstr>PowerPoint Presentation</vt:lpstr>
      <vt:lpstr>TABLE OF CONTENTS</vt:lpstr>
      <vt:lpstr>MASSHEALTH: THE BASICS  EXECUTIVE SUMMARY</vt:lpstr>
      <vt:lpstr>MASSHEALTH: THE BASICS  EXECUTIVE SUMMARY (continued)</vt:lpstr>
      <vt:lpstr>PowerPoint Presentation</vt:lpstr>
      <vt:lpstr>MASSHEALTH ELIGIBILITY UNDER ACA</vt:lpstr>
      <vt:lpstr>MANY DOORS TO MASSHEALTH</vt:lpstr>
      <vt:lpstr>MASSHEALTH IS IMPORTANT TO MANY POPULATION GROUPS</vt:lpstr>
      <vt:lpstr>STATES OPTING FOR MEDICAID EXPANSION AS RESULT OF ACA:  INCOME ELIGIBILITY FOR NON-DISABLED ADULTS AMONG STATES CHOOSING NOT TO EXPAND</vt:lpstr>
      <vt:lpstr>MASSHEALTH COVERS CHILDREN,  ADULTS &amp; SENIORS, AND OFTEN  SUPPLEMENTS OTHER INSURANCE</vt:lpstr>
      <vt:lpstr>COMPARED TO THE REST OF THE NATION, MASSHEALTH’S MEMBERSHIP INCLUDES MORE  ADULTS AND NON-ELDERLY PEOPLE WITH DISABILITIES </vt:lpstr>
      <vt:lpstr>MASSHEALTH PLAYS A SIGNIFICANT BUT NOT  DISPROPORTIONATE ROLE IN THE COVERAGE OF MASSACHUSETTS RESIDENTS</vt:lpstr>
      <vt:lpstr>GROWING MASSHEALTH ENROLLMENT HAS ACCOMPANIED THE DECLINE IN THE NUMBER OF UNINSURED</vt:lpstr>
      <vt:lpstr>MEDICAID ENROLLMENT HAS GROWN IN THE PAST DECADE,  BOTH NATIONALLY AND IN MASSACHUSETTS</vt:lpstr>
      <vt:lpstr>MORE THAN THREE IN FIVE MASSHEALTH MEMBERS ARE ENROLLED IN MANAGED CARE</vt:lpstr>
      <vt:lpstr>Managed Care: Program features</vt:lpstr>
      <vt:lpstr>MANY OTHER STATES’ MEDICAID  PROGRAMS  RELY MORE THAN  MASSACHUSETTS  ON  MANAGED CARE ARRANGEMENTS</vt:lpstr>
      <vt:lpstr>One Care: MassHealth plus Medicare</vt:lpstr>
      <vt:lpstr>MCOs SERVE A LESS MEDICALLY COMPLEX  POPULATION THAN THE PCC PLAN</vt:lpstr>
      <vt:lpstr>NOMINAL MASSHEALTH SPENDING HAS GROWN BY MORE THAN HALF SINCE 2005; WHEN ADJUSTED FOR MEDICAL INFLATION SPENDING HAS GROWN ON AVERAGE 2% ANNUALLY</vt:lpstr>
      <vt:lpstr>FEDERAL AND STATE SPENDING ON MASSHEALTH  NOW REPRESENTS 30 PERCENT OF THE STATE BUDGET</vt:lpstr>
      <vt:lpstr>MEDICAID IS THE MAIN SOURCE OF  FEDERAL REVENUES TO MASSACHUSETTS</vt:lpstr>
      <vt:lpstr>MASSHEALTH SPENDING BY  SERVICE TYPE IN STATE FISCAL YEAR 2013</vt:lpstr>
      <vt:lpstr>MOST MEDICAID DOLLARS ARE SPENT ON SERVICES FOR A MINORITY OF MEMBERS</vt:lpstr>
      <vt:lpstr>MASSHEALTH SPENDING PER ENROLLEE IS FOCUSED ON SERVICES FOR SENIORS AND THE DISABLED</vt:lpstr>
      <vt:lpstr>MASSHEALTH SPENDING IS IMPORTANT TO MANY TYPES OF PROVIDERS</vt:lpstr>
      <vt:lpstr>ENROLLMENT HAS DRIVEN GROWTH IN MASSHEALTH SPENDING IN RECENT YEARS</vt:lpstr>
      <vt:lpstr>NATIONALLY, ENROLLMENT HAS BEEN THE  DOMINANT DRIVER OF MEDICAID SPENDING  GROWTH IN RECENT YEARS AS WELL</vt:lpstr>
      <vt:lpstr>MASSHEALTH SPENDING PER CAPITA HAS GROWN MORE SLOWLY THAN PRIVATE HEALTH INSURANCE PREMIUMS</vt:lpstr>
      <vt:lpstr>WHICH SERVICES CONTRIBUTED TO  RECENT INCREASES IN MASSHEALTH SPENDING? </vt:lpstr>
      <vt:lpstr>Primary Care Payment Reform Initiative (PCPRI) </vt:lpstr>
      <vt:lpstr>CONCLUSIONS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Madolyn Allison</dc:creator>
  <cp:lastModifiedBy>Nordahl, Katharine</cp:lastModifiedBy>
  <cp:revision>949</cp:revision>
  <cp:lastPrinted>2014-04-01T19:44:57Z</cp:lastPrinted>
  <dcterms:created xsi:type="dcterms:W3CDTF">2010-12-20T05:21:32Z</dcterms:created>
  <dcterms:modified xsi:type="dcterms:W3CDTF">2014-04-03T17:10:35Z</dcterms:modified>
</cp:coreProperties>
</file>