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drawings/drawing4.xml" ContentType="application/vnd.openxmlformats-officedocument.drawingml.chartshapes+xml"/>
  <Override PartName="/ppt/notesSlides/notesSlide17.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charts/chart10.xml" ContentType="application/vnd.openxmlformats-officedocument.drawingml.chart+xml"/>
  <Override PartName="/ppt/drawings/drawing6.xml" ContentType="application/vnd.openxmlformats-officedocument.drawingml.chartshapes+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charts/chart12.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charts/chart13.xml" ContentType="application/vnd.openxmlformats-officedocument.drawingml.chart+xml"/>
  <Override PartName="/ppt/theme/themeOverride4.xml" ContentType="application/vnd.openxmlformats-officedocument.themeOverride+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notesSlides/notesSlide25.xml" ContentType="application/vnd.openxmlformats-officedocument.presentationml.notesSlide+xml"/>
  <Override PartName="/ppt/charts/chart16.xml" ContentType="application/vnd.openxmlformats-officedocument.drawingml.chart+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 id="2147483879" r:id="rId6"/>
  </p:sldMasterIdLst>
  <p:notesMasterIdLst>
    <p:notesMasterId r:id="rId37"/>
  </p:notesMasterIdLst>
  <p:handoutMasterIdLst>
    <p:handoutMasterId r:id="rId38"/>
  </p:handoutMasterIdLst>
  <p:sldIdLst>
    <p:sldId id="412" r:id="rId7"/>
    <p:sldId id="345" r:id="rId8"/>
    <p:sldId id="409" r:id="rId9"/>
    <p:sldId id="414" r:id="rId10"/>
    <p:sldId id="403" r:id="rId11"/>
    <p:sldId id="452" r:id="rId12"/>
    <p:sldId id="447" r:id="rId13"/>
    <p:sldId id="352" r:id="rId14"/>
    <p:sldId id="455" r:id="rId15"/>
    <p:sldId id="453" r:id="rId16"/>
    <p:sldId id="443" r:id="rId17"/>
    <p:sldId id="381" r:id="rId18"/>
    <p:sldId id="449" r:id="rId19"/>
    <p:sldId id="450" r:id="rId20"/>
    <p:sldId id="451" r:id="rId21"/>
    <p:sldId id="432" r:id="rId22"/>
    <p:sldId id="435" r:id="rId23"/>
    <p:sldId id="461" r:id="rId24"/>
    <p:sldId id="465" r:id="rId25"/>
    <p:sldId id="474" r:id="rId26"/>
    <p:sldId id="445" r:id="rId27"/>
    <p:sldId id="467" r:id="rId28"/>
    <p:sldId id="468" r:id="rId29"/>
    <p:sldId id="469" r:id="rId30"/>
    <p:sldId id="471" r:id="rId31"/>
    <p:sldId id="444" r:id="rId32"/>
    <p:sldId id="470" r:id="rId33"/>
    <p:sldId id="456" r:id="rId34"/>
    <p:sldId id="473" r:id="rId35"/>
    <p:sldId id="402" r:id="rId36"/>
  </p:sldIdLst>
  <p:sldSz cx="9144000" cy="6858000" type="screen4x3"/>
  <p:notesSz cx="7010400" cy="9296400"/>
  <p:custDataLst>
    <p:tags r:id="rId39"/>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1" name="Mark Barer" initials="" lastIdx="6" clrIdx="1"/>
  <p:cmAuthor id="2" name="Madolyn Allison" initials="" lastIdx="0" clrIdx="2"/>
  <p:cmAuthor id="3" name="Bob Seifert" initials="" lastIdx="9" clrIdx="3"/>
  <p:cmAuthor id="4" name="Seifert, Robert" initials="RS" lastIdx="48" clrIdx="4"/>
  <p:cmAuthor id="5" name="Gyurina, Carol" initials="CG" lastIdx="38" clrIdx="5"/>
  <p:cmAuthor id="6" name="Russell, Kate" initials="RK" lastIdx="18" clrIdx="6"/>
  <p:cmAuthor id="7" name="Russell, Kate" initials="KR" lastIdx="33" clrIdx="7"/>
  <p:cmAuthor id="8" name="Kate Russell" initials="" lastIdx="1" clrIdx="8"/>
  <p:cmAuthor id="9" name="Nordahl, Katharine" initials="NK" lastIdx="38" clrIdx="9"/>
  <p:cmAuthor id="10" name="Gyurina, Carol" initials="GC" lastIdx="1" clrIdx="10"/>
  <p:cmAuthor id="11" name="Madolyn Allison" initials="MA" lastIdx="3" clrIdx="11"/>
  <p:cmAuthor id="12" name="Seifert, Robert" initials="RWS" lastIdx="2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AC4"/>
    <a:srgbClr val="C0C0C0"/>
    <a:srgbClr val="BFBFBF"/>
    <a:srgbClr val="E0C88F"/>
    <a:srgbClr val="0000FF"/>
    <a:srgbClr val="6600FF"/>
    <a:srgbClr val="468680"/>
    <a:srgbClr val="D088F0"/>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65" autoAdjust="0"/>
    <p:restoredTop sz="78771" autoAdjust="0"/>
  </p:normalViewPr>
  <p:slideViewPr>
    <p:cSldViewPr snapToGrid="0">
      <p:cViewPr varScale="1">
        <p:scale>
          <a:sx n="85" d="100"/>
          <a:sy n="85" d="100"/>
        </p:scale>
        <p:origin x="1795" y="67"/>
      </p:cViewPr>
      <p:guideLst>
        <p:guide orient="horz" pos="2883"/>
        <p:guide orient="horz" pos="263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6" d="100"/>
        <a:sy n="46" d="100"/>
      </p:scale>
      <p:origin x="0" y="0"/>
    </p:cViewPr>
  </p:sorterViewPr>
  <p:notesViewPr>
    <p:cSldViewPr snapToGrid="0">
      <p:cViewPr varScale="1">
        <p:scale>
          <a:sx n="87" d="100"/>
          <a:sy n="87" d="100"/>
        </p:scale>
        <p:origin x="-3810" y="-78"/>
      </p:cViewPr>
      <p:guideLst>
        <p:guide orient="horz" pos="2924"/>
        <p:guide pos="2204"/>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4.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7.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 of 1/31/2016</c:v>
                </c:pt>
              </c:strCache>
            </c:strRef>
          </c:tx>
          <c:invertIfNegative val="0"/>
          <c:dPt>
            <c:idx val="0"/>
            <c:invertIfNegative val="0"/>
            <c:bubble3D val="0"/>
            <c:spPr>
              <a:solidFill>
                <a:schemeClr val="accent3"/>
              </a:solidFill>
            </c:spPr>
          </c:dPt>
          <c:dPt>
            <c:idx val="1"/>
            <c:invertIfNegative val="0"/>
            <c:bubble3D val="0"/>
            <c:spPr>
              <a:solidFill>
                <a:schemeClr val="bg2"/>
              </a:solidFill>
            </c:spPr>
          </c:dPt>
          <c:dPt>
            <c:idx val="2"/>
            <c:invertIfNegative val="0"/>
            <c:bubble3D val="0"/>
            <c:spPr>
              <a:solidFill>
                <a:schemeClr val="bg2"/>
              </a:solidFill>
            </c:spPr>
          </c:dPt>
          <c:dPt>
            <c:idx val="3"/>
            <c:invertIfNegative val="0"/>
            <c:bubble3D val="0"/>
            <c:spPr>
              <a:solidFill>
                <a:srgbClr val="A7CAC4"/>
              </a:solidFill>
            </c:spPr>
          </c:dPt>
          <c:dPt>
            <c:idx val="4"/>
            <c:invertIfNegative val="0"/>
            <c:bubble3D val="0"/>
            <c:spPr>
              <a:solidFill>
                <a:schemeClr val="accent1"/>
              </a:solidFill>
            </c:spPr>
          </c:dPt>
          <c:dPt>
            <c:idx val="5"/>
            <c:invertIfNegative val="0"/>
            <c:bubble3D val="0"/>
            <c:spPr>
              <a:solidFill>
                <a:schemeClr val="bg2"/>
              </a:solidFill>
            </c:spPr>
          </c:dPt>
          <c:dPt>
            <c:idx val="6"/>
            <c:invertIfNegative val="0"/>
            <c:bubble3D val="0"/>
            <c:spPr>
              <a:solidFill>
                <a:srgbClr val="A7CAC4"/>
              </a:solidFill>
            </c:spPr>
          </c:dPt>
          <c:dPt>
            <c:idx val="7"/>
            <c:invertIfNegative val="0"/>
            <c:bubble3D val="0"/>
            <c:spPr>
              <a:solidFill>
                <a:schemeClr val="bg2"/>
              </a:solidFill>
            </c:spPr>
          </c:dPt>
          <c:dPt>
            <c:idx val="8"/>
            <c:invertIfNegative val="0"/>
            <c:bubble3D val="0"/>
            <c:spPr>
              <a:solidFill>
                <a:schemeClr val="accent1"/>
              </a:solidFill>
            </c:spPr>
          </c:dPt>
          <c:dPt>
            <c:idx val="9"/>
            <c:invertIfNegative val="0"/>
            <c:bubble3D val="0"/>
            <c:spPr>
              <a:solidFill>
                <a:schemeClr val="bg2"/>
              </a:solidFill>
            </c:spPr>
          </c:dPt>
          <c:dPt>
            <c:idx val="10"/>
            <c:invertIfNegative val="0"/>
            <c:bubble3D val="0"/>
            <c:spPr>
              <a:solidFill>
                <a:schemeClr val="bg2"/>
              </a:solidFill>
            </c:spPr>
          </c:dPt>
          <c:dPt>
            <c:idx val="11"/>
            <c:invertIfNegative val="0"/>
            <c:bubble3D val="0"/>
            <c:spPr>
              <a:solidFill>
                <a:schemeClr val="bg2"/>
              </a:solidFill>
            </c:spPr>
          </c:dPt>
          <c:dPt>
            <c:idx val="12"/>
            <c:invertIfNegative val="0"/>
            <c:bubble3D val="0"/>
            <c:spPr>
              <a:solidFill>
                <a:schemeClr val="bg2"/>
              </a:solidFill>
            </c:spPr>
          </c:dPt>
          <c:dPt>
            <c:idx val="13"/>
            <c:invertIfNegative val="0"/>
            <c:bubble3D val="0"/>
            <c:spPr>
              <a:solidFill>
                <a:schemeClr val="bg2"/>
              </a:solidFill>
            </c:spPr>
          </c:dPt>
          <c:dPt>
            <c:idx val="14"/>
            <c:invertIfNegative val="0"/>
            <c:bubble3D val="0"/>
            <c:spPr>
              <a:solidFill>
                <a:schemeClr val="bg2"/>
              </a:solidFill>
            </c:spPr>
          </c:dPt>
          <c:dPt>
            <c:idx val="15"/>
            <c:invertIfNegative val="0"/>
            <c:bubble3D val="0"/>
            <c:spPr>
              <a:solidFill>
                <a:schemeClr val="bg2"/>
              </a:solidFill>
            </c:spPr>
          </c:dPt>
          <c:dPt>
            <c:idx val="16"/>
            <c:invertIfNegative val="0"/>
            <c:bubble3D val="0"/>
            <c:spPr>
              <a:solidFill>
                <a:schemeClr val="accent1"/>
              </a:solidFill>
            </c:spPr>
          </c:dPt>
          <c:dPt>
            <c:idx val="17"/>
            <c:invertIfNegative val="0"/>
            <c:bubble3D val="0"/>
            <c:spPr>
              <a:solidFill>
                <a:schemeClr val="accent1"/>
              </a:solidFill>
            </c:spPr>
          </c:dPt>
          <c:dPt>
            <c:idx val="18"/>
            <c:invertIfNegative val="0"/>
            <c:bubble3D val="0"/>
            <c:spPr>
              <a:solidFill>
                <a:srgbClr val="A7CAC4"/>
              </a:solidFill>
            </c:spPr>
          </c:dPt>
          <c:dPt>
            <c:idx val="19"/>
            <c:invertIfNegative val="0"/>
            <c:bubble3D val="0"/>
            <c:spPr>
              <a:solidFill>
                <a:schemeClr val="accent1"/>
              </a:solidFill>
            </c:spPr>
          </c:dPt>
          <c:dPt>
            <c:idx val="20"/>
            <c:invertIfNegative val="0"/>
            <c:bubble3D val="0"/>
            <c:spPr>
              <a:solidFill>
                <a:srgbClr val="A7CAC4"/>
              </a:solidFill>
            </c:spPr>
          </c:dPt>
          <c:dPt>
            <c:idx val="23"/>
            <c:invertIfNegative val="0"/>
            <c:bubble3D val="0"/>
            <c:spPr>
              <a:solidFill>
                <a:srgbClr val="A7CAC4"/>
              </a:solidFill>
            </c:spPr>
          </c:dPt>
          <c:dPt>
            <c:idx val="25"/>
            <c:invertIfNegative val="0"/>
            <c:bubble3D val="0"/>
            <c:spPr>
              <a:solidFill>
                <a:schemeClr val="accent1"/>
              </a:solidFill>
            </c:spPr>
          </c:dPt>
          <c:dPt>
            <c:idx val="26"/>
            <c:invertIfNegative val="0"/>
            <c:bubble3D val="0"/>
            <c:spPr>
              <a:solidFill>
                <a:schemeClr val="bg2"/>
              </a:solidFill>
            </c:spPr>
          </c:dPt>
          <c:dPt>
            <c:idx val="29"/>
            <c:invertIfNegative val="0"/>
            <c:bubble3D val="0"/>
            <c:spPr>
              <a:solidFill>
                <a:schemeClr val="accent1"/>
              </a:solidFill>
            </c:spPr>
          </c:dPt>
          <c:dPt>
            <c:idx val="30"/>
            <c:invertIfNegative val="0"/>
            <c:bubble3D val="0"/>
            <c:spPr>
              <a:solidFill>
                <a:schemeClr val="bg2"/>
              </a:solidFill>
            </c:spPr>
          </c:dPt>
          <c:dPt>
            <c:idx val="31"/>
            <c:invertIfNegative val="0"/>
            <c:bubble3D val="0"/>
            <c:spPr>
              <a:solidFill>
                <a:srgbClr val="A7CAC4"/>
              </a:solidFill>
            </c:spPr>
          </c:dPt>
          <c:dPt>
            <c:idx val="33"/>
            <c:invertIfNegative val="0"/>
            <c:bubble3D val="0"/>
            <c:spPr>
              <a:solidFill>
                <a:srgbClr val="A7CAC4"/>
              </a:solidFill>
            </c:spPr>
          </c:dPt>
          <c:dPt>
            <c:idx val="37"/>
            <c:invertIfNegative val="0"/>
            <c:bubble3D val="0"/>
            <c:spPr>
              <a:solidFill>
                <a:schemeClr val="accent1"/>
              </a:solidFill>
            </c:spPr>
          </c:dPt>
          <c:dPt>
            <c:idx val="44"/>
            <c:invertIfNegative val="0"/>
            <c:bubble3D val="0"/>
            <c:spPr>
              <a:solidFill>
                <a:schemeClr val="accent5"/>
              </a:solidFill>
            </c:spPr>
          </c:dPt>
          <c:cat>
            <c:strRef>
              <c:f>Sheet1!$A$2:$A$53</c:f>
              <c:strCache>
                <c:ptCount val="52"/>
                <c:pt idx="0">
                  <c:v>US</c:v>
                </c:pt>
                <c:pt idx="1">
                  <c:v>UT</c:v>
                </c:pt>
                <c:pt idx="2">
                  <c:v>WY</c:v>
                </c:pt>
                <c:pt idx="3">
                  <c:v>VA</c:v>
                </c:pt>
                <c:pt idx="4">
                  <c:v>ND</c:v>
                </c:pt>
                <c:pt idx="5">
                  <c:v>NE</c:v>
                </c:pt>
                <c:pt idx="6">
                  <c:v>KS</c:v>
                </c:pt>
                <c:pt idx="7">
                  <c:v>SD</c:v>
                </c:pt>
                <c:pt idx="8">
                  <c:v>NH</c:v>
                </c:pt>
                <c:pt idx="9">
                  <c:v>MO</c:v>
                </c:pt>
                <c:pt idx="10">
                  <c:v>ID</c:v>
                </c:pt>
                <c:pt idx="11">
                  <c:v>TX</c:v>
                </c:pt>
                <c:pt idx="12">
                  <c:v>GA</c:v>
                </c:pt>
                <c:pt idx="13">
                  <c:v>FL</c:v>
                </c:pt>
                <c:pt idx="14">
                  <c:v>WI</c:v>
                </c:pt>
                <c:pt idx="15">
                  <c:v>AL</c:v>
                </c:pt>
                <c:pt idx="16">
                  <c:v>AK</c:v>
                </c:pt>
                <c:pt idx="17">
                  <c:v>NJ</c:v>
                </c:pt>
                <c:pt idx="18">
                  <c:v>SC</c:v>
                </c:pt>
                <c:pt idx="19">
                  <c:v>MD</c:v>
                </c:pt>
                <c:pt idx="20">
                  <c:v>NC</c:v>
                </c:pt>
                <c:pt idx="21">
                  <c:v>IA</c:v>
                </c:pt>
                <c:pt idx="22">
                  <c:v>MN</c:v>
                </c:pt>
                <c:pt idx="23">
                  <c:v>OK</c:v>
                </c:pt>
                <c:pt idx="24">
                  <c:v>MT</c:v>
                </c:pt>
                <c:pt idx="25">
                  <c:v>NV</c:v>
                </c:pt>
                <c:pt idx="26">
                  <c:v>ME</c:v>
                </c:pt>
                <c:pt idx="27">
                  <c:v>CT</c:v>
                </c:pt>
                <c:pt idx="28">
                  <c:v>PA</c:v>
                </c:pt>
                <c:pt idx="29">
                  <c:v>IN</c:v>
                </c:pt>
                <c:pt idx="30">
                  <c:v>LA</c:v>
                </c:pt>
                <c:pt idx="31">
                  <c:v>MS</c:v>
                </c:pt>
                <c:pt idx="32">
                  <c:v>MI</c:v>
                </c:pt>
                <c:pt idx="33">
                  <c:v>TN</c:v>
                </c:pt>
                <c:pt idx="34">
                  <c:v>HI</c:v>
                </c:pt>
                <c:pt idx="35">
                  <c:v>IL</c:v>
                </c:pt>
                <c:pt idx="36">
                  <c:v>CO </c:v>
                </c:pt>
                <c:pt idx="37">
                  <c:v>AZ</c:v>
                </c:pt>
                <c:pt idx="38">
                  <c:v>WA</c:v>
                </c:pt>
                <c:pt idx="39">
                  <c:v>OH</c:v>
                </c:pt>
                <c:pt idx="40">
                  <c:v>DE</c:v>
                </c:pt>
                <c:pt idx="41">
                  <c:v>OR</c:v>
                </c:pt>
                <c:pt idx="42">
                  <c:v>RI</c:v>
                </c:pt>
                <c:pt idx="43">
                  <c:v>KY</c:v>
                </c:pt>
                <c:pt idx="44">
                  <c:v>MA</c:v>
                </c:pt>
                <c:pt idx="45">
                  <c:v>AR</c:v>
                </c:pt>
                <c:pt idx="46">
                  <c:v>WV</c:v>
                </c:pt>
                <c:pt idx="47">
                  <c:v>VT</c:v>
                </c:pt>
                <c:pt idx="48">
                  <c:v>CA</c:v>
                </c:pt>
                <c:pt idx="49">
                  <c:v>NY</c:v>
                </c:pt>
                <c:pt idx="50">
                  <c:v>NM</c:v>
                </c:pt>
                <c:pt idx="51">
                  <c:v>DC</c:v>
                </c:pt>
              </c:strCache>
            </c:strRef>
          </c:cat>
          <c:val>
            <c:numRef>
              <c:f>Sheet1!$B$2:$B$53</c:f>
              <c:numCache>
                <c:formatCode>0.0%</c:formatCode>
                <c:ptCount val="52"/>
                <c:pt idx="0">
                  <c:v>0.22584575788063685</c:v>
                </c:pt>
                <c:pt idx="1">
                  <c:v>0.10136589140093574</c:v>
                </c:pt>
                <c:pt idx="2">
                  <c:v>0.10941688121793461</c:v>
                </c:pt>
                <c:pt idx="3">
                  <c:v>0.1137540017032103</c:v>
                </c:pt>
                <c:pt idx="4">
                  <c:v>0.11842489434251915</c:v>
                </c:pt>
                <c:pt idx="5">
                  <c:v>0.12201045253903881</c:v>
                </c:pt>
                <c:pt idx="6">
                  <c:v>0.13678609416476825</c:v>
                </c:pt>
                <c:pt idx="7">
                  <c:v>0.13811564541060889</c:v>
                </c:pt>
                <c:pt idx="8">
                  <c:v>0.14023889830814185</c:v>
                </c:pt>
                <c:pt idx="9">
                  <c:v>0.15644071541003526</c:v>
                </c:pt>
                <c:pt idx="10">
                  <c:v>0.16964645030303396</c:v>
                </c:pt>
                <c:pt idx="11">
                  <c:v>0.17034244351674394</c:v>
                </c:pt>
                <c:pt idx="12">
                  <c:v>0.17137298014852873</c:v>
                </c:pt>
                <c:pt idx="13">
                  <c:v>0.1764538012217487</c:v>
                </c:pt>
                <c:pt idx="14">
                  <c:v>0.18119752840632941</c:v>
                </c:pt>
                <c:pt idx="15">
                  <c:v>0.18222840642036114</c:v>
                </c:pt>
                <c:pt idx="16">
                  <c:v>0.18412934434044029</c:v>
                </c:pt>
                <c:pt idx="17">
                  <c:v>0.19012106814312504</c:v>
                </c:pt>
                <c:pt idx="18">
                  <c:v>0.19185375599502139</c:v>
                </c:pt>
                <c:pt idx="19">
                  <c:v>0.19304571905871754</c:v>
                </c:pt>
                <c:pt idx="20">
                  <c:v>0.19329356488358529</c:v>
                </c:pt>
                <c:pt idx="21">
                  <c:v>0.19381772586117541</c:v>
                </c:pt>
                <c:pt idx="22">
                  <c:v>0.19467851356584839</c:v>
                </c:pt>
                <c:pt idx="23">
                  <c:v>0.20185828992534013</c:v>
                </c:pt>
                <c:pt idx="24">
                  <c:v>0.2020951663634894</c:v>
                </c:pt>
                <c:pt idx="25">
                  <c:v>0.20784718654926154</c:v>
                </c:pt>
                <c:pt idx="26">
                  <c:v>0.20881076754570729</c:v>
                </c:pt>
                <c:pt idx="27">
                  <c:v>0.21073489940922657</c:v>
                </c:pt>
                <c:pt idx="28">
                  <c:v>0.21513730557219943</c:v>
                </c:pt>
                <c:pt idx="29">
                  <c:v>0.21806099388490077</c:v>
                </c:pt>
                <c:pt idx="30">
                  <c:v>0.23013477139732513</c:v>
                </c:pt>
                <c:pt idx="31">
                  <c:v>0.23358930974594072</c:v>
                </c:pt>
                <c:pt idx="32">
                  <c:v>0.23576730478053279</c:v>
                </c:pt>
                <c:pt idx="33">
                  <c:v>0.23811709136207315</c:v>
                </c:pt>
                <c:pt idx="34">
                  <c:v>0.23815890299196077</c:v>
                </c:pt>
                <c:pt idx="35">
                  <c:v>0.24133734111094132</c:v>
                </c:pt>
                <c:pt idx="36">
                  <c:v>0.24267846454570213</c:v>
                </c:pt>
                <c:pt idx="37">
                  <c:v>0.24464061194496536</c:v>
                </c:pt>
                <c:pt idx="38">
                  <c:v>0.24707367881990713</c:v>
                </c:pt>
                <c:pt idx="39">
                  <c:v>0.25033041507228315</c:v>
                </c:pt>
                <c:pt idx="40">
                  <c:v>0.25768182558191166</c:v>
                </c:pt>
                <c:pt idx="41">
                  <c:v>0.258235775483454</c:v>
                </c:pt>
                <c:pt idx="42">
                  <c:v>0.26324200178358759</c:v>
                </c:pt>
                <c:pt idx="43">
                  <c:v>0.26730562889991893</c:v>
                </c:pt>
                <c:pt idx="44">
                  <c:v>0.27351259606777439</c:v>
                </c:pt>
                <c:pt idx="45">
                  <c:v>0.28554994889537455</c:v>
                </c:pt>
                <c:pt idx="46">
                  <c:v>0.29726624182269346</c:v>
                </c:pt>
                <c:pt idx="47">
                  <c:v>0.30434379801994116</c:v>
                </c:pt>
                <c:pt idx="48">
                  <c:v>0.31319256612714358</c:v>
                </c:pt>
                <c:pt idx="49">
                  <c:v>0.3248964893597836</c:v>
                </c:pt>
                <c:pt idx="50">
                  <c:v>0.35386639259626235</c:v>
                </c:pt>
                <c:pt idx="51">
                  <c:v>0.39502668737392671</c:v>
                </c:pt>
              </c:numCache>
            </c:numRef>
          </c:val>
        </c:ser>
        <c:dLbls>
          <c:showLegendKey val="0"/>
          <c:showVal val="0"/>
          <c:showCatName val="0"/>
          <c:showSerName val="0"/>
          <c:showPercent val="0"/>
          <c:showBubbleSize val="0"/>
        </c:dLbls>
        <c:gapWidth val="100"/>
        <c:axId val="241032320"/>
        <c:axId val="241032712"/>
      </c:barChart>
      <c:catAx>
        <c:axId val="241032320"/>
        <c:scaling>
          <c:orientation val="minMax"/>
        </c:scaling>
        <c:delete val="0"/>
        <c:axPos val="b"/>
        <c:numFmt formatCode="General" sourceLinked="0"/>
        <c:majorTickMark val="out"/>
        <c:minorTickMark val="none"/>
        <c:tickLblPos val="nextTo"/>
        <c:spPr>
          <a:ln>
            <a:solidFill>
              <a:schemeClr val="bg1">
                <a:lumMod val="50000"/>
              </a:schemeClr>
            </a:solidFill>
          </a:ln>
        </c:spPr>
        <c:txPr>
          <a:bodyPr rot="-5400000" vert="horz"/>
          <a:lstStyle/>
          <a:p>
            <a:pPr>
              <a:defRPr sz="800"/>
            </a:pPr>
            <a:endParaRPr lang="en-US"/>
          </a:p>
        </c:txPr>
        <c:crossAx val="241032712"/>
        <c:crosses val="autoZero"/>
        <c:auto val="1"/>
        <c:lblAlgn val="ctr"/>
        <c:lblOffset val="100"/>
        <c:tickLblSkip val="1"/>
        <c:noMultiLvlLbl val="0"/>
      </c:catAx>
      <c:valAx>
        <c:axId val="241032712"/>
        <c:scaling>
          <c:orientation val="minMax"/>
          <c:max val="0.4"/>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24103232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39308767829503E-2"/>
          <c:y val="0.1091705550695052"/>
          <c:w val="0.92596861447789602"/>
          <c:h val="0.80185300767906309"/>
        </c:manualLayout>
      </c:layout>
      <c:barChart>
        <c:barDir val="col"/>
        <c:grouping val="stacked"/>
        <c:varyColors val="0"/>
        <c:ser>
          <c:idx val="0"/>
          <c:order val="0"/>
          <c:tx>
            <c:strRef>
              <c:f>Sheet1!$B$1</c:f>
              <c:strCache>
                <c:ptCount val="1"/>
                <c:pt idx="0">
                  <c:v>Medicaid/CHIP federal revenue</c:v>
                </c:pt>
              </c:strCache>
            </c:strRef>
          </c:tx>
          <c:spPr>
            <a:solidFill>
              <a:schemeClr val="tx2"/>
            </a:solidFill>
            <a:ln>
              <a:noFill/>
            </a:ln>
          </c:spPr>
          <c:invertIfNegative val="0"/>
          <c:dLbls>
            <c:numFmt formatCode="&quot;$&quot;#,##0.000" sourceLinked="0"/>
            <c:spPr>
              <a:noFill/>
              <a:ln>
                <a:noFill/>
              </a:ln>
              <a:effectLst/>
            </c:spPr>
            <c:txPr>
              <a:bodyPr/>
              <a:lstStyle/>
              <a:p>
                <a:pPr>
                  <a:defRPr sz="1000" b="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2006</c:v>
                </c:pt>
                <c:pt idx="1">
                  <c:v>2007</c:v>
                </c:pt>
                <c:pt idx="2">
                  <c:v>2008</c:v>
                </c:pt>
                <c:pt idx="3">
                  <c:v>2009</c:v>
                </c:pt>
                <c:pt idx="4">
                  <c:v>2010</c:v>
                </c:pt>
                <c:pt idx="5">
                  <c:v>2011</c:v>
                </c:pt>
                <c:pt idx="6">
                  <c:v>2012</c:v>
                </c:pt>
                <c:pt idx="7">
                  <c:v>2013</c:v>
                </c:pt>
                <c:pt idx="8">
                  <c:v>2014</c:v>
                </c:pt>
                <c:pt idx="9">
                  <c:v>2015</c:v>
                </c:pt>
                <c:pt idx="10">
                  <c:v>2016 (est.)</c:v>
                </c:pt>
              </c:strCache>
            </c:strRef>
          </c:cat>
          <c:val>
            <c:numRef>
              <c:f>Sheet1!$B$2:$B$12</c:f>
              <c:numCache>
                <c:formatCode>General</c:formatCode>
                <c:ptCount val="11"/>
                <c:pt idx="0">
                  <c:v>4.7830000000000004</c:v>
                </c:pt>
                <c:pt idx="1">
                  <c:v>5.3879999999999999</c:v>
                </c:pt>
                <c:pt idx="2">
                  <c:v>5.3719999999999999</c:v>
                </c:pt>
                <c:pt idx="3">
                  <c:v>7.6980000000000004</c:v>
                </c:pt>
                <c:pt idx="4">
                  <c:v>7.9630000000000001</c:v>
                </c:pt>
                <c:pt idx="5">
                  <c:v>8.4130000000000003</c:v>
                </c:pt>
                <c:pt idx="6">
                  <c:v>6.8250000000000002</c:v>
                </c:pt>
                <c:pt idx="7">
                  <c:v>7.21</c:v>
                </c:pt>
                <c:pt idx="8">
                  <c:v>7.5819999999999999</c:v>
                </c:pt>
                <c:pt idx="9">
                  <c:v>8.8059999999999992</c:v>
                </c:pt>
                <c:pt idx="10">
                  <c:v>9.7910000000000004</c:v>
                </c:pt>
              </c:numCache>
            </c:numRef>
          </c:val>
        </c:ser>
        <c:ser>
          <c:idx val="1"/>
          <c:order val="1"/>
          <c:tx>
            <c:strRef>
              <c:f>Sheet1!$C$1</c:f>
              <c:strCache>
                <c:ptCount val="1"/>
                <c:pt idx="0">
                  <c:v>Non-Medicaid federal revenue</c:v>
                </c:pt>
              </c:strCache>
            </c:strRef>
          </c:tx>
          <c:spPr>
            <a:solidFill>
              <a:schemeClr val="bg2"/>
            </a:solidFill>
            <a:ln>
              <a:noFill/>
            </a:ln>
          </c:spPr>
          <c:invertIfNegative val="0"/>
          <c:dLbls>
            <c:numFmt formatCode="&quot;$&quot;#,##0.000" sourceLinked="0"/>
            <c:spPr>
              <a:noFill/>
              <a:ln>
                <a:noFill/>
              </a:ln>
              <a:effectLst/>
            </c:spPr>
            <c:txPr>
              <a:bodyPr/>
              <a:lstStyle/>
              <a:p>
                <a:pPr>
                  <a:defRPr sz="10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2006</c:v>
                </c:pt>
                <c:pt idx="1">
                  <c:v>2007</c:v>
                </c:pt>
                <c:pt idx="2">
                  <c:v>2008</c:v>
                </c:pt>
                <c:pt idx="3">
                  <c:v>2009</c:v>
                </c:pt>
                <c:pt idx="4">
                  <c:v>2010</c:v>
                </c:pt>
                <c:pt idx="5">
                  <c:v>2011</c:v>
                </c:pt>
                <c:pt idx="6">
                  <c:v>2012</c:v>
                </c:pt>
                <c:pt idx="7">
                  <c:v>2013</c:v>
                </c:pt>
                <c:pt idx="8">
                  <c:v>2014</c:v>
                </c:pt>
                <c:pt idx="9">
                  <c:v>2015</c:v>
                </c:pt>
                <c:pt idx="10">
                  <c:v>2016 (est.)</c:v>
                </c:pt>
              </c:strCache>
            </c:strRef>
          </c:cat>
          <c:val>
            <c:numRef>
              <c:f>Sheet1!$C$2:$C$12</c:f>
              <c:numCache>
                <c:formatCode>General</c:formatCode>
                <c:ptCount val="11"/>
                <c:pt idx="0">
                  <c:v>0.871</c:v>
                </c:pt>
                <c:pt idx="1">
                  <c:v>0.85799999999999998</c:v>
                </c:pt>
                <c:pt idx="2">
                  <c:v>0.97099999999999997</c:v>
                </c:pt>
                <c:pt idx="3">
                  <c:v>0.94499999999999995</c:v>
                </c:pt>
                <c:pt idx="4">
                  <c:v>0.92800000000000005</c:v>
                </c:pt>
                <c:pt idx="5">
                  <c:v>0.92500000000000004</c:v>
                </c:pt>
                <c:pt idx="6">
                  <c:v>0.94299999999999995</c:v>
                </c:pt>
                <c:pt idx="7">
                  <c:v>1.0049999999999999</c:v>
                </c:pt>
                <c:pt idx="8">
                  <c:v>0.97399999999999998</c:v>
                </c:pt>
                <c:pt idx="9">
                  <c:v>0.96199999999999997</c:v>
                </c:pt>
                <c:pt idx="10">
                  <c:v>0.95899999999999996</c:v>
                </c:pt>
              </c:numCache>
            </c:numRef>
          </c:val>
        </c:ser>
        <c:dLbls>
          <c:showLegendKey val="0"/>
          <c:showVal val="1"/>
          <c:showCatName val="0"/>
          <c:showSerName val="0"/>
          <c:showPercent val="0"/>
          <c:showBubbleSize val="0"/>
        </c:dLbls>
        <c:gapWidth val="34"/>
        <c:overlap val="100"/>
        <c:axId val="332808400"/>
        <c:axId val="332808792"/>
      </c:barChart>
      <c:catAx>
        <c:axId val="332808400"/>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332808792"/>
        <c:crosses val="autoZero"/>
        <c:auto val="1"/>
        <c:lblAlgn val="ctr"/>
        <c:lblOffset val="100"/>
        <c:noMultiLvlLbl val="0"/>
      </c:catAx>
      <c:valAx>
        <c:axId val="332808792"/>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332808400"/>
        <c:crosses val="autoZero"/>
        <c:crossBetween val="between"/>
      </c:valAx>
    </c:plotArea>
    <c:plotVisOnly val="1"/>
    <c:dispBlanksAs val="gap"/>
    <c:showDLblsOverMax val="0"/>
  </c:chart>
  <c:txPr>
    <a:bodyPr/>
    <a:lstStyle/>
    <a:p>
      <a:pPr>
        <a:defRPr sz="800" b="1"/>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4285714285714"/>
          <c:y val="5.4687500000000097E-2"/>
          <c:w val="0.54187192118226601"/>
          <c:h val="0.85937500000000699"/>
        </c:manualLayout>
      </c:layout>
      <c:pieChart>
        <c:varyColors val="1"/>
        <c:ser>
          <c:idx val="0"/>
          <c:order val="0"/>
          <c:tx>
            <c:strRef>
              <c:f>Sheet1!$B$1</c:f>
              <c:strCache>
                <c:ptCount val="1"/>
                <c:pt idx="0">
                  <c:v>SFY 2015</c:v>
                </c:pt>
              </c:strCache>
            </c:strRef>
          </c:tx>
          <c:spPr>
            <a:ln w="19050">
              <a:solidFill>
                <a:schemeClr val="bg1"/>
              </a:solidFill>
            </a:ln>
          </c:spPr>
          <c:dPt>
            <c:idx val="0"/>
            <c:bubble3D val="0"/>
            <c:spPr>
              <a:solidFill>
                <a:schemeClr val="tx2">
                  <a:lumMod val="75000"/>
                </a:schemeClr>
              </a:solidFill>
              <a:ln w="19050">
                <a:solidFill>
                  <a:schemeClr val="bg1"/>
                </a:solidFill>
              </a:ln>
            </c:spPr>
          </c:dPt>
          <c:dPt>
            <c:idx val="1"/>
            <c:bubble3D val="0"/>
            <c:spPr>
              <a:solidFill>
                <a:schemeClr val="tx2"/>
              </a:solidFill>
              <a:ln w="19050">
                <a:solidFill>
                  <a:schemeClr val="bg1"/>
                </a:solidFill>
              </a:ln>
            </c:spPr>
          </c:dPt>
          <c:dPt>
            <c:idx val="2"/>
            <c:bubble3D val="0"/>
            <c:spPr>
              <a:solidFill>
                <a:schemeClr val="tx2">
                  <a:lumMod val="60000"/>
                  <a:lumOff val="40000"/>
                </a:schemeClr>
              </a:solidFill>
              <a:ln w="19050">
                <a:solidFill>
                  <a:schemeClr val="bg1"/>
                </a:solidFill>
              </a:ln>
            </c:spPr>
          </c:dPt>
          <c:dPt>
            <c:idx val="3"/>
            <c:bubble3D val="0"/>
            <c:spPr>
              <a:solidFill>
                <a:schemeClr val="accent1">
                  <a:lumMod val="75000"/>
                </a:schemeClr>
              </a:solidFill>
              <a:ln w="19050">
                <a:solidFill>
                  <a:schemeClr val="bg1"/>
                </a:solidFill>
              </a:ln>
            </c:spPr>
          </c:dPt>
          <c:dPt>
            <c:idx val="4"/>
            <c:bubble3D val="0"/>
            <c:spPr>
              <a:solidFill>
                <a:schemeClr val="accent1"/>
              </a:solidFill>
              <a:ln w="19050">
                <a:solidFill>
                  <a:schemeClr val="bg1"/>
                </a:solidFill>
              </a:ln>
            </c:spPr>
          </c:dPt>
          <c:dPt>
            <c:idx val="5"/>
            <c:bubble3D val="0"/>
            <c:spPr>
              <a:solidFill>
                <a:schemeClr val="accent1">
                  <a:lumMod val="60000"/>
                  <a:lumOff val="40000"/>
                </a:schemeClr>
              </a:solidFill>
              <a:ln w="19050">
                <a:solidFill>
                  <a:schemeClr val="bg1"/>
                </a:solidFill>
              </a:ln>
            </c:spPr>
          </c:dPt>
          <c:dPt>
            <c:idx val="6"/>
            <c:bubble3D val="0"/>
            <c:spPr>
              <a:solidFill>
                <a:schemeClr val="accent3">
                  <a:lumMod val="75000"/>
                </a:schemeClr>
              </a:solidFill>
              <a:ln w="19050">
                <a:solidFill>
                  <a:schemeClr val="bg1"/>
                </a:solidFill>
              </a:ln>
            </c:spPr>
          </c:dPt>
          <c:dPt>
            <c:idx val="7"/>
            <c:bubble3D val="0"/>
            <c:spPr>
              <a:solidFill>
                <a:schemeClr val="accent3"/>
              </a:solidFill>
              <a:ln w="19050">
                <a:solidFill>
                  <a:schemeClr val="bg1"/>
                </a:solidFill>
              </a:ln>
            </c:spPr>
          </c:dPt>
          <c:dPt>
            <c:idx val="8"/>
            <c:bubble3D val="0"/>
            <c:spPr>
              <a:solidFill>
                <a:schemeClr val="accent3">
                  <a:lumMod val="60000"/>
                  <a:lumOff val="40000"/>
                </a:schemeClr>
              </a:solidFill>
              <a:ln w="19050">
                <a:solidFill>
                  <a:schemeClr val="bg1"/>
                </a:solidFill>
              </a:ln>
            </c:spPr>
          </c:dPt>
          <c:dPt>
            <c:idx val="9"/>
            <c:bubble3D val="0"/>
            <c:spPr>
              <a:solidFill>
                <a:schemeClr val="accent2"/>
              </a:solidFill>
              <a:ln w="19050">
                <a:solidFill>
                  <a:schemeClr val="bg1"/>
                </a:solidFill>
              </a:ln>
            </c:spPr>
          </c:dPt>
          <c:dPt>
            <c:idx val="10"/>
            <c:bubble3D val="0"/>
            <c:spPr>
              <a:solidFill>
                <a:schemeClr val="tx1"/>
              </a:solidFill>
              <a:ln w="19050">
                <a:solidFill>
                  <a:schemeClr val="bg1"/>
                </a:solidFill>
              </a:ln>
            </c:spPr>
          </c:dPt>
          <c:dLbls>
            <c:dLbl>
              <c:idx val="0"/>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1"/>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2"/>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3"/>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4"/>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5"/>
              <c:spPr/>
              <c:txPr>
                <a:bodyPr/>
                <a:lstStyle/>
                <a:p>
                  <a:pPr algn="ctr">
                    <a:defRPr lang="en-US"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6"/>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9"/>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dLbl>
              <c:idx val="10"/>
              <c:spPr>
                <a:noFill/>
                <a:ln>
                  <a:noFill/>
                </a:ln>
                <a:effectLst/>
              </c:spPr>
              <c:txPr>
                <a:bodyPr/>
                <a:lstStyle/>
                <a:p>
                  <a:pPr>
                    <a:defRPr sz="1200" b="1">
                      <a:solidFill>
                        <a:schemeClr val="bg1"/>
                      </a:solidFill>
                    </a:defRPr>
                  </a:pPr>
                  <a:endParaRPr lang="en-US"/>
                </a:p>
              </c:txPr>
              <c:dLblPos val="inEnd"/>
              <c:showLegendKey val="0"/>
              <c:showVal val="0"/>
              <c:showCatName val="0"/>
              <c:showSerName val="0"/>
              <c:showPercent val="1"/>
              <c:showBubbleSize val="0"/>
            </c:dLbl>
            <c:spPr>
              <a:noFill/>
              <a:ln>
                <a:noFill/>
              </a:ln>
              <a:effectLst/>
            </c:spPr>
            <c:txPr>
              <a:bodyPr/>
              <a:lstStyle/>
              <a:p>
                <a:pPr>
                  <a:defRPr sz="1200" b="1">
                    <a:solidFill>
                      <a:schemeClr val="tx1"/>
                    </a:solidFill>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Sheet1!$A$2:$A$12</c:f>
              <c:strCache>
                <c:ptCount val="11"/>
                <c:pt idx="0">
                  <c:v>MCO</c:v>
                </c:pt>
                <c:pt idx="1">
                  <c:v>MBHO</c:v>
                </c:pt>
                <c:pt idx="2">
                  <c:v>SCO/PACE/One Care</c:v>
                </c:pt>
                <c:pt idx="3">
                  <c:v>Nursing</c:v>
                </c:pt>
                <c:pt idx="4">
                  <c:v>LTC</c:v>
                </c:pt>
                <c:pt idx="5">
                  <c:v>Hosp In</c:v>
                </c:pt>
                <c:pt idx="6">
                  <c:v>Hosp Out</c:v>
                </c:pt>
                <c:pt idx="7">
                  <c:v>Pharm</c:v>
                </c:pt>
                <c:pt idx="8">
                  <c:v>Dental and CHC</c:v>
                </c:pt>
                <c:pt idx="9">
                  <c:v>Physician</c:v>
                </c:pt>
                <c:pt idx="10">
                  <c:v>Other and Transportation</c:v>
                </c:pt>
              </c:strCache>
            </c:strRef>
          </c:cat>
          <c:val>
            <c:numRef>
              <c:f>Sheet1!$B$2:$B$12</c:f>
              <c:numCache>
                <c:formatCode>"$"#,##0.00</c:formatCode>
                <c:ptCount val="11"/>
                <c:pt idx="0">
                  <c:v>4277.8958902200002</c:v>
                </c:pt>
                <c:pt idx="1">
                  <c:v>489.98821750999997</c:v>
                </c:pt>
                <c:pt idx="2">
                  <c:v>1229.9884782300001</c:v>
                </c:pt>
                <c:pt idx="3">
                  <c:v>1403.8103034999976</c:v>
                </c:pt>
                <c:pt idx="4">
                  <c:v>1848.3678320500003</c:v>
                </c:pt>
                <c:pt idx="5">
                  <c:v>874.56674365000015</c:v>
                </c:pt>
                <c:pt idx="6">
                  <c:v>665.93619679000039</c:v>
                </c:pt>
                <c:pt idx="7">
                  <c:v>663.03875809000044</c:v>
                </c:pt>
                <c:pt idx="8">
                  <c:v>386.45871185999954</c:v>
                </c:pt>
                <c:pt idx="9">
                  <c:v>382.87414135</c:v>
                </c:pt>
                <c:pt idx="10">
                  <c:v>530.71538060000023</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320374015748035E-2"/>
          <c:y val="3.547130889788936E-2"/>
          <c:w val="0.89582299868766402"/>
          <c:h val="0.74449704724409449"/>
        </c:manualLayout>
      </c:layout>
      <c:barChart>
        <c:barDir val="col"/>
        <c:grouping val="clustered"/>
        <c:varyColors val="0"/>
        <c:ser>
          <c:idx val="0"/>
          <c:order val="0"/>
          <c:tx>
            <c:strRef>
              <c:f>Sheet1!$B$1</c:f>
              <c:strCache>
                <c:ptCount val="1"/>
                <c:pt idx="0">
                  <c:v>SFY2012</c:v>
                </c:pt>
              </c:strCache>
            </c:strRef>
          </c:tx>
          <c:spPr>
            <a:solidFill>
              <a:schemeClr val="accent1"/>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Sheet1!$B$2:$B$9</c:f>
              <c:numCache>
                <c:formatCode>_("$"* #,##0.00_);_("$"* \(#,##0.00\);_("$"* "-"??_);_(@_)</c:formatCode>
                <c:ptCount val="8"/>
                <c:pt idx="0">
                  <c:v>2.9682710609999998</c:v>
                </c:pt>
                <c:pt idx="1">
                  <c:v>0.64244530633999997</c:v>
                </c:pt>
                <c:pt idx="2">
                  <c:v>1.51865538797</c:v>
                </c:pt>
                <c:pt idx="3">
                  <c:v>1.31297786373</c:v>
                </c:pt>
                <c:pt idx="4">
                  <c:v>1.33508089052</c:v>
                </c:pt>
                <c:pt idx="5">
                  <c:v>0.53617468343999997</c:v>
                </c:pt>
                <c:pt idx="6">
                  <c:v>0.28354004650000003</c:v>
                </c:pt>
                <c:pt idx="7">
                  <c:v>0.74827229886999702</c:v>
                </c:pt>
              </c:numCache>
            </c:numRef>
          </c:val>
        </c:ser>
        <c:ser>
          <c:idx val="1"/>
          <c:order val="1"/>
          <c:tx>
            <c:strRef>
              <c:f>Sheet1!$C$1</c:f>
              <c:strCache>
                <c:ptCount val="1"/>
                <c:pt idx="0">
                  <c:v>SFY2013</c:v>
                </c:pt>
              </c:strCache>
            </c:strRef>
          </c:tx>
          <c:spPr>
            <a:solidFill>
              <a:srgbClr val="969696"/>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Sheet1!$C$2:$C$9</c:f>
              <c:numCache>
                <c:formatCode>_("$"* #,##0.00_);_("$"* \(#,##0.00\);_("$"* "-"??_);_(@_)</c:formatCode>
                <c:ptCount val="8"/>
                <c:pt idx="0">
                  <c:v>3.16413953599</c:v>
                </c:pt>
                <c:pt idx="1">
                  <c:v>0.78037503783000006</c:v>
                </c:pt>
                <c:pt idx="2">
                  <c:v>1.4432283461300002</c:v>
                </c:pt>
                <c:pt idx="3">
                  <c:v>1.4327486900400008</c:v>
                </c:pt>
                <c:pt idx="4">
                  <c:v>1.3295459374700009</c:v>
                </c:pt>
                <c:pt idx="5">
                  <c:v>0.51187040609000023</c:v>
                </c:pt>
                <c:pt idx="6">
                  <c:v>0.32797517664999998</c:v>
                </c:pt>
                <c:pt idx="7">
                  <c:v>0.77993835997000072</c:v>
                </c:pt>
              </c:numCache>
            </c:numRef>
          </c:val>
        </c:ser>
        <c:ser>
          <c:idx val="2"/>
          <c:order val="2"/>
          <c:tx>
            <c:strRef>
              <c:f>Sheet1!$D$1</c:f>
              <c:strCache>
                <c:ptCount val="1"/>
                <c:pt idx="0">
                  <c:v>SFY 2014</c:v>
                </c:pt>
              </c:strCache>
            </c:strRef>
          </c:tx>
          <c:spPr>
            <a:solidFill>
              <a:srgbClr val="CBA344"/>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Sheet1!$D$2:$D$9</c:f>
              <c:numCache>
                <c:formatCode>_("$"* #,##0.00_);_("$"* \(#,##0.00\);_("$"* "-"??_);_(@_)</c:formatCode>
                <c:ptCount val="8"/>
                <c:pt idx="0">
                  <c:v>3.8628206657999988</c:v>
                </c:pt>
                <c:pt idx="1">
                  <c:v>0.97730336151999997</c:v>
                </c:pt>
                <c:pt idx="2">
                  <c:v>1.4225189506000007</c:v>
                </c:pt>
                <c:pt idx="3">
                  <c:v>1.60141702094</c:v>
                </c:pt>
                <c:pt idx="4">
                  <c:v>1.3069649193400001</c:v>
                </c:pt>
                <c:pt idx="5">
                  <c:v>0.56098406206000018</c:v>
                </c:pt>
                <c:pt idx="6">
                  <c:v>0.3540574943</c:v>
                </c:pt>
                <c:pt idx="7">
                  <c:v>0.82292306469000032</c:v>
                </c:pt>
              </c:numCache>
            </c:numRef>
          </c:val>
        </c:ser>
        <c:ser>
          <c:idx val="3"/>
          <c:order val="3"/>
          <c:tx>
            <c:strRef>
              <c:f>Sheet1!$E$1</c:f>
              <c:strCache>
                <c:ptCount val="1"/>
                <c:pt idx="0">
                  <c:v>SFY 2015</c:v>
                </c:pt>
              </c:strCache>
            </c:strRef>
          </c:tx>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Sheet1!$E$2:$E$9</c:f>
              <c:numCache>
                <c:formatCode>_("$"* #,##0.00_);_("$"* \(#,##0.00\);_("$"* "-"??_);_(@_)</c:formatCode>
                <c:ptCount val="8"/>
                <c:pt idx="0">
                  <c:v>4.7678841077299996</c:v>
                </c:pt>
                <c:pt idx="1">
                  <c:v>1.2299884782300001</c:v>
                </c:pt>
                <c:pt idx="2">
                  <c:v>1.4038103034999976</c:v>
                </c:pt>
                <c:pt idx="3">
                  <c:v>1.8483678320500001</c:v>
                </c:pt>
                <c:pt idx="4">
                  <c:v>1.5405029404400006</c:v>
                </c:pt>
                <c:pt idx="5">
                  <c:v>0.66303875809000035</c:v>
                </c:pt>
                <c:pt idx="6">
                  <c:v>0.38287414135000003</c:v>
                </c:pt>
                <c:pt idx="7">
                  <c:v>0.91717409245999981</c:v>
                </c:pt>
              </c:numCache>
            </c:numRef>
          </c:val>
        </c:ser>
        <c:ser>
          <c:idx val="4"/>
          <c:order val="4"/>
          <c:tx>
            <c:strRef>
              <c:f>Sheet1!$F$1</c:f>
              <c:strCache>
                <c:ptCount val="1"/>
                <c:pt idx="0">
                  <c:v>Column1</c:v>
                </c:pt>
              </c:strCache>
            </c:strRef>
          </c:tx>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Sheet1!$F$2:$F$9</c:f>
              <c:numCache>
                <c:formatCode>General</c:formatCode>
                <c:ptCount val="8"/>
              </c:numCache>
            </c:numRef>
          </c:val>
        </c:ser>
        <c:dLbls>
          <c:showLegendKey val="0"/>
          <c:showVal val="0"/>
          <c:showCatName val="0"/>
          <c:showSerName val="0"/>
          <c:showPercent val="0"/>
          <c:showBubbleSize val="0"/>
        </c:dLbls>
        <c:gapWidth val="80"/>
        <c:axId val="332809968"/>
        <c:axId val="332810360"/>
      </c:barChart>
      <c:catAx>
        <c:axId val="332809968"/>
        <c:scaling>
          <c:orientation val="minMax"/>
        </c:scaling>
        <c:delete val="0"/>
        <c:axPos val="b"/>
        <c:numFmt formatCode="General" sourceLinked="0"/>
        <c:majorTickMark val="none"/>
        <c:minorTickMark val="none"/>
        <c:tickLblPos val="nextTo"/>
        <c:spPr>
          <a:ln>
            <a:solidFill>
              <a:schemeClr val="bg1">
                <a:lumMod val="50000"/>
              </a:schemeClr>
            </a:solidFill>
          </a:ln>
        </c:spPr>
        <c:txPr>
          <a:bodyPr anchor="t" anchorCtr="0"/>
          <a:lstStyle/>
          <a:p>
            <a:pPr>
              <a:defRPr sz="900" b="1"/>
            </a:pPr>
            <a:endParaRPr lang="en-US"/>
          </a:p>
        </c:txPr>
        <c:crossAx val="332810360"/>
        <c:crosses val="autoZero"/>
        <c:auto val="0"/>
        <c:lblAlgn val="ctr"/>
        <c:lblOffset val="100"/>
        <c:noMultiLvlLbl val="0"/>
      </c:catAx>
      <c:valAx>
        <c:axId val="332810360"/>
        <c:scaling>
          <c:orientation val="minMax"/>
        </c:scaling>
        <c:delete val="0"/>
        <c:axPos val="l"/>
        <c:majorGridlines>
          <c:spPr>
            <a:ln>
              <a:solidFill>
                <a:schemeClr val="bg1">
                  <a:lumMod val="85000"/>
                </a:schemeClr>
              </a:solidFill>
            </a:ln>
          </c:spPr>
        </c:majorGridlines>
        <c:numFmt formatCode="&quot;$&quot;#,##0.0" sourceLinked="0"/>
        <c:majorTickMark val="none"/>
        <c:minorTickMark val="none"/>
        <c:tickLblPos val="nextTo"/>
        <c:spPr>
          <a:ln>
            <a:noFill/>
          </a:ln>
        </c:spPr>
        <c:txPr>
          <a:bodyPr/>
          <a:lstStyle/>
          <a:p>
            <a:pPr>
              <a:defRPr sz="1000"/>
            </a:pPr>
            <a:endParaRPr lang="en-US"/>
          </a:p>
        </c:txPr>
        <c:crossAx val="33280996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Non-disabled Children</c:v>
                </c:pt>
              </c:strCache>
            </c:strRef>
          </c:tx>
          <c:spPr>
            <a:solidFill>
              <a:schemeClr val="accent1"/>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Sheet1!$B$2:$C$2</c:f>
              <c:numCache>
                <c:formatCode>General</c:formatCode>
                <c:ptCount val="2"/>
                <c:pt idx="0">
                  <c:v>0.29457965194306385</c:v>
                </c:pt>
                <c:pt idx="1">
                  <c:v>0.15734821673089941</c:v>
                </c:pt>
              </c:numCache>
            </c:numRef>
          </c:val>
        </c:ser>
        <c:ser>
          <c:idx val="1"/>
          <c:order val="1"/>
          <c:tx>
            <c:strRef>
              <c:f>Sheet1!$A$3</c:f>
              <c:strCache>
                <c:ptCount val="1"/>
                <c:pt idx="0">
                  <c:v>Non-disabled Adults</c:v>
                </c:pt>
              </c:strCache>
            </c:strRef>
          </c:tx>
          <c:spPr>
            <a:solidFill>
              <a:srgbClr val="FFFFFF">
                <a:lumMod val="50000"/>
              </a:srgbClr>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Sheet1!$B$3:$C$3</c:f>
              <c:numCache>
                <c:formatCode>General</c:formatCode>
                <c:ptCount val="2"/>
                <c:pt idx="0">
                  <c:v>0.46765176286183574</c:v>
                </c:pt>
                <c:pt idx="1">
                  <c:v>0.27806043367306804</c:v>
                </c:pt>
              </c:numCache>
            </c:numRef>
          </c:val>
        </c:ser>
        <c:ser>
          <c:idx val="2"/>
          <c:order val="2"/>
          <c:tx>
            <c:strRef>
              <c:f>Sheet1!$A$4</c:f>
              <c:strCache>
                <c:ptCount val="1"/>
                <c:pt idx="0">
                  <c:v>Adults &amp; Children with Disabilities</c:v>
                </c:pt>
              </c:strCache>
            </c:strRef>
          </c:tx>
          <c:spPr>
            <a:solidFill>
              <a:srgbClr val="CBA344"/>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Sheet1!$B$4:$C$4</c:f>
              <c:numCache>
                <c:formatCode>General</c:formatCode>
                <c:ptCount val="2"/>
                <c:pt idx="0">
                  <c:v>0.15228328146307782</c:v>
                </c:pt>
                <c:pt idx="1">
                  <c:v>0.32202279259845795</c:v>
                </c:pt>
              </c:numCache>
            </c:numRef>
          </c:val>
        </c:ser>
        <c:ser>
          <c:idx val="3"/>
          <c:order val="3"/>
          <c:tx>
            <c:strRef>
              <c:f>Sheet1!$A$5</c:f>
              <c:strCache>
                <c:ptCount val="1"/>
                <c:pt idx="0">
                  <c:v>Seniors</c:v>
                </c:pt>
              </c:strCache>
            </c:strRef>
          </c:tx>
          <c:spPr>
            <a:solidFill>
              <a:srgbClr val="5A8F7C"/>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Sheet1!$B$5:$C$5</c:f>
              <c:numCache>
                <c:formatCode>General</c:formatCode>
                <c:ptCount val="2"/>
                <c:pt idx="0">
                  <c:v>8.5485303732022566E-2</c:v>
                </c:pt>
                <c:pt idx="1">
                  <c:v>0.24256855699757476</c:v>
                </c:pt>
              </c:numCache>
            </c:numRef>
          </c:val>
        </c:ser>
        <c:dLbls>
          <c:dLblPos val="ctr"/>
          <c:showLegendKey val="0"/>
          <c:showVal val="1"/>
          <c:showCatName val="0"/>
          <c:showSerName val="0"/>
          <c:showPercent val="0"/>
          <c:showBubbleSize val="0"/>
        </c:dLbls>
        <c:gapWidth val="80"/>
        <c:overlap val="100"/>
        <c:serLines>
          <c:spPr>
            <a:ln w="6350">
              <a:solidFill>
                <a:schemeClr val="tx1"/>
              </a:solidFill>
              <a:prstDash val="dash"/>
            </a:ln>
          </c:spPr>
        </c:serLines>
        <c:axId val="332811144"/>
        <c:axId val="332811536"/>
      </c:barChart>
      <c:catAx>
        <c:axId val="332811144"/>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332811536"/>
        <c:crosses val="autoZero"/>
        <c:auto val="1"/>
        <c:lblAlgn val="ctr"/>
        <c:lblOffset val="100"/>
        <c:noMultiLvlLbl val="0"/>
      </c:catAx>
      <c:valAx>
        <c:axId val="332811536"/>
        <c:scaling>
          <c:orientation val="minMax"/>
          <c:max val="1"/>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3281114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SFY2015</c:v>
                </c:pt>
              </c:strCache>
            </c:strRef>
          </c:tx>
          <c:spPr>
            <a:solidFill>
              <a:schemeClr val="tx2"/>
            </a:solidFill>
          </c:spPr>
          <c:invertIfNegative val="0"/>
          <c:dLbls>
            <c:numFmt formatCode="&quot;$&quot;#,##0" sourceLinked="0"/>
            <c:spPr>
              <a:noFill/>
              <a:ln>
                <a:noFill/>
              </a:ln>
              <a:effectLst/>
            </c:spPr>
            <c:txPr>
              <a:bodyPr/>
              <a:lstStyle/>
              <a:p>
                <a:pPr algn="ctr">
                  <a:defRPr lang="en-US" sz="1200" b="1"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Total (All Members)</c:v>
                </c:pt>
                <c:pt idx="1">
                  <c:v>Non-Disabled Children</c:v>
                </c:pt>
                <c:pt idx="2">
                  <c:v>Non-Disabled Adults</c:v>
                </c:pt>
                <c:pt idx="3">
                  <c:v>Adults with Disabilities</c:v>
                </c:pt>
                <c:pt idx="4">
                  <c:v>Children with Disabilities</c:v>
                </c:pt>
                <c:pt idx="5">
                  <c:v>Seniors</c:v>
                </c:pt>
              </c:strCache>
            </c:strRef>
          </c:cat>
          <c:val>
            <c:numRef>
              <c:f>Sheet1!$B$2:$B$7</c:f>
              <c:numCache>
                <c:formatCode>_("$"* #,##0_);_("$"* \(#,##0\);_("$"* "-"??_);_(@_)</c:formatCode>
                <c:ptCount val="6"/>
                <c:pt idx="0" formatCode="General">
                  <c:v>6676.5516113424646</c:v>
                </c:pt>
                <c:pt idx="1">
                  <c:v>3566.2459474953766</c:v>
                </c:pt>
                <c:pt idx="2">
                  <c:v>3969.8018566840956</c:v>
                </c:pt>
                <c:pt idx="3">
                  <c:v>14062.419501900586</c:v>
                </c:pt>
                <c:pt idx="4">
                  <c:v>14537.006741401499</c:v>
                </c:pt>
                <c:pt idx="5">
                  <c:v>18945.02820227456</c:v>
                </c:pt>
              </c:numCache>
            </c:numRef>
          </c:val>
        </c:ser>
        <c:ser>
          <c:idx val="1"/>
          <c:order val="1"/>
          <c:tx>
            <c:strRef>
              <c:f>Sheet1!$C$1</c:f>
              <c:strCache>
                <c:ptCount val="1"/>
                <c:pt idx="0">
                  <c:v>SFY2014</c:v>
                </c:pt>
              </c:strCache>
            </c:strRef>
          </c:tx>
          <c:invertIfNegative val="0"/>
          <c:dLbls>
            <c:numFmt formatCode="&quot;$&quot;#,##0" sourceLinked="0"/>
            <c:spPr>
              <a:noFill/>
              <a:ln>
                <a:noFill/>
              </a:ln>
              <a:effectLst/>
            </c:spPr>
            <c:txPr>
              <a:bodyPr/>
              <a:lstStyle/>
              <a:p>
                <a:pPr algn="ctr">
                  <a:defRPr lang="en-US" sz="1200" b="1"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Total (All Members)</c:v>
                </c:pt>
                <c:pt idx="1">
                  <c:v>Non-Disabled Children</c:v>
                </c:pt>
                <c:pt idx="2">
                  <c:v>Non-Disabled Adults</c:v>
                </c:pt>
                <c:pt idx="3">
                  <c:v>Adults with Disabilities</c:v>
                </c:pt>
                <c:pt idx="4">
                  <c:v>Children with Disabilities</c:v>
                </c:pt>
                <c:pt idx="5">
                  <c:v>Seniors</c:v>
                </c:pt>
              </c:strCache>
            </c:strRef>
          </c:cat>
          <c:val>
            <c:numRef>
              <c:f>Sheet1!$C$2:$C$7</c:f>
              <c:numCache>
                <c:formatCode>_("$"* #,##0_);_("$"* \(#,##0\);_("$"* "-"??_);_(@_)</c:formatCode>
                <c:ptCount val="6"/>
                <c:pt idx="0" formatCode="General">
                  <c:v>6852.0191290341063</c:v>
                </c:pt>
                <c:pt idx="1">
                  <c:v>3606.3708210522718</c:v>
                </c:pt>
                <c:pt idx="2">
                  <c:v>3851.1092470428039</c:v>
                </c:pt>
                <c:pt idx="3">
                  <c:v>13308.486031036024</c:v>
                </c:pt>
                <c:pt idx="4">
                  <c:v>14197.005271614042</c:v>
                </c:pt>
                <c:pt idx="5">
                  <c:v>17529.315355457889</c:v>
                </c:pt>
              </c:numCache>
            </c:numRef>
          </c:val>
        </c:ser>
        <c:dLbls>
          <c:showLegendKey val="0"/>
          <c:showVal val="0"/>
          <c:showCatName val="0"/>
          <c:showSerName val="0"/>
          <c:showPercent val="0"/>
          <c:showBubbleSize val="0"/>
        </c:dLbls>
        <c:gapWidth val="100"/>
        <c:axId val="245147824"/>
        <c:axId val="245148216"/>
      </c:barChart>
      <c:catAx>
        <c:axId val="245147824"/>
        <c:scaling>
          <c:orientation val="minMax"/>
        </c:scaling>
        <c:delete val="0"/>
        <c:axPos val="l"/>
        <c:numFmt formatCode="General" sourceLinked="0"/>
        <c:majorTickMark val="none"/>
        <c:minorTickMark val="none"/>
        <c:tickLblPos val="nextTo"/>
        <c:spPr>
          <a:ln>
            <a:solidFill>
              <a:schemeClr val="bg1">
                <a:lumMod val="50000"/>
              </a:schemeClr>
            </a:solidFill>
          </a:ln>
        </c:spPr>
        <c:txPr>
          <a:bodyPr/>
          <a:lstStyle/>
          <a:p>
            <a:pPr>
              <a:defRPr sz="1000" b="1"/>
            </a:pPr>
            <a:endParaRPr lang="en-US"/>
          </a:p>
        </c:txPr>
        <c:crossAx val="245148216"/>
        <c:crosses val="autoZero"/>
        <c:auto val="1"/>
        <c:lblAlgn val="ctr"/>
        <c:lblOffset val="100"/>
        <c:noMultiLvlLbl val="0"/>
      </c:catAx>
      <c:valAx>
        <c:axId val="245148216"/>
        <c:scaling>
          <c:orientation val="minMax"/>
          <c:min val="0"/>
        </c:scaling>
        <c:delete val="1"/>
        <c:axPos val="b"/>
        <c:numFmt formatCode="&quot;$&quot;#,##0" sourceLinked="0"/>
        <c:majorTickMark val="out"/>
        <c:minorTickMark val="none"/>
        <c:tickLblPos val="nextTo"/>
        <c:crossAx val="245147824"/>
        <c:crosses val="autoZero"/>
        <c:crossBetween val="between"/>
      </c:valAx>
    </c:plotArea>
    <c:legend>
      <c:legendPos val="r"/>
      <c:layout>
        <c:manualLayout>
          <c:xMode val="edge"/>
          <c:yMode val="edge"/>
          <c:x val="0.76446940583309464"/>
          <c:y val="0.62692585524395061"/>
          <c:w val="0.20802464106897031"/>
          <c:h val="0.1891728133747789"/>
        </c:manualLayout>
      </c:layout>
      <c:overlay val="1"/>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908958799258E-2"/>
          <c:y val="3.8004422332780501E-2"/>
          <c:w val="0.92596861447789602"/>
          <c:h val="0.77722199370600997"/>
        </c:manualLayout>
      </c:layout>
      <c:barChart>
        <c:barDir val="col"/>
        <c:grouping val="clustered"/>
        <c:varyColors val="0"/>
        <c:ser>
          <c:idx val="0"/>
          <c:order val="0"/>
          <c:tx>
            <c:strRef>
              <c:f>Sheet1!$B$1</c:f>
              <c:strCache>
                <c:ptCount val="1"/>
                <c:pt idx="0">
                  <c:v>Series 1</c:v>
                </c:pt>
              </c:strCache>
            </c:strRef>
          </c:tx>
          <c:spPr>
            <a:solidFill>
              <a:schemeClr val="tx2">
                <a:lumMod val="75000"/>
              </a:schemeClr>
            </a:solidFill>
            <a:ln>
              <a:noFill/>
            </a:ln>
          </c:spPr>
          <c:invertIfNegative val="0"/>
          <c:dLbls>
            <c:numFmt formatCode="0%" sourceLinked="0"/>
            <c:spPr>
              <a:noFill/>
              <a:ln>
                <a:noFill/>
              </a:ln>
              <a:effectLst/>
            </c:spPr>
            <c:txPr>
              <a:bodyPr/>
              <a:lstStyle/>
              <a:p>
                <a:pPr>
                  <a:defRPr sz="12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Hospitals (SFY 2014)</c:v>
                </c:pt>
                <c:pt idx="1">
                  <c:v>Nursing Homes (CY 2014)</c:v>
                </c:pt>
                <c:pt idx="2">
                  <c:v>Community Health Centers (2014)</c:v>
                </c:pt>
                <c:pt idx="3">
                  <c:v>Long-term services and supports (2013)</c:v>
                </c:pt>
                <c:pt idx="4">
                  <c:v>Pre-natal care (2014)</c:v>
                </c:pt>
              </c:strCache>
            </c:strRef>
          </c:cat>
          <c:val>
            <c:numRef>
              <c:f>Sheet1!$B$2:$B$6</c:f>
              <c:numCache>
                <c:formatCode>0%</c:formatCode>
                <c:ptCount val="5"/>
                <c:pt idx="0">
                  <c:v>0.2</c:v>
                </c:pt>
                <c:pt idx="1">
                  <c:v>0.49950157265576223</c:v>
                </c:pt>
                <c:pt idx="2" formatCode="0.00%">
                  <c:v>0.54400000000000004</c:v>
                </c:pt>
                <c:pt idx="3">
                  <c:v>0.47139455851917544</c:v>
                </c:pt>
                <c:pt idx="4" formatCode="General">
                  <c:v>0.33500000000000002</c:v>
                </c:pt>
              </c:numCache>
            </c:numRef>
          </c:val>
        </c:ser>
        <c:dLbls>
          <c:showLegendKey val="0"/>
          <c:showVal val="1"/>
          <c:showCatName val="0"/>
          <c:showSerName val="0"/>
          <c:showPercent val="0"/>
          <c:showBubbleSize val="0"/>
        </c:dLbls>
        <c:gapWidth val="150"/>
        <c:axId val="245149392"/>
        <c:axId val="245149784"/>
      </c:barChart>
      <c:catAx>
        <c:axId val="245149392"/>
        <c:scaling>
          <c:orientation val="minMax"/>
        </c:scaling>
        <c:delete val="1"/>
        <c:axPos val="b"/>
        <c:numFmt formatCode="General" sourceLinked="1"/>
        <c:majorTickMark val="none"/>
        <c:minorTickMark val="none"/>
        <c:tickLblPos val="none"/>
        <c:crossAx val="245149784"/>
        <c:crosses val="autoZero"/>
        <c:auto val="1"/>
        <c:lblAlgn val="ctr"/>
        <c:lblOffset val="100"/>
        <c:noMultiLvlLbl val="0"/>
      </c:catAx>
      <c:valAx>
        <c:axId val="245149784"/>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245149392"/>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Enrollment</c:v>
                </c:pt>
              </c:strCache>
            </c:strRef>
          </c:tx>
          <c:spPr>
            <a:ln>
              <a:solidFill>
                <a:schemeClr val="tx2"/>
              </a:solidFill>
            </a:ln>
          </c:spPr>
          <c:marker>
            <c:symbol val="square"/>
            <c:size val="8"/>
            <c:spPr>
              <a:solidFill>
                <a:schemeClr val="tx2"/>
              </a:solidFill>
              <a:ln>
                <a:solidFill>
                  <a:schemeClr val="tx2"/>
                </a:solidFill>
              </a:ln>
            </c:spPr>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0">
                  <c:v>100</c:v>
                </c:pt>
                <c:pt idx="1">
                  <c:v>104.22912221622231</c:v>
                </c:pt>
                <c:pt idx="2">
                  <c:v>108.23819809208085</c:v>
                </c:pt>
                <c:pt idx="3">
                  <c:v>112.66433202187591</c:v>
                </c:pt>
                <c:pt idx="4">
                  <c:v>117.36906296673497</c:v>
                </c:pt>
                <c:pt idx="5">
                  <c:v>121.4868625309049</c:v>
                </c:pt>
                <c:pt idx="6">
                  <c:v>125.27748019609889</c:v>
                </c:pt>
                <c:pt idx="7">
                  <c:v>142.06813110125839</c:v>
                </c:pt>
                <c:pt idx="8">
                  <c:v>170.45755397664163</c:v>
                </c:pt>
              </c:numCache>
            </c:numRef>
          </c:val>
          <c:smooth val="0"/>
        </c:ser>
        <c:ser>
          <c:idx val="1"/>
          <c:order val="1"/>
          <c:tx>
            <c:strRef>
              <c:f>Sheet1!$C$1</c:f>
              <c:strCache>
                <c:ptCount val="1"/>
                <c:pt idx="0">
                  <c:v>Total spending</c:v>
                </c:pt>
              </c:strCache>
            </c:strRef>
          </c:tx>
          <c:marker>
            <c:symbol val="circle"/>
            <c:size val="8"/>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100</c:v>
                </c:pt>
                <c:pt idx="1">
                  <c:v>108.51418425508203</c:v>
                </c:pt>
                <c:pt idx="2">
                  <c:v>114.962012303739</c:v>
                </c:pt>
                <c:pt idx="3">
                  <c:v>123.40946897795099</c:v>
                </c:pt>
                <c:pt idx="4">
                  <c:v>129.5880921547423</c:v>
                </c:pt>
                <c:pt idx="5">
                  <c:v>132.93768155505634</c:v>
                </c:pt>
                <c:pt idx="6">
                  <c:v>137.34381882001736</c:v>
                </c:pt>
                <c:pt idx="7">
                  <c:v>155.17806718768173</c:v>
                </c:pt>
                <c:pt idx="8">
                  <c:v>181.41933338079306</c:v>
                </c:pt>
              </c:numCache>
            </c:numRef>
          </c:val>
          <c:smooth val="0"/>
        </c:ser>
        <c:ser>
          <c:idx val="2"/>
          <c:order val="2"/>
          <c:tx>
            <c:strRef>
              <c:f>Sheet1!$D$1</c:f>
              <c:strCache>
                <c:ptCount val="1"/>
                <c:pt idx="0">
                  <c:v>$ PMPM</c:v>
                </c:pt>
              </c:strCache>
            </c:strRef>
          </c:tx>
          <c:marker>
            <c:symbol val="triangle"/>
            <c:size val="9"/>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Sheet1!$D$2:$D$10</c:f>
              <c:numCache>
                <c:formatCode>General</c:formatCode>
                <c:ptCount val="9"/>
                <c:pt idx="0">
                  <c:v>100</c:v>
                </c:pt>
                <c:pt idx="1">
                  <c:v>104.11119459489491</c:v>
                </c:pt>
                <c:pt idx="2">
                  <c:v>106.21205298146043</c:v>
                </c:pt>
                <c:pt idx="3">
                  <c:v>109.53730143625999</c:v>
                </c:pt>
                <c:pt idx="4">
                  <c:v>110.41077510473991</c:v>
                </c:pt>
                <c:pt idx="5">
                  <c:v>109.4255615673987</c:v>
                </c:pt>
                <c:pt idx="6">
                  <c:v>109.63169007313275</c:v>
                </c:pt>
                <c:pt idx="7">
                  <c:v>109.22792183215199</c:v>
                </c:pt>
                <c:pt idx="8">
                  <c:v>106.4307970802242</c:v>
                </c:pt>
              </c:numCache>
            </c:numRef>
          </c:val>
          <c:smooth val="0"/>
        </c:ser>
        <c:dLbls>
          <c:showLegendKey val="0"/>
          <c:showVal val="0"/>
          <c:showCatName val="0"/>
          <c:showSerName val="0"/>
          <c:showPercent val="0"/>
          <c:showBubbleSize val="0"/>
        </c:dLbls>
        <c:marker val="1"/>
        <c:smooth val="0"/>
        <c:axId val="245151352"/>
        <c:axId val="334309000"/>
      </c:lineChart>
      <c:catAx>
        <c:axId val="245151352"/>
        <c:scaling>
          <c:orientation val="minMax"/>
        </c:scaling>
        <c:delete val="0"/>
        <c:axPos val="b"/>
        <c:numFmt formatCode="General" sourceLinked="1"/>
        <c:majorTickMark val="out"/>
        <c:minorTickMark val="none"/>
        <c:tickLblPos val="nextTo"/>
        <c:txPr>
          <a:bodyPr/>
          <a:lstStyle/>
          <a:p>
            <a:pPr>
              <a:defRPr sz="1000" b="1"/>
            </a:pPr>
            <a:endParaRPr lang="en-US"/>
          </a:p>
        </c:txPr>
        <c:crossAx val="334309000"/>
        <c:crosses val="autoZero"/>
        <c:auto val="1"/>
        <c:lblAlgn val="ctr"/>
        <c:lblOffset val="100"/>
        <c:noMultiLvlLbl val="0"/>
      </c:catAx>
      <c:valAx>
        <c:axId val="334309000"/>
        <c:scaling>
          <c:orientation val="minMax"/>
          <c:min val="100"/>
        </c:scaling>
        <c:delete val="0"/>
        <c:axPos val="l"/>
        <c:majorGridlines>
          <c:spPr>
            <a:ln>
              <a:solidFill>
                <a:schemeClr val="bg1">
                  <a:lumMod val="85000"/>
                </a:schemeClr>
              </a:solidFill>
            </a:ln>
          </c:spPr>
        </c:majorGridlines>
        <c:numFmt formatCode="General" sourceLinked="1"/>
        <c:majorTickMark val="none"/>
        <c:minorTickMark val="none"/>
        <c:tickLblPos val="nextTo"/>
        <c:spPr>
          <a:ln>
            <a:noFill/>
          </a:ln>
        </c:spPr>
        <c:txPr>
          <a:bodyPr/>
          <a:lstStyle/>
          <a:p>
            <a:pPr>
              <a:defRPr sz="1000"/>
            </a:pPr>
            <a:endParaRPr lang="en-US"/>
          </a:p>
        </c:txPr>
        <c:crossAx val="245151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bg1">
                  <a:lumMod val="50000"/>
                </a:schemeClr>
              </a:solidFill>
              <a:ln>
                <a:solidFill>
                  <a:schemeClr val="bg1"/>
                </a:solidFill>
              </a:ln>
            </c:spPr>
          </c:dPt>
          <c:dPt>
            <c:idx val="5"/>
            <c:bubble3D val="0"/>
            <c:spPr>
              <a:solidFill>
                <a:schemeClr val="accent3">
                  <a:lumMod val="60000"/>
                  <a:lumOff val="40000"/>
                </a:schemeClr>
              </a:solidFill>
              <a:ln>
                <a:solidFill>
                  <a:schemeClr val="bg1"/>
                </a:solidFill>
              </a:ln>
            </c:spPr>
          </c:dPt>
          <c:dPt>
            <c:idx val="6"/>
            <c:bubble3D val="0"/>
            <c:spPr>
              <a:solidFill>
                <a:schemeClr val="accent1"/>
              </a:solidFill>
              <a:ln>
                <a:solidFill>
                  <a:schemeClr val="bg1"/>
                </a:solidFill>
              </a:ln>
            </c:spPr>
          </c:dPt>
          <c:dPt>
            <c:idx val="7"/>
            <c:bubble3D val="0"/>
            <c:spPr>
              <a:solidFill>
                <a:schemeClr val="accent1"/>
              </a:solidFill>
              <a:ln>
                <a:solidFill>
                  <a:schemeClr val="bg1"/>
                </a:solidFill>
              </a:ln>
            </c:spPr>
          </c:dPt>
          <c:dLbls>
            <c:dLbl>
              <c:idx val="0"/>
              <c:layout>
                <c:manualLayout>
                  <c:x val="-1.6885426129847455E-4"/>
                  <c:y val="0"/>
                </c:manualLayout>
              </c:layout>
              <c:tx>
                <c:rich>
                  <a:bodyPr/>
                  <a:lstStyle/>
                  <a:p>
                    <a:r>
                      <a:rPr lang="en-US" dirty="0"/>
                      <a:t> 3,487 
</a:t>
                    </a:r>
                    <a:r>
                      <a:rPr lang="en-US" dirty="0" smtClean="0"/>
                      <a:t>&lt;1%</a:t>
                    </a:r>
                    <a:endParaRPr lang="en-US" dirty="0"/>
                  </a:p>
                </c:rich>
              </c:tx>
              <c:dLblPos val="bestFit"/>
              <c:showLegendKey val="0"/>
              <c:showVal val="1"/>
              <c:showCatName val="0"/>
              <c:showSerName val="0"/>
              <c:showPercent val="1"/>
              <c:showBubbleSize val="0"/>
              <c:separator>
</c:separator>
              <c:extLs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showLegendKey val="0"/>
              <c:showVal val="1"/>
              <c:showCatName val="0"/>
              <c:showSerName val="0"/>
              <c:showPercent val="1"/>
              <c:showBubbleSize val="0"/>
              <c:extLst>
                <c:ext xmlns:c15="http://schemas.microsoft.com/office/drawing/2012/chart" uri="{CE6537A1-D6FC-4f65-9D91-7224C49458BB}"/>
              </c:extLst>
            </c:dLbl>
            <c:dLbl>
              <c:idx val="2"/>
              <c:layout>
                <c:manualLayout>
                  <c:x val="-1.5389833538760422E-2"/>
                  <c:y val="4.7633184500612095E-2"/>
                </c:manualLayout>
              </c:layout>
              <c:showLegendKey val="0"/>
              <c:showVal val="1"/>
              <c:showCatName val="0"/>
              <c:showSerName val="0"/>
              <c:showPercent val="1"/>
              <c:showBubbleSize val="0"/>
              <c:separator>
</c:separator>
              <c:extLst>
                <c:ext xmlns:c15="http://schemas.microsoft.com/office/drawing/2012/chart" uri="{CE6537A1-D6FC-4f65-9D91-7224C49458BB}"/>
              </c:extLst>
            </c:dLbl>
            <c:dLbl>
              <c:idx val="4"/>
              <c:spPr>
                <a:noFill/>
                <a:ln>
                  <a:noFill/>
                </a:ln>
                <a:effectLst/>
              </c:spPr>
              <c:txPr>
                <a:bodyPr/>
                <a:lstStyle/>
                <a:p>
                  <a:pPr>
                    <a:defRPr sz="1200" b="1">
                      <a:solidFill>
                        <a:schemeClr val="bg1"/>
                      </a:solidFill>
                    </a:defRPr>
                  </a:pPr>
                  <a:endParaRPr lang="en-US"/>
                </a:p>
              </c:txPr>
              <c:showLegendKey val="0"/>
              <c:showVal val="1"/>
              <c:showCatName val="0"/>
              <c:showSerName val="0"/>
              <c:showPercent val="1"/>
              <c:showBubbleSize val="0"/>
              <c:extLst>
                <c:ext xmlns:c15="http://schemas.microsoft.com/office/drawing/2012/chart" uri="{CE6537A1-D6FC-4f65-9D91-7224C49458BB}"/>
              </c:extLst>
            </c:dLbl>
            <c:dLbl>
              <c:idx val="5"/>
              <c:layout>
                <c:manualLayout>
                  <c:x val="1.0498394137115157E-2"/>
                  <c:y val="-2.435143541310129E-2"/>
                </c:manualLayout>
              </c:layout>
              <c:showLegendKey val="0"/>
              <c:showVal val="1"/>
              <c:showCatName val="0"/>
              <c:showSerName val="0"/>
              <c:showPercent val="1"/>
              <c:showBubbleSize val="0"/>
              <c:separator>
</c:separator>
              <c:extLst>
                <c:ext xmlns:c15="http://schemas.microsoft.com/office/drawing/2012/chart" uri="{CE6537A1-D6FC-4f65-9D91-7224C49458BB}"/>
              </c:extLst>
            </c:dLbl>
            <c:spPr>
              <a:noFill/>
              <a:ln>
                <a:noFill/>
              </a:ln>
              <a:effectLst/>
            </c:spPr>
            <c:txPr>
              <a:bodyPr/>
              <a:lstStyle/>
              <a:p>
                <a:pPr>
                  <a:defRPr sz="1200" b="1">
                    <a:solidFill>
                      <a:schemeClr val="tx1"/>
                    </a:solidFill>
                  </a:defRPr>
                </a:pPr>
                <a:endParaRPr lang="en-US"/>
              </a:p>
            </c:txPr>
            <c:showLegendKey val="0"/>
            <c:showVal val="1"/>
            <c:showCatName val="0"/>
            <c:showSerName val="0"/>
            <c:showPercent val="1"/>
            <c:showBubbleSize val="0"/>
            <c:separator>
</c:separator>
            <c:showLeaderLines val="0"/>
            <c:extLst>
              <c:ext xmlns:c15="http://schemas.microsoft.com/office/drawing/2012/chart" uri="{CE6537A1-D6FC-4f65-9D91-7224C49458BB}"/>
            </c:extLst>
          </c:dLbls>
          <c:cat>
            <c:strRef>
              <c:f>Sheet1!$A$3:$A$9</c:f>
              <c:strCache>
                <c:ptCount val="7"/>
                <c:pt idx="0">
                  <c:v>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_(* #,##0_);_(* \(#,##0\);_(* "-"??_);_(@_)</c:formatCode>
                <c:ptCount val="7"/>
                <c:pt idx="0">
                  <c:v>3487</c:v>
                </c:pt>
                <c:pt idx="1">
                  <c:v>141520</c:v>
                </c:pt>
                <c:pt idx="2">
                  <c:v>22822</c:v>
                </c:pt>
                <c:pt idx="3">
                  <c:v>256659</c:v>
                </c:pt>
                <c:pt idx="4">
                  <c:v>804272</c:v>
                </c:pt>
                <c:pt idx="5">
                  <c:v>31821</c:v>
                </c:pt>
                <c:pt idx="6">
                  <c:v>597779</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274051067191329"/>
          <c:y val="3.8004422332780501E-2"/>
          <c:w val="0.46371899968590213"/>
          <c:h val="0.8981451556739487"/>
        </c:manualLayout>
      </c:layout>
      <c:barChart>
        <c:barDir val="bar"/>
        <c:grouping val="stacked"/>
        <c:varyColors val="0"/>
        <c:ser>
          <c:idx val="1"/>
          <c:order val="0"/>
          <c:tx>
            <c:strRef>
              <c:f>Sheet1!$B$1</c:f>
              <c:strCache>
                <c:ptCount val="1"/>
                <c:pt idx="0">
                  <c:v>2014</c:v>
                </c:pt>
              </c:strCache>
            </c:strRef>
          </c:tx>
          <c:spPr>
            <a:solidFill>
              <a:schemeClr val="tx2"/>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Medicare beneficiaries</c:v>
                </c:pt>
                <c:pt idx="1">
                  <c:v>People with disabilities (require assistance with self-care) </c:v>
                </c:pt>
                <c:pt idx="2">
                  <c:v>People with disabilities (broad definition*)</c:v>
                </c:pt>
                <c:pt idx="3">
                  <c:v>People in families earning &lt;133% FPL</c:v>
                </c:pt>
                <c:pt idx="4">
                  <c:v>Nursing home residents</c:v>
                </c:pt>
                <c:pt idx="5">
                  <c:v>Births (child born in last 12 months)</c:v>
                </c:pt>
                <c:pt idx="6">
                  <c:v>All seniors</c:v>
                </c:pt>
                <c:pt idx="7">
                  <c:v>All non-elderly adults (age 19-64)</c:v>
                </c:pt>
                <c:pt idx="8">
                  <c:v>All children</c:v>
                </c:pt>
              </c:strCache>
            </c:strRef>
          </c:cat>
          <c:val>
            <c:numRef>
              <c:f>Sheet1!$B$2:$B$10</c:f>
              <c:numCache>
                <c:formatCode>0.0%</c:formatCode>
                <c:ptCount val="9"/>
                <c:pt idx="0">
                  <c:v>0.25800000000000001</c:v>
                </c:pt>
                <c:pt idx="1">
                  <c:v>0.56799999999999995</c:v>
                </c:pt>
                <c:pt idx="2">
                  <c:v>0.46600000000000003</c:v>
                </c:pt>
                <c:pt idx="3">
                  <c:v>0.66300000000000003</c:v>
                </c:pt>
                <c:pt idx="4">
                  <c:v>0.61019999999999996</c:v>
                </c:pt>
                <c:pt idx="5">
                  <c:v>0.36199999999999999</c:v>
                </c:pt>
                <c:pt idx="6">
                  <c:v>0.15792337307244639</c:v>
                </c:pt>
                <c:pt idx="7">
                  <c:v>0.22955222113105228</c:v>
                </c:pt>
                <c:pt idx="8">
                  <c:v>0.3965965300849022</c:v>
                </c:pt>
              </c:numCache>
            </c:numRef>
          </c:val>
        </c:ser>
        <c:dLbls>
          <c:dLblPos val="ctr"/>
          <c:showLegendKey val="0"/>
          <c:showVal val="1"/>
          <c:showCatName val="0"/>
          <c:showSerName val="0"/>
          <c:showPercent val="0"/>
          <c:showBubbleSize val="0"/>
        </c:dLbls>
        <c:gapWidth val="62"/>
        <c:overlap val="100"/>
        <c:axId val="242976464"/>
        <c:axId val="242976856"/>
      </c:barChart>
      <c:catAx>
        <c:axId val="242976464"/>
        <c:scaling>
          <c:orientation val="minMax"/>
        </c:scaling>
        <c:delete val="0"/>
        <c:axPos val="l"/>
        <c:numFmt formatCode="@" sourceLinked="0"/>
        <c:majorTickMark val="none"/>
        <c:minorTickMark val="none"/>
        <c:tickLblPos val="nextTo"/>
        <c:spPr>
          <a:ln>
            <a:solidFill>
              <a:schemeClr val="bg1">
                <a:lumMod val="50000"/>
              </a:schemeClr>
            </a:solidFill>
          </a:ln>
        </c:spPr>
        <c:txPr>
          <a:bodyPr anchor="b" anchorCtr="0"/>
          <a:lstStyle/>
          <a:p>
            <a:pPr>
              <a:defRPr sz="900"/>
            </a:pPr>
            <a:endParaRPr lang="en-US"/>
          </a:p>
        </c:txPr>
        <c:crossAx val="242976856"/>
        <c:crosses val="autoZero"/>
        <c:auto val="0"/>
        <c:lblAlgn val="ctr"/>
        <c:lblOffset val="0"/>
        <c:noMultiLvlLbl val="0"/>
      </c:catAx>
      <c:valAx>
        <c:axId val="242976856"/>
        <c:scaling>
          <c:orientation val="minMax"/>
        </c:scaling>
        <c:delete val="1"/>
        <c:axPos val="b"/>
        <c:numFmt formatCode="0%" sourceLinked="0"/>
        <c:majorTickMark val="out"/>
        <c:minorTickMark val="none"/>
        <c:tickLblPos val="nextTo"/>
        <c:crossAx val="242976464"/>
        <c:crosses val="autoZero"/>
        <c:crossBetween val="between"/>
      </c:valAx>
    </c:plotArea>
    <c:plotVisOnly val="1"/>
    <c:dispBlanksAs val="gap"/>
    <c:showDLblsOverMax val="0"/>
  </c:chart>
  <c:txPr>
    <a:bodyPr/>
    <a:lstStyle/>
    <a:p>
      <a:pPr>
        <a:defRPr sz="800" b="1"/>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MH Enrollment w/o Temporary</c:v>
                </c:pt>
              </c:strCache>
            </c:strRef>
          </c:tx>
          <c:spPr>
            <a:ln>
              <a:solidFill>
                <a:srgbClr val="A7CAC4"/>
              </a:solidFill>
              <a:prstDash val="sysDash"/>
            </a:ln>
          </c:spPr>
          <c:marker>
            <c:symbol val="square"/>
            <c:size val="8"/>
            <c:spPr>
              <a:solidFill>
                <a:srgbClr val="A7CAC4"/>
              </a:solidFill>
              <a:ln>
                <a:solidFill>
                  <a:srgbClr val="A7CAC4"/>
                </a:solidFill>
                <a:prstDash val="sysDash"/>
              </a:ln>
            </c:spPr>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6">
                  <c:v>1383000</c:v>
                </c:pt>
                <c:pt idx="7">
                  <c:v>1608000</c:v>
                </c:pt>
                <c:pt idx="8">
                  <c:v>1810000</c:v>
                </c:pt>
              </c:numCache>
            </c:numRef>
          </c:val>
          <c:smooth val="0"/>
        </c:ser>
        <c:ser>
          <c:idx val="1"/>
          <c:order val="1"/>
          <c:tx>
            <c:strRef>
              <c:f>Sheet1!$C$1</c:f>
              <c:strCache>
                <c:ptCount val="1"/>
                <c:pt idx="0">
                  <c:v>MassHealth Enrollment</c:v>
                </c:pt>
              </c:strCache>
            </c:strRef>
          </c:tx>
          <c:spPr>
            <a:ln>
              <a:solidFill>
                <a:srgbClr val="5A8F7C"/>
              </a:solidFill>
            </a:ln>
          </c:spPr>
          <c:marker>
            <c:symbol val="square"/>
            <c:size val="8"/>
            <c:spPr>
              <a:solidFill>
                <a:srgbClr val="5A8F7C"/>
              </a:solidFill>
              <a:ln>
                <a:solidFill>
                  <a:srgbClr val="5A8F7C"/>
                </a:solidFill>
              </a:ln>
            </c:spPr>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1094000</c:v>
                </c:pt>
                <c:pt idx="1">
                  <c:v>1146000</c:v>
                </c:pt>
                <c:pt idx="2">
                  <c:v>1195000</c:v>
                </c:pt>
                <c:pt idx="3">
                  <c:v>1267000</c:v>
                </c:pt>
                <c:pt idx="4">
                  <c:v>1301000</c:v>
                </c:pt>
                <c:pt idx="5">
                  <c:v>1356000</c:v>
                </c:pt>
                <c:pt idx="6">
                  <c:v>1383000</c:v>
                </c:pt>
                <c:pt idx="7">
                  <c:v>1828000</c:v>
                </c:pt>
                <c:pt idx="8">
                  <c:v>1836000</c:v>
                </c:pt>
              </c:numCache>
            </c:numRef>
          </c:val>
          <c:smooth val="0"/>
        </c:ser>
        <c:ser>
          <c:idx val="2"/>
          <c:order val="2"/>
          <c:tx>
            <c:strRef>
              <c:f>Sheet1!$D$1</c:f>
              <c:strCache>
                <c:ptCount val="1"/>
                <c:pt idx="0">
                  <c:v>Uninsured</c:v>
                </c:pt>
              </c:strCache>
            </c:strRef>
          </c:tx>
          <c:spPr>
            <a:ln>
              <a:solidFill>
                <a:srgbClr val="969696"/>
              </a:solidFill>
            </a:ln>
          </c:spPr>
          <c:marker>
            <c:symbol val="circle"/>
            <c:size val="8"/>
            <c:spPr>
              <a:solidFill>
                <a:srgbClr val="969696"/>
              </a:solidFill>
              <a:ln>
                <a:solidFill>
                  <a:srgbClr val="969696"/>
                </a:solidFill>
              </a:ln>
            </c:spPr>
          </c:marker>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Sheet1!$D$2:$D$10</c:f>
              <c:numCache>
                <c:formatCode>General</c:formatCode>
                <c:ptCount val="9"/>
                <c:pt idx="0">
                  <c:v>355000</c:v>
                </c:pt>
                <c:pt idx="1">
                  <c:v>165000</c:v>
                </c:pt>
                <c:pt idx="2">
                  <c:v>171000</c:v>
                </c:pt>
                <c:pt idx="3">
                  <c:v>120000</c:v>
                </c:pt>
                <c:pt idx="4">
                  <c:v>204000</c:v>
                </c:pt>
                <c:pt idx="5">
                  <c:v>259000</c:v>
                </c:pt>
                <c:pt idx="6">
                  <c:v>254000</c:v>
                </c:pt>
                <c:pt idx="7">
                  <c:v>249000</c:v>
                </c:pt>
                <c:pt idx="8">
                  <c:v>245000</c:v>
                </c:pt>
              </c:numCache>
            </c:numRef>
          </c:val>
          <c:smooth val="0"/>
        </c:ser>
        <c:dLbls>
          <c:showLegendKey val="0"/>
          <c:showVal val="0"/>
          <c:showCatName val="0"/>
          <c:showSerName val="0"/>
          <c:showPercent val="0"/>
          <c:showBubbleSize val="0"/>
        </c:dLbls>
        <c:marker val="1"/>
        <c:smooth val="0"/>
        <c:axId val="242977248"/>
        <c:axId val="242977640"/>
      </c:lineChart>
      <c:catAx>
        <c:axId val="242977248"/>
        <c:scaling>
          <c:orientation val="minMax"/>
        </c:scaling>
        <c:delete val="0"/>
        <c:axPos val="b"/>
        <c:numFmt formatCode="General" sourceLinked="1"/>
        <c:majorTickMark val="out"/>
        <c:minorTickMark val="none"/>
        <c:tickLblPos val="nextTo"/>
        <c:txPr>
          <a:bodyPr/>
          <a:lstStyle/>
          <a:p>
            <a:pPr>
              <a:defRPr sz="1000" b="1"/>
            </a:pPr>
            <a:endParaRPr lang="en-US"/>
          </a:p>
        </c:txPr>
        <c:crossAx val="242977640"/>
        <c:crosses val="autoZero"/>
        <c:auto val="1"/>
        <c:lblAlgn val="ctr"/>
        <c:lblOffset val="100"/>
        <c:noMultiLvlLbl val="0"/>
      </c:catAx>
      <c:valAx>
        <c:axId val="242977640"/>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24297724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Sheet1!$B$1:$E$1</c:f>
              <c:strCache>
                <c:ptCount val="4"/>
                <c:pt idx="0">
                  <c:v>JUNE 2013</c:v>
                </c:pt>
                <c:pt idx="1">
                  <c:v>JUNE 2014</c:v>
                </c:pt>
                <c:pt idx="2">
                  <c:v>JUNE 2015</c:v>
                </c:pt>
                <c:pt idx="3">
                  <c:v>JAN 2016</c:v>
                </c:pt>
              </c:strCache>
            </c:strRef>
          </c:cat>
          <c:val>
            <c:numRef>
              <c:f>Sheet1!$B$2:$E$2</c:f>
              <c:numCache>
                <c:formatCode>General</c:formatCode>
                <c:ptCount val="4"/>
                <c:pt idx="0">
                  <c:v>521687</c:v>
                </c:pt>
                <c:pt idx="1">
                  <c:v>528189</c:v>
                </c:pt>
                <c:pt idx="2">
                  <c:v>589385</c:v>
                </c:pt>
                <c:pt idx="3">
                  <c:v>597779</c:v>
                </c:pt>
              </c:numCache>
            </c:numRef>
          </c:val>
        </c:ser>
        <c:ser>
          <c:idx val="1"/>
          <c:order val="1"/>
          <c:tx>
            <c:strRef>
              <c:f>Sheet1!$A$3</c:f>
              <c:strCache>
                <c:ptCount val="1"/>
                <c:pt idx="0">
                  <c:v>Non Disabled Adults 19-64</c:v>
                </c:pt>
              </c:strCache>
            </c:strRef>
          </c:tx>
          <c:invertIfNegative val="0"/>
          <c:cat>
            <c:strRef>
              <c:f>Sheet1!$B$1:$E$1</c:f>
              <c:strCache>
                <c:ptCount val="4"/>
                <c:pt idx="0">
                  <c:v>JUNE 2013</c:v>
                </c:pt>
                <c:pt idx="1">
                  <c:v>JUNE 2014</c:v>
                </c:pt>
                <c:pt idx="2">
                  <c:v>JUNE 2015</c:v>
                </c:pt>
                <c:pt idx="3">
                  <c:v>JAN 2016</c:v>
                </c:pt>
              </c:strCache>
            </c:strRef>
          </c:cat>
          <c:val>
            <c:numRef>
              <c:f>Sheet1!$B$3:$E$3</c:f>
              <c:numCache>
                <c:formatCode>General</c:formatCode>
                <c:ptCount val="4"/>
                <c:pt idx="0">
                  <c:v>437264</c:v>
                </c:pt>
                <c:pt idx="1">
                  <c:v>627553</c:v>
                </c:pt>
                <c:pt idx="2">
                  <c:v>760271</c:v>
                </c:pt>
                <c:pt idx="3">
                  <c:v>804272</c:v>
                </c:pt>
              </c:numCache>
            </c:numRef>
          </c:val>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Sheet1!$B$1:$E$1</c:f>
              <c:strCache>
                <c:ptCount val="4"/>
                <c:pt idx="0">
                  <c:v>JUNE 2013</c:v>
                </c:pt>
                <c:pt idx="1">
                  <c:v>JUNE 2014</c:v>
                </c:pt>
                <c:pt idx="2">
                  <c:v>JUNE 2015</c:v>
                </c:pt>
                <c:pt idx="3">
                  <c:v>JAN 2016</c:v>
                </c:pt>
              </c:strCache>
            </c:strRef>
          </c:cat>
          <c:val>
            <c:numRef>
              <c:f>Sheet1!$B$4:$E$4</c:f>
              <c:numCache>
                <c:formatCode>General</c:formatCode>
                <c:ptCount val="4"/>
                <c:pt idx="0">
                  <c:v>31746</c:v>
                </c:pt>
                <c:pt idx="1">
                  <c:v>31397</c:v>
                </c:pt>
                <c:pt idx="2">
                  <c:v>31663</c:v>
                </c:pt>
                <c:pt idx="3">
                  <c:v>31821</c:v>
                </c:pt>
              </c:numCache>
            </c:numRef>
          </c:val>
        </c:ser>
        <c:ser>
          <c:idx val="3"/>
          <c:order val="3"/>
          <c:tx>
            <c:strRef>
              <c:f>Sheet1!$A$5</c:f>
              <c:strCache>
                <c:ptCount val="1"/>
                <c:pt idx="0">
                  <c:v>Disabled Adults 19-64</c:v>
                </c:pt>
              </c:strCache>
            </c:strRef>
          </c:tx>
          <c:spPr>
            <a:solidFill>
              <a:schemeClr val="accent3"/>
            </a:solidFill>
          </c:spPr>
          <c:invertIfNegative val="0"/>
          <c:cat>
            <c:strRef>
              <c:f>Sheet1!$B$1:$E$1</c:f>
              <c:strCache>
                <c:ptCount val="4"/>
                <c:pt idx="0">
                  <c:v>JUNE 2013</c:v>
                </c:pt>
                <c:pt idx="1">
                  <c:v>JUNE 2014</c:v>
                </c:pt>
                <c:pt idx="2">
                  <c:v>JUNE 2015</c:v>
                </c:pt>
                <c:pt idx="3">
                  <c:v>JAN 2016</c:v>
                </c:pt>
              </c:strCache>
            </c:strRef>
          </c:cat>
          <c:val>
            <c:numRef>
              <c:f>Sheet1!$B$5:$E$5</c:f>
              <c:numCache>
                <c:formatCode>General</c:formatCode>
                <c:ptCount val="4"/>
                <c:pt idx="0">
                  <c:v>244100</c:v>
                </c:pt>
                <c:pt idx="1">
                  <c:v>249345</c:v>
                </c:pt>
                <c:pt idx="2">
                  <c:v>254182</c:v>
                </c:pt>
                <c:pt idx="3">
                  <c:v>256659</c:v>
                </c:pt>
              </c:numCache>
            </c:numRef>
          </c:val>
        </c:ser>
        <c:ser>
          <c:idx val="4"/>
          <c:order val="4"/>
          <c:tx>
            <c:strRef>
              <c:f>Sheet1!$A$6</c:f>
              <c:strCache>
                <c:ptCount val="1"/>
                <c:pt idx="0">
                  <c:v>Seniors</c:v>
                </c:pt>
              </c:strCache>
            </c:strRef>
          </c:tx>
          <c:invertIfNegative val="0"/>
          <c:cat>
            <c:strRef>
              <c:f>Sheet1!$B$1:$E$1</c:f>
              <c:strCache>
                <c:ptCount val="4"/>
                <c:pt idx="0">
                  <c:v>JUNE 2013</c:v>
                </c:pt>
                <c:pt idx="1">
                  <c:v>JUNE 2014</c:v>
                </c:pt>
                <c:pt idx="2">
                  <c:v>JUNE 2015</c:v>
                </c:pt>
                <c:pt idx="3">
                  <c:v>JAN 2016</c:v>
                </c:pt>
              </c:strCache>
            </c:strRef>
          </c:cat>
          <c:val>
            <c:numRef>
              <c:f>Sheet1!$B$6:$E$6</c:f>
            </c:numRef>
          </c:val>
        </c:ser>
        <c:ser>
          <c:idx val="5"/>
          <c:order val="5"/>
          <c:tx>
            <c:strRef>
              <c:f>Sheet1!$A$7</c:f>
              <c:strCache>
                <c:ptCount val="1"/>
                <c:pt idx="0">
                  <c:v>Seniors in community</c:v>
                </c:pt>
              </c:strCache>
            </c:strRef>
          </c:tx>
          <c:invertIfNegative val="0"/>
          <c:cat>
            <c:strRef>
              <c:f>Sheet1!$B$1:$E$1</c:f>
              <c:strCache>
                <c:ptCount val="4"/>
                <c:pt idx="0">
                  <c:v>JUNE 2013</c:v>
                </c:pt>
                <c:pt idx="1">
                  <c:v>JUNE 2014</c:v>
                </c:pt>
                <c:pt idx="2">
                  <c:v>JUNE 2015</c:v>
                </c:pt>
                <c:pt idx="3">
                  <c:v>JAN 2016</c:v>
                </c:pt>
              </c:strCache>
            </c:strRef>
          </c:cat>
          <c:val>
            <c:numRef>
              <c:f>Sheet1!$B$7:$E$7</c:f>
              <c:numCache>
                <c:formatCode>General</c:formatCode>
                <c:ptCount val="4"/>
                <c:pt idx="0">
                  <c:v>121530</c:v>
                </c:pt>
                <c:pt idx="1">
                  <c:v>133113</c:v>
                </c:pt>
                <c:pt idx="2">
                  <c:v>137862</c:v>
                </c:pt>
                <c:pt idx="3">
                  <c:v>141520</c:v>
                </c:pt>
              </c:numCache>
            </c:numRef>
          </c:val>
        </c:ser>
        <c:ser>
          <c:idx val="6"/>
          <c:order val="6"/>
          <c:tx>
            <c:strRef>
              <c:f>Sheet1!$A$8</c:f>
              <c:strCache>
                <c:ptCount val="1"/>
                <c:pt idx="0">
                  <c:v>Seniors in facilities</c:v>
                </c:pt>
              </c:strCache>
            </c:strRef>
          </c:tx>
          <c:spPr>
            <a:solidFill>
              <a:schemeClr val="bg2"/>
            </a:solidFill>
          </c:spPr>
          <c:invertIfNegative val="0"/>
          <c:cat>
            <c:strRef>
              <c:f>Sheet1!$B$1:$E$1</c:f>
              <c:strCache>
                <c:ptCount val="4"/>
                <c:pt idx="0">
                  <c:v>JUNE 2013</c:v>
                </c:pt>
                <c:pt idx="1">
                  <c:v>JUNE 2014</c:v>
                </c:pt>
                <c:pt idx="2">
                  <c:v>JUNE 2015</c:v>
                </c:pt>
                <c:pt idx="3">
                  <c:v>JAN 2016</c:v>
                </c:pt>
              </c:strCache>
            </c:strRef>
          </c:cat>
          <c:val>
            <c:numRef>
              <c:f>Sheet1!$B$8:$E$8</c:f>
              <c:numCache>
                <c:formatCode>General</c:formatCode>
                <c:ptCount val="4"/>
                <c:pt idx="0">
                  <c:v>24584</c:v>
                </c:pt>
                <c:pt idx="1">
                  <c:v>24671</c:v>
                </c:pt>
                <c:pt idx="2">
                  <c:v>23589</c:v>
                </c:pt>
                <c:pt idx="3">
                  <c:v>22822</c:v>
                </c:pt>
              </c:numCache>
            </c:numRef>
          </c:val>
        </c:ser>
        <c:dLbls>
          <c:showLegendKey val="0"/>
          <c:showVal val="0"/>
          <c:showCatName val="0"/>
          <c:showSerName val="0"/>
          <c:showPercent val="0"/>
          <c:showBubbleSize val="0"/>
        </c:dLbls>
        <c:gapWidth val="80"/>
        <c:overlap val="100"/>
        <c:serLines>
          <c:spPr>
            <a:ln w="6350">
              <a:solidFill>
                <a:schemeClr val="tx1"/>
              </a:solidFill>
              <a:prstDash val="dash"/>
            </a:ln>
          </c:spPr>
        </c:serLines>
        <c:axId val="242978032"/>
        <c:axId val="242978816"/>
      </c:barChart>
      <c:catAx>
        <c:axId val="242978032"/>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242978816"/>
        <c:crosses val="autoZero"/>
        <c:auto val="1"/>
        <c:lblAlgn val="ctr"/>
        <c:lblOffset val="100"/>
        <c:noMultiLvlLbl val="0"/>
      </c:catAx>
      <c:valAx>
        <c:axId val="242978816"/>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2429780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accent1"/>
              </a:solidFill>
              <a:ln>
                <a:solidFill>
                  <a:schemeClr val="bg1"/>
                </a:solidFill>
              </a:ln>
            </c:spPr>
          </c:dPt>
          <c:dPt>
            <c:idx val="5"/>
            <c:bubble3D val="0"/>
            <c:spPr>
              <a:solidFill>
                <a:schemeClr val="accent1">
                  <a:lumMod val="75000"/>
                </a:schemeClr>
              </a:solidFill>
              <a:ln>
                <a:solidFill>
                  <a:schemeClr val="bg1"/>
                </a:solidFill>
              </a:ln>
            </c:spPr>
          </c:dPt>
          <c:dPt>
            <c:idx val="6"/>
            <c:bubble3D val="0"/>
            <c:explosion val="6"/>
            <c:spPr>
              <a:solidFill>
                <a:schemeClr val="accent2"/>
              </a:solidFill>
              <a:ln>
                <a:solidFill>
                  <a:schemeClr val="bg1"/>
                </a:solidFill>
              </a:ln>
            </c:spPr>
          </c:dPt>
          <c:dPt>
            <c:idx val="7"/>
            <c:bubble3D val="0"/>
            <c:spPr>
              <a:solidFill>
                <a:schemeClr val="accent1"/>
              </a:solidFill>
              <a:ln>
                <a:solidFill>
                  <a:schemeClr val="bg1"/>
                </a:solidFill>
              </a:ln>
            </c:spPr>
          </c:dPt>
          <c:dLbls>
            <c:dLbl>
              <c:idx val="0"/>
              <c:tx>
                <c:rich>
                  <a:bodyPr/>
                  <a:lstStyle/>
                  <a:p>
                    <a:r>
                      <a:rPr lang="en-US" b="1" smtClean="0">
                        <a:solidFill>
                          <a:schemeClr val="tx1"/>
                        </a:solidFill>
                      </a:rPr>
                      <a:t>&lt;1%</a:t>
                    </a:r>
                    <a:endParaRPr lang="en-US" dirty="0"/>
                  </a:p>
                </c:rich>
              </c:tx>
              <c:dLblPos val="bestFit"/>
              <c:showLegendKey val="0"/>
              <c:showVal val="0"/>
              <c:showCatName val="0"/>
              <c:showSerName val="0"/>
              <c:showPercent val="1"/>
              <c:showBubbleSize val="0"/>
              <c:extLs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3"/>
              <c:dLblPos val="outEnd"/>
              <c:showLegendKey val="0"/>
              <c:showVal val="0"/>
              <c:showCatName val="0"/>
              <c:showSerName val="0"/>
              <c:showPercent val="1"/>
              <c:showBubbleSize val="0"/>
              <c:extLst>
                <c:ext xmlns:c15="http://schemas.microsoft.com/office/drawing/2012/chart" uri="{CE6537A1-D6FC-4f65-9D91-7224C49458BB}"/>
              </c:extLst>
            </c:dLbl>
            <c:dLbl>
              <c:idx val="4"/>
              <c:dLblPos val="outEnd"/>
              <c:showLegendKey val="0"/>
              <c:showVal val="0"/>
              <c:showCatName val="0"/>
              <c:showSerName val="0"/>
              <c:showPercent val="1"/>
              <c:showBubbleSize val="0"/>
              <c:extLst>
                <c:ext xmlns:c15="http://schemas.microsoft.com/office/drawing/2012/chart" uri="{CE6537A1-D6FC-4f65-9D91-7224C49458BB}"/>
              </c:extLst>
            </c:dLbl>
            <c:dLbl>
              <c:idx val="5"/>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6"/>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spPr>
              <a:noFill/>
              <a:ln>
                <a:noFill/>
              </a:ln>
              <a:effectLst/>
            </c:spPr>
            <c:txPr>
              <a:bodyPr/>
              <a:lstStyle/>
              <a:p>
                <a:pPr>
                  <a:defRPr sz="1200" b="1">
                    <a:solidFill>
                      <a:schemeClr val="tx1"/>
                    </a:solidFill>
                  </a:defRPr>
                </a:pPr>
                <a:endParaRPr lang="en-US"/>
              </a:p>
            </c:txPr>
            <c:dLblPos val="bestFit"/>
            <c:showLegendKey val="0"/>
            <c:showVal val="0"/>
            <c:showCatName val="0"/>
            <c:showSerName val="0"/>
            <c:showPercent val="1"/>
            <c:showBubbleSize val="0"/>
            <c:showLeaderLines val="0"/>
            <c:extLst>
              <c:ext xmlns:c15="http://schemas.microsoft.com/office/drawing/2012/chart" uri="{CE6537A1-D6FC-4f65-9D91-7224C49458BB}"/>
            </c:extLst>
          </c:dLbls>
          <c:cat>
            <c:strRef>
              <c:f>Sheet1!$A$3:$A$9</c:f>
              <c:strCache>
                <c:ptCount val="7"/>
                <c:pt idx="1">
                  <c:v>MCO</c:v>
                </c:pt>
                <c:pt idx="2">
                  <c:v>Careplus</c:v>
                </c:pt>
                <c:pt idx="3">
                  <c:v>One Care</c:v>
                </c:pt>
                <c:pt idx="4">
                  <c:v>SCO &amp; PACE</c:v>
                </c:pt>
                <c:pt idx="5">
                  <c:v>PCC</c:v>
                </c:pt>
                <c:pt idx="6">
                  <c:v>FFS, PA, TPL, OTH</c:v>
                </c:pt>
              </c:strCache>
            </c:strRef>
          </c:cat>
          <c:val>
            <c:numRef>
              <c:f>Sheet1!$B$3:$B$9</c:f>
              <c:numCache>
                <c:formatCode>General</c:formatCode>
                <c:ptCount val="7"/>
                <c:pt idx="1">
                  <c:v>563417</c:v>
                </c:pt>
                <c:pt idx="2">
                  <c:v>284827</c:v>
                </c:pt>
                <c:pt idx="3">
                  <c:v>12896</c:v>
                </c:pt>
                <c:pt idx="4">
                  <c:v>44430</c:v>
                </c:pt>
                <c:pt idx="5">
                  <c:v>383200</c:v>
                </c:pt>
                <c:pt idx="6">
                  <c:v>569590</c:v>
                </c:pt>
              </c:numCache>
            </c:numRef>
          </c:val>
        </c:ser>
        <c:dLbls>
          <c:showLegendKey val="0"/>
          <c:showVal val="0"/>
          <c:showCatName val="0"/>
          <c:showSerName val="0"/>
          <c:showPercent val="0"/>
          <c:showBubbleSize val="0"/>
          <c:showLeaderLines val="0"/>
        </c:dLbls>
        <c:firstSliceAng val="27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23703078401209"/>
          <c:y val="3.547130889788936E-2"/>
          <c:w val="0.87917566850575823"/>
          <c:h val="0.87262207240069434"/>
        </c:manualLayout>
      </c:layout>
      <c:barChart>
        <c:barDir val="col"/>
        <c:grouping val="stacked"/>
        <c:varyColors val="0"/>
        <c:ser>
          <c:idx val="0"/>
          <c:order val="0"/>
          <c:tx>
            <c:strRef>
              <c:f>Sheet1!$A$2</c:f>
              <c:strCache>
                <c:ptCount val="1"/>
                <c:pt idx="0">
                  <c:v>Non-Disabled Adults - CarePlus</c:v>
                </c:pt>
              </c:strCache>
            </c:strRef>
          </c:tx>
          <c:spPr>
            <a:solidFill>
              <a:srgbClr val="A7CAC4"/>
            </a:solidFill>
          </c:spPr>
          <c:invertIfNegative val="0"/>
          <c:cat>
            <c:strRef>
              <c:f>Sheet1!$B$1:$E$1</c:f>
              <c:strCache>
                <c:ptCount val="4"/>
                <c:pt idx="0">
                  <c:v>     </c:v>
                </c:pt>
                <c:pt idx="1">
                  <c:v>MCO</c:v>
                </c:pt>
                <c:pt idx="2">
                  <c:v>PCC</c:v>
                </c:pt>
                <c:pt idx="3">
                  <c:v>    </c:v>
                </c:pt>
              </c:strCache>
            </c:strRef>
          </c:cat>
          <c:val>
            <c:numRef>
              <c:f>Sheet1!$B$2:$E$2</c:f>
              <c:numCache>
                <c:formatCode>General</c:formatCode>
                <c:ptCount val="4"/>
                <c:pt idx="1">
                  <c:v>284827</c:v>
                </c:pt>
                <c:pt idx="2" formatCode="#,##0">
                  <c:v>3591</c:v>
                </c:pt>
              </c:numCache>
            </c:numRef>
          </c:val>
        </c:ser>
        <c:ser>
          <c:idx val="1"/>
          <c:order val="1"/>
          <c:tx>
            <c:strRef>
              <c:f>Sheet1!$A$3</c:f>
              <c:strCache>
                <c:ptCount val="1"/>
                <c:pt idx="0">
                  <c:v>Non-Disabled Adults</c:v>
                </c:pt>
              </c:strCache>
            </c:strRef>
          </c:tx>
          <c:spPr>
            <a:solidFill>
              <a:srgbClr val="FFFFFF">
                <a:lumMod val="50000"/>
              </a:srgbClr>
            </a:solidFill>
          </c:spPr>
          <c:invertIfNegative val="0"/>
          <c:cat>
            <c:strRef>
              <c:f>Sheet1!$B$1:$E$1</c:f>
              <c:strCache>
                <c:ptCount val="4"/>
                <c:pt idx="0">
                  <c:v>     </c:v>
                </c:pt>
                <c:pt idx="1">
                  <c:v>MCO</c:v>
                </c:pt>
                <c:pt idx="2">
                  <c:v>PCC</c:v>
                </c:pt>
                <c:pt idx="3">
                  <c:v>    </c:v>
                </c:pt>
              </c:strCache>
            </c:strRef>
          </c:cat>
          <c:val>
            <c:numRef>
              <c:f>Sheet1!$B$3:$E$3</c:f>
              <c:numCache>
                <c:formatCode>General</c:formatCode>
                <c:ptCount val="4"/>
                <c:pt idx="1">
                  <c:v>203561</c:v>
                </c:pt>
                <c:pt idx="2" formatCode="#,##0">
                  <c:v>108399</c:v>
                </c:pt>
              </c:numCache>
            </c:numRef>
          </c:val>
        </c:ser>
        <c:ser>
          <c:idx val="2"/>
          <c:order val="2"/>
          <c:tx>
            <c:strRef>
              <c:f>Sheet1!$A$4</c:f>
              <c:strCache>
                <c:ptCount val="1"/>
                <c:pt idx="0">
                  <c:v>Adults with Disabilities</c:v>
                </c:pt>
              </c:strCache>
            </c:strRef>
          </c:tx>
          <c:spPr>
            <a:solidFill>
              <a:srgbClr val="CBA344"/>
            </a:solidFill>
          </c:spPr>
          <c:invertIfNegative val="0"/>
          <c:cat>
            <c:strRef>
              <c:f>Sheet1!$B$1:$E$1</c:f>
              <c:strCache>
                <c:ptCount val="4"/>
                <c:pt idx="0">
                  <c:v>     </c:v>
                </c:pt>
                <c:pt idx="1">
                  <c:v>MCO</c:v>
                </c:pt>
                <c:pt idx="2">
                  <c:v>PCC</c:v>
                </c:pt>
                <c:pt idx="3">
                  <c:v>    </c:v>
                </c:pt>
              </c:strCache>
            </c:strRef>
          </c:cat>
          <c:val>
            <c:numRef>
              <c:f>Sheet1!$B$4:$E$4</c:f>
              <c:numCache>
                <c:formatCode>General</c:formatCode>
                <c:ptCount val="4"/>
                <c:pt idx="1">
                  <c:v>48924</c:v>
                </c:pt>
                <c:pt idx="2" formatCode="#,##0">
                  <c:v>50731</c:v>
                </c:pt>
              </c:numCache>
            </c:numRef>
          </c:val>
        </c:ser>
        <c:ser>
          <c:idx val="3"/>
          <c:order val="3"/>
          <c:tx>
            <c:strRef>
              <c:f>Sheet1!$A$5</c:f>
              <c:strCache>
                <c:ptCount val="1"/>
                <c:pt idx="0">
                  <c:v>Non-Disabled Children</c:v>
                </c:pt>
              </c:strCache>
            </c:strRef>
          </c:tx>
          <c:spPr>
            <a:solidFill>
              <a:srgbClr val="BFC49D"/>
            </a:solidFill>
          </c:spPr>
          <c:invertIfNegative val="0"/>
          <c:cat>
            <c:strRef>
              <c:f>Sheet1!$B$1:$E$1</c:f>
              <c:strCache>
                <c:ptCount val="4"/>
                <c:pt idx="0">
                  <c:v>     </c:v>
                </c:pt>
                <c:pt idx="1">
                  <c:v>MCO</c:v>
                </c:pt>
                <c:pt idx="2">
                  <c:v>PCC</c:v>
                </c:pt>
                <c:pt idx="3">
                  <c:v>    </c:v>
                </c:pt>
              </c:strCache>
            </c:strRef>
          </c:cat>
          <c:val>
            <c:numRef>
              <c:f>Sheet1!$B$5:$E$5</c:f>
              <c:numCache>
                <c:formatCode>General</c:formatCode>
                <c:ptCount val="4"/>
                <c:pt idx="1">
                  <c:v>297952</c:v>
                </c:pt>
                <c:pt idx="2" formatCode="#,##0">
                  <c:v>212222</c:v>
                </c:pt>
              </c:numCache>
            </c:numRef>
          </c:val>
        </c:ser>
        <c:ser>
          <c:idx val="4"/>
          <c:order val="4"/>
          <c:tx>
            <c:strRef>
              <c:f>Sheet1!$A$6</c:f>
              <c:strCache>
                <c:ptCount val="1"/>
                <c:pt idx="0">
                  <c:v>Children with Disabilities</c:v>
                </c:pt>
              </c:strCache>
            </c:strRef>
          </c:tx>
          <c:spPr>
            <a:solidFill>
              <a:srgbClr val="CBA344">
                <a:lumMod val="60000"/>
                <a:lumOff val="40000"/>
              </a:srgbClr>
            </a:solidFill>
          </c:spPr>
          <c:invertIfNegative val="0"/>
          <c:cat>
            <c:strRef>
              <c:f>Sheet1!$B$1:$E$1</c:f>
              <c:strCache>
                <c:ptCount val="4"/>
                <c:pt idx="0">
                  <c:v>     </c:v>
                </c:pt>
                <c:pt idx="1">
                  <c:v>MCO</c:v>
                </c:pt>
                <c:pt idx="2">
                  <c:v>PCC</c:v>
                </c:pt>
                <c:pt idx="3">
                  <c:v>    </c:v>
                </c:pt>
              </c:strCache>
            </c:strRef>
          </c:cat>
          <c:val>
            <c:numRef>
              <c:f>Sheet1!$B$6:$E$6</c:f>
              <c:numCache>
                <c:formatCode>General</c:formatCode>
                <c:ptCount val="4"/>
                <c:pt idx="1">
                  <c:v>12980</c:v>
                </c:pt>
                <c:pt idx="2" formatCode="#,##0">
                  <c:v>11848</c:v>
                </c:pt>
              </c:numCache>
            </c:numRef>
          </c:val>
        </c:ser>
        <c:dLbls>
          <c:showLegendKey val="0"/>
          <c:showVal val="0"/>
          <c:showCatName val="0"/>
          <c:showSerName val="0"/>
          <c:showPercent val="0"/>
          <c:showBubbleSize val="0"/>
        </c:dLbls>
        <c:gapWidth val="80"/>
        <c:overlap val="100"/>
        <c:axId val="242053584"/>
        <c:axId val="242053976"/>
      </c:barChart>
      <c:catAx>
        <c:axId val="242053584"/>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242053976"/>
        <c:crosses val="autoZero"/>
        <c:auto val="1"/>
        <c:lblAlgn val="ctr"/>
        <c:lblOffset val="100"/>
        <c:noMultiLvlLbl val="0"/>
      </c:catAx>
      <c:valAx>
        <c:axId val="242053976"/>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242053584"/>
        <c:crosses val="autoZero"/>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97E-2"/>
          <c:y val="3.8004422332780501E-2"/>
          <c:w val="0.92596861447789502"/>
          <c:h val="0.86705062831076496"/>
        </c:manualLayout>
      </c:layout>
      <c:lineChart>
        <c:grouping val="standard"/>
        <c:varyColors val="0"/>
        <c:ser>
          <c:idx val="0"/>
          <c:order val="0"/>
          <c:tx>
            <c:strRef>
              <c:f>Sheet1!$B$1</c:f>
              <c:strCache>
                <c:ptCount val="1"/>
                <c:pt idx="0">
                  <c:v>Current Dollars</c:v>
                </c:pt>
              </c:strCache>
            </c:strRef>
          </c:tx>
          <c:spPr>
            <a:ln>
              <a:solidFill>
                <a:schemeClr val="tx2">
                  <a:lumMod val="75000"/>
                </a:schemeClr>
              </a:solidFill>
            </a:ln>
          </c:spPr>
          <c:marker>
            <c:symbol val="circle"/>
            <c:size val="6"/>
            <c:spPr>
              <a:solidFill>
                <a:schemeClr val="tx2">
                  <a:lumMod val="75000"/>
                </a:schemeClr>
              </a:solidFill>
              <a:ln>
                <a:solidFill>
                  <a:schemeClr val="tx2">
                    <a:lumMod val="75000"/>
                  </a:schemeClr>
                </a:solidFill>
              </a:ln>
            </c:spPr>
          </c:marker>
          <c:dLbls>
            <c:dLbl>
              <c:idx val="7"/>
              <c:layout>
                <c:manualLayout>
                  <c:x val="-5.7790719347877412E-2"/>
                  <c:y val="-4.90671607225567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999"/>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0">
                  <c:v>7.5</c:v>
                </c:pt>
                <c:pt idx="1">
                  <c:v>8.1999999999999993</c:v>
                </c:pt>
                <c:pt idx="2">
                  <c:v>8.6999999999999993</c:v>
                </c:pt>
                <c:pt idx="3">
                  <c:v>9.3000000000000007</c:v>
                </c:pt>
                <c:pt idx="4">
                  <c:v>10.199999999999999</c:v>
                </c:pt>
                <c:pt idx="5">
                  <c:v>10.4</c:v>
                </c:pt>
                <c:pt idx="6">
                  <c:v>10.8</c:v>
                </c:pt>
                <c:pt idx="7">
                  <c:v>11.9</c:v>
                </c:pt>
                <c:pt idx="8">
                  <c:v>13.7</c:v>
                </c:pt>
              </c:numCache>
            </c:numRef>
          </c:val>
          <c:smooth val="0"/>
        </c:ser>
        <c:ser>
          <c:idx val="1"/>
          <c:order val="1"/>
          <c:tx>
            <c:strRef>
              <c:f>Sheet1!$C$1</c:f>
              <c:strCache>
                <c:ptCount val="1"/>
                <c:pt idx="0">
                  <c:v>Constant (2005) Dollars</c:v>
                </c:pt>
              </c:strCache>
            </c:strRef>
          </c:tx>
          <c:spPr>
            <a:ln>
              <a:solidFill>
                <a:schemeClr val="accent3"/>
              </a:solidFill>
            </a:ln>
          </c:spPr>
          <c:marker>
            <c:spPr>
              <a:solidFill>
                <a:schemeClr val="accent3"/>
              </a:solidFill>
              <a:ln>
                <a:solidFill>
                  <a:schemeClr val="accent3"/>
                </a:solidFill>
              </a:ln>
            </c:spPr>
          </c:marker>
          <c:dLbls>
            <c:numFmt formatCode="\$#,##0.0" sourceLinked="0"/>
            <c:spPr>
              <a:noFill/>
              <a:ln>
                <a:noFill/>
              </a:ln>
              <a:effectLst/>
            </c:spPr>
            <c:txPr>
              <a:bodyPr/>
              <a:lstStyle/>
              <a:p>
                <a:pPr>
                  <a:defRPr sz="999"/>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7.5</c:v>
                </c:pt>
                <c:pt idx="1">
                  <c:v>7.894649046577368</c:v>
                </c:pt>
                <c:pt idx="2">
                  <c:v>7.9683063526031104</c:v>
                </c:pt>
                <c:pt idx="3">
                  <c:v>8.16283498038473</c:v>
                </c:pt>
                <c:pt idx="4">
                  <c:v>8.7397767599974383</c:v>
                </c:pt>
                <c:pt idx="5">
                  <c:v>8.7700768691020503</c:v>
                </c:pt>
                <c:pt idx="6">
                  <c:v>8.8725522785735844</c:v>
                </c:pt>
                <c:pt idx="7">
                  <c:v>9.732719265494536</c:v>
                </c:pt>
                <c:pt idx="8">
                  <c:v>10.877449429798116</c:v>
                </c:pt>
              </c:numCache>
            </c:numRef>
          </c:val>
          <c:smooth val="0"/>
        </c:ser>
        <c:dLbls>
          <c:showLegendKey val="0"/>
          <c:showVal val="0"/>
          <c:showCatName val="0"/>
          <c:showSerName val="0"/>
          <c:showPercent val="0"/>
          <c:showBubbleSize val="0"/>
        </c:dLbls>
        <c:marker val="1"/>
        <c:smooth val="0"/>
        <c:axId val="242055544"/>
        <c:axId val="242055936"/>
      </c:lineChart>
      <c:catAx>
        <c:axId val="242055544"/>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999"/>
            </a:pPr>
            <a:endParaRPr lang="en-US"/>
          </a:p>
        </c:txPr>
        <c:crossAx val="242055936"/>
        <c:crosses val="autoZero"/>
        <c:auto val="1"/>
        <c:lblAlgn val="ctr"/>
        <c:lblOffset val="100"/>
        <c:noMultiLvlLbl val="0"/>
      </c:catAx>
      <c:valAx>
        <c:axId val="242055936"/>
        <c:scaling>
          <c:orientation val="minMax"/>
          <c:min val="5"/>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txPr>
          <a:bodyPr/>
          <a:lstStyle/>
          <a:p>
            <a:pPr>
              <a:defRPr sz="1000" b="0"/>
            </a:pPr>
            <a:endParaRPr lang="en-US"/>
          </a:p>
        </c:txPr>
        <c:crossAx val="242055544"/>
        <c:crosses val="autoZero"/>
        <c:crossBetween val="between"/>
        <c:majorUnit val="1"/>
      </c:valAx>
      <c:spPr>
        <a:noFill/>
        <a:ln w="25378">
          <a:noFill/>
        </a:ln>
      </c:spPr>
    </c:plotArea>
    <c:plotVisOnly val="1"/>
    <c:dispBlanksAs val="gap"/>
    <c:showDLblsOverMax val="0"/>
  </c:chart>
  <c:txPr>
    <a:bodyPr/>
    <a:lstStyle/>
    <a:p>
      <a:pPr>
        <a:defRPr sz="799" b="1"/>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E-2"/>
          <c:y val="3.8004422332780501E-2"/>
          <c:w val="0.92596861447789502"/>
          <c:h val="0.86705062831076496"/>
        </c:manualLayout>
      </c:layout>
      <c:barChart>
        <c:barDir val="col"/>
        <c:grouping val="stacked"/>
        <c:varyColors val="0"/>
        <c:ser>
          <c:idx val="0"/>
          <c:order val="0"/>
          <c:tx>
            <c:strRef>
              <c:f>Sheet1!$B$1</c:f>
              <c:strCache>
                <c:ptCount val="1"/>
                <c:pt idx="0">
                  <c:v>MassHealth-covered Services</c:v>
                </c:pt>
              </c:strCache>
            </c:strRef>
          </c:tx>
          <c:spPr>
            <a:solidFill>
              <a:schemeClr val="tx2"/>
            </a:solidFill>
            <a:ln>
              <a:noFill/>
            </a:ln>
          </c:spPr>
          <c:invertIfNegative val="0"/>
          <c:dLbls>
            <c:numFmt formatCode="&quot;$&quot;#,##0.0" sourceLinked="0"/>
            <c:spPr>
              <a:noFill/>
              <a:ln>
                <a:noFill/>
              </a:ln>
              <a:effectLst/>
            </c:spPr>
            <c:txPr>
              <a:bodyPr/>
              <a:lstStyle/>
              <a:p>
                <a:pPr>
                  <a:defRPr sz="1000" b="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0">
                  <c:v>7.5</c:v>
                </c:pt>
                <c:pt idx="1">
                  <c:v>8.1999999999999993</c:v>
                </c:pt>
                <c:pt idx="2">
                  <c:v>8.6999999999999993</c:v>
                </c:pt>
                <c:pt idx="3">
                  <c:v>9.3000000000000007</c:v>
                </c:pt>
                <c:pt idx="4">
                  <c:v>10.199999999999999</c:v>
                </c:pt>
                <c:pt idx="5">
                  <c:v>10.4</c:v>
                </c:pt>
                <c:pt idx="6">
                  <c:v>10.8</c:v>
                </c:pt>
                <c:pt idx="7">
                  <c:v>11.9</c:v>
                </c:pt>
                <c:pt idx="8">
                  <c:v>13.7</c:v>
                </c:pt>
              </c:numCache>
            </c:numRef>
          </c:val>
        </c:ser>
        <c:ser>
          <c:idx val="1"/>
          <c:order val="1"/>
          <c:tx>
            <c:strRef>
              <c:f>Sheet1!$C$1</c:f>
              <c:strCache>
                <c:ptCount val="1"/>
                <c:pt idx="0">
                  <c:v>Other State Spending</c:v>
                </c:pt>
              </c:strCache>
            </c:strRef>
          </c:tx>
          <c:spPr>
            <a:solidFill>
              <a:schemeClr val="bg2"/>
            </a:solidFill>
            <a:ln>
              <a:noFill/>
            </a:ln>
          </c:spPr>
          <c:invertIfNegative val="0"/>
          <c:dLbls>
            <c:numFmt formatCode="&quot;$&quot;#,##0.0" sourceLinked="0"/>
            <c:spPr>
              <a:noFill/>
              <a:ln>
                <a:noFill/>
              </a:ln>
              <a:effectLst/>
            </c:spPr>
            <c:txPr>
              <a:bodyPr/>
              <a:lstStyle/>
              <a:p>
                <a:pPr>
                  <a:defRPr sz="1000" b="0">
                    <a:solidFill>
                      <a:schemeClr val="tx1">
                        <a:lumMod val="90000"/>
                        <a:lumOff val="10000"/>
                      </a:schemeClr>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20.349882000000001</c:v>
                </c:pt>
                <c:pt idx="1">
                  <c:v>20.652937999999992</c:v>
                </c:pt>
                <c:pt idx="2">
                  <c:v>20.230665000000002</c:v>
                </c:pt>
                <c:pt idx="3">
                  <c:v>20.323788999999991</c:v>
                </c:pt>
                <c:pt idx="4">
                  <c:v>20.104642000000002</c:v>
                </c:pt>
                <c:pt idx="5">
                  <c:v>20.871104000000003</c:v>
                </c:pt>
                <c:pt idx="6">
                  <c:v>21.695282000000002</c:v>
                </c:pt>
                <c:pt idx="7">
                  <c:v>22.834743000000003</c:v>
                </c:pt>
                <c:pt idx="8">
                  <c:v>23.700339000000003</c:v>
                </c:pt>
              </c:numCache>
            </c:numRef>
          </c:val>
        </c:ser>
        <c:dLbls>
          <c:showLegendKey val="0"/>
          <c:showVal val="1"/>
          <c:showCatName val="0"/>
          <c:showSerName val="0"/>
          <c:showPercent val="0"/>
          <c:showBubbleSize val="0"/>
        </c:dLbls>
        <c:gapWidth val="37"/>
        <c:overlap val="100"/>
        <c:axId val="243760192"/>
        <c:axId val="243760584"/>
      </c:barChart>
      <c:catAx>
        <c:axId val="243760192"/>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243760584"/>
        <c:crosses val="autoZero"/>
        <c:auto val="1"/>
        <c:lblAlgn val="ctr"/>
        <c:lblOffset val="100"/>
        <c:noMultiLvlLbl val="0"/>
      </c:catAx>
      <c:valAx>
        <c:axId val="243760584"/>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243760192"/>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0.07833</cdr:x>
      <cdr:y>0.05731</cdr:y>
    </cdr:from>
    <cdr:to>
      <cdr:x>0.77971</cdr:x>
      <cdr:y>0.11643</cdr:y>
    </cdr:to>
    <cdr:sp macro="" textlink="">
      <cdr:nvSpPr>
        <cdr:cNvPr id="2" name="TextBox 1"/>
        <cdr:cNvSpPr txBox="1"/>
      </cdr:nvSpPr>
      <cdr:spPr>
        <a:xfrm xmlns:a="http://schemas.openxmlformats.org/drawingml/2006/main">
          <a:off x="495282" y="212354"/>
          <a:ext cx="4434840" cy="219070"/>
        </a:xfrm>
        <a:prstGeom xmlns:a="http://schemas.openxmlformats.org/drawingml/2006/main" prst="rect">
          <a:avLst/>
        </a:prstGeom>
        <a:solidFill xmlns:a="http://schemas.openxmlformats.org/drawingml/2006/main">
          <a:schemeClr val="accent1"/>
        </a:solidFill>
      </cdr:spPr>
      <cdr:txBody>
        <a:bodyPr xmlns:a="http://schemas.openxmlformats.org/drawingml/2006/main" vertOverflow="clip" wrap="square" lIns="45720" tIns="18288" rIns="45720" bIns="18288" rtlCol="0" anchor="ctr" anchorCtr="0"/>
        <a:lstStyle xmlns:a="http://schemas.openxmlformats.org/drawingml/2006/main"/>
        <a:p xmlns:a="http://schemas.openxmlformats.org/drawingml/2006/main">
          <a:r>
            <a:rPr lang="en-US" sz="900" b="1" dirty="0" smtClean="0"/>
            <a:t>STATE HAS IMPLEMENTED ACA MEDICAID EXPANSION (INCLUDES MASS.)</a:t>
          </a:r>
          <a:endParaRPr lang="en-US" sz="900" b="1" dirty="0"/>
        </a:p>
      </cdr:txBody>
    </cdr:sp>
  </cdr:relSizeAnchor>
  <cdr:relSizeAnchor xmlns:cdr="http://schemas.openxmlformats.org/drawingml/2006/chartDrawing">
    <cdr:from>
      <cdr:x>0.07833</cdr:x>
      <cdr:y>0.13957</cdr:y>
    </cdr:from>
    <cdr:to>
      <cdr:x>0.77971</cdr:x>
      <cdr:y>0.20126</cdr:y>
    </cdr:to>
    <cdr:sp macro="" textlink="">
      <cdr:nvSpPr>
        <cdr:cNvPr id="3" name="TextBox 1"/>
        <cdr:cNvSpPr txBox="1"/>
      </cdr:nvSpPr>
      <cdr:spPr>
        <a:xfrm xmlns:a="http://schemas.openxmlformats.org/drawingml/2006/main">
          <a:off x="495282" y="517156"/>
          <a:ext cx="4434840" cy="228584"/>
        </a:xfrm>
        <a:prstGeom xmlns:a="http://schemas.openxmlformats.org/drawingml/2006/main" prst="rect">
          <a:avLst/>
        </a:prstGeom>
        <a:solidFill xmlns:a="http://schemas.openxmlformats.org/drawingml/2006/main">
          <a:schemeClr val="bg2"/>
        </a:solidFill>
      </cdr:spPr>
      <cdr:txBody>
        <a:bodyPr xmlns:a="http://schemas.openxmlformats.org/drawingml/2006/main" wrap="square" lIns="45720" tIns="18288" rIns="45720" bIns="18288"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smtClean="0"/>
            <a:t>STATE HAD NOT IMPLEMENTED ACA MEDICAID EXPANSION  AS OF JANUARY 2016</a:t>
          </a:r>
          <a:endParaRPr lang="en-US" sz="9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0.93288</cdr:y>
    </cdr:from>
    <cdr:to>
      <cdr:x>0.94661</cdr:x>
      <cdr:y>0.99228</cdr:y>
    </cdr:to>
    <cdr:sp macro="" textlink="">
      <cdr:nvSpPr>
        <cdr:cNvPr id="2" name="TextBox 1"/>
        <cdr:cNvSpPr txBox="1"/>
      </cdr:nvSpPr>
      <cdr:spPr>
        <a:xfrm xmlns:a="http://schemas.openxmlformats.org/drawingml/2006/main">
          <a:off x="0" y="3429152"/>
          <a:ext cx="5617597"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t>*</a:t>
          </a:r>
          <a:r>
            <a:rPr lang="en-US" sz="800" dirty="0" smtClean="0"/>
            <a:t>Deaf or serious difficulty hearing; blind or serious difficulty seeing; cognitive, ambulatory, self care or independent living difficulty</a:t>
          </a:r>
        </a:p>
        <a:p xmlns:a="http://schemas.openxmlformats.org/drawingml/2006/main">
          <a:endParaRPr lang="en-US" sz="900" dirty="0"/>
        </a:p>
      </cdr:txBody>
    </cdr:sp>
  </cdr:relSizeAnchor>
</c:userShapes>
</file>

<file path=ppt/drawings/drawing3.xml><?xml version="1.0" encoding="utf-8"?>
<c:userShapes xmlns:c="http://schemas.openxmlformats.org/drawingml/2006/chart">
  <cdr:relSizeAnchor xmlns:cdr="http://schemas.openxmlformats.org/drawingml/2006/chartDrawing">
    <cdr:from>
      <cdr:x>0.28279</cdr:x>
      <cdr:y>0.62887</cdr:y>
    </cdr:from>
    <cdr:to>
      <cdr:x>0.50976</cdr:x>
      <cdr:y>0.7027</cdr:y>
    </cdr:to>
    <cdr:sp macro="" textlink="">
      <cdr:nvSpPr>
        <cdr:cNvPr id="2" name="TextBox 1"/>
        <cdr:cNvSpPr txBox="1"/>
      </cdr:nvSpPr>
      <cdr:spPr>
        <a:xfrm xmlns:a="http://schemas.openxmlformats.org/drawingml/2006/main">
          <a:off x="1537445" y="2279279"/>
          <a:ext cx="1233945" cy="2676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t>NON-MANAGED CARE</a:t>
          </a:r>
          <a:endParaRPr lang="en-US" sz="900" dirty="0"/>
        </a:p>
      </cdr:txBody>
    </cdr:sp>
  </cdr:relSizeAnchor>
</c:userShapes>
</file>

<file path=ppt/drawings/drawing4.xml><?xml version="1.0" encoding="utf-8"?>
<c:userShapes xmlns:c="http://schemas.openxmlformats.org/drawingml/2006/chart">
  <cdr:relSizeAnchor xmlns:cdr="http://schemas.openxmlformats.org/drawingml/2006/chartDrawing">
    <cdr:from>
      <cdr:x>0.21792</cdr:x>
      <cdr:y>0.06622</cdr:y>
    </cdr:from>
    <cdr:to>
      <cdr:x>0.30513</cdr:x>
      <cdr:y>0.13806</cdr:y>
    </cdr:to>
    <cdr:sp macro="" textlink="">
      <cdr:nvSpPr>
        <cdr:cNvPr id="2" name="TextBox 1"/>
        <cdr:cNvSpPr txBox="1"/>
      </cdr:nvSpPr>
      <cdr:spPr>
        <a:xfrm xmlns:a="http://schemas.openxmlformats.org/drawingml/2006/main">
          <a:off x="1256832" y="254602"/>
          <a:ext cx="502954"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0.69759</cdr:x>
      <cdr:y>0.10512</cdr:y>
    </cdr:from>
    <cdr:to>
      <cdr:x>0.86533</cdr:x>
      <cdr:y>0.15644</cdr:y>
    </cdr:to>
    <cdr:sp macro="" textlink="">
      <cdr:nvSpPr>
        <cdr:cNvPr id="2" name="TextBox 1"/>
        <cdr:cNvSpPr txBox="1"/>
      </cdr:nvSpPr>
      <cdr:spPr>
        <a:xfrm xmlns:a="http://schemas.openxmlformats.org/drawingml/2006/main">
          <a:off x="4210420" y="397152"/>
          <a:ext cx="1012457" cy="193899"/>
        </a:xfrm>
        <a:prstGeom xmlns:a="http://schemas.openxmlformats.org/drawingml/2006/main" prst="rect">
          <a:avLst/>
        </a:prstGeom>
        <a:solidFill xmlns:a="http://schemas.openxmlformats.org/drawingml/2006/main">
          <a:schemeClr val="tx2">
            <a:lumMod val="75000"/>
          </a:schemeClr>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smtClean="0">
              <a:solidFill>
                <a:schemeClr val="bg1"/>
              </a:solidFill>
            </a:rPr>
            <a:t>CURRENT DOLLARS</a:t>
          </a:r>
          <a:endParaRPr lang="en-US" sz="900" b="1" dirty="0">
            <a:solidFill>
              <a:schemeClr val="bg1"/>
            </a:solidFill>
          </a:endParaRPr>
        </a:p>
      </cdr:txBody>
    </cdr:sp>
  </cdr:relSizeAnchor>
  <cdr:relSizeAnchor xmlns:cdr="http://schemas.openxmlformats.org/drawingml/2006/chartDrawing">
    <cdr:from>
      <cdr:x>0.70322</cdr:x>
      <cdr:y>0.71649</cdr:y>
    </cdr:from>
    <cdr:to>
      <cdr:x>0.96949</cdr:x>
      <cdr:y>0.76781</cdr:y>
    </cdr:to>
    <cdr:sp macro="" textlink="">
      <cdr:nvSpPr>
        <cdr:cNvPr id="4" name="TextBox 3"/>
        <cdr:cNvSpPr txBox="1"/>
      </cdr:nvSpPr>
      <cdr:spPr>
        <a:xfrm xmlns:a="http://schemas.openxmlformats.org/drawingml/2006/main">
          <a:off x="4244405" y="2707069"/>
          <a:ext cx="1607120" cy="193900"/>
        </a:xfrm>
        <a:prstGeom xmlns:a="http://schemas.openxmlformats.org/drawingml/2006/main" prst="rect">
          <a:avLst/>
        </a:prstGeom>
        <a:solidFill xmlns:a="http://schemas.openxmlformats.org/drawingml/2006/main">
          <a:schemeClr val="accent3"/>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smtClean="0">
              <a:solidFill>
                <a:schemeClr val="bg1"/>
              </a:solidFill>
            </a:rPr>
            <a:t>INFLATION-ADJUSTED DOLLARS</a:t>
          </a:r>
        </a:p>
      </cdr:txBody>
    </cdr:sp>
  </cdr:relSizeAnchor>
</c:userShapes>
</file>

<file path=ppt/drawings/drawing6.xml><?xml version="1.0" encoding="utf-8"?>
<c:userShapes xmlns:c="http://schemas.openxmlformats.org/drawingml/2006/chart">
  <cdr:relSizeAnchor xmlns:cdr="http://schemas.openxmlformats.org/drawingml/2006/chartDrawing">
    <cdr:from>
      <cdr:x>0.06839</cdr:x>
      <cdr:y>0.82162</cdr:y>
    </cdr:from>
    <cdr:to>
      <cdr:x>0.13462</cdr:x>
      <cdr:y>0.86754</cdr:y>
    </cdr:to>
    <cdr:sp macro="" textlink="">
      <cdr:nvSpPr>
        <cdr:cNvPr id="2" name="TextBox 1"/>
        <cdr:cNvSpPr txBox="1"/>
      </cdr:nvSpPr>
      <cdr:spPr>
        <a:xfrm xmlns:a="http://schemas.openxmlformats.org/drawingml/2006/main">
          <a:off x="409848" y="3272557"/>
          <a:ext cx="396904" cy="182901"/>
        </a:xfrm>
        <a:prstGeom xmlns:a="http://schemas.openxmlformats.org/drawingml/2006/main" prst="rect">
          <a:avLst/>
        </a:prstGeom>
      </cdr:spPr>
      <cdr:txBody>
        <a:bodyPr xmlns:a="http://schemas.openxmlformats.org/drawingml/2006/main" vertOverflow="clip" wrap="square" lIns="0" rIns="0" rtlCol="0" anchor="ctr"/>
        <a:lstStyle xmlns:a="http://schemas.openxmlformats.org/drawingml/2006/main"/>
        <a:p xmlns:a="http://schemas.openxmlformats.org/drawingml/2006/main">
          <a:pPr algn="ctr"/>
          <a:r>
            <a:rPr lang="en-US" sz="1000" b="1" dirty="0" smtClean="0">
              <a:solidFill>
                <a:schemeClr val="bg1"/>
              </a:solidFill>
            </a:rPr>
            <a:t>85%</a:t>
          </a:r>
          <a:endParaRPr lang="en-US" sz="1000" b="1" dirty="0">
            <a:solidFill>
              <a:schemeClr val="bg1"/>
            </a:solidFill>
          </a:endParaRPr>
        </a:p>
      </cdr:txBody>
    </cdr:sp>
  </cdr:relSizeAnchor>
  <cdr:relSizeAnchor xmlns:cdr="http://schemas.openxmlformats.org/drawingml/2006/chartDrawing">
    <cdr:from>
      <cdr:x>0.15555</cdr:x>
      <cdr:y>0.82297</cdr:y>
    </cdr:from>
    <cdr:to>
      <cdr:x>0.22178</cdr:x>
      <cdr:y>0.86889</cdr:y>
    </cdr:to>
    <cdr:sp macro="" textlink="">
      <cdr:nvSpPr>
        <cdr:cNvPr id="3" name="TextBox 1"/>
        <cdr:cNvSpPr txBox="1"/>
      </cdr:nvSpPr>
      <cdr:spPr>
        <a:xfrm xmlns:a="http://schemas.openxmlformats.org/drawingml/2006/main">
          <a:off x="932207" y="3277923"/>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86%</a:t>
          </a:r>
          <a:endParaRPr lang="en-US" sz="1000" b="1" dirty="0">
            <a:solidFill>
              <a:schemeClr val="bg1"/>
            </a:solidFill>
          </a:endParaRPr>
        </a:p>
      </cdr:txBody>
    </cdr:sp>
  </cdr:relSizeAnchor>
  <cdr:relSizeAnchor xmlns:cdr="http://schemas.openxmlformats.org/drawingml/2006/chartDrawing">
    <cdr:from>
      <cdr:x>0.24068</cdr:x>
      <cdr:y>0.82775</cdr:y>
    </cdr:from>
    <cdr:to>
      <cdr:x>0.30691</cdr:x>
      <cdr:y>0.87367</cdr:y>
    </cdr:to>
    <cdr:sp macro="" textlink="">
      <cdr:nvSpPr>
        <cdr:cNvPr id="4" name="TextBox 1"/>
        <cdr:cNvSpPr txBox="1"/>
      </cdr:nvSpPr>
      <cdr:spPr>
        <a:xfrm xmlns:a="http://schemas.openxmlformats.org/drawingml/2006/main">
          <a:off x="1442333" y="3296973"/>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85%</a:t>
          </a:r>
          <a:endParaRPr lang="en-US" sz="1000" b="1" dirty="0">
            <a:solidFill>
              <a:schemeClr val="bg1"/>
            </a:solidFill>
          </a:endParaRPr>
        </a:p>
      </cdr:txBody>
    </cdr:sp>
  </cdr:relSizeAnchor>
  <cdr:relSizeAnchor xmlns:cdr="http://schemas.openxmlformats.org/drawingml/2006/chartDrawing">
    <cdr:from>
      <cdr:x>0.32473</cdr:x>
      <cdr:y>0.82162</cdr:y>
    </cdr:from>
    <cdr:to>
      <cdr:x>0.39096</cdr:x>
      <cdr:y>0.86754</cdr:y>
    </cdr:to>
    <cdr:sp macro="" textlink="">
      <cdr:nvSpPr>
        <cdr:cNvPr id="5" name="TextBox 1"/>
        <cdr:cNvSpPr txBox="1"/>
      </cdr:nvSpPr>
      <cdr:spPr>
        <a:xfrm xmlns:a="http://schemas.openxmlformats.org/drawingml/2006/main">
          <a:off x="1946048"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89%</a:t>
          </a:r>
          <a:endParaRPr lang="en-US" sz="1000" b="1" dirty="0">
            <a:solidFill>
              <a:schemeClr val="bg1"/>
            </a:solidFill>
          </a:endParaRPr>
        </a:p>
      </cdr:txBody>
    </cdr:sp>
  </cdr:relSizeAnchor>
  <cdr:relSizeAnchor xmlns:cdr="http://schemas.openxmlformats.org/drawingml/2006/chartDrawing">
    <cdr:from>
      <cdr:x>0.40804</cdr:x>
      <cdr:y>0.82162</cdr:y>
    </cdr:from>
    <cdr:to>
      <cdr:x>0.47427</cdr:x>
      <cdr:y>0.86754</cdr:y>
    </cdr:to>
    <cdr:sp macro="" textlink="">
      <cdr:nvSpPr>
        <cdr:cNvPr id="6" name="TextBox 1"/>
        <cdr:cNvSpPr txBox="1"/>
      </cdr:nvSpPr>
      <cdr:spPr>
        <a:xfrm xmlns:a="http://schemas.openxmlformats.org/drawingml/2006/main">
          <a:off x="2445313"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dr:relSizeAnchor xmlns:cdr="http://schemas.openxmlformats.org/drawingml/2006/chartDrawing">
    <cdr:from>
      <cdr:x>0.49776</cdr:x>
      <cdr:y>0.82162</cdr:y>
    </cdr:from>
    <cdr:to>
      <cdr:x>0.56399</cdr:x>
      <cdr:y>0.86754</cdr:y>
    </cdr:to>
    <cdr:sp macro="" textlink="">
      <cdr:nvSpPr>
        <cdr:cNvPr id="7" name="TextBox 1"/>
        <cdr:cNvSpPr txBox="1"/>
      </cdr:nvSpPr>
      <cdr:spPr>
        <a:xfrm xmlns:a="http://schemas.openxmlformats.org/drawingml/2006/main">
          <a:off x="2982983"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dr:relSizeAnchor xmlns:cdr="http://schemas.openxmlformats.org/drawingml/2006/chartDrawing">
    <cdr:from>
      <cdr:x>0.58114</cdr:x>
      <cdr:y>0.82536</cdr:y>
    </cdr:from>
    <cdr:to>
      <cdr:x>0.64737</cdr:x>
      <cdr:y>0.87128</cdr:y>
    </cdr:to>
    <cdr:sp macro="" textlink="">
      <cdr:nvSpPr>
        <cdr:cNvPr id="8" name="TextBox 1"/>
        <cdr:cNvSpPr txBox="1"/>
      </cdr:nvSpPr>
      <cdr:spPr>
        <a:xfrm xmlns:a="http://schemas.openxmlformats.org/drawingml/2006/main">
          <a:off x="3482643" y="3287448"/>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88%</a:t>
          </a:r>
          <a:endParaRPr lang="en-US" sz="1000" b="1" dirty="0">
            <a:solidFill>
              <a:schemeClr val="bg1"/>
            </a:solidFill>
          </a:endParaRPr>
        </a:p>
      </cdr:txBody>
    </cdr:sp>
  </cdr:relSizeAnchor>
  <cdr:relSizeAnchor xmlns:cdr="http://schemas.openxmlformats.org/drawingml/2006/chartDrawing">
    <cdr:from>
      <cdr:x>0.6649</cdr:x>
      <cdr:y>0.82536</cdr:y>
    </cdr:from>
    <cdr:to>
      <cdr:x>0.73113</cdr:x>
      <cdr:y>0.87128</cdr:y>
    </cdr:to>
    <cdr:sp macro="" textlink="">
      <cdr:nvSpPr>
        <cdr:cNvPr id="9" name="TextBox 1"/>
        <cdr:cNvSpPr txBox="1"/>
      </cdr:nvSpPr>
      <cdr:spPr>
        <a:xfrm xmlns:a="http://schemas.openxmlformats.org/drawingml/2006/main">
          <a:off x="3984610" y="3287448"/>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88%</a:t>
          </a:r>
          <a:endParaRPr lang="en-US" sz="1000" b="1" dirty="0">
            <a:solidFill>
              <a:schemeClr val="bg1"/>
            </a:solidFill>
          </a:endParaRPr>
        </a:p>
      </cdr:txBody>
    </cdr:sp>
  </cdr:relSizeAnchor>
  <cdr:relSizeAnchor xmlns:cdr="http://schemas.openxmlformats.org/drawingml/2006/chartDrawing">
    <cdr:from>
      <cdr:x>0.7541</cdr:x>
      <cdr:y>0.82162</cdr:y>
    </cdr:from>
    <cdr:to>
      <cdr:x>0.82033</cdr:x>
      <cdr:y>0.86754</cdr:y>
    </cdr:to>
    <cdr:sp macro="" textlink="">
      <cdr:nvSpPr>
        <cdr:cNvPr id="11" name="TextBox 1"/>
        <cdr:cNvSpPr txBox="1"/>
      </cdr:nvSpPr>
      <cdr:spPr>
        <a:xfrm xmlns:a="http://schemas.openxmlformats.org/drawingml/2006/main">
          <a:off x="4519183"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89%</a:t>
          </a:r>
          <a:endParaRPr lang="en-US" sz="1000" b="1" dirty="0">
            <a:solidFill>
              <a:schemeClr val="bg1"/>
            </a:solidFill>
          </a:endParaRPr>
        </a:p>
      </cdr:txBody>
    </cdr:sp>
  </cdr:relSizeAnchor>
  <cdr:relSizeAnchor xmlns:cdr="http://schemas.openxmlformats.org/drawingml/2006/chartDrawing">
    <cdr:from>
      <cdr:x>0.83741</cdr:x>
      <cdr:y>0.82162</cdr:y>
    </cdr:from>
    <cdr:to>
      <cdr:x>0.90364</cdr:x>
      <cdr:y>0.86754</cdr:y>
    </cdr:to>
    <cdr:sp macro="" textlink="">
      <cdr:nvSpPr>
        <cdr:cNvPr id="12" name="TextBox 1"/>
        <cdr:cNvSpPr txBox="1"/>
      </cdr:nvSpPr>
      <cdr:spPr>
        <a:xfrm xmlns:a="http://schemas.openxmlformats.org/drawingml/2006/main">
          <a:off x="5018448"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90%</a:t>
          </a:r>
          <a:endParaRPr lang="en-US" sz="1000" b="1" dirty="0">
            <a:solidFill>
              <a:schemeClr val="bg1"/>
            </a:solidFill>
          </a:endParaRPr>
        </a:p>
      </cdr:txBody>
    </cdr:sp>
  </cdr:relSizeAnchor>
  <cdr:relSizeAnchor xmlns:cdr="http://schemas.openxmlformats.org/drawingml/2006/chartDrawing">
    <cdr:from>
      <cdr:x>0.92713</cdr:x>
      <cdr:y>0.82162</cdr:y>
    </cdr:from>
    <cdr:to>
      <cdr:x>0.99336</cdr:x>
      <cdr:y>0.86754</cdr:y>
    </cdr:to>
    <cdr:sp macro="" textlink="">
      <cdr:nvSpPr>
        <cdr:cNvPr id="13" name="TextBox 1"/>
        <cdr:cNvSpPr txBox="1"/>
      </cdr:nvSpPr>
      <cdr:spPr>
        <a:xfrm xmlns:a="http://schemas.openxmlformats.org/drawingml/2006/main">
          <a:off x="5556118"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chemeClr val="bg1"/>
              </a:solidFill>
            </a:rPr>
            <a:t>91%</a:t>
          </a:r>
          <a:endParaRPr lang="en-US" sz="1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35" cy="464503"/>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0"/>
            <a:ext cx="3037735" cy="464503"/>
          </a:xfrm>
          <a:prstGeom prst="rect">
            <a:avLst/>
          </a:prstGeom>
        </p:spPr>
        <p:txBody>
          <a:bodyPr vert="horz" lIns="91285" tIns="45642" rIns="91285" bIns="45642" rtlCol="0"/>
          <a:lstStyle>
            <a:lvl1pPr algn="r">
              <a:defRPr sz="1200"/>
            </a:lvl1pPr>
          </a:lstStyle>
          <a:p>
            <a:fld id="{8D0E4EC6-396E-460F-A583-A0C11BBAF3D7}" type="datetimeFigureOut">
              <a:rPr lang="en-US" smtClean="0"/>
              <a:t>10/22/2018</a:t>
            </a:fld>
            <a:endParaRPr lang="en-US"/>
          </a:p>
        </p:txBody>
      </p:sp>
      <p:sp>
        <p:nvSpPr>
          <p:cNvPr id="4" name="Footer Placeholder 3"/>
          <p:cNvSpPr>
            <a:spLocks noGrp="1"/>
          </p:cNvSpPr>
          <p:nvPr>
            <p:ph type="ftr" sz="quarter" idx="2"/>
          </p:nvPr>
        </p:nvSpPr>
        <p:spPr>
          <a:xfrm>
            <a:off x="1" y="8830313"/>
            <a:ext cx="3037735" cy="464503"/>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3"/>
            <a:ext cx="3037735" cy="464503"/>
          </a:xfrm>
          <a:prstGeom prst="rect">
            <a:avLst/>
          </a:prstGeom>
        </p:spPr>
        <p:txBody>
          <a:bodyPr vert="horz" lIns="91285" tIns="45642" rIns="91285" bIns="45642" rtlCol="0" anchor="b"/>
          <a:lstStyle>
            <a:lvl1pPr algn="r">
              <a:defRPr sz="1200"/>
            </a:lvl1pPr>
          </a:lstStyle>
          <a:p>
            <a:fld id="{594744C6-C052-44B7-814F-E4E5A1FCEE03}" type="slidenum">
              <a:rPr lang="en-US" smtClean="0"/>
              <a:t>‹#›</a:t>
            </a:fld>
            <a:endParaRPr lang="en-US"/>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defTabSz="881115">
              <a:defRPr sz="1200"/>
            </a:lvl1pPr>
          </a:lstStyle>
          <a:p>
            <a:endParaRPr lang="en-US"/>
          </a:p>
        </p:txBody>
      </p:sp>
      <p:sp>
        <p:nvSpPr>
          <p:cNvPr id="3075" name="Rectangle 3"/>
          <p:cNvSpPr>
            <a:spLocks noGrp="1" noChangeArrowheads="1"/>
          </p:cNvSpPr>
          <p:nvPr>
            <p:ph type="dt" idx="1"/>
          </p:nvPr>
        </p:nvSpPr>
        <p:spPr bwMode="auto">
          <a:xfrm>
            <a:off x="3970941"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algn="r" defTabSz="881115">
              <a:defRPr sz="1200"/>
            </a:lvl1pPr>
          </a:lstStyle>
          <a:p>
            <a:endParaRPr lang="en-US"/>
          </a:p>
        </p:txBody>
      </p:sp>
      <p:sp>
        <p:nvSpPr>
          <p:cNvPr id="31748"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6428"/>
            <a:ext cx="5608320" cy="4181475"/>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defTabSz="881115">
              <a:defRPr sz="1200"/>
            </a:lvl1pPr>
          </a:lstStyle>
          <a:p>
            <a:endParaRPr lang="en-US"/>
          </a:p>
        </p:txBody>
      </p:sp>
      <p:sp>
        <p:nvSpPr>
          <p:cNvPr id="3079" name="Rectangle 7"/>
          <p:cNvSpPr>
            <a:spLocks noGrp="1" noChangeArrowheads="1"/>
          </p:cNvSpPr>
          <p:nvPr>
            <p:ph type="sldNum" sz="quarter" idx="5"/>
          </p:nvPr>
        </p:nvSpPr>
        <p:spPr bwMode="auto">
          <a:xfrm>
            <a:off x="3970941"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algn="r" defTabSz="881115">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a:ln/>
        </p:spPr>
      </p:sp>
      <p:sp>
        <p:nvSpPr>
          <p:cNvPr id="101378" name="Rectangle 3"/>
          <p:cNvSpPr>
            <a:spLocks noGrp="1"/>
          </p:cNvSpPr>
          <p:nvPr>
            <p:ph type="body" idx="1"/>
          </p:nvPr>
        </p:nvSpPr>
        <p:spPr>
          <a:noFill/>
          <a:ln/>
        </p:spPr>
        <p:txBody>
          <a:bodyPr/>
          <a:lstStyle/>
          <a:p>
            <a:pPr eaLnBrk="1" hangingPunct="1"/>
            <a:endParaRPr lang="en-US" dirty="0" smtClean="0">
              <a:ea typeface="ＭＳ Ｐゴシック"/>
              <a:cs typeface="ＭＳ Ｐゴシック"/>
            </a:endParaRPr>
          </a:p>
        </p:txBody>
      </p:sp>
    </p:spTree>
    <p:extLst>
      <p:ext uri="{BB962C8B-B14F-4D97-AF65-F5344CB8AC3E}">
        <p14:creationId xmlns:p14="http://schemas.microsoft.com/office/powerpoint/2010/main" val="3107106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11</a:t>
            </a:fld>
            <a:endParaRPr lang="en-US"/>
          </a:p>
        </p:txBody>
      </p:sp>
    </p:spTree>
    <p:extLst>
      <p:ext uri="{BB962C8B-B14F-4D97-AF65-F5344CB8AC3E}">
        <p14:creationId xmlns:p14="http://schemas.microsoft.com/office/powerpoint/2010/main" val="345978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p:txBody>
          <a:bodyPr/>
          <a:lstStyle/>
          <a:p>
            <a:endParaRPr lang="en-US" dirty="0" smtClean="0"/>
          </a:p>
        </p:txBody>
      </p:sp>
      <p:sp>
        <p:nvSpPr>
          <p:cNvPr id="44035" name="Slide Number Placeholder 3"/>
          <p:cNvSpPr>
            <a:spLocks noGrp="1"/>
          </p:cNvSpPr>
          <p:nvPr>
            <p:ph type="sldNum" sz="quarter" idx="5"/>
          </p:nvPr>
        </p:nvSpPr>
        <p:spPr>
          <a:noFill/>
        </p:spPr>
        <p:txBody>
          <a:bodyPr/>
          <a:lstStyle/>
          <a:p>
            <a:fld id="{248FDC56-54AE-460A-8908-9868356D2F30}"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0864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46F66BEF-7056-447A-A69D-3EE5595B33DE}"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6384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smtClean="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15</a:t>
            </a:fld>
            <a:endParaRPr lang="en-US"/>
          </a:p>
        </p:txBody>
      </p:sp>
    </p:spTree>
    <p:extLst>
      <p:ext uri="{BB962C8B-B14F-4D97-AF65-F5344CB8AC3E}">
        <p14:creationId xmlns:p14="http://schemas.microsoft.com/office/powerpoint/2010/main" val="111236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560D8-4A04-46AD-91F2-6D265BAAB409}" type="slidenum">
              <a:rPr lang="en-US" smtClean="0"/>
              <a:pPr/>
              <a:t>16</a:t>
            </a:fld>
            <a:endParaRPr lang="en-US"/>
          </a:p>
        </p:txBody>
      </p:sp>
    </p:spTree>
    <p:extLst>
      <p:ext uri="{BB962C8B-B14F-4D97-AF65-F5344CB8AC3E}">
        <p14:creationId xmlns:p14="http://schemas.microsoft.com/office/powerpoint/2010/main" val="3788914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p:txBody>
          <a:bodyPr/>
          <a:lstStyle/>
          <a:p>
            <a:endParaRPr lang="en-US" smtClean="0"/>
          </a:p>
        </p:txBody>
      </p:sp>
      <p:sp>
        <p:nvSpPr>
          <p:cNvPr id="66563" name="Slide Number Placeholder 3"/>
          <p:cNvSpPr>
            <a:spLocks noGrp="1"/>
          </p:cNvSpPr>
          <p:nvPr>
            <p:ph type="sldNum" sz="quarter" idx="5"/>
          </p:nvPr>
        </p:nvSpPr>
        <p:spPr>
          <a:noFill/>
        </p:spPr>
        <p:txBody>
          <a:bodyPr/>
          <a:lstStyle/>
          <a:p>
            <a:fld id="{7AE9C5C8-7CCE-443E-B48E-2AB8C185D46B}" type="slidenum">
              <a:rPr lang="en-US"/>
              <a:pPr/>
              <a:t>17</a:t>
            </a:fld>
            <a:endParaRPr lang="en-US"/>
          </a:p>
        </p:txBody>
      </p:sp>
    </p:spTree>
    <p:extLst>
      <p:ext uri="{BB962C8B-B14F-4D97-AF65-F5344CB8AC3E}">
        <p14:creationId xmlns:p14="http://schemas.microsoft.com/office/powerpoint/2010/main" val="790765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p:txBody>
          <a:bodyPr/>
          <a:lstStyle/>
          <a:p>
            <a:endParaRPr lang="en-US" dirty="0" smtClean="0"/>
          </a:p>
        </p:txBody>
      </p:sp>
      <p:sp>
        <p:nvSpPr>
          <p:cNvPr id="68611" name="Slide Number Placeholder 3"/>
          <p:cNvSpPr>
            <a:spLocks noGrp="1"/>
          </p:cNvSpPr>
          <p:nvPr>
            <p:ph type="sldNum" sz="quarter" idx="5"/>
          </p:nvPr>
        </p:nvSpPr>
        <p:spPr>
          <a:noFill/>
        </p:spPr>
        <p:txBody>
          <a:bodyPr/>
          <a:lstStyle/>
          <a:p>
            <a:fld id="{9B825DBD-8913-46E8-906E-7DC86F81E498}" type="slidenum">
              <a:rPr lang="en-US"/>
              <a:pPr/>
              <a:t>18</a:t>
            </a:fld>
            <a:endParaRPr lang="en-US"/>
          </a:p>
        </p:txBody>
      </p:sp>
    </p:spTree>
    <p:extLst>
      <p:ext uri="{BB962C8B-B14F-4D97-AF65-F5344CB8AC3E}">
        <p14:creationId xmlns:p14="http://schemas.microsoft.com/office/powerpoint/2010/main" val="343673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p:txBody>
          <a:bodyPr/>
          <a:lstStyle/>
          <a:p>
            <a:endParaRPr lang="en-US" dirty="0" smtClean="0"/>
          </a:p>
        </p:txBody>
      </p:sp>
      <p:sp>
        <p:nvSpPr>
          <p:cNvPr id="70659" name="Slide Number Placeholder 3"/>
          <p:cNvSpPr>
            <a:spLocks noGrp="1"/>
          </p:cNvSpPr>
          <p:nvPr>
            <p:ph type="sldNum" sz="quarter" idx="5"/>
          </p:nvPr>
        </p:nvSpPr>
        <p:spPr>
          <a:noFill/>
        </p:spPr>
        <p:txBody>
          <a:bodyPr/>
          <a:lstStyle/>
          <a:p>
            <a:fld id="{A766C630-893E-428B-8172-BBF939CFC839}"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920283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16193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p:txBody>
          <a:bodyPr/>
          <a:lstStyle/>
          <a:p>
            <a:endParaRPr lang="en-US" smtClean="0"/>
          </a:p>
        </p:txBody>
      </p:sp>
      <p:sp>
        <p:nvSpPr>
          <p:cNvPr id="35843" name="Slide Number Placeholder 3"/>
          <p:cNvSpPr>
            <a:spLocks noGrp="1"/>
          </p:cNvSpPr>
          <p:nvPr>
            <p:ph type="sldNum" sz="quarter" idx="5"/>
          </p:nvPr>
        </p:nvSpPr>
        <p:spPr>
          <a:noFill/>
        </p:spPr>
        <p:txBody>
          <a:bodyPr/>
          <a:lstStyle/>
          <a:p>
            <a:fld id="{9F27DAEE-751A-4E19-BF1A-002F38D370B7}" type="slidenum">
              <a:rPr lang="en-US"/>
              <a:pPr/>
              <a:t>1</a:t>
            </a:fld>
            <a:endParaRPr lang="en-US"/>
          </a:p>
        </p:txBody>
      </p:sp>
    </p:spTree>
    <p:extLst>
      <p:ext uri="{BB962C8B-B14F-4D97-AF65-F5344CB8AC3E}">
        <p14:creationId xmlns:p14="http://schemas.microsoft.com/office/powerpoint/2010/main" val="2975181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smtClean="0"/>
          </a:p>
        </p:txBody>
      </p:sp>
      <p:sp>
        <p:nvSpPr>
          <p:cNvPr id="72707" name="Slide Number Placeholder 3"/>
          <p:cNvSpPr>
            <a:spLocks noGrp="1"/>
          </p:cNvSpPr>
          <p:nvPr>
            <p:ph type="sldNum" sz="quarter" idx="5"/>
          </p:nvPr>
        </p:nvSpPr>
        <p:spPr>
          <a:noFill/>
        </p:spPr>
        <p:txBody>
          <a:bodyPr/>
          <a:lstStyle/>
          <a:p>
            <a:fld id="{95889576-547D-4D6E-AEF8-A34AA5114E66}" type="slidenum">
              <a:rPr lang="en-US"/>
              <a:pPr/>
              <a:t>21</a:t>
            </a:fld>
            <a:endParaRPr lang="en-US"/>
          </a:p>
        </p:txBody>
      </p:sp>
    </p:spTree>
    <p:extLst>
      <p:ext uri="{BB962C8B-B14F-4D97-AF65-F5344CB8AC3E}">
        <p14:creationId xmlns:p14="http://schemas.microsoft.com/office/powerpoint/2010/main" val="1847674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smtClean="0"/>
          </a:p>
        </p:txBody>
      </p:sp>
      <p:sp>
        <p:nvSpPr>
          <p:cNvPr id="72707" name="Slide Number Placeholder 3"/>
          <p:cNvSpPr>
            <a:spLocks noGrp="1"/>
          </p:cNvSpPr>
          <p:nvPr>
            <p:ph type="sldNum" sz="quarter" idx="5"/>
          </p:nvPr>
        </p:nvSpPr>
        <p:spPr>
          <a:noFill/>
        </p:spPr>
        <p:txBody>
          <a:bodyPr/>
          <a:lstStyle/>
          <a:p>
            <a:fld id="{95889576-547D-4D6E-AEF8-A34AA5114E66}"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151636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p:txBody>
          <a:bodyPr/>
          <a:lstStyle/>
          <a:p>
            <a:endParaRPr lang="en-US" dirty="0" smtClean="0"/>
          </a:p>
        </p:txBody>
      </p:sp>
      <p:sp>
        <p:nvSpPr>
          <p:cNvPr id="74755" name="Slide Number Placeholder 3"/>
          <p:cNvSpPr>
            <a:spLocks noGrp="1"/>
          </p:cNvSpPr>
          <p:nvPr>
            <p:ph type="sldNum" sz="quarter" idx="5"/>
          </p:nvPr>
        </p:nvSpPr>
        <p:spPr>
          <a:noFill/>
        </p:spPr>
        <p:txBody>
          <a:bodyPr/>
          <a:lstStyle/>
          <a:p>
            <a:fld id="{1ACB0933-CCC7-4436-844C-DD3191B9015B}" type="slidenum">
              <a:rPr lang="en-US"/>
              <a:pPr/>
              <a:t>23</a:t>
            </a:fld>
            <a:endParaRPr lang="en-US"/>
          </a:p>
        </p:txBody>
      </p:sp>
    </p:spTree>
    <p:extLst>
      <p:ext uri="{BB962C8B-B14F-4D97-AF65-F5344CB8AC3E}">
        <p14:creationId xmlns:p14="http://schemas.microsoft.com/office/powerpoint/2010/main" val="1210734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p:txBody>
          <a:bodyPr/>
          <a:lstStyle/>
          <a:p>
            <a:endParaRPr lang="en-US" dirty="0" smtClean="0"/>
          </a:p>
        </p:txBody>
      </p:sp>
      <p:sp>
        <p:nvSpPr>
          <p:cNvPr id="76803" name="Slide Number Placeholder 3"/>
          <p:cNvSpPr>
            <a:spLocks noGrp="1"/>
          </p:cNvSpPr>
          <p:nvPr>
            <p:ph type="sldNum" sz="quarter" idx="5"/>
          </p:nvPr>
        </p:nvSpPr>
        <p:spPr>
          <a:noFill/>
        </p:spPr>
        <p:txBody>
          <a:bodyPr/>
          <a:lstStyle/>
          <a:p>
            <a:fld id="{DC2D7819-4FA4-49AE-98CD-E4ACFC85B138}" type="slidenum">
              <a:rPr lang="en-US"/>
              <a:pPr/>
              <a:t>24</a:t>
            </a:fld>
            <a:endParaRPr lang="en-US"/>
          </a:p>
        </p:txBody>
      </p:sp>
    </p:spTree>
    <p:extLst>
      <p:ext uri="{BB962C8B-B14F-4D97-AF65-F5344CB8AC3E}">
        <p14:creationId xmlns:p14="http://schemas.microsoft.com/office/powerpoint/2010/main" val="3414734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p:txBody>
          <a:bodyPr/>
          <a:lstStyle/>
          <a:p>
            <a:endParaRPr lang="en-US" smtClean="0"/>
          </a:p>
        </p:txBody>
      </p:sp>
      <p:sp>
        <p:nvSpPr>
          <p:cNvPr id="78851" name="Slide Number Placeholder 3"/>
          <p:cNvSpPr>
            <a:spLocks noGrp="1"/>
          </p:cNvSpPr>
          <p:nvPr>
            <p:ph type="sldNum" sz="quarter" idx="5"/>
          </p:nvPr>
        </p:nvSpPr>
        <p:spPr>
          <a:noFill/>
        </p:spPr>
        <p:txBody>
          <a:bodyPr/>
          <a:lstStyle/>
          <a:p>
            <a:fld id="{EA3B810D-FFE5-4E00-87D8-ED494022C12E}"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453864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p:txBody>
          <a:bodyPr/>
          <a:lstStyle/>
          <a:p>
            <a:endParaRPr lang="en-US" dirty="0" smtClean="0"/>
          </a:p>
        </p:txBody>
      </p:sp>
      <p:sp>
        <p:nvSpPr>
          <p:cNvPr id="80899" name="Slide Number Placeholder 3"/>
          <p:cNvSpPr>
            <a:spLocks noGrp="1"/>
          </p:cNvSpPr>
          <p:nvPr>
            <p:ph type="sldNum" sz="quarter" idx="5"/>
          </p:nvPr>
        </p:nvSpPr>
        <p:spPr>
          <a:noFill/>
        </p:spPr>
        <p:txBody>
          <a:bodyPr/>
          <a:lstStyle/>
          <a:p>
            <a:fld id="{B11B7544-06EF-490F-A9CF-6DE647962BEE}" type="slidenum">
              <a:rPr lang="en-US"/>
              <a:pPr/>
              <a:t>26</a:t>
            </a:fld>
            <a:endParaRPr lang="en-US"/>
          </a:p>
        </p:txBody>
      </p:sp>
    </p:spTree>
    <p:extLst>
      <p:ext uri="{BB962C8B-B14F-4D97-AF65-F5344CB8AC3E}">
        <p14:creationId xmlns:p14="http://schemas.microsoft.com/office/powerpoint/2010/main" val="351741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p:txBody>
          <a:bodyPr/>
          <a:lstStyle/>
          <a:p>
            <a:endParaRPr lang="en-US" smtClean="0"/>
          </a:p>
        </p:txBody>
      </p:sp>
      <p:sp>
        <p:nvSpPr>
          <p:cNvPr id="89091" name="Slide Number Placeholder 3"/>
          <p:cNvSpPr>
            <a:spLocks noGrp="1"/>
          </p:cNvSpPr>
          <p:nvPr>
            <p:ph type="sldNum" sz="quarter" idx="5"/>
          </p:nvPr>
        </p:nvSpPr>
        <p:spPr>
          <a:noFill/>
        </p:spPr>
        <p:txBody>
          <a:bodyPr/>
          <a:lstStyle/>
          <a:p>
            <a:fld id="{0BDD1B7C-BFD6-461B-A86B-691188804047}" type="slidenum">
              <a:rPr lang="en-US"/>
              <a:pPr/>
              <a:t>29</a:t>
            </a:fld>
            <a:endParaRPr lang="en-US"/>
          </a:p>
        </p:txBody>
      </p:sp>
    </p:spTree>
    <p:extLst>
      <p:ext uri="{BB962C8B-B14F-4D97-AF65-F5344CB8AC3E}">
        <p14:creationId xmlns:p14="http://schemas.microsoft.com/office/powerpoint/2010/main" val="20652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4560D8-4A04-46AD-91F2-6D265BAAB409}" type="slidenum">
              <a:rPr lang="en-US" smtClean="0"/>
              <a:pPr/>
              <a:t>2</a:t>
            </a:fld>
            <a:endParaRPr lang="en-US"/>
          </a:p>
        </p:txBody>
      </p:sp>
    </p:spTree>
    <p:extLst>
      <p:ext uri="{BB962C8B-B14F-4D97-AF65-F5344CB8AC3E}">
        <p14:creationId xmlns:p14="http://schemas.microsoft.com/office/powerpoint/2010/main" val="411719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4560D8-4A04-46AD-91F2-6D265BAAB409}" type="slidenum">
              <a:rPr lang="en-US" smtClean="0"/>
              <a:pPr/>
              <a:t>3</a:t>
            </a:fld>
            <a:endParaRPr lang="en-US"/>
          </a:p>
        </p:txBody>
      </p:sp>
    </p:spTree>
    <p:extLst>
      <p:ext uri="{BB962C8B-B14F-4D97-AF65-F5344CB8AC3E}">
        <p14:creationId xmlns:p14="http://schemas.microsoft.com/office/powerpoint/2010/main" val="411452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p:txBody>
          <a:bodyPr/>
          <a:lstStyle/>
          <a:p>
            <a:endParaRPr lang="en-US" smtClean="0"/>
          </a:p>
        </p:txBody>
      </p:sp>
      <p:sp>
        <p:nvSpPr>
          <p:cNvPr id="37891" name="Slide Number Placeholder 3"/>
          <p:cNvSpPr>
            <a:spLocks noGrp="1"/>
          </p:cNvSpPr>
          <p:nvPr>
            <p:ph type="sldNum" sz="quarter" idx="5"/>
          </p:nvPr>
        </p:nvSpPr>
        <p:spPr>
          <a:noFill/>
        </p:spPr>
        <p:txBody>
          <a:bodyPr/>
          <a:lstStyle/>
          <a:p>
            <a:fld id="{C66460A8-4EBF-4319-82C0-1CA46E313001}" type="slidenum">
              <a:rPr lang="en-US"/>
              <a:pPr/>
              <a:t>4</a:t>
            </a:fld>
            <a:endParaRPr lang="en-US"/>
          </a:p>
        </p:txBody>
      </p:sp>
    </p:spTree>
    <p:extLst>
      <p:ext uri="{BB962C8B-B14F-4D97-AF65-F5344CB8AC3E}">
        <p14:creationId xmlns:p14="http://schemas.microsoft.com/office/powerpoint/2010/main" val="110591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7</a:t>
            </a:fld>
            <a:endParaRPr lang="en-US"/>
          </a:p>
        </p:txBody>
      </p:sp>
    </p:spTree>
    <p:extLst>
      <p:ext uri="{BB962C8B-B14F-4D97-AF65-F5344CB8AC3E}">
        <p14:creationId xmlns:p14="http://schemas.microsoft.com/office/powerpoint/2010/main" val="80535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8</a:t>
            </a:fld>
            <a:endParaRPr lang="en-US"/>
          </a:p>
        </p:txBody>
      </p:sp>
    </p:spTree>
    <p:extLst>
      <p:ext uri="{BB962C8B-B14F-4D97-AF65-F5344CB8AC3E}">
        <p14:creationId xmlns:p14="http://schemas.microsoft.com/office/powerpoint/2010/main" val="104983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smtClean="0"/>
          </a:p>
        </p:txBody>
      </p:sp>
      <p:sp>
        <p:nvSpPr>
          <p:cNvPr id="41987" name="Slide Number Placeholder 3"/>
          <p:cNvSpPr>
            <a:spLocks noGrp="1"/>
          </p:cNvSpPr>
          <p:nvPr>
            <p:ph type="sldNum" sz="quarter" idx="5"/>
          </p:nvPr>
        </p:nvSpPr>
        <p:spPr>
          <a:noFill/>
        </p:spPr>
        <p:txBody>
          <a:bodyPr/>
          <a:lstStyle/>
          <a:p>
            <a:fld id="{1847FFA5-EF85-4E05-9903-21837ED25A64}"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5076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p:txBody>
          <a:bodyPr/>
          <a:lstStyle/>
          <a:p>
            <a:endParaRPr lang="en-US" smtClean="0"/>
          </a:p>
        </p:txBody>
      </p:sp>
      <p:sp>
        <p:nvSpPr>
          <p:cNvPr id="52227" name="Slide Number Placeholder 3"/>
          <p:cNvSpPr>
            <a:spLocks noGrp="1"/>
          </p:cNvSpPr>
          <p:nvPr>
            <p:ph type="sldNum" sz="quarter" idx="5"/>
          </p:nvPr>
        </p:nvSpPr>
        <p:spPr>
          <a:noFill/>
        </p:spPr>
        <p:txBody>
          <a:bodyPr/>
          <a:lstStyle/>
          <a:p>
            <a:fld id="{AD0AB439-2E80-41C1-ABAE-3100AAAFBC19}"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29709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64C9174-2A6C-4246-A139-673B5E866FE6}"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lvl1pPr>
              <a:defRPr/>
            </a:lvl1pPr>
          </a:lstStyle>
          <a:p>
            <a:pPr>
              <a:defRPr/>
            </a:pPr>
            <a:fld id="{D57E3165-6C5A-4679-A824-0EC56A7D8F5C}" type="slidenum">
              <a:rPr lang="en-US">
                <a:solidFill>
                  <a:srgbClr val="969696">
                    <a:lumMod val="50000"/>
                  </a:srgbClr>
                </a:solidFill>
              </a:rPr>
              <a:pPr>
                <a:defRPr/>
              </a:pPr>
              <a:t>‹#›</a:t>
            </a:fld>
            <a:endParaRPr lang="en-US" dirty="0">
              <a:solidFill>
                <a:srgbClr val="969696">
                  <a:lumMod val="50000"/>
                </a:srgbClr>
              </a:solidFill>
            </a:endParaRPr>
          </a:p>
        </p:txBody>
      </p:sp>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F3273AB-BC3A-4C2E-B4BA-0896D1F3C361}"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6FF681-DC7A-46AD-B525-EB0CC58C1797}"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C5E8B20-FB4F-498F-A646-BAF4D86DC9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02304DC-BD07-407C-970E-19B247DFBB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B641BB3-EB7C-45D4-8426-3E1C446F4A2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52FF2353-2A72-49B4-9122-A3EFF5B12D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C334147-9E03-4BC8-A725-83A50B3268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JUNE</a:t>
            </a:r>
            <a:r>
              <a:rPr lang="en-US" sz="900" baseline="0" dirty="0" smtClean="0">
                <a:solidFill>
                  <a:schemeClr val="accent2">
                    <a:lumMod val="50000"/>
                  </a:schemeClr>
                </a:solidFill>
              </a:rPr>
              <a:t> 2016</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3D8D7314-63DE-481F-A7F0-E9E171766BDA}"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JUNE</a:t>
            </a:r>
            <a:r>
              <a:rPr lang="en-US" sz="900" baseline="0" dirty="0" smtClean="0">
                <a:solidFill>
                  <a:schemeClr val="accent2">
                    <a:lumMod val="50000"/>
                  </a:schemeClr>
                </a:solidFill>
              </a:rPr>
              <a:t> 2016</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JUNE 2016</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JUNE 2016</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JUNE </a:t>
            </a:r>
            <a:r>
              <a:rPr lang="en-US" sz="900" baseline="0" dirty="0" smtClean="0">
                <a:solidFill>
                  <a:schemeClr val="accent2">
                    <a:lumMod val="50000"/>
                  </a:schemeClr>
                </a:solidFill>
              </a:rPr>
              <a:t>2016</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954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D4901960-83D9-4E95-B184-524602D8469B}" type="slidenum">
              <a:rPr lang="en-US">
                <a:solidFill>
                  <a:srgbClr val="969696">
                    <a:lumMod val="50000"/>
                  </a:srgbClr>
                </a:solidFill>
              </a:rPr>
              <a:pPr>
                <a:defRPr/>
              </a:pPr>
              <a:t>‹#›</a:t>
            </a:fld>
            <a:endParaRPr lang="en-US" dirty="0">
              <a:solidFill>
                <a:srgbClr val="969696">
                  <a:lumMod val="50000"/>
                </a:srgbClr>
              </a:solidFill>
            </a:endParaRPr>
          </a:p>
        </p:txBody>
      </p:sp>
      <p:sp>
        <p:nvSpPr>
          <p:cNvPr id="9" name="Line 7"/>
          <p:cNvSpPr>
            <a:spLocks noChangeShapeType="1"/>
          </p:cNvSpPr>
          <p:nvPr/>
        </p:nvSpPr>
        <p:spPr bwMode="auto">
          <a:xfrm>
            <a:off x="455613" y="1139825"/>
            <a:ext cx="8229600" cy="0"/>
          </a:xfrm>
          <a:prstGeom prst="line">
            <a:avLst/>
          </a:prstGeom>
          <a:noFill/>
          <a:ln w="38100">
            <a:solidFill>
              <a:schemeClr val="accent1"/>
            </a:solidFill>
            <a:round/>
            <a:headEnd/>
            <a:tailEnd/>
          </a:ln>
        </p:spPr>
        <p:txBody>
          <a:bodyPr/>
          <a:lstStyle/>
          <a:p>
            <a:pPr>
              <a:defRPr/>
            </a:pPr>
            <a:endParaRPr lang="en-US" dirty="0">
              <a:solidFill>
                <a:srgbClr val="1C1C1C"/>
              </a:solidFill>
            </a:endParaRPr>
          </a:p>
        </p:txBody>
      </p:sp>
      <p:sp>
        <p:nvSpPr>
          <p:cNvPr id="8"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solidFill>
                <a:srgbClr val="1C1C1C"/>
              </a:solidFill>
            </a:endParaRPr>
          </a:p>
        </p:txBody>
      </p:sp>
      <p:sp>
        <p:nvSpPr>
          <p:cNvPr id="10"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algn="r">
              <a:defRPr/>
            </a:pPr>
            <a:r>
              <a:rPr lang="en-US" sz="900" dirty="0" smtClean="0">
                <a:solidFill>
                  <a:srgbClr val="5A8F7C"/>
                </a:solidFill>
              </a:rPr>
              <a:t>MASSACHUSETTS MEDICAID POLICY INSTITUTE</a:t>
            </a:r>
            <a:endParaRPr lang="en-US" sz="900" dirty="0">
              <a:solidFill>
                <a:srgbClr val="5A8F7C"/>
              </a:solidFill>
            </a:endParaRPr>
          </a:p>
        </p:txBody>
      </p:sp>
      <p:sp>
        <p:nvSpPr>
          <p:cNvPr id="12" name="Rectangle 6"/>
          <p:cNvSpPr txBox="1">
            <a:spLocks noChangeArrowheads="1"/>
          </p:cNvSpPr>
          <p:nvPr userDrawn="1"/>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JUNE </a:t>
            </a:r>
            <a:r>
              <a:rPr lang="en-US" sz="900" baseline="0" dirty="0" smtClean="0">
                <a:solidFill>
                  <a:schemeClr val="accent2">
                    <a:lumMod val="50000"/>
                  </a:schemeClr>
                </a:solidFill>
              </a:rPr>
              <a:t>2016</a:t>
            </a:r>
            <a:endParaRPr lang="en-US" sz="900" dirty="0" smtClean="0">
              <a:solidFill>
                <a:schemeClr val="accent2">
                  <a:lumMod val="50000"/>
                </a:schemeClr>
              </a:solidFill>
            </a:endParaRP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www.mass.gov/eohhs/gov/departments/masshealth/masshealth-and-health-care-reform.html"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317296"/>
            <a:ext cx="7772400" cy="1470025"/>
          </a:xfrm>
          <a:prstGeom prst="rect">
            <a:avLst/>
          </a:prstGeom>
        </p:spPr>
        <p:txBody>
          <a:bodyPr/>
          <a:lstStyle/>
          <a:p>
            <a:pPr algn="ctr" eaLnBrk="0" hangingPunct="0">
              <a:defRPr/>
            </a:pPr>
            <a:r>
              <a:rPr lang="en-US" sz="3600" kern="0" dirty="0" smtClean="0">
                <a:solidFill>
                  <a:srgbClr val="5A8F7C">
                    <a:lumMod val="75000"/>
                  </a:srgbClr>
                </a:solidFill>
                <a:latin typeface="Calibri"/>
                <a:cs typeface="Arial"/>
              </a:rPr>
              <a:t>MASSHEALTH: </a:t>
            </a:r>
            <a:r>
              <a:rPr lang="en-US" sz="3600" kern="0" dirty="0" smtClean="0">
                <a:solidFill>
                  <a:srgbClr val="5A8F7C">
                    <a:lumMod val="75000"/>
                  </a:srgbClr>
                </a:solidFill>
              </a:rPr>
              <a:t>THE BASICS </a:t>
            </a:r>
            <a:endParaRPr lang="en-US" sz="3600" kern="0" dirty="0" smtClean="0">
              <a:solidFill>
                <a:srgbClr val="5A8F7C">
                  <a:lumMod val="75000"/>
                </a:srgbClr>
              </a:solidFill>
              <a:latin typeface="Calibri"/>
              <a:cs typeface="Arial"/>
            </a:endParaRPr>
          </a:p>
          <a:p>
            <a:pPr algn="ctr" eaLnBrk="0" hangingPunct="0">
              <a:defRPr/>
            </a:pPr>
            <a:r>
              <a:rPr lang="en-US" sz="2800" kern="0" dirty="0" smtClean="0">
                <a:solidFill>
                  <a:srgbClr val="5A8F7C">
                    <a:lumMod val="75000"/>
                  </a:srgbClr>
                </a:solidFill>
                <a:latin typeface="Calibri"/>
                <a:cs typeface="Arial"/>
              </a:rPr>
              <a:t>FACTS AND TRENDS</a:t>
            </a:r>
          </a:p>
        </p:txBody>
      </p:sp>
      <p:sp>
        <p:nvSpPr>
          <p:cNvPr id="10" name="Subtitle 2"/>
          <p:cNvSpPr txBox="1">
            <a:spLocks/>
          </p:cNvSpPr>
          <p:nvPr/>
        </p:nvSpPr>
        <p:spPr>
          <a:xfrm>
            <a:off x="933707" y="2560973"/>
            <a:ext cx="7334250" cy="1305662"/>
          </a:xfrm>
          <a:prstGeom prst="rect">
            <a:avLst/>
          </a:prstGeom>
        </p:spPr>
        <p:txBody>
          <a:bodyPr/>
          <a:lstStyle/>
          <a:p>
            <a:pPr algn="ctr" eaLnBrk="0" hangingPunct="0">
              <a:spcBef>
                <a:spcPts val="0"/>
              </a:spcBef>
              <a:buClr>
                <a:srgbClr val="5A8F7C"/>
              </a:buClr>
              <a:defRPr/>
            </a:pPr>
            <a:r>
              <a:rPr lang="en-US" sz="1200" kern="0" dirty="0" smtClean="0">
                <a:solidFill>
                  <a:srgbClr val="5A8F7C"/>
                </a:solidFill>
                <a:latin typeface="Calibri"/>
                <a:cs typeface="Arial"/>
              </a:rPr>
              <a:t>PREPARED IN PARTNERSHIP WIITH</a:t>
            </a:r>
            <a:br>
              <a:rPr lang="en-US" sz="1200" kern="0" dirty="0" smtClean="0">
                <a:solidFill>
                  <a:srgbClr val="5A8F7C"/>
                </a:solidFill>
                <a:latin typeface="Calibri"/>
                <a:cs typeface="Arial"/>
              </a:rPr>
            </a:br>
            <a:r>
              <a:rPr lang="en-US" sz="1200" kern="0" dirty="0" smtClean="0">
                <a:solidFill>
                  <a:srgbClr val="5A8F7C"/>
                </a:solidFill>
                <a:latin typeface="Calibri"/>
                <a:cs typeface="Arial"/>
              </a:rPr>
              <a:t>CENTER FOR HEALTH LAW AND ECONOMICS </a:t>
            </a:r>
          </a:p>
          <a:p>
            <a:pPr algn="ctr" eaLnBrk="0" hangingPunct="0">
              <a:spcBef>
                <a:spcPts val="0"/>
              </a:spcBef>
              <a:buClr>
                <a:srgbClr val="5A8F7C"/>
              </a:buClr>
              <a:defRPr/>
            </a:pPr>
            <a:r>
              <a:rPr lang="en-US" sz="1200" kern="0" dirty="0" smtClean="0">
                <a:solidFill>
                  <a:srgbClr val="5A8F7C"/>
                </a:solidFill>
                <a:latin typeface="Calibri"/>
                <a:cs typeface="Arial"/>
              </a:rPr>
              <a:t>UNIVERSITY OF MASSACHUSETTS MEDICAL SCHOOL</a:t>
            </a:r>
          </a:p>
          <a:p>
            <a:pPr algn="ctr" eaLnBrk="0" hangingPunct="0">
              <a:spcBef>
                <a:spcPts val="0"/>
              </a:spcBef>
              <a:buClr>
                <a:srgbClr val="5A8F7C"/>
              </a:buClr>
              <a:defRPr/>
            </a:pPr>
            <a:endParaRPr lang="en-US" sz="1200" kern="0" dirty="0" smtClean="0">
              <a:solidFill>
                <a:srgbClr val="5A8F7C"/>
              </a:solidFill>
              <a:latin typeface="Calibri"/>
              <a:cs typeface="Arial"/>
            </a:endParaRPr>
          </a:p>
          <a:p>
            <a:pPr algn="ctr" eaLnBrk="0" hangingPunct="0">
              <a:spcBef>
                <a:spcPts val="600"/>
              </a:spcBef>
              <a:buClr>
                <a:srgbClr val="5A8F7C"/>
              </a:buClr>
              <a:defRPr/>
            </a:pPr>
            <a:r>
              <a:rPr lang="en-US" sz="2400" kern="0" dirty="0" smtClean="0">
                <a:solidFill>
                  <a:schemeClr val="tx2"/>
                </a:solidFill>
                <a:latin typeface="Calibri"/>
                <a:cs typeface="Arial"/>
              </a:rPr>
              <a:t>Updated June 2016</a:t>
            </a:r>
            <a:endParaRPr lang="en-US" sz="2400" kern="0" dirty="0">
              <a:solidFill>
                <a:srgbClr val="FF0000"/>
              </a:solidFill>
              <a:latin typeface="Calibri"/>
              <a:cs typeface="Aria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6722" y="3955054"/>
            <a:ext cx="4630556" cy="1464207"/>
          </a:xfrm>
          <a:prstGeom prst="rect">
            <a:avLst/>
          </a:prstGeom>
        </p:spPr>
      </p:pic>
      <p:sp>
        <p:nvSpPr>
          <p:cNvPr id="3" name="TextBox 2"/>
          <p:cNvSpPr txBox="1"/>
          <p:nvPr/>
        </p:nvSpPr>
        <p:spPr>
          <a:xfrm>
            <a:off x="3814119" y="5692346"/>
            <a:ext cx="449162" cy="369332"/>
          </a:xfrm>
          <a:prstGeom prst="rect">
            <a:avLst/>
          </a:prstGeom>
          <a:noFill/>
        </p:spPr>
        <p:txBody>
          <a:bodyPr wrap="none" rtlCol="0">
            <a:spAutoFit/>
          </a:bodyPr>
          <a:lstStyle/>
          <a:p>
            <a:r>
              <a:rPr lang="en-US" dirty="0" smtClean="0"/>
              <a:t>     </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7686" y="5615536"/>
            <a:ext cx="1326292" cy="52295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MANY DOORS TO MASSHEALTH</a:t>
            </a:r>
          </a:p>
        </p:txBody>
      </p:sp>
      <p:sp>
        <p:nvSpPr>
          <p:cNvPr id="13" name="Slide Number Placeholder 12"/>
          <p:cNvSpPr>
            <a:spLocks noGrp="1"/>
          </p:cNvSpPr>
          <p:nvPr>
            <p:ph type="sldNum" sz="quarter" idx="10"/>
          </p:nvPr>
        </p:nvSpPr>
        <p:spPr/>
        <p:txBody>
          <a:bodyPr/>
          <a:lstStyle/>
          <a:p>
            <a:pPr>
              <a:defRPr/>
            </a:pPr>
            <a:fld id="{48CA152D-CF78-40EA-823E-8C57613EB728}" type="slidenum">
              <a:rPr lang="en-US" smtClean="0">
                <a:solidFill>
                  <a:srgbClr val="969696">
                    <a:lumMod val="50000"/>
                  </a:srgbClr>
                </a:solidFill>
              </a:rPr>
              <a:pPr>
                <a:defRPr/>
              </a:pPr>
              <a:t>9</a:t>
            </a:fld>
            <a:endParaRPr lang="en-US" dirty="0">
              <a:solidFill>
                <a:srgbClr val="969696">
                  <a:lumMod val="50000"/>
                </a:srgbClr>
              </a:solidFill>
            </a:endParaRPr>
          </a:p>
        </p:txBody>
      </p:sp>
      <p:sp>
        <p:nvSpPr>
          <p:cNvPr id="40964" name="TextBox 5"/>
          <p:cNvSpPr txBox="1">
            <a:spLocks noChangeArrowheads="1"/>
          </p:cNvSpPr>
          <p:nvPr/>
        </p:nvSpPr>
        <p:spPr bwMode="auto">
          <a:xfrm>
            <a:off x="457200" y="1851025"/>
            <a:ext cx="1947863" cy="1569660"/>
          </a:xfrm>
          <a:prstGeom prst="rect">
            <a:avLst/>
          </a:prstGeom>
          <a:solidFill>
            <a:schemeClr val="bg1"/>
          </a:solidFill>
          <a:ln w="9525">
            <a:solidFill>
              <a:schemeClr val="tx2"/>
            </a:solidFill>
            <a:miter lim="800000"/>
            <a:headEnd/>
            <a:tailEnd/>
          </a:ln>
        </p:spPr>
        <p:txBody>
          <a:bodyPr>
            <a:spAutoFit/>
          </a:bodyPr>
          <a:lstStyle/>
          <a:p>
            <a:pPr algn="ctr"/>
            <a:r>
              <a:rPr lang="en-US" sz="1200" b="1" dirty="0">
                <a:solidFill>
                  <a:srgbClr val="1C1C1C"/>
                </a:solidFill>
                <a:latin typeface="Calibri"/>
                <a:cs typeface="Arial"/>
              </a:rPr>
              <a:t>Individual</a:t>
            </a:r>
            <a:r>
              <a:rPr lang="en-US" sz="1200" dirty="0">
                <a:solidFill>
                  <a:srgbClr val="1C1C1C"/>
                </a:solidFill>
                <a:latin typeface="Calibri"/>
                <a:cs typeface="Arial"/>
              </a:rPr>
              <a:t> applies directly, by phone, on paper form, with assistance at a MassHealth Enrollment Center or Health Connector walk-in </a:t>
            </a:r>
            <a:r>
              <a:rPr lang="en-US" sz="1200" dirty="0" smtClean="0">
                <a:solidFill>
                  <a:srgbClr val="1C1C1C"/>
                </a:solidFill>
                <a:latin typeface="Calibri"/>
                <a:cs typeface="Arial"/>
              </a:rPr>
              <a:t>center </a:t>
            </a:r>
            <a:r>
              <a:rPr lang="en-US" sz="1200" dirty="0">
                <a:solidFill>
                  <a:srgbClr val="1C1C1C"/>
                </a:solidFill>
                <a:latin typeface="Calibri"/>
                <a:cs typeface="Arial"/>
              </a:rPr>
              <a:t>or through the MA Health Connector website (see below)</a:t>
            </a:r>
          </a:p>
        </p:txBody>
      </p:sp>
      <p:sp>
        <p:nvSpPr>
          <p:cNvPr id="26628" name="TextBox 6"/>
          <p:cNvSpPr txBox="1">
            <a:spLocks noChangeArrowheads="1"/>
          </p:cNvSpPr>
          <p:nvPr/>
        </p:nvSpPr>
        <p:spPr bwMode="auto">
          <a:xfrm>
            <a:off x="2552171" y="1851025"/>
            <a:ext cx="1946275" cy="1461939"/>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Health care providers </a:t>
            </a:r>
            <a:br>
              <a:rPr lang="en-US" sz="1200" b="1" dirty="0">
                <a:solidFill>
                  <a:srgbClr val="1C1C1C"/>
                </a:solidFill>
                <a:latin typeface="Calibri"/>
                <a:cs typeface="Arial"/>
              </a:rPr>
            </a:br>
            <a:r>
              <a:rPr lang="en-US" sz="1200" dirty="0">
                <a:solidFill>
                  <a:srgbClr val="1C1C1C"/>
                </a:solidFill>
                <a:latin typeface="Calibri"/>
                <a:cs typeface="Arial"/>
              </a:rPr>
              <a:t>assist patients with applications</a:t>
            </a:r>
          </a:p>
          <a:p>
            <a:pPr marL="112713" indent="-112713">
              <a:buFont typeface="Arial" charset="0"/>
              <a:buChar char="•"/>
              <a:defRPr/>
            </a:pPr>
            <a:r>
              <a:rPr lang="en-US" sz="1200" dirty="0">
                <a:solidFill>
                  <a:srgbClr val="1C1C1C"/>
                </a:solidFill>
                <a:latin typeface="Calibri"/>
                <a:cs typeface="Arial"/>
              </a:rPr>
              <a:t>Hospitals</a:t>
            </a:r>
          </a:p>
          <a:p>
            <a:pPr marL="112713" indent="-112713">
              <a:buFont typeface="Arial" charset="0"/>
              <a:buChar char="•"/>
              <a:defRPr/>
            </a:pPr>
            <a:r>
              <a:rPr lang="en-US" sz="1200" dirty="0">
                <a:solidFill>
                  <a:srgbClr val="1C1C1C"/>
                </a:solidFill>
                <a:latin typeface="Calibri"/>
                <a:cs typeface="Arial"/>
              </a:rPr>
              <a:t>Community health centers</a:t>
            </a:r>
          </a:p>
          <a:p>
            <a:pPr marL="112713" indent="-112713">
              <a:buFont typeface="Arial" charset="0"/>
              <a:buChar char="•"/>
              <a:defRPr/>
            </a:pPr>
            <a:r>
              <a:rPr lang="en-US" sz="1200" dirty="0">
                <a:solidFill>
                  <a:srgbClr val="1C1C1C"/>
                </a:solidFill>
                <a:latin typeface="Calibri"/>
                <a:cs typeface="Arial"/>
              </a:rPr>
              <a:t>Nursing homes</a:t>
            </a:r>
          </a:p>
          <a:p>
            <a:pPr marL="112713" indent="-112713">
              <a:buFont typeface="Arial" charset="0"/>
              <a:buChar char="•"/>
              <a:defRPr/>
            </a:pPr>
            <a:r>
              <a:rPr lang="en-US" sz="1200" dirty="0">
                <a:solidFill>
                  <a:srgbClr val="1C1C1C"/>
                </a:solidFill>
                <a:latin typeface="Calibri"/>
                <a:cs typeface="Arial"/>
              </a:rPr>
              <a:t>Other providers</a:t>
            </a:r>
          </a:p>
        </p:txBody>
      </p:sp>
      <p:sp>
        <p:nvSpPr>
          <p:cNvPr id="26629" name="TextBox 7"/>
          <p:cNvSpPr txBox="1">
            <a:spLocks noChangeArrowheads="1"/>
          </p:cNvSpPr>
          <p:nvPr/>
        </p:nvSpPr>
        <p:spPr bwMode="auto">
          <a:xfrm>
            <a:off x="4645554" y="1851025"/>
            <a:ext cx="1947862" cy="2754600"/>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State social services agencies </a:t>
            </a:r>
            <a:r>
              <a:rPr lang="en-US" sz="1200" dirty="0">
                <a:solidFill>
                  <a:srgbClr val="1C1C1C"/>
                </a:solidFill>
                <a:latin typeface="Calibri"/>
                <a:cs typeface="Arial"/>
              </a:rPr>
              <a:t>facilitate applications</a:t>
            </a:r>
          </a:p>
          <a:p>
            <a:pPr marL="112713" indent="-112713">
              <a:buFont typeface="Arial" charset="0"/>
              <a:buChar char="•"/>
              <a:defRPr/>
            </a:pPr>
            <a:r>
              <a:rPr lang="en-US" sz="1200" dirty="0">
                <a:solidFill>
                  <a:srgbClr val="1C1C1C"/>
                </a:solidFill>
                <a:latin typeface="Calibri"/>
                <a:cs typeface="Arial"/>
              </a:rPr>
              <a:t>Department of Developmental Services</a:t>
            </a:r>
          </a:p>
          <a:p>
            <a:pPr marL="112713" indent="-112713">
              <a:buFont typeface="Arial" charset="0"/>
              <a:buChar char="•"/>
              <a:defRPr/>
            </a:pPr>
            <a:r>
              <a:rPr lang="en-US" sz="1200" dirty="0">
                <a:solidFill>
                  <a:srgbClr val="1C1C1C"/>
                </a:solidFill>
                <a:latin typeface="Calibri"/>
                <a:cs typeface="Arial"/>
              </a:rPr>
              <a:t>Department of Mental Health</a:t>
            </a:r>
          </a:p>
          <a:p>
            <a:pPr marL="112713" indent="-112713">
              <a:buFont typeface="Arial" charset="0"/>
              <a:buChar char="•"/>
              <a:defRPr/>
            </a:pPr>
            <a:r>
              <a:rPr lang="en-US" sz="1200" dirty="0">
                <a:solidFill>
                  <a:srgbClr val="1C1C1C"/>
                </a:solidFill>
                <a:latin typeface="Calibri"/>
                <a:cs typeface="Arial"/>
              </a:rPr>
              <a:t>Mass. Rehabilitation Commission</a:t>
            </a:r>
          </a:p>
          <a:p>
            <a:pPr marL="112713" indent="-112713">
              <a:buFont typeface="Arial" charset="0"/>
              <a:buChar char="•"/>
              <a:defRPr/>
            </a:pPr>
            <a:r>
              <a:rPr lang="en-US" sz="1200" dirty="0">
                <a:solidFill>
                  <a:srgbClr val="1C1C1C"/>
                </a:solidFill>
                <a:latin typeface="Calibri"/>
                <a:cs typeface="Arial"/>
              </a:rPr>
              <a:t>Department of Transitional Assistance</a:t>
            </a:r>
          </a:p>
          <a:p>
            <a:pPr marL="112713" indent="-112713">
              <a:buFont typeface="Arial" charset="0"/>
              <a:buChar char="•"/>
              <a:defRPr/>
            </a:pPr>
            <a:r>
              <a:rPr lang="en-US" sz="1200" dirty="0">
                <a:solidFill>
                  <a:srgbClr val="1C1C1C"/>
                </a:solidFill>
                <a:latin typeface="Calibri"/>
                <a:cs typeface="Arial"/>
              </a:rPr>
              <a:t>Department of Children and Families</a:t>
            </a:r>
          </a:p>
          <a:p>
            <a:pPr marL="112713" indent="-112713">
              <a:buFont typeface="Arial" charset="0"/>
              <a:buChar char="•"/>
              <a:defRPr/>
            </a:pPr>
            <a:r>
              <a:rPr lang="en-US" sz="1200" dirty="0">
                <a:solidFill>
                  <a:srgbClr val="1C1C1C"/>
                </a:solidFill>
                <a:latin typeface="Calibri"/>
                <a:cs typeface="Arial"/>
              </a:rPr>
              <a:t>Other agencies</a:t>
            </a:r>
          </a:p>
        </p:txBody>
      </p:sp>
      <p:sp>
        <p:nvSpPr>
          <p:cNvPr id="26630" name="TextBox 8"/>
          <p:cNvSpPr txBox="1">
            <a:spLocks noChangeArrowheads="1"/>
          </p:cNvSpPr>
          <p:nvPr/>
        </p:nvSpPr>
        <p:spPr bwMode="auto">
          <a:xfrm>
            <a:off x="6740525" y="1851025"/>
            <a:ext cx="1946275" cy="3123932"/>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Community organizations and advocacy groups </a:t>
            </a:r>
            <a:r>
              <a:rPr lang="en-US" sz="1200" dirty="0">
                <a:solidFill>
                  <a:srgbClr val="1C1C1C"/>
                </a:solidFill>
                <a:latin typeface="Calibri"/>
                <a:cs typeface="Arial"/>
              </a:rPr>
              <a:t>that provide health care referrals or other services assist clients with applications and follow-up</a:t>
            </a:r>
          </a:p>
          <a:p>
            <a:pPr marL="112713" indent="-112713">
              <a:buFont typeface="Arial" charset="0"/>
              <a:buChar char="•"/>
              <a:defRPr/>
            </a:pPr>
            <a:r>
              <a:rPr lang="en-US" sz="1200" dirty="0">
                <a:solidFill>
                  <a:srgbClr val="1C1C1C"/>
                </a:solidFill>
                <a:latin typeface="Calibri"/>
                <a:cs typeface="Arial"/>
              </a:rPr>
              <a:t>Community action programs </a:t>
            </a:r>
          </a:p>
          <a:p>
            <a:pPr marL="112713" indent="-112713">
              <a:buFont typeface="Arial" charset="0"/>
              <a:buChar char="•"/>
              <a:defRPr/>
            </a:pPr>
            <a:r>
              <a:rPr lang="en-US" sz="1200" dirty="0">
                <a:solidFill>
                  <a:srgbClr val="1C1C1C"/>
                </a:solidFill>
                <a:latin typeface="Calibri"/>
                <a:cs typeface="Arial"/>
              </a:rPr>
              <a:t>Community development corporations </a:t>
            </a:r>
          </a:p>
          <a:p>
            <a:pPr marL="112713" indent="-112713">
              <a:buFont typeface="Arial" charset="0"/>
              <a:buChar char="•"/>
              <a:defRPr/>
            </a:pPr>
            <a:r>
              <a:rPr lang="en-US" sz="1200" dirty="0">
                <a:solidFill>
                  <a:srgbClr val="1C1C1C"/>
                </a:solidFill>
                <a:latin typeface="Calibri"/>
                <a:cs typeface="Arial"/>
              </a:rPr>
              <a:t>Aging services access points </a:t>
            </a:r>
          </a:p>
          <a:p>
            <a:pPr marL="112713" indent="-112713">
              <a:buFont typeface="Arial" charset="0"/>
              <a:buChar char="•"/>
              <a:defRPr/>
            </a:pPr>
            <a:r>
              <a:rPr lang="en-US" sz="1200" dirty="0">
                <a:solidFill>
                  <a:srgbClr val="1C1C1C"/>
                </a:solidFill>
                <a:latin typeface="Calibri"/>
                <a:cs typeface="Arial"/>
              </a:rPr>
              <a:t>Health Care For All</a:t>
            </a:r>
          </a:p>
          <a:p>
            <a:pPr marL="112713" indent="-112713">
              <a:buFont typeface="Arial" charset="0"/>
              <a:buChar char="•"/>
              <a:defRPr/>
            </a:pPr>
            <a:r>
              <a:rPr lang="en-US" sz="1200" dirty="0">
                <a:solidFill>
                  <a:srgbClr val="1C1C1C"/>
                </a:solidFill>
                <a:latin typeface="Calibri"/>
                <a:cs typeface="Arial"/>
              </a:rPr>
              <a:t>Other community organizations designated as Enrollment Assisters</a:t>
            </a:r>
          </a:p>
        </p:txBody>
      </p:sp>
      <p:cxnSp>
        <p:nvCxnSpPr>
          <p:cNvPr id="11" name="Straight Arrow Connector 10"/>
          <p:cNvCxnSpPr/>
          <p:nvPr/>
        </p:nvCxnSpPr>
        <p:spPr>
          <a:xfrm>
            <a:off x="1818205" y="3420685"/>
            <a:ext cx="410093" cy="48615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6628" idx="2"/>
          </p:cNvCxnSpPr>
          <p:nvPr/>
        </p:nvCxnSpPr>
        <p:spPr>
          <a:xfrm flipH="1">
            <a:off x="3315317" y="3312964"/>
            <a:ext cx="209992" cy="593873"/>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46377" y="3657600"/>
            <a:ext cx="901823" cy="554039"/>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980033" y="4724400"/>
            <a:ext cx="2763667" cy="18521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pic>
        <p:nvPicPr>
          <p:cNvPr id="40972" name="Picture 13" descr="masshealth-logo.png"/>
          <p:cNvPicPr>
            <a:picLocks noChangeAspect="1"/>
          </p:cNvPicPr>
          <p:nvPr/>
        </p:nvPicPr>
        <p:blipFill>
          <a:blip r:embed="rId3" cstate="print"/>
          <a:srcRect/>
          <a:stretch>
            <a:fillRect/>
          </a:stretch>
        </p:blipFill>
        <p:spPr bwMode="auto">
          <a:xfrm>
            <a:off x="1262061" y="3787947"/>
            <a:ext cx="2611438" cy="1298575"/>
          </a:xfrm>
          <a:prstGeom prst="rect">
            <a:avLst/>
          </a:prstGeom>
          <a:noFill/>
          <a:ln w="9525">
            <a:noFill/>
            <a:miter lim="800000"/>
            <a:headEnd/>
            <a:tailEnd/>
          </a:ln>
        </p:spPr>
      </p:pic>
      <p:sp>
        <p:nvSpPr>
          <p:cNvPr id="2" name="TextBox 1"/>
          <p:cNvSpPr txBox="1"/>
          <p:nvPr/>
        </p:nvSpPr>
        <p:spPr>
          <a:xfrm>
            <a:off x="457200" y="5420150"/>
            <a:ext cx="8229600" cy="83099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p:spPr>
        <p:txBody>
          <a:bodyPr wrap="square" lIns="365760" rIns="365760" rtlCol="0" anchor="ctr">
            <a:spAutoFit/>
          </a:bodyPr>
          <a:lstStyle/>
          <a:p>
            <a:pPr algn="ctr"/>
            <a:r>
              <a:rPr lang="en-US" sz="1200" b="1" dirty="0">
                <a:solidFill>
                  <a:srgbClr val="1C1C1C"/>
                </a:solidFill>
                <a:latin typeface="Calibri"/>
                <a:cs typeface="Arial"/>
              </a:rPr>
              <a:t>MAHealthConnector.org</a:t>
            </a:r>
          </a:p>
          <a:p>
            <a:pPr algn="ctr"/>
            <a:r>
              <a:rPr lang="en-US" sz="1200" dirty="0">
                <a:solidFill>
                  <a:srgbClr val="1C1C1C"/>
                </a:solidFill>
                <a:latin typeface="Calibri"/>
                <a:cs typeface="Arial"/>
              </a:rPr>
              <a:t>An integrated eligibility system that allows individuals to shop and apply for health insurance while determining eligibility for MassHealth and other health insurance programs. (The Virtual Gateway, formerly the online portal for MassHealth applications, is still available to apply for other public </a:t>
            </a:r>
            <a:r>
              <a:rPr lang="en-US" sz="1200" dirty="0" smtClean="0">
                <a:solidFill>
                  <a:srgbClr val="1C1C1C"/>
                </a:solidFill>
                <a:latin typeface="Calibri"/>
                <a:cs typeface="Arial"/>
              </a:rPr>
              <a:t>programs and provides information on MassHealth eligibility)</a:t>
            </a:r>
            <a:endParaRPr lang="en-US" sz="1200" dirty="0">
              <a:solidFill>
                <a:srgbClr val="1C1C1C"/>
              </a:solidFill>
              <a:latin typeface="Calibri"/>
              <a:cs typeface="Arial"/>
            </a:endParaRPr>
          </a:p>
        </p:txBody>
      </p:sp>
      <p:cxnSp>
        <p:nvCxnSpPr>
          <p:cNvPr id="16" name="Straight Arrow Connector 15"/>
          <p:cNvCxnSpPr/>
          <p:nvPr/>
        </p:nvCxnSpPr>
        <p:spPr>
          <a:xfrm flipV="1">
            <a:off x="2343150" y="4714876"/>
            <a:ext cx="209550" cy="695324"/>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909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smtClean="0"/>
              <a:t>MASSHEALTH PROVIDES COVERAGE TO MORE</a:t>
            </a:r>
            <a:br>
              <a:rPr lang="en-US" dirty="0" smtClean="0"/>
            </a:br>
            <a:r>
              <a:rPr lang="en-US" dirty="0" smtClean="0"/>
              <a:t>THAN ONE IN FOUR MASSACHUSETTS RESIDENTS</a:t>
            </a:r>
          </a:p>
        </p:txBody>
      </p:sp>
      <p:sp>
        <p:nvSpPr>
          <p:cNvPr id="3" name="Slide Number Placeholder 2"/>
          <p:cNvSpPr>
            <a:spLocks noGrp="1"/>
          </p:cNvSpPr>
          <p:nvPr>
            <p:ph type="sldNum" sz="quarter" idx="10"/>
          </p:nvPr>
        </p:nvSpPr>
        <p:spPr/>
        <p:txBody>
          <a:bodyPr/>
          <a:lstStyle/>
          <a:p>
            <a:pPr>
              <a:defRPr/>
            </a:pPr>
            <a:fld id="{574DBB38-F1C2-4FCF-8307-5D37C73F6C36}" type="slidenum">
              <a:rPr lang="en-US">
                <a:solidFill>
                  <a:srgbClr val="969696">
                    <a:lumMod val="50000"/>
                  </a:srgbClr>
                </a:solidFill>
              </a:rPr>
              <a:pPr>
                <a:defRPr/>
              </a:pPr>
              <a:t>10</a:t>
            </a:fld>
            <a:endParaRPr lang="en-US" dirty="0">
              <a:solidFill>
                <a:srgbClr val="969696">
                  <a:lumMod val="50000"/>
                </a:srgbClr>
              </a:solidFill>
            </a:endParaRPr>
          </a:p>
        </p:txBody>
      </p:sp>
      <p:sp>
        <p:nvSpPr>
          <p:cNvPr id="51203"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Calculations based on Medicaid enrollment data from Centers for Medicare and Medicaid Services, “Medicaid &amp; CHIP: January </a:t>
            </a:r>
            <a:r>
              <a:rPr lang="en-US" sz="800" dirty="0" smtClean="0">
                <a:solidFill>
                  <a:srgbClr val="1C1C1C"/>
                </a:solidFill>
              </a:rPr>
              <a:t>2016 </a:t>
            </a:r>
            <a:r>
              <a:rPr lang="en-US" sz="800" dirty="0">
                <a:solidFill>
                  <a:srgbClr val="1C1C1C"/>
                </a:solidFill>
              </a:rPr>
              <a:t>Monthly Applications, Eligibility Determinations and Enrollment Report</a:t>
            </a:r>
            <a:r>
              <a:rPr lang="en-US" sz="800" dirty="0" smtClean="0">
                <a:solidFill>
                  <a:srgbClr val="1C1C1C"/>
                </a:solidFill>
              </a:rPr>
              <a:t>”; </a:t>
            </a:r>
            <a:r>
              <a:rPr lang="en-US" sz="800" dirty="0">
                <a:solidFill>
                  <a:srgbClr val="1C1C1C"/>
                </a:solidFill>
              </a:rPr>
              <a:t>enrollment </a:t>
            </a:r>
            <a:r>
              <a:rPr lang="en-US" sz="800" dirty="0" smtClean="0">
                <a:solidFill>
                  <a:srgbClr val="1C1C1C"/>
                </a:solidFill>
              </a:rPr>
              <a:t>includes </a:t>
            </a:r>
            <a:r>
              <a:rPr lang="en-US" sz="800" dirty="0">
                <a:solidFill>
                  <a:srgbClr val="1C1C1C"/>
                </a:solidFill>
              </a:rPr>
              <a:t>CHIP</a:t>
            </a:r>
            <a:r>
              <a:rPr lang="en-US" sz="800" dirty="0" smtClean="0">
                <a:solidFill>
                  <a:srgbClr val="1C1C1C"/>
                </a:solidFill>
              </a:rPr>
              <a:t>. Massachusetts enrollment is as of January 2016 from MassHealth Snapshot Report. Population </a:t>
            </a:r>
            <a:r>
              <a:rPr lang="en-US" sz="800" dirty="0">
                <a:solidFill>
                  <a:srgbClr val="1C1C1C"/>
                </a:solidFill>
              </a:rPr>
              <a:t>estimates  for July 1, </a:t>
            </a:r>
            <a:r>
              <a:rPr lang="en-US" sz="800" dirty="0" smtClean="0">
                <a:solidFill>
                  <a:srgbClr val="1C1C1C"/>
                </a:solidFill>
              </a:rPr>
              <a:t>2015 </a:t>
            </a:r>
            <a:r>
              <a:rPr lang="en-US" sz="800" dirty="0">
                <a:solidFill>
                  <a:srgbClr val="1C1C1C"/>
                </a:solidFill>
              </a:rPr>
              <a:t>from the U.S. Census Bureau. </a:t>
            </a:r>
          </a:p>
        </p:txBody>
      </p:sp>
      <p:sp>
        <p:nvSpPr>
          <p:cNvPr id="9" name="Text Box 11"/>
          <p:cNvSpPr txBox="1">
            <a:spLocks noChangeArrowheads="1"/>
          </p:cNvSpPr>
          <p:nvPr/>
        </p:nvSpPr>
        <p:spPr bwMode="auto">
          <a:xfrm>
            <a:off x="6627813" y="1819656"/>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smtClean="0">
                <a:solidFill>
                  <a:srgbClr val="1C1C1C"/>
                </a:solidFill>
              </a:rPr>
              <a:t>States that exercised the ACA option to expand their Medicaid programs to cover most residents with incomes up to 138 percent of the federal poverty level tend to cover a larger portion of their residents in Medicaid than states that did not expand. Massachusetts, </a:t>
            </a:r>
            <a:r>
              <a:rPr lang="en-US" dirty="0">
                <a:solidFill>
                  <a:srgbClr val="1C1C1C"/>
                </a:solidFill>
              </a:rPr>
              <a:t>which now covers more than one-quarter of </a:t>
            </a:r>
            <a:r>
              <a:rPr lang="en-US" dirty="0" smtClean="0">
                <a:solidFill>
                  <a:srgbClr val="1C1C1C"/>
                </a:solidFill>
              </a:rPr>
              <a:t>its people,  is among the expansion states.</a:t>
            </a:r>
          </a:p>
          <a:p>
            <a:pPr fontAlgn="base">
              <a:spcAft>
                <a:spcPct val="0"/>
              </a:spcAft>
              <a:buClr>
                <a:srgbClr val="5A8F7C"/>
              </a:buClr>
            </a:pPr>
            <a:r>
              <a:rPr lang="en-US" dirty="0" smtClean="0">
                <a:solidFill>
                  <a:srgbClr val="1C1C1C"/>
                </a:solidFill>
              </a:rPr>
              <a:t>This high level of MassHealth participation contributes to Massachusetts’s lowest-in-nation uninsured rate.</a:t>
            </a:r>
            <a:endParaRPr lang="en-US" i="1" dirty="0">
              <a:solidFill>
                <a:srgbClr val="1C1C1C"/>
              </a:solidFill>
            </a:endParaRPr>
          </a:p>
          <a:p>
            <a:pPr fontAlgn="base">
              <a:spcAft>
                <a:spcPct val="0"/>
              </a:spcAft>
              <a:buClr>
                <a:srgbClr val="5A8F7C"/>
              </a:buClr>
            </a:pPr>
            <a:r>
              <a:rPr lang="en-US" sz="1000" i="1" dirty="0" smtClean="0">
                <a:solidFill>
                  <a:srgbClr val="1C1C1C"/>
                </a:solidFill>
              </a:rPr>
              <a:t>[Note: The Massachusetts bar in this chart uses a different source of data from the rest of the states. Using the same source, Massachusetts would fall between Arizona and Washington, at 24.5%]</a:t>
            </a:r>
            <a:endParaRPr lang="en-US" sz="1000" dirty="0" smtClean="0">
              <a:solidFill>
                <a:srgbClr val="1C1C1C"/>
              </a:solidFil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PERCENTAGE OF POPULATION ENROLLED IN MEDICAID</a:t>
            </a:r>
            <a:r>
              <a:rPr lang="en-US" sz="1000" b="1" dirty="0" smtClean="0">
                <a:solidFill>
                  <a:prstClr val="black"/>
                </a:solidFill>
              </a:rPr>
              <a:t>, JANUARY 2016</a:t>
            </a:r>
            <a:endParaRPr lang="en-US" sz="1000" b="1" dirty="0">
              <a:solidFill>
                <a:prstClr val="black"/>
              </a:solidFill>
            </a:endParaRPr>
          </a:p>
        </p:txBody>
      </p:sp>
      <p:cxnSp>
        <p:nvCxnSpPr>
          <p:cNvPr id="14" name="Straight Connector 13"/>
          <p:cNvCxnSpPr/>
          <p:nvPr/>
        </p:nvCxnSpPr>
        <p:spPr>
          <a:xfrm>
            <a:off x="723900" y="5645290"/>
            <a:ext cx="56578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457574" y="5616715"/>
            <a:ext cx="390526" cy="191234"/>
          </a:xfrm>
          <a:prstGeom prst="rect">
            <a:avLst/>
          </a:prstGeom>
          <a:noFill/>
          <a:ln w="9525">
            <a:noFill/>
            <a:miter lim="800000"/>
            <a:headEnd/>
            <a:tailEnd/>
          </a:ln>
        </p:spPr>
        <p:txBody>
          <a:bodyPr wrap="none" lIns="0" rIns="0">
            <a:no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a:t>
            </a:r>
          </a:p>
        </p:txBody>
      </p:sp>
      <p:graphicFrame>
        <p:nvGraphicFramePr>
          <p:cNvPr id="2" name="Chart 1"/>
          <p:cNvGraphicFramePr/>
          <p:nvPr>
            <p:extLst>
              <p:ext uri="{D42A27DB-BD31-4B8C-83A1-F6EECF244321}">
                <p14:modId xmlns:p14="http://schemas.microsoft.com/office/powerpoint/2010/main" val="3200403406"/>
              </p:ext>
            </p:extLst>
          </p:nvPr>
        </p:nvGraphicFramePr>
        <p:xfrm>
          <a:off x="190500" y="1997451"/>
          <a:ext cx="6323013" cy="3705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7817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MASSHEALTH COVERS CHILDREN, ADULTS AND SENIORS, </a:t>
            </a:r>
            <a:br>
              <a:rPr lang="en-US" dirty="0" smtClean="0"/>
            </a:br>
            <a:r>
              <a:rPr lang="en-US" dirty="0" smtClean="0"/>
              <a:t>AND OFTEN SUPPLEMENTS OTHER INSURANCE</a:t>
            </a:r>
          </a:p>
        </p:txBody>
      </p:sp>
      <p:sp>
        <p:nvSpPr>
          <p:cNvPr id="3" name="Slide Number Placeholder 2"/>
          <p:cNvSpPr>
            <a:spLocks noGrp="1"/>
          </p:cNvSpPr>
          <p:nvPr>
            <p:ph type="sldNum" sz="quarter" idx="10"/>
          </p:nvPr>
        </p:nvSpPr>
        <p:spPr/>
        <p:txBody>
          <a:bodyPr/>
          <a:lstStyle/>
          <a:p>
            <a:fld id="{8BA7C236-6D5E-490B-80DD-CBD2BF0A1A2D}" type="slidenum">
              <a:rPr lang="en-US" smtClean="0"/>
              <a:pPr/>
              <a:t>11</a:t>
            </a:fld>
            <a:endParaRPr lang="en-US" dirty="0"/>
          </a:p>
        </p:txBody>
      </p:sp>
      <p:sp>
        <p:nvSpPr>
          <p:cNvPr id="6" name="Text Box 11"/>
          <p:cNvSpPr txBox="1">
            <a:spLocks noChangeArrowheads="1"/>
          </p:cNvSpPr>
          <p:nvPr/>
        </p:nvSpPr>
        <p:spPr bwMode="auto">
          <a:xfrm>
            <a:off x="6627812" y="1819656"/>
            <a:ext cx="2154237"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a:t>
            </a:r>
            <a:r>
              <a:rPr lang="en-US" dirty="0" smtClean="0"/>
              <a:t>Non-disabled adults under age 65 are now the largest group of members. Children comprise about a third of </a:t>
            </a:r>
            <a:r>
              <a:rPr lang="en-US" dirty="0" err="1" smtClean="0"/>
              <a:t>MassHealth</a:t>
            </a:r>
            <a:r>
              <a:rPr lang="en-US" dirty="0" smtClean="0"/>
              <a:t> members. Members </a:t>
            </a:r>
            <a:r>
              <a:rPr lang="en-US" dirty="0"/>
              <a:t>with </a:t>
            </a:r>
            <a:r>
              <a:rPr lang="en-US" dirty="0" smtClean="0"/>
              <a:t>disabilities represent </a:t>
            </a:r>
            <a:r>
              <a:rPr lang="en-US" dirty="0"/>
              <a:t>16  percent of </a:t>
            </a:r>
            <a:r>
              <a:rPr lang="en-US" dirty="0" smtClean="0"/>
              <a:t>membership. Nearly one out of every 10 </a:t>
            </a:r>
            <a:r>
              <a:rPr lang="en-US" dirty="0" err="1"/>
              <a:t>MassHealth</a:t>
            </a:r>
            <a:r>
              <a:rPr lang="en-US" dirty="0"/>
              <a:t> </a:t>
            </a:r>
            <a:r>
              <a:rPr lang="en-US" dirty="0" smtClean="0"/>
              <a:t>members is age 65 or over. Most of these seniors also have Medicare coverage, and most live in non-facility settings in their communities.</a:t>
            </a:r>
          </a:p>
          <a:p>
            <a:r>
              <a:rPr lang="en-US" dirty="0"/>
              <a:t>About one-quarter of MassHealth members have coverage through Medicare or an employer, and MassHealth acts as secondary coverage. In some circumstances, MassHealth also pays members’ premiums and cost sharing for their employer-sponsored or Medicare coverage, if it is more economical than paying for full MassHealth benefits.</a:t>
            </a:r>
          </a:p>
          <a:p>
            <a:endParaRPr lang="en-US" dirty="0"/>
          </a:p>
        </p:txBody>
      </p:sp>
      <p:graphicFrame>
        <p:nvGraphicFramePr>
          <p:cNvPr id="2" name="Chart 1"/>
          <p:cNvGraphicFramePr/>
          <p:nvPr>
            <p:extLst>
              <p:ext uri="{D42A27DB-BD31-4B8C-83A1-F6EECF244321}">
                <p14:modId xmlns:p14="http://schemas.microsoft.com/office/powerpoint/2010/main" val="4286190345"/>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smtClean="0"/>
              <a:t>MassHealth, January 2016 Snapshot </a:t>
            </a:r>
            <a:r>
              <a:rPr lang="en-US" sz="800" dirty="0"/>
              <a:t>R</a:t>
            </a:r>
            <a:r>
              <a:rPr lang="en-US" sz="800" dirty="0" smtClean="0"/>
              <a:t>eport</a:t>
            </a:r>
            <a:r>
              <a:rPr lang="en-US" sz="800" dirty="0"/>
              <a:t>.</a:t>
            </a: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a:t>
            </a:r>
            <a:r>
              <a:rPr lang="en-US" sz="1000" b="1" dirty="0" smtClean="0">
                <a:solidFill>
                  <a:prstClr val="black"/>
                </a:solidFill>
                <a:latin typeface="+mn-lt"/>
                <a:cs typeface="+mn-cs"/>
              </a:rPr>
              <a:t>ENROLLMENT (1.86 MILLION), JANUARY 2016</a:t>
            </a:r>
            <a:endParaRPr lang="en-US" sz="1000" b="1" dirty="0">
              <a:solidFill>
                <a:prstClr val="black"/>
              </a:solidFill>
              <a:latin typeface="+mn-lt"/>
              <a:cs typeface="+mn-cs"/>
            </a:endParaRPr>
          </a:p>
        </p:txBody>
      </p:sp>
      <p:sp>
        <p:nvSpPr>
          <p:cNvPr id="33" name="Rectangle 32"/>
          <p:cNvSpPr/>
          <p:nvPr/>
        </p:nvSpPr>
        <p:spPr>
          <a:xfrm>
            <a:off x="3222474" y="2226873"/>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smtClean="0">
                <a:solidFill>
                  <a:schemeClr val="bg1"/>
                </a:solidFill>
              </a:rPr>
              <a:t>OTHER </a:t>
            </a:r>
            <a:endParaRPr lang="en-US" sz="900" i="1" dirty="0">
              <a:solidFill>
                <a:schemeClr val="bg1"/>
              </a:solidFill>
            </a:endParaRPr>
          </a:p>
        </p:txBody>
      </p:sp>
      <p:sp>
        <p:nvSpPr>
          <p:cNvPr id="34" name="Rectangle 33"/>
          <p:cNvSpPr/>
          <p:nvPr/>
        </p:nvSpPr>
        <p:spPr>
          <a:xfrm>
            <a:off x="4495800" y="56823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37" name="Rectangle 36"/>
          <p:cNvSpPr/>
          <p:nvPr/>
        </p:nvSpPr>
        <p:spPr>
          <a:xfrm>
            <a:off x="4844788" y="342067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rgbClr val="1C1C1C"/>
                </a:solidFill>
              </a:rPr>
              <a:t>ADULTS WITH</a:t>
            </a:r>
            <a:br>
              <a:rPr lang="en-US" sz="900" b="1" dirty="0" smtClean="0">
                <a:solidFill>
                  <a:srgbClr val="1C1C1C"/>
                </a:solidFill>
              </a:rPr>
            </a:br>
            <a:r>
              <a:rPr lang="en-US" sz="900" b="1" dirty="0" smtClean="0">
                <a:solidFill>
                  <a:srgbClr val="1C1C1C"/>
                </a:solidFill>
              </a:rPr>
              <a:t>DISABILITIES</a:t>
            </a:r>
            <a:endParaRPr lang="en-US" sz="900" i="1" dirty="0">
              <a:solidFill>
                <a:srgbClr val="1C1C1C"/>
              </a:solidFill>
            </a:endParaRPr>
          </a:p>
        </p:txBody>
      </p:sp>
      <p:sp>
        <p:nvSpPr>
          <p:cNvPr id="23" name="Rectangle 22"/>
          <p:cNvSpPr/>
          <p:nvPr/>
        </p:nvSpPr>
        <p:spPr>
          <a:xfrm>
            <a:off x="1074047" y="3450094"/>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NON-DISABLED</a:t>
            </a:r>
            <a:br>
              <a:rPr lang="en-US" sz="900" b="1" dirty="0" smtClean="0">
                <a:solidFill>
                  <a:srgbClr val="1C1C1C"/>
                </a:solidFill>
              </a:rPr>
            </a:br>
            <a:r>
              <a:rPr lang="en-US" sz="900" b="1" dirty="0" smtClean="0">
                <a:solidFill>
                  <a:srgbClr val="1C1C1C"/>
                </a:solidFill>
              </a:rPr>
              <a:t>CHILDREN</a:t>
            </a:r>
            <a:endParaRPr lang="en-US" sz="900" i="1" dirty="0">
              <a:solidFill>
                <a:srgbClr val="1C1C1C"/>
              </a:solidFill>
            </a:endParaRPr>
          </a:p>
        </p:txBody>
      </p:sp>
      <p:sp>
        <p:nvSpPr>
          <p:cNvPr id="43" name="Rectangle 42"/>
          <p:cNvSpPr/>
          <p:nvPr/>
        </p:nvSpPr>
        <p:spPr>
          <a:xfrm>
            <a:off x="794645" y="48251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CHILDREN WITH</a:t>
            </a:r>
            <a:br>
              <a:rPr lang="en-US" sz="900" b="1" dirty="0" smtClean="0">
                <a:solidFill>
                  <a:srgbClr val="1C1C1C"/>
                </a:solidFill>
              </a:rPr>
            </a:br>
            <a:r>
              <a:rPr lang="en-US" sz="900" b="1" dirty="0" smtClean="0">
                <a:solidFill>
                  <a:srgbClr val="1C1C1C"/>
                </a:solidFill>
              </a:rPr>
              <a:t>DISABILITIES</a:t>
            </a:r>
            <a:endParaRPr lang="en-US" sz="900" b="1" dirty="0">
              <a:solidFill>
                <a:srgbClr val="1C1C1C"/>
              </a:solidFill>
            </a:endParaRPr>
          </a:p>
        </p:txBody>
      </p:sp>
      <p:sp>
        <p:nvSpPr>
          <p:cNvPr id="46" name="Rectangle 45"/>
          <p:cNvSpPr/>
          <p:nvPr/>
        </p:nvSpPr>
        <p:spPr>
          <a:xfrm>
            <a:off x="4682084" y="2817533"/>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tx1"/>
                </a:solidFill>
              </a:rPr>
              <a:t>SENIORS IN</a:t>
            </a:r>
            <a:br>
              <a:rPr lang="en-US" sz="900" b="1" dirty="0" smtClean="0">
                <a:solidFill>
                  <a:schemeClr val="tx1"/>
                </a:solidFill>
              </a:rPr>
            </a:br>
            <a:r>
              <a:rPr lang="en-US" sz="900" b="1" dirty="0" smtClean="0">
                <a:solidFill>
                  <a:schemeClr val="tx1"/>
                </a:solidFill>
              </a:rPr>
              <a:t> NURSING FACILITIES</a:t>
            </a:r>
            <a:endParaRPr lang="en-US" sz="900" i="1" dirty="0">
              <a:solidFill>
                <a:schemeClr val="tx1"/>
              </a:solidFill>
            </a:endParaRPr>
          </a:p>
        </p:txBody>
      </p:sp>
      <p:sp>
        <p:nvSpPr>
          <p:cNvPr id="49" name="Rectangle 48"/>
          <p:cNvSpPr/>
          <p:nvPr/>
        </p:nvSpPr>
        <p:spPr>
          <a:xfrm>
            <a:off x="3806028" y="2490146"/>
            <a:ext cx="130420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bg1"/>
                </a:solidFill>
              </a:rPr>
              <a:t>SENIORS IN COMMUNITY</a:t>
            </a:r>
            <a:endParaRPr lang="en-US" sz="900" i="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5613" y="900906"/>
            <a:ext cx="8229600" cy="796925"/>
          </a:xfrm>
        </p:spPr>
        <p:txBody>
          <a:bodyPr/>
          <a:lstStyle/>
          <a:p>
            <a:r>
              <a:rPr lang="en-US" dirty="0" smtClean="0"/>
              <a:t>MASSHEALTH IS IMPORTANT TO</a:t>
            </a:r>
            <a:br>
              <a:rPr lang="en-US" dirty="0" smtClean="0"/>
            </a:br>
            <a:r>
              <a:rPr lang="en-US" dirty="0" smtClean="0"/>
              <a:t>MANY POPULATION GROUPS</a:t>
            </a:r>
            <a:endParaRPr lang="en-US" i="1" dirty="0" smtClean="0"/>
          </a:p>
        </p:txBody>
      </p:sp>
      <p:sp>
        <p:nvSpPr>
          <p:cNvPr id="3" name="Slide Number Placeholder 2"/>
          <p:cNvSpPr>
            <a:spLocks noGrp="1"/>
          </p:cNvSpPr>
          <p:nvPr>
            <p:ph type="sldNum" sz="quarter" idx="10"/>
          </p:nvPr>
        </p:nvSpPr>
        <p:spPr/>
        <p:txBody>
          <a:bodyPr/>
          <a:lstStyle/>
          <a:p>
            <a:pPr>
              <a:defRPr/>
            </a:pPr>
            <a:fld id="{FF269DB4-FF27-41A4-93CA-0BF15B7F4A14}" type="slidenum">
              <a:rPr lang="en-US" smtClean="0">
                <a:solidFill>
                  <a:srgbClr val="969696">
                    <a:lumMod val="50000"/>
                  </a:srgbClr>
                </a:solidFill>
              </a:rPr>
              <a:pPr>
                <a:defRPr/>
              </a:pPr>
              <a:t>12</a:t>
            </a:fld>
            <a:endParaRPr lang="en-US" dirty="0">
              <a:solidFill>
                <a:srgbClr val="969696">
                  <a:lumMod val="50000"/>
                </a:srgbClr>
              </a:solidFill>
            </a:endParaRPr>
          </a:p>
        </p:txBody>
      </p:sp>
      <p:sp>
        <p:nvSpPr>
          <p:cNvPr id="5" name="Text Box 11"/>
          <p:cNvSpPr txBox="1">
            <a:spLocks noChangeArrowheads="1"/>
          </p:cNvSpPr>
          <p:nvPr/>
        </p:nvSpPr>
        <p:spPr bwMode="auto">
          <a:xfrm>
            <a:off x="6627813" y="1819656"/>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smtClean="0">
                <a:solidFill>
                  <a:srgbClr val="1C1C1C"/>
                </a:solidFill>
                <a:latin typeface="Calibri"/>
                <a:cs typeface="Arial"/>
              </a:rPr>
              <a:t>Four in 10 children in Massachusetts and about one-quarter of adults under age 65 are </a:t>
            </a:r>
            <a:r>
              <a:rPr lang="en-US" dirty="0" err="1" smtClean="0">
                <a:solidFill>
                  <a:srgbClr val="1C1C1C"/>
                </a:solidFill>
                <a:latin typeface="Calibri"/>
                <a:cs typeface="Arial"/>
              </a:rPr>
              <a:t>MassHealth</a:t>
            </a:r>
            <a:r>
              <a:rPr lang="en-US" dirty="0" smtClean="0">
                <a:solidFill>
                  <a:srgbClr val="1C1C1C"/>
                </a:solidFill>
                <a:latin typeface="Calibri"/>
                <a:cs typeface="Arial"/>
              </a:rPr>
              <a:t> members. MassHealth is an especially important source of coverage for people with low income (below 133% of the federal poverty level), of whom two-thirds are members, and people with disabilities, of whom more than half rely on MassHealth. Six out of 10 nursing home residents are MassHealth members.</a:t>
            </a:r>
          </a:p>
        </p:txBody>
      </p:sp>
      <p:sp>
        <p:nvSpPr>
          <p:cNvPr id="43013" name="Rectangle 8"/>
          <p:cNvSpPr>
            <a:spLocks noChangeArrowheads="1"/>
          </p:cNvSpPr>
          <p:nvPr/>
        </p:nvSpPr>
        <p:spPr bwMode="auto">
          <a:xfrm>
            <a:off x="455613" y="1789113"/>
            <a:ext cx="4603824" cy="246221"/>
          </a:xfrm>
          <a:prstGeom prst="rect">
            <a:avLst/>
          </a:prstGeom>
          <a:noFill/>
          <a:ln w="9525">
            <a:noFill/>
            <a:miter lim="800000"/>
            <a:headEnd/>
            <a:tailEnd/>
          </a:ln>
        </p:spPr>
        <p:txBody>
          <a:bodyPr wrap="none" lIns="0" rIns="0">
            <a:spAutoFit/>
          </a:bodyPr>
          <a:lstStyle/>
          <a:p>
            <a:r>
              <a:rPr lang="en-US" sz="1000" b="1" dirty="0">
                <a:solidFill>
                  <a:srgbClr val="1C1C1C"/>
                </a:solidFill>
                <a:latin typeface="Calibri"/>
                <a:cs typeface="Arial"/>
              </a:rPr>
              <a:t>PERCENT OF SELECT </a:t>
            </a:r>
            <a:r>
              <a:rPr lang="en-US" sz="1000" b="1" dirty="0" smtClean="0">
                <a:solidFill>
                  <a:srgbClr val="1C1C1C"/>
                </a:solidFill>
                <a:latin typeface="Calibri"/>
                <a:cs typeface="Arial"/>
              </a:rPr>
              <a:t>MASSACHUSETTS POPULATIONS </a:t>
            </a:r>
            <a:r>
              <a:rPr lang="en-US" sz="1000" b="1" dirty="0">
                <a:solidFill>
                  <a:srgbClr val="1C1C1C"/>
                </a:solidFill>
                <a:latin typeface="Calibri"/>
                <a:cs typeface="Arial"/>
              </a:rPr>
              <a:t>COVERED BY MASSHEALTH, </a:t>
            </a:r>
            <a:r>
              <a:rPr lang="en-US" sz="1000" b="1" dirty="0" smtClean="0">
                <a:solidFill>
                  <a:srgbClr val="1C1C1C"/>
                </a:solidFill>
                <a:latin typeface="Calibri"/>
                <a:cs typeface="Arial"/>
              </a:rPr>
              <a:t>2014</a:t>
            </a:r>
            <a:endParaRPr lang="en-US" sz="1000" b="1" dirty="0">
              <a:solidFill>
                <a:srgbClr val="1C1C1C"/>
              </a:solidFill>
              <a:latin typeface="Calibri"/>
              <a:cs typeface="Arial"/>
            </a:endParaRPr>
          </a:p>
        </p:txBody>
      </p:sp>
      <p:sp>
        <p:nvSpPr>
          <p:cNvPr id="43014" name="TextBox 6"/>
          <p:cNvSpPr txBox="1">
            <a:spLocks noChangeArrowheads="1"/>
          </p:cNvSpPr>
          <p:nvPr/>
        </p:nvSpPr>
        <p:spPr bwMode="auto">
          <a:xfrm>
            <a:off x="455613" y="5792213"/>
            <a:ext cx="6035675" cy="584775"/>
          </a:xfrm>
          <a:prstGeom prst="rect">
            <a:avLst/>
          </a:prstGeom>
          <a:noFill/>
          <a:ln w="9525">
            <a:noFill/>
            <a:miter lim="800000"/>
            <a:headEnd/>
            <a:tailEnd/>
          </a:ln>
        </p:spPr>
        <p:txBody>
          <a:bodyPr lIns="0" rIns="0" anchor="b">
            <a:spAutoFit/>
          </a:bodyPr>
          <a:lstStyle/>
          <a:p>
            <a:pPr fontAlgn="auto">
              <a:spcBef>
                <a:spcPts val="600"/>
              </a:spcBef>
              <a:spcAft>
                <a:spcPts val="0"/>
              </a:spcAft>
            </a:pPr>
            <a:r>
              <a:rPr lang="en-US" sz="600" dirty="0">
                <a:solidFill>
                  <a:srgbClr val="1C1C1C"/>
                </a:solidFill>
                <a:latin typeface="Calibri"/>
                <a:cs typeface="Arial"/>
              </a:rPr>
              <a:t>SOURCES: </a:t>
            </a:r>
            <a:r>
              <a:rPr lang="en-US" sz="800" dirty="0" smtClean="0">
                <a:solidFill>
                  <a:srgbClr val="1C1C1C"/>
                </a:solidFill>
                <a:latin typeface="Calibri"/>
                <a:cs typeface="Arial"/>
              </a:rPr>
              <a:t>Authors’ </a:t>
            </a:r>
            <a:r>
              <a:rPr lang="en-US" sz="800" dirty="0">
                <a:solidFill>
                  <a:srgbClr val="1C1C1C"/>
                </a:solidFill>
                <a:latin typeface="Calibri"/>
                <a:cs typeface="Arial"/>
              </a:rPr>
              <a:t>calculations using the </a:t>
            </a:r>
            <a:r>
              <a:rPr lang="en-US" sz="800" dirty="0" smtClean="0">
                <a:solidFill>
                  <a:srgbClr val="1C1C1C"/>
                </a:solidFill>
                <a:latin typeface="Calibri"/>
                <a:cs typeface="Arial"/>
              </a:rPr>
              <a:t>2014 </a:t>
            </a:r>
            <a:r>
              <a:rPr lang="en-US" sz="800" dirty="0">
                <a:solidFill>
                  <a:srgbClr val="1C1C1C"/>
                </a:solidFill>
                <a:latin typeface="Calibri"/>
                <a:cs typeface="Arial"/>
              </a:rPr>
              <a:t>American Community Survey (ACS).  Nursing home data from </a:t>
            </a:r>
            <a:r>
              <a:rPr lang="en-US" sz="800" dirty="0" smtClean="0">
                <a:solidFill>
                  <a:srgbClr val="1C1C1C"/>
                </a:solidFill>
                <a:latin typeface="Calibri"/>
                <a:cs typeface="Arial"/>
              </a:rPr>
              <a:t>C. Harrington</a:t>
            </a:r>
            <a:r>
              <a:rPr lang="en-US" sz="800" dirty="0">
                <a:solidFill>
                  <a:srgbClr val="1C1C1C"/>
                </a:solidFill>
                <a:latin typeface="Calibri"/>
                <a:cs typeface="Arial"/>
              </a:rPr>
              <a:t>, </a:t>
            </a:r>
            <a:r>
              <a:rPr lang="en-US" sz="800" dirty="0" smtClean="0">
                <a:solidFill>
                  <a:srgbClr val="1C1C1C"/>
                </a:solidFill>
                <a:latin typeface="Calibri"/>
                <a:cs typeface="Arial"/>
              </a:rPr>
              <a:t>H. Carrillo </a:t>
            </a:r>
            <a:r>
              <a:rPr lang="en-US" sz="800" dirty="0">
                <a:solidFill>
                  <a:srgbClr val="1C1C1C"/>
                </a:solidFill>
                <a:latin typeface="Calibri"/>
                <a:cs typeface="Arial"/>
              </a:rPr>
              <a:t>and </a:t>
            </a:r>
            <a:r>
              <a:rPr lang="en-US" sz="800" dirty="0" smtClean="0">
                <a:solidFill>
                  <a:srgbClr val="1C1C1C"/>
                </a:solidFill>
                <a:latin typeface="Calibri"/>
                <a:cs typeface="Arial"/>
              </a:rPr>
              <a:t>R. Garfield, “Nursing Facilities, Staff, Residents an d Facility Deficiencies, 2009 through 2014.” Kaiser </a:t>
            </a:r>
            <a:r>
              <a:rPr lang="en-US" sz="800" dirty="0">
                <a:solidFill>
                  <a:srgbClr val="1C1C1C"/>
                </a:solidFill>
                <a:latin typeface="Calibri"/>
                <a:cs typeface="Arial"/>
              </a:rPr>
              <a:t>Family Foundation, </a:t>
            </a:r>
            <a:r>
              <a:rPr lang="en-US" sz="800" dirty="0" smtClean="0">
                <a:solidFill>
                  <a:srgbClr val="1C1C1C"/>
                </a:solidFill>
                <a:latin typeface="Calibri"/>
                <a:cs typeface="Arial"/>
              </a:rPr>
              <a:t>August 2015. Data for “all children,” “all non-elderly adults” and “all seniors” calculated from 2014 ACS population data and MassHealth Snapshot report, enrollment as of 12-31-14.</a:t>
            </a:r>
            <a:endParaRPr lang="en-US" sz="800" dirty="0">
              <a:solidFill>
                <a:srgbClr val="1C1C1C"/>
              </a:solidFill>
              <a:latin typeface="Calibri"/>
              <a:cs typeface="Arial"/>
            </a:endParaRPr>
          </a:p>
        </p:txBody>
      </p:sp>
      <p:graphicFrame>
        <p:nvGraphicFramePr>
          <p:cNvPr id="9" name="Chart 8"/>
          <p:cNvGraphicFramePr/>
          <p:nvPr>
            <p:extLst>
              <p:ext uri="{D42A27DB-BD31-4B8C-83A1-F6EECF244321}">
                <p14:modId xmlns:p14="http://schemas.microsoft.com/office/powerpoint/2010/main" val="626797593"/>
              </p:ext>
            </p:extLst>
          </p:nvPr>
        </p:nvGraphicFramePr>
        <p:xfrm>
          <a:off x="457200" y="2144712"/>
          <a:ext cx="5934456" cy="3675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637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1"/>
          <p:cNvSpPr txBox="1">
            <a:spLocks noChangeArrowheads="1"/>
          </p:cNvSpPr>
          <p:nvPr/>
        </p:nvSpPr>
        <p:spPr bwMode="auto">
          <a:xfrm>
            <a:off x="6627813" y="1819656"/>
            <a:ext cx="2057400"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latin typeface="Calibri"/>
                <a:cs typeface="Arial"/>
              </a:rPr>
              <a:t>Since the MassHealth waiver began in 1997, MassHealth membership has steadily grown, </a:t>
            </a:r>
            <a:r>
              <a:rPr lang="en-US" dirty="0" smtClean="0">
                <a:solidFill>
                  <a:srgbClr val="1C1C1C"/>
                </a:solidFill>
                <a:latin typeface="Calibri"/>
                <a:cs typeface="Arial"/>
              </a:rPr>
              <a:t>while the </a:t>
            </a:r>
            <a:r>
              <a:rPr lang="en-US" dirty="0">
                <a:solidFill>
                  <a:srgbClr val="1C1C1C"/>
                </a:solidFill>
                <a:latin typeface="Calibri"/>
                <a:cs typeface="Arial"/>
              </a:rPr>
              <a:t>number of Massachusetts residents without insurance steadily declined from 2004-2010. </a:t>
            </a:r>
            <a:r>
              <a:rPr lang="en-US" dirty="0" smtClean="0">
                <a:solidFill>
                  <a:srgbClr val="1C1C1C"/>
                </a:solidFill>
                <a:latin typeface="Calibri"/>
                <a:cs typeface="Arial"/>
              </a:rPr>
              <a:t>Commonwealth </a:t>
            </a:r>
            <a:r>
              <a:rPr lang="en-US" dirty="0">
                <a:solidFill>
                  <a:srgbClr val="1C1C1C"/>
                </a:solidFill>
                <a:latin typeface="Calibri"/>
                <a:cs typeface="Arial"/>
              </a:rPr>
              <a:t>Care, introduced in </a:t>
            </a:r>
            <a:r>
              <a:rPr lang="en-US" dirty="0" smtClean="0">
                <a:solidFill>
                  <a:srgbClr val="1C1C1C"/>
                </a:solidFill>
                <a:latin typeface="Calibri"/>
                <a:cs typeface="Arial"/>
              </a:rPr>
              <a:t>2007 and replaced in 2015 by </a:t>
            </a:r>
            <a:r>
              <a:rPr lang="en-US" dirty="0" err="1" smtClean="0">
                <a:solidFill>
                  <a:srgbClr val="1C1C1C"/>
                </a:solidFill>
                <a:latin typeface="Calibri"/>
                <a:cs typeface="Arial"/>
              </a:rPr>
              <a:t>ConnectorCare</a:t>
            </a:r>
            <a:r>
              <a:rPr lang="en-US" dirty="0" smtClean="0">
                <a:solidFill>
                  <a:srgbClr val="1C1C1C"/>
                </a:solidFill>
                <a:latin typeface="Calibri"/>
                <a:cs typeface="Arial"/>
              </a:rPr>
              <a:t>, also </a:t>
            </a:r>
            <a:r>
              <a:rPr lang="en-US" dirty="0">
                <a:solidFill>
                  <a:srgbClr val="1C1C1C"/>
                </a:solidFill>
                <a:latin typeface="Calibri"/>
                <a:cs typeface="Arial"/>
              </a:rPr>
              <a:t>played a role in recent declines in the number of uninsured.</a:t>
            </a:r>
          </a:p>
          <a:p>
            <a:pPr>
              <a:buClr>
                <a:srgbClr val="5A8F7C"/>
              </a:buClr>
            </a:pPr>
            <a:r>
              <a:rPr lang="en-US" dirty="0" smtClean="0">
                <a:solidFill>
                  <a:srgbClr val="1C1C1C"/>
                </a:solidFill>
                <a:latin typeface="Calibri"/>
                <a:cs typeface="Arial"/>
              </a:rPr>
              <a:t>The number of uninsured increased between </a:t>
            </a:r>
            <a:r>
              <a:rPr lang="en-US" dirty="0">
                <a:solidFill>
                  <a:srgbClr val="1C1C1C"/>
                </a:solidFill>
                <a:latin typeface="Calibri"/>
                <a:cs typeface="Arial"/>
              </a:rPr>
              <a:t>2010 and </a:t>
            </a:r>
            <a:r>
              <a:rPr lang="en-US" dirty="0" smtClean="0">
                <a:solidFill>
                  <a:srgbClr val="1C1C1C"/>
                </a:solidFill>
                <a:latin typeface="Calibri"/>
                <a:cs typeface="Arial"/>
              </a:rPr>
              <a:t>2012 </a:t>
            </a:r>
            <a:r>
              <a:rPr lang="en-US" dirty="0">
                <a:solidFill>
                  <a:srgbClr val="1C1C1C"/>
                </a:solidFill>
                <a:latin typeface="Calibri"/>
                <a:cs typeface="Arial"/>
              </a:rPr>
              <a:t>but </a:t>
            </a:r>
            <a:r>
              <a:rPr lang="en-US" dirty="0" smtClean="0">
                <a:solidFill>
                  <a:srgbClr val="1C1C1C"/>
                </a:solidFill>
                <a:latin typeface="Calibri"/>
                <a:cs typeface="Arial"/>
              </a:rPr>
              <a:t>has since stabilized. MassHealth enrollment continued to grow, with a large increase in 2014 coinciding with ACA implementation. </a:t>
            </a:r>
            <a:endParaRPr lang="en-US" dirty="0">
              <a:solidFill>
                <a:srgbClr val="1C1C1C"/>
              </a:solidFill>
              <a:latin typeface="Calibri"/>
              <a:cs typeface="Arial"/>
            </a:endParaRPr>
          </a:p>
          <a:p>
            <a:pPr>
              <a:buClr>
                <a:srgbClr val="5A8F7C"/>
              </a:buClr>
            </a:pPr>
            <a:endParaRPr lang="en-US" dirty="0">
              <a:solidFill>
                <a:srgbClr val="1C1C1C"/>
              </a:solidFill>
              <a:latin typeface="Calibri"/>
              <a:cs typeface="Arial"/>
            </a:endParaRPr>
          </a:p>
        </p:txBody>
      </p:sp>
      <p:sp>
        <p:nvSpPr>
          <p:cNvPr id="53249" name="Title 1"/>
          <p:cNvSpPr>
            <a:spLocks noGrp="1"/>
          </p:cNvSpPr>
          <p:nvPr>
            <p:ph type="title"/>
          </p:nvPr>
        </p:nvSpPr>
        <p:spPr>
          <a:xfrm>
            <a:off x="455612" y="841375"/>
            <a:ext cx="8606907" cy="796925"/>
          </a:xfrm>
        </p:spPr>
        <p:txBody>
          <a:bodyPr/>
          <a:lstStyle/>
          <a:p>
            <a:r>
              <a:rPr lang="en-US" dirty="0" smtClean="0"/>
              <a:t>MASSHEALTH ENROLLMENT CONTINUED TO GROW </a:t>
            </a:r>
            <a:br>
              <a:rPr lang="en-US" dirty="0" smtClean="0"/>
            </a:br>
            <a:r>
              <a:rPr lang="en-US" dirty="0" smtClean="0"/>
              <a:t>AS THE NUMBER OF UNINSURED LEVELED OFF</a:t>
            </a:r>
          </a:p>
        </p:txBody>
      </p:sp>
      <p:sp>
        <p:nvSpPr>
          <p:cNvPr id="3" name="Slide Number Placeholder 2"/>
          <p:cNvSpPr>
            <a:spLocks noGrp="1"/>
          </p:cNvSpPr>
          <p:nvPr>
            <p:ph type="sldNum" sz="quarter" idx="10"/>
          </p:nvPr>
        </p:nvSpPr>
        <p:spPr/>
        <p:txBody>
          <a:bodyPr/>
          <a:lstStyle/>
          <a:p>
            <a:pPr>
              <a:defRPr/>
            </a:pPr>
            <a:fld id="{09E3CC8C-D28F-4F0C-ADF4-E73B2433B836}" type="slidenum">
              <a:rPr lang="en-US">
                <a:solidFill>
                  <a:srgbClr val="969696">
                    <a:lumMod val="50000"/>
                  </a:srgbClr>
                </a:solidFill>
              </a:rPr>
              <a:pPr>
                <a:defRPr/>
              </a:pPr>
              <a:t>13</a:t>
            </a:fld>
            <a:endParaRPr lang="en-US" dirty="0">
              <a:solidFill>
                <a:srgbClr val="969696">
                  <a:lumMod val="50000"/>
                </a:srgbClr>
              </a:solidFill>
            </a:endParaRPr>
          </a:p>
        </p:txBody>
      </p:sp>
      <p:sp>
        <p:nvSpPr>
          <p:cNvPr id="53251"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latin typeface="Calibri"/>
                <a:cs typeface="Arial"/>
              </a:rPr>
              <a:t>SOURCES</a:t>
            </a:r>
            <a:r>
              <a:rPr lang="en-US" sz="600" dirty="0">
                <a:solidFill>
                  <a:srgbClr val="000000"/>
                </a:solidFill>
                <a:latin typeface="Calibri"/>
                <a:ea typeface="ＭＳ Ｐゴシック"/>
                <a:cs typeface="ＭＳ Ｐゴシック"/>
              </a:rPr>
              <a:t>:</a:t>
            </a:r>
            <a:r>
              <a:rPr lang="en-US" sz="800" dirty="0">
                <a:solidFill>
                  <a:srgbClr val="000000"/>
                </a:solidFill>
                <a:latin typeface="Calibri"/>
                <a:ea typeface="ＭＳ Ｐゴシック"/>
                <a:cs typeface="ＭＳ Ｐゴシック"/>
              </a:rPr>
              <a:t> </a:t>
            </a:r>
            <a:r>
              <a:rPr lang="en-US" sz="800" dirty="0">
                <a:solidFill>
                  <a:srgbClr val="1C1C1C"/>
                </a:solidFill>
                <a:latin typeface="Calibri"/>
                <a:cs typeface="Arial"/>
              </a:rPr>
              <a:t>MassHealth figures </a:t>
            </a:r>
            <a:r>
              <a:rPr lang="en-US" sz="800" dirty="0" smtClean="0">
                <a:solidFill>
                  <a:srgbClr val="1C1C1C"/>
                </a:solidFill>
                <a:latin typeface="Calibri"/>
                <a:cs typeface="Arial"/>
              </a:rPr>
              <a:t>monthly averages from </a:t>
            </a:r>
            <a:r>
              <a:rPr lang="en-US" sz="800" dirty="0">
                <a:solidFill>
                  <a:srgbClr val="1C1C1C"/>
                </a:solidFill>
                <a:latin typeface="Calibri"/>
                <a:cs typeface="Arial"/>
              </a:rPr>
              <a:t>the Office of </a:t>
            </a:r>
            <a:r>
              <a:rPr lang="en-US" sz="800" dirty="0" smtClean="0">
                <a:solidFill>
                  <a:srgbClr val="1C1C1C"/>
                </a:solidFill>
                <a:latin typeface="Calibri"/>
                <a:cs typeface="Arial"/>
              </a:rPr>
              <a:t>Medicaid. </a:t>
            </a:r>
            <a:r>
              <a:rPr lang="en-US" sz="800" dirty="0">
                <a:solidFill>
                  <a:srgbClr val="1C1C1C"/>
                </a:solidFill>
                <a:latin typeface="Calibri"/>
                <a:cs typeface="Arial"/>
              </a:rPr>
              <a:t>Uninsured numbers </a:t>
            </a:r>
            <a:r>
              <a:rPr lang="en-US" sz="800" dirty="0" smtClean="0">
                <a:solidFill>
                  <a:srgbClr val="1C1C1C"/>
                </a:solidFill>
                <a:latin typeface="Calibri"/>
                <a:cs typeface="Arial"/>
              </a:rPr>
              <a:t>for 2007-2011 </a:t>
            </a:r>
            <a:r>
              <a:rPr lang="en-US" sz="800" dirty="0">
                <a:solidFill>
                  <a:srgbClr val="1C1C1C"/>
                </a:solidFill>
                <a:latin typeface="Calibri"/>
                <a:cs typeface="Arial"/>
              </a:rPr>
              <a:t>from the Division of Health Care Finance and Policy, from a survey in that year, </a:t>
            </a:r>
            <a:r>
              <a:rPr lang="en-US" sz="800" dirty="0" smtClean="0">
                <a:solidFill>
                  <a:srgbClr val="1C1C1C"/>
                </a:solidFill>
                <a:latin typeface="Calibri"/>
                <a:cs typeface="Arial"/>
              </a:rPr>
              <a:t>for 2012-2013 </a:t>
            </a:r>
            <a:r>
              <a:rPr lang="en-US" sz="800" dirty="0">
                <a:solidFill>
                  <a:srgbClr val="1C1C1C"/>
                </a:solidFill>
                <a:latin typeface="Calibri"/>
                <a:cs typeface="Arial"/>
              </a:rPr>
              <a:t>from the </a:t>
            </a:r>
            <a:r>
              <a:rPr lang="en-US" sz="800" dirty="0" smtClean="0">
                <a:solidFill>
                  <a:srgbClr val="1C1C1C"/>
                </a:solidFill>
                <a:latin typeface="Calibri"/>
                <a:cs typeface="Arial"/>
              </a:rPr>
              <a:t>American Community Survey (ACS), and for 2014 -2015 from the Massachusetts Health Insurance Survey, conducted </a:t>
            </a:r>
            <a:r>
              <a:rPr lang="en-US" sz="800" dirty="0">
                <a:solidFill>
                  <a:srgbClr val="1C1C1C"/>
                </a:solidFill>
                <a:latin typeface="Calibri"/>
                <a:cs typeface="Arial"/>
              </a:rPr>
              <a:t>by the Center for Health Information and </a:t>
            </a:r>
            <a:r>
              <a:rPr lang="en-US" sz="800" dirty="0" smtClean="0">
                <a:solidFill>
                  <a:srgbClr val="1C1C1C"/>
                </a:solidFill>
                <a:latin typeface="Calibri"/>
                <a:cs typeface="Arial"/>
              </a:rPr>
              <a:t>Analysis.</a:t>
            </a:r>
            <a:endParaRPr lang="en-US" sz="800" dirty="0">
              <a:solidFill>
                <a:srgbClr val="1C1C1C"/>
              </a:solidFill>
              <a:latin typeface="Calibri"/>
              <a:cs typeface="Aria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TRENDS IN MASSHEALTH ENROLLMENT AND UNINSURED, </a:t>
            </a:r>
            <a:r>
              <a:rPr lang="en-US" sz="1000" b="1" dirty="0" smtClean="0">
                <a:solidFill>
                  <a:prstClr val="black"/>
                </a:solidFill>
                <a:latin typeface="Calibri"/>
                <a:cs typeface="Arial"/>
              </a:rPr>
              <a:t>2007–2015</a:t>
            </a:r>
            <a:endParaRPr lang="en-US" sz="1000" b="1" dirty="0">
              <a:solidFill>
                <a:prstClr val="black"/>
              </a:solidFill>
              <a:latin typeface="Calibri"/>
              <a:cs typeface="Arial"/>
            </a:endParaRPr>
          </a:p>
        </p:txBody>
      </p:sp>
      <p:graphicFrame>
        <p:nvGraphicFramePr>
          <p:cNvPr id="2" name="Chart 1"/>
          <p:cNvGraphicFramePr/>
          <p:nvPr>
            <p:extLst>
              <p:ext uri="{D42A27DB-BD31-4B8C-83A1-F6EECF244321}">
                <p14:modId xmlns:p14="http://schemas.microsoft.com/office/powerpoint/2010/main" val="3709903141"/>
              </p:ext>
            </p:extLst>
          </p:nvPr>
        </p:nvGraphicFramePr>
        <p:xfrm>
          <a:off x="396876" y="2035176"/>
          <a:ext cx="5661024" cy="37570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379660" y="2752723"/>
            <a:ext cx="749564" cy="605294"/>
          </a:xfrm>
          <a:prstGeom prst="rect">
            <a:avLst/>
          </a:prstGeom>
          <a:solidFill>
            <a:schemeClr val="bg2"/>
          </a:solidFill>
        </p:spPr>
        <p:txBody>
          <a:bodyPr wrap="none" lIns="45720" tIns="25400" rIns="45720" bIns="25400" rtlCol="0">
            <a:spAutoFit/>
          </a:bodyPr>
          <a:lstStyle/>
          <a:p>
            <a:pPr algn="ctr"/>
            <a:r>
              <a:rPr lang="en-US" sz="900" b="1" dirty="0" smtClean="0"/>
              <a:t>MASSHEALTH</a:t>
            </a:r>
            <a:br>
              <a:rPr lang="en-US" sz="900" b="1" dirty="0" smtClean="0"/>
            </a:br>
            <a:r>
              <a:rPr lang="en-US" sz="900" b="1" dirty="0" smtClean="0"/>
              <a:t>WITHOUT</a:t>
            </a:r>
            <a:br>
              <a:rPr lang="en-US" sz="900" b="1" dirty="0" smtClean="0"/>
            </a:br>
            <a:r>
              <a:rPr lang="en-US" sz="900" b="1" dirty="0" smtClean="0"/>
              <a:t>TEMPORARY</a:t>
            </a:r>
            <a:br>
              <a:rPr lang="en-US" sz="900" b="1" dirty="0" smtClean="0"/>
            </a:br>
            <a:r>
              <a:rPr lang="en-US" sz="900" b="1" dirty="0" smtClean="0"/>
              <a:t>ENROLLEES</a:t>
            </a:r>
            <a:endParaRPr lang="en-US" sz="900" b="1" dirty="0"/>
          </a:p>
        </p:txBody>
      </p:sp>
      <p:sp>
        <p:nvSpPr>
          <p:cNvPr id="12" name="TextBox 11"/>
          <p:cNvSpPr txBox="1"/>
          <p:nvPr/>
        </p:nvSpPr>
        <p:spPr>
          <a:xfrm>
            <a:off x="4914622" y="2152648"/>
            <a:ext cx="1438553" cy="189796"/>
          </a:xfrm>
          <a:prstGeom prst="rect">
            <a:avLst/>
          </a:prstGeom>
          <a:solidFill>
            <a:schemeClr val="tx2"/>
          </a:solidFill>
        </p:spPr>
        <p:txBody>
          <a:bodyPr wrap="square" lIns="45720" tIns="25400" rIns="45720" bIns="25400" rtlCol="0">
            <a:spAutoFit/>
          </a:bodyPr>
          <a:lstStyle/>
          <a:p>
            <a:pPr algn="ctr"/>
            <a:r>
              <a:rPr lang="en-US" sz="900" b="1" dirty="0" smtClean="0">
                <a:solidFill>
                  <a:schemeClr val="bg1"/>
                </a:solidFill>
              </a:rPr>
              <a:t>MASSHEALTH ENROLLMENT</a:t>
            </a:r>
            <a:endParaRPr lang="en-US" sz="900" b="1" dirty="0">
              <a:solidFill>
                <a:schemeClr val="bg1"/>
              </a:solidFill>
            </a:endParaRPr>
          </a:p>
        </p:txBody>
      </p:sp>
      <p:sp>
        <p:nvSpPr>
          <p:cNvPr id="13" name="TextBox 12"/>
          <p:cNvSpPr txBox="1"/>
          <p:nvPr/>
        </p:nvSpPr>
        <p:spPr>
          <a:xfrm>
            <a:off x="5296936" y="4750700"/>
            <a:ext cx="672621" cy="189796"/>
          </a:xfrm>
          <a:prstGeom prst="rect">
            <a:avLst/>
          </a:prstGeom>
          <a:solidFill>
            <a:schemeClr val="accent2"/>
          </a:solidFill>
        </p:spPr>
        <p:txBody>
          <a:bodyPr wrap="none" lIns="45720" tIns="25400" rIns="45720" bIns="25400" rtlCol="0">
            <a:spAutoFit/>
          </a:bodyPr>
          <a:lstStyle/>
          <a:p>
            <a:pPr algn="ctr"/>
            <a:r>
              <a:rPr lang="en-US" sz="900" b="1" dirty="0" smtClean="0">
                <a:solidFill>
                  <a:schemeClr val="bg1"/>
                </a:solidFill>
              </a:rPr>
              <a:t>UNINSURED</a:t>
            </a:r>
            <a:endParaRPr lang="en-US" sz="900" b="1" dirty="0">
              <a:solidFill>
                <a:schemeClr val="bg1"/>
              </a:solidFill>
            </a:endParaRPr>
          </a:p>
        </p:txBody>
      </p:sp>
    </p:spTree>
    <p:extLst>
      <p:ext uri="{BB962C8B-B14F-4D97-AF65-F5344CB8AC3E}">
        <p14:creationId xmlns:p14="http://schemas.microsoft.com/office/powerpoint/2010/main" val="3625151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smtClean="0"/>
              <a:t>ACA IMPLEMENTATION HAS DRIVEN RECENT MASSHEALTH ENROLLMENT GROWTH, SHIFTING THE DISTRIBUTION OF MEMBERS TOWARD NON-ELDERLY, NON-DISABLED ADULTS</a:t>
            </a:r>
          </a:p>
        </p:txBody>
      </p:sp>
      <p:sp>
        <p:nvSpPr>
          <p:cNvPr id="3" name="Slide Number Placeholder 2"/>
          <p:cNvSpPr>
            <a:spLocks noGrp="1"/>
          </p:cNvSpPr>
          <p:nvPr>
            <p:ph type="sldNum" sz="quarter" idx="10"/>
          </p:nvPr>
        </p:nvSpPr>
        <p:spPr/>
        <p:txBody>
          <a:bodyPr/>
          <a:lstStyle/>
          <a:p>
            <a:fld id="{8BA7C236-6D5E-490B-80DD-CBD2BF0A1A2D}" type="slidenum">
              <a:rPr lang="en-US" smtClean="0">
                <a:solidFill>
                  <a:srgbClr val="969696">
                    <a:lumMod val="50000"/>
                  </a:srgbClr>
                </a:solidFill>
              </a:rPr>
              <a:pPr/>
              <a:t>14</a:t>
            </a:fld>
            <a:endParaRPr lang="en-US" dirty="0">
              <a:solidFill>
                <a:srgbClr val="969696">
                  <a:lumMod val="50000"/>
                </a:srgbClr>
              </a:solidFill>
            </a:endParaRPr>
          </a:p>
        </p:txBody>
      </p:sp>
      <p:sp>
        <p:nvSpPr>
          <p:cNvPr id="6" name="Text Box 11"/>
          <p:cNvSpPr txBox="1">
            <a:spLocks noChangeArrowheads="1"/>
          </p:cNvSpPr>
          <p:nvPr/>
        </p:nvSpPr>
        <p:spPr bwMode="auto">
          <a:xfrm>
            <a:off x="6627812" y="1819656"/>
            <a:ext cx="2154237"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From June 2013 to January 2016, </a:t>
            </a:r>
            <a:r>
              <a:rPr lang="en-US" dirty="0" err="1" smtClean="0">
                <a:solidFill>
                  <a:srgbClr val="1C1C1C"/>
                </a:solidFill>
              </a:rPr>
              <a:t>MassHealth</a:t>
            </a:r>
            <a:r>
              <a:rPr lang="en-US" dirty="0" smtClean="0">
                <a:solidFill>
                  <a:srgbClr val="1C1C1C"/>
                </a:solidFill>
              </a:rPr>
              <a:t> grew by nearly 500,000 members. Much of that growth occurred among adults without disabilities, many of whom became eligible for the first time in January 2014, when the ACA’s Medicaid expansion took effect. Many of the expansion population are non-disabled adults who now represent 43 percent of the total MassHealth membership</a:t>
            </a:r>
            <a:r>
              <a:rPr lang="en-US" dirty="0">
                <a:solidFill>
                  <a:srgbClr val="1C1C1C"/>
                </a:solidFill>
              </a:rPr>
              <a:t>,</a:t>
            </a:r>
            <a:r>
              <a:rPr lang="en-US" dirty="0" smtClean="0">
                <a:solidFill>
                  <a:srgbClr val="1C1C1C"/>
                </a:solidFill>
              </a:rPr>
              <a:t> an increase from 32 percent in 2013. </a:t>
            </a:r>
          </a:p>
          <a:p>
            <a:pPr fontAlgn="base">
              <a:spcAft>
                <a:spcPct val="0"/>
              </a:spcAft>
              <a:buClr>
                <a:srgbClr val="5A8F7C"/>
              </a:buClr>
            </a:pPr>
            <a:r>
              <a:rPr lang="en-US" dirty="0" smtClean="0">
                <a:solidFill>
                  <a:srgbClr val="1C1C1C"/>
                </a:solidFill>
              </a:rPr>
              <a:t>Other populations whose eligibility was not directly affected by the ACA grew as well, though their numerical growth is obscured by the swell of non-disabled adults. The total </a:t>
            </a:r>
            <a:r>
              <a:rPr lang="en-US" dirty="0">
                <a:solidFill>
                  <a:srgbClr val="1C1C1C"/>
                </a:solidFill>
              </a:rPr>
              <a:t>number of seniors </a:t>
            </a:r>
            <a:r>
              <a:rPr lang="en-US" dirty="0" smtClean="0">
                <a:solidFill>
                  <a:srgbClr val="1C1C1C"/>
                </a:solidFill>
              </a:rPr>
              <a:t>enrolled in </a:t>
            </a:r>
            <a:r>
              <a:rPr lang="en-US" dirty="0" err="1" smtClean="0">
                <a:solidFill>
                  <a:srgbClr val="1C1C1C"/>
                </a:solidFill>
              </a:rPr>
              <a:t>MassHealth</a:t>
            </a:r>
            <a:r>
              <a:rPr lang="en-US" dirty="0" smtClean="0">
                <a:solidFill>
                  <a:srgbClr val="1C1C1C"/>
                </a:solidFill>
              </a:rPr>
              <a:t> grew 12 percent, even though the number of seniors in nursing facilities fell by 7 percent. The </a:t>
            </a:r>
            <a:r>
              <a:rPr lang="en-US" dirty="0">
                <a:solidFill>
                  <a:srgbClr val="1C1C1C"/>
                </a:solidFill>
              </a:rPr>
              <a:t>number of children covered by MassHealth increased </a:t>
            </a:r>
            <a:r>
              <a:rPr lang="en-US" dirty="0" smtClean="0">
                <a:solidFill>
                  <a:srgbClr val="1C1C1C"/>
                </a:solidFill>
              </a:rPr>
              <a:t>14 percent. </a:t>
            </a:r>
            <a:endParaRPr lang="en-US" dirty="0">
              <a:solidFill>
                <a:srgbClr val="1C1C1C"/>
              </a:solidFill>
            </a:endParaRPr>
          </a:p>
          <a:p>
            <a:pPr fontAlgn="base">
              <a:spcAft>
                <a:spcPct val="0"/>
              </a:spcAft>
              <a:buClr>
                <a:srgbClr val="5A8F7C"/>
              </a:buClr>
            </a:pPr>
            <a:endParaRPr lang="en-US" dirty="0" smtClean="0">
              <a:solidFill>
                <a:srgbClr val="1C1C1C"/>
              </a:solidFill>
            </a:endParaRPr>
          </a:p>
        </p:txBody>
      </p:sp>
      <p:sp>
        <p:nvSpPr>
          <p:cNvPr id="47109"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smtClean="0">
                <a:solidFill>
                  <a:srgbClr val="1C1C1C"/>
                </a:solidFill>
              </a:rPr>
              <a:t>MassHealth, January 2016 Snapshot </a:t>
            </a:r>
            <a:r>
              <a:rPr lang="en-US" sz="800" dirty="0">
                <a:solidFill>
                  <a:srgbClr val="1C1C1C"/>
                </a:solidFill>
              </a:rPr>
              <a:t>R</a:t>
            </a:r>
            <a:r>
              <a:rPr lang="en-US" sz="800" dirty="0" smtClean="0">
                <a:solidFill>
                  <a:srgbClr val="1C1C1C"/>
                </a:solidFill>
              </a:rPr>
              <a:t>eport. Figures exclude applicants assigned “Temporary Medicaid” status in 2014. </a:t>
            </a:r>
            <a:endParaRPr lang="en-US" sz="800" dirty="0">
              <a:solidFill>
                <a:srgbClr val="1C1C1C"/>
              </a:solidFill>
            </a:endParaRP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rPr>
              <a:t>DISTRIBUTION OF MASSHEALTH ENROLLMENT, 2013-2016</a:t>
            </a:r>
            <a:br>
              <a:rPr lang="en-US" sz="1000" b="1" dirty="0" smtClean="0">
                <a:solidFill>
                  <a:prstClr val="black"/>
                </a:solidFill>
              </a:rPr>
            </a:br>
            <a:r>
              <a:rPr lang="en-US" sz="1000" b="1" dirty="0" smtClean="0">
                <a:solidFill>
                  <a:prstClr val="black"/>
                </a:solidFill>
              </a:rPr>
              <a:t>(</a:t>
            </a:r>
            <a:r>
              <a:rPr lang="en-US" sz="800" b="1" dirty="0" smtClean="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1103075698"/>
              </p:ext>
            </p:extLst>
          </p:nvPr>
        </p:nvGraphicFramePr>
        <p:xfrm>
          <a:off x="457200" y="2106753"/>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398996" y="5091295"/>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38%</a:t>
            </a:r>
            <a:endParaRPr lang="en-US" sz="1000" b="1" dirty="0"/>
          </a:p>
        </p:txBody>
      </p:sp>
      <p:sp>
        <p:nvSpPr>
          <p:cNvPr id="11" name="TextBox 1"/>
          <p:cNvSpPr txBox="1"/>
          <p:nvPr/>
        </p:nvSpPr>
        <p:spPr>
          <a:xfrm>
            <a:off x="1398996" y="432157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12" name="TextBox 1"/>
          <p:cNvSpPr txBox="1"/>
          <p:nvPr/>
        </p:nvSpPr>
        <p:spPr>
          <a:xfrm>
            <a:off x="1398996" y="3885820"/>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3" name="TextBox 1"/>
          <p:cNvSpPr txBox="1"/>
          <p:nvPr/>
        </p:nvSpPr>
        <p:spPr>
          <a:xfrm>
            <a:off x="1398996" y="3664362"/>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18%</a:t>
            </a:r>
            <a:endParaRPr lang="en-US" sz="1000" b="1" dirty="0"/>
          </a:p>
        </p:txBody>
      </p:sp>
      <p:sp>
        <p:nvSpPr>
          <p:cNvPr id="14" name="TextBox 1"/>
          <p:cNvSpPr txBox="1"/>
          <p:nvPr/>
        </p:nvSpPr>
        <p:spPr>
          <a:xfrm>
            <a:off x="1398996" y="334665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9</a:t>
            </a:r>
            <a:r>
              <a:rPr lang="en-US" sz="1000" b="1" dirty="0" smtClean="0">
                <a:solidFill>
                  <a:schemeClr val="bg1"/>
                </a:solidFill>
              </a:rPr>
              <a:t>%</a:t>
            </a:r>
            <a:endParaRPr lang="en-US" sz="1000" b="1" dirty="0">
              <a:solidFill>
                <a:schemeClr val="bg1"/>
              </a:solidFill>
            </a:endParaRPr>
          </a:p>
        </p:txBody>
      </p:sp>
      <p:sp>
        <p:nvSpPr>
          <p:cNvPr id="15" name="TextBox 1"/>
          <p:cNvSpPr txBox="1"/>
          <p:nvPr/>
        </p:nvSpPr>
        <p:spPr>
          <a:xfrm>
            <a:off x="2314557" y="5079283"/>
            <a:ext cx="457237" cy="2473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33%</a:t>
            </a:r>
            <a:endParaRPr lang="en-US" sz="1000" b="1" dirty="0"/>
          </a:p>
        </p:txBody>
      </p:sp>
      <p:sp>
        <p:nvSpPr>
          <p:cNvPr id="17" name="TextBox 1"/>
          <p:cNvSpPr txBox="1"/>
          <p:nvPr/>
        </p:nvSpPr>
        <p:spPr>
          <a:xfrm>
            <a:off x="2314557" y="4096091"/>
            <a:ext cx="457237" cy="23812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39%</a:t>
            </a:r>
            <a:endParaRPr lang="en-US" sz="1000" b="1" dirty="0">
              <a:solidFill>
                <a:schemeClr val="bg1"/>
              </a:solidFill>
            </a:endParaRPr>
          </a:p>
        </p:txBody>
      </p:sp>
      <p:sp>
        <p:nvSpPr>
          <p:cNvPr id="18" name="TextBox 1"/>
          <p:cNvSpPr txBox="1"/>
          <p:nvPr/>
        </p:nvSpPr>
        <p:spPr>
          <a:xfrm>
            <a:off x="2314557" y="3531696"/>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9" name="TextBox 1"/>
          <p:cNvSpPr txBox="1"/>
          <p:nvPr/>
        </p:nvSpPr>
        <p:spPr>
          <a:xfrm>
            <a:off x="2314557" y="3301599"/>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16%</a:t>
            </a:r>
            <a:endParaRPr lang="en-US" sz="1000" b="1" dirty="0"/>
          </a:p>
        </p:txBody>
      </p:sp>
      <p:sp>
        <p:nvSpPr>
          <p:cNvPr id="20" name="TextBox 1"/>
          <p:cNvSpPr txBox="1"/>
          <p:nvPr/>
        </p:nvSpPr>
        <p:spPr>
          <a:xfrm>
            <a:off x="2314556" y="2981894"/>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8%</a:t>
            </a:r>
            <a:endParaRPr lang="en-US" sz="1000" b="1" dirty="0">
              <a:solidFill>
                <a:schemeClr val="bg1"/>
              </a:solidFill>
            </a:endParaRPr>
          </a:p>
        </p:txBody>
      </p:sp>
      <p:sp>
        <p:nvSpPr>
          <p:cNvPr id="21" name="TextBox 1"/>
          <p:cNvSpPr txBox="1"/>
          <p:nvPr/>
        </p:nvSpPr>
        <p:spPr>
          <a:xfrm>
            <a:off x="3204031" y="5108202"/>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33%</a:t>
            </a:r>
            <a:endParaRPr lang="en-US" sz="1000" b="1" dirty="0"/>
          </a:p>
        </p:txBody>
      </p:sp>
      <p:sp>
        <p:nvSpPr>
          <p:cNvPr id="22" name="TextBox 1"/>
          <p:cNvSpPr txBox="1"/>
          <p:nvPr/>
        </p:nvSpPr>
        <p:spPr>
          <a:xfrm>
            <a:off x="3204031" y="3899175"/>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42%</a:t>
            </a:r>
            <a:endParaRPr lang="en-US" sz="1000" b="1" dirty="0">
              <a:solidFill>
                <a:schemeClr val="bg1"/>
              </a:solidFill>
            </a:endParaRPr>
          </a:p>
        </p:txBody>
      </p:sp>
      <p:sp>
        <p:nvSpPr>
          <p:cNvPr id="23" name="TextBox 1"/>
          <p:cNvSpPr txBox="1"/>
          <p:nvPr/>
        </p:nvSpPr>
        <p:spPr>
          <a:xfrm>
            <a:off x="3098250" y="3210462"/>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24" name="TextBox 1"/>
          <p:cNvSpPr txBox="1"/>
          <p:nvPr/>
        </p:nvSpPr>
        <p:spPr>
          <a:xfrm>
            <a:off x="3127855" y="2991018"/>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25" name="TextBox 1"/>
          <p:cNvSpPr txBox="1"/>
          <p:nvPr/>
        </p:nvSpPr>
        <p:spPr>
          <a:xfrm>
            <a:off x="3127855" y="2605381"/>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r>
              <a:rPr lang="en-US" sz="1000" b="1" dirty="0" smtClean="0">
                <a:solidFill>
                  <a:schemeClr val="bg1"/>
                </a:solidFill>
              </a:rPr>
              <a:t>%</a:t>
            </a:r>
            <a:endParaRPr lang="en-US" sz="1000" b="1" dirty="0">
              <a:solidFill>
                <a:schemeClr val="bg1"/>
              </a:solidFill>
            </a:endParaRPr>
          </a:p>
        </p:txBody>
      </p:sp>
      <p:sp>
        <p:nvSpPr>
          <p:cNvPr id="28" name="Rectangle 27"/>
          <p:cNvSpPr/>
          <p:nvPr/>
        </p:nvSpPr>
        <p:spPr>
          <a:xfrm>
            <a:off x="4636024" y="390602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29" name="Rectangle 28"/>
          <p:cNvSpPr/>
          <p:nvPr/>
        </p:nvSpPr>
        <p:spPr>
          <a:xfrm>
            <a:off x="4636024" y="51150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30" name="Rectangle 29"/>
          <p:cNvSpPr/>
          <p:nvPr/>
        </p:nvSpPr>
        <p:spPr>
          <a:xfrm>
            <a:off x="4636024" y="2918716"/>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31" name="Rectangle 30"/>
          <p:cNvSpPr/>
          <p:nvPr/>
        </p:nvSpPr>
        <p:spPr>
          <a:xfrm>
            <a:off x="4636024" y="3203816"/>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33" name="Rectangle 32"/>
          <p:cNvSpPr/>
          <p:nvPr/>
        </p:nvSpPr>
        <p:spPr>
          <a:xfrm>
            <a:off x="4636024" y="2396141"/>
            <a:ext cx="164592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tx1"/>
                </a:solidFill>
              </a:rPr>
              <a:t>SENIORS IN NURSING FACILITIES</a:t>
            </a:r>
            <a:endParaRPr lang="en-US" sz="900" i="1" dirty="0">
              <a:solidFill>
                <a:schemeClr val="tx1"/>
              </a:solidFill>
            </a:endParaRPr>
          </a:p>
        </p:txBody>
      </p:sp>
      <p:sp>
        <p:nvSpPr>
          <p:cNvPr id="36" name="Rectangle 35"/>
          <p:cNvSpPr/>
          <p:nvPr/>
        </p:nvSpPr>
        <p:spPr>
          <a:xfrm>
            <a:off x="463602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 IN COMMUNITY</a:t>
            </a:r>
            <a:endParaRPr lang="en-US" sz="900" i="1" dirty="0">
              <a:solidFill>
                <a:schemeClr val="bg1"/>
              </a:solidFill>
            </a:endParaRPr>
          </a:p>
        </p:txBody>
      </p:sp>
      <p:sp>
        <p:nvSpPr>
          <p:cNvPr id="32" name="TextBox 1"/>
          <p:cNvSpPr txBox="1"/>
          <p:nvPr/>
        </p:nvSpPr>
        <p:spPr>
          <a:xfrm>
            <a:off x="1307575" y="3083355"/>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1,380,946</a:t>
            </a:r>
            <a:endParaRPr lang="en-US" sz="1200" b="1" dirty="0"/>
          </a:p>
        </p:txBody>
      </p:sp>
      <p:sp>
        <p:nvSpPr>
          <p:cNvPr id="34" name="TextBox 1"/>
          <p:cNvSpPr txBox="1"/>
          <p:nvPr/>
        </p:nvSpPr>
        <p:spPr>
          <a:xfrm>
            <a:off x="3112610" y="2315255"/>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1,800,320</a:t>
            </a:r>
            <a:endParaRPr lang="en-US" sz="1200" b="1" dirty="0"/>
          </a:p>
        </p:txBody>
      </p:sp>
      <p:sp>
        <p:nvSpPr>
          <p:cNvPr id="35" name="TextBox 1"/>
          <p:cNvSpPr txBox="1"/>
          <p:nvPr/>
        </p:nvSpPr>
        <p:spPr>
          <a:xfrm>
            <a:off x="2223135" y="2705436"/>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1,595,640</a:t>
            </a:r>
            <a:endParaRPr lang="en-US" sz="1200" b="1" dirty="0"/>
          </a:p>
        </p:txBody>
      </p:sp>
      <p:sp>
        <p:nvSpPr>
          <p:cNvPr id="37" name="TextBox 1"/>
          <p:cNvSpPr txBox="1"/>
          <p:nvPr/>
        </p:nvSpPr>
        <p:spPr>
          <a:xfrm>
            <a:off x="3995944" y="2239047"/>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1,858,360</a:t>
            </a:r>
            <a:endParaRPr lang="en-US" sz="1200" b="1" dirty="0"/>
          </a:p>
        </p:txBody>
      </p:sp>
      <p:sp>
        <p:nvSpPr>
          <p:cNvPr id="39" name="TextBox 1"/>
          <p:cNvSpPr txBox="1"/>
          <p:nvPr/>
        </p:nvSpPr>
        <p:spPr>
          <a:xfrm>
            <a:off x="4111140" y="5118820"/>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32%</a:t>
            </a:r>
            <a:endParaRPr lang="en-US" sz="1000" b="1" dirty="0"/>
          </a:p>
        </p:txBody>
      </p:sp>
      <p:sp>
        <p:nvSpPr>
          <p:cNvPr id="40" name="TextBox 1"/>
          <p:cNvSpPr txBox="1"/>
          <p:nvPr/>
        </p:nvSpPr>
        <p:spPr>
          <a:xfrm>
            <a:off x="4087365" y="3852854"/>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43%</a:t>
            </a:r>
            <a:endParaRPr lang="en-US" sz="1000" b="1" dirty="0">
              <a:solidFill>
                <a:schemeClr val="bg1"/>
              </a:solidFill>
            </a:endParaRPr>
          </a:p>
        </p:txBody>
      </p:sp>
      <p:sp>
        <p:nvSpPr>
          <p:cNvPr id="41" name="TextBox 1"/>
          <p:cNvSpPr txBox="1"/>
          <p:nvPr/>
        </p:nvSpPr>
        <p:spPr>
          <a:xfrm>
            <a:off x="3995925" y="3121760"/>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42" name="TextBox 1"/>
          <p:cNvSpPr txBox="1"/>
          <p:nvPr/>
        </p:nvSpPr>
        <p:spPr>
          <a:xfrm>
            <a:off x="3994283" y="2902849"/>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43" name="TextBox 1"/>
          <p:cNvSpPr txBox="1"/>
          <p:nvPr/>
        </p:nvSpPr>
        <p:spPr>
          <a:xfrm>
            <a:off x="4026433" y="2543758"/>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r>
              <a:rPr lang="en-US" sz="1000" b="1" dirty="0" smtClean="0">
                <a:solidFill>
                  <a:schemeClr val="bg1"/>
                </a:solidFill>
              </a:rPr>
              <a:t>%</a:t>
            </a:r>
            <a:endParaRPr lang="en-US" sz="1000" b="1" dirty="0">
              <a:solidFill>
                <a:schemeClr val="bg1"/>
              </a:solidFill>
            </a:endParaRPr>
          </a:p>
        </p:txBody>
      </p:sp>
    </p:spTree>
    <p:extLst>
      <p:ext uri="{BB962C8B-B14F-4D97-AF65-F5344CB8AC3E}">
        <p14:creationId xmlns:p14="http://schemas.microsoft.com/office/powerpoint/2010/main" val="1144275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smtClean="0"/>
              <a:t>NEARLY 70 PERCENT OF MASSHEALTH MEMBERS </a:t>
            </a:r>
            <a:br>
              <a:rPr lang="en-US" dirty="0" smtClean="0"/>
            </a:br>
            <a:r>
              <a:rPr lang="en-US" dirty="0" smtClean="0"/>
              <a:t>ARE ENROLLED IN MANAGED CARE</a:t>
            </a:r>
          </a:p>
        </p:txBody>
      </p:sp>
      <p:sp>
        <p:nvSpPr>
          <p:cNvPr id="3" name="Slide Number Placeholder 2"/>
          <p:cNvSpPr>
            <a:spLocks noGrp="1"/>
          </p:cNvSpPr>
          <p:nvPr>
            <p:ph type="sldNum" sz="quarter" idx="10"/>
          </p:nvPr>
        </p:nvSpPr>
        <p:spPr/>
        <p:txBody>
          <a:bodyPr/>
          <a:lstStyle/>
          <a:p>
            <a:pPr>
              <a:defRPr/>
            </a:pPr>
            <a:fld id="{9E2FD372-2CE6-4C7B-90AE-F93F03DF2A84}" type="slidenum">
              <a:rPr lang="en-US" smtClean="0"/>
              <a:pPr>
                <a:defRPr/>
              </a:pPr>
              <a:t>15</a:t>
            </a:fld>
            <a:endParaRPr lang="en-US" dirty="0"/>
          </a:p>
        </p:txBody>
      </p:sp>
      <p:sp>
        <p:nvSpPr>
          <p:cNvPr id="6" name="Text Box 11"/>
          <p:cNvSpPr txBox="1">
            <a:spLocks noChangeArrowheads="1"/>
          </p:cNvSpPr>
          <p:nvPr/>
        </p:nvSpPr>
        <p:spPr bwMode="auto">
          <a:xfrm>
            <a:off x="6627814" y="1815306"/>
            <a:ext cx="2227862"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smtClean="0"/>
              <a:t>MassHealth members </a:t>
            </a:r>
            <a:r>
              <a:rPr lang="en-US" dirty="0"/>
              <a:t>under age </a:t>
            </a:r>
            <a:r>
              <a:rPr lang="en-US" dirty="0" smtClean="0"/>
              <a:t>65 have two managed care enrollment options: the </a:t>
            </a:r>
            <a:r>
              <a:rPr lang="en-US" dirty="0"/>
              <a:t>MassHealth-administered Primary Care Clinician (PCC) </a:t>
            </a:r>
            <a:r>
              <a:rPr lang="en-US" dirty="0" smtClean="0"/>
              <a:t>Plan or a MassHealth-contracted private managed </a:t>
            </a:r>
            <a:r>
              <a:rPr lang="en-US" dirty="0"/>
              <a:t>care </a:t>
            </a:r>
            <a:r>
              <a:rPr lang="en-US" dirty="0" smtClean="0"/>
              <a:t>organization </a:t>
            </a:r>
            <a:r>
              <a:rPr lang="en-US" dirty="0"/>
              <a:t>(</a:t>
            </a:r>
            <a:r>
              <a:rPr lang="en-US" dirty="0" smtClean="0"/>
              <a:t>MCO). People with disabilities under </a:t>
            </a:r>
            <a:r>
              <a:rPr lang="en-US" dirty="0"/>
              <a:t>65 who </a:t>
            </a:r>
            <a:r>
              <a:rPr lang="en-US" dirty="0" smtClean="0"/>
              <a:t>have </a:t>
            </a:r>
            <a:r>
              <a:rPr lang="en-US" dirty="0"/>
              <a:t>MassHealth and Medicare may enroll in One </a:t>
            </a:r>
            <a:r>
              <a:rPr lang="en-US" dirty="0" smtClean="0"/>
              <a:t>Care. </a:t>
            </a:r>
            <a:r>
              <a:rPr lang="en-US" dirty="0"/>
              <a:t>Seniors may enroll </a:t>
            </a:r>
            <a:r>
              <a:rPr lang="en-US" dirty="0" smtClean="0"/>
              <a:t>in Senior </a:t>
            </a:r>
            <a:r>
              <a:rPr lang="en-US" dirty="0"/>
              <a:t>Care Options (SCO</a:t>
            </a:r>
            <a:r>
              <a:rPr lang="en-US" dirty="0" smtClean="0"/>
              <a:t>) or, if they have significant disabilities, may enroll in the Program of All-Inclusive Care for the Elderly (PACE – available for age 55 and older). New </a:t>
            </a:r>
            <a:r>
              <a:rPr lang="en-US" dirty="0"/>
              <a:t>e</a:t>
            </a:r>
            <a:r>
              <a:rPr lang="en-US" dirty="0" smtClean="0"/>
              <a:t>nrollees under the ACA are enrolled in </a:t>
            </a:r>
            <a:r>
              <a:rPr lang="en-US" dirty="0" err="1" smtClean="0"/>
              <a:t>CarePlus</a:t>
            </a:r>
            <a:r>
              <a:rPr lang="en-US" dirty="0" smtClean="0"/>
              <a:t>. </a:t>
            </a:r>
          </a:p>
          <a:p>
            <a:r>
              <a:rPr lang="en-US" dirty="0" smtClean="0"/>
              <a:t>Members not in managed care are in </a:t>
            </a:r>
            <a:r>
              <a:rPr lang="en-US" dirty="0"/>
              <a:t>fee for service (FFS</a:t>
            </a:r>
            <a:r>
              <a:rPr lang="en-US" dirty="0" smtClean="0"/>
              <a:t>); they </a:t>
            </a:r>
            <a:r>
              <a:rPr lang="en-US" dirty="0"/>
              <a:t>include </a:t>
            </a:r>
            <a:r>
              <a:rPr lang="en-US" dirty="0" smtClean="0"/>
              <a:t>members with Medicare not </a:t>
            </a:r>
            <a:r>
              <a:rPr lang="en-US" dirty="0"/>
              <a:t>enrolled in </a:t>
            </a:r>
            <a:r>
              <a:rPr lang="en-US" dirty="0" smtClean="0"/>
              <a:t>One Care, SCO or PACE, </a:t>
            </a:r>
            <a:r>
              <a:rPr lang="en-US" dirty="0"/>
              <a:t>people with other coverage as primary (e.g., </a:t>
            </a:r>
            <a:r>
              <a:rPr lang="en-US" dirty="0" smtClean="0"/>
              <a:t>employer-sponsored </a:t>
            </a:r>
            <a:r>
              <a:rPr lang="en-US" dirty="0"/>
              <a:t>insurance</a:t>
            </a:r>
            <a:r>
              <a:rPr lang="en-US" dirty="0" smtClean="0"/>
              <a:t>), </a:t>
            </a:r>
            <a:r>
              <a:rPr lang="en-US" dirty="0"/>
              <a:t>people who </a:t>
            </a:r>
            <a:r>
              <a:rPr lang="en-US" dirty="0" smtClean="0"/>
              <a:t>live in an institution, and people with limited coverage due to their immigration status.</a:t>
            </a:r>
            <a:endParaRPr lang="en-US" dirty="0"/>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ENROLLMENT BY PAYER </a:t>
            </a:r>
            <a:r>
              <a:rPr lang="en-US" sz="1000" b="1" dirty="0" smtClean="0">
                <a:solidFill>
                  <a:prstClr val="black"/>
                </a:solidFill>
                <a:latin typeface="+mn-lt"/>
                <a:cs typeface="+mn-cs"/>
              </a:rPr>
              <a:t>TYPE, JANUARY 2016</a:t>
            </a:r>
            <a:endParaRPr lang="en-US" sz="1000" b="1" dirty="0">
              <a:solidFill>
                <a:prstClr val="black"/>
              </a:solidFill>
              <a:latin typeface="+mn-lt"/>
              <a:cs typeface="+mn-cs"/>
            </a:endParaRP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3" name="TextBox 6"/>
          <p:cNvSpPr txBox="1">
            <a:spLocks noChangeArrowheads="1"/>
          </p:cNvSpPr>
          <p:nvPr/>
        </p:nvSpPr>
        <p:spPr bwMode="auto">
          <a:xfrm>
            <a:off x="455613" y="6038434"/>
            <a:ext cx="6088062" cy="338554"/>
          </a:xfrm>
          <a:prstGeom prst="rect">
            <a:avLst/>
          </a:prstGeom>
          <a:noFill/>
          <a:ln w="9525">
            <a:noFill/>
            <a:miter lim="800000"/>
            <a:headEnd/>
            <a:tailEnd/>
          </a:ln>
        </p:spPr>
        <p:txBody>
          <a:bodyPr wrap="square" lIns="0" rIns="0" anchor="b">
            <a:spAutoFit/>
          </a:bodyPr>
          <a:lstStyle/>
          <a:p>
            <a:pPr eaLnBrk="0" hangingPunct="0"/>
            <a:r>
              <a:rPr lang="en-US" sz="800" dirty="0">
                <a:solidFill>
                  <a:srgbClr val="000000"/>
                </a:solidFill>
                <a:ea typeface="ＭＳ Ｐゴシック"/>
                <a:cs typeface="ＭＳ Ｐゴシック"/>
              </a:rPr>
              <a:t>*</a:t>
            </a:r>
            <a:r>
              <a:rPr lang="en-US" sz="800" dirty="0" err="1">
                <a:solidFill>
                  <a:srgbClr val="000000"/>
                </a:solidFill>
                <a:ea typeface="ＭＳ Ｐゴシック"/>
                <a:cs typeface="ＭＳ Ｐゴシック"/>
              </a:rPr>
              <a:t>MassHealth</a:t>
            </a:r>
            <a:r>
              <a:rPr lang="en-US" sz="800" dirty="0">
                <a:solidFill>
                  <a:srgbClr val="000000"/>
                </a:solidFill>
                <a:ea typeface="ＭＳ Ｐゴシック"/>
                <a:cs typeface="ＭＳ Ｐゴシック"/>
              </a:rPr>
              <a:t> Limited provides coverage for emergency medical services for </a:t>
            </a:r>
            <a:r>
              <a:rPr lang="en-US" sz="800" dirty="0" smtClean="0">
                <a:solidFill>
                  <a:srgbClr val="000000"/>
                </a:solidFill>
                <a:ea typeface="ＭＳ Ｐゴシック"/>
                <a:cs typeface="ＭＳ Ｐゴシック"/>
              </a:rPr>
              <a:t>136,000 </a:t>
            </a:r>
            <a:r>
              <a:rPr lang="en-US" sz="800" dirty="0">
                <a:solidFill>
                  <a:srgbClr val="000000"/>
                </a:solidFill>
                <a:ea typeface="ＭＳ Ｐゴシック"/>
                <a:cs typeface="ＭＳ Ｐゴシック"/>
              </a:rPr>
              <a:t>undocumented non-citizens.</a:t>
            </a:r>
          </a:p>
          <a:p>
            <a:pPr eaLnBrk="0" hangingPunct="0"/>
            <a:r>
              <a:rPr lang="en-US" sz="600" dirty="0" smtClean="0">
                <a:solidFill>
                  <a:srgbClr val="1C1C1C"/>
                </a:solidFill>
              </a:rPr>
              <a:t>SOURCE</a:t>
            </a:r>
            <a:r>
              <a:rPr lang="en-US" sz="600" dirty="0">
                <a:solidFill>
                  <a:srgbClr val="000000"/>
                </a:solidFill>
                <a:ea typeface="ＭＳ Ｐゴシック"/>
                <a:cs typeface="ＭＳ Ｐゴシック"/>
              </a:rPr>
              <a:t>: </a:t>
            </a:r>
            <a:r>
              <a:rPr lang="en-US" sz="800" dirty="0">
                <a:solidFill>
                  <a:srgbClr val="000000"/>
                </a:solidFill>
                <a:ea typeface="ＭＳ Ｐゴシック"/>
                <a:cs typeface="ＭＳ Ｐゴシック"/>
              </a:rPr>
              <a:t>MassHealth, </a:t>
            </a:r>
            <a:r>
              <a:rPr lang="en-US" sz="800" dirty="0" smtClean="0">
                <a:solidFill>
                  <a:srgbClr val="000000"/>
                </a:solidFill>
                <a:ea typeface="ＭＳ Ｐゴシック"/>
                <a:cs typeface="ＭＳ Ｐゴシック"/>
              </a:rPr>
              <a:t>January 2016 Snapshot </a:t>
            </a:r>
            <a:r>
              <a:rPr lang="en-US" sz="800" dirty="0">
                <a:solidFill>
                  <a:srgbClr val="000000"/>
                </a:solidFill>
                <a:ea typeface="ＭＳ Ｐゴシック"/>
                <a:cs typeface="ＭＳ Ｐゴシック"/>
              </a:rPr>
              <a:t>Report</a:t>
            </a:r>
            <a:r>
              <a:rPr lang="en-US" sz="800" dirty="0" smtClean="0">
                <a:solidFill>
                  <a:srgbClr val="000000"/>
                </a:solidFill>
                <a:ea typeface="ＭＳ Ｐゴシック"/>
                <a:cs typeface="ＭＳ Ｐゴシック"/>
              </a:rPr>
              <a:t>. </a:t>
            </a:r>
          </a:p>
        </p:txBody>
      </p:sp>
      <p:graphicFrame>
        <p:nvGraphicFramePr>
          <p:cNvPr id="24" name="Chart 23"/>
          <p:cNvGraphicFramePr/>
          <p:nvPr>
            <p:extLst>
              <p:ext uri="{D42A27DB-BD31-4B8C-83A1-F6EECF244321}">
                <p14:modId xmlns:p14="http://schemas.microsoft.com/office/powerpoint/2010/main" val="1553439443"/>
              </p:ext>
            </p:extLst>
          </p:nvPr>
        </p:nvGraphicFramePr>
        <p:xfrm>
          <a:off x="728254" y="2276392"/>
          <a:ext cx="5436641" cy="3624427"/>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p:cNvGrpSpPr/>
          <p:nvPr/>
        </p:nvGrpSpPr>
        <p:grpSpPr>
          <a:xfrm>
            <a:off x="4772025" y="3114334"/>
            <a:ext cx="1515931" cy="347137"/>
            <a:chOff x="4772025" y="3304834"/>
            <a:chExt cx="1515931" cy="347137"/>
          </a:xfrm>
        </p:grpSpPr>
        <p:sp>
          <p:nvSpPr>
            <p:cNvPr id="27" name="Rectangle 26"/>
            <p:cNvSpPr/>
            <p:nvPr/>
          </p:nvSpPr>
          <p:spPr>
            <a:xfrm>
              <a:off x="5386106" y="3304834"/>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smtClean="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284,827</a:t>
              </a:r>
              <a:endParaRPr lang="en-US" sz="1200" i="1" dirty="0">
                <a:solidFill>
                  <a:schemeClr val="tx1"/>
                </a:solidFill>
              </a:endParaRPr>
            </a:p>
          </p:txBody>
        </p:sp>
      </p:grpSp>
      <p:grpSp>
        <p:nvGrpSpPr>
          <p:cNvPr id="8" name="Group 7"/>
          <p:cNvGrpSpPr/>
          <p:nvPr/>
        </p:nvGrpSpPr>
        <p:grpSpPr>
          <a:xfrm>
            <a:off x="5238128" y="3549216"/>
            <a:ext cx="1139706" cy="221599"/>
            <a:chOff x="5249523" y="3889238"/>
            <a:chExt cx="1139706" cy="221599"/>
          </a:xfrm>
        </p:grpSpPr>
        <p:sp>
          <p:nvSpPr>
            <p:cNvPr id="33" name="Rectangle 32"/>
            <p:cNvSpPr/>
            <p:nvPr/>
          </p:nvSpPr>
          <p:spPr>
            <a:xfrm>
              <a:off x="5249523" y="3889238"/>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12,896</a:t>
              </a:r>
              <a:endParaRPr lang="en-US" sz="1000" i="1" dirty="0">
                <a:solidFill>
                  <a:schemeClr val="tx1"/>
                </a:solidFill>
              </a:endParaRPr>
            </a:p>
          </p:txBody>
        </p:sp>
        <p:sp>
          <p:nvSpPr>
            <p:cNvPr id="28" name="Rectangle 27"/>
            <p:cNvSpPr/>
            <p:nvPr/>
          </p:nvSpPr>
          <p:spPr>
            <a:xfrm>
              <a:off x="5807981" y="3912322"/>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a:t>
              </a:r>
              <a:r>
                <a:rPr lang="en-US" sz="900" b="1" dirty="0" smtClean="0">
                  <a:solidFill>
                    <a:srgbClr val="1C1C1C"/>
                  </a:solidFill>
                </a:rPr>
                <a:t>CARE</a:t>
              </a:r>
              <a:endParaRPr lang="en-US" sz="900" b="1" dirty="0">
                <a:solidFill>
                  <a:srgbClr val="1C1C1C"/>
                </a:solidFill>
              </a:endParaRPr>
            </a:p>
          </p:txBody>
        </p:sp>
      </p:grpSp>
      <p:grpSp>
        <p:nvGrpSpPr>
          <p:cNvPr id="5" name="Group 4"/>
          <p:cNvGrpSpPr/>
          <p:nvPr/>
        </p:nvGrpSpPr>
        <p:grpSpPr>
          <a:xfrm>
            <a:off x="4663986" y="4823273"/>
            <a:ext cx="1190849" cy="221599"/>
            <a:chOff x="4663986" y="4823273"/>
            <a:chExt cx="1190849" cy="221599"/>
          </a:xfrm>
        </p:grpSpPr>
        <p:sp>
          <p:nvSpPr>
            <p:cNvPr id="29" name="Rectangle 28"/>
            <p:cNvSpPr/>
            <p:nvPr/>
          </p:nvSpPr>
          <p:spPr>
            <a:xfrm>
              <a:off x="5273586" y="4846356"/>
              <a:ext cx="581249"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bg1"/>
                  </a:solidFill>
                </a:rPr>
                <a:t>PCC PLAN </a:t>
              </a:r>
              <a:endParaRPr lang="en-US" sz="900" i="1" dirty="0">
                <a:solidFill>
                  <a:schemeClr val="bg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383,200</a:t>
              </a:r>
              <a:endParaRPr lang="en-US" sz="1200" i="1" dirty="0">
                <a:solidFill>
                  <a:schemeClr val="tx1"/>
                </a:solidFill>
              </a:endParaRPr>
            </a:p>
          </p:txBody>
        </p:sp>
      </p:grpSp>
      <p:grpSp>
        <p:nvGrpSpPr>
          <p:cNvPr id="9" name="Group 8"/>
          <p:cNvGrpSpPr/>
          <p:nvPr/>
        </p:nvGrpSpPr>
        <p:grpSpPr>
          <a:xfrm>
            <a:off x="5251004" y="3740314"/>
            <a:ext cx="1168562" cy="221599"/>
            <a:chOff x="5249522" y="4098788"/>
            <a:chExt cx="1168562" cy="221599"/>
          </a:xfrm>
        </p:grpSpPr>
        <p:sp>
          <p:nvSpPr>
            <p:cNvPr id="35" name="Rectangle 34"/>
            <p:cNvSpPr/>
            <p:nvPr/>
          </p:nvSpPr>
          <p:spPr>
            <a:xfrm>
              <a:off x="5249522" y="4098788"/>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44,430</a:t>
              </a:r>
              <a:endParaRPr lang="en-US" sz="1000" b="1" dirty="0">
                <a:solidFill>
                  <a:schemeClr val="tx1"/>
                </a:solidFill>
              </a:endParaRPr>
            </a:p>
          </p:txBody>
        </p:sp>
        <p:sp>
          <p:nvSpPr>
            <p:cNvPr id="30" name="Rectangle 29"/>
            <p:cNvSpPr/>
            <p:nvPr/>
          </p:nvSpPr>
          <p:spPr>
            <a:xfrm>
              <a:off x="5801569" y="4121870"/>
              <a:ext cx="616515"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smtClean="0">
                  <a:solidFill>
                    <a:srgbClr val="1C1C1C"/>
                  </a:solidFill>
                </a:rPr>
                <a:t>SCO, PACE </a:t>
              </a:r>
              <a:endParaRPr lang="en-US" sz="900" b="1" dirty="0">
                <a:solidFill>
                  <a:srgbClr val="1C1C1C"/>
                </a:solidFill>
              </a:endParaRPr>
            </a:p>
          </p:txBody>
        </p:sp>
      </p:grpSp>
      <p:grpSp>
        <p:nvGrpSpPr>
          <p:cNvPr id="36" name="Group 35"/>
          <p:cNvGrpSpPr/>
          <p:nvPr/>
        </p:nvGrpSpPr>
        <p:grpSpPr>
          <a:xfrm>
            <a:off x="691252" y="4829882"/>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bg1"/>
                  </a:solidFill>
                </a:rPr>
                <a:t>FFS, </a:t>
              </a:r>
              <a:r>
                <a:rPr lang="en-US" sz="900" b="1" dirty="0" smtClean="0">
                  <a:solidFill>
                    <a:schemeClr val="bg1"/>
                  </a:solidFill>
                </a:rPr>
                <a:t>PREMIUM</a:t>
              </a:r>
              <a:br>
                <a:rPr lang="en-US" sz="900" b="1" dirty="0" smtClean="0">
                  <a:solidFill>
                    <a:schemeClr val="bg1"/>
                  </a:solidFill>
                </a:rPr>
              </a:br>
              <a:r>
                <a:rPr lang="en-US" sz="900" b="1" dirty="0" smtClean="0">
                  <a:solidFill>
                    <a:schemeClr val="bg1"/>
                  </a:solidFill>
                </a:rPr>
                <a:t>ASSISTANCE</a:t>
              </a:r>
              <a:br>
                <a:rPr lang="en-US" sz="900" b="1" dirty="0" smtClean="0">
                  <a:solidFill>
                    <a:schemeClr val="bg1"/>
                  </a:solidFill>
                </a:rPr>
              </a:br>
              <a:r>
                <a:rPr lang="en-US" sz="900" b="1" dirty="0" smtClean="0">
                  <a:solidFill>
                    <a:schemeClr val="bg1"/>
                  </a:solidFill>
                </a:rPr>
                <a:t>AND </a:t>
              </a:r>
              <a:r>
                <a:rPr lang="en-US" sz="900" b="1" dirty="0">
                  <a:solidFill>
                    <a:schemeClr val="bg1"/>
                  </a:solidFill>
                </a:rPr>
                <a:t>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569,590</a:t>
              </a:r>
              <a:endParaRPr lang="en-US" sz="1200" i="1" dirty="0">
                <a:solidFill>
                  <a:schemeClr val="tx1"/>
                </a:solidFill>
              </a:endParaRPr>
            </a:p>
          </p:txBody>
        </p:sp>
      </p:grpSp>
      <p:grpSp>
        <p:nvGrpSpPr>
          <p:cNvPr id="39" name="Group 38"/>
          <p:cNvGrpSpPr/>
          <p:nvPr/>
        </p:nvGrpSpPr>
        <p:grpSpPr>
          <a:xfrm>
            <a:off x="1292136" y="2995218"/>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smtClean="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563,417</a:t>
              </a:r>
              <a:endParaRPr lang="en-US" sz="1200" i="1" dirty="0">
                <a:solidFill>
                  <a:schemeClr val="tx1"/>
                </a:solidFill>
              </a:endParaRPr>
            </a:p>
          </p:txBody>
        </p:sp>
      </p:grpSp>
    </p:spTree>
    <p:extLst>
      <p:ext uri="{BB962C8B-B14F-4D97-AF65-F5344CB8AC3E}">
        <p14:creationId xmlns:p14="http://schemas.microsoft.com/office/powerpoint/2010/main" val="1555658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600075"/>
            <a:ext cx="8229600" cy="796925"/>
          </a:xfrm>
        </p:spPr>
        <p:txBody>
          <a:bodyPr>
            <a:normAutofit/>
          </a:bodyPr>
          <a:lstStyle/>
          <a:p>
            <a:r>
              <a:rPr lang="en-US" cap="all" dirty="0" smtClean="0"/>
              <a:t>Managed Care: Program features</a:t>
            </a:r>
            <a:endParaRPr lang="en-US" cap="al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88315966"/>
              </p:ext>
            </p:extLst>
          </p:nvPr>
        </p:nvGraphicFramePr>
        <p:xfrm>
          <a:off x="428625" y="1419225"/>
          <a:ext cx="8262294" cy="4866640"/>
        </p:xfrm>
        <a:graphic>
          <a:graphicData uri="http://schemas.openxmlformats.org/drawingml/2006/table">
            <a:tbl>
              <a:tblPr firstRow="1" bandRow="1">
                <a:tableStyleId>{5C22544A-7EE6-4342-B048-85BDC9FD1C3A}</a:tableStyleId>
              </a:tblPr>
              <a:tblGrid>
                <a:gridCol w="2071710"/>
                <a:gridCol w="2071710"/>
                <a:gridCol w="4118874"/>
              </a:tblGrid>
              <a:tr h="358877">
                <a:tc>
                  <a:txBody>
                    <a:bodyPr/>
                    <a:lstStyle/>
                    <a:p>
                      <a:r>
                        <a:rPr lang="en-US" sz="1200" dirty="0" smtClean="0"/>
                        <a:t>MANAGED CARE PROGRAM</a:t>
                      </a:r>
                      <a:endParaRPr lang="en-US" sz="1200" dirty="0"/>
                    </a:p>
                  </a:txBody>
                  <a:tcPr anchor="ctr"/>
                </a:tc>
                <a:tc>
                  <a:txBody>
                    <a:bodyPr/>
                    <a:lstStyle/>
                    <a:p>
                      <a:r>
                        <a:rPr lang="en-US" sz="1200" dirty="0" smtClean="0"/>
                        <a:t>POPULATIONS</a:t>
                      </a:r>
                      <a:r>
                        <a:rPr lang="en-US" sz="1200" baseline="0" dirty="0" smtClean="0"/>
                        <a:t> SERVED</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COVERED SERVICES</a:t>
                      </a:r>
                      <a:endParaRPr lang="en-US" sz="1200" dirty="0" smtClean="0"/>
                    </a:p>
                  </a:txBody>
                  <a:tcPr anchor="ctr"/>
                </a:tc>
              </a:tr>
              <a:tr h="1127023">
                <a:tc>
                  <a:txBody>
                    <a:bodyPr/>
                    <a:lstStyle/>
                    <a:p>
                      <a:r>
                        <a:rPr lang="en-US" sz="1200" b="1" dirty="0" smtClean="0"/>
                        <a:t>Managed</a:t>
                      </a:r>
                      <a:r>
                        <a:rPr lang="en-US" sz="1200" b="1" baseline="0" dirty="0" smtClean="0"/>
                        <a:t> Care Organizations (MCO)</a:t>
                      </a:r>
                      <a:endParaRPr lang="en-US" sz="1200" b="1" dirty="0"/>
                    </a:p>
                  </a:txBody>
                  <a:tcPr/>
                </a:tc>
                <a:tc>
                  <a:txBody>
                    <a:bodyPr/>
                    <a:lstStyle/>
                    <a:p>
                      <a:r>
                        <a:rPr lang="en-US" sz="1200" dirty="0" smtClean="0"/>
                        <a:t>MassHealth</a:t>
                      </a:r>
                      <a:r>
                        <a:rPr lang="en-US" sz="1200" baseline="0" dirty="0" smtClean="0"/>
                        <a:t> Standard, </a:t>
                      </a:r>
                      <a:br>
                        <a:rPr lang="en-US" sz="1200" baseline="0" dirty="0" smtClean="0"/>
                      </a:br>
                      <a:r>
                        <a:rPr lang="en-US" sz="1200" baseline="0" dirty="0" smtClean="0"/>
                        <a:t>Family Assistance and </a:t>
                      </a:r>
                      <a:br>
                        <a:rPr lang="en-US" sz="1200" baseline="0" dirty="0" smtClean="0"/>
                      </a:br>
                      <a:r>
                        <a:rPr lang="en-US" sz="1200" baseline="0" dirty="0" err="1" smtClean="0"/>
                        <a:t>CarePlus</a:t>
                      </a:r>
                      <a:r>
                        <a:rPr lang="en-US" sz="1200" baseline="0" dirty="0" smtClean="0"/>
                        <a:t> members under 65</a:t>
                      </a:r>
                      <a:endParaRPr lang="en-US" sz="1200" dirty="0"/>
                    </a:p>
                  </a:txBody>
                  <a:tcPr/>
                </a:tc>
                <a:tc>
                  <a:txBody>
                    <a:bodyPr/>
                    <a:lstStyle/>
                    <a:p>
                      <a:pPr marL="0" indent="0">
                        <a:buFont typeface="Arial" panose="020B0604020202020204" pitchFamily="34" charset="0"/>
                        <a:buNone/>
                      </a:pPr>
                      <a:r>
                        <a:rPr lang="en-US" sz="1200" dirty="0" smtClean="0"/>
                        <a:t>Medical and behavioral</a:t>
                      </a:r>
                      <a:r>
                        <a:rPr lang="en-US" sz="1200" baseline="0" dirty="0" smtClean="0"/>
                        <a:t> health services are covered by a capitated payment* to health plans. Long-term services and supports (LTSS) and dental benefits are not included in MCO benefit but available through MassHealth Fee-For-Service.*  LTSS benefits are not part of the </a:t>
                      </a:r>
                      <a:r>
                        <a:rPr lang="en-US" sz="1200" baseline="0" dirty="0" err="1" smtClean="0"/>
                        <a:t>CarePlus</a:t>
                      </a:r>
                      <a:r>
                        <a:rPr lang="en-US" sz="1200" baseline="0" dirty="0" smtClean="0"/>
                        <a:t> benefit package. </a:t>
                      </a:r>
                    </a:p>
                  </a:txBody>
                  <a:tcPr/>
                </a:tc>
              </a:tr>
              <a:tr h="1600200">
                <a:tc>
                  <a:txBody>
                    <a:bodyPr/>
                    <a:lstStyle/>
                    <a:p>
                      <a:r>
                        <a:rPr lang="en-US" sz="1200" b="1" dirty="0" smtClean="0"/>
                        <a:t>Primary</a:t>
                      </a:r>
                      <a:r>
                        <a:rPr lang="en-US" sz="1200" b="1" baseline="0" dirty="0" smtClean="0"/>
                        <a:t> Care Clinician (PCC) Plan </a:t>
                      </a:r>
                      <a:endParaRPr lang="en-US" sz="1200" b="1" dirty="0"/>
                    </a:p>
                  </a:txBody>
                  <a:tcPr/>
                </a:tc>
                <a:tc>
                  <a:txBody>
                    <a:bodyPr/>
                    <a:lstStyle/>
                    <a:p>
                      <a:r>
                        <a:rPr lang="en-US" sz="1200" dirty="0" err="1" smtClean="0"/>
                        <a:t>MassHealth</a:t>
                      </a:r>
                      <a:r>
                        <a:rPr lang="en-US" sz="1200" baseline="0" dirty="0" smtClean="0"/>
                        <a:t> Standard, </a:t>
                      </a:r>
                      <a:br>
                        <a:rPr lang="en-US" sz="1200" baseline="0" dirty="0" smtClean="0"/>
                      </a:br>
                      <a:r>
                        <a:rPr lang="en-US" sz="1200" baseline="0" dirty="0" smtClean="0"/>
                        <a:t>Family Assistance and </a:t>
                      </a:r>
                      <a:br>
                        <a:rPr lang="en-US" sz="1200" baseline="0" dirty="0" smtClean="0"/>
                      </a:br>
                      <a:r>
                        <a:rPr lang="en-US" sz="1200" baseline="0" dirty="0" err="1" smtClean="0"/>
                        <a:t>CarePlus</a:t>
                      </a:r>
                      <a:r>
                        <a:rPr lang="en-US" sz="1200" baseline="0" dirty="0" smtClean="0"/>
                        <a:t> members under 65</a:t>
                      </a:r>
                      <a:endParaRPr lang="en-US" sz="1200" dirty="0"/>
                    </a:p>
                  </a:txBody>
                  <a:tcPr/>
                </a:tc>
                <a:tc>
                  <a:txBody>
                    <a:bodyPr/>
                    <a:lstStyle/>
                    <a:p>
                      <a:r>
                        <a:rPr lang="en-US" sz="1200" baseline="0" dirty="0" smtClean="0"/>
                        <a:t>Medical services are paid fee-for-service and are managed by a primary care clinician. </a:t>
                      </a:r>
                      <a:r>
                        <a:rPr lang="en-US" sz="1200" dirty="0" smtClean="0"/>
                        <a:t>Behavioral health</a:t>
                      </a:r>
                      <a:r>
                        <a:rPr lang="en-US" sz="1200" baseline="0" dirty="0" smtClean="0"/>
                        <a:t> services are covered by capitated payment to a behavioral health plan. Dental and LTSS benefit</a:t>
                      </a:r>
                      <a:r>
                        <a:rPr lang="en-US" sz="1200" i="0" baseline="0" dirty="0" smtClean="0"/>
                        <a:t>s are available and paid fee-for-service. Some primary care clinicians receive capitated payments as part of the Primary Care Payment Reform Initiative. </a:t>
                      </a:r>
                    </a:p>
                  </a:txBody>
                  <a:tcPr/>
                </a:tc>
              </a:tr>
              <a:tr h="623202">
                <a:tc>
                  <a:txBody>
                    <a:bodyPr/>
                    <a:lstStyle/>
                    <a:p>
                      <a:r>
                        <a:rPr lang="en-US" sz="1200" b="1" dirty="0" smtClean="0"/>
                        <a:t>One</a:t>
                      </a:r>
                      <a:r>
                        <a:rPr lang="en-US" sz="1200" b="1" baseline="0" dirty="0" smtClean="0"/>
                        <a:t> Care</a:t>
                      </a:r>
                      <a:endParaRPr lang="en-US" sz="1200" b="1" dirty="0"/>
                    </a:p>
                  </a:txBody>
                  <a:tcPr/>
                </a:tc>
                <a:tc>
                  <a:txBody>
                    <a:bodyPr/>
                    <a:lstStyle/>
                    <a:p>
                      <a:r>
                        <a:rPr lang="en-US" sz="1200" dirty="0" smtClean="0"/>
                        <a:t>Ages 21-64</a:t>
                      </a:r>
                      <a:r>
                        <a:rPr lang="en-US" sz="1200" baseline="0" dirty="0" smtClean="0"/>
                        <a:t> with MassHealth and Medicare</a:t>
                      </a:r>
                      <a:endParaRPr lang="en-US" sz="1200" dirty="0"/>
                    </a:p>
                  </a:txBody>
                  <a:tcPr/>
                </a:tc>
                <a:tc>
                  <a:txBody>
                    <a:bodyPr/>
                    <a:lstStyle/>
                    <a:p>
                      <a:r>
                        <a:rPr lang="en-US" sz="1200" dirty="0" smtClean="0"/>
                        <a:t>Full spectrum of services </a:t>
                      </a:r>
                      <a:r>
                        <a:rPr lang="en-US" sz="1200" baseline="0" dirty="0" smtClean="0"/>
                        <a:t>covered by capitated payment to a single health plan (includes LTSS, dental and behavioral health).</a:t>
                      </a:r>
                      <a:endParaRPr lang="en-US" sz="1200" dirty="0"/>
                    </a:p>
                  </a:txBody>
                  <a:tcPr/>
                </a:tc>
              </a:tr>
              <a:tr h="608698">
                <a:tc>
                  <a:txBody>
                    <a:bodyPr/>
                    <a:lstStyle/>
                    <a:p>
                      <a:r>
                        <a:rPr lang="en-US" sz="1200" b="1" dirty="0" smtClean="0"/>
                        <a:t>Senior Care Options (SCO)</a:t>
                      </a:r>
                      <a:endParaRPr lang="en-US" sz="1200" b="1" dirty="0"/>
                    </a:p>
                  </a:txBody>
                  <a:tcPr/>
                </a:tc>
                <a:tc>
                  <a:txBody>
                    <a:bodyPr/>
                    <a:lstStyle/>
                    <a:p>
                      <a:r>
                        <a:rPr lang="en-US" sz="1200" dirty="0" smtClean="0"/>
                        <a:t>65+ most</a:t>
                      </a:r>
                      <a:r>
                        <a:rPr lang="en-US" sz="1200" baseline="0" dirty="0" smtClean="0"/>
                        <a:t> of whom also have Medicare coverage</a:t>
                      </a:r>
                      <a:endParaRPr lang="en-US" sz="1200" dirty="0"/>
                    </a:p>
                  </a:txBody>
                  <a:tcPr/>
                </a:tc>
                <a:tc>
                  <a:txBody>
                    <a:bodyPr/>
                    <a:lstStyle/>
                    <a:p>
                      <a:r>
                        <a:rPr lang="en-US" sz="1200" dirty="0" smtClean="0"/>
                        <a:t>Full spectrum of services</a:t>
                      </a:r>
                      <a:r>
                        <a:rPr lang="en-US" sz="1200" baseline="0" dirty="0" smtClean="0"/>
                        <a:t> covered by capitated payment to a single health plan (includes LTSS, dental and behavioral health).</a:t>
                      </a:r>
                      <a:endParaRPr lang="en-US" sz="1200" dirty="0"/>
                    </a:p>
                  </a:txBody>
                  <a:tcPr/>
                </a:tc>
              </a:tr>
              <a:tr h="4064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tx1"/>
                          </a:solidFill>
                          <a:latin typeface="+mn-lt"/>
                          <a:ea typeface="+mn-ea"/>
                          <a:cs typeface="+mn-cs"/>
                        </a:rPr>
                        <a:t>*Capitated payment: </a:t>
                      </a:r>
                      <a:r>
                        <a:rPr lang="en-US" sz="1000" b="0" kern="1200" baseline="0" dirty="0" smtClean="0">
                          <a:solidFill>
                            <a:schemeClr val="tx1"/>
                          </a:solidFill>
                          <a:latin typeface="+mn-lt"/>
                          <a:ea typeface="+mn-ea"/>
                          <a:cs typeface="+mn-cs"/>
                        </a:rPr>
                        <a:t>A monthly payment to a health plan for each enrollee; in return the health plan must provide or arrange for all medically necessary covered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tx1"/>
                          </a:solidFill>
                          <a:latin typeface="+mn-lt"/>
                          <a:ea typeface="+mn-ea"/>
                          <a:cs typeface="+mn-cs"/>
                        </a:rPr>
                        <a:t>  Fee-for-service (FFS) payment:</a:t>
                      </a:r>
                      <a:r>
                        <a:rPr lang="en-US" sz="1000" b="0" kern="1200" baseline="0" dirty="0" smtClean="0">
                          <a:solidFill>
                            <a:schemeClr val="tx1"/>
                          </a:solidFill>
                          <a:latin typeface="+mn-lt"/>
                          <a:ea typeface="+mn-ea"/>
                          <a:cs typeface="+mn-cs"/>
                        </a:rPr>
                        <a:t> A payment made to providers for each service delivered.</a:t>
                      </a:r>
                      <a:endParaRPr lang="en-US" sz="1000" b="1" kern="1200" baseline="0" dirty="0" smtClean="0">
                        <a:solidFill>
                          <a:schemeClr val="tx1"/>
                        </a:solidFill>
                        <a:latin typeface="+mn-lt"/>
                        <a:ea typeface="+mn-ea"/>
                        <a:cs typeface="+mn-cs"/>
                      </a:endParaRPr>
                    </a:p>
                  </a:txBody>
                  <a:tcPr>
                    <a:solidFill>
                      <a:schemeClr val="accent1"/>
                    </a:solidFill>
                  </a:tcPr>
                </a:tc>
                <a:tc hMerge="1">
                  <a:txBody>
                    <a:bodyPr/>
                    <a:lstStyle/>
                    <a:p>
                      <a:endParaRPr lang="en-US" sz="1200" dirty="0"/>
                    </a:p>
                  </a:txBody>
                  <a:tcPr/>
                </a:tc>
                <a:tc hMerge="1">
                  <a:txBody>
                    <a:bodyPr/>
                    <a:lstStyle/>
                    <a:p>
                      <a:endParaRPr lang="en-US" sz="1200" dirty="0"/>
                    </a:p>
                  </a:txBody>
                  <a:tcPr/>
                </a:tc>
              </a:tr>
            </a:tbl>
          </a:graphicData>
        </a:graphic>
      </p:graphicFrame>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16</a:t>
            </a:fld>
            <a:endParaRPr lang="en-US" dirty="0"/>
          </a:p>
        </p:txBody>
      </p:sp>
    </p:spTree>
    <p:extLst>
      <p:ext uri="{BB962C8B-B14F-4D97-AF65-F5344CB8AC3E}">
        <p14:creationId xmlns:p14="http://schemas.microsoft.com/office/powerpoint/2010/main" val="369171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47340145"/>
              </p:ext>
            </p:extLst>
          </p:nvPr>
        </p:nvGraphicFramePr>
        <p:xfrm>
          <a:off x="490585" y="2069497"/>
          <a:ext cx="5767340" cy="3844892"/>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4794885" y="5206215"/>
            <a:ext cx="146304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13" name="Rectangle 12"/>
          <p:cNvSpPr/>
          <p:nvPr/>
        </p:nvSpPr>
        <p:spPr>
          <a:xfrm>
            <a:off x="4794885" y="4520707"/>
            <a:ext cx="146304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14" name="Rectangle 13"/>
          <p:cNvSpPr/>
          <p:nvPr/>
        </p:nvSpPr>
        <p:spPr>
          <a:xfrm>
            <a:off x="4797949" y="4970963"/>
            <a:ext cx="146304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15" name="Rectangle 14"/>
          <p:cNvSpPr/>
          <p:nvPr/>
        </p:nvSpPr>
        <p:spPr>
          <a:xfrm>
            <a:off x="4794885" y="4067355"/>
            <a:ext cx="146304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17" name="Rectangle 16"/>
          <p:cNvSpPr/>
          <p:nvPr/>
        </p:nvSpPr>
        <p:spPr>
          <a:xfrm>
            <a:off x="1323974" y="5105580"/>
            <a:ext cx="1346089" cy="32004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 rIns="45720" bIns="18288" anchor="t" anchorCtr="0">
            <a:noAutofit/>
          </a:bodyPr>
          <a:lstStyle/>
          <a:p>
            <a:pPr algn="r">
              <a:defRPr/>
            </a:pPr>
            <a:r>
              <a:rPr lang="en-US" sz="900" b="1" dirty="0">
                <a:solidFill>
                  <a:schemeClr val="tx1"/>
                </a:solidFill>
              </a:rPr>
              <a:t>NON-DISABLED </a:t>
            </a:r>
            <a:r>
              <a:rPr lang="en-US" sz="900" b="1" dirty="0" smtClean="0">
                <a:solidFill>
                  <a:schemeClr val="tx1"/>
                </a:solidFill>
              </a:rPr>
              <a:t>ADULTS —CAREPLUS</a:t>
            </a:r>
            <a:endParaRPr lang="en-US" sz="900" b="1" dirty="0">
              <a:solidFill>
                <a:schemeClr val="tx1"/>
              </a:solidFill>
            </a:endParaRPr>
          </a:p>
        </p:txBody>
      </p:sp>
      <p:sp>
        <p:nvSpPr>
          <p:cNvPr id="65537" name="Title 1"/>
          <p:cNvSpPr>
            <a:spLocks noGrp="1"/>
          </p:cNvSpPr>
          <p:nvPr>
            <p:ph type="title"/>
          </p:nvPr>
        </p:nvSpPr>
        <p:spPr/>
        <p:txBody>
          <a:bodyPr/>
          <a:lstStyle/>
          <a:p>
            <a:r>
              <a:rPr lang="en-US" dirty="0" smtClean="0"/>
              <a:t>MCOs SERVE A RELATIVELY LESS MEDICALLY COMPLEX </a:t>
            </a:r>
            <a:br>
              <a:rPr lang="en-US" dirty="0" smtClean="0"/>
            </a:br>
            <a:r>
              <a:rPr lang="en-US" dirty="0" smtClean="0"/>
              <a:t>POPULATION THAN THE PCC PLAN</a:t>
            </a:r>
          </a:p>
        </p:txBody>
      </p:sp>
      <p:sp>
        <p:nvSpPr>
          <p:cNvPr id="3" name="Slide Number Placeholder 2"/>
          <p:cNvSpPr>
            <a:spLocks noGrp="1"/>
          </p:cNvSpPr>
          <p:nvPr>
            <p:ph type="sldNum" sz="quarter" idx="10"/>
          </p:nvPr>
        </p:nvSpPr>
        <p:spPr/>
        <p:txBody>
          <a:bodyPr/>
          <a:lstStyle/>
          <a:p>
            <a:pPr>
              <a:defRPr/>
            </a:pPr>
            <a:fld id="{4A54D36E-CB8C-46B8-A129-29D85575A358}" type="slidenum">
              <a:rPr lang="en-US" smtClean="0"/>
              <a:pPr>
                <a:defRPr/>
              </a:pPr>
              <a:t>17</a:t>
            </a:fld>
            <a:endParaRPr lang="en-US" dirty="0"/>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MCO AND PCC PLAN ENROLLMENT BY POPULATION </a:t>
            </a:r>
            <a:r>
              <a:rPr lang="en-US" sz="1000" b="1" dirty="0" smtClean="0">
                <a:solidFill>
                  <a:prstClr val="black"/>
                </a:solidFill>
                <a:latin typeface="+mn-lt"/>
                <a:cs typeface="+mn-cs"/>
              </a:rPr>
              <a:t>TYPE, JANUARY 2016</a:t>
            </a:r>
            <a:endParaRPr lang="en-US" sz="1000" b="1" dirty="0">
              <a:solidFill>
                <a:prstClr val="black"/>
              </a:solidFill>
              <a:latin typeface="+mn-lt"/>
              <a:cs typeface="+mn-cs"/>
            </a:endParaRPr>
          </a:p>
        </p:txBody>
      </p:sp>
      <p:sp>
        <p:nvSpPr>
          <p:cNvPr id="9" name="Text Box 11"/>
          <p:cNvSpPr txBox="1">
            <a:spLocks noChangeArrowheads="1"/>
          </p:cNvSpPr>
          <p:nvPr/>
        </p:nvSpPr>
        <p:spPr bwMode="auto">
          <a:xfrm>
            <a:off x="6629400"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smtClean="0"/>
              <a:t>MassHealth </a:t>
            </a:r>
            <a:r>
              <a:rPr lang="en-US" dirty="0"/>
              <a:t>members with disabilities and other medically complex care needs are </a:t>
            </a:r>
            <a:r>
              <a:rPr lang="en-US" dirty="0" smtClean="0"/>
              <a:t>disproportionately represented </a:t>
            </a:r>
            <a:r>
              <a:rPr lang="en-US" dirty="0"/>
              <a:t>in the Primary Care Clinician (PCC) Plan </a:t>
            </a:r>
            <a:r>
              <a:rPr lang="en-US" dirty="0" smtClean="0"/>
              <a:t>relative to managed care organizations (MCO). Nearly 60 percent of MCO enrollees are </a:t>
            </a:r>
            <a:r>
              <a:rPr lang="en-US" dirty="0"/>
              <a:t>non-disabled </a:t>
            </a:r>
            <a:r>
              <a:rPr lang="en-US" dirty="0" smtClean="0"/>
              <a:t>adults and more than one-third are </a:t>
            </a:r>
            <a:r>
              <a:rPr lang="en-US" dirty="0"/>
              <a:t>non-disabled </a:t>
            </a:r>
            <a:r>
              <a:rPr lang="en-US" dirty="0" smtClean="0"/>
              <a:t>children.</a:t>
            </a:r>
            <a:endParaRPr lang="en-US" dirty="0"/>
          </a:p>
          <a:p>
            <a:r>
              <a:rPr lang="en-US" dirty="0"/>
              <a:t>In the PCC Plan, about </a:t>
            </a:r>
            <a:r>
              <a:rPr lang="en-US" dirty="0" smtClean="0"/>
              <a:t>one </a:t>
            </a:r>
            <a:r>
              <a:rPr lang="en-US" dirty="0"/>
              <a:t>in </a:t>
            </a:r>
            <a:r>
              <a:rPr lang="en-US" dirty="0" smtClean="0"/>
              <a:t>six enrollees </a:t>
            </a:r>
            <a:r>
              <a:rPr lang="en-US" dirty="0"/>
              <a:t>is a person with a disability. Adults and children with disabilities represent more than double the proportion of the PCC population as their counterparts in the MCO program</a:t>
            </a:r>
            <a:r>
              <a:rPr lang="en-US" dirty="0" smtClean="0"/>
              <a:t>.</a:t>
            </a:r>
          </a:p>
          <a:p>
            <a:r>
              <a:rPr lang="en-US" dirty="0" smtClean="0"/>
              <a:t>This comparison is shown since all members under 65 who do not have other coverage must enroll in managed care, but are able to choose between the PCC Plan and an MCO. </a:t>
            </a:r>
            <a:endParaRPr lang="en-US" dirty="0"/>
          </a:p>
        </p:txBody>
      </p:sp>
      <p:sp>
        <p:nvSpPr>
          <p:cNvPr id="29" name="TextBox 1"/>
          <p:cNvSpPr txBox="1"/>
          <p:nvPr/>
        </p:nvSpPr>
        <p:spPr>
          <a:xfrm>
            <a:off x="2525815" y="2012418"/>
            <a:ext cx="1155469" cy="426052"/>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Total: 848,244</a:t>
            </a:r>
            <a:endParaRPr lang="en-US" sz="1200" b="1" dirty="0"/>
          </a:p>
        </p:txBody>
      </p:sp>
      <p:sp>
        <p:nvSpPr>
          <p:cNvPr id="26" name="TextBox 1"/>
          <p:cNvSpPr txBox="1"/>
          <p:nvPr/>
        </p:nvSpPr>
        <p:spPr>
          <a:xfrm>
            <a:off x="3776453" y="3741196"/>
            <a:ext cx="1138480" cy="385412"/>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Total: 386,791</a:t>
            </a:r>
            <a:endParaRPr lang="en-US" sz="1200" b="1" dirty="0"/>
          </a:p>
        </p:txBody>
      </p:sp>
      <p:sp>
        <p:nvSpPr>
          <p:cNvPr id="31" name="TextBox 6"/>
          <p:cNvSpPr txBox="1">
            <a:spLocks noChangeArrowheads="1"/>
          </p:cNvSpPr>
          <p:nvPr/>
        </p:nvSpPr>
        <p:spPr bwMode="auto">
          <a:xfrm>
            <a:off x="455613" y="5949008"/>
            <a:ext cx="5802312" cy="461665"/>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rPr>
              <a:t>NOTE: </a:t>
            </a:r>
            <a:r>
              <a:rPr lang="en-US" sz="800" dirty="0">
                <a:solidFill>
                  <a:srgbClr val="1C1C1C"/>
                </a:solidFill>
              </a:rPr>
              <a:t> Chart shows enrollment for members under age </a:t>
            </a:r>
            <a:r>
              <a:rPr lang="en-US" sz="800" dirty="0" smtClean="0">
                <a:solidFill>
                  <a:srgbClr val="1C1C1C"/>
                </a:solidFill>
              </a:rPr>
              <a:t>65 for whom </a:t>
            </a:r>
            <a:r>
              <a:rPr lang="en-US" sz="800" dirty="0" err="1" smtClean="0">
                <a:solidFill>
                  <a:srgbClr val="1C1C1C"/>
                </a:solidFill>
              </a:rPr>
              <a:t>MassHealth</a:t>
            </a:r>
            <a:r>
              <a:rPr lang="en-US" sz="800" dirty="0" smtClean="0">
                <a:solidFill>
                  <a:srgbClr val="1C1C1C"/>
                </a:solidFill>
              </a:rPr>
              <a:t> is the primary insurer. Percentages may not add to 100 due to rounding.</a:t>
            </a:r>
            <a:endParaRPr lang="en-US" sz="600" dirty="0">
              <a:solidFill>
                <a:srgbClr val="1C1C1C"/>
              </a:solidFill>
            </a:endParaRPr>
          </a:p>
          <a:p>
            <a:pPr eaLnBrk="0" hangingPunct="0"/>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smtClean="0"/>
              <a:t>MassHealth, January 2016 Snapshot </a:t>
            </a:r>
            <a:r>
              <a:rPr lang="en-US" sz="800" dirty="0"/>
              <a:t>Report. </a:t>
            </a:r>
          </a:p>
        </p:txBody>
      </p:sp>
      <p:cxnSp>
        <p:nvCxnSpPr>
          <p:cNvPr id="32" name="Straight Connector 31"/>
          <p:cNvCxnSpPr/>
          <p:nvPr/>
        </p:nvCxnSpPr>
        <p:spPr>
          <a:xfrm>
            <a:off x="2733675" y="5836523"/>
            <a:ext cx="19621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3" name="Rectangle 8"/>
          <p:cNvSpPr>
            <a:spLocks noChangeArrowheads="1"/>
          </p:cNvSpPr>
          <p:nvPr/>
        </p:nvSpPr>
        <p:spPr bwMode="auto">
          <a:xfrm>
            <a:off x="3083808" y="5836523"/>
            <a:ext cx="1261885" cy="215444"/>
          </a:xfrm>
          <a:prstGeom prst="rect">
            <a:avLst/>
          </a:prstGeom>
          <a:noFill/>
          <a:ln w="9525">
            <a:noFill/>
            <a:miter lim="800000"/>
            <a:headEnd/>
            <a:tailEnd/>
          </a:ln>
        </p:spPr>
        <p:txBody>
          <a:bodyPr wrap="none" lIns="91440" rIns="91440">
            <a:spAutoFit/>
          </a:bodyPr>
          <a:lstStyle/>
          <a:p>
            <a:pPr algn="ctr">
              <a:defRPr sz="1800" b="1" i="0" u="none" strike="noStrike" kern="1200" baseline="0">
                <a:solidFill>
                  <a:prstClr val="black"/>
                </a:solidFill>
                <a:latin typeface="+mn-lt"/>
                <a:ea typeface="+mn-ea"/>
                <a:cs typeface="+mn-cs"/>
              </a:defRPr>
            </a:pPr>
            <a:r>
              <a:rPr lang="en-US" sz="800" b="1" dirty="0" smtClean="0">
                <a:solidFill>
                  <a:prstClr val="black"/>
                </a:solidFill>
                <a:latin typeface="Calibri"/>
                <a:cs typeface="Arial"/>
              </a:rPr>
              <a:t>TYPE OF MANAGED CARE</a:t>
            </a:r>
            <a:endParaRPr lang="en-US" sz="800" b="1" dirty="0">
              <a:solidFill>
                <a:prstClr val="black"/>
              </a:solidFill>
              <a:latin typeface="Calibri"/>
              <a:cs typeface="Arial"/>
            </a:endParaRPr>
          </a:p>
        </p:txBody>
      </p:sp>
      <p:sp>
        <p:nvSpPr>
          <p:cNvPr id="34" name="TextBox 1"/>
          <p:cNvSpPr txBox="1"/>
          <p:nvPr/>
        </p:nvSpPr>
        <p:spPr>
          <a:xfrm>
            <a:off x="2862265" y="4842598"/>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34%</a:t>
            </a:r>
            <a:endParaRPr lang="en-US" sz="1000" b="1" dirty="0"/>
          </a:p>
        </p:txBody>
      </p:sp>
      <p:sp>
        <p:nvSpPr>
          <p:cNvPr id="35" name="TextBox 1"/>
          <p:cNvSpPr txBox="1"/>
          <p:nvPr/>
        </p:nvSpPr>
        <p:spPr>
          <a:xfrm>
            <a:off x="2862265" y="3944129"/>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24%</a:t>
            </a:r>
            <a:endParaRPr lang="en-US" sz="1000" b="1" dirty="0">
              <a:solidFill>
                <a:schemeClr val="bg1"/>
              </a:solidFill>
            </a:endParaRPr>
          </a:p>
        </p:txBody>
      </p:sp>
      <p:sp>
        <p:nvSpPr>
          <p:cNvPr id="36" name="TextBox 1"/>
          <p:cNvSpPr txBox="1"/>
          <p:nvPr/>
        </p:nvSpPr>
        <p:spPr>
          <a:xfrm>
            <a:off x="2862265" y="3521048"/>
            <a:ext cx="438145" cy="2231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6</a:t>
            </a:r>
            <a:r>
              <a:rPr lang="en-US" sz="1000" b="1" dirty="0" smtClean="0"/>
              <a:t>%</a:t>
            </a:r>
            <a:endParaRPr lang="en-US" sz="1000" b="1" dirty="0"/>
          </a:p>
        </p:txBody>
      </p:sp>
      <p:sp>
        <p:nvSpPr>
          <p:cNvPr id="37" name="TextBox 1"/>
          <p:cNvSpPr txBox="1"/>
          <p:nvPr/>
        </p:nvSpPr>
        <p:spPr>
          <a:xfrm>
            <a:off x="2862265" y="2960733"/>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35%</a:t>
            </a:r>
            <a:endParaRPr lang="en-US" sz="1000" b="1" dirty="0"/>
          </a:p>
        </p:txBody>
      </p:sp>
      <p:sp>
        <p:nvSpPr>
          <p:cNvPr id="38" name="TextBox 1"/>
          <p:cNvSpPr txBox="1"/>
          <p:nvPr/>
        </p:nvSpPr>
        <p:spPr>
          <a:xfrm>
            <a:off x="2862264" y="2326910"/>
            <a:ext cx="438145" cy="2231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2</a:t>
            </a:r>
            <a:r>
              <a:rPr lang="en-US" sz="1000" b="1" dirty="0" smtClean="0"/>
              <a:t>%</a:t>
            </a:r>
            <a:endParaRPr lang="en-US" sz="1000" b="1" dirty="0"/>
          </a:p>
        </p:txBody>
      </p:sp>
      <p:sp>
        <p:nvSpPr>
          <p:cNvPr id="39" name="TextBox 1"/>
          <p:cNvSpPr txBox="1"/>
          <p:nvPr/>
        </p:nvSpPr>
        <p:spPr>
          <a:xfrm>
            <a:off x="4183503" y="5181789"/>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28%</a:t>
            </a:r>
            <a:endParaRPr lang="en-US" sz="1000" b="1" dirty="0">
              <a:solidFill>
                <a:schemeClr val="bg1"/>
              </a:solidFill>
            </a:endParaRPr>
          </a:p>
        </p:txBody>
      </p:sp>
      <p:sp>
        <p:nvSpPr>
          <p:cNvPr id="40" name="TextBox 1"/>
          <p:cNvSpPr txBox="1"/>
          <p:nvPr/>
        </p:nvSpPr>
        <p:spPr>
          <a:xfrm>
            <a:off x="4150642" y="4935568"/>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41" name="TextBox 1"/>
          <p:cNvSpPr txBox="1"/>
          <p:nvPr/>
        </p:nvSpPr>
        <p:spPr>
          <a:xfrm>
            <a:off x="4150642" y="4485314"/>
            <a:ext cx="409086"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55%</a:t>
            </a:r>
            <a:endParaRPr lang="en-US" sz="1000" b="1" dirty="0"/>
          </a:p>
        </p:txBody>
      </p:sp>
      <p:sp>
        <p:nvSpPr>
          <p:cNvPr id="42" name="TextBox 1"/>
          <p:cNvSpPr txBox="1"/>
          <p:nvPr/>
        </p:nvSpPr>
        <p:spPr>
          <a:xfrm>
            <a:off x="4183503" y="4044137"/>
            <a:ext cx="343364" cy="246221"/>
          </a:xfrm>
          <a:prstGeom prst="rect">
            <a:avLst/>
          </a:prstGeom>
        </p:spPr>
        <p:txBody>
          <a:bodyPr wrap="non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a:t>
            </a:r>
            <a:endParaRPr lang="en-US" sz="1000" b="1" dirty="0"/>
          </a:p>
        </p:txBody>
      </p:sp>
      <p:grpSp>
        <p:nvGrpSpPr>
          <p:cNvPr id="7" name="Group 6"/>
          <p:cNvGrpSpPr/>
          <p:nvPr/>
        </p:nvGrpSpPr>
        <p:grpSpPr>
          <a:xfrm>
            <a:off x="3614759" y="5314153"/>
            <a:ext cx="349289" cy="215444"/>
            <a:chOff x="3614759" y="5314153"/>
            <a:chExt cx="349289" cy="215444"/>
          </a:xfrm>
        </p:grpSpPr>
        <p:sp>
          <p:nvSpPr>
            <p:cNvPr id="4" name="Right Arrow 3"/>
            <p:cNvSpPr/>
            <p:nvPr/>
          </p:nvSpPr>
          <p:spPr>
            <a:xfrm rot="1969520">
              <a:off x="3614759" y="5322235"/>
              <a:ext cx="349289" cy="199280"/>
            </a:xfrm>
            <a:prstGeom prst="rightArrow">
              <a:avLst/>
            </a:prstGeom>
            <a:solidFill>
              <a:srgbClr val="A7CAC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1774863">
              <a:off x="3648237" y="5314153"/>
              <a:ext cx="308891" cy="215444"/>
            </a:xfrm>
            <a:prstGeom prst="rect">
              <a:avLst/>
            </a:prstGeom>
            <a:noFill/>
          </p:spPr>
          <p:txBody>
            <a:bodyPr wrap="square" rtlCol="0">
              <a:spAutoFit/>
            </a:bodyPr>
            <a:lstStyle/>
            <a:p>
              <a:r>
                <a:rPr lang="en-US" sz="800" dirty="0" smtClean="0"/>
                <a:t>1%</a:t>
              </a:r>
              <a:endParaRPr lang="en-US" sz="800" dirty="0"/>
            </a:p>
          </p:txBody>
        </p:sp>
      </p:grpSp>
    </p:spTree>
    <p:extLst>
      <p:ext uri="{BB962C8B-B14F-4D97-AF65-F5344CB8AC3E}">
        <p14:creationId xmlns:p14="http://schemas.microsoft.com/office/powerpoint/2010/main" val="404039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smtClean="0"/>
              <a:t>NOMINAL MASSHEALTH SPENDING HAS GROWN BY MORE THAN 80 PERCENT SINCE 2007; WHEN ADJUSTED FOR MEDICAL COST INFLATION, GROWTH WAS GRADUAL UNTIL 2014</a:t>
            </a:r>
          </a:p>
        </p:txBody>
      </p:sp>
      <p:sp>
        <p:nvSpPr>
          <p:cNvPr id="3" name="Slide Number Placeholder 2"/>
          <p:cNvSpPr>
            <a:spLocks noGrp="1"/>
          </p:cNvSpPr>
          <p:nvPr>
            <p:ph type="sldNum" sz="quarter" idx="10"/>
          </p:nvPr>
        </p:nvSpPr>
        <p:spPr/>
        <p:txBody>
          <a:bodyPr/>
          <a:lstStyle/>
          <a:p>
            <a:pPr>
              <a:defRPr/>
            </a:pPr>
            <a:fld id="{40FBB554-3019-4634-BBA3-0BCAFE569666}" type="slidenum">
              <a:rPr lang="en-US" smtClean="0"/>
              <a:pPr>
                <a:defRPr/>
              </a:pPr>
              <a:t>18</a:t>
            </a:fld>
            <a:endParaRPr lang="en-US"/>
          </a:p>
        </p:txBody>
      </p:sp>
      <p:sp>
        <p:nvSpPr>
          <p:cNvPr id="67587" name="TextBox 6"/>
          <p:cNvSpPr txBox="1">
            <a:spLocks noChangeArrowheads="1"/>
          </p:cNvSpPr>
          <p:nvPr/>
        </p:nvSpPr>
        <p:spPr bwMode="auto">
          <a:xfrm>
            <a:off x="455613" y="5969214"/>
            <a:ext cx="6172200" cy="415498"/>
          </a:xfrm>
          <a:prstGeom prst="rect">
            <a:avLst/>
          </a:prstGeom>
          <a:noFill/>
          <a:ln w="9525">
            <a:noFill/>
            <a:miter lim="800000"/>
            <a:headEnd/>
            <a:tailEnd/>
          </a:ln>
        </p:spPr>
        <p:txBody>
          <a:bodyPr wrap="square" lIns="0" rIns="0" anchor="b">
            <a:spAutoFit/>
          </a:bodyPr>
          <a:lstStyle/>
          <a:p>
            <a:pPr eaLnBrk="0" hangingPunct="0"/>
            <a:r>
              <a:rPr lang="en-US" sz="700" dirty="0" smtClean="0"/>
              <a:t>NOTE: </a:t>
            </a:r>
            <a:r>
              <a:rPr lang="en-US" sz="700" dirty="0" err="1"/>
              <a:t>MassHealth</a:t>
            </a:r>
            <a:r>
              <a:rPr lang="en-US" sz="700" dirty="0"/>
              <a:t> spending amounts for some years may differ from amounts reported in earlier versions of </a:t>
            </a:r>
            <a:r>
              <a:rPr lang="en-US" sz="700" i="1" dirty="0" err="1"/>
              <a:t>MassHealth</a:t>
            </a:r>
            <a:r>
              <a:rPr lang="en-US" sz="700" i="1" dirty="0"/>
              <a:t>: The Basics - Facts and Trends</a:t>
            </a:r>
            <a:r>
              <a:rPr lang="en-US" sz="700" dirty="0"/>
              <a:t> due to a change in the approach used to calculate the total spending figure</a:t>
            </a:r>
            <a:r>
              <a:rPr lang="en-US" sz="700" dirty="0" smtClean="0"/>
              <a:t>.</a:t>
            </a:r>
            <a:endParaRPr lang="en-US" sz="700" dirty="0" smtClean="0">
              <a:solidFill>
                <a:srgbClr val="1C1C1C"/>
              </a:solidFill>
            </a:endParaRPr>
          </a:p>
          <a:p>
            <a:pPr eaLnBrk="0" hangingPunct="0"/>
            <a:r>
              <a:rPr lang="en-US" sz="700" dirty="0" smtClean="0">
                <a:solidFill>
                  <a:srgbClr val="1C1C1C"/>
                </a:solidFill>
              </a:rPr>
              <a:t>SOURCES</a:t>
            </a:r>
            <a:r>
              <a:rPr lang="en-US" sz="700" dirty="0" smtClean="0">
                <a:solidFill>
                  <a:srgbClr val="000000"/>
                </a:solidFill>
                <a:ea typeface="ＭＳ Ｐゴシック"/>
                <a:cs typeface="ＭＳ Ｐゴシック"/>
              </a:rPr>
              <a:t>: </a:t>
            </a:r>
            <a:r>
              <a:rPr lang="en-US" sz="700" dirty="0"/>
              <a:t>MassHealth Budget </a:t>
            </a:r>
            <a:r>
              <a:rPr lang="en-US" sz="700" dirty="0" smtClean="0"/>
              <a:t>Office. Inflation </a:t>
            </a:r>
            <a:r>
              <a:rPr lang="en-US" sz="700" dirty="0"/>
              <a:t>adjustment uses the Medical Consumer Price Index for the Boston area, from the Bureau of Labor </a:t>
            </a:r>
            <a:r>
              <a:rPr lang="en-US" sz="700" dirty="0" smtClean="0"/>
              <a:t>Statistics</a:t>
            </a:r>
            <a:r>
              <a:rPr lang="en-US" sz="700" dirty="0" smtClean="0"/>
              <a:t>.</a:t>
            </a:r>
          </a:p>
        </p:txBody>
      </p:sp>
      <p:sp>
        <p:nvSpPr>
          <p:cNvPr id="11" name="Rectangle 8"/>
          <p:cNvSpPr>
            <a:spLocks noChangeArrowheads="1"/>
          </p:cNvSpPr>
          <p:nvPr/>
        </p:nvSpPr>
        <p:spPr bwMode="auto">
          <a:xfrm>
            <a:off x="528918" y="1771864"/>
            <a:ext cx="4478337" cy="35401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SPENDING, </a:t>
            </a:r>
            <a:r>
              <a:rPr lang="en-US" sz="1000" b="1" dirty="0" smtClean="0">
                <a:solidFill>
                  <a:prstClr val="black"/>
                </a:solidFill>
                <a:latin typeface="+mn-lt"/>
                <a:cs typeface="+mn-cs"/>
              </a:rPr>
              <a:t>SFY</a:t>
            </a:r>
            <a:r>
              <a:rPr lang="en-US" sz="1000" b="1" dirty="0" smtClean="0">
                <a:latin typeface="+mn-lt"/>
                <a:cs typeface="+mn-cs"/>
              </a:rPr>
              <a:t>2007-2015</a:t>
            </a:r>
            <a:r>
              <a:rPr lang="en-US" sz="1000" b="1" dirty="0" smtClean="0">
                <a:solidFill>
                  <a:srgbClr val="FF0000"/>
                </a:solidFill>
                <a:latin typeface="+mn-lt"/>
                <a:cs typeface="+mn-cs"/>
              </a:rPr>
              <a:t> </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endParaRPr lang="en-US" sz="1000" b="1" dirty="0">
              <a:solidFill>
                <a:prstClr val="black"/>
              </a:solidFill>
              <a:latin typeface="+mn-lt"/>
              <a:cs typeface="+mn-cs"/>
            </a:endParaRPr>
          </a:p>
        </p:txBody>
      </p:sp>
      <p:graphicFrame>
        <p:nvGraphicFramePr>
          <p:cNvPr id="14" name="Chart 9"/>
          <p:cNvGraphicFramePr>
            <a:graphicFrameLocks/>
          </p:cNvGraphicFramePr>
          <p:nvPr>
            <p:extLst>
              <p:ext uri="{D42A27DB-BD31-4B8C-83A1-F6EECF244321}">
                <p14:modId xmlns:p14="http://schemas.microsoft.com/office/powerpoint/2010/main" val="3945867679"/>
              </p:ext>
            </p:extLst>
          </p:nvPr>
        </p:nvGraphicFramePr>
        <p:xfrm>
          <a:off x="600635" y="2093913"/>
          <a:ext cx="5841440" cy="3688322"/>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spending has increased in nominal terms from </a:t>
            </a:r>
            <a:r>
              <a:rPr lang="en-US" dirty="0" smtClean="0"/>
              <a:t>$7.5 </a:t>
            </a:r>
            <a:r>
              <a:rPr lang="en-US" dirty="0"/>
              <a:t>billion in state fiscal year (SFY) </a:t>
            </a:r>
            <a:r>
              <a:rPr lang="en-US" dirty="0" smtClean="0"/>
              <a:t>2007 </a:t>
            </a:r>
            <a:r>
              <a:rPr lang="en-US" dirty="0"/>
              <a:t>to </a:t>
            </a:r>
            <a:r>
              <a:rPr lang="en-US" dirty="0" smtClean="0"/>
              <a:t>$13.7 </a:t>
            </a:r>
            <a:r>
              <a:rPr lang="en-US" dirty="0"/>
              <a:t>billion in </a:t>
            </a:r>
            <a:r>
              <a:rPr lang="en-US" dirty="0" smtClean="0"/>
              <a:t>SFY2015. </a:t>
            </a:r>
            <a:r>
              <a:rPr lang="en-US" dirty="0"/>
              <a:t>Adjusting for medical </a:t>
            </a:r>
            <a:r>
              <a:rPr lang="en-US" dirty="0" smtClean="0"/>
              <a:t>cost inflation</a:t>
            </a:r>
            <a:r>
              <a:rPr lang="en-US" dirty="0"/>
              <a:t>, the average annual increase </a:t>
            </a:r>
            <a:r>
              <a:rPr lang="en-US" dirty="0" smtClean="0"/>
              <a:t>from SFY2007-2013 was </a:t>
            </a:r>
            <a:r>
              <a:rPr lang="en-US" dirty="0"/>
              <a:t>approximately </a:t>
            </a:r>
            <a:r>
              <a:rPr lang="en-US" dirty="0" smtClean="0"/>
              <a:t>3 percent, but jumped to increases over 10 percent per year in the last two years, due in large part to increases in enrollment as a result of the ACA expansion.</a:t>
            </a:r>
          </a:p>
          <a:p>
            <a:r>
              <a:rPr lang="en-US" dirty="0" smtClean="0"/>
              <a:t>These </a:t>
            </a:r>
            <a:r>
              <a:rPr lang="en-US" dirty="0"/>
              <a:t>are </a:t>
            </a:r>
            <a:r>
              <a:rPr lang="en-US" dirty="0" smtClean="0"/>
              <a:t>gross </a:t>
            </a:r>
            <a:r>
              <a:rPr lang="en-US" dirty="0"/>
              <a:t>spending amounts, </a:t>
            </a:r>
            <a:r>
              <a:rPr lang="en-US" dirty="0" smtClean="0"/>
              <a:t>including </a:t>
            </a:r>
            <a:r>
              <a:rPr lang="en-US" dirty="0"/>
              <a:t>both state and federal </a:t>
            </a:r>
            <a:r>
              <a:rPr lang="en-US" dirty="0" smtClean="0"/>
              <a:t>revenues.</a:t>
            </a:r>
          </a:p>
          <a:p>
            <a:r>
              <a:rPr lang="en-US" dirty="0" smtClean="0"/>
              <a:t>The spending amounts include payment for medical benefits provided by MassHealth and Medicare premiums, but do not include the cost </a:t>
            </a:r>
            <a:r>
              <a:rPr lang="en-US" dirty="0"/>
              <a:t>of </a:t>
            </a:r>
            <a:r>
              <a:rPr lang="en-US" dirty="0" smtClean="0"/>
              <a:t>Medicaid-reimbursable services from other state agencies, administrative spending or supplemental payments to hospitals.</a:t>
            </a:r>
            <a:endParaRPr lang="en-US" dirty="0"/>
          </a:p>
        </p:txBody>
      </p:sp>
      <p:cxnSp>
        <p:nvCxnSpPr>
          <p:cNvPr id="12" name="Straight Connector 11"/>
          <p:cNvCxnSpPr/>
          <p:nvPr/>
        </p:nvCxnSpPr>
        <p:spPr>
          <a:xfrm>
            <a:off x="809625" y="5961063"/>
            <a:ext cx="540067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8"/>
          <p:cNvSpPr>
            <a:spLocks noChangeArrowheads="1"/>
          </p:cNvSpPr>
          <p:nvPr/>
        </p:nvSpPr>
        <p:spPr bwMode="auto">
          <a:xfrm>
            <a:off x="3057524" y="5733731"/>
            <a:ext cx="904875" cy="215900"/>
          </a:xfrm>
          <a:prstGeom prst="rect">
            <a:avLst/>
          </a:prstGeom>
          <a:solidFill>
            <a:schemeClr val="bg1"/>
          </a:solidFill>
          <a:ln w="9525">
            <a:noFill/>
            <a:miter lim="800000"/>
            <a:headEnd/>
            <a:tailEnd/>
          </a:ln>
        </p:spPr>
        <p:txBody>
          <a:bodyPr wrap="none" lIns="45720" rIns="45720">
            <a:spAutoFit/>
          </a:bodyPr>
          <a:lstStyle/>
          <a:p>
            <a:pPr algn="ctr">
              <a:defRPr sz="1800" b="1" i="0" u="none" strike="noStrike" kern="1200" baseline="0">
                <a:solidFill>
                  <a:prstClr val="black"/>
                </a:solidFill>
                <a:latin typeface="+mn-lt"/>
                <a:ea typeface="+mn-ea"/>
                <a:cs typeface="+mn-cs"/>
              </a:defRPr>
            </a:pPr>
            <a:r>
              <a:rPr lang="en-US" sz="800" b="1" dirty="0">
                <a:solidFill>
                  <a:prstClr val="black"/>
                </a:solidFill>
                <a:latin typeface="+mn-lt"/>
                <a:cs typeface="+mn-cs"/>
              </a:rPr>
              <a:t>STATE FISCAL YEAR</a:t>
            </a:r>
          </a:p>
        </p:txBody>
      </p:sp>
    </p:spTree>
    <p:extLst>
      <p:ext uri="{BB962C8B-B14F-4D97-AF65-F5344CB8AC3E}">
        <p14:creationId xmlns:p14="http://schemas.microsoft.com/office/powerpoint/2010/main" val="3861256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t>TABLE OF CONTENTS</a:t>
            </a:r>
          </a:p>
        </p:txBody>
      </p:sp>
      <p:sp>
        <p:nvSpPr>
          <p:cNvPr id="4" name="Slide Number Placeholder 3"/>
          <p:cNvSpPr>
            <a:spLocks noGrp="1"/>
          </p:cNvSpPr>
          <p:nvPr>
            <p:ph type="sldNum" sz="quarter" idx="10"/>
          </p:nvPr>
        </p:nvSpPr>
        <p:spPr/>
        <p:txBody>
          <a:bodyPr/>
          <a:lstStyle/>
          <a:p>
            <a:pPr>
              <a:defRPr/>
            </a:pPr>
            <a:fld id="{5C132798-8128-4153-A5D3-242684DAB7C5}" type="slidenum">
              <a:rPr lang="en-US" smtClean="0"/>
              <a:pPr>
                <a:defRPr/>
              </a:pPr>
              <a:t>1</a:t>
            </a:fld>
            <a:endParaRPr lang="en-US" dirty="0"/>
          </a:p>
        </p:txBody>
      </p:sp>
      <p:sp>
        <p:nvSpPr>
          <p:cNvPr id="7" name="Content Placeholder 4"/>
          <p:cNvSpPr txBox="1">
            <a:spLocks/>
          </p:cNvSpPr>
          <p:nvPr/>
        </p:nvSpPr>
        <p:spPr>
          <a:xfrm>
            <a:off x="457200" y="1585913"/>
            <a:ext cx="8229600" cy="3975100"/>
          </a:xfrm>
          <a:prstGeom prst="rect">
            <a:avLst/>
          </a:prstGeom>
        </p:spPr>
        <p:txBody>
          <a:bodyPr/>
          <a:lstStyle/>
          <a:p>
            <a:pPr marL="228600" indent="-228600" eaLnBrk="0" hangingPunct="0">
              <a:spcBef>
                <a:spcPts val="600"/>
              </a:spcBef>
              <a:buClr>
                <a:schemeClr val="tx2"/>
              </a:buClr>
              <a:buFont typeface="Wingdings" pitchFamily="2" charset="2"/>
              <a:buChar char="§"/>
              <a:tabLst>
                <a:tab pos="3889375" algn="r"/>
              </a:tabLst>
              <a:defRPr/>
            </a:pPr>
            <a:r>
              <a:rPr lang="en-US" sz="2000" kern="0" dirty="0" smtClean="0">
                <a:latin typeface="+mn-lt"/>
                <a:cs typeface="+mn-cs"/>
              </a:rPr>
              <a:t>EXECUTIVE SUMMARY	2</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smtClean="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smtClean="0">
                <a:latin typeface="+mn-lt"/>
                <a:cs typeface="+mn-cs"/>
              </a:rPr>
              <a:t>MASSHEALTH OVERVIEW</a:t>
            </a:r>
            <a:r>
              <a:rPr lang="en-US" sz="2000" kern="0" dirty="0">
                <a:latin typeface="+mn-lt"/>
                <a:cs typeface="+mn-cs"/>
              </a:rPr>
              <a:t>	</a:t>
            </a:r>
            <a:r>
              <a:rPr lang="en-US" sz="2000" kern="0" dirty="0" smtClean="0">
                <a:latin typeface="+mn-lt"/>
                <a:cs typeface="+mn-cs"/>
              </a:rPr>
              <a:t>4</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ELIGIBILITY AND ENROLLMENT	</a:t>
            </a:r>
            <a:r>
              <a:rPr lang="en-US" sz="2000" kern="0" dirty="0" smtClean="0">
                <a:latin typeface="+mn-lt"/>
                <a:cs typeface="+mn-cs"/>
              </a:rPr>
              <a:t>7</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SPENDING	</a:t>
            </a:r>
            <a:r>
              <a:rPr lang="en-US" sz="2000" kern="0" dirty="0" smtClean="0">
                <a:latin typeface="+mn-lt"/>
                <a:cs typeface="+mn-cs"/>
              </a:rPr>
              <a:t>18</a:t>
            </a: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COST DRIVERS	</a:t>
            </a:r>
            <a:r>
              <a:rPr lang="en-US" sz="2000" kern="0" dirty="0" smtClean="0">
                <a:latin typeface="+mn-lt"/>
                <a:cs typeface="+mn-cs"/>
              </a:rPr>
              <a:t>26</a:t>
            </a:r>
            <a:endParaRPr lang="en-US" sz="2000" kern="0" dirty="0"/>
          </a:p>
          <a:p>
            <a:pPr marL="228600" indent="-228600" eaLnBrk="0" hangingPunct="0">
              <a:spcBef>
                <a:spcPts val="600"/>
              </a:spcBef>
              <a:buClr>
                <a:schemeClr val="tx2"/>
              </a:buClr>
              <a:buFont typeface="Wingdings" pitchFamily="2" charset="2"/>
              <a:buChar char="§"/>
              <a:tabLst>
                <a:tab pos="3889375" algn="r"/>
              </a:tabLst>
              <a:defRPr/>
            </a:pPr>
            <a:endParaRPr lang="en-US" sz="2000" kern="0" dirty="0"/>
          </a:p>
          <a:p>
            <a:pPr marL="228600" indent="-228600" eaLnBrk="0" hangingPunct="0">
              <a:spcBef>
                <a:spcPts val="600"/>
              </a:spcBef>
              <a:buClr>
                <a:schemeClr val="tx2"/>
              </a:buClr>
              <a:buFont typeface="Wingdings" pitchFamily="2" charset="2"/>
              <a:buChar char="§"/>
              <a:tabLst>
                <a:tab pos="3889375" algn="r"/>
              </a:tabLst>
              <a:defRPr/>
            </a:pPr>
            <a:r>
              <a:rPr lang="en-US" sz="2000" kern="0" dirty="0"/>
              <a:t>CONCLUSIONS	</a:t>
            </a:r>
            <a:r>
              <a:rPr lang="en-US" sz="2000" kern="0" dirty="0" smtClean="0"/>
              <a:t>28</a:t>
            </a:r>
            <a:endParaRPr lang="en-US" sz="2000" kern="0" dirty="0"/>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dirty="0" smtClean="0"/>
              <a:t>SPENDING ON MASSHEALTH REPRESENTS </a:t>
            </a:r>
            <a:br>
              <a:rPr lang="en-US" dirty="0" smtClean="0"/>
            </a:br>
            <a:r>
              <a:rPr lang="en-US" dirty="0" smtClean="0"/>
              <a:t>OVER 35 PERCENT OF THE STATE BUDGET</a:t>
            </a:r>
          </a:p>
        </p:txBody>
      </p:sp>
      <p:sp>
        <p:nvSpPr>
          <p:cNvPr id="3" name="Slide Number Placeholder 2"/>
          <p:cNvSpPr>
            <a:spLocks noGrp="1"/>
          </p:cNvSpPr>
          <p:nvPr>
            <p:ph type="sldNum" sz="quarter" idx="10"/>
          </p:nvPr>
        </p:nvSpPr>
        <p:spPr/>
        <p:txBody>
          <a:bodyPr/>
          <a:lstStyle/>
          <a:p>
            <a:pPr>
              <a:defRPr/>
            </a:pPr>
            <a:fld id="{601703DB-4B29-4954-A21B-734BC909CB33}" type="slidenum">
              <a:rPr lang="en-US" smtClean="0">
                <a:solidFill>
                  <a:srgbClr val="969696">
                    <a:lumMod val="50000"/>
                  </a:srgbClr>
                </a:solidFill>
              </a:rPr>
              <a:pPr>
                <a:defRPr/>
              </a:pPr>
              <a:t>19</a:t>
            </a:fld>
            <a:endParaRPr lang="en-US">
              <a:solidFill>
                <a:srgbClr val="969696">
                  <a:lumMod val="50000"/>
                </a:srgbClr>
              </a:solidFill>
            </a:endParaRPr>
          </a:p>
        </p:txBody>
      </p:sp>
      <p:sp>
        <p:nvSpPr>
          <p:cNvPr id="69635" name="TextBox 6"/>
          <p:cNvSpPr txBox="1">
            <a:spLocks noChangeArrowheads="1"/>
          </p:cNvSpPr>
          <p:nvPr/>
        </p:nvSpPr>
        <p:spPr bwMode="auto">
          <a:xfrm>
            <a:off x="455613" y="5890659"/>
            <a:ext cx="6097587" cy="523220"/>
          </a:xfrm>
          <a:prstGeom prst="rect">
            <a:avLst/>
          </a:prstGeom>
          <a:noFill/>
          <a:ln w="9525">
            <a:noFill/>
            <a:miter lim="800000"/>
            <a:headEnd/>
            <a:tailEnd/>
          </a:ln>
        </p:spPr>
        <p:txBody>
          <a:bodyPr wrap="square" lIns="0" rIns="0" anchor="b">
            <a:spAutoFit/>
          </a:bodyPr>
          <a:lstStyle/>
          <a:p>
            <a:pPr eaLnBrk="0" hangingPunct="0"/>
            <a:r>
              <a:rPr lang="en-US" sz="700" dirty="0" smtClean="0">
                <a:solidFill>
                  <a:srgbClr val="1C1C1C"/>
                </a:solidFill>
              </a:rPr>
              <a:t>NOTE: MassHealth spending includes medical </a:t>
            </a:r>
            <a:r>
              <a:rPr lang="en-US" sz="700" dirty="0">
                <a:solidFill>
                  <a:srgbClr val="1C1C1C"/>
                </a:solidFill>
              </a:rPr>
              <a:t>benefits provided by </a:t>
            </a:r>
            <a:r>
              <a:rPr lang="en-US" sz="700" dirty="0" smtClean="0">
                <a:solidFill>
                  <a:srgbClr val="1C1C1C"/>
                </a:solidFill>
              </a:rPr>
              <a:t>MassHealth and Medicare premiums. The figures do </a:t>
            </a:r>
            <a:r>
              <a:rPr lang="en-US" sz="700" dirty="0">
                <a:solidFill>
                  <a:srgbClr val="1C1C1C"/>
                </a:solidFill>
              </a:rPr>
              <a:t>not include </a:t>
            </a:r>
            <a:r>
              <a:rPr lang="en-US" sz="700" dirty="0" smtClean="0">
                <a:solidFill>
                  <a:srgbClr val="1C1C1C"/>
                </a:solidFill>
              </a:rPr>
              <a:t>Medicaid-reimbursable </a:t>
            </a:r>
            <a:r>
              <a:rPr lang="en-US" sz="700" dirty="0">
                <a:solidFill>
                  <a:srgbClr val="1C1C1C"/>
                </a:solidFill>
              </a:rPr>
              <a:t>services from other state </a:t>
            </a:r>
            <a:r>
              <a:rPr lang="en-US" sz="700" dirty="0" smtClean="0">
                <a:solidFill>
                  <a:srgbClr val="1C1C1C"/>
                </a:solidFill>
              </a:rPr>
              <a:t>agencies, administrative spending </a:t>
            </a:r>
            <a:r>
              <a:rPr lang="en-US" sz="700" dirty="0">
                <a:solidFill>
                  <a:srgbClr val="1C1C1C"/>
                </a:solidFill>
              </a:rPr>
              <a:t>or supplemental payments to </a:t>
            </a:r>
            <a:r>
              <a:rPr lang="en-US" sz="700" dirty="0" smtClean="0">
                <a:solidFill>
                  <a:srgbClr val="1C1C1C"/>
                </a:solidFill>
              </a:rPr>
              <a:t>hospitals. </a:t>
            </a:r>
            <a:r>
              <a:rPr lang="en-US" sz="700" dirty="0" err="1" smtClean="0"/>
              <a:t>MassHealth</a:t>
            </a:r>
            <a:r>
              <a:rPr lang="en-US" sz="700" dirty="0" smtClean="0"/>
              <a:t> </a:t>
            </a:r>
            <a:r>
              <a:rPr lang="en-US" sz="700" dirty="0"/>
              <a:t>spending amounts for some years may differ from amounts reported in earlier versions of </a:t>
            </a:r>
            <a:r>
              <a:rPr lang="en-US" sz="700" i="1" dirty="0" err="1"/>
              <a:t>MassHealth</a:t>
            </a:r>
            <a:r>
              <a:rPr lang="en-US" sz="700" i="1" dirty="0"/>
              <a:t>: The Basics - Facts and Trends</a:t>
            </a:r>
            <a:r>
              <a:rPr lang="en-US" sz="700" dirty="0"/>
              <a:t> due to a change in the approach used to calculate the total spending figure</a:t>
            </a:r>
            <a:r>
              <a:rPr lang="en-US" sz="700" dirty="0" smtClean="0"/>
              <a:t>.</a:t>
            </a:r>
            <a:endParaRPr lang="en-US" sz="700" dirty="0" smtClean="0">
              <a:solidFill>
                <a:srgbClr val="1C1C1C"/>
              </a:solidFill>
            </a:endParaRPr>
          </a:p>
          <a:p>
            <a:pPr eaLnBrk="0" hangingPunct="0"/>
            <a:r>
              <a:rPr lang="en-US" sz="700" dirty="0" smtClean="0">
                <a:solidFill>
                  <a:srgbClr val="1C1C1C"/>
                </a:solidFill>
              </a:rPr>
              <a:t>SOURCES</a:t>
            </a:r>
            <a:r>
              <a:rPr lang="en-US" sz="700" dirty="0">
                <a:solidFill>
                  <a:srgbClr val="000000"/>
                </a:solidFill>
                <a:ea typeface="ＭＳ Ｐゴシック"/>
                <a:cs typeface="ＭＳ Ｐゴシック"/>
              </a:rPr>
              <a:t>: </a:t>
            </a:r>
            <a:r>
              <a:rPr lang="en-US" sz="700" dirty="0">
                <a:solidFill>
                  <a:srgbClr val="1C1C1C"/>
                </a:solidFill>
              </a:rPr>
              <a:t>EOHHS (MassHealth data); Office of the Comptroller, Statutory Basis Financial Reports (other state spending</a:t>
            </a:r>
            <a:r>
              <a:rPr lang="en-US" sz="700" dirty="0" smtClean="0">
                <a:solidFill>
                  <a:srgbClr val="1C1C1C"/>
                </a:solidFill>
              </a:rPr>
              <a:t>).</a:t>
            </a:r>
            <a:endParaRPr lang="en-US" sz="700" dirty="0">
              <a:solidFill>
                <a:srgbClr val="1C1C1C"/>
              </a:solidFill>
            </a:endParaRPr>
          </a:p>
        </p:txBody>
      </p:sp>
      <p:sp>
        <p:nvSpPr>
          <p:cNvPr id="9" name="Text Box 11"/>
          <p:cNvSpPr txBox="1">
            <a:spLocks noChangeArrowheads="1"/>
          </p:cNvSpPr>
          <p:nvPr/>
        </p:nvSpPr>
        <p:spPr bwMode="auto">
          <a:xfrm>
            <a:off x="6627813" y="1819656"/>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rPr>
              <a:t>Spending for MassHealth-covered services remained </a:t>
            </a:r>
            <a:r>
              <a:rPr lang="en-US" dirty="0" smtClean="0">
                <a:solidFill>
                  <a:srgbClr val="1C1C1C"/>
                </a:solidFill>
              </a:rPr>
              <a:t>under 30 percent of </a:t>
            </a:r>
            <a:r>
              <a:rPr lang="en-US" dirty="0">
                <a:solidFill>
                  <a:srgbClr val="1C1C1C"/>
                </a:solidFill>
              </a:rPr>
              <a:t>all state spending </a:t>
            </a:r>
            <a:r>
              <a:rPr lang="en-US" dirty="0" smtClean="0">
                <a:solidFill>
                  <a:srgbClr val="1C1C1C"/>
                </a:solidFill>
              </a:rPr>
              <a:t>through 2008</a:t>
            </a:r>
            <a:r>
              <a:rPr lang="en-US" dirty="0">
                <a:solidFill>
                  <a:srgbClr val="1C1C1C"/>
                </a:solidFill>
              </a:rPr>
              <a:t>. </a:t>
            </a:r>
            <a:r>
              <a:rPr lang="en-US" dirty="0" smtClean="0">
                <a:solidFill>
                  <a:srgbClr val="1C1C1C"/>
                </a:solidFill>
              </a:rPr>
              <a:t>During the recession, slower growth in </a:t>
            </a:r>
            <a:r>
              <a:rPr lang="en-US" dirty="0">
                <a:solidFill>
                  <a:srgbClr val="1C1C1C"/>
                </a:solidFill>
              </a:rPr>
              <a:t>overall state </a:t>
            </a:r>
            <a:r>
              <a:rPr lang="en-US" dirty="0" smtClean="0">
                <a:solidFill>
                  <a:srgbClr val="1C1C1C"/>
                </a:solidFill>
              </a:rPr>
              <a:t>spending </a:t>
            </a:r>
            <a:r>
              <a:rPr lang="en-US" dirty="0">
                <a:solidFill>
                  <a:srgbClr val="1C1C1C"/>
                </a:solidFill>
              </a:rPr>
              <a:t>and </a:t>
            </a:r>
            <a:r>
              <a:rPr lang="en-US" dirty="0" smtClean="0">
                <a:solidFill>
                  <a:srgbClr val="1C1C1C"/>
                </a:solidFill>
              </a:rPr>
              <a:t>greater Medicaid enrollment increased </a:t>
            </a:r>
            <a:r>
              <a:rPr lang="en-US" dirty="0">
                <a:solidFill>
                  <a:srgbClr val="1C1C1C"/>
                </a:solidFill>
              </a:rPr>
              <a:t>Medicaid spending to </a:t>
            </a:r>
            <a:r>
              <a:rPr lang="en-US" dirty="0" smtClean="0">
                <a:solidFill>
                  <a:srgbClr val="1C1C1C"/>
                </a:solidFill>
              </a:rPr>
              <a:t>more than 30 </a:t>
            </a:r>
            <a:r>
              <a:rPr lang="en-US" dirty="0">
                <a:solidFill>
                  <a:srgbClr val="1C1C1C"/>
                </a:solidFill>
              </a:rPr>
              <a:t>percent of the budget</a:t>
            </a:r>
            <a:r>
              <a:rPr lang="en-US" dirty="0" smtClean="0">
                <a:solidFill>
                  <a:srgbClr val="1C1C1C"/>
                </a:solidFill>
              </a:rPr>
              <a:t>. </a:t>
            </a:r>
          </a:p>
          <a:p>
            <a:pPr>
              <a:buClr>
                <a:srgbClr val="5A8F7C"/>
              </a:buClr>
            </a:pPr>
            <a:r>
              <a:rPr lang="en-US" dirty="0" smtClean="0">
                <a:solidFill>
                  <a:srgbClr val="1C1C1C"/>
                </a:solidFill>
              </a:rPr>
              <a:t>The recent double digit growth in MassHealth </a:t>
            </a:r>
            <a:r>
              <a:rPr lang="en-US" dirty="0" smtClean="0"/>
              <a:t>enrollment and related spending as a result of the ACA expansion </a:t>
            </a:r>
            <a:r>
              <a:rPr lang="en-US" dirty="0" smtClean="0">
                <a:solidFill>
                  <a:srgbClr val="1C1C1C"/>
                </a:solidFill>
              </a:rPr>
              <a:t>has put more pressure on the state budget. From SFY2014 to SFY2015, other state spending increased by 3.8 percent, while MassHealth spending increased by 15.1 percent.  MassHealth spending now accounts for 37 percent of the overall state budget.</a:t>
            </a:r>
            <a:endParaRPr lang="en-US" dirty="0">
              <a:solidFill>
                <a:srgbClr val="1C1C1C"/>
              </a:solidFill>
            </a:endParaRPr>
          </a:p>
          <a:p>
            <a:pPr>
              <a:buClr>
                <a:srgbClr val="5A8F7C"/>
              </a:buClr>
            </a:pPr>
            <a:r>
              <a:rPr lang="en-US" dirty="0">
                <a:solidFill>
                  <a:srgbClr val="1C1C1C"/>
                </a:solidFill>
              </a:rPr>
              <a:t>The federal government reimburses the state’s general fund for more than half of its spending on </a:t>
            </a:r>
            <a:r>
              <a:rPr lang="en-US" dirty="0" smtClean="0">
                <a:solidFill>
                  <a:srgbClr val="1C1C1C"/>
                </a:solidFill>
              </a:rPr>
              <a:t>MassHealth. </a:t>
            </a:r>
            <a:endParaRPr lang="en-US" strike="sngStrike" dirty="0">
              <a:solidFill>
                <a:srgbClr val="1C1C1C"/>
              </a:solidFill>
            </a:endParaRPr>
          </a:p>
        </p:txBody>
      </p:sp>
      <p:sp>
        <p:nvSpPr>
          <p:cNvPr id="12"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MASSHEALTH AS A PROPORTION OF ALL STATE SPENDING</a:t>
            </a:r>
            <a:br>
              <a:rPr lang="en-US" sz="1000" b="1" dirty="0">
                <a:solidFill>
                  <a:prstClr val="black"/>
                </a:solidFill>
                <a:latin typeface="Calibri"/>
                <a:cs typeface="Arial"/>
              </a:rPr>
            </a:br>
            <a:r>
              <a:rPr lang="en-US" sz="800" b="1" dirty="0">
                <a:solidFill>
                  <a:prstClr val="black"/>
                </a:solidFill>
                <a:latin typeface="Calibri"/>
                <a:cs typeface="Arial"/>
              </a:rPr>
              <a:t>(BILLIONS OF DOLLARS)</a:t>
            </a:r>
            <a:endParaRPr lang="en-US" sz="1000" b="1" dirty="0">
              <a:solidFill>
                <a:prstClr val="black"/>
              </a:solidFill>
              <a:latin typeface="Calibri"/>
              <a:cs typeface="Arial"/>
            </a:endParaRPr>
          </a:p>
        </p:txBody>
      </p:sp>
      <p:graphicFrame>
        <p:nvGraphicFramePr>
          <p:cNvPr id="18" name="Chart 17"/>
          <p:cNvGraphicFramePr/>
          <p:nvPr>
            <p:extLst/>
          </p:nvPr>
        </p:nvGraphicFramePr>
        <p:xfrm>
          <a:off x="457200" y="2144712"/>
          <a:ext cx="5934456" cy="3675888"/>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Connector 18"/>
          <p:cNvCxnSpPr/>
          <p:nvPr/>
        </p:nvCxnSpPr>
        <p:spPr>
          <a:xfrm>
            <a:off x="809625" y="5812120"/>
            <a:ext cx="557669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p:nvSpPr>
        <p:spPr bwMode="auto">
          <a:xfrm>
            <a:off x="3007042" y="5704398"/>
            <a:ext cx="1005840" cy="215444"/>
          </a:xfrm>
          <a:prstGeom prst="rect">
            <a:avLst/>
          </a:prstGeom>
          <a:solidFill>
            <a:schemeClr val="bg1"/>
          </a:solidFill>
          <a:ln w="9525">
            <a:noFill/>
            <a:miter lim="800000"/>
            <a:headEnd/>
            <a:tailEnd/>
          </a:ln>
        </p:spPr>
        <p:txBody>
          <a:bodyPr wrap="none" lIns="45720" rIns="45720">
            <a:spAutoFit/>
          </a:bodyPr>
          <a:lstStyle/>
          <a:p>
            <a:pPr algn="ctr">
              <a:defRPr sz="1800" b="1" i="0" u="none" strike="noStrike" kern="1200" baseline="0">
                <a:solidFill>
                  <a:prstClr val="black"/>
                </a:solidFill>
                <a:latin typeface="+mn-lt"/>
                <a:ea typeface="+mn-ea"/>
                <a:cs typeface="+mn-cs"/>
              </a:defRPr>
            </a:pPr>
            <a:r>
              <a:rPr lang="en-US" sz="800" b="1" dirty="0">
                <a:solidFill>
                  <a:prstClr val="black"/>
                </a:solidFill>
                <a:latin typeface="Calibri"/>
                <a:cs typeface="Arial"/>
              </a:rPr>
              <a:t>STATE FISCAL YEAR</a:t>
            </a:r>
          </a:p>
        </p:txBody>
      </p:sp>
      <p:sp>
        <p:nvSpPr>
          <p:cNvPr id="23" name="TextBox 1"/>
          <p:cNvSpPr txBox="1"/>
          <p:nvPr/>
        </p:nvSpPr>
        <p:spPr>
          <a:xfrm>
            <a:off x="888108"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27%</a:t>
            </a:r>
            <a:endParaRPr lang="en-US" sz="1000" b="1" dirty="0">
              <a:solidFill>
                <a:srgbClr val="FFFFFF"/>
              </a:solidFill>
            </a:endParaRPr>
          </a:p>
        </p:txBody>
      </p:sp>
      <p:sp>
        <p:nvSpPr>
          <p:cNvPr id="24" name="TextBox 1"/>
          <p:cNvSpPr txBox="1"/>
          <p:nvPr/>
        </p:nvSpPr>
        <p:spPr>
          <a:xfrm>
            <a:off x="1519318"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28%</a:t>
            </a:r>
            <a:endParaRPr lang="en-US" sz="1000" b="1" dirty="0">
              <a:solidFill>
                <a:srgbClr val="FFFFFF"/>
              </a:solidFill>
            </a:endParaRPr>
          </a:p>
        </p:txBody>
      </p:sp>
      <p:sp>
        <p:nvSpPr>
          <p:cNvPr id="25" name="TextBox 1"/>
          <p:cNvSpPr txBox="1"/>
          <p:nvPr/>
        </p:nvSpPr>
        <p:spPr>
          <a:xfrm>
            <a:off x="2123058"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30%</a:t>
            </a:r>
            <a:endParaRPr lang="en-US" sz="1000" b="1" dirty="0">
              <a:solidFill>
                <a:srgbClr val="FFFFFF"/>
              </a:solidFill>
            </a:endParaRPr>
          </a:p>
        </p:txBody>
      </p:sp>
      <p:sp>
        <p:nvSpPr>
          <p:cNvPr id="26" name="TextBox 1"/>
          <p:cNvSpPr txBox="1"/>
          <p:nvPr/>
        </p:nvSpPr>
        <p:spPr>
          <a:xfrm>
            <a:off x="2714465"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31%</a:t>
            </a:r>
            <a:endParaRPr lang="en-US" sz="1000" b="1" dirty="0">
              <a:solidFill>
                <a:srgbClr val="FFFFFF"/>
              </a:solidFill>
            </a:endParaRPr>
          </a:p>
        </p:txBody>
      </p:sp>
      <p:sp>
        <p:nvSpPr>
          <p:cNvPr id="17" name="TextBox 1"/>
          <p:cNvSpPr txBox="1"/>
          <p:nvPr/>
        </p:nvSpPr>
        <p:spPr>
          <a:xfrm>
            <a:off x="3311777" y="5298520"/>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34%</a:t>
            </a:r>
            <a:endParaRPr lang="en-US" sz="1000" b="1" dirty="0">
              <a:solidFill>
                <a:srgbClr val="FFFFFF"/>
              </a:solidFill>
            </a:endParaRPr>
          </a:p>
        </p:txBody>
      </p:sp>
      <p:sp>
        <p:nvSpPr>
          <p:cNvPr id="28" name="TextBox 1"/>
          <p:cNvSpPr txBox="1"/>
          <p:nvPr/>
        </p:nvSpPr>
        <p:spPr>
          <a:xfrm>
            <a:off x="3928574" y="5302902"/>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33%</a:t>
            </a:r>
            <a:endParaRPr lang="en-US" sz="1000" b="1" dirty="0">
              <a:solidFill>
                <a:srgbClr val="FFFFFF"/>
              </a:solidFill>
            </a:endParaRPr>
          </a:p>
        </p:txBody>
      </p:sp>
      <p:sp>
        <p:nvSpPr>
          <p:cNvPr id="30" name="TextBox 29"/>
          <p:cNvSpPr txBox="1"/>
          <p:nvPr/>
        </p:nvSpPr>
        <p:spPr>
          <a:xfrm>
            <a:off x="4667249" y="1866900"/>
            <a:ext cx="1719072" cy="175433"/>
          </a:xfrm>
          <a:prstGeom prst="rect">
            <a:avLst/>
          </a:prstGeom>
          <a:solidFill>
            <a:schemeClr val="bg2"/>
          </a:solidFill>
        </p:spPr>
        <p:txBody>
          <a:bodyPr wrap="none" lIns="45720" tIns="18288" rIns="45720" bIns="18288" rtlCol="0">
            <a:spAutoFit/>
          </a:bodyPr>
          <a:lstStyle/>
          <a:p>
            <a:r>
              <a:rPr lang="en-US" sz="900" b="1" dirty="0" smtClean="0">
                <a:solidFill>
                  <a:srgbClr val="1C1C1C"/>
                </a:solidFill>
              </a:rPr>
              <a:t>OTHER STATE SPENDING</a:t>
            </a:r>
            <a:endParaRPr lang="en-US" sz="900" b="1" dirty="0">
              <a:solidFill>
                <a:srgbClr val="1C1C1C"/>
              </a:solidFill>
            </a:endParaRPr>
          </a:p>
        </p:txBody>
      </p:sp>
      <p:sp>
        <p:nvSpPr>
          <p:cNvPr id="32" name="TextBox 31"/>
          <p:cNvSpPr txBox="1"/>
          <p:nvPr/>
        </p:nvSpPr>
        <p:spPr>
          <a:xfrm>
            <a:off x="4667249" y="2066080"/>
            <a:ext cx="1719072" cy="175433"/>
          </a:xfrm>
          <a:prstGeom prst="rect">
            <a:avLst/>
          </a:prstGeom>
          <a:solidFill>
            <a:schemeClr val="tx2"/>
          </a:solidFill>
        </p:spPr>
        <p:txBody>
          <a:bodyPr wrap="none" lIns="45720" tIns="18288" rIns="45720" bIns="18288" rtlCol="0">
            <a:spAutoFit/>
          </a:bodyPr>
          <a:lstStyle/>
          <a:p>
            <a:r>
              <a:rPr lang="en-US" sz="900" b="1" dirty="0" smtClean="0">
                <a:solidFill>
                  <a:srgbClr val="FFFFFF"/>
                </a:solidFill>
              </a:rPr>
              <a:t>MASSHEALTH-COVERED SERVICES</a:t>
            </a:r>
            <a:endParaRPr lang="en-US" sz="900" b="1" dirty="0">
              <a:solidFill>
                <a:srgbClr val="FFFFFF"/>
              </a:solidFill>
            </a:endParaRPr>
          </a:p>
        </p:txBody>
      </p:sp>
      <p:sp>
        <p:nvSpPr>
          <p:cNvPr id="33" name="TextBox 1"/>
          <p:cNvSpPr txBox="1"/>
          <p:nvPr/>
        </p:nvSpPr>
        <p:spPr>
          <a:xfrm>
            <a:off x="4563213" y="530039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33%</a:t>
            </a:r>
            <a:endParaRPr lang="en-US" sz="1000" b="1" dirty="0">
              <a:solidFill>
                <a:srgbClr val="FFFFFF"/>
              </a:solidFill>
            </a:endParaRPr>
          </a:p>
        </p:txBody>
      </p:sp>
      <p:sp>
        <p:nvSpPr>
          <p:cNvPr id="34" name="TextBox 1"/>
          <p:cNvSpPr txBox="1"/>
          <p:nvPr/>
        </p:nvSpPr>
        <p:spPr>
          <a:xfrm>
            <a:off x="5145784" y="5316809"/>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34%</a:t>
            </a:r>
            <a:endParaRPr lang="en-US" sz="1000" b="1" dirty="0">
              <a:solidFill>
                <a:srgbClr val="FFFFFF"/>
              </a:solidFill>
            </a:endParaRPr>
          </a:p>
        </p:txBody>
      </p:sp>
      <p:sp>
        <p:nvSpPr>
          <p:cNvPr id="37" name="TextBox 1"/>
          <p:cNvSpPr txBox="1"/>
          <p:nvPr/>
        </p:nvSpPr>
        <p:spPr>
          <a:xfrm>
            <a:off x="939168" y="3024515"/>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$27.8</a:t>
            </a:r>
            <a:endParaRPr lang="en-US" sz="1000" b="1" dirty="0">
              <a:solidFill>
                <a:srgbClr val="1C1C1C"/>
              </a:solidFill>
            </a:endParaRPr>
          </a:p>
        </p:txBody>
      </p:sp>
      <p:sp>
        <p:nvSpPr>
          <p:cNvPr id="38" name="TextBox 1"/>
          <p:cNvSpPr txBox="1"/>
          <p:nvPr/>
        </p:nvSpPr>
        <p:spPr>
          <a:xfrm>
            <a:off x="1519318" y="3014254"/>
            <a:ext cx="347578" cy="153888"/>
          </a:xfrm>
          <a:prstGeom prst="rect">
            <a:avLst/>
          </a:prstGeom>
          <a:solidFill>
            <a:srgbClr val="FFFFFF"/>
          </a:solid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$28.9</a:t>
            </a:r>
            <a:endParaRPr lang="en-US" sz="1000" b="1" dirty="0">
              <a:solidFill>
                <a:srgbClr val="1C1C1C"/>
              </a:solidFill>
            </a:endParaRPr>
          </a:p>
        </p:txBody>
      </p:sp>
      <p:sp>
        <p:nvSpPr>
          <p:cNvPr id="39" name="TextBox 1"/>
          <p:cNvSpPr txBox="1"/>
          <p:nvPr/>
        </p:nvSpPr>
        <p:spPr>
          <a:xfrm>
            <a:off x="2184992" y="2985739"/>
            <a:ext cx="29654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$28.9</a:t>
            </a:r>
            <a:endParaRPr lang="en-US" sz="1000" b="1" dirty="0">
              <a:solidFill>
                <a:srgbClr val="1C1C1C"/>
              </a:solidFill>
            </a:endParaRPr>
          </a:p>
        </p:txBody>
      </p:sp>
      <p:sp>
        <p:nvSpPr>
          <p:cNvPr id="40" name="TextBox 1"/>
          <p:cNvSpPr txBox="1"/>
          <p:nvPr/>
        </p:nvSpPr>
        <p:spPr>
          <a:xfrm>
            <a:off x="2784712" y="2911745"/>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$29.6</a:t>
            </a:r>
            <a:endParaRPr lang="en-US" sz="1000" b="1" dirty="0">
              <a:solidFill>
                <a:srgbClr val="1C1C1C"/>
              </a:solidFill>
            </a:endParaRPr>
          </a:p>
        </p:txBody>
      </p:sp>
      <p:sp>
        <p:nvSpPr>
          <p:cNvPr id="41" name="TextBox 1"/>
          <p:cNvSpPr txBox="1"/>
          <p:nvPr/>
        </p:nvSpPr>
        <p:spPr>
          <a:xfrm>
            <a:off x="3361689" y="2873584"/>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$30.3</a:t>
            </a:r>
          </a:p>
        </p:txBody>
      </p:sp>
      <p:sp>
        <p:nvSpPr>
          <p:cNvPr id="42" name="TextBox 1"/>
          <p:cNvSpPr txBox="1"/>
          <p:nvPr/>
        </p:nvSpPr>
        <p:spPr>
          <a:xfrm>
            <a:off x="4622058" y="2709376"/>
            <a:ext cx="296544"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$32.5</a:t>
            </a:r>
          </a:p>
        </p:txBody>
      </p:sp>
      <p:sp>
        <p:nvSpPr>
          <p:cNvPr id="43" name="TextBox 1"/>
          <p:cNvSpPr txBox="1"/>
          <p:nvPr/>
        </p:nvSpPr>
        <p:spPr>
          <a:xfrm>
            <a:off x="4012882" y="2789244"/>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$31.3</a:t>
            </a:r>
          </a:p>
        </p:txBody>
      </p:sp>
      <p:sp>
        <p:nvSpPr>
          <p:cNvPr id="44" name="TextBox 1"/>
          <p:cNvSpPr txBox="1"/>
          <p:nvPr/>
        </p:nvSpPr>
        <p:spPr>
          <a:xfrm>
            <a:off x="5230240" y="2507824"/>
            <a:ext cx="296545"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$34.7</a:t>
            </a:r>
          </a:p>
        </p:txBody>
      </p:sp>
      <p:sp>
        <p:nvSpPr>
          <p:cNvPr id="45" name="TextBox 1"/>
          <p:cNvSpPr txBox="1"/>
          <p:nvPr/>
        </p:nvSpPr>
        <p:spPr>
          <a:xfrm>
            <a:off x="5827194" y="2302518"/>
            <a:ext cx="296556" cy="153888"/>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1C1C1C"/>
                </a:solidFill>
              </a:rPr>
              <a:t>$37.4</a:t>
            </a:r>
          </a:p>
        </p:txBody>
      </p:sp>
      <p:sp>
        <p:nvSpPr>
          <p:cNvPr id="47" name="TextBox 1"/>
          <p:cNvSpPr txBox="1"/>
          <p:nvPr/>
        </p:nvSpPr>
        <p:spPr>
          <a:xfrm>
            <a:off x="5774304" y="531609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rgbClr val="FFFFFF"/>
                </a:solidFill>
              </a:rPr>
              <a:t>37%</a:t>
            </a:r>
            <a:endParaRPr lang="en-US" sz="1000" b="1" dirty="0">
              <a:solidFill>
                <a:srgbClr val="FFFFFF"/>
              </a:solidFill>
            </a:endParaRPr>
          </a:p>
        </p:txBody>
      </p:sp>
    </p:spTree>
    <p:extLst>
      <p:ext uri="{BB962C8B-B14F-4D97-AF65-F5344CB8AC3E}">
        <p14:creationId xmlns:p14="http://schemas.microsoft.com/office/powerpoint/2010/main" val="1197021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MEDICAID IS THE MAIN SOURCE OF </a:t>
            </a:r>
            <a:br>
              <a:rPr lang="en-US" dirty="0" smtClean="0"/>
            </a:br>
            <a:r>
              <a:rPr lang="en-US" dirty="0" smtClean="0"/>
              <a:t>FEDERAL REVENUES TO MASSACHUSETTS</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solidFill>
                  <a:srgbClr val="969696">
                    <a:lumMod val="50000"/>
                  </a:srgbClr>
                </a:solidFill>
              </a:rPr>
              <a:pPr/>
              <a:t>20</a:t>
            </a:fld>
            <a:endParaRPr lang="en-US" dirty="0">
              <a:solidFill>
                <a:srgbClr val="969696">
                  <a:lumMod val="50000"/>
                </a:srgbClr>
              </a:solidFill>
            </a:endParaRPr>
          </a:p>
        </p:txBody>
      </p:sp>
      <p:sp>
        <p:nvSpPr>
          <p:cNvPr id="57347" name="TextBox 6"/>
          <p:cNvSpPr txBox="1">
            <a:spLocks noChangeArrowheads="1"/>
          </p:cNvSpPr>
          <p:nvPr/>
        </p:nvSpPr>
        <p:spPr bwMode="auto">
          <a:xfrm>
            <a:off x="455612" y="6161544"/>
            <a:ext cx="5943601" cy="215444"/>
          </a:xfrm>
          <a:prstGeom prst="rect">
            <a:avLst/>
          </a:prstGeom>
          <a:noFill/>
          <a:ln w="9525">
            <a:noFill/>
            <a:miter lim="800000"/>
            <a:headEnd/>
            <a:tailEnd/>
          </a:ln>
        </p:spPr>
        <p:txBody>
          <a:bodyPr wrap="square" lIns="0" rIns="0" anchor="b">
            <a:spAutoFit/>
          </a:bodyPr>
          <a:lstStyle/>
          <a:p>
            <a:pPr fontAlgn="base">
              <a:spcBef>
                <a:spcPct val="0"/>
              </a:spcBef>
              <a:spcAft>
                <a:spcPct val="0"/>
              </a:spcAft>
            </a:pPr>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Massachusetts Budget and Policy </a:t>
            </a:r>
            <a:r>
              <a:rPr lang="en-US" sz="800" dirty="0" smtClean="0">
                <a:solidFill>
                  <a:srgbClr val="1C1C1C"/>
                </a:solidFill>
              </a:rPr>
              <a:t>Center.</a:t>
            </a:r>
            <a:endParaRPr lang="en-US" sz="800" dirty="0">
              <a:solidFill>
                <a:srgbClr val="1C1C1C"/>
              </a:solidFill>
            </a:endParaRPr>
          </a:p>
        </p:txBody>
      </p:sp>
      <p:graphicFrame>
        <p:nvGraphicFramePr>
          <p:cNvPr id="9" name="Chart 8"/>
          <p:cNvGraphicFramePr/>
          <p:nvPr>
            <p:extLst>
              <p:ext uri="{D42A27DB-BD31-4B8C-83A1-F6EECF244321}">
                <p14:modId xmlns:p14="http://schemas.microsoft.com/office/powerpoint/2010/main" val="2630442587"/>
              </p:ext>
            </p:extLst>
          </p:nvPr>
        </p:nvGraphicFramePr>
        <p:xfrm>
          <a:off x="398462" y="1846263"/>
          <a:ext cx="5992813" cy="398303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627813" y="1819656"/>
            <a:ext cx="2135188"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The federal government reimburses the Commonwealth for 50 percent of </a:t>
            </a:r>
            <a:r>
              <a:rPr lang="en-US" dirty="0" smtClean="0"/>
              <a:t>most Medicaid expenditures and 88 percent of CHIP expenditures. Members </a:t>
            </a:r>
            <a:r>
              <a:rPr lang="en-US" dirty="0" smtClean="0">
                <a:solidFill>
                  <a:srgbClr val="1C1C1C"/>
                </a:solidFill>
              </a:rPr>
              <a:t>made newly eligible under the ACA Medicaid expansion draw </a:t>
            </a:r>
            <a:r>
              <a:rPr lang="en-US" dirty="0" smtClean="0"/>
              <a:t>an even higher federal match, which was 75 percent in 2014, 80 percent in 2015 and 85 percent in 2016.</a:t>
            </a:r>
          </a:p>
          <a:p>
            <a:pPr>
              <a:buClr>
                <a:srgbClr val="5A8F7C"/>
              </a:buClr>
            </a:pPr>
            <a:r>
              <a:rPr lang="en-US" dirty="0"/>
              <a:t>Federal revenue </a:t>
            </a:r>
            <a:r>
              <a:rPr lang="en-US" dirty="0">
                <a:solidFill>
                  <a:srgbClr val="1C1C1C"/>
                </a:solidFill>
              </a:rPr>
              <a:t>supplies about one-quarter of the funding for the state budget. </a:t>
            </a:r>
            <a:endParaRPr lang="en-US" dirty="0" smtClean="0">
              <a:solidFill>
                <a:srgbClr val="1C1C1C"/>
              </a:solidFill>
            </a:endParaRPr>
          </a:p>
          <a:p>
            <a:pPr>
              <a:buClr>
                <a:srgbClr val="5A8F7C"/>
              </a:buClr>
            </a:pPr>
            <a:r>
              <a:rPr lang="en-US" dirty="0" smtClean="0">
                <a:solidFill>
                  <a:srgbClr val="1C1C1C"/>
                </a:solidFill>
              </a:rPr>
              <a:t>“</a:t>
            </a:r>
            <a:r>
              <a:rPr lang="en-US" dirty="0">
                <a:solidFill>
                  <a:srgbClr val="1C1C1C"/>
                </a:solidFill>
              </a:rPr>
              <a:t>Medicaid” in this context </a:t>
            </a:r>
            <a:r>
              <a:rPr lang="en-US" dirty="0" smtClean="0">
                <a:solidFill>
                  <a:srgbClr val="1C1C1C"/>
                </a:solidFill>
              </a:rPr>
              <a:t>includes MassHealth</a:t>
            </a:r>
            <a:r>
              <a:rPr lang="en-US" dirty="0">
                <a:solidFill>
                  <a:srgbClr val="1C1C1C"/>
                </a:solidFill>
              </a:rPr>
              <a:t>, </a:t>
            </a:r>
            <a:r>
              <a:rPr lang="en-US" dirty="0" smtClean="0">
                <a:solidFill>
                  <a:srgbClr val="1C1C1C"/>
                </a:solidFill>
              </a:rPr>
              <a:t>Commonwealth Care (prior to 2014) and ConnectorCare (post-2014), </a:t>
            </a:r>
            <a:r>
              <a:rPr lang="en-US" dirty="0">
                <a:solidFill>
                  <a:srgbClr val="1C1C1C"/>
                </a:solidFill>
              </a:rPr>
              <a:t>additional MassHealth Waiver spending and spending on </a:t>
            </a:r>
            <a:r>
              <a:rPr lang="en-US" dirty="0" smtClean="0">
                <a:solidFill>
                  <a:srgbClr val="1C1C1C"/>
                </a:solidFill>
              </a:rPr>
              <a:t>some programs </a:t>
            </a:r>
            <a:r>
              <a:rPr lang="en-US" dirty="0">
                <a:solidFill>
                  <a:srgbClr val="1C1C1C"/>
                </a:solidFill>
              </a:rPr>
              <a:t>and facilities administered by the </a:t>
            </a:r>
            <a:r>
              <a:rPr lang="en-US" dirty="0" smtClean="0">
                <a:solidFill>
                  <a:srgbClr val="1C1C1C"/>
                </a:solidFill>
              </a:rPr>
              <a:t>Departments </a:t>
            </a:r>
            <a:r>
              <a:rPr lang="en-US" dirty="0">
                <a:solidFill>
                  <a:srgbClr val="1C1C1C"/>
                </a:solidFill>
              </a:rPr>
              <a:t>of Developmental Services, Mental Health and Public Health </a:t>
            </a:r>
            <a:r>
              <a:rPr lang="en-US" dirty="0" smtClean="0">
                <a:solidFill>
                  <a:srgbClr val="1C1C1C"/>
                </a:solidFill>
              </a:rPr>
              <a:t>that </a:t>
            </a:r>
            <a:r>
              <a:rPr lang="en-US" dirty="0">
                <a:solidFill>
                  <a:srgbClr val="1C1C1C"/>
                </a:solidFill>
              </a:rPr>
              <a:t>serve people eligible for MassHealth.</a:t>
            </a:r>
          </a:p>
          <a:p>
            <a:pPr fontAlgn="base">
              <a:spcAft>
                <a:spcPct val="0"/>
              </a:spcAft>
              <a:buClr>
                <a:srgbClr val="5A8F7C"/>
              </a:buClr>
            </a:pPr>
            <a:endParaRPr lang="en-US" dirty="0">
              <a:solidFill>
                <a:srgbClr val="1C1C1C"/>
              </a:solidFill>
            </a:endParaRPr>
          </a:p>
        </p:txBody>
      </p:sp>
      <p:sp>
        <p:nvSpPr>
          <p:cNvPr id="11" name="Rectangle 8"/>
          <p:cNvSpPr>
            <a:spLocks noChangeArrowheads="1"/>
          </p:cNvSpPr>
          <p:nvPr/>
        </p:nvSpPr>
        <p:spPr bwMode="auto">
          <a:xfrm>
            <a:off x="455612" y="179222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rPr>
              <a:t>MASSHEALTH </a:t>
            </a:r>
            <a:r>
              <a:rPr lang="en-US" sz="1000" b="1" dirty="0" smtClean="0">
                <a:solidFill>
                  <a:prstClr val="black"/>
                </a:solidFill>
              </a:rPr>
              <a:t>REIMBURSEMENT AS </a:t>
            </a:r>
            <a:r>
              <a:rPr lang="en-US" sz="1000" b="1" dirty="0">
                <a:solidFill>
                  <a:prstClr val="black"/>
                </a:solidFill>
              </a:rPr>
              <a:t>A </a:t>
            </a:r>
            <a:r>
              <a:rPr lang="en-US" sz="1000" b="1" dirty="0" smtClean="0">
                <a:solidFill>
                  <a:prstClr val="black"/>
                </a:solidFill>
              </a:rPr>
              <a:t>PORTION </a:t>
            </a:r>
            <a:r>
              <a:rPr lang="en-US" sz="1000" b="1" dirty="0">
                <a:solidFill>
                  <a:prstClr val="black"/>
                </a:solidFill>
              </a:rPr>
              <a:t>OF ALL </a:t>
            </a:r>
            <a:r>
              <a:rPr lang="en-US" sz="1000" b="1" dirty="0" smtClean="0">
                <a:solidFill>
                  <a:prstClr val="black"/>
                </a:solidFill>
              </a:rPr>
              <a:t>FEDERAL REVENUES</a:t>
            </a:r>
            <a:r>
              <a:rPr lang="en-US" sz="1000" b="1" dirty="0">
                <a:solidFill>
                  <a:prstClr val="black"/>
                </a:solidFill>
              </a:rPr>
              <a:t/>
            </a:r>
            <a:br>
              <a:rPr lang="en-US" sz="1000" b="1" dirty="0">
                <a:solidFill>
                  <a:prstClr val="black"/>
                </a:solidFill>
              </a:rPr>
            </a:br>
            <a:r>
              <a:rPr lang="en-US" sz="800" b="1" dirty="0">
                <a:solidFill>
                  <a:prstClr val="black"/>
                </a:solidFill>
              </a:rPr>
              <a:t>(BILLIONS OF DOLLARS)</a:t>
            </a:r>
            <a:endParaRPr lang="en-US" sz="1000" b="1" dirty="0">
              <a:solidFill>
                <a:prstClr val="black"/>
              </a:solidFill>
            </a:endParaRPr>
          </a:p>
        </p:txBody>
      </p:sp>
      <p:cxnSp>
        <p:nvCxnSpPr>
          <p:cNvPr id="15" name="Straight Connector 14"/>
          <p:cNvCxnSpPr/>
          <p:nvPr/>
        </p:nvCxnSpPr>
        <p:spPr>
          <a:xfrm>
            <a:off x="866775" y="5865098"/>
            <a:ext cx="541972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073717" y="5751513"/>
            <a:ext cx="1005840" cy="215444"/>
          </a:xfrm>
          <a:prstGeom prst="rect">
            <a:avLst/>
          </a:prstGeom>
          <a:solidFill>
            <a:schemeClr val="bg1"/>
          </a:solidFill>
          <a:ln w="9525">
            <a:noFill/>
            <a:miter lim="800000"/>
            <a:headEnd/>
            <a:tailEnd/>
          </a:ln>
        </p:spPr>
        <p:txBody>
          <a:bodyPr wrap="none" lIns="45720" rIns="45720">
            <a:sp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 FISCAL YEAR</a:t>
            </a:r>
          </a:p>
        </p:txBody>
      </p:sp>
      <p:sp>
        <p:nvSpPr>
          <p:cNvPr id="19" name="TextBox 18"/>
          <p:cNvSpPr txBox="1"/>
          <p:nvPr/>
        </p:nvSpPr>
        <p:spPr>
          <a:xfrm>
            <a:off x="4581524" y="1866900"/>
            <a:ext cx="1777090" cy="175433"/>
          </a:xfrm>
          <a:prstGeom prst="rect">
            <a:avLst/>
          </a:prstGeom>
          <a:solidFill>
            <a:schemeClr val="bg2"/>
          </a:solidFill>
        </p:spPr>
        <p:txBody>
          <a:bodyPr wrap="none" lIns="45720" tIns="18288" rIns="45720" bIns="18288" rtlCol="0">
            <a:spAutoFit/>
          </a:bodyPr>
          <a:lstStyle/>
          <a:p>
            <a:r>
              <a:rPr lang="en-US" sz="900" b="1" dirty="0" smtClean="0">
                <a:solidFill>
                  <a:srgbClr val="1C1C1C"/>
                </a:solidFill>
              </a:rPr>
              <a:t>NON-MEDICAID FEDERAL REVENUE</a:t>
            </a:r>
            <a:endParaRPr lang="en-US" sz="900" b="1" dirty="0">
              <a:solidFill>
                <a:srgbClr val="1C1C1C"/>
              </a:solidFill>
            </a:endParaRPr>
          </a:p>
        </p:txBody>
      </p:sp>
      <p:sp>
        <p:nvSpPr>
          <p:cNvPr id="20" name="TextBox 19"/>
          <p:cNvSpPr txBox="1"/>
          <p:nvPr/>
        </p:nvSpPr>
        <p:spPr>
          <a:xfrm>
            <a:off x="4581524" y="2066080"/>
            <a:ext cx="1786708" cy="175433"/>
          </a:xfrm>
          <a:prstGeom prst="rect">
            <a:avLst/>
          </a:prstGeom>
          <a:solidFill>
            <a:schemeClr val="tx2"/>
          </a:solidFill>
        </p:spPr>
        <p:txBody>
          <a:bodyPr wrap="none" lIns="45720" tIns="18288" rIns="45720" bIns="18288" rtlCol="0">
            <a:spAutoFit/>
          </a:bodyPr>
          <a:lstStyle/>
          <a:p>
            <a:r>
              <a:rPr lang="en-US" sz="900" b="1" dirty="0" smtClean="0">
                <a:solidFill>
                  <a:schemeClr val="bg1"/>
                </a:solidFill>
              </a:rPr>
              <a:t>MEDICAID/CHIP FEDERAL REVENUE</a:t>
            </a:r>
            <a:endParaRPr lang="en-US" sz="900" b="1" dirty="0">
              <a:solidFill>
                <a:schemeClr val="bg1"/>
              </a:solidFill>
            </a:endParaRPr>
          </a:p>
        </p:txBody>
      </p:sp>
    </p:spTree>
    <p:extLst>
      <p:ext uri="{BB962C8B-B14F-4D97-AF65-F5344CB8AC3E}">
        <p14:creationId xmlns:p14="http://schemas.microsoft.com/office/powerpoint/2010/main" val="3322343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12"/>
          <p:cNvGraphicFramePr>
            <a:graphicFrameLocks noChangeAspect="1"/>
          </p:cNvGraphicFramePr>
          <p:nvPr>
            <p:extLst>
              <p:ext uri="{D42A27DB-BD31-4B8C-83A1-F6EECF244321}">
                <p14:modId xmlns:p14="http://schemas.microsoft.com/office/powerpoint/2010/main" val="1702540542"/>
              </p:ext>
            </p:extLst>
          </p:nvPr>
        </p:nvGraphicFramePr>
        <p:xfrm>
          <a:off x="785504" y="2219325"/>
          <a:ext cx="5375892" cy="3437470"/>
        </p:xfrm>
        <a:graphic>
          <a:graphicData uri="http://schemas.openxmlformats.org/drawingml/2006/chart">
            <c:chart xmlns:c="http://schemas.openxmlformats.org/drawingml/2006/chart" xmlns:r="http://schemas.openxmlformats.org/officeDocument/2006/relationships" r:id="rId3"/>
          </a:graphicData>
        </a:graphic>
      </p:graphicFrame>
      <p:sp>
        <p:nvSpPr>
          <p:cNvPr id="71681" name="Title 1"/>
          <p:cNvSpPr>
            <a:spLocks noGrp="1"/>
          </p:cNvSpPr>
          <p:nvPr>
            <p:ph type="title"/>
          </p:nvPr>
        </p:nvSpPr>
        <p:spPr/>
        <p:txBody>
          <a:bodyPr/>
          <a:lstStyle/>
          <a:p>
            <a:r>
              <a:rPr lang="en-US" dirty="0" smtClean="0"/>
              <a:t>MASSHEALTH SPENDING BY SERVICE TYPE </a:t>
            </a:r>
            <a:br>
              <a:rPr lang="en-US" dirty="0" smtClean="0"/>
            </a:br>
            <a:r>
              <a:rPr lang="en-US" dirty="0" smtClean="0"/>
              <a:t>IN STATE FISCAL YEAR 2015</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pPr>
                <a:defRPr/>
              </a:pPr>
              <a:t>21</a:t>
            </a:fld>
            <a:endParaRPr lang="en-US" dirty="0"/>
          </a:p>
        </p:txBody>
      </p:sp>
      <p:sp>
        <p:nvSpPr>
          <p:cNvPr id="71684" name="TextBox 6"/>
          <p:cNvSpPr txBox="1">
            <a:spLocks noChangeArrowheads="1"/>
          </p:cNvSpPr>
          <p:nvPr/>
        </p:nvSpPr>
        <p:spPr bwMode="auto">
          <a:xfrm>
            <a:off x="455613" y="5669102"/>
            <a:ext cx="6035675" cy="707886"/>
          </a:xfrm>
          <a:prstGeom prst="rect">
            <a:avLst/>
          </a:prstGeom>
          <a:noFill/>
          <a:ln w="9525">
            <a:noFill/>
            <a:miter lim="800000"/>
            <a:headEnd/>
            <a:tailEnd/>
          </a:ln>
        </p:spPr>
        <p:txBody>
          <a:bodyPr lIns="0" rIns="0" anchor="b">
            <a:spAutoFit/>
          </a:bodyPr>
          <a:lstStyle/>
          <a:p>
            <a:r>
              <a:rPr lang="en-US" sz="600" dirty="0" smtClean="0"/>
              <a:t>NOTES: </a:t>
            </a:r>
            <a:r>
              <a:rPr lang="en-US" sz="800" dirty="0"/>
              <a:t>“Other” includes </a:t>
            </a:r>
            <a:r>
              <a:rPr lang="en-US" sz="800" dirty="0" smtClean="0"/>
              <a:t>transportation and </a:t>
            </a:r>
            <a:r>
              <a:rPr lang="en-US" sz="800" dirty="0"/>
              <a:t>smaller amounts of spending on rest homes, vision care, e</a:t>
            </a:r>
            <a:r>
              <a:rPr lang="en-US" sz="800" dirty="0" smtClean="0"/>
              <a:t>arly intervention, </a:t>
            </a:r>
            <a:r>
              <a:rPr lang="en-US" sz="800" dirty="0"/>
              <a:t>hearing </a:t>
            </a:r>
            <a:r>
              <a:rPr lang="en-US" sz="800" dirty="0" smtClean="0"/>
              <a:t>care, </a:t>
            </a:r>
            <a:r>
              <a:rPr lang="en-US" sz="800" dirty="0"/>
              <a:t>family planning clinics, renal dialysis clinics, ambulatory surgery </a:t>
            </a:r>
            <a:r>
              <a:rPr lang="en-US" sz="800" dirty="0" smtClean="0"/>
              <a:t>centers, Durable Medical Equipment/Oxygen</a:t>
            </a:r>
            <a:r>
              <a:rPr lang="en-US" sz="800" dirty="0"/>
              <a:t>, imaging/radiation centers, certified independent labs, psychologists, mental health clinics, psychiatric day treatment, substance abuse </a:t>
            </a:r>
            <a:r>
              <a:rPr lang="en-US" sz="800" dirty="0" smtClean="0"/>
              <a:t>services </a:t>
            </a:r>
            <a:r>
              <a:rPr lang="en-US" sz="800" dirty="0"/>
              <a:t>and Medicare crossover payments</a:t>
            </a:r>
            <a:r>
              <a:rPr lang="en-US" sz="800" dirty="0" smtClean="0"/>
              <a:t>. </a:t>
            </a:r>
            <a:r>
              <a:rPr lang="en-US" sz="600" dirty="0" smtClean="0"/>
              <a:t>SOURCE</a:t>
            </a:r>
            <a:r>
              <a:rPr lang="en-US" sz="600" dirty="0"/>
              <a:t>: </a:t>
            </a:r>
            <a:r>
              <a:rPr lang="en-US" sz="800" dirty="0"/>
              <a:t>MassHealth Budget </a:t>
            </a:r>
            <a:r>
              <a:rPr lang="en-US" sz="800" dirty="0" smtClean="0"/>
              <a:t>Office SFY2015 “date of service spending,” which excludes spending on Medicare premiums. </a:t>
            </a:r>
            <a:r>
              <a:rPr lang="en-US" sz="800" dirty="0">
                <a:solidFill>
                  <a:srgbClr val="1C1C1C"/>
                </a:solidFill>
              </a:rPr>
              <a:t>The figures do not include Medicaid-reimbursable services from other state agencies, administrative spending or supplemental payments to hospitals.</a:t>
            </a:r>
            <a:endParaRPr lang="en-US" sz="800" dirty="0"/>
          </a:p>
        </p:txBody>
      </p:sp>
      <p:sp>
        <p:nvSpPr>
          <p:cNvPr id="26" name="Rectangle 8"/>
          <p:cNvSpPr>
            <a:spLocks noChangeArrowheads="1"/>
          </p:cNvSpPr>
          <p:nvPr/>
        </p:nvSpPr>
        <p:spPr bwMode="auto">
          <a:xfrm>
            <a:off x="455612" y="171344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TOTAL MASSHEALTH SPENDING =  </a:t>
            </a:r>
            <a:r>
              <a:rPr lang="en-US" sz="1000" b="1" dirty="0" smtClean="0">
                <a:solidFill>
                  <a:prstClr val="black"/>
                </a:solidFill>
                <a:latin typeface="+mn-lt"/>
                <a:cs typeface="+mn-cs"/>
              </a:rPr>
              <a:t>$12.8 BILLION</a:t>
            </a:r>
            <a:endParaRPr lang="en-US" sz="1000" b="1" dirty="0">
              <a:solidFill>
                <a:prstClr val="black"/>
              </a:solidFill>
              <a:latin typeface="+mn-lt"/>
              <a:cs typeface="+mn-cs"/>
            </a:endParaRPr>
          </a:p>
        </p:txBody>
      </p:sp>
      <p:sp>
        <p:nvSpPr>
          <p:cNvPr id="36" name="Text Box 11"/>
          <p:cNvSpPr txBox="1">
            <a:spLocks noChangeArrowheads="1"/>
          </p:cNvSpPr>
          <p:nvPr/>
        </p:nvSpPr>
        <p:spPr bwMode="auto">
          <a:xfrm>
            <a:off x="6629400" y="1819656"/>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MassHealth spent </a:t>
            </a:r>
            <a:r>
              <a:rPr lang="en-US" dirty="0" smtClean="0"/>
              <a:t>$12.8 billion </a:t>
            </a:r>
            <a:r>
              <a:rPr lang="en-US" dirty="0"/>
              <a:t>on services for its members in s</a:t>
            </a:r>
            <a:r>
              <a:rPr lang="en-US" dirty="0" smtClean="0"/>
              <a:t>tate fiscal </a:t>
            </a:r>
            <a:r>
              <a:rPr lang="en-US" dirty="0"/>
              <a:t>y</a:t>
            </a:r>
            <a:r>
              <a:rPr lang="en-US" dirty="0" smtClean="0"/>
              <a:t>ear 2015.  Nearly half of </a:t>
            </a:r>
            <a:r>
              <a:rPr lang="en-US" dirty="0"/>
              <a:t>spending </a:t>
            </a:r>
            <a:r>
              <a:rPr lang="en-US" dirty="0" smtClean="0"/>
              <a:t>($6.0 billion) was </a:t>
            </a:r>
            <a:r>
              <a:rPr lang="en-US" dirty="0"/>
              <a:t>capitation payments to </a:t>
            </a:r>
            <a:r>
              <a:rPr lang="en-US" dirty="0" smtClean="0"/>
              <a:t>MCOs, the </a:t>
            </a:r>
            <a:r>
              <a:rPr lang="en-US" dirty="0"/>
              <a:t>PCC Plan’s behavioral health </a:t>
            </a:r>
            <a:r>
              <a:rPr lang="en-US" dirty="0" smtClean="0"/>
              <a:t>carve-out vendor, Senior </a:t>
            </a:r>
            <a:r>
              <a:rPr lang="en-US" dirty="0"/>
              <a:t>C</a:t>
            </a:r>
            <a:r>
              <a:rPr lang="en-US" dirty="0" smtClean="0"/>
              <a:t>are Options </a:t>
            </a:r>
            <a:r>
              <a:rPr lang="en-US" dirty="0"/>
              <a:t>(SCO</a:t>
            </a:r>
            <a:r>
              <a:rPr lang="en-US" dirty="0" smtClean="0"/>
              <a:t>), One Care plans and PACE providers. Nearly 70 percent of MassHealth members are enrolled in one of these managed care arrangements.</a:t>
            </a:r>
            <a:endParaRPr lang="en-US" dirty="0"/>
          </a:p>
          <a:p>
            <a:r>
              <a:rPr lang="en-US" dirty="0"/>
              <a:t>Nursing home payments accounted for </a:t>
            </a:r>
            <a:r>
              <a:rPr lang="en-US" dirty="0" smtClean="0"/>
              <a:t>11 </a:t>
            </a:r>
            <a:r>
              <a:rPr lang="en-US" dirty="0"/>
              <a:t>percent of spending, though </a:t>
            </a:r>
            <a:r>
              <a:rPr lang="en-US" dirty="0" smtClean="0"/>
              <a:t>less than two percent </a:t>
            </a:r>
            <a:r>
              <a:rPr lang="en-US" dirty="0"/>
              <a:t>of MassHealth members reside in nursing homes. Community-based long-term </a:t>
            </a:r>
            <a:r>
              <a:rPr lang="en-US" dirty="0" smtClean="0"/>
              <a:t>services and supports </a:t>
            </a:r>
            <a:r>
              <a:rPr lang="en-US" dirty="0"/>
              <a:t>(e.g., personal care attendants, home health aides, adult foster care) accounted for </a:t>
            </a:r>
            <a:r>
              <a:rPr lang="en-US" dirty="0" smtClean="0"/>
              <a:t>14 </a:t>
            </a:r>
            <a:r>
              <a:rPr lang="en-US" dirty="0"/>
              <a:t>percent. </a:t>
            </a:r>
          </a:p>
          <a:p>
            <a:r>
              <a:rPr lang="en-US" dirty="0" smtClean="0"/>
              <a:t>Fee-For Service Hospital care (inpatient and outpatient) </a:t>
            </a:r>
            <a:r>
              <a:rPr lang="en-US" dirty="0"/>
              <a:t>was about </a:t>
            </a:r>
            <a:r>
              <a:rPr lang="en-US" dirty="0" smtClean="0"/>
              <a:t>12 </a:t>
            </a:r>
            <a:r>
              <a:rPr lang="en-US" dirty="0"/>
              <a:t>percent of </a:t>
            </a:r>
            <a:r>
              <a:rPr lang="en-US" dirty="0" smtClean="0"/>
              <a:t>spending.</a:t>
            </a:r>
            <a:endParaRPr lang="en-US" dirty="0"/>
          </a:p>
        </p:txBody>
      </p:sp>
      <p:sp>
        <p:nvSpPr>
          <p:cNvPr id="32" name="Rectangle 31"/>
          <p:cNvSpPr/>
          <p:nvPr/>
        </p:nvSpPr>
        <p:spPr>
          <a:xfrm>
            <a:off x="5219837" y="2909397"/>
            <a:ext cx="916276" cy="590931"/>
          </a:xfrm>
          <a:prstGeom prst="rect">
            <a:avLst/>
          </a:prstGeom>
          <a:solidFill>
            <a:schemeClr val="tx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MANAGED CARE </a:t>
            </a:r>
            <a:br>
              <a:rPr lang="en-US" sz="900" b="1" dirty="0" smtClean="0">
                <a:solidFill>
                  <a:schemeClr val="bg1"/>
                </a:solidFill>
              </a:rPr>
            </a:br>
            <a:r>
              <a:rPr lang="en-US" sz="900" b="1" dirty="0" smtClean="0">
                <a:solidFill>
                  <a:schemeClr val="bg1"/>
                </a:solidFill>
              </a:rPr>
              <a:t>ORGANIZATION </a:t>
            </a:r>
            <a:br>
              <a:rPr lang="en-US" sz="900" b="1" dirty="0" smtClean="0">
                <a:solidFill>
                  <a:schemeClr val="bg1"/>
                </a:solidFill>
              </a:rPr>
            </a:br>
            <a:r>
              <a:rPr lang="en-US" sz="900" b="1" dirty="0" smtClean="0">
                <a:solidFill>
                  <a:schemeClr val="bg1"/>
                </a:solidFill>
              </a:rPr>
              <a:t>CAPITATION </a:t>
            </a:r>
            <a:br>
              <a:rPr lang="en-US" sz="900" b="1" dirty="0" smtClean="0">
                <a:solidFill>
                  <a:schemeClr val="bg1"/>
                </a:solidFill>
              </a:rPr>
            </a:br>
            <a:r>
              <a:rPr lang="en-US" sz="900" b="1" dirty="0" smtClean="0">
                <a:solidFill>
                  <a:schemeClr val="bg1"/>
                </a:solidFill>
              </a:rPr>
              <a:t>PAYMENTS</a:t>
            </a:r>
          </a:p>
        </p:txBody>
      </p:sp>
      <p:sp>
        <p:nvSpPr>
          <p:cNvPr id="42" name="Rectangle 41"/>
          <p:cNvSpPr/>
          <p:nvPr/>
        </p:nvSpPr>
        <p:spPr>
          <a:xfrm>
            <a:off x="2051069" y="5386690"/>
            <a:ext cx="956351"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NURSING HOMES</a:t>
            </a:r>
          </a:p>
        </p:txBody>
      </p:sp>
      <p:sp>
        <p:nvSpPr>
          <p:cNvPr id="43" name="Rectangle 42"/>
          <p:cNvSpPr/>
          <p:nvPr/>
        </p:nvSpPr>
        <p:spPr>
          <a:xfrm>
            <a:off x="316796" y="4478222"/>
            <a:ext cx="1349087"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r">
              <a:defRPr/>
            </a:pPr>
            <a:r>
              <a:rPr lang="en-US" sz="900" b="1" dirty="0" smtClean="0">
                <a:solidFill>
                  <a:srgbClr val="1C1C1C"/>
                </a:solidFill>
              </a:rPr>
              <a:t>COMMUNITY LONG-TERM</a:t>
            </a:r>
          </a:p>
          <a:p>
            <a:pPr algn="r">
              <a:defRPr/>
            </a:pPr>
            <a:r>
              <a:rPr lang="en-US" sz="900" b="1" dirty="0" smtClean="0">
                <a:solidFill>
                  <a:srgbClr val="1C1C1C"/>
                </a:solidFill>
              </a:rPr>
              <a:t>SERVICES AND SUPPORTS</a:t>
            </a:r>
          </a:p>
        </p:txBody>
      </p:sp>
      <p:sp>
        <p:nvSpPr>
          <p:cNvPr id="44" name="Rectangle 43"/>
          <p:cNvSpPr/>
          <p:nvPr/>
        </p:nvSpPr>
        <p:spPr>
          <a:xfrm>
            <a:off x="760141" y="3679813"/>
            <a:ext cx="606897" cy="313932"/>
          </a:xfrm>
          <a:prstGeom prst="rect">
            <a:avLst/>
          </a:prstGeom>
          <a:solidFill>
            <a:schemeClr val="accent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HOSPITAL </a:t>
            </a:r>
            <a:br>
              <a:rPr lang="en-US" sz="900" b="1" dirty="0" smtClean="0">
                <a:solidFill>
                  <a:srgbClr val="1C1C1C"/>
                </a:solidFill>
              </a:rPr>
            </a:br>
            <a:r>
              <a:rPr lang="en-US" sz="900" b="1" dirty="0" smtClean="0">
                <a:solidFill>
                  <a:srgbClr val="1C1C1C"/>
                </a:solidFill>
              </a:rPr>
              <a:t>INPATIENT</a:t>
            </a:r>
          </a:p>
        </p:txBody>
      </p:sp>
      <p:sp>
        <p:nvSpPr>
          <p:cNvPr id="45" name="Rectangle 44"/>
          <p:cNvSpPr/>
          <p:nvPr/>
        </p:nvSpPr>
        <p:spPr>
          <a:xfrm>
            <a:off x="1117336" y="2528043"/>
            <a:ext cx="961161"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DENTAL AND CHC</a:t>
            </a:r>
            <a:endParaRPr lang="en-US" sz="900" b="1" dirty="0">
              <a:solidFill>
                <a:srgbClr val="1C1C1C"/>
              </a:solidFill>
            </a:endParaRPr>
          </a:p>
        </p:txBody>
      </p:sp>
      <p:sp>
        <p:nvSpPr>
          <p:cNvPr id="46" name="Rectangle 45"/>
          <p:cNvSpPr/>
          <p:nvPr/>
        </p:nvSpPr>
        <p:spPr>
          <a:xfrm>
            <a:off x="1845134" y="2122034"/>
            <a:ext cx="606896" cy="175433"/>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PHYSICIAN</a:t>
            </a:r>
            <a:endParaRPr lang="en-US" sz="900" b="1" dirty="0">
              <a:solidFill>
                <a:schemeClr val="bg1"/>
              </a:solidFill>
            </a:endParaRPr>
          </a:p>
        </p:txBody>
      </p:sp>
      <p:sp>
        <p:nvSpPr>
          <p:cNvPr id="47" name="Rectangle 46"/>
          <p:cNvSpPr/>
          <p:nvPr/>
        </p:nvSpPr>
        <p:spPr>
          <a:xfrm>
            <a:off x="2989480" y="2013708"/>
            <a:ext cx="422552"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OTHER</a:t>
            </a:r>
            <a:endParaRPr lang="en-US" sz="900" b="1" dirty="0">
              <a:solidFill>
                <a:schemeClr val="bg1"/>
              </a:solidFill>
            </a:endParaRPr>
          </a:p>
        </p:txBody>
      </p:sp>
      <p:sp>
        <p:nvSpPr>
          <p:cNvPr id="48" name="Rectangle 47"/>
          <p:cNvSpPr/>
          <p:nvPr/>
        </p:nvSpPr>
        <p:spPr>
          <a:xfrm>
            <a:off x="778575" y="3094063"/>
            <a:ext cx="712695" cy="313932"/>
          </a:xfrm>
          <a:prstGeom prst="rect">
            <a:avLst/>
          </a:prstGeom>
          <a:solidFill>
            <a:schemeClr val="accent3">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chemeClr val="bg1"/>
                </a:solidFill>
              </a:rPr>
              <a:t>HOSPITAL</a:t>
            </a:r>
            <a:br>
              <a:rPr lang="en-US" sz="900" b="1" dirty="0" smtClean="0">
                <a:solidFill>
                  <a:schemeClr val="bg1"/>
                </a:solidFill>
              </a:rPr>
            </a:br>
            <a:r>
              <a:rPr lang="en-US" sz="900" b="1" dirty="0" smtClean="0">
                <a:solidFill>
                  <a:schemeClr val="bg1"/>
                </a:solidFill>
              </a:rPr>
              <a:t>OUTPATIENT</a:t>
            </a:r>
          </a:p>
        </p:txBody>
      </p:sp>
      <p:sp>
        <p:nvSpPr>
          <p:cNvPr id="49" name="Rectangle 48"/>
          <p:cNvSpPr/>
          <p:nvPr/>
        </p:nvSpPr>
        <p:spPr>
          <a:xfrm>
            <a:off x="1097404" y="2796362"/>
            <a:ext cx="679032"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smtClean="0">
                <a:solidFill>
                  <a:srgbClr val="1C1C1C"/>
                </a:solidFill>
              </a:rPr>
              <a:t>PHARMACY</a:t>
            </a:r>
          </a:p>
        </p:txBody>
      </p:sp>
      <p:sp>
        <p:nvSpPr>
          <p:cNvPr id="51" name="Rectangle 50"/>
          <p:cNvSpPr/>
          <p:nvPr/>
        </p:nvSpPr>
        <p:spPr>
          <a:xfrm>
            <a:off x="4825052" y="5101412"/>
            <a:ext cx="1280159" cy="313932"/>
          </a:xfrm>
          <a:prstGeom prst="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rgbClr val="1C1C1C"/>
                </a:solidFill>
              </a:rPr>
              <a:t>SCO/ONE CARE/PACE </a:t>
            </a:r>
            <a:br>
              <a:rPr lang="en-US" sz="900" b="1" dirty="0" smtClean="0">
                <a:solidFill>
                  <a:srgbClr val="1C1C1C"/>
                </a:solidFill>
              </a:rPr>
            </a:br>
            <a:r>
              <a:rPr lang="en-US" sz="900" b="1" dirty="0" smtClean="0">
                <a:solidFill>
                  <a:srgbClr val="1C1C1C"/>
                </a:solidFill>
              </a:rPr>
              <a:t>CAPITATION PAYMENTS</a:t>
            </a:r>
          </a:p>
        </p:txBody>
      </p:sp>
      <p:sp>
        <p:nvSpPr>
          <p:cNvPr id="19" name="Rectangle 18"/>
          <p:cNvSpPr/>
          <p:nvPr/>
        </p:nvSpPr>
        <p:spPr>
          <a:xfrm>
            <a:off x="5235174" y="4339722"/>
            <a:ext cx="1145506" cy="590931"/>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BEHAVIORAL HEALTH </a:t>
            </a:r>
          </a:p>
          <a:p>
            <a:pPr>
              <a:defRPr/>
            </a:pPr>
            <a:r>
              <a:rPr lang="en-US" sz="900" b="1" dirty="0" smtClean="0">
                <a:solidFill>
                  <a:schemeClr val="bg1"/>
                </a:solidFill>
              </a:rPr>
              <a:t>ORGANIZATION</a:t>
            </a:r>
          </a:p>
          <a:p>
            <a:pPr>
              <a:defRPr/>
            </a:pPr>
            <a:r>
              <a:rPr lang="en-US" sz="900" b="1" dirty="0" smtClean="0">
                <a:solidFill>
                  <a:schemeClr val="bg1"/>
                </a:solidFill>
              </a:rPr>
              <a:t>CAPITATION </a:t>
            </a:r>
            <a:br>
              <a:rPr lang="en-US" sz="900" b="1" dirty="0" smtClean="0">
                <a:solidFill>
                  <a:schemeClr val="bg1"/>
                </a:solidFill>
              </a:rPr>
            </a:br>
            <a:r>
              <a:rPr lang="en-US" sz="900" b="1" dirty="0" smtClean="0">
                <a:solidFill>
                  <a:schemeClr val="bg1"/>
                </a:solidFill>
              </a:rPr>
              <a:t>PAYMENTS</a:t>
            </a:r>
          </a:p>
        </p:txBody>
      </p:sp>
      <p:sp>
        <p:nvSpPr>
          <p:cNvPr id="20" name="Rectangle 19"/>
          <p:cNvSpPr/>
          <p:nvPr/>
        </p:nvSpPr>
        <p:spPr>
          <a:xfrm>
            <a:off x="4728244" y="3094063"/>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$4.3B</a:t>
            </a:r>
          </a:p>
        </p:txBody>
      </p:sp>
      <p:sp>
        <p:nvSpPr>
          <p:cNvPr id="21" name="Rectangle 20"/>
          <p:cNvSpPr/>
          <p:nvPr/>
        </p:nvSpPr>
        <p:spPr>
          <a:xfrm>
            <a:off x="3009193" y="5363607"/>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smtClean="0">
                <a:solidFill>
                  <a:srgbClr val="1C1C1C"/>
                </a:solidFill>
              </a:rPr>
              <a:t>$1.4B</a:t>
            </a:r>
          </a:p>
        </p:txBody>
      </p:sp>
      <p:sp>
        <p:nvSpPr>
          <p:cNvPr id="22" name="Rectangle 21"/>
          <p:cNvSpPr/>
          <p:nvPr/>
        </p:nvSpPr>
        <p:spPr>
          <a:xfrm>
            <a:off x="1654159" y="4514863"/>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$1.8B</a:t>
            </a:r>
          </a:p>
        </p:txBody>
      </p:sp>
      <p:sp>
        <p:nvSpPr>
          <p:cNvPr id="23" name="Rectangle 22"/>
          <p:cNvSpPr/>
          <p:nvPr/>
        </p:nvSpPr>
        <p:spPr>
          <a:xfrm>
            <a:off x="1385155" y="3729984"/>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$874M</a:t>
            </a:r>
          </a:p>
        </p:txBody>
      </p:sp>
      <p:sp>
        <p:nvSpPr>
          <p:cNvPr id="24" name="Rectangle 23"/>
          <p:cNvSpPr/>
          <p:nvPr/>
        </p:nvSpPr>
        <p:spPr>
          <a:xfrm>
            <a:off x="2081407" y="2504960"/>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$386M</a:t>
            </a:r>
            <a:endParaRPr lang="en-US" sz="1200" i="1" dirty="0">
              <a:solidFill>
                <a:srgbClr val="1C1C1C"/>
              </a:solidFill>
            </a:endParaRPr>
          </a:p>
        </p:txBody>
      </p:sp>
      <p:sp>
        <p:nvSpPr>
          <p:cNvPr id="25" name="Rectangle 24"/>
          <p:cNvSpPr/>
          <p:nvPr/>
        </p:nvSpPr>
        <p:spPr>
          <a:xfrm>
            <a:off x="2375976" y="2252776"/>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$383M </a:t>
            </a:r>
            <a:endParaRPr lang="en-US" sz="1200" i="1" dirty="0">
              <a:solidFill>
                <a:srgbClr val="1C1C1C"/>
              </a:solidFill>
            </a:endParaRPr>
          </a:p>
        </p:txBody>
      </p:sp>
      <p:sp>
        <p:nvSpPr>
          <p:cNvPr id="27" name="Rectangle 26"/>
          <p:cNvSpPr/>
          <p:nvPr/>
        </p:nvSpPr>
        <p:spPr>
          <a:xfrm>
            <a:off x="2989480" y="2200175"/>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$531 M</a:t>
            </a:r>
            <a:endParaRPr lang="en-US" sz="1200" i="1" dirty="0">
              <a:solidFill>
                <a:srgbClr val="1C1C1C"/>
              </a:solidFill>
            </a:endParaRPr>
          </a:p>
        </p:txBody>
      </p:sp>
      <p:sp>
        <p:nvSpPr>
          <p:cNvPr id="28" name="Rectangle 27"/>
          <p:cNvSpPr/>
          <p:nvPr/>
        </p:nvSpPr>
        <p:spPr>
          <a:xfrm>
            <a:off x="1488555" y="3140230"/>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$666M</a:t>
            </a:r>
          </a:p>
        </p:txBody>
      </p:sp>
      <p:sp>
        <p:nvSpPr>
          <p:cNvPr id="30" name="Rectangle 29"/>
          <p:cNvSpPr/>
          <p:nvPr/>
        </p:nvSpPr>
        <p:spPr>
          <a:xfrm>
            <a:off x="1777536" y="2773279"/>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$633M</a:t>
            </a:r>
          </a:p>
        </p:txBody>
      </p:sp>
      <p:sp>
        <p:nvSpPr>
          <p:cNvPr id="31" name="Rectangle 30"/>
          <p:cNvSpPr/>
          <p:nvPr/>
        </p:nvSpPr>
        <p:spPr>
          <a:xfrm>
            <a:off x="4272602" y="5147579"/>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smtClean="0">
                <a:solidFill>
                  <a:srgbClr val="1C1C1C"/>
                </a:solidFill>
              </a:rPr>
              <a:t>$1.2B</a:t>
            </a:r>
          </a:p>
        </p:txBody>
      </p:sp>
      <p:sp>
        <p:nvSpPr>
          <p:cNvPr id="33" name="Rectangle 32"/>
          <p:cNvSpPr/>
          <p:nvPr/>
        </p:nvSpPr>
        <p:spPr>
          <a:xfrm>
            <a:off x="4674527" y="4683210"/>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smtClean="0">
                <a:solidFill>
                  <a:srgbClr val="1C1C1C"/>
                </a:solidFill>
              </a:rPr>
              <a:t>$489M</a:t>
            </a:r>
          </a:p>
        </p:txBody>
      </p:sp>
    </p:spTree>
    <p:extLst>
      <p:ext uri="{BB962C8B-B14F-4D97-AF65-F5344CB8AC3E}">
        <p14:creationId xmlns:p14="http://schemas.microsoft.com/office/powerpoint/2010/main" val="3511471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a:t>TRENDS </a:t>
            </a:r>
            <a:r>
              <a:rPr lang="en-US" dirty="0" smtClean="0"/>
              <a:t>IN MASSHEALTH SPENDING BY SERVICE TYPE</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solidFill>
                  <a:srgbClr val="969696">
                    <a:lumMod val="50000"/>
                  </a:srgbClr>
                </a:solidFill>
              </a:rPr>
              <a:pPr>
                <a:defRPr/>
              </a:pPr>
              <a:t>22</a:t>
            </a:fld>
            <a:endParaRPr lang="en-US" dirty="0">
              <a:solidFill>
                <a:srgbClr val="969696">
                  <a:lumMod val="50000"/>
                </a:srgbClr>
              </a:solidFill>
            </a:endParaRPr>
          </a:p>
        </p:txBody>
      </p:sp>
      <p:sp>
        <p:nvSpPr>
          <p:cNvPr id="71684" name="TextBox 6"/>
          <p:cNvSpPr txBox="1">
            <a:spLocks noChangeArrowheads="1"/>
          </p:cNvSpPr>
          <p:nvPr/>
        </p:nvSpPr>
        <p:spPr bwMode="auto">
          <a:xfrm>
            <a:off x="465138" y="5792213"/>
            <a:ext cx="6162675" cy="584775"/>
          </a:xfrm>
          <a:prstGeom prst="rect">
            <a:avLst/>
          </a:prstGeom>
          <a:noFill/>
          <a:ln w="9525">
            <a:noFill/>
            <a:miter lim="800000"/>
            <a:headEnd/>
            <a:tailEnd/>
          </a:ln>
        </p:spPr>
        <p:txBody>
          <a:bodyPr wrap="square" lIns="0" rIns="0" anchor="b">
            <a:spAutoFit/>
          </a:bodyPr>
          <a:lstStyle/>
          <a:p>
            <a:r>
              <a:rPr lang="en-US" sz="800" dirty="0" smtClean="0"/>
              <a:t>*CLTSS are long-term </a:t>
            </a:r>
            <a:r>
              <a:rPr lang="en-US" sz="800" dirty="0"/>
              <a:t>s</a:t>
            </a:r>
            <a:r>
              <a:rPr lang="en-US" sz="800" dirty="0" smtClean="0"/>
              <a:t>ervices and supports provided to people to enable them to live in the community. </a:t>
            </a:r>
          </a:p>
          <a:p>
            <a:r>
              <a:rPr lang="en-US" sz="800" dirty="0" smtClean="0"/>
              <a:t>**</a:t>
            </a:r>
            <a:r>
              <a:rPr lang="en-US" sz="800" dirty="0" smtClean="0">
                <a:solidFill>
                  <a:srgbClr val="1C1C1C"/>
                </a:solidFill>
              </a:rPr>
              <a:t>Services </a:t>
            </a:r>
            <a:r>
              <a:rPr lang="en-US" sz="800" dirty="0">
                <a:solidFill>
                  <a:srgbClr val="1C1C1C"/>
                </a:solidFill>
              </a:rPr>
              <a:t>included in the </a:t>
            </a:r>
            <a:r>
              <a:rPr lang="en-US" sz="800" dirty="0" smtClean="0">
                <a:solidFill>
                  <a:srgbClr val="1C1C1C"/>
                </a:solidFill>
              </a:rPr>
              <a:t>“other” </a:t>
            </a:r>
            <a:r>
              <a:rPr lang="en-US" sz="800" dirty="0">
                <a:solidFill>
                  <a:srgbClr val="1C1C1C"/>
                </a:solidFill>
              </a:rPr>
              <a:t>category include transportation, dental, community health </a:t>
            </a:r>
            <a:r>
              <a:rPr lang="en-US" sz="800" dirty="0" smtClean="0">
                <a:solidFill>
                  <a:srgbClr val="1C1C1C"/>
                </a:solidFill>
              </a:rPr>
              <a:t>centers </a:t>
            </a:r>
            <a:r>
              <a:rPr lang="en-US" sz="800" dirty="0">
                <a:solidFill>
                  <a:srgbClr val="1C1C1C"/>
                </a:solidFill>
              </a:rPr>
              <a:t>and mental </a:t>
            </a:r>
            <a:r>
              <a:rPr lang="en-US" sz="800" dirty="0" smtClean="0">
                <a:solidFill>
                  <a:srgbClr val="1C1C1C"/>
                </a:solidFill>
              </a:rPr>
              <a:t>health clinics, among </a:t>
            </a:r>
            <a:r>
              <a:rPr lang="en-US" sz="800" dirty="0">
                <a:solidFill>
                  <a:srgbClr val="1C1C1C"/>
                </a:solidFill>
              </a:rPr>
              <a:t>other services</a:t>
            </a:r>
            <a:r>
              <a:rPr lang="en-US" sz="800" dirty="0" smtClean="0">
                <a:solidFill>
                  <a:srgbClr val="1C1C1C"/>
                </a:solidFill>
              </a:rPr>
              <a:t>.</a:t>
            </a:r>
            <a:endParaRPr lang="en-US" sz="800" dirty="0" smtClean="0"/>
          </a:p>
          <a:p>
            <a:r>
              <a:rPr lang="en-US" sz="600" dirty="0"/>
              <a:t>SOURCE: </a:t>
            </a:r>
            <a:r>
              <a:rPr lang="en-US" sz="800" dirty="0"/>
              <a:t>MassHealth Budget </a:t>
            </a:r>
            <a:r>
              <a:rPr lang="en-US" sz="800" dirty="0" smtClean="0"/>
              <a:t>Office date of service spending.</a:t>
            </a:r>
            <a:endParaRPr lang="en-US" sz="800" dirty="0"/>
          </a:p>
        </p:txBody>
      </p:sp>
      <p:sp>
        <p:nvSpPr>
          <p:cNvPr id="26" name="Rectangle 8"/>
          <p:cNvSpPr>
            <a:spLocks noChangeArrowheads="1"/>
          </p:cNvSpPr>
          <p:nvPr/>
        </p:nvSpPr>
        <p:spPr bwMode="auto">
          <a:xfrm>
            <a:off x="455612" y="1713444"/>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latin typeface="Calibri"/>
                <a:cs typeface="Arial"/>
              </a:rPr>
              <a:t>MASSHEALTH SPENDING TRENDS BY CATEGORY OF SERVICE BETWEEN STATE FISCAL YEARS 2012–2015</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r>
              <a:rPr lang="en-US" sz="800" b="1" dirty="0" smtClean="0">
                <a:solidFill>
                  <a:prstClr val="black"/>
                </a:solidFill>
                <a:latin typeface="+mn-lt"/>
                <a:cs typeface="+mn-cs"/>
              </a:rPr>
              <a:t>)</a:t>
            </a:r>
            <a:endParaRPr lang="en-US" sz="1000" b="1" dirty="0">
              <a:solidFill>
                <a:prstClr val="black"/>
              </a:solidFill>
              <a:latin typeface="+mn-lt"/>
              <a:cs typeface="+mn-cs"/>
            </a:endParaRPr>
          </a:p>
        </p:txBody>
      </p:sp>
      <p:sp>
        <p:nvSpPr>
          <p:cNvPr id="36" name="Text Box 11"/>
          <p:cNvSpPr txBox="1">
            <a:spLocks noChangeArrowheads="1"/>
          </p:cNvSpPr>
          <p:nvPr/>
        </p:nvSpPr>
        <p:spPr bwMode="auto">
          <a:xfrm>
            <a:off x="6629400" y="1819656"/>
            <a:ext cx="2057400" cy="448056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smtClean="0"/>
              <a:t>Most growth in expenditures has been due to the increasing enrollment in managed care organizations and other capitated programs which grew by 24 percent from SFY2014 to SFY2015. </a:t>
            </a:r>
          </a:p>
          <a:p>
            <a:pPr>
              <a:buClr>
                <a:srgbClr val="5A8F7C"/>
              </a:buClr>
            </a:pPr>
            <a:r>
              <a:rPr lang="en-US" dirty="0" smtClean="0"/>
              <a:t>There has been a slight decrease (-1 percent) in spending on nursing homes, and spending on community long-term services and supports increased by 15 percent from SFY2014 to SFY2015. </a:t>
            </a:r>
          </a:p>
          <a:p>
            <a:pPr>
              <a:buClr>
                <a:srgbClr val="5A8F7C"/>
              </a:buClr>
            </a:pPr>
            <a:r>
              <a:rPr lang="en-US" dirty="0" smtClean="0"/>
              <a:t>Spending for hospital care, both in- and outpatient, remained level until SFY15, when there was an increase of 18 percent.   </a:t>
            </a:r>
          </a:p>
          <a:p>
            <a:pPr>
              <a:buClr>
                <a:srgbClr val="5A8F7C"/>
              </a:buClr>
            </a:pPr>
            <a:r>
              <a:rPr lang="en-US" dirty="0" smtClean="0"/>
              <a:t>Pharmacy spending increased 18 percent from SFY2014 to SFY2015, most likely due in part to the introduction of new treatments for Hepatitis C.</a:t>
            </a:r>
          </a:p>
          <a:p>
            <a:pPr>
              <a:buClr>
                <a:srgbClr val="5A8F7C"/>
              </a:buClr>
            </a:pPr>
            <a:r>
              <a:rPr lang="en-US" dirty="0" smtClean="0">
                <a:solidFill>
                  <a:srgbClr val="1C1C1C"/>
                </a:solidFill>
              </a:rPr>
              <a:t> </a:t>
            </a:r>
            <a:endParaRPr lang="en-US" dirty="0">
              <a:solidFill>
                <a:srgbClr val="1C1C1C"/>
              </a:solidFill>
            </a:endParaRPr>
          </a:p>
        </p:txBody>
      </p:sp>
      <p:graphicFrame>
        <p:nvGraphicFramePr>
          <p:cNvPr id="4" name="Chart 3"/>
          <p:cNvGraphicFramePr/>
          <p:nvPr>
            <p:extLst>
              <p:ext uri="{D42A27DB-BD31-4B8C-83A1-F6EECF244321}">
                <p14:modId xmlns:p14="http://schemas.microsoft.com/office/powerpoint/2010/main" val="1543596157"/>
              </p:ext>
            </p:extLst>
          </p:nvPr>
        </p:nvGraphicFramePr>
        <p:xfrm>
          <a:off x="455612" y="2169697"/>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178880" y="2066080"/>
            <a:ext cx="489878" cy="175433"/>
          </a:xfrm>
          <a:prstGeom prst="rect">
            <a:avLst/>
          </a:prstGeom>
          <a:solidFill>
            <a:schemeClr val="accent1"/>
          </a:solidFill>
        </p:spPr>
        <p:txBody>
          <a:bodyPr wrap="none" lIns="45720" tIns="18288" rIns="45720" bIns="18288" rtlCol="0">
            <a:spAutoFit/>
          </a:bodyPr>
          <a:lstStyle/>
          <a:p>
            <a:pPr fontAlgn="base">
              <a:spcBef>
                <a:spcPct val="0"/>
              </a:spcBef>
              <a:spcAft>
                <a:spcPct val="0"/>
              </a:spcAft>
            </a:pPr>
            <a:r>
              <a:rPr lang="en-US" sz="900" b="1" dirty="0" smtClean="0">
                <a:solidFill>
                  <a:srgbClr val="1C1C1C"/>
                </a:solidFill>
              </a:rPr>
              <a:t>SFY2012</a:t>
            </a:r>
            <a:endParaRPr lang="en-US" sz="900" b="1" dirty="0">
              <a:solidFill>
                <a:srgbClr val="1C1C1C"/>
              </a:solidFill>
            </a:endParaRPr>
          </a:p>
        </p:txBody>
      </p:sp>
      <p:sp>
        <p:nvSpPr>
          <p:cNvPr id="10" name="TextBox 9"/>
          <p:cNvSpPr txBox="1"/>
          <p:nvPr/>
        </p:nvSpPr>
        <p:spPr>
          <a:xfrm>
            <a:off x="4733923" y="2066080"/>
            <a:ext cx="489878" cy="175433"/>
          </a:xfrm>
          <a:prstGeom prst="rect">
            <a:avLst/>
          </a:prstGeom>
          <a:solidFill>
            <a:schemeClr val="accent2"/>
          </a:solidFill>
        </p:spPr>
        <p:txBody>
          <a:bodyPr wrap="none" lIns="45720" tIns="18288" rIns="45720" bIns="18288" rtlCol="0">
            <a:spAutoFit/>
          </a:bodyPr>
          <a:lstStyle/>
          <a:p>
            <a:r>
              <a:rPr lang="en-US" sz="900" b="1" dirty="0" smtClean="0">
                <a:solidFill>
                  <a:schemeClr val="bg1"/>
                </a:solidFill>
              </a:rPr>
              <a:t>SFY2013</a:t>
            </a:r>
            <a:endParaRPr lang="en-US" sz="900" b="1" dirty="0">
              <a:solidFill>
                <a:schemeClr val="bg1"/>
              </a:solidFill>
            </a:endParaRPr>
          </a:p>
        </p:txBody>
      </p:sp>
      <p:sp>
        <p:nvSpPr>
          <p:cNvPr id="11" name="TextBox 10"/>
          <p:cNvSpPr txBox="1"/>
          <p:nvPr/>
        </p:nvSpPr>
        <p:spPr>
          <a:xfrm>
            <a:off x="5288966" y="2066080"/>
            <a:ext cx="489878" cy="175433"/>
          </a:xfrm>
          <a:prstGeom prst="rect">
            <a:avLst/>
          </a:prstGeom>
          <a:solidFill>
            <a:schemeClr val="accent3"/>
          </a:solidFill>
        </p:spPr>
        <p:txBody>
          <a:bodyPr wrap="none" lIns="45720" tIns="18288" rIns="45720" bIns="18288" rtlCol="0">
            <a:spAutoFit/>
          </a:bodyPr>
          <a:lstStyle/>
          <a:p>
            <a:r>
              <a:rPr lang="en-US" sz="900" b="1" dirty="0" smtClean="0">
                <a:solidFill>
                  <a:schemeClr val="bg1"/>
                </a:solidFill>
              </a:rPr>
              <a:t>SFY2014</a:t>
            </a:r>
            <a:endParaRPr lang="en-US" sz="900" b="1" dirty="0">
              <a:solidFill>
                <a:schemeClr val="bg1"/>
              </a:solidFill>
            </a:endParaRPr>
          </a:p>
        </p:txBody>
      </p:sp>
      <p:sp>
        <p:nvSpPr>
          <p:cNvPr id="12" name="TextBox 11"/>
          <p:cNvSpPr txBox="1"/>
          <p:nvPr/>
        </p:nvSpPr>
        <p:spPr>
          <a:xfrm>
            <a:off x="5827309" y="2066080"/>
            <a:ext cx="489878" cy="175433"/>
          </a:xfrm>
          <a:prstGeom prst="rect">
            <a:avLst/>
          </a:prstGeom>
          <a:solidFill>
            <a:schemeClr val="bg1">
              <a:lumMod val="85000"/>
            </a:schemeClr>
          </a:solidFill>
        </p:spPr>
        <p:txBody>
          <a:bodyPr wrap="none" lIns="45720" tIns="18288" rIns="45720" bIns="18288" rtlCol="0">
            <a:spAutoFit/>
          </a:bodyPr>
          <a:lstStyle/>
          <a:p>
            <a:r>
              <a:rPr lang="en-US" sz="900" b="1" dirty="0" smtClean="0"/>
              <a:t>SFY2015</a:t>
            </a:r>
            <a:endParaRPr lang="en-US" sz="900" b="1" dirty="0"/>
          </a:p>
        </p:txBody>
      </p:sp>
    </p:spTree>
    <p:extLst>
      <p:ext uri="{BB962C8B-B14F-4D97-AF65-F5344CB8AC3E}">
        <p14:creationId xmlns:p14="http://schemas.microsoft.com/office/powerpoint/2010/main" val="502692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43550403"/>
              </p:ext>
            </p:extLst>
          </p:nvPr>
        </p:nvGraphicFramePr>
        <p:xfrm>
          <a:off x="455613" y="2111173"/>
          <a:ext cx="5902807" cy="3893884"/>
        </p:xfrm>
        <a:graphic>
          <a:graphicData uri="http://schemas.openxmlformats.org/drawingml/2006/chart">
            <c:chart xmlns:c="http://schemas.openxmlformats.org/drawingml/2006/chart" xmlns:r="http://schemas.openxmlformats.org/officeDocument/2006/relationships" r:id="rId3"/>
          </a:graphicData>
        </a:graphic>
      </p:graphicFrame>
      <p:sp>
        <p:nvSpPr>
          <p:cNvPr id="73735"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r>
              <a:rPr lang="en-US" sz="600" dirty="0"/>
              <a:t>SOURCES: </a:t>
            </a:r>
            <a:r>
              <a:rPr lang="en-US" sz="800" dirty="0"/>
              <a:t>MassHealth Budget </a:t>
            </a:r>
            <a:r>
              <a:rPr lang="en-US" sz="800" dirty="0" smtClean="0"/>
              <a:t>Office, SFY2015 date of service spending. Temporary enrollees are counted in the Non-Disabled Adult category.</a:t>
            </a:r>
            <a:endParaRPr lang="en-US" sz="800" dirty="0"/>
          </a:p>
        </p:txBody>
      </p:sp>
      <p:sp>
        <p:nvSpPr>
          <p:cNvPr id="73736" name="Title 1"/>
          <p:cNvSpPr>
            <a:spLocks noGrp="1"/>
          </p:cNvSpPr>
          <p:nvPr>
            <p:ph type="title"/>
          </p:nvPr>
        </p:nvSpPr>
        <p:spPr/>
        <p:txBody>
          <a:bodyPr/>
          <a:lstStyle/>
          <a:p>
            <a:r>
              <a:rPr lang="en-US" dirty="0" smtClean="0"/>
              <a:t>MOST MEDICAID DOLLARS ARE SPENT ON</a:t>
            </a:r>
            <a:r>
              <a:rPr lang="en-US" dirty="0"/>
              <a:t/>
            </a:r>
            <a:br>
              <a:rPr lang="en-US" dirty="0"/>
            </a:br>
            <a:r>
              <a:rPr lang="en-US" dirty="0" smtClean="0"/>
              <a:t>SERVICES FOR A MINORITY OF MEMBERS</a:t>
            </a:r>
          </a:p>
        </p:txBody>
      </p:sp>
      <p:sp>
        <p:nvSpPr>
          <p:cNvPr id="3" name="Slide Number Placeholder 2"/>
          <p:cNvSpPr>
            <a:spLocks noGrp="1"/>
          </p:cNvSpPr>
          <p:nvPr>
            <p:ph type="sldNum" sz="quarter" idx="10"/>
          </p:nvPr>
        </p:nvSpPr>
        <p:spPr/>
        <p:txBody>
          <a:bodyPr/>
          <a:lstStyle/>
          <a:p>
            <a:pPr>
              <a:defRPr/>
            </a:pPr>
            <a:fld id="{4C061E46-8A3E-4864-8390-8B5E308E0B13}" type="slidenum">
              <a:rPr lang="en-US" smtClean="0"/>
              <a:pPr>
                <a:defRPr/>
              </a:pPr>
              <a:t>23</a:t>
            </a:fld>
            <a:endParaRPr lang="en-US" dirty="0"/>
          </a:p>
        </p:txBody>
      </p:sp>
      <p:sp>
        <p:nvSpPr>
          <p:cNvPr id="11" name="Rectangle 8"/>
          <p:cNvSpPr>
            <a:spLocks noChangeArrowheads="1"/>
          </p:cNvSpPr>
          <p:nvPr/>
        </p:nvSpPr>
        <p:spPr bwMode="auto">
          <a:xfrm>
            <a:off x="455613" y="1789113"/>
            <a:ext cx="4478337" cy="363537"/>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DISTRIBUTION OF </a:t>
            </a:r>
            <a:r>
              <a:rPr lang="en-US" sz="1000" b="1" dirty="0" smtClean="0">
                <a:solidFill>
                  <a:prstClr val="black"/>
                </a:solidFill>
                <a:latin typeface="+mn-lt"/>
                <a:cs typeface="+mn-cs"/>
              </a:rPr>
              <a:t>MASSHEALTH ENROLLMENT </a:t>
            </a:r>
            <a:r>
              <a:rPr lang="en-US" sz="1000" b="1" dirty="0">
                <a:solidFill>
                  <a:prstClr val="black"/>
                </a:solidFill>
                <a:latin typeface="+mn-lt"/>
                <a:cs typeface="+mn-cs"/>
              </a:rPr>
              <a:t>AND SPENDING </a:t>
            </a: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BY </a:t>
            </a:r>
            <a:r>
              <a:rPr lang="en-US" sz="1000" b="1" dirty="0">
                <a:solidFill>
                  <a:prstClr val="black"/>
                </a:solidFill>
                <a:latin typeface="+mn-lt"/>
                <a:cs typeface="+mn-cs"/>
              </a:rPr>
              <a:t>VARIOUS </a:t>
            </a:r>
            <a:r>
              <a:rPr lang="en-US" sz="1000" b="1" dirty="0" smtClean="0">
                <a:solidFill>
                  <a:prstClr val="black"/>
                </a:solidFill>
                <a:latin typeface="+mn-lt"/>
                <a:cs typeface="+mn-cs"/>
              </a:rPr>
              <a:t>POPULATIONS, 2015</a:t>
            </a:r>
            <a:endParaRPr lang="en-US" sz="1000" b="1" dirty="0">
              <a:solidFill>
                <a:prstClr val="black"/>
              </a:solidFill>
              <a:latin typeface="+mn-lt"/>
              <a:cs typeface="+mn-cs"/>
            </a:endParaRPr>
          </a:p>
        </p:txBody>
      </p:sp>
      <p:sp>
        <p:nvSpPr>
          <p:cNvPr id="21"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spending is not spread evenly across the various categories of beneficiaries. </a:t>
            </a:r>
            <a:r>
              <a:rPr lang="en-US" dirty="0" smtClean="0"/>
              <a:t>Fifty-six percent </a:t>
            </a:r>
            <a:r>
              <a:rPr lang="en-US" dirty="0"/>
              <a:t>of benefit spending in </a:t>
            </a:r>
            <a:r>
              <a:rPr lang="en-US" dirty="0" smtClean="0"/>
              <a:t>SFY2015 </a:t>
            </a:r>
            <a:r>
              <a:rPr lang="en-US" dirty="0"/>
              <a:t>was for services to people with disabilities and seniors, though these groups </a:t>
            </a:r>
            <a:r>
              <a:rPr lang="en-US" dirty="0" smtClean="0"/>
              <a:t>comprise </a:t>
            </a:r>
            <a:r>
              <a:rPr lang="en-US" dirty="0"/>
              <a:t>less than </a:t>
            </a:r>
            <a:r>
              <a:rPr lang="en-US" dirty="0" smtClean="0"/>
              <a:t>one quarter of </a:t>
            </a:r>
            <a:r>
              <a:rPr lang="en-US" dirty="0"/>
              <a:t>MassHealth </a:t>
            </a:r>
            <a:r>
              <a:rPr lang="en-US" dirty="0" smtClean="0"/>
              <a:t>membership.</a:t>
            </a:r>
            <a:endParaRPr lang="en-US" dirty="0"/>
          </a:p>
        </p:txBody>
      </p:sp>
      <p:sp>
        <p:nvSpPr>
          <p:cNvPr id="9" name="Rectangle 8"/>
          <p:cNvSpPr/>
          <p:nvPr/>
        </p:nvSpPr>
        <p:spPr>
          <a:xfrm>
            <a:off x="4464574" y="461087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10" name="Rectangle 9"/>
          <p:cNvSpPr/>
          <p:nvPr/>
        </p:nvSpPr>
        <p:spPr>
          <a:xfrm>
            <a:off x="4464574" y="52674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12" name="Rectangle 11"/>
          <p:cNvSpPr/>
          <p:nvPr/>
        </p:nvSpPr>
        <p:spPr>
          <a:xfrm>
            <a:off x="4464573" y="3652141"/>
            <a:ext cx="1645921" cy="40789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AND CHILDREN WITH </a:t>
            </a:r>
          </a:p>
          <a:p>
            <a:pPr>
              <a:defRPr/>
            </a:pPr>
            <a:r>
              <a:rPr lang="en-US" sz="900" b="1" dirty="0" smtClean="0">
                <a:solidFill>
                  <a:srgbClr val="1C1C1C"/>
                </a:solidFill>
              </a:rPr>
              <a:t>DISABILITIES</a:t>
            </a:r>
            <a:endParaRPr lang="en-US" sz="900" i="1" dirty="0">
              <a:solidFill>
                <a:srgbClr val="1C1C1C"/>
              </a:solidFill>
            </a:endParaRPr>
          </a:p>
        </p:txBody>
      </p:sp>
      <p:sp>
        <p:nvSpPr>
          <p:cNvPr id="13" name="Rectangle 12"/>
          <p:cNvSpPr/>
          <p:nvPr/>
        </p:nvSpPr>
        <p:spPr>
          <a:xfrm>
            <a:off x="446457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a:t>
            </a:r>
            <a:endParaRPr lang="en-US" sz="900" i="1" dirty="0">
              <a:solidFill>
                <a:schemeClr val="bg1"/>
              </a:solidFill>
            </a:endParaRPr>
          </a:p>
        </p:txBody>
      </p:sp>
    </p:spTree>
    <p:extLst>
      <p:ext uri="{BB962C8B-B14F-4D97-AF65-F5344CB8AC3E}">
        <p14:creationId xmlns:p14="http://schemas.microsoft.com/office/powerpoint/2010/main" val="972772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dirty="0" smtClean="0"/>
              <a:t>MASSHEALTH SPENDS MORE PER ENROLLEE </a:t>
            </a:r>
            <a:br>
              <a:rPr lang="en-US" dirty="0" smtClean="0"/>
            </a:br>
            <a:r>
              <a:rPr lang="en-US" dirty="0" smtClean="0"/>
              <a:t>FOR SENIORS AND THE DISABLED</a:t>
            </a:r>
            <a:endParaRPr lang="en-US" sz="1600" i="1" dirty="0" smtClean="0"/>
          </a:p>
        </p:txBody>
      </p:sp>
      <p:sp>
        <p:nvSpPr>
          <p:cNvPr id="3" name="Slide Number Placeholder 2"/>
          <p:cNvSpPr>
            <a:spLocks noGrp="1"/>
          </p:cNvSpPr>
          <p:nvPr>
            <p:ph type="sldNum" sz="quarter" idx="10"/>
          </p:nvPr>
        </p:nvSpPr>
        <p:spPr/>
        <p:txBody>
          <a:bodyPr/>
          <a:lstStyle/>
          <a:p>
            <a:pPr>
              <a:defRPr/>
            </a:pPr>
            <a:fld id="{D2E9F9DB-790B-47B4-BD6A-ADAF4F6AC5DF}" type="slidenum">
              <a:rPr lang="en-US" smtClean="0"/>
              <a:pPr>
                <a:defRPr/>
              </a:pPr>
              <a:t>24</a:t>
            </a:fld>
            <a:endParaRPr lang="en-US" dirty="0"/>
          </a:p>
        </p:txBody>
      </p:sp>
      <p:sp>
        <p:nvSpPr>
          <p:cNvPr id="5"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smtClean="0"/>
              <a:t>Seniors, who are more likely to have chronic conditions and complex health care needs, </a:t>
            </a:r>
            <a:r>
              <a:rPr lang="en-US" dirty="0"/>
              <a:t>account for the highest level of MassHealth spending per member per </a:t>
            </a:r>
            <a:r>
              <a:rPr lang="en-US" dirty="0" smtClean="0"/>
              <a:t>year, followed by children with disabilities and adults with disabilities. MassHealth members who do not have disabilities have much lower levels of spending.</a:t>
            </a:r>
          </a:p>
          <a:p>
            <a:r>
              <a:rPr lang="en-US" dirty="0" smtClean="0"/>
              <a:t>The overall per member per year spending declined from SFY2014 to SFY2015, despite the increase in spending for seniors and people with disabilities. This is because of a shift in the makeup of the </a:t>
            </a:r>
            <a:r>
              <a:rPr lang="en-US" dirty="0" err="1" smtClean="0"/>
              <a:t>MassHealth</a:t>
            </a:r>
            <a:r>
              <a:rPr lang="en-US" dirty="0" smtClean="0"/>
              <a:t> population: non-disabled adults comprise a significantly larger portion of </a:t>
            </a:r>
            <a:r>
              <a:rPr lang="en-US" dirty="0" err="1" smtClean="0"/>
              <a:t>MassHealth</a:t>
            </a:r>
            <a:r>
              <a:rPr lang="en-US" dirty="0" smtClean="0"/>
              <a:t> member in 2015 compared to 2014. Because this is a relatively low cost group, average overall spending declined, in spite of increased spending in some of the smaller groups. </a:t>
            </a:r>
            <a:endParaRPr lang="en-US" dirty="0"/>
          </a:p>
        </p:txBody>
      </p:sp>
      <p:sp>
        <p:nvSpPr>
          <p:cNvPr id="7"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MASSHEALTH PAYMENTS </a:t>
            </a:r>
            <a:r>
              <a:rPr lang="en-US" sz="1000" b="1" dirty="0">
                <a:solidFill>
                  <a:prstClr val="black"/>
                </a:solidFill>
                <a:latin typeface="+mn-lt"/>
                <a:cs typeface="+mn-cs"/>
              </a:rPr>
              <a:t>PER ENROLLEE PER YEAR, </a:t>
            </a:r>
            <a:r>
              <a:rPr lang="en-US" sz="1000" b="1" dirty="0" smtClean="0">
                <a:solidFill>
                  <a:prstClr val="black"/>
                </a:solidFill>
                <a:latin typeface="+mn-lt"/>
                <a:cs typeface="+mn-cs"/>
              </a:rPr>
              <a:t>SFY2014 - SFY2015</a:t>
            </a:r>
            <a:endParaRPr lang="en-US" sz="1000" b="1" dirty="0">
              <a:solidFill>
                <a:prstClr val="black"/>
              </a:solidFill>
              <a:latin typeface="+mn-lt"/>
              <a:cs typeface="+mn-cs"/>
            </a:endParaRPr>
          </a:p>
        </p:txBody>
      </p:sp>
      <p:sp>
        <p:nvSpPr>
          <p:cNvPr id="75782"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a:spcBef>
                <a:spcPts val="600"/>
              </a:spcBef>
            </a:pPr>
            <a:r>
              <a:rPr lang="en-US" sz="600" dirty="0"/>
              <a:t>SOURCES: </a:t>
            </a:r>
            <a:r>
              <a:rPr lang="en-US" sz="800" dirty="0" smtClean="0"/>
              <a:t>Calculations based on total spending and member months from the MassHealth Budget Office. Based on date of service spending. Spending and enrollment for Temporary category are included in “Non-Disabled Adults.”</a:t>
            </a:r>
            <a:endParaRPr lang="en-US" sz="800" dirty="0"/>
          </a:p>
        </p:txBody>
      </p:sp>
      <p:graphicFrame>
        <p:nvGraphicFramePr>
          <p:cNvPr id="2" name="Chart 1"/>
          <p:cNvGraphicFramePr/>
          <p:nvPr>
            <p:extLst>
              <p:ext uri="{D42A27DB-BD31-4B8C-83A1-F6EECF244321}">
                <p14:modId xmlns:p14="http://schemas.microsoft.com/office/powerpoint/2010/main" val="1686298838"/>
              </p:ext>
            </p:extLst>
          </p:nvPr>
        </p:nvGraphicFramePr>
        <p:xfrm>
          <a:off x="455613" y="2035175"/>
          <a:ext cx="6002337" cy="3726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8478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dirty="0" smtClean="0"/>
              <a:t>MASSHEALTH SPENDING IS IMPORTANT TO</a:t>
            </a:r>
            <a:br>
              <a:rPr lang="en-US" dirty="0" smtClean="0"/>
            </a:br>
            <a:r>
              <a:rPr lang="en-US" dirty="0" smtClean="0"/>
              <a:t>MANY TYPES OF PROVIDERS</a:t>
            </a:r>
            <a:endParaRPr lang="en-US" sz="1100" dirty="0" smtClean="0"/>
          </a:p>
        </p:txBody>
      </p:sp>
      <p:sp>
        <p:nvSpPr>
          <p:cNvPr id="3" name="Slide Number Placeholder 2"/>
          <p:cNvSpPr>
            <a:spLocks noGrp="1"/>
          </p:cNvSpPr>
          <p:nvPr>
            <p:ph type="sldNum" sz="quarter" idx="10"/>
          </p:nvPr>
        </p:nvSpPr>
        <p:spPr/>
        <p:txBody>
          <a:bodyPr/>
          <a:lstStyle/>
          <a:p>
            <a:pPr>
              <a:defRPr/>
            </a:pPr>
            <a:fld id="{2F2911FF-D7C4-4E9A-B694-3949F38DCC51}" type="slidenum">
              <a:rPr lang="en-US" smtClean="0">
                <a:solidFill>
                  <a:srgbClr val="969696">
                    <a:lumMod val="50000"/>
                  </a:srgbClr>
                </a:solidFill>
              </a:rPr>
              <a:pPr>
                <a:defRPr/>
              </a:pPr>
              <a:t>25</a:t>
            </a:fld>
            <a:endParaRPr lang="en-US" dirty="0">
              <a:solidFill>
                <a:srgbClr val="969696">
                  <a:lumMod val="50000"/>
                </a:srgbClr>
              </a:solidFill>
            </a:endParaRPr>
          </a:p>
        </p:txBody>
      </p:sp>
      <p:sp>
        <p:nvSpPr>
          <p:cNvPr id="77827" name="TextBox 6"/>
          <p:cNvSpPr txBox="1">
            <a:spLocks noChangeArrowheads="1"/>
          </p:cNvSpPr>
          <p:nvPr/>
        </p:nvSpPr>
        <p:spPr bwMode="auto">
          <a:xfrm>
            <a:off x="455613" y="5792213"/>
            <a:ext cx="5973762" cy="584775"/>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Center for Health Information and Analysis, Center for Health Information and Analysis, Massachusetts Hospital Profiles, November 2015 </a:t>
            </a:r>
            <a:r>
              <a:rPr lang="en-US" sz="800" dirty="0" smtClean="0"/>
              <a:t>(SFY 2014 data); CHIA, HCF-1 Cost Reports (Nursing </a:t>
            </a:r>
            <a:r>
              <a:rPr lang="en-US" sz="800" dirty="0"/>
              <a:t>Homes </a:t>
            </a:r>
            <a:r>
              <a:rPr lang="en-US" sz="800" dirty="0" smtClean="0"/>
              <a:t>– CY 2014); </a:t>
            </a:r>
            <a:r>
              <a:rPr lang="en-US" sz="800" dirty="0"/>
              <a:t>Health </a:t>
            </a:r>
            <a:r>
              <a:rPr lang="en-US" sz="800" dirty="0">
                <a:solidFill>
                  <a:srgbClr val="1C1C1C"/>
                </a:solidFill>
              </a:rPr>
              <a:t>Resources and Services Administration, Bureau of Primary Health Care, Uniform Data System Report (CHCs – data from Federal FY </a:t>
            </a:r>
            <a:r>
              <a:rPr lang="en-US" sz="800" dirty="0" smtClean="0"/>
              <a:t>2014); CMS National and State Health Expenditure Accounts (Mass. 2009 expenditures aged to 2014 using change in national expenditures 2009-2014</a:t>
            </a:r>
            <a:r>
              <a:rPr lang="en-US" sz="800" dirty="0" smtClean="0">
                <a:solidFill>
                  <a:srgbClr val="1C1C1C"/>
                </a:solidFill>
              </a:rPr>
              <a:t>); </a:t>
            </a:r>
            <a:r>
              <a:rPr lang="en-US" sz="800" dirty="0">
                <a:solidFill>
                  <a:srgbClr val="1C1C1C"/>
                </a:solidFill>
              </a:rPr>
              <a:t>Mass. DPH, Massachusetts Births </a:t>
            </a:r>
            <a:r>
              <a:rPr lang="en-US" sz="800" dirty="0" smtClean="0">
                <a:solidFill>
                  <a:srgbClr val="1C1C1C"/>
                </a:solidFill>
              </a:rPr>
              <a:t>2014 (percentage of births).</a:t>
            </a:r>
            <a:endParaRPr lang="en-US" sz="800" dirty="0">
              <a:solidFill>
                <a:srgbClr val="1C1C1C"/>
              </a:solidFill>
            </a:endParaRPr>
          </a:p>
        </p:txBody>
      </p:sp>
      <p:sp>
        <p:nvSpPr>
          <p:cNvPr id="11" name="Rectangle 8"/>
          <p:cNvSpPr>
            <a:spLocks noChangeArrowheads="1"/>
          </p:cNvSpPr>
          <p:nvPr/>
        </p:nvSpPr>
        <p:spPr bwMode="auto">
          <a:xfrm>
            <a:off x="455613" y="1789113"/>
            <a:ext cx="4627904"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MASSHEALTH REVENUE AS A PERCENTAGE OF PROVIDERS’ TOTAL PATIENT </a:t>
            </a:r>
            <a:r>
              <a:rPr lang="en-US" sz="1000" b="1" dirty="0" smtClean="0">
                <a:solidFill>
                  <a:prstClr val="black"/>
                </a:solidFill>
              </a:rPr>
              <a:t>REVENUES, 2014</a:t>
            </a:r>
          </a:p>
        </p:txBody>
      </p:sp>
      <p:sp>
        <p:nvSpPr>
          <p:cNvPr id="16"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MassHealth represents a significant portion of health care providers’ revenues. This is especially the case for nursing homes and community health centers, which receive half of their total patient revenues from MassHealth. </a:t>
            </a:r>
          </a:p>
          <a:p>
            <a:pPr fontAlgn="base">
              <a:spcAft>
                <a:spcPct val="0"/>
              </a:spcAft>
              <a:buClr>
                <a:srgbClr val="5A8F7C"/>
              </a:buClr>
            </a:pPr>
            <a:r>
              <a:rPr lang="en-US" dirty="0" smtClean="0">
                <a:solidFill>
                  <a:srgbClr val="1C1C1C"/>
                </a:solidFill>
              </a:rPr>
              <a:t>MassHealth </a:t>
            </a:r>
            <a:r>
              <a:rPr lang="en-US" dirty="0">
                <a:solidFill>
                  <a:srgbClr val="1C1C1C"/>
                </a:solidFill>
              </a:rPr>
              <a:t>covers </a:t>
            </a:r>
            <a:r>
              <a:rPr lang="en-US" dirty="0" smtClean="0">
                <a:solidFill>
                  <a:srgbClr val="1C1C1C"/>
                </a:solidFill>
              </a:rPr>
              <a:t>a third of all prenatal </a:t>
            </a:r>
            <a:r>
              <a:rPr lang="en-US" dirty="0">
                <a:solidFill>
                  <a:srgbClr val="1C1C1C"/>
                </a:solidFill>
              </a:rPr>
              <a:t>care, which is </a:t>
            </a:r>
            <a:r>
              <a:rPr lang="en-US" dirty="0" smtClean="0">
                <a:solidFill>
                  <a:srgbClr val="1C1C1C"/>
                </a:solidFill>
              </a:rPr>
              <a:t>delivered by </a:t>
            </a:r>
            <a:r>
              <a:rPr lang="en-US" dirty="0">
                <a:solidFill>
                  <a:srgbClr val="1C1C1C"/>
                </a:solidFill>
              </a:rPr>
              <a:t>a mix of providers.</a:t>
            </a:r>
          </a:p>
        </p:txBody>
      </p:sp>
      <p:graphicFrame>
        <p:nvGraphicFramePr>
          <p:cNvPr id="14" name="Chart 13"/>
          <p:cNvGraphicFramePr/>
          <p:nvPr>
            <p:extLst>
              <p:ext uri="{D42A27DB-BD31-4B8C-83A1-F6EECF244321}">
                <p14:modId xmlns:p14="http://schemas.microsoft.com/office/powerpoint/2010/main" val="994786517"/>
              </p:ext>
            </p:extLst>
          </p:nvPr>
        </p:nvGraphicFramePr>
        <p:xfrm>
          <a:off x="494919" y="2112169"/>
          <a:ext cx="5934456" cy="3393341"/>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023681" y="4876769"/>
            <a:ext cx="676788" cy="246221"/>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Hospitals</a:t>
            </a:r>
          </a:p>
        </p:txBody>
      </p:sp>
      <p:sp>
        <p:nvSpPr>
          <p:cNvPr id="17" name="TextBox 16"/>
          <p:cNvSpPr txBox="1"/>
          <p:nvPr/>
        </p:nvSpPr>
        <p:spPr>
          <a:xfrm>
            <a:off x="2163384" y="4876769"/>
            <a:ext cx="596637"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Nursing</a:t>
            </a:r>
            <a:br>
              <a:rPr lang="en-US" sz="1000" b="1" dirty="0">
                <a:solidFill>
                  <a:srgbClr val="1C1C1C"/>
                </a:solidFill>
              </a:rPr>
            </a:br>
            <a:r>
              <a:rPr lang="en-US" sz="1000" b="1" dirty="0">
                <a:solidFill>
                  <a:srgbClr val="1C1C1C"/>
                </a:solidFill>
              </a:rPr>
              <a:t>Homes</a:t>
            </a:r>
          </a:p>
        </p:txBody>
      </p:sp>
      <p:sp>
        <p:nvSpPr>
          <p:cNvPr id="18" name="TextBox 17"/>
          <p:cNvSpPr txBox="1"/>
          <p:nvPr/>
        </p:nvSpPr>
        <p:spPr>
          <a:xfrm>
            <a:off x="3075463" y="4876769"/>
            <a:ext cx="971741"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Community</a:t>
            </a:r>
            <a:br>
              <a:rPr lang="en-US" sz="1000" b="1" dirty="0">
                <a:solidFill>
                  <a:srgbClr val="1C1C1C"/>
                </a:solidFill>
              </a:rPr>
            </a:br>
            <a:r>
              <a:rPr lang="en-US" sz="1000" b="1" dirty="0">
                <a:solidFill>
                  <a:srgbClr val="1C1C1C"/>
                </a:solidFill>
              </a:rPr>
              <a:t>Health Centers</a:t>
            </a:r>
          </a:p>
        </p:txBody>
      </p:sp>
      <p:sp>
        <p:nvSpPr>
          <p:cNvPr id="19" name="TextBox 18"/>
          <p:cNvSpPr txBox="1"/>
          <p:nvPr/>
        </p:nvSpPr>
        <p:spPr>
          <a:xfrm>
            <a:off x="4238411" y="4876769"/>
            <a:ext cx="845104" cy="553998"/>
          </a:xfrm>
          <a:prstGeom prst="rect">
            <a:avLst/>
          </a:prstGeom>
          <a:noFill/>
        </p:spPr>
        <p:txBody>
          <a:bodyPr wrap="none" rtlCol="0">
            <a:spAutoFit/>
          </a:bodyPr>
          <a:lstStyle/>
          <a:p>
            <a:pPr algn="ctr" fontAlgn="base">
              <a:spcBef>
                <a:spcPct val="0"/>
              </a:spcBef>
              <a:spcAft>
                <a:spcPct val="0"/>
              </a:spcAft>
            </a:pPr>
            <a:r>
              <a:rPr lang="en-US" sz="1000" b="1" dirty="0" smtClean="0">
                <a:solidFill>
                  <a:srgbClr val="1C1C1C"/>
                </a:solidFill>
              </a:rPr>
              <a:t>Long-Term</a:t>
            </a:r>
            <a:r>
              <a:rPr lang="en-US" sz="1000" b="1" dirty="0">
                <a:solidFill>
                  <a:srgbClr val="1C1C1C"/>
                </a:solidFill>
              </a:rPr>
              <a:t/>
            </a:r>
            <a:br>
              <a:rPr lang="en-US" sz="1000" b="1" dirty="0">
                <a:solidFill>
                  <a:srgbClr val="1C1C1C"/>
                </a:solidFill>
              </a:rPr>
            </a:br>
            <a:r>
              <a:rPr lang="en-US" sz="1000" b="1" dirty="0">
                <a:solidFill>
                  <a:srgbClr val="1C1C1C"/>
                </a:solidFill>
              </a:rPr>
              <a:t>Services and</a:t>
            </a:r>
            <a:br>
              <a:rPr lang="en-US" sz="1000" b="1" dirty="0">
                <a:solidFill>
                  <a:srgbClr val="1C1C1C"/>
                </a:solidFill>
              </a:rPr>
            </a:br>
            <a:r>
              <a:rPr lang="en-US" sz="1000" b="1" dirty="0" smtClean="0">
                <a:solidFill>
                  <a:srgbClr val="1C1C1C"/>
                </a:solidFill>
              </a:rPr>
              <a:t>Supports*</a:t>
            </a:r>
            <a:endParaRPr lang="en-US" sz="1000" b="1" dirty="0">
              <a:solidFill>
                <a:srgbClr val="1C1C1C"/>
              </a:solidFill>
            </a:endParaRPr>
          </a:p>
        </p:txBody>
      </p:sp>
      <p:sp>
        <p:nvSpPr>
          <p:cNvPr id="20" name="TextBox 19"/>
          <p:cNvSpPr txBox="1"/>
          <p:nvPr/>
        </p:nvSpPr>
        <p:spPr>
          <a:xfrm>
            <a:off x="5443837" y="4876769"/>
            <a:ext cx="633507" cy="400110"/>
          </a:xfrm>
          <a:prstGeom prst="rect">
            <a:avLst/>
          </a:prstGeom>
          <a:noFill/>
        </p:spPr>
        <p:txBody>
          <a:bodyPr wrap="none" rtlCol="0">
            <a:spAutoFit/>
          </a:bodyPr>
          <a:lstStyle/>
          <a:p>
            <a:pPr algn="ctr" fontAlgn="base">
              <a:spcBef>
                <a:spcPct val="0"/>
              </a:spcBef>
              <a:spcAft>
                <a:spcPct val="0"/>
              </a:spcAft>
            </a:pPr>
            <a:r>
              <a:rPr lang="en-US" sz="1000" b="1" dirty="0" smtClean="0">
                <a:solidFill>
                  <a:srgbClr val="1C1C1C"/>
                </a:solidFill>
              </a:rPr>
              <a:t>Prenatal</a:t>
            </a:r>
            <a:r>
              <a:rPr lang="en-US" sz="1000" b="1" dirty="0">
                <a:solidFill>
                  <a:srgbClr val="1C1C1C"/>
                </a:solidFill>
              </a:rPr>
              <a:t/>
            </a:r>
            <a:br>
              <a:rPr lang="en-US" sz="1000" b="1" dirty="0">
                <a:solidFill>
                  <a:srgbClr val="1C1C1C"/>
                </a:solidFill>
              </a:rPr>
            </a:br>
            <a:r>
              <a:rPr lang="en-US" sz="1000" b="1" dirty="0" smtClean="0">
                <a:solidFill>
                  <a:srgbClr val="1C1C1C"/>
                </a:solidFill>
              </a:rPr>
              <a:t>Care</a:t>
            </a:r>
            <a:r>
              <a:rPr lang="en-US" sz="1000" b="1" baseline="30000" dirty="0" smtClean="0">
                <a:solidFill>
                  <a:srgbClr val="1C1C1C"/>
                </a:solidFill>
              </a:rPr>
              <a:t>†</a:t>
            </a:r>
            <a:endParaRPr lang="en-US" sz="1000" b="1" baseline="30000" dirty="0">
              <a:solidFill>
                <a:srgbClr val="1C1C1C"/>
              </a:solidFill>
            </a:endParaRPr>
          </a:p>
        </p:txBody>
      </p:sp>
      <p:sp>
        <p:nvSpPr>
          <p:cNvPr id="21" name="TextBox 6"/>
          <p:cNvSpPr txBox="1">
            <a:spLocks noChangeArrowheads="1"/>
          </p:cNvSpPr>
          <p:nvPr/>
        </p:nvSpPr>
        <p:spPr bwMode="auto">
          <a:xfrm>
            <a:off x="455613" y="5359416"/>
            <a:ext cx="5973762" cy="477054"/>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800" dirty="0" smtClean="0">
                <a:solidFill>
                  <a:srgbClr val="1C1C1C"/>
                </a:solidFill>
              </a:rPr>
              <a:t>* Includes spending for home health care, durable </a:t>
            </a:r>
            <a:r>
              <a:rPr lang="en-US" sz="800" dirty="0">
                <a:solidFill>
                  <a:srgbClr val="1C1C1C"/>
                </a:solidFill>
              </a:rPr>
              <a:t>medical supplies, Medicaid </a:t>
            </a:r>
            <a:r>
              <a:rPr lang="en-US" sz="800" dirty="0" smtClean="0">
                <a:solidFill>
                  <a:srgbClr val="1C1C1C"/>
                </a:solidFill>
              </a:rPr>
              <a:t>home- </a:t>
            </a:r>
            <a:r>
              <a:rPr lang="en-US" sz="800" dirty="0">
                <a:solidFill>
                  <a:srgbClr val="1C1C1C"/>
                </a:solidFill>
              </a:rPr>
              <a:t>and </a:t>
            </a:r>
            <a:r>
              <a:rPr lang="en-US" sz="800" dirty="0" smtClean="0">
                <a:solidFill>
                  <a:srgbClr val="1C1C1C"/>
                </a:solidFill>
              </a:rPr>
              <a:t>community-based </a:t>
            </a:r>
            <a:r>
              <a:rPr lang="en-US" sz="800" dirty="0">
                <a:solidFill>
                  <a:srgbClr val="1C1C1C"/>
                </a:solidFill>
              </a:rPr>
              <a:t>waivers, care provided in residential care facilities, ambulance services, school health and worksite health care</a:t>
            </a:r>
            <a:r>
              <a:rPr lang="en-US" sz="700" dirty="0">
                <a:solidFill>
                  <a:srgbClr val="1C1C1C"/>
                </a:solidFill>
              </a:rPr>
              <a:t>. </a:t>
            </a:r>
            <a:endParaRPr lang="en-US" sz="700" dirty="0" smtClean="0">
              <a:solidFill>
                <a:srgbClr val="1C1C1C"/>
              </a:solidFill>
            </a:endParaRPr>
          </a:p>
          <a:p>
            <a:pPr eaLnBrk="0" hangingPunct="0"/>
            <a:r>
              <a:rPr lang="en-US" sz="900" b="1" baseline="30000" dirty="0" smtClean="0">
                <a:solidFill>
                  <a:srgbClr val="1C1C1C"/>
                </a:solidFill>
              </a:rPr>
              <a:t>† </a:t>
            </a:r>
            <a:r>
              <a:rPr lang="en-US" sz="800" dirty="0">
                <a:solidFill>
                  <a:srgbClr val="1C1C1C"/>
                </a:solidFill>
              </a:rPr>
              <a:t>Percentage of births paid for by </a:t>
            </a:r>
            <a:r>
              <a:rPr lang="en-US" sz="800" dirty="0" err="1">
                <a:solidFill>
                  <a:srgbClr val="1C1C1C"/>
                </a:solidFill>
              </a:rPr>
              <a:t>MassHealth</a:t>
            </a:r>
            <a:r>
              <a:rPr lang="en-US" sz="800" dirty="0">
                <a:solidFill>
                  <a:srgbClr val="1C1C1C"/>
                </a:solidFill>
              </a:rPr>
              <a:t> </a:t>
            </a:r>
          </a:p>
        </p:txBody>
      </p:sp>
    </p:spTree>
    <p:extLst>
      <p:ext uri="{BB962C8B-B14F-4D97-AF65-F5344CB8AC3E}">
        <p14:creationId xmlns:p14="http://schemas.microsoft.com/office/powerpoint/2010/main" val="4275355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dirty="0" smtClean="0"/>
              <a:t>ENROLLMENT, NOT PER MEMBER COST, </a:t>
            </a:r>
            <a:br>
              <a:rPr lang="en-US" dirty="0" smtClean="0"/>
            </a:br>
            <a:r>
              <a:rPr lang="en-US" dirty="0" smtClean="0"/>
              <a:t>HAS DRIVEN GROWTH IN MASSHEALTH SPENDING</a:t>
            </a:r>
            <a:endParaRPr lang="en-US" sz="1200" i="1" dirty="0" smtClean="0"/>
          </a:p>
        </p:txBody>
      </p:sp>
      <p:sp>
        <p:nvSpPr>
          <p:cNvPr id="3" name="Slide Number Placeholder 2"/>
          <p:cNvSpPr>
            <a:spLocks noGrp="1"/>
          </p:cNvSpPr>
          <p:nvPr>
            <p:ph type="sldNum" sz="quarter" idx="10"/>
          </p:nvPr>
        </p:nvSpPr>
        <p:spPr/>
        <p:txBody>
          <a:bodyPr/>
          <a:lstStyle/>
          <a:p>
            <a:pPr>
              <a:defRPr/>
            </a:pPr>
            <a:fld id="{F604BC5F-A5EA-45A0-97D8-0C5778E3E740}" type="slidenum">
              <a:rPr lang="en-US" smtClean="0"/>
              <a:pPr>
                <a:defRPr/>
              </a:pPr>
              <a:t>26</a:t>
            </a:fld>
            <a:endParaRPr lang="en-US" dirty="0"/>
          </a:p>
        </p:txBody>
      </p:sp>
      <p:sp>
        <p:nvSpPr>
          <p:cNvPr id="79875" name="TextBox 6"/>
          <p:cNvSpPr txBox="1">
            <a:spLocks noChangeArrowheads="1"/>
          </p:cNvSpPr>
          <p:nvPr/>
        </p:nvSpPr>
        <p:spPr bwMode="auto">
          <a:xfrm>
            <a:off x="455613" y="6161088"/>
            <a:ext cx="5802312" cy="215900"/>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smtClean="0"/>
              <a:t>MassHealth Budget Office (total date of service spending </a:t>
            </a:r>
            <a:r>
              <a:rPr lang="en-US" sz="800" dirty="0"/>
              <a:t>and enrollment) and authors’ calculations.</a:t>
            </a: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GROWTH IN MASSHEALTH TOTAL SPENDING, ENROLLMENT AND PER MEMBER PER MONTH (PMPM) COSTS</a:t>
            </a:r>
            <a:br>
              <a:rPr lang="en-US" sz="1000" b="1" dirty="0">
                <a:solidFill>
                  <a:prstClr val="black"/>
                </a:solidFill>
                <a:latin typeface="+mn-lt"/>
                <a:cs typeface="+mn-cs"/>
              </a:rPr>
            </a:br>
            <a:r>
              <a:rPr lang="en-US" sz="800" b="1" dirty="0">
                <a:solidFill>
                  <a:prstClr val="black"/>
                </a:solidFill>
                <a:latin typeface="+mn-lt"/>
                <a:cs typeface="+mn-cs"/>
              </a:rPr>
              <a:t>(YEAR </a:t>
            </a:r>
            <a:r>
              <a:rPr lang="en-US" sz="800" b="1" dirty="0" smtClean="0">
                <a:solidFill>
                  <a:prstClr val="black"/>
                </a:solidFill>
                <a:latin typeface="+mn-lt"/>
                <a:cs typeface="+mn-cs"/>
              </a:rPr>
              <a:t>2007 </a:t>
            </a:r>
            <a:r>
              <a:rPr lang="en-US" sz="800" b="1" dirty="0">
                <a:solidFill>
                  <a:prstClr val="black"/>
                </a:solidFill>
                <a:latin typeface="+mn-lt"/>
                <a:cs typeface="+mn-cs"/>
              </a:rPr>
              <a:t>= 100)</a:t>
            </a:r>
            <a:endParaRPr lang="en-US" sz="1000" b="1" dirty="0">
              <a:solidFill>
                <a:prstClr val="black"/>
              </a:solidFill>
              <a:latin typeface="+mn-lt"/>
              <a:cs typeface="+mn-cs"/>
            </a:endParaRPr>
          </a:p>
        </p:txBody>
      </p:sp>
      <p:sp>
        <p:nvSpPr>
          <p:cNvPr id="12"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smtClean="0"/>
              <a:t>The main driver of </a:t>
            </a:r>
            <a:r>
              <a:rPr lang="en-US" dirty="0" err="1" smtClean="0"/>
              <a:t>MassHealth</a:t>
            </a:r>
            <a:r>
              <a:rPr lang="en-US" dirty="0" smtClean="0"/>
              <a:t> spending over the last several years has been the </a:t>
            </a:r>
            <a:r>
              <a:rPr lang="en-US" dirty="0"/>
              <a:t>increasing number of MassHealth members, </a:t>
            </a:r>
            <a:r>
              <a:rPr lang="en-US" dirty="0" smtClean="0"/>
              <a:t>not the </a:t>
            </a:r>
            <a:r>
              <a:rPr lang="en-US" dirty="0"/>
              <a:t>amount spent for each </a:t>
            </a:r>
            <a:r>
              <a:rPr lang="en-US" dirty="0" smtClean="0"/>
              <a:t>member. Not adjusting for inflation, spending </a:t>
            </a:r>
            <a:r>
              <a:rPr lang="en-US" dirty="0"/>
              <a:t>per member </a:t>
            </a:r>
            <a:r>
              <a:rPr lang="en-US" dirty="0" smtClean="0"/>
              <a:t>grew less than one </a:t>
            </a:r>
            <a:r>
              <a:rPr lang="en-US" dirty="0"/>
              <a:t>percent per year from fiscal year </a:t>
            </a:r>
            <a:r>
              <a:rPr lang="en-US" dirty="0" smtClean="0"/>
              <a:t>2007 </a:t>
            </a:r>
            <a:r>
              <a:rPr lang="en-US" dirty="0"/>
              <a:t>through </a:t>
            </a:r>
            <a:r>
              <a:rPr lang="en-US" dirty="0" smtClean="0"/>
              <a:t>2014. Per member spending dropped 3 percent from 2014 to 2015, bringing it to the same level it was in 2009, even as total spending grew dramatically with the ACA expansion in SFY 2014. </a:t>
            </a:r>
          </a:p>
          <a:p>
            <a:r>
              <a:rPr lang="en-US" dirty="0" smtClean="0"/>
              <a:t>Enrollment </a:t>
            </a:r>
            <a:r>
              <a:rPr lang="en-US" dirty="0"/>
              <a:t>grew an average of </a:t>
            </a:r>
            <a:r>
              <a:rPr lang="en-US" dirty="0" smtClean="0"/>
              <a:t>6.9 </a:t>
            </a:r>
            <a:r>
              <a:rPr lang="en-US" dirty="0"/>
              <a:t>percent per year </a:t>
            </a:r>
            <a:r>
              <a:rPr lang="en-US" dirty="0" smtClean="0"/>
              <a:t>from SFY2007 to SFY2015, including increases of 13 percent from SFY2013 to SFY2014 and </a:t>
            </a:r>
            <a:r>
              <a:rPr lang="en-US" dirty="0"/>
              <a:t>2</a:t>
            </a:r>
            <a:r>
              <a:rPr lang="en-US" dirty="0" smtClean="0"/>
              <a:t>0 percent from SFY2014 to SFY2015.</a:t>
            </a:r>
            <a:endParaRPr lang="en-US" dirty="0"/>
          </a:p>
        </p:txBody>
      </p:sp>
      <p:graphicFrame>
        <p:nvGraphicFramePr>
          <p:cNvPr id="2" name="Chart 1"/>
          <p:cNvGraphicFramePr/>
          <p:nvPr>
            <p:extLst>
              <p:ext uri="{D42A27DB-BD31-4B8C-83A1-F6EECF244321}">
                <p14:modId xmlns:p14="http://schemas.microsoft.com/office/powerpoint/2010/main" val="2616127926"/>
              </p:ext>
            </p:extLst>
          </p:nvPr>
        </p:nvGraphicFramePr>
        <p:xfrm>
          <a:off x="455613" y="2109788"/>
          <a:ext cx="593566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851072" y="2409823"/>
            <a:ext cx="954749" cy="189796"/>
          </a:xfrm>
          <a:prstGeom prst="rect">
            <a:avLst/>
          </a:prstGeom>
          <a:solidFill>
            <a:schemeClr val="accent2"/>
          </a:solidFill>
        </p:spPr>
        <p:txBody>
          <a:bodyPr wrap="none" lIns="45720" tIns="25400" rIns="45720" bIns="25400" rtlCol="0">
            <a:spAutoFit/>
          </a:bodyPr>
          <a:lstStyle/>
          <a:p>
            <a:pPr algn="ctr"/>
            <a:r>
              <a:rPr lang="en-US" sz="900" b="1" dirty="0" smtClean="0">
                <a:solidFill>
                  <a:schemeClr val="bg1"/>
                </a:solidFill>
              </a:rPr>
              <a:t>TOTAL  SPENDING</a:t>
            </a:r>
            <a:endParaRPr lang="en-US" sz="900" b="1" dirty="0">
              <a:solidFill>
                <a:schemeClr val="bg1"/>
              </a:solidFill>
            </a:endParaRPr>
          </a:p>
        </p:txBody>
      </p:sp>
      <p:sp>
        <p:nvSpPr>
          <p:cNvPr id="13" name="TextBox 12"/>
          <p:cNvSpPr txBox="1"/>
          <p:nvPr/>
        </p:nvSpPr>
        <p:spPr>
          <a:xfrm>
            <a:off x="5551333" y="3209923"/>
            <a:ext cx="754374" cy="189796"/>
          </a:xfrm>
          <a:prstGeom prst="rect">
            <a:avLst/>
          </a:prstGeom>
          <a:solidFill>
            <a:schemeClr val="tx2"/>
          </a:solidFill>
        </p:spPr>
        <p:txBody>
          <a:bodyPr wrap="none" lIns="45720" tIns="25400" rIns="45720" bIns="25400" rtlCol="0">
            <a:spAutoFit/>
          </a:bodyPr>
          <a:lstStyle/>
          <a:p>
            <a:pPr algn="ctr"/>
            <a:r>
              <a:rPr lang="en-US" sz="900" b="1" dirty="0" smtClean="0">
                <a:solidFill>
                  <a:schemeClr val="bg1"/>
                </a:solidFill>
              </a:rPr>
              <a:t>ENROLLMENT</a:t>
            </a:r>
            <a:endParaRPr lang="en-US" sz="900" b="1" dirty="0">
              <a:solidFill>
                <a:schemeClr val="bg1"/>
              </a:solidFill>
            </a:endParaRPr>
          </a:p>
        </p:txBody>
      </p:sp>
      <p:sp>
        <p:nvSpPr>
          <p:cNvPr id="17" name="TextBox 16"/>
          <p:cNvSpPr txBox="1"/>
          <p:nvPr/>
        </p:nvSpPr>
        <p:spPr>
          <a:xfrm>
            <a:off x="5853521" y="5436500"/>
            <a:ext cx="473848" cy="189796"/>
          </a:xfrm>
          <a:prstGeom prst="rect">
            <a:avLst/>
          </a:prstGeom>
          <a:solidFill>
            <a:schemeClr val="accent3"/>
          </a:solidFill>
        </p:spPr>
        <p:txBody>
          <a:bodyPr wrap="none" lIns="45720" tIns="25400" rIns="45720" bIns="25400" rtlCol="0">
            <a:spAutoFit/>
          </a:bodyPr>
          <a:lstStyle/>
          <a:p>
            <a:pPr algn="ctr"/>
            <a:r>
              <a:rPr lang="en-US" sz="900" b="1" dirty="0" smtClean="0">
                <a:solidFill>
                  <a:schemeClr val="bg1"/>
                </a:solidFill>
              </a:rPr>
              <a:t>$PMPM</a:t>
            </a:r>
            <a:endParaRPr lang="en-US" sz="900" b="1" dirty="0">
              <a:solidFill>
                <a:schemeClr val="bg1"/>
              </a:solidFill>
            </a:endParaRPr>
          </a:p>
        </p:txBody>
      </p:sp>
    </p:spTree>
    <p:extLst>
      <p:ext uri="{BB962C8B-B14F-4D97-AF65-F5344CB8AC3E}">
        <p14:creationId xmlns:p14="http://schemas.microsoft.com/office/powerpoint/2010/main" val="136623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MASSHEALTH’S PRIORITIES FOR REFORM</a:t>
            </a:r>
            <a:endParaRPr lang="en-US" dirty="0"/>
          </a:p>
        </p:txBody>
      </p:sp>
      <p:sp>
        <p:nvSpPr>
          <p:cNvPr id="3" name="Content Placeholder 2"/>
          <p:cNvSpPr>
            <a:spLocks noGrp="1"/>
          </p:cNvSpPr>
          <p:nvPr>
            <p:ph idx="1"/>
          </p:nvPr>
        </p:nvSpPr>
        <p:spPr>
          <a:xfrm>
            <a:off x="457200" y="1711325"/>
            <a:ext cx="8289926" cy="3975100"/>
          </a:xfrm>
        </p:spPr>
        <p:txBody>
          <a:bodyPr/>
          <a:lstStyle/>
          <a:p>
            <a:pPr marL="0" indent="0">
              <a:buNone/>
            </a:pPr>
            <a:r>
              <a:rPr lang="en-US" sz="1600" dirty="0" smtClean="0"/>
              <a:t>MassHealth leadership has undertaken an ambitious transformation effort to address </a:t>
            </a:r>
            <a:r>
              <a:rPr lang="en-US" sz="1600" dirty="0"/>
              <a:t>the program’s fragmented delivery </a:t>
            </a:r>
            <a:r>
              <a:rPr lang="en-US" sz="1600" dirty="0" smtClean="0"/>
              <a:t>system and what it sees as unsustainable growth in spending. The centerpiece of the effort is the transformation of the delivery system from a largely fee-for-service model to one based on integrated accountable care organizations (ACO). </a:t>
            </a:r>
          </a:p>
          <a:p>
            <a:r>
              <a:rPr lang="en-US" sz="1600" dirty="0" smtClean="0"/>
              <a:t>ACOs are provider-led organizations responsible for the quality, coordination and total cost of their members’ care, including physical health, behavioral health (BH), and pharmacy services. Accountability for long-term services and supports (LTSS) will be phased in over time. Care coordination and partnerships with community providers are essential features.</a:t>
            </a:r>
          </a:p>
          <a:p>
            <a:r>
              <a:rPr lang="en-US" sz="1600" dirty="0" smtClean="0"/>
              <a:t>Some ACOs will leverage managed care organizations to help pay claims and other functions.</a:t>
            </a:r>
          </a:p>
          <a:p>
            <a:r>
              <a:rPr lang="en-US" sz="1600" dirty="0" smtClean="0"/>
              <a:t>Different ACO options and approaches for providers will reflect the range of capabilities to take on the financial risk and clinical challenges of managing members’ total cost of care.</a:t>
            </a:r>
          </a:p>
          <a:p>
            <a:pPr marL="0" indent="0">
              <a:buNone/>
            </a:pPr>
            <a:r>
              <a:rPr lang="en-US" sz="1600" dirty="0" smtClean="0"/>
              <a:t>MassHealth is seeking a $1.8 billion investment from the federal government, through the state’s 1115 demonstration waiver, to support ACOs and the development of BH and LTSS Community Partners which will facilitate integration of physical health, BH, LTSS and health-related social services.</a:t>
            </a:r>
          </a:p>
          <a:p>
            <a:pPr marL="0" indent="0">
              <a:buNone/>
            </a:pPr>
            <a:r>
              <a:rPr lang="en-US" sz="1600" dirty="0" smtClean="0"/>
              <a:t>Also part of its 1115 waiver extension request, MassHealth </a:t>
            </a:r>
            <a:r>
              <a:rPr lang="en-US" sz="1600" dirty="0"/>
              <a:t>is </a:t>
            </a:r>
            <a:r>
              <a:rPr lang="en-US" sz="1600" dirty="0" smtClean="0"/>
              <a:t>proposing major </a:t>
            </a:r>
            <a:r>
              <a:rPr lang="en-US" sz="1600" dirty="0"/>
              <a:t>expansions of the treatment continuum for members with substance use </a:t>
            </a:r>
            <a:r>
              <a:rPr lang="en-US" sz="1600" dirty="0" smtClean="0"/>
              <a:t>disorders.</a:t>
            </a:r>
            <a:endParaRPr lang="en-US" sz="1600" b="1" dirty="0"/>
          </a:p>
          <a:p>
            <a:pPr marL="0" indent="0">
              <a:buNone/>
            </a:pPr>
            <a:endParaRPr lang="en-US" sz="1600" b="1" dirty="0"/>
          </a:p>
        </p:txBody>
      </p:sp>
      <p:sp>
        <p:nvSpPr>
          <p:cNvPr id="4" name="Slide Number Placeholder 3"/>
          <p:cNvSpPr>
            <a:spLocks noGrp="1"/>
          </p:cNvSpPr>
          <p:nvPr>
            <p:ph type="sldNum" sz="quarter" idx="10"/>
          </p:nvPr>
        </p:nvSpPr>
        <p:spPr/>
        <p:txBody>
          <a:bodyPr/>
          <a:lstStyle/>
          <a:p>
            <a:fld id="{9BD7153A-5758-40C4-8129-301D4A48CA78}" type="slidenum">
              <a:rPr lang="en-US" smtClean="0"/>
              <a:pPr/>
              <a:t>27</a:t>
            </a:fld>
            <a:endParaRPr lang="en-US" dirty="0"/>
          </a:p>
        </p:txBody>
      </p:sp>
    </p:spTree>
    <p:extLst>
      <p:ext uri="{BB962C8B-B14F-4D97-AF65-F5344CB8AC3E}">
        <p14:creationId xmlns:p14="http://schemas.microsoft.com/office/powerpoint/2010/main" val="478848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REQUEST FOR PUBLIC COMMENTS TO DRAFT 1115 WAIVER EXTENSION REQUEST</a:t>
            </a:r>
            <a:endParaRPr lang="en-US" dirty="0"/>
          </a:p>
        </p:txBody>
      </p:sp>
      <p:sp>
        <p:nvSpPr>
          <p:cNvPr id="6" name="Content Placeholder 5"/>
          <p:cNvSpPr>
            <a:spLocks noGrp="1"/>
          </p:cNvSpPr>
          <p:nvPr>
            <p:ph idx="1"/>
          </p:nvPr>
        </p:nvSpPr>
        <p:spPr>
          <a:xfrm>
            <a:off x="457199" y="1823566"/>
            <a:ext cx="8376249" cy="4230688"/>
          </a:xfrm>
        </p:spPr>
        <p:txBody>
          <a:bodyPr/>
          <a:lstStyle/>
          <a:p>
            <a:r>
              <a:rPr lang="en-US" sz="1600" dirty="0" smtClean="0"/>
              <a:t>MassHealth has released a draft of its 1115 waiver extension request for public comment: </a:t>
            </a:r>
            <a:r>
              <a:rPr lang="en-US" sz="1600" dirty="0" smtClean="0">
                <a:hlinkClick r:id="rId2"/>
              </a:rPr>
              <a:t>http</a:t>
            </a:r>
            <a:r>
              <a:rPr lang="en-US" sz="1600" dirty="0">
                <a:hlinkClick r:id="rId2"/>
              </a:rPr>
              <a:t>://</a:t>
            </a:r>
            <a:r>
              <a:rPr lang="en-US" sz="1600" dirty="0" smtClean="0">
                <a:hlinkClick r:id="rId2"/>
              </a:rPr>
              <a:t>www.mass.gov/eohhs/gov/departments/masshealth/masshealth-and-health-care-reform.html</a:t>
            </a:r>
            <a:r>
              <a:rPr lang="en-US" sz="1600" dirty="0" smtClean="0"/>
              <a:t>  </a:t>
            </a:r>
            <a:endParaRPr lang="en-US" sz="1600" dirty="0"/>
          </a:p>
          <a:p>
            <a:r>
              <a:rPr lang="en-US" sz="1600" dirty="0" smtClean="0"/>
              <a:t>Comments are due to the state </a:t>
            </a:r>
            <a:r>
              <a:rPr lang="en-US" sz="1600" dirty="0"/>
              <a:t>by 5 pm on July 15, 2016</a:t>
            </a:r>
          </a:p>
          <a:p>
            <a:pPr lvl="1"/>
            <a:r>
              <a:rPr lang="en-US" sz="1600" dirty="0"/>
              <a:t>By email to: </a:t>
            </a:r>
            <a:r>
              <a:rPr lang="en-US" sz="1600" u="sng" dirty="0"/>
              <a:t>MassHealth.Innovations@state.ma.us</a:t>
            </a:r>
            <a:r>
              <a:rPr lang="en-US" sz="1600" dirty="0"/>
              <a:t> and include “Comments on Demonstration Extension Request” in the subject </a:t>
            </a:r>
            <a:r>
              <a:rPr lang="en-US" sz="1600" dirty="0" smtClean="0"/>
              <a:t>line</a:t>
            </a:r>
            <a:r>
              <a:rPr lang="en-US" sz="1600" dirty="0"/>
              <a:t>  </a:t>
            </a:r>
          </a:p>
          <a:p>
            <a:pPr lvl="1"/>
            <a:r>
              <a:rPr lang="en-US" sz="1600" dirty="0"/>
              <a:t>By mail to: EOHHS Office of Medicaid, Attn: 1115 Demonstration Comments, </a:t>
            </a:r>
            <a:br>
              <a:rPr lang="en-US" sz="1600" dirty="0"/>
            </a:br>
            <a:r>
              <a:rPr lang="en-US" sz="1600" dirty="0"/>
              <a:t>One </a:t>
            </a:r>
            <a:r>
              <a:rPr lang="en-US" sz="1600" dirty="0" err="1"/>
              <a:t>Ashburton</a:t>
            </a:r>
            <a:r>
              <a:rPr lang="en-US" sz="1600" dirty="0"/>
              <a:t> Place, 11</a:t>
            </a:r>
            <a:r>
              <a:rPr lang="en-US" sz="1600" baseline="30000" dirty="0"/>
              <a:t>th</a:t>
            </a:r>
            <a:r>
              <a:rPr lang="en-US" sz="1600" dirty="0"/>
              <a:t> Floor, Boston, MA </a:t>
            </a:r>
            <a:r>
              <a:rPr lang="en-US" sz="1600" dirty="0" smtClean="0"/>
              <a:t>02108</a:t>
            </a:r>
            <a:endParaRPr lang="en-US" sz="1600" dirty="0"/>
          </a:p>
          <a:p>
            <a:r>
              <a:rPr lang="en-US" sz="1600" dirty="0" smtClean="0"/>
              <a:t>Public hearings will be held</a:t>
            </a:r>
            <a:endParaRPr lang="en-US" sz="1600" dirty="0"/>
          </a:p>
          <a:p>
            <a:pPr lvl="1"/>
            <a:r>
              <a:rPr lang="en-US" sz="1600" dirty="0"/>
              <a:t>Friday, June 24 2:30 – 4:00 pm, One </a:t>
            </a:r>
            <a:r>
              <a:rPr lang="en-US" sz="1600" dirty="0" err="1"/>
              <a:t>Ashburton</a:t>
            </a:r>
            <a:r>
              <a:rPr lang="en-US" sz="1600" dirty="0"/>
              <a:t> Place, 21</a:t>
            </a:r>
            <a:r>
              <a:rPr lang="en-US" sz="1600" baseline="30000" dirty="0"/>
              <a:t>st</a:t>
            </a:r>
            <a:r>
              <a:rPr lang="en-US" sz="1600" dirty="0"/>
              <a:t> floor, Boston</a:t>
            </a:r>
          </a:p>
          <a:p>
            <a:pPr lvl="1"/>
            <a:r>
              <a:rPr lang="en-US" sz="1600" dirty="0"/>
              <a:t>Monday, June 27 2:00 – 3:30 pm, Fitchburg Public </a:t>
            </a:r>
            <a:r>
              <a:rPr lang="en-US" sz="1600" dirty="0" smtClean="0"/>
              <a:t>Library</a:t>
            </a:r>
            <a:endParaRPr lang="en-US" sz="1600" dirty="0"/>
          </a:p>
        </p:txBody>
      </p:sp>
      <p:sp>
        <p:nvSpPr>
          <p:cNvPr id="4" name="Slide Number Placeholder 3"/>
          <p:cNvSpPr>
            <a:spLocks noGrp="1"/>
          </p:cNvSpPr>
          <p:nvPr>
            <p:ph type="sldNum" sz="quarter" idx="10"/>
          </p:nvPr>
        </p:nvSpPr>
        <p:spPr/>
        <p:txBody>
          <a:bodyPr/>
          <a:lstStyle/>
          <a:p>
            <a:pPr>
              <a:defRPr/>
            </a:pPr>
            <a:fld id="{35BA704C-10C8-41C6-8A10-A2CDBA500618}" type="slidenum">
              <a:rPr lang="en-US" smtClean="0"/>
              <a:pPr>
                <a:defRPr/>
              </a:pPr>
              <a:t>28</a:t>
            </a:fld>
            <a:endParaRPr lang="en-US" dirty="0"/>
          </a:p>
        </p:txBody>
      </p:sp>
    </p:spTree>
    <p:extLst>
      <p:ext uri="{BB962C8B-B14F-4D97-AF65-F5344CB8AC3E}">
        <p14:creationId xmlns:p14="http://schemas.microsoft.com/office/powerpoint/2010/main" val="66250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smtClean="0">
                <a:solidFill>
                  <a:schemeClr val="tx2">
                    <a:lumMod val="75000"/>
                  </a:schemeClr>
                </a:solidFill>
              </a:rPr>
              <a:t>MASSHEALTH: THE BASICS </a:t>
            </a:r>
            <a:br>
              <a:rPr lang="en-US" sz="2800" dirty="0" smtClean="0">
                <a:solidFill>
                  <a:schemeClr val="tx2">
                    <a:lumMod val="75000"/>
                  </a:schemeClr>
                </a:solidFill>
              </a:rPr>
            </a:br>
            <a:r>
              <a:rPr lang="en-US" dirty="0" smtClean="0"/>
              <a:t>EXECUTIVE SUMMARY</a:t>
            </a:r>
          </a:p>
        </p:txBody>
      </p:sp>
      <p:sp>
        <p:nvSpPr>
          <p:cNvPr id="4" name="Content Placeholder 3"/>
          <p:cNvSpPr>
            <a:spLocks noGrp="1"/>
          </p:cNvSpPr>
          <p:nvPr>
            <p:ph idx="1"/>
          </p:nvPr>
        </p:nvSpPr>
        <p:spPr>
          <a:xfrm>
            <a:off x="428263" y="1281113"/>
            <a:ext cx="2497817" cy="4824412"/>
          </a:xfrm>
        </p:spPr>
        <p:txBody>
          <a:bodyPr numCol="1" spcCol="228600"/>
          <a:lstStyle/>
          <a:p>
            <a:pPr marL="0" indent="0">
              <a:buNone/>
            </a:pPr>
            <a:r>
              <a:rPr lang="en-US" sz="1200" b="1" dirty="0" smtClean="0"/>
              <a:t>MassHealth is an essential health safety net  for nearly 1.9 million of the state’s residents:</a:t>
            </a:r>
            <a:endParaRPr lang="en-US" sz="1200" dirty="0" smtClean="0"/>
          </a:p>
          <a:p>
            <a:pPr marL="114300" lvl="0" indent="-114300"/>
            <a:r>
              <a:rPr lang="en-US" sz="1200" dirty="0" err="1" smtClean="0"/>
              <a:t>MassHealth</a:t>
            </a:r>
            <a:r>
              <a:rPr lang="en-US" sz="1200" dirty="0" smtClean="0"/>
              <a:t> is Massachusetts’ name for its Medicaid and Children’s Health Insurance programs. </a:t>
            </a:r>
            <a:r>
              <a:rPr lang="en-US" sz="1200" dirty="0" err="1" smtClean="0"/>
              <a:t>MassHealth</a:t>
            </a:r>
            <a:r>
              <a:rPr lang="en-US" sz="1200" dirty="0" smtClean="0"/>
              <a:t> provides health insurance to more than one in four Massachusetts residents. Since implementation of the Affordable Care Act (ACA), enrollment has grown by nearly 500,000 members. Half of the population with disabilities, 40 percent of all children, two-thirds of people in low-income families, and over 60 percent of residents of nursing facilities rely on MassHealth to help them pay for health care. </a:t>
            </a:r>
          </a:p>
          <a:p>
            <a:pPr marL="114300" lvl="0" indent="-114300"/>
            <a:r>
              <a:rPr lang="en-US" sz="1200" dirty="0" smtClean="0"/>
              <a:t>MassHealth covers services that commercial insurance typically covers, plus other benefits such as long-term services and supports and additional behavioral health care services.</a:t>
            </a:r>
            <a:endParaRPr lang="en-US" dirty="0"/>
          </a:p>
        </p:txBody>
      </p:sp>
      <p:sp>
        <p:nvSpPr>
          <p:cNvPr id="5" name="Content Placeholder 3"/>
          <p:cNvSpPr txBox="1">
            <a:spLocks/>
          </p:cNvSpPr>
          <p:nvPr/>
        </p:nvSpPr>
        <p:spPr bwMode="auto">
          <a:xfrm>
            <a:off x="3063240" y="1281113"/>
            <a:ext cx="3017520" cy="4966336"/>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MassHealth covers a broad cross-section of the population:</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114300" lvl="0" indent="-114300" eaLnBrk="0" hangingPunct="0">
              <a:spcBef>
                <a:spcPts val="600"/>
              </a:spcBef>
              <a:buClr>
                <a:schemeClr val="tx2"/>
              </a:buClr>
              <a:buFont typeface="Wingdings" pitchFamily="2" charset="2"/>
              <a:buChar char="§"/>
              <a:defRPr/>
            </a:pPr>
            <a:r>
              <a:rPr lang="en-US" sz="1200" kern="0" dirty="0" smtClean="0">
                <a:latin typeface="+mn-lt"/>
                <a:cs typeface="+mn-cs"/>
              </a:rPr>
              <a:t>Three-quarters of MassHealth members are children and non-elderly adults without disabilities. Seniors (over age 65) make </a:t>
            </a:r>
            <a:r>
              <a:rPr lang="en-US" sz="1200" kern="0" dirty="0">
                <a:latin typeface="+mn-lt"/>
                <a:cs typeface="+mn-cs"/>
              </a:rPr>
              <a:t>up </a:t>
            </a:r>
            <a:r>
              <a:rPr lang="en-US" sz="1200" kern="0" dirty="0" smtClean="0">
                <a:latin typeface="+mn-lt"/>
                <a:cs typeface="+mn-cs"/>
              </a:rPr>
              <a:t>9</a:t>
            </a:r>
            <a:r>
              <a:rPr lang="en-US" sz="1200" kern="0" dirty="0" smtClean="0">
                <a:solidFill>
                  <a:srgbClr val="FF0000"/>
                </a:solidFill>
                <a:latin typeface="+mn-lt"/>
                <a:cs typeface="+mn-cs"/>
              </a:rPr>
              <a:t> </a:t>
            </a:r>
            <a:r>
              <a:rPr lang="en-US" sz="1200" kern="0" dirty="0" smtClean="0">
                <a:latin typeface="+mn-lt"/>
                <a:cs typeface="+mn-cs"/>
              </a:rPr>
              <a:t>percent of members, and </a:t>
            </a:r>
            <a:r>
              <a:rPr lang="en-US" sz="1200" kern="0" dirty="0">
                <a:latin typeface="+mn-lt"/>
                <a:cs typeface="+mn-cs"/>
              </a:rPr>
              <a:t>adults and children with disabilities comprise about 16 </a:t>
            </a:r>
            <a:r>
              <a:rPr lang="en-US" sz="1200" kern="0" dirty="0" smtClean="0">
                <a:latin typeface="+mn-lt"/>
                <a:cs typeface="+mn-cs"/>
              </a:rPr>
              <a:t>percent. </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114300" lvl="0" indent="-114300" eaLnBrk="0" hangingPunct="0">
              <a:spcBef>
                <a:spcPts val="600"/>
              </a:spcBef>
              <a:buClr>
                <a:schemeClr val="tx2"/>
              </a:buClr>
              <a:buFont typeface="Wingdings" pitchFamily="2" charset="2"/>
              <a:buChar char="§"/>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Though they are a minority of members, about 66 cents of every </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200" b="0" i="0" u="none" strike="noStrike" kern="0" cap="none" spc="0" normalizeH="0" noProof="0" dirty="0" smtClean="0">
                <a:ln>
                  <a:noFill/>
                </a:ln>
                <a:solidFill>
                  <a:schemeClr val="tx1"/>
                </a:solidFill>
                <a:effectLst/>
                <a:uLnTx/>
                <a:uFillTx/>
                <a:latin typeface="+mn-lt"/>
                <a:ea typeface="+mn-ea"/>
                <a:cs typeface="+mn-cs"/>
              </a:rPr>
              <a:t> dollar is spent </a:t>
            </a:r>
            <a:r>
              <a:rPr kumimoji="0" lang="en-US" sz="1200" b="0" i="0" u="none" strike="noStrike" kern="0" cap="none" spc="0" normalizeH="0" baseline="0" noProof="0" dirty="0" smtClean="0">
                <a:ln>
                  <a:noFill/>
                </a:ln>
                <a:solidFill>
                  <a:schemeClr val="tx1"/>
                </a:solidFill>
                <a:effectLst/>
                <a:uLnTx/>
                <a:uFillTx/>
                <a:latin typeface="+mn-lt"/>
                <a:ea typeface="+mn-ea"/>
                <a:cs typeface="+mn-cs"/>
              </a:rPr>
              <a:t>for the care of </a:t>
            </a:r>
            <a:r>
              <a:rPr lang="en-US" sz="1200" kern="0" dirty="0" smtClean="0">
                <a:latin typeface="+mn-lt"/>
                <a:cs typeface="+mn-cs"/>
              </a:rPr>
              <a:t>seniors or members </a:t>
            </a:r>
            <a:r>
              <a:rPr kumimoji="0" lang="en-US" sz="1200" b="0" i="0" u="none" strike="noStrike" kern="0" cap="none" spc="0" normalizeH="0" baseline="0" noProof="0" dirty="0" smtClean="0">
                <a:ln>
                  <a:noFill/>
                </a:ln>
                <a:solidFill>
                  <a:schemeClr val="tx1"/>
                </a:solidFill>
                <a:effectLst/>
                <a:uLnTx/>
                <a:uFillTx/>
                <a:latin typeface="+mn-lt"/>
                <a:ea typeface="+mn-ea"/>
                <a:cs typeface="+mn-cs"/>
              </a:rPr>
              <a:t>with disabilities.  </a:t>
            </a: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Implementation of ACA</a:t>
            </a:r>
            <a:r>
              <a:rPr kumimoji="0" lang="en-US" sz="1200" b="0" i="0" u="none" strike="noStrike" kern="0" cap="none" spc="0" normalizeH="0" noProof="0" dirty="0" smtClean="0">
                <a:ln>
                  <a:noFill/>
                </a:ln>
                <a:solidFill>
                  <a:schemeClr val="tx1"/>
                </a:solidFill>
                <a:effectLst/>
                <a:uLnTx/>
                <a:uFillTx/>
                <a:latin typeface="+mn-lt"/>
                <a:ea typeface="+mn-ea"/>
                <a:cs typeface="+mn-cs"/>
              </a:rPr>
              <a:t> coverage provisions has shifted the makeup of </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200" b="0" i="0" u="none" strike="noStrike" kern="0" cap="none" spc="0" normalizeH="0" baseline="0" noProof="0" dirty="0" smtClean="0">
                <a:ln>
                  <a:noFill/>
                </a:ln>
                <a:solidFill>
                  <a:schemeClr val="tx1"/>
                </a:solidFill>
                <a:effectLst/>
                <a:uLnTx/>
                <a:uFillTx/>
                <a:latin typeface="+mn-lt"/>
                <a:ea typeface="+mn-ea"/>
                <a:cs typeface="+mn-cs"/>
              </a:rPr>
              <a:t> membership</a:t>
            </a:r>
            <a:r>
              <a:rPr kumimoji="0" lang="en-US" sz="1200" b="0" i="0" u="none" strike="noStrike" kern="0" cap="none" spc="0" normalizeH="0" noProof="0" dirty="0" smtClean="0">
                <a:ln>
                  <a:noFill/>
                </a:ln>
                <a:solidFill>
                  <a:schemeClr val="tx1"/>
                </a:solidFill>
                <a:effectLst/>
                <a:uLnTx/>
                <a:uFillTx/>
                <a:latin typeface="+mn-lt"/>
                <a:ea typeface="+mn-ea"/>
                <a:cs typeface="+mn-cs"/>
              </a:rPr>
              <a:t> more toward people without disabilities, particularly adults. Still, </a:t>
            </a:r>
            <a:r>
              <a:rPr kumimoji="0" lang="en-US" sz="1200" b="0" i="0" u="none" strike="noStrike" kern="0" cap="none" spc="0" normalizeH="0" baseline="0" noProof="0" dirty="0" smtClean="0">
                <a:ln>
                  <a:noFill/>
                </a:ln>
                <a:solidFill>
                  <a:schemeClr val="tx1"/>
                </a:solidFill>
                <a:effectLst/>
                <a:uLnTx/>
                <a:uFillTx/>
                <a:latin typeface="+mn-lt"/>
                <a:ea typeface="+mn-ea"/>
                <a:cs typeface="+mn-cs"/>
              </a:rPr>
              <a:t>many people with disabilities qualify through </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MassHealth’s</a:t>
            </a:r>
            <a:r>
              <a:rPr kumimoji="0" lang="en-US" sz="1200" b="0" i="0" u="none" strike="noStrike" kern="0" cap="none" spc="0" normalizeH="0" baseline="0" noProof="0" dirty="0" smtClean="0">
                <a:ln>
                  <a:noFill/>
                </a:ln>
                <a:solidFill>
                  <a:schemeClr val="tx1"/>
                </a:solidFill>
                <a:effectLst/>
                <a:uLnTx/>
                <a:uFillTx/>
                <a:latin typeface="+mn-lt"/>
                <a:ea typeface="+mn-ea"/>
                <a:cs typeface="+mn-cs"/>
              </a:rPr>
              <a:t> CommonHealth program, which offers benefits to persons with disabilities that are not generally available through employers or Medicare.</a:t>
            </a:r>
            <a:r>
              <a:rPr kumimoji="0" lang="en-US" sz="1200" b="0" i="0" u="none" strike="noStrike" kern="0" cap="none" spc="0" normalizeH="0" noProof="0" dirty="0" smtClean="0">
                <a:ln>
                  <a:noFill/>
                </a:ln>
                <a:solidFill>
                  <a:schemeClr val="tx1"/>
                </a:solidFill>
                <a:effectLst/>
                <a:uLnTx/>
                <a:uFillTx/>
                <a:latin typeface="+mn-lt"/>
                <a:ea typeface="+mn-ea"/>
                <a:cs typeface="+mn-cs"/>
              </a:rPr>
              <a:t> CommonHealth can supplement other private insurance or Medicare to provide benefits that are critical to maintaining independence, such as personal care assistance (PCA) services.</a:t>
            </a:r>
            <a:r>
              <a:rPr kumimoji="0" lang="en-US" sz="1200" b="0" i="0" u="none" strike="noStrike" kern="0" cap="none" spc="0" normalizeH="0" baseline="0" noProof="0" dirty="0" smtClean="0">
                <a:ln>
                  <a:noFill/>
                </a:ln>
                <a:solidFill>
                  <a:schemeClr val="tx1"/>
                </a:solidFill>
                <a:effectLst/>
                <a:uLnTx/>
                <a:uFillTx/>
                <a:latin typeface="+mn-lt"/>
                <a:ea typeface="+mn-ea"/>
                <a:cs typeface="+mn-cs"/>
              </a:rPr>
              <a:t> </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6" name="Content Placeholder 3"/>
          <p:cNvSpPr txBox="1">
            <a:spLocks/>
          </p:cNvSpPr>
          <p:nvPr/>
        </p:nvSpPr>
        <p:spPr bwMode="auto">
          <a:xfrm>
            <a:off x="6217920" y="1281113"/>
            <a:ext cx="2468880" cy="4824412"/>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MassHealth supports workers’ access to private insurance:</a:t>
            </a:r>
            <a:endParaRPr kumimoji="0" lang="en-US" sz="1200" b="0" i="0" u="none" strike="noStrike" kern="0" cap="none" spc="0" normalizeH="0" baseline="0" noProof="0" dirty="0" smtClean="0">
              <a:ln>
                <a:noFill/>
              </a:ln>
              <a:solidFill>
                <a:schemeClr val="tx1"/>
              </a:solidFill>
              <a:effectLst/>
              <a:uLnTx/>
              <a:uFillTx/>
              <a:latin typeface="+mn-lt"/>
              <a:ea typeface="+mn-ea"/>
              <a:cs typeface="+mn-cs"/>
            </a:endParaRP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For </a:t>
            </a:r>
            <a:r>
              <a:rPr lang="en-US" sz="1200" kern="0" dirty="0" smtClean="0">
                <a:latin typeface="+mn-lt"/>
                <a:cs typeface="+mn-cs"/>
              </a:rPr>
              <a:t>more than one-fifth </a:t>
            </a:r>
            <a:r>
              <a:rPr kumimoji="0" lang="en-US" sz="1200" b="0" i="0" u="none" strike="noStrike" kern="0" cap="none" spc="0" normalizeH="0" baseline="0" noProof="0" dirty="0" smtClean="0">
                <a:ln>
                  <a:noFill/>
                </a:ln>
                <a:solidFill>
                  <a:schemeClr val="tx1"/>
                </a:solidFill>
                <a:effectLst/>
                <a:uLnTx/>
                <a:uFillTx/>
                <a:latin typeface="+mn-lt"/>
                <a:ea typeface="+mn-ea"/>
                <a:cs typeface="+mn-cs"/>
              </a:rPr>
              <a:t>of its members, MassHealth coverage is secondary to other insurance such as Medicare or employer-sponsored insurance.  MassHealth benefits help make employer-</a:t>
            </a:r>
            <a:r>
              <a:rPr lang="en-US" sz="1200" kern="0" dirty="0" smtClean="0">
                <a:latin typeface="+mn-lt"/>
                <a:cs typeface="+mn-cs"/>
              </a:rPr>
              <a:t>sponsor</a:t>
            </a:r>
            <a:r>
              <a:rPr kumimoji="0" lang="en-US" sz="1200" b="0" i="0" u="none" strike="noStrike" kern="0" cap="none" spc="0" normalizeH="0" baseline="0" noProof="0" dirty="0" err="1" smtClean="0">
                <a:ln>
                  <a:noFill/>
                </a:ln>
                <a:solidFill>
                  <a:schemeClr val="tx1"/>
                </a:solidFill>
                <a:effectLst/>
                <a:uLnTx/>
                <a:uFillTx/>
                <a:latin typeface="+mn-lt"/>
                <a:ea typeface="+mn-ea"/>
                <a:cs typeface="+mn-cs"/>
              </a:rPr>
              <a:t>ed</a:t>
            </a:r>
            <a:r>
              <a:rPr kumimoji="0" lang="en-US" sz="1200" b="0" i="0" u="none" strike="noStrike" kern="0" cap="none" spc="0" normalizeH="0" baseline="0" noProof="0" dirty="0" smtClean="0">
                <a:ln>
                  <a:noFill/>
                </a:ln>
                <a:solidFill>
                  <a:schemeClr val="tx1"/>
                </a:solidFill>
                <a:effectLst/>
                <a:uLnTx/>
                <a:uFillTx/>
                <a:latin typeface="+mn-lt"/>
                <a:ea typeface="+mn-ea"/>
                <a:cs typeface="+mn-cs"/>
              </a:rPr>
              <a:t> insurance more affordable for eligible low-wage workers and their children by paying for the employee share of the premium and by covering most of the cost of copayments and deductibles. In addition, MassHealth benefits make it possible for many people with disabilities to</a:t>
            </a:r>
            <a:r>
              <a:rPr kumimoji="0" lang="en-US" sz="1200" b="0" i="0" u="none" strike="noStrike" kern="0" cap="none" spc="0" normalizeH="0" noProof="0" dirty="0" smtClean="0">
                <a:ln>
                  <a:noFill/>
                </a:ln>
                <a:solidFill>
                  <a:schemeClr val="tx1"/>
                </a:solidFill>
                <a:effectLst/>
                <a:uLnTx/>
                <a:uFillTx/>
                <a:latin typeface="+mn-lt"/>
                <a:ea typeface="+mn-ea"/>
                <a:cs typeface="+mn-cs"/>
              </a:rPr>
              <a:t> work</a:t>
            </a:r>
            <a:r>
              <a:rPr kumimoji="0" lang="en-US" sz="1200" b="0" i="0" u="none" strike="noStrike" kern="0" cap="none" spc="0" normalizeH="0" baseline="0" noProof="0" dirty="0" smtClean="0">
                <a:ln>
                  <a:noFill/>
                </a:ln>
                <a:solidFill>
                  <a:schemeClr val="tx1"/>
                </a:solidFill>
                <a:effectLst/>
                <a:uLnTx/>
                <a:uFillTx/>
                <a:latin typeface="+mn-lt"/>
                <a:ea typeface="+mn-ea"/>
                <a:cs typeface="+mn-cs"/>
              </a:rPr>
              <a:t>.</a:t>
            </a: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lang="en-US" sz="1200" kern="0" dirty="0" smtClean="0">
                <a:latin typeface="+mn-lt"/>
                <a:cs typeface="+mn-cs"/>
              </a:rPr>
              <a:t>The coordination of public and private sources of coverage contribute to Massachusetts’ lowest-in-nation percentage of population who do not have health insurance.</a:t>
            </a:r>
          </a:p>
          <a:p>
            <a:pPr marL="228600" marR="0" lvl="0" indent="-2286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grpSp>
        <p:nvGrpSpPr>
          <p:cNvPr id="13" name="Group 12"/>
          <p:cNvGrpSpPr/>
          <p:nvPr/>
        </p:nvGrpSpPr>
        <p:grpSpPr>
          <a:xfrm>
            <a:off x="2972753" y="1309688"/>
            <a:ext cx="3198494" cy="4937760"/>
            <a:chOff x="2882266" y="1371600"/>
            <a:chExt cx="3198494" cy="4819649"/>
          </a:xfrm>
        </p:grpSpPr>
        <p:cxnSp>
          <p:nvCxnSpPr>
            <p:cNvPr id="10" name="Straight Connector 9"/>
            <p:cNvCxnSpPr/>
            <p:nvPr/>
          </p:nvCxnSpPr>
          <p:spPr>
            <a:xfrm rot="5400000">
              <a:off x="472441" y="3781425"/>
              <a:ext cx="48196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670935" y="3781425"/>
              <a:ext cx="481964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2</a:t>
            </a:fld>
            <a:endParaRPr lang="en-US" dirty="0">
              <a:solidFill>
                <a:srgbClr val="969696">
                  <a:lumMod val="50000"/>
                </a:srgb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dirty="0" smtClean="0"/>
              <a:t>CONCLUSIONS</a:t>
            </a:r>
          </a:p>
        </p:txBody>
      </p:sp>
      <p:sp>
        <p:nvSpPr>
          <p:cNvPr id="88066" name="Content Placeholder 3"/>
          <p:cNvSpPr>
            <a:spLocks noGrp="1"/>
          </p:cNvSpPr>
          <p:nvPr>
            <p:ph idx="1"/>
          </p:nvPr>
        </p:nvSpPr>
        <p:spPr>
          <a:xfrm>
            <a:off x="399535" y="1826870"/>
            <a:ext cx="8229600" cy="3975100"/>
          </a:xfrm>
        </p:spPr>
        <p:txBody>
          <a:bodyPr/>
          <a:lstStyle/>
          <a:p>
            <a:r>
              <a:rPr lang="en-US" sz="1600" dirty="0" smtClean="0"/>
              <a:t>MassHealth offers strong support to people who have no other source of health insurance and provides coverage for services and cost sharing not covered by other insurance (Medicare and employer-sponsored insurance) for low-income residents.</a:t>
            </a:r>
          </a:p>
          <a:p>
            <a:r>
              <a:rPr lang="en-US" sz="1600" dirty="0" smtClean="0"/>
              <a:t>Spending has </a:t>
            </a:r>
            <a:r>
              <a:rPr lang="en-US" sz="1600" dirty="0"/>
              <a:t>grown, </a:t>
            </a:r>
            <a:r>
              <a:rPr lang="en-US" sz="1600" dirty="0" smtClean="0"/>
              <a:t>particularly </a:t>
            </a:r>
            <a:r>
              <a:rPr lang="en-US" sz="1600" dirty="0"/>
              <a:t>during the last two years, driven mainly by increases in enrollment. Per capita spending has grown by an average of less than one percent per year in the past eight years. </a:t>
            </a:r>
            <a:r>
              <a:rPr lang="en-US" sz="1600" dirty="0" smtClean="0"/>
              <a:t>In the most recent year available, spending on inpatient and outpatient hospital services and on pharmacy both increased by 18 percent from SFY2014 to SFY2015.</a:t>
            </a:r>
          </a:p>
          <a:p>
            <a:r>
              <a:rPr lang="en-US" sz="1600" dirty="0" smtClean="0"/>
              <a:t>Efforts to shift long-term care from facilities to community-based services have resulted in a growth in spending on community-based long term services and supports while spending on nursing facility care has declined slightly.</a:t>
            </a:r>
          </a:p>
          <a:p>
            <a:r>
              <a:rPr lang="en-US" sz="1600" dirty="0" smtClean="0"/>
              <a:t>MassHealth brings in nearly $10 billion in federal revenues to the state every year.</a:t>
            </a:r>
            <a:endParaRPr lang="en-US" sz="1600" dirty="0"/>
          </a:p>
          <a:p>
            <a:r>
              <a:rPr lang="en-US" sz="1600" dirty="0" smtClean="0"/>
              <a:t>Massachusetts is taking advantage of opportunities through the Affordable Care Act and the federal waiver process to develop innovations that expand access to health care, improve its quality and transform the way care is organized, delivered and paid for. </a:t>
            </a:r>
          </a:p>
          <a:p>
            <a:r>
              <a:rPr lang="en-US" sz="1600" dirty="0" smtClean="0"/>
              <a:t>MassHealth is now seeking to create Accountable </a:t>
            </a:r>
            <a:r>
              <a:rPr lang="en-US" sz="1600" dirty="0"/>
              <a:t>C</a:t>
            </a:r>
            <a:r>
              <a:rPr lang="en-US" sz="1600" dirty="0" smtClean="0"/>
              <a:t>are </a:t>
            </a:r>
            <a:r>
              <a:rPr lang="en-US" sz="1600" dirty="0"/>
              <a:t>O</a:t>
            </a:r>
            <a:r>
              <a:rPr lang="en-US" sz="1600" dirty="0" smtClean="0"/>
              <a:t>rganizations to improve the value of the care its members receive.</a:t>
            </a:r>
          </a:p>
        </p:txBody>
      </p:sp>
      <p:sp>
        <p:nvSpPr>
          <p:cNvPr id="3" name="Slide Number Placeholder 2"/>
          <p:cNvSpPr>
            <a:spLocks noGrp="1"/>
          </p:cNvSpPr>
          <p:nvPr>
            <p:ph type="sldNum" sz="quarter" idx="10"/>
          </p:nvPr>
        </p:nvSpPr>
        <p:spPr/>
        <p:txBody>
          <a:bodyPr/>
          <a:lstStyle/>
          <a:p>
            <a:fld id="{11265A4B-CE7C-4E3E-A01C-232AEB273958}" type="slidenum">
              <a:rPr lang="en-US" smtClean="0"/>
              <a:pPr/>
              <a:t>29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smtClean="0">
                <a:solidFill>
                  <a:schemeClr val="tx2">
                    <a:lumMod val="75000"/>
                  </a:schemeClr>
                </a:solidFill>
              </a:rPr>
              <a:t>MASSHEALTH: THE BASICS </a:t>
            </a:r>
            <a:r>
              <a:rPr lang="en-US" dirty="0" smtClean="0"/>
              <a:t/>
            </a:r>
            <a:br>
              <a:rPr lang="en-US" dirty="0" smtClean="0"/>
            </a:br>
            <a:r>
              <a:rPr lang="en-US" dirty="0" smtClean="0"/>
              <a:t>EXECUTIVE SUMMARY (continued)</a:t>
            </a:r>
            <a:endParaRPr lang="en-US" i="1" dirty="0" smtClean="0">
              <a:solidFill>
                <a:srgbClr val="FF0000"/>
              </a:solidFill>
            </a:endParaRPr>
          </a:p>
        </p:txBody>
      </p:sp>
      <p:sp>
        <p:nvSpPr>
          <p:cNvPr id="90115" name="Rectangle 3"/>
          <p:cNvSpPr>
            <a:spLocks noGrp="1" noChangeArrowheads="1"/>
          </p:cNvSpPr>
          <p:nvPr>
            <p:ph idx="1"/>
          </p:nvPr>
        </p:nvSpPr>
        <p:spPr>
          <a:xfrm>
            <a:off x="457200" y="1280160"/>
            <a:ext cx="4023360" cy="5067300"/>
          </a:xfrm>
        </p:spPr>
        <p:txBody>
          <a:bodyPr/>
          <a:lstStyle/>
          <a:p>
            <a:pPr marL="0" indent="0">
              <a:buNone/>
            </a:pPr>
            <a:r>
              <a:rPr lang="en-US" sz="1200" b="1" dirty="0" smtClean="0"/>
              <a:t>MassHealth enrollment has continued to grow even as the number of uninsured leveled off:</a:t>
            </a:r>
          </a:p>
          <a:p>
            <a:pPr marL="115888" indent="-115888"/>
            <a:r>
              <a:rPr lang="en-US" sz="1200" dirty="0" err="1" smtClean="0"/>
              <a:t>MassHealth</a:t>
            </a:r>
            <a:r>
              <a:rPr lang="en-US" sz="1200" dirty="0" smtClean="0"/>
              <a:t> enrollment has steadily grown since 1997, and the number of Massachusetts residents without insurance steadily declined from 2004 to 2010.</a:t>
            </a:r>
          </a:p>
          <a:p>
            <a:pPr marL="115888" indent="-115888"/>
            <a:r>
              <a:rPr lang="en-US" sz="1200" dirty="0" smtClean="0"/>
              <a:t>Enrollment continued to grow after the recession ended, even though the number of uninsured has been stable since 2010.</a:t>
            </a:r>
          </a:p>
          <a:p>
            <a:pPr marL="0" lvl="0" indent="0">
              <a:buNone/>
            </a:pPr>
            <a:r>
              <a:rPr lang="en-US" sz="1200" b="1" dirty="0" smtClean="0"/>
              <a:t>Nearly 70 percent of MassHealth members </a:t>
            </a:r>
            <a:r>
              <a:rPr lang="en-US" sz="1200" b="1" dirty="0"/>
              <a:t>receive their health care in a managed </a:t>
            </a:r>
            <a:r>
              <a:rPr lang="en-US" sz="1200" b="1" dirty="0" smtClean="0"/>
              <a:t>care arrangement:</a:t>
            </a:r>
            <a:endParaRPr lang="en-US" sz="1200" b="1" dirty="0"/>
          </a:p>
          <a:p>
            <a:pPr marL="114300" indent="-114300">
              <a:defRPr/>
            </a:pPr>
            <a:r>
              <a:rPr lang="en-US" sz="1200" dirty="0" smtClean="0"/>
              <a:t>Nearly half of members are </a:t>
            </a:r>
            <a:r>
              <a:rPr lang="en-US" sz="1200" dirty="0"/>
              <a:t>enrolled </a:t>
            </a:r>
            <a:r>
              <a:rPr lang="en-US" sz="1200" dirty="0" smtClean="0"/>
              <a:t>in a MassHealth-contracted private managed care </a:t>
            </a:r>
            <a:r>
              <a:rPr lang="en-US" sz="1200" dirty="0"/>
              <a:t>organization (MMCO</a:t>
            </a:r>
            <a:r>
              <a:rPr lang="en-US" sz="1200" dirty="0" smtClean="0"/>
              <a:t>) and 20 percent with the state-administered Primary Care Clinician (PCC) Plan.</a:t>
            </a:r>
          </a:p>
          <a:p>
            <a:pPr marL="114300" indent="-114300">
              <a:defRPr/>
            </a:pPr>
            <a:r>
              <a:rPr lang="en-US" sz="1200" dirty="0" smtClean="0"/>
              <a:t>More than 50,000 “dual </a:t>
            </a:r>
            <a:r>
              <a:rPr lang="en-US" sz="1200" dirty="0" err="1" smtClean="0"/>
              <a:t>eligibles</a:t>
            </a:r>
            <a:r>
              <a:rPr lang="en-US" sz="1200" dirty="0" smtClean="0"/>
              <a:t>” – MassHealth members who also have Medicare – are enrolled in managed care plans: 40,000 in Senior Care Options, and about 13,000 in One Care for adults </a:t>
            </a:r>
            <a:r>
              <a:rPr lang="en-US" sz="1200" dirty="0"/>
              <a:t>with </a:t>
            </a:r>
            <a:r>
              <a:rPr lang="en-US" sz="1200" dirty="0" smtClean="0"/>
              <a:t>disabilities age 21 to 64.</a:t>
            </a:r>
          </a:p>
          <a:p>
            <a:pPr marL="0" lvl="0" indent="0">
              <a:buNone/>
              <a:defRPr/>
            </a:pPr>
            <a:r>
              <a:rPr lang="en-US" sz="1200" b="1" dirty="0">
                <a:solidFill>
                  <a:srgbClr val="1C1C1C"/>
                </a:solidFill>
              </a:rPr>
              <a:t>MassHealth is an important source of income for </a:t>
            </a:r>
            <a:r>
              <a:rPr lang="en-US" sz="1200" b="1" dirty="0" smtClean="0">
                <a:solidFill>
                  <a:srgbClr val="1C1C1C"/>
                </a:solidFill>
              </a:rPr>
              <a:t>some </a:t>
            </a:r>
            <a:r>
              <a:rPr lang="en-US" sz="1200" b="1" dirty="0">
                <a:solidFill>
                  <a:srgbClr val="1C1C1C"/>
                </a:solidFill>
              </a:rPr>
              <a:t>provider types:</a:t>
            </a:r>
          </a:p>
          <a:p>
            <a:pPr marL="114300" lvl="0" indent="-114300">
              <a:buClr>
                <a:srgbClr val="5A8F7C"/>
              </a:buClr>
              <a:defRPr/>
            </a:pPr>
            <a:r>
              <a:rPr lang="en-US" sz="1200" dirty="0">
                <a:solidFill>
                  <a:srgbClr val="1C1C1C"/>
                </a:solidFill>
              </a:rPr>
              <a:t>Community health centers, nursing homes and community-based providers of long-term services and supports receive half of their total patient revenues from MassHealth. </a:t>
            </a:r>
          </a:p>
          <a:p>
            <a:pPr marL="114300" indent="-114300"/>
            <a:endParaRPr lang="en-US" sz="1200" dirty="0" smtClean="0"/>
          </a:p>
        </p:txBody>
      </p:sp>
      <p:sp>
        <p:nvSpPr>
          <p:cNvPr id="5" name="Rectangle 3"/>
          <p:cNvSpPr txBox="1">
            <a:spLocks noChangeArrowheads="1"/>
          </p:cNvSpPr>
          <p:nvPr/>
        </p:nvSpPr>
        <p:spPr bwMode="auto">
          <a:xfrm>
            <a:off x="4688114" y="1280160"/>
            <a:ext cx="3998686" cy="506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600"/>
              </a:spcBef>
              <a:buClr>
                <a:srgbClr val="5A8F7C"/>
              </a:buClr>
              <a:defRPr/>
            </a:pPr>
            <a:r>
              <a:rPr lang="en-US" sz="1200" b="1" dirty="0" smtClean="0"/>
              <a:t>MassHealth </a:t>
            </a:r>
            <a:r>
              <a:rPr lang="en-US" sz="1200" b="1" dirty="0"/>
              <a:t>spending </a:t>
            </a:r>
            <a:r>
              <a:rPr lang="en-US" sz="1200" b="1" dirty="0" smtClean="0"/>
              <a:t>growth in </a:t>
            </a:r>
            <a:r>
              <a:rPr lang="en-US" sz="1200" b="1" dirty="0"/>
              <a:t>recent years </a:t>
            </a:r>
            <a:r>
              <a:rPr lang="en-US" sz="1200" b="1" dirty="0" smtClean="0"/>
              <a:t>was driven by membership growth:</a:t>
            </a:r>
            <a:endParaRPr lang="en-US" sz="1200" b="1" dirty="0"/>
          </a:p>
          <a:p>
            <a:pPr marL="118872" lvl="0" indent="-118872">
              <a:spcBef>
                <a:spcPts val="600"/>
              </a:spcBef>
              <a:buClr>
                <a:schemeClr val="tx2"/>
              </a:buClr>
              <a:buFont typeface="Wingdings" panose="05000000000000000000" pitchFamily="2" charset="2"/>
              <a:buChar char="§"/>
              <a:defRPr/>
            </a:pPr>
            <a:r>
              <a:rPr lang="en-US" sz="1200" dirty="0" smtClean="0"/>
              <a:t>Total MassHealth spending (not inflation-adjusted) has increased more than 80 percent since 2007, with most growth occurring in the past two years. </a:t>
            </a:r>
          </a:p>
          <a:p>
            <a:pPr marL="118872" lvl="0" indent="-118872">
              <a:spcBef>
                <a:spcPts val="600"/>
              </a:spcBef>
              <a:buClr>
                <a:schemeClr val="tx2"/>
              </a:buClr>
              <a:buFont typeface="Wingdings" panose="05000000000000000000" pitchFamily="2" charset="2"/>
              <a:buChar char="§"/>
              <a:defRPr/>
            </a:pPr>
            <a:r>
              <a:rPr lang="en-US" sz="1200" dirty="0" smtClean="0"/>
              <a:t>Average per-member spending </a:t>
            </a:r>
            <a:r>
              <a:rPr lang="en-US" sz="1200" dirty="0"/>
              <a:t>w</a:t>
            </a:r>
            <a:r>
              <a:rPr lang="en-US" sz="1200" dirty="0" smtClean="0"/>
              <a:t>as virtually unchanged from 2010 to 2014 and fell slightly in 2015 as there was increased enrollment of non-disabled adults, a relatively inexpensive group.</a:t>
            </a:r>
          </a:p>
          <a:p>
            <a:pPr marL="0" indent="0">
              <a:spcBef>
                <a:spcPts val="600"/>
              </a:spcBef>
              <a:buNone/>
              <a:defRPr/>
            </a:pPr>
            <a:r>
              <a:rPr lang="en-US" sz="1200" b="1" dirty="0" smtClean="0"/>
              <a:t>MassHealth has been consuming a growing portion of the state budget, but is also an important </a:t>
            </a:r>
            <a:r>
              <a:rPr lang="en-US" sz="1200" b="1" dirty="0"/>
              <a:t>source of federal revenue to the state:</a:t>
            </a:r>
          </a:p>
          <a:p>
            <a:pPr marL="118872" indent="-118872">
              <a:spcBef>
                <a:spcPts val="600"/>
              </a:spcBef>
              <a:buClr>
                <a:schemeClr val="accent5"/>
              </a:buClr>
              <a:buFont typeface="Wingdings" panose="05000000000000000000" pitchFamily="2" charset="2"/>
              <a:buChar char="§"/>
              <a:defRPr/>
            </a:pPr>
            <a:r>
              <a:rPr lang="en-US" sz="1200" dirty="0" smtClean="0"/>
              <a:t>MassHealth now represents nearly 40 percent of the state’s budget and the program brings in more than 90 percent of all federal revenues received by the state. </a:t>
            </a:r>
            <a:endParaRPr lang="en-US" sz="1200" dirty="0"/>
          </a:p>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MassHealth </a:t>
            </a:r>
            <a:r>
              <a:rPr lang="en-US" sz="1200" b="1" kern="0" noProof="0" dirty="0" smtClean="0">
                <a:latin typeface="+mn-lt"/>
                <a:cs typeface="+mn-cs"/>
              </a:rPr>
              <a:t>plans to transform the delivery of care and how it is paid for: </a:t>
            </a:r>
          </a:p>
          <a:p>
            <a:pPr marL="118872" indent="-118872" eaLnBrk="0" hangingPunct="0">
              <a:spcBef>
                <a:spcPts val="600"/>
              </a:spcBef>
              <a:buClr>
                <a:schemeClr val="tx2"/>
              </a:buClr>
              <a:buFont typeface="Wingdings" panose="05000000000000000000" pitchFamily="2" charset="2"/>
              <a:buChar char="§"/>
              <a:defRPr/>
            </a:pPr>
            <a:r>
              <a:rPr lang="en-US" sz="1200" kern="0" noProof="0" dirty="0" smtClean="0">
                <a:latin typeface="+mn-lt"/>
                <a:cs typeface="+mn-cs"/>
              </a:rPr>
              <a:t>MassHealth is </a:t>
            </a:r>
            <a:r>
              <a:rPr lang="en-US" sz="1200" kern="0" dirty="0" smtClean="0">
                <a:latin typeface="+mn-lt"/>
                <a:cs typeface="+mn-cs"/>
              </a:rPr>
              <a:t>undertaking an initiative to </a:t>
            </a:r>
            <a:r>
              <a:rPr lang="en-US" sz="1200" kern="0" dirty="0"/>
              <a:t>contain costs and improve quality by paying for the value of care rather than the volume.</a:t>
            </a:r>
          </a:p>
          <a:p>
            <a:pPr marL="118872" marR="0" lvl="0" indent="-118872" algn="l" defTabSz="914400" rtl="0" eaLnBrk="0" fontAlgn="base" latinLnBrk="0" hangingPunct="0">
              <a:lnSpc>
                <a:spcPct val="100000"/>
              </a:lnSpc>
              <a:spcBef>
                <a:spcPts val="600"/>
              </a:spcBef>
              <a:spcAft>
                <a:spcPct val="0"/>
              </a:spcAft>
              <a:buClr>
                <a:schemeClr val="tx2"/>
              </a:buClr>
              <a:buSzTx/>
              <a:buFont typeface="Wingdings" panose="05000000000000000000" pitchFamily="2" charset="2"/>
              <a:buChar char="§"/>
              <a:tabLst/>
              <a:defRPr/>
            </a:pPr>
            <a:r>
              <a:rPr lang="en-US" sz="1200" kern="0" noProof="0" dirty="0" smtClean="0">
                <a:latin typeface="+mn-lt"/>
                <a:cs typeface="+mn-cs"/>
              </a:rPr>
              <a:t>Provider-led Accountable Care Organizations (ACO) would provide coordinated, comprehensive care in partnership with community providers of behavioral health and long-term services and supports.</a:t>
            </a:r>
          </a:p>
        </p:txBody>
      </p:sp>
      <p:cxnSp>
        <p:nvCxnSpPr>
          <p:cNvPr id="14" name="Straight Connector 13"/>
          <p:cNvCxnSpPr/>
          <p:nvPr/>
        </p:nvCxnSpPr>
        <p:spPr>
          <a:xfrm>
            <a:off x="4572000" y="1259428"/>
            <a:ext cx="0" cy="50292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3</a:t>
            </a:fld>
            <a:endParaRPr lang="en-US" dirty="0">
              <a:solidFill>
                <a:srgbClr val="969696">
                  <a:lumMod val="50000"/>
                </a:srgb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A745E94F-27EB-4688-BD52-A62747D5F37B}" type="slidenum">
              <a:rPr lang="en-US" smtClean="0"/>
              <a:pPr>
                <a:defRPr/>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50765369"/>
              </p:ext>
            </p:extLst>
          </p:nvPr>
        </p:nvGraphicFramePr>
        <p:xfrm>
          <a:off x="319178" y="542282"/>
          <a:ext cx="8566030" cy="5989320"/>
        </p:xfrm>
        <a:graphic>
          <a:graphicData uri="http://schemas.openxmlformats.org/drawingml/2006/table">
            <a:tbl>
              <a:tblPr firstRow="1" bandRow="1">
                <a:tableStyleId>{5C22544A-7EE6-4342-B048-85BDC9FD1C3A}</a:tableStyleId>
              </a:tblPr>
              <a:tblGrid>
                <a:gridCol w="1052422"/>
                <a:gridCol w="7513608"/>
              </a:tblGrid>
              <a:tr h="2445801">
                <a:tc>
                  <a:txBody>
                    <a:bodyPr/>
                    <a:lstStyle/>
                    <a:p>
                      <a:pPr>
                        <a:spcBef>
                          <a:spcPts val="100"/>
                        </a:spcBef>
                        <a:spcAft>
                          <a:spcPts val="100"/>
                        </a:spcAft>
                      </a:pPr>
                      <a:r>
                        <a:rPr lang="en-US" sz="1200" dirty="0" smtClean="0">
                          <a:solidFill>
                            <a:schemeClr val="tx1">
                              <a:lumMod val="90000"/>
                              <a:lumOff val="10000"/>
                            </a:schemeClr>
                          </a:solidFill>
                        </a:rPr>
                        <a:t>MASSHEALTH OVERVIEW</a:t>
                      </a:r>
                      <a:endParaRPr lang="en-US" sz="1200" dirty="0">
                        <a:solidFill>
                          <a:schemeClr val="tx1">
                            <a:lumMod val="90000"/>
                            <a:lumOff val="10000"/>
                          </a:schemeClr>
                        </a:solidFill>
                      </a:endParaRPr>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MassHealth is Massachusetts’ name for its Medicaid and Children’s Health Insurance (CHIP) programs. MassHealth provides coverage for more than a quarter of the state’s residents and has been the centerpiece of state health care reform and an important contributor to the state having more than 96 percent of its people covered by health insurance.</a:t>
                      </a:r>
                    </a:p>
                    <a:p>
                      <a:pPr algn="just"/>
                      <a:endParaRPr lang="en-US" sz="800" b="0" dirty="0" smtClean="0">
                        <a:solidFill>
                          <a:schemeClr val="tx1"/>
                        </a:solidFill>
                      </a:endParaRPr>
                    </a:p>
                    <a:p>
                      <a:pPr algn="just"/>
                      <a:r>
                        <a:rPr lang="en-US" sz="1100" b="0" dirty="0" smtClean="0">
                          <a:solidFill>
                            <a:schemeClr val="tx1"/>
                          </a:solidFill>
                        </a:rPr>
                        <a:t>Crucially, MassHealth serves as a safety net – the insurer of last resort – for some of the state’s most disadvantaged residents and many with very complex health care needs. MassHealth covers low-income families for whom employer-sponsored coverage is unavailable or unaffordable, people who are affected by economic downturns, and people with physical, behavioral and intellectual disabilities, among others. It offers assistance with premiums, co-payments and additional benefits to people who have another source of primary coverage, such as Medicare or an employer plan, but who are challenged by the cost of that coverage. </a:t>
                      </a:r>
                    </a:p>
                    <a:p>
                      <a:pPr algn="just"/>
                      <a:endParaRPr lang="en-US" sz="800" b="0" dirty="0" smtClean="0">
                        <a:solidFill>
                          <a:schemeClr val="tx1"/>
                        </a:solidFill>
                      </a:endParaRPr>
                    </a:p>
                    <a:p>
                      <a:pPr algn="just"/>
                      <a:r>
                        <a:rPr lang="en-US" sz="1100" b="0" dirty="0" smtClean="0">
                          <a:solidFill>
                            <a:schemeClr val="tx1"/>
                          </a:solidFill>
                        </a:rPr>
                        <a:t>MassHealth also benefits other stakeholders in the health care system. It pays health care providers (primary care physicians, community health centers, hospitals, nursing homes, and others) for treatments that would otherwise go uncompensated or would simply not be provided at all. It provides a valuable service to employers by covering some of the highest cost services for their employees and employees’ dependents with disabilities. It brings billions of federal dollars to the state: the program is administered by the state, but funded jointly by the state and federal government. These federal funds help stretch dollars the state spends for health care and long-term care for populations with a high level of need.</a:t>
                      </a:r>
                    </a:p>
                    <a:p>
                      <a:pPr algn="just"/>
                      <a:endParaRPr lang="en-US" sz="800" b="0" dirty="0" smtClean="0">
                        <a:solidFill>
                          <a:schemeClr val="tx1"/>
                        </a:solidFill>
                      </a:endParaRPr>
                    </a:p>
                    <a:p>
                      <a:pPr algn="just"/>
                      <a:r>
                        <a:rPr lang="en-US" sz="1100" b="0" dirty="0" smtClean="0">
                          <a:solidFill>
                            <a:schemeClr val="tx1"/>
                          </a:solidFill>
                        </a:rPr>
                        <a:t>During the rollout of the ACA coverage expansion in 2014, Massachusetts systems struggled to implement the new federal requirements, preventing tens of thousands of people from enrolling in coverage. Massachusetts received permission from the federal government to enroll these applicants under a temporary MassHealth status until the system’s problems were overcome and eligibility could be determined. MassHealth enrollment temporarily swelled to more than 2 million members during State Fiscal Year 2014, which inflated cost, but</a:t>
                      </a:r>
                      <a:r>
                        <a:rPr lang="en-US" sz="1100" b="0" baseline="0" dirty="0" smtClean="0">
                          <a:solidFill>
                            <a:schemeClr val="tx1"/>
                          </a:solidFill>
                        </a:rPr>
                        <a:t> served as a key bridge of coverage while the eligibility systems were being fixed</a:t>
                      </a:r>
                      <a:r>
                        <a:rPr lang="en-US" sz="1100" b="0" dirty="0" smtClean="0">
                          <a:solidFill>
                            <a:schemeClr val="tx1"/>
                          </a:solidFill>
                        </a:rPr>
                        <a:t>. </a:t>
                      </a:r>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77811">
                <a:tc>
                  <a:txBody>
                    <a:bodyPr/>
                    <a:lstStyle/>
                    <a:p>
                      <a:pPr>
                        <a:spcBef>
                          <a:spcPts val="100"/>
                        </a:spcBef>
                        <a:spcAft>
                          <a:spcPts val="100"/>
                        </a:spcAft>
                      </a:pPr>
                      <a:r>
                        <a:rPr lang="en-US" sz="1200" b="1" kern="1200" dirty="0" smtClean="0">
                          <a:solidFill>
                            <a:schemeClr val="tx1">
                              <a:lumMod val="90000"/>
                              <a:lumOff val="10000"/>
                            </a:schemeClr>
                          </a:solidFill>
                          <a:latin typeface="+mn-lt"/>
                          <a:ea typeface="+mn-ea"/>
                          <a:cs typeface="+mn-cs"/>
                        </a:rPr>
                        <a:t>MASSHEALTH CHALLENGES</a:t>
                      </a: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r>
                        <a:rPr lang="en-US" sz="1100" dirty="0" smtClean="0"/>
                        <a:t>Massachusetts’ preeminent challenge today is to bring MassHealth spending under control, while maintaining or improving the quality of service its members receive. Costs can be high because members with low incomes or with disabilities tend to have greater health care needs, on average, than the general population. As is the case with other parts of the health care system, care also is often fragmented and uncoordinated across providers, which leads to inefficiencies and higher costs. </a:t>
                      </a:r>
                    </a:p>
                    <a:p>
                      <a:pPr algn="just"/>
                      <a:r>
                        <a:rPr lang="en-US" sz="800" dirty="0" smtClean="0"/>
                        <a:t> </a:t>
                      </a:r>
                    </a:p>
                    <a:p>
                      <a:pPr algn="just"/>
                      <a:r>
                        <a:rPr lang="en-US" sz="1100" dirty="0" smtClean="0"/>
                        <a:t>Historically, a key cost containment strategy for MassHealth has been holding down the rates it pays to providers for services and to managed care organizations to deliver comprehensive care to members. Still, spending grows, driven largely by growing enrollment. Today, outlays for certain long-term services and for new, high-priced pharmaceuticals, as well as the general lack of coordination, are particularly vexing areas for MassHealth. </a:t>
                      </a:r>
                    </a:p>
                    <a:p>
                      <a:pPr algn="just"/>
                      <a:endParaRPr lang="en-US" sz="800" dirty="0" smtClean="0"/>
                    </a:p>
                    <a:p>
                      <a:pPr algn="just"/>
                      <a:r>
                        <a:rPr lang="en-US" sz="1100" dirty="0" smtClean="0"/>
                        <a:t>An emerging strategy is to transform the payment and delivery systems so that MassHealth pays for value rather than volume, and providers are held accountable for the results of the care they provide. MassHealth is proposing to work with providers in creating accountable care organizations (ACO) that would embody this strategy.</a:t>
                      </a: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00200" y="1814285"/>
            <a:ext cx="5943600" cy="429768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extBox 8"/>
          <p:cNvSpPr txBox="1"/>
          <p:nvPr/>
        </p:nvSpPr>
        <p:spPr>
          <a:xfrm>
            <a:off x="1679139" y="2243818"/>
            <a:ext cx="5785723" cy="1323439"/>
          </a:xfrm>
          <a:prstGeom prst="rect">
            <a:avLst/>
          </a:prstGeom>
          <a:noFill/>
        </p:spPr>
        <p:txBody>
          <a:bodyPr wrap="square" rtlCol="0" anchor="t" anchorCtr="1">
            <a:spAutoFit/>
          </a:bodyPr>
          <a:lstStyle/>
          <a:p>
            <a:pPr algn="ctr"/>
            <a:r>
              <a:rPr lang="en-US" sz="1600" i="1" dirty="0" smtClean="0">
                <a:solidFill>
                  <a:srgbClr val="FFFFFF"/>
                </a:solidFill>
                <a:latin typeface="Calibri"/>
                <a:cs typeface="Arial"/>
              </a:rPr>
              <a:t>Covers typical commercial benefits, plus:</a:t>
            </a:r>
          </a:p>
          <a:p>
            <a:pPr marL="285750" indent="-169863">
              <a:buFont typeface="Arial" panose="020B0604020202020204" pitchFamily="34" charset="0"/>
              <a:buChar char="•"/>
            </a:pPr>
            <a:r>
              <a:rPr lang="en-US" sz="1600" dirty="0" smtClean="0">
                <a:solidFill>
                  <a:srgbClr val="FFFFFF"/>
                </a:solidFill>
                <a:latin typeface="Calibri"/>
                <a:cs typeface="Arial"/>
              </a:rPr>
              <a:t>Long-term services and supports (facility and community)*</a:t>
            </a:r>
          </a:p>
          <a:p>
            <a:pPr marL="285750" indent="-169863">
              <a:buFont typeface="Arial" panose="020B0604020202020204" pitchFamily="34" charset="0"/>
              <a:buChar char="•"/>
            </a:pPr>
            <a:r>
              <a:rPr lang="en-US" sz="1600" dirty="0" smtClean="0">
                <a:solidFill>
                  <a:srgbClr val="FFFFFF"/>
                </a:solidFill>
                <a:latin typeface="Calibri"/>
                <a:cs typeface="Arial"/>
              </a:rPr>
              <a:t>Diversionary behavioral health services (to avert hospitalization)</a:t>
            </a:r>
          </a:p>
          <a:p>
            <a:pPr marL="285750" indent="-169863">
              <a:buFont typeface="Arial" panose="020B0604020202020204" pitchFamily="34" charset="0"/>
              <a:buChar char="•"/>
            </a:pPr>
            <a:r>
              <a:rPr lang="en-US" sz="1600" dirty="0" smtClean="0">
                <a:solidFill>
                  <a:srgbClr val="FFFFFF"/>
                </a:solidFill>
                <a:latin typeface="Calibri"/>
                <a:cs typeface="Arial"/>
              </a:rPr>
              <a:t>Dental services</a:t>
            </a:r>
          </a:p>
          <a:p>
            <a:pPr marL="285750" indent="-169863">
              <a:buFont typeface="Arial" panose="020B0604020202020204" pitchFamily="34" charset="0"/>
              <a:buChar char="•"/>
            </a:pPr>
            <a:r>
              <a:rPr lang="en-US" sz="1600" dirty="0" smtClean="0">
                <a:solidFill>
                  <a:srgbClr val="FFFFFF"/>
                </a:solidFill>
                <a:latin typeface="Calibri"/>
                <a:cs typeface="Arial"/>
              </a:rPr>
              <a:t>Transportation to medical appointments*</a:t>
            </a:r>
            <a:endParaRPr lang="en-US" sz="1600" dirty="0">
              <a:solidFill>
                <a:srgbClr val="1C1C1C"/>
              </a:solidFill>
              <a:latin typeface="Calibri"/>
              <a:cs typeface="Arial"/>
            </a:endParaRPr>
          </a:p>
        </p:txBody>
      </p:sp>
      <p:sp>
        <p:nvSpPr>
          <p:cNvPr id="5" name="Title 4"/>
          <p:cNvSpPr>
            <a:spLocks noGrp="1"/>
          </p:cNvSpPr>
          <p:nvPr>
            <p:ph type="title"/>
          </p:nvPr>
        </p:nvSpPr>
        <p:spPr/>
        <p:txBody>
          <a:bodyPr/>
          <a:lstStyle/>
          <a:p>
            <a:r>
              <a:rPr lang="en-US" dirty="0" smtClean="0"/>
              <a:t>MASSHEALTH PROVIDES COVERAGE SIMILAR TO COMMERCIAL INSURANCE, PLUS SOME ADDITIONAL BENEFITS</a:t>
            </a:r>
            <a:endParaRPr lang="en-US" dirty="0"/>
          </a:p>
        </p:txBody>
      </p:sp>
      <p:sp>
        <p:nvSpPr>
          <p:cNvPr id="4" name="Slide Number Placeholder 3"/>
          <p:cNvSpPr>
            <a:spLocks noGrp="1"/>
          </p:cNvSpPr>
          <p:nvPr>
            <p:ph type="sldNum" sz="quarter" idx="10"/>
          </p:nvPr>
        </p:nvSpPr>
        <p:spPr/>
        <p:txBody>
          <a:bodyPr/>
          <a:lstStyle/>
          <a:p>
            <a:pPr>
              <a:defRPr/>
            </a:pPr>
            <a:fld id="{602304DC-BD07-407C-970E-19B247DFBB9A}" type="slidenum">
              <a:rPr lang="en-US" smtClean="0">
                <a:solidFill>
                  <a:srgbClr val="969696">
                    <a:lumMod val="50000"/>
                  </a:srgbClr>
                </a:solidFill>
              </a:rPr>
              <a:pPr>
                <a:defRPr/>
              </a:pPr>
              <a:t>5</a:t>
            </a:fld>
            <a:endParaRPr lang="en-US" dirty="0">
              <a:solidFill>
                <a:srgbClr val="969696">
                  <a:lumMod val="50000"/>
                </a:srgbClr>
              </a:solidFill>
            </a:endParaRPr>
          </a:p>
        </p:txBody>
      </p:sp>
      <p:sp>
        <p:nvSpPr>
          <p:cNvPr id="11" name="TextBox 10"/>
          <p:cNvSpPr txBox="1"/>
          <p:nvPr/>
        </p:nvSpPr>
        <p:spPr>
          <a:xfrm>
            <a:off x="448574" y="6142005"/>
            <a:ext cx="4304581" cy="261610"/>
          </a:xfrm>
          <a:prstGeom prst="rect">
            <a:avLst/>
          </a:prstGeom>
          <a:noFill/>
        </p:spPr>
        <p:txBody>
          <a:bodyPr wrap="square" rtlCol="0">
            <a:spAutoFit/>
          </a:bodyPr>
          <a:lstStyle/>
          <a:p>
            <a:r>
              <a:rPr lang="en-US" sz="1100" dirty="0">
                <a:solidFill>
                  <a:srgbClr val="1C1C1C"/>
                </a:solidFill>
                <a:latin typeface="Calibri"/>
                <a:cs typeface="Arial"/>
              </a:rPr>
              <a:t>* Services are available to most but not all </a:t>
            </a:r>
            <a:r>
              <a:rPr lang="en-US" sz="1100" dirty="0" err="1">
                <a:solidFill>
                  <a:srgbClr val="1C1C1C"/>
                </a:solidFill>
                <a:latin typeface="Calibri"/>
                <a:cs typeface="Arial"/>
              </a:rPr>
              <a:t>MassHealth</a:t>
            </a:r>
            <a:r>
              <a:rPr lang="en-US" sz="1100" dirty="0">
                <a:solidFill>
                  <a:srgbClr val="1C1C1C"/>
                </a:solidFill>
                <a:latin typeface="Calibri"/>
                <a:cs typeface="Arial"/>
              </a:rPr>
              <a:t> members</a:t>
            </a:r>
          </a:p>
        </p:txBody>
      </p:sp>
      <p:sp>
        <p:nvSpPr>
          <p:cNvPr id="8" name="Rounded Rectangle 7"/>
          <p:cNvSpPr/>
          <p:nvPr/>
        </p:nvSpPr>
        <p:spPr>
          <a:xfrm>
            <a:off x="2560320" y="3859693"/>
            <a:ext cx="4023360" cy="2114043"/>
          </a:xfrm>
          <a:prstGeom prst="roundRect">
            <a:avLst>
              <a:gd name="adj" fmla="val 6369"/>
            </a:avLst>
          </a:prstGeom>
          <a:gradFill>
            <a:gsLst>
              <a:gs pos="0">
                <a:schemeClr val="accent1">
                  <a:tint val="66000"/>
                  <a:satMod val="160000"/>
                  <a:lumMod val="10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0" bIns="0" rtlCol="0" anchor="ctr" anchorCtr="1"/>
          <a:lstStyle/>
          <a:p>
            <a:pPr algn="ctr"/>
            <a:r>
              <a:rPr lang="en-US" b="1" dirty="0" smtClean="0">
                <a:solidFill>
                  <a:srgbClr val="5A8F7C">
                    <a:lumMod val="50000"/>
                  </a:srgbClr>
                </a:solidFill>
              </a:rPr>
              <a:t>Typical Commercial Insurance Coverage</a:t>
            </a:r>
          </a:p>
          <a:p>
            <a:pPr marL="406400" indent="-174625">
              <a:buFont typeface="Arial" panose="020B0604020202020204" pitchFamily="34" charset="0"/>
              <a:buChar char="•"/>
            </a:pPr>
            <a:r>
              <a:rPr lang="en-US" sz="1600" dirty="0" smtClean="0">
                <a:solidFill>
                  <a:srgbClr val="5A8F7C">
                    <a:lumMod val="50000"/>
                  </a:srgbClr>
                </a:solidFill>
              </a:rPr>
              <a:t>Hospital services</a:t>
            </a:r>
          </a:p>
          <a:p>
            <a:pPr marL="406400" indent="-174625">
              <a:buFont typeface="Arial" panose="020B0604020202020204" pitchFamily="34" charset="0"/>
              <a:buChar char="•"/>
            </a:pPr>
            <a:r>
              <a:rPr lang="en-US" sz="1600" dirty="0" smtClean="0">
                <a:solidFill>
                  <a:srgbClr val="5A8F7C">
                    <a:lumMod val="50000"/>
                  </a:srgbClr>
                </a:solidFill>
              </a:rPr>
              <a:t>Physician services</a:t>
            </a:r>
          </a:p>
          <a:p>
            <a:pPr marL="406400" indent="-174625">
              <a:buFont typeface="Arial" panose="020B0604020202020204" pitchFamily="34" charset="0"/>
              <a:buChar char="•"/>
            </a:pPr>
            <a:r>
              <a:rPr lang="en-US" sz="1600" dirty="0" smtClean="0">
                <a:solidFill>
                  <a:srgbClr val="5A8F7C">
                    <a:lumMod val="50000"/>
                  </a:srgbClr>
                </a:solidFill>
              </a:rPr>
              <a:t>Well child visits</a:t>
            </a:r>
          </a:p>
          <a:p>
            <a:pPr marL="406400" indent="-174625">
              <a:buFont typeface="Arial" panose="020B0604020202020204" pitchFamily="34" charset="0"/>
              <a:buChar char="•"/>
            </a:pPr>
            <a:r>
              <a:rPr lang="en-US" sz="1600" dirty="0" smtClean="0">
                <a:solidFill>
                  <a:srgbClr val="5A8F7C">
                    <a:lumMod val="50000"/>
                  </a:srgbClr>
                </a:solidFill>
              </a:rPr>
              <a:t>Ancillary services (lab, radiology, etc.)</a:t>
            </a:r>
          </a:p>
          <a:p>
            <a:pPr marL="406400" indent="-174625">
              <a:buFont typeface="Arial" panose="020B0604020202020204" pitchFamily="34" charset="0"/>
              <a:buChar char="•"/>
            </a:pPr>
            <a:r>
              <a:rPr lang="en-US" sz="1600" dirty="0" smtClean="0">
                <a:solidFill>
                  <a:srgbClr val="5A8F7C">
                    <a:lumMod val="50000"/>
                  </a:srgbClr>
                </a:solidFill>
              </a:rPr>
              <a:t>Mental health/substance use treatment</a:t>
            </a:r>
          </a:p>
          <a:p>
            <a:pPr marL="406400" indent="-174625">
              <a:buFont typeface="Arial" panose="020B0604020202020204" pitchFamily="34" charset="0"/>
              <a:buChar char="•"/>
            </a:pPr>
            <a:r>
              <a:rPr lang="en-US" sz="1600" dirty="0" smtClean="0">
                <a:solidFill>
                  <a:srgbClr val="5A8F7C">
                    <a:lumMod val="50000"/>
                  </a:srgbClr>
                </a:solidFill>
              </a:rPr>
              <a:t>Prescription drugs</a:t>
            </a:r>
          </a:p>
          <a:p>
            <a:pPr marL="406400" indent="-174625">
              <a:buFont typeface="Arial" panose="020B0604020202020204" pitchFamily="34" charset="0"/>
              <a:buChar char="•"/>
            </a:pPr>
            <a:r>
              <a:rPr lang="en-US" sz="1600" dirty="0" smtClean="0">
                <a:solidFill>
                  <a:srgbClr val="5A8F7C">
                    <a:lumMod val="50000"/>
                  </a:srgbClr>
                </a:solidFill>
              </a:rPr>
              <a:t>Vision, hearing, medical equipment</a:t>
            </a:r>
            <a:endParaRPr lang="en-US" sz="1600" dirty="0">
              <a:solidFill>
                <a:srgbClr val="5A8F7C">
                  <a:lumMod val="50000"/>
                </a:srgbClr>
              </a:solidFill>
            </a:endParaRPr>
          </a:p>
        </p:txBody>
      </p:sp>
      <p:grpSp>
        <p:nvGrpSpPr>
          <p:cNvPr id="12" name="Group 11"/>
          <p:cNvGrpSpPr/>
          <p:nvPr/>
        </p:nvGrpSpPr>
        <p:grpSpPr>
          <a:xfrm>
            <a:off x="4041648" y="3414483"/>
            <a:ext cx="1060704" cy="595088"/>
            <a:chOff x="4041648" y="3504156"/>
            <a:chExt cx="1060704" cy="397375"/>
          </a:xfrm>
        </p:grpSpPr>
        <p:sp>
          <p:nvSpPr>
            <p:cNvPr id="2" name="Isosceles Triangle 1"/>
            <p:cNvSpPr/>
            <p:nvPr/>
          </p:nvSpPr>
          <p:spPr>
            <a:xfrm rot="10800000">
              <a:off x="4041648" y="3581693"/>
              <a:ext cx="1060704" cy="264592"/>
            </a:xfrm>
            <a:prstGeom prst="triangle">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75385" y="3504156"/>
              <a:ext cx="389850" cy="397375"/>
            </a:xfrm>
            <a:prstGeom prst="rect">
              <a:avLst/>
            </a:prstGeom>
            <a:noFill/>
          </p:spPr>
          <p:txBody>
            <a:bodyPr wrap="none" rtlCol="0">
              <a:spAutoFit/>
            </a:bodyPr>
            <a:lstStyle/>
            <a:p>
              <a:r>
                <a:rPr lang="en-US" sz="3200" b="1" dirty="0" smtClean="0">
                  <a:solidFill>
                    <a:schemeClr val="bg1"/>
                  </a:solidFill>
                </a:rPr>
                <a:t>+</a:t>
              </a:r>
              <a:endParaRPr lang="en-US" sz="3200" b="1" dirty="0">
                <a:solidFill>
                  <a:schemeClr val="bg1"/>
                </a:solidFill>
              </a:endParaRPr>
            </a:p>
          </p:txBody>
        </p:sp>
      </p:grpSp>
      <p:sp>
        <p:nvSpPr>
          <p:cNvPr id="17" name="Left Brace 16"/>
          <p:cNvSpPr/>
          <p:nvPr/>
        </p:nvSpPr>
        <p:spPr>
          <a:xfrm>
            <a:off x="2264228"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e 17"/>
          <p:cNvSpPr/>
          <p:nvPr/>
        </p:nvSpPr>
        <p:spPr>
          <a:xfrm flipH="1">
            <a:off x="6450249"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ectangle 2"/>
          <p:cNvSpPr/>
          <p:nvPr/>
        </p:nvSpPr>
        <p:spPr>
          <a:xfrm>
            <a:off x="3913005" y="1901309"/>
            <a:ext cx="1317990" cy="369332"/>
          </a:xfrm>
          <a:prstGeom prst="rect">
            <a:avLst/>
          </a:prstGeom>
          <a:solidFill>
            <a:schemeClr val="accent3"/>
          </a:solidFill>
        </p:spPr>
        <p:txBody>
          <a:bodyPr wrap="none">
            <a:spAutoFit/>
          </a:bodyPr>
          <a:lstStyle/>
          <a:p>
            <a:pPr lvl="0" algn="ctr"/>
            <a:r>
              <a:rPr lang="en-US" b="1" dirty="0">
                <a:solidFill>
                  <a:srgbClr val="FFFFFF"/>
                </a:solidFill>
                <a:latin typeface="Calibri"/>
                <a:cs typeface="Arial"/>
              </a:rPr>
              <a:t>MassHealth</a:t>
            </a:r>
          </a:p>
        </p:txBody>
      </p:sp>
    </p:spTree>
    <p:extLst>
      <p:ext uri="{BB962C8B-B14F-4D97-AF65-F5344CB8AC3E}">
        <p14:creationId xmlns:p14="http://schemas.microsoft.com/office/powerpoint/2010/main" val="2484593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75556"/>
            <a:ext cx="8229600" cy="796925"/>
          </a:xfrm>
        </p:spPr>
        <p:txBody>
          <a:bodyPr/>
          <a:lstStyle/>
          <a:p>
            <a:r>
              <a:rPr lang="en-US" dirty="0" smtClean="0"/>
              <a:t>WAIVERS</a:t>
            </a:r>
            <a:endParaRPr lang="en-US" dirty="0"/>
          </a:p>
        </p:txBody>
      </p:sp>
      <p:sp>
        <p:nvSpPr>
          <p:cNvPr id="3" name="Slide Number Placeholder 2"/>
          <p:cNvSpPr>
            <a:spLocks noGrp="1"/>
          </p:cNvSpPr>
          <p:nvPr>
            <p:ph type="sldNum" sz="quarter" idx="10"/>
          </p:nvPr>
        </p:nvSpPr>
        <p:spPr/>
        <p:txBody>
          <a:bodyPr/>
          <a:lstStyle/>
          <a:p>
            <a:pPr>
              <a:defRPr/>
            </a:pPr>
            <a:fld id="{1CCA14E6-9853-4DC9-8120-76486375C0BE}" type="slidenum">
              <a:rPr lang="en-US" smtClean="0">
                <a:solidFill>
                  <a:srgbClr val="969696">
                    <a:lumMod val="50000"/>
                  </a:srgbClr>
                </a:solidFill>
              </a:rPr>
              <a:pPr>
                <a:defRPr/>
              </a:pPr>
              <a:t>6</a:t>
            </a:fld>
            <a:endParaRPr lang="en-US" dirty="0">
              <a:solidFill>
                <a:srgbClr val="969696">
                  <a:lumMod val="50000"/>
                </a:srgb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71424329"/>
              </p:ext>
            </p:extLst>
          </p:nvPr>
        </p:nvGraphicFramePr>
        <p:xfrm>
          <a:off x="426357" y="1181552"/>
          <a:ext cx="8320768" cy="5147056"/>
        </p:xfrm>
        <a:graphic>
          <a:graphicData uri="http://schemas.openxmlformats.org/drawingml/2006/table">
            <a:tbl>
              <a:tblPr firstRow="1" bandRow="1">
                <a:tableStyleId>{5C22544A-7EE6-4342-B048-85BDC9FD1C3A}</a:tableStyleId>
              </a:tblPr>
              <a:tblGrid>
                <a:gridCol w="1418654"/>
                <a:gridCol w="6902114"/>
              </a:tblGrid>
              <a:tr h="607886">
                <a:tc>
                  <a:txBody>
                    <a:bodyPr/>
                    <a:lstStyle/>
                    <a:p>
                      <a:pPr>
                        <a:spcBef>
                          <a:spcPts val="100"/>
                        </a:spcBef>
                        <a:spcAft>
                          <a:spcPts val="100"/>
                        </a:spcAft>
                      </a:pPr>
                      <a:r>
                        <a:rPr lang="en-US" sz="1200" dirty="0" smtClean="0">
                          <a:solidFill>
                            <a:schemeClr val="tx1">
                              <a:lumMod val="90000"/>
                              <a:lumOff val="10000"/>
                            </a:schemeClr>
                          </a:solidFill>
                        </a:rPr>
                        <a:t>WHAT</a:t>
                      </a:r>
                      <a:r>
                        <a:rPr lang="en-US" sz="1200" baseline="0" dirty="0" smtClean="0">
                          <a:solidFill>
                            <a:schemeClr val="tx1">
                              <a:lumMod val="90000"/>
                              <a:lumOff val="10000"/>
                            </a:schemeClr>
                          </a:solidFill>
                        </a:rPr>
                        <a:t> IS A WAIVER?</a:t>
                      </a:r>
                      <a:endParaRPr lang="en-US" sz="1200" dirty="0">
                        <a:solidFill>
                          <a:schemeClr val="tx1">
                            <a:lumMod val="90000"/>
                            <a:lumOff val="10000"/>
                          </a:schemeClr>
                        </a:solidFill>
                      </a:endParaRPr>
                    </a:p>
                  </a:txBody>
                  <a:tcPr marT="82296" marB="82296">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0" fontAlgn="base" latinLnBrk="0" hangingPunct="0">
                        <a:lnSpc>
                          <a:spcPct val="100000"/>
                        </a:lnSpc>
                        <a:spcBef>
                          <a:spcPts val="100"/>
                        </a:spcBef>
                        <a:spcAft>
                          <a:spcPts val="100"/>
                        </a:spcAft>
                        <a:buClr>
                          <a:schemeClr val="tx2"/>
                        </a:buClr>
                        <a:buSzTx/>
                        <a:buFont typeface="Wingdings" pitchFamily="2" charset="2"/>
                        <a:buNone/>
                        <a:tabLst/>
                        <a:defRPr/>
                      </a:pPr>
                      <a:r>
                        <a:rPr kumimoji="0" lang="en-US" sz="1100" b="0" i="0" u="none" strike="noStrike" kern="0" cap="none" spc="0" normalizeH="0" baseline="0" noProof="0" dirty="0" smtClean="0">
                          <a:ln>
                            <a:noFill/>
                          </a:ln>
                          <a:solidFill>
                            <a:schemeClr val="tx1"/>
                          </a:solidFill>
                          <a:effectLst/>
                          <a:uLnTx/>
                          <a:uFillTx/>
                          <a:latin typeface="+mn-lt"/>
                          <a:ea typeface="+mn-ea"/>
                          <a:cs typeface="+mn-cs"/>
                        </a:rPr>
                        <a:t>States may request approval from the federal government to waive certain parts of federal Medicaid law, to test program innovations or gain more flexibility in how they deliver and pay for Medicaid services. MassHealth has two types of waivers, which are authorized under Sections 1115 and 1915c of the Social Security Act.</a:t>
                      </a:r>
                    </a:p>
                  </a:txBody>
                  <a:tcPr marT="82296" marB="82296">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22251">
                <a:tc>
                  <a:txBody>
                    <a:bodyPr/>
                    <a:lstStyle/>
                    <a:p>
                      <a:pPr>
                        <a:spcBef>
                          <a:spcPts val="100"/>
                        </a:spcBef>
                        <a:spcAft>
                          <a:spcPts val="100"/>
                        </a:spcAft>
                      </a:pPr>
                      <a:r>
                        <a:rPr lang="en-US" sz="1200" b="1" kern="1200" dirty="0" smtClean="0">
                          <a:solidFill>
                            <a:schemeClr val="tx1">
                              <a:lumMod val="90000"/>
                              <a:lumOff val="10000"/>
                            </a:schemeClr>
                          </a:solidFill>
                          <a:latin typeface="+mn-lt"/>
                          <a:ea typeface="+mn-ea"/>
                          <a:cs typeface="+mn-cs"/>
                        </a:rPr>
                        <a:t>1115 DEMONSTRATION WAIVER</a:t>
                      </a: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0" fontAlgn="base" latinLnBrk="0" hangingPunct="0">
                        <a:lnSpc>
                          <a:spcPct val="100000"/>
                        </a:lnSpc>
                        <a:spcBef>
                          <a:spcPts val="100"/>
                        </a:spcBef>
                        <a:spcAft>
                          <a:spcPts val="100"/>
                        </a:spcAft>
                        <a:buClr>
                          <a:srgbClr val="5A8F7C"/>
                        </a:buClr>
                        <a:buSzTx/>
                        <a:buFont typeface="Wingdings" pitchFamily="2" charset="2"/>
                        <a:buNone/>
                        <a:tabLst/>
                        <a:defRPr/>
                      </a:pPr>
                      <a:r>
                        <a:rPr kumimoji="0" lang="en-US" sz="1100" b="0" i="0" u="none" strike="noStrike" kern="0" cap="none" spc="0" normalizeH="0" baseline="0" noProof="0" dirty="0" smtClean="0">
                          <a:ln>
                            <a:noFill/>
                          </a:ln>
                          <a:solidFill>
                            <a:schemeClr val="tx1"/>
                          </a:solidFill>
                          <a:effectLst/>
                          <a:uLnTx/>
                          <a:uFillTx/>
                          <a:latin typeface="+mn-lt"/>
                          <a:ea typeface="+mn-ea"/>
                          <a:cs typeface="+mn-cs"/>
                        </a:rPr>
                        <a:t>The </a:t>
                      </a:r>
                      <a:r>
                        <a:rPr kumimoji="0" lang="en-US" sz="11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100" b="0" i="0" u="none" strike="noStrike" kern="0" cap="none" spc="0" normalizeH="0" baseline="0" noProof="0" dirty="0" smtClean="0">
                          <a:ln>
                            <a:noFill/>
                          </a:ln>
                          <a:solidFill>
                            <a:schemeClr val="tx1"/>
                          </a:solidFill>
                          <a:effectLst/>
                          <a:uLnTx/>
                          <a:uFillTx/>
                          <a:latin typeface="+mn-lt"/>
                          <a:ea typeface="+mn-ea"/>
                          <a:cs typeface="+mn-cs"/>
                        </a:rPr>
                        <a:t> program operates under the authority of an 1115 demonstration waiver for all members under age 65, except those who are eligible based on institutional status and a small number of other members. The waiver was first implemented in 1997, and has evolved through five extensions to expand coverage, support the safety net, provide incentives for delivery system innovations and serve as a platform for health care reform. An important condition of all 1115 waivers is that they be “budget neutral,” meaning the federal government will contribute no more to a waiver program than it would to a Medicaid program operating under standard rules. As part of a new extension, MassHealth is proposing comprehensive transformation in how care is delivered and paid for, including the creation of Accountable Care Organizations (ACO). </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5236">
                <a:tc>
                  <a:txBody>
                    <a:bodyPr/>
                    <a:lstStyle/>
                    <a:p>
                      <a:pPr marL="0" algn="l" defTabSz="914400" rtl="0" eaLnBrk="1" latinLnBrk="0" hangingPunct="1">
                        <a:spcBef>
                          <a:spcPts val="100"/>
                        </a:spcBef>
                        <a:spcAft>
                          <a:spcPts val="100"/>
                        </a:spcAft>
                      </a:pPr>
                      <a:r>
                        <a:rPr lang="en-US" sz="1200" b="1" kern="1200" dirty="0" smtClean="0">
                          <a:solidFill>
                            <a:schemeClr val="tx1">
                              <a:lumMod val="90000"/>
                              <a:lumOff val="10000"/>
                            </a:schemeClr>
                          </a:solidFill>
                          <a:latin typeface="+mn-lt"/>
                          <a:ea typeface="+mn-ea"/>
                          <a:cs typeface="+mn-cs"/>
                        </a:rPr>
                        <a:t>1915c HOME &amp; COMMUNITY-BASED SERVICES</a:t>
                      </a:r>
                      <a:r>
                        <a:rPr lang="en-US" sz="1200" b="1" kern="1200" baseline="0" dirty="0" smtClean="0">
                          <a:solidFill>
                            <a:schemeClr val="tx1">
                              <a:lumMod val="90000"/>
                              <a:lumOff val="10000"/>
                            </a:schemeClr>
                          </a:solidFill>
                          <a:latin typeface="+mn-lt"/>
                          <a:ea typeface="+mn-ea"/>
                          <a:cs typeface="+mn-cs"/>
                        </a:rPr>
                        <a:t> (HCBS) WAIVERS</a:t>
                      </a:r>
                      <a:endParaRPr lang="en-US" sz="1200" b="1" kern="1200" dirty="0" smtClean="0">
                        <a:solidFill>
                          <a:schemeClr val="tx1">
                            <a:lumMod val="90000"/>
                            <a:lumOff val="10000"/>
                          </a:schemeClr>
                        </a:solidFill>
                        <a:latin typeface="+mn-lt"/>
                        <a:ea typeface="+mn-ea"/>
                        <a:cs typeface="+mn-cs"/>
                      </a:endParaRP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indent="0">
                        <a:spcBef>
                          <a:spcPts val="100"/>
                        </a:spcBef>
                        <a:spcAft>
                          <a:spcPts val="100"/>
                        </a:spcAft>
                        <a:buClr>
                          <a:schemeClr val="tx2"/>
                        </a:buClr>
                        <a:buFont typeface="Wingdings" pitchFamily="2" charset="2"/>
                        <a:buNone/>
                      </a:pPr>
                      <a:r>
                        <a:rPr kumimoji="0" lang="en-US" sz="1100" b="0" i="0" u="none" strike="noStrike" kern="0" cap="none" spc="0" normalizeH="0" baseline="0" noProof="0" dirty="0" smtClean="0">
                          <a:ln>
                            <a:noFill/>
                          </a:ln>
                          <a:solidFill>
                            <a:schemeClr val="tx1"/>
                          </a:solidFill>
                          <a:effectLst/>
                          <a:uLnTx/>
                          <a:uFillTx/>
                          <a:latin typeface="+mn-lt"/>
                          <a:ea typeface="+mn-ea"/>
                          <a:cs typeface="+mn-cs"/>
                        </a:rPr>
                        <a:t>HCBS waivers permit states to provide long-term services and supports in a home or community setting to members whose disabilities qualify them for an institutional level of care. Services include home health care, personal care, habilitation, respite, physical and occupational therapy, group adult care, home modification, assistive technology and others. </a:t>
                      </a:r>
                      <a:r>
                        <a:rPr kumimoji="0" lang="en-US" sz="1100" b="0" i="0" u="none" strike="noStrike" kern="0" cap="none" spc="0" normalizeH="0" baseline="0" noProof="0" dirty="0" err="1" smtClean="0">
                          <a:ln>
                            <a:noFill/>
                          </a:ln>
                          <a:solidFill>
                            <a:schemeClr val="tx1"/>
                          </a:solidFill>
                          <a:effectLst/>
                          <a:uLnTx/>
                          <a:uFillTx/>
                          <a:latin typeface="+mn-lt"/>
                          <a:ea typeface="+mn-ea"/>
                          <a:cs typeface="+mn-cs"/>
                        </a:rPr>
                        <a:t>MassHealth</a:t>
                      </a:r>
                      <a:r>
                        <a:rPr kumimoji="0" lang="en-US" sz="1100" b="0" i="0" u="none" strike="noStrike" kern="0" cap="none" spc="0" normalizeH="0" baseline="0" noProof="0" dirty="0" smtClean="0">
                          <a:ln>
                            <a:noFill/>
                          </a:ln>
                          <a:solidFill>
                            <a:schemeClr val="tx1"/>
                          </a:solidFill>
                          <a:effectLst/>
                          <a:uLnTx/>
                          <a:uFillTx/>
                          <a:latin typeface="+mn-lt"/>
                          <a:ea typeface="+mn-ea"/>
                          <a:cs typeface="+mn-cs"/>
                        </a:rPr>
                        <a:t> obtains federal matching funds on expenditures made by the agencies that authorize and oversee the services, such as the Executive Office of Elder Affairs, the Department of Developmental Services and the Department of Mental Health. The state must demonstrate that providing the HCBS waiver services does not cost more on average than providing those services in an institution.  In addition, the programs have enrollment limits. MassHealth has 10 HCBS waivers, which are an important component of the Commonwealth’s “Community First” policy. The waiver programs are targeted to specific populations:</a:t>
                      </a:r>
                    </a:p>
                    <a:p>
                      <a:pPr marL="115888" indent="-115888">
                        <a:spcBef>
                          <a:spcPts val="100"/>
                        </a:spcBef>
                        <a:spcAft>
                          <a:spcPts val="10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Elders age 60 and over with physical disabilities (Frail Elder Waiver)</a:t>
                      </a:r>
                    </a:p>
                    <a:p>
                      <a:pPr marL="115888" indent="-115888">
                        <a:spcBef>
                          <a:spcPts val="100"/>
                        </a:spcBef>
                        <a:spcAft>
                          <a:spcPts val="10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age 22 and over with intellectual disabilities (Community Living, Intensive Supports, Adult Supports Waivers)</a:t>
                      </a:r>
                    </a:p>
                    <a:p>
                      <a:pPr marL="115888" indent="-115888">
                        <a:spcBef>
                          <a:spcPts val="100"/>
                        </a:spcBef>
                        <a:spcAft>
                          <a:spcPts val="10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age 22 and over with acquired brain injuries (ABI Residential, ABI Non-Residential, Traumatic Brain Injury Waivers)</a:t>
                      </a:r>
                    </a:p>
                    <a:p>
                      <a:pPr marL="115888" indent="-115888">
                        <a:spcBef>
                          <a:spcPts val="100"/>
                        </a:spcBef>
                        <a:spcAft>
                          <a:spcPts val="10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Adults and Elders age 18 and over with physical disabilities who are moving from a facility back to the community (Money Follows the Person Community Living and Residential Supports Waivers)</a:t>
                      </a:r>
                    </a:p>
                    <a:p>
                      <a:pPr marL="115888" indent="-115888">
                        <a:spcBef>
                          <a:spcPts val="100"/>
                        </a:spcBef>
                        <a:spcAft>
                          <a:spcPts val="100"/>
                        </a:spcAft>
                        <a:buClr>
                          <a:schemeClr val="tx2"/>
                        </a:buClr>
                        <a:buFont typeface="Wingdings" panose="05000000000000000000" pitchFamily="2" charset="2"/>
                        <a:buChar char="§"/>
                      </a:pPr>
                      <a:r>
                        <a:rPr kumimoji="0" lang="en-US" sz="1100" b="0" i="0" u="none" strike="noStrike" kern="0" cap="none" spc="0" normalizeH="0" baseline="0" noProof="0" dirty="0" smtClean="0">
                          <a:ln>
                            <a:noFill/>
                          </a:ln>
                          <a:solidFill>
                            <a:schemeClr val="tx1"/>
                          </a:solidFill>
                          <a:effectLst/>
                          <a:uLnTx/>
                          <a:uFillTx/>
                          <a:latin typeface="+mn-lt"/>
                          <a:ea typeface="+mn-ea"/>
                          <a:cs typeface="+mn-cs"/>
                        </a:rPr>
                        <a:t>Children age 0 to 8 with autism (Children’s Autism Spectrum Disorder Waiver)</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738121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41"/>
          <p:cNvSpPr>
            <a:spLocks noChangeArrowheads="1"/>
          </p:cNvSpPr>
          <p:nvPr/>
        </p:nvSpPr>
        <p:spPr bwMode="auto">
          <a:xfrm>
            <a:off x="5292524" y="3740532"/>
            <a:ext cx="411824" cy="917665"/>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37" name="Rectangle 6"/>
          <p:cNvSpPr>
            <a:spLocks noChangeArrowheads="1"/>
          </p:cNvSpPr>
          <p:nvPr/>
        </p:nvSpPr>
        <p:spPr bwMode="auto">
          <a:xfrm>
            <a:off x="2669130" y="2481575"/>
            <a:ext cx="417512" cy="215703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nvGrpSpPr>
          <p:cNvPr id="3" name="Group 2"/>
          <p:cNvGrpSpPr/>
          <p:nvPr/>
        </p:nvGrpSpPr>
        <p:grpSpPr>
          <a:xfrm>
            <a:off x="685798" y="5127757"/>
            <a:ext cx="5127748" cy="584775"/>
            <a:chOff x="685798" y="5127757"/>
            <a:chExt cx="5127748" cy="584775"/>
          </a:xfrm>
        </p:grpSpPr>
        <p:sp>
          <p:nvSpPr>
            <p:cNvPr id="139" name="Rectangle 7"/>
            <p:cNvSpPr>
              <a:spLocks noChangeArrowheads="1"/>
            </p:cNvSpPr>
            <p:nvPr/>
          </p:nvSpPr>
          <p:spPr bwMode="auto">
            <a:xfrm>
              <a:off x="685798" y="5135403"/>
              <a:ext cx="4812636" cy="436722"/>
            </a:xfrm>
            <a:prstGeom prst="rect">
              <a:avLst/>
            </a:prstGeom>
            <a:solidFill>
              <a:srgbClr val="FFFFFF"/>
            </a:solidFill>
            <a:ln w="9525">
              <a:solidFill>
                <a:schemeClr val="tx1"/>
              </a:solidFill>
              <a:miter lim="800000"/>
              <a:headEnd/>
              <a:tailEnd/>
            </a:ln>
          </p:spPr>
          <p:txBody>
            <a:bodyPr wrap="none" anchor="ctr"/>
            <a:lstStyle/>
            <a:p>
              <a:pPr algn="ctr" eaLnBrk="0" hangingPunct="0"/>
              <a:endParaRPr lang="en-US" sz="700"/>
            </a:p>
          </p:txBody>
        </p:sp>
        <p:sp>
          <p:nvSpPr>
            <p:cNvPr id="140" name="Text Box 91"/>
            <p:cNvSpPr txBox="1">
              <a:spLocks noChangeArrowheads="1"/>
            </p:cNvSpPr>
            <p:nvPr/>
          </p:nvSpPr>
          <p:spPr bwMode="auto">
            <a:xfrm>
              <a:off x="916254" y="5127757"/>
              <a:ext cx="4897292" cy="584775"/>
            </a:xfrm>
            <a:prstGeom prst="rect">
              <a:avLst/>
            </a:prstGeom>
            <a:noFill/>
            <a:ln w="9525">
              <a:noFill/>
              <a:miter lim="800000"/>
              <a:headEnd/>
              <a:tailEnd/>
            </a:ln>
          </p:spPr>
          <p:txBody>
            <a:bodyPr wrap="square">
              <a:spAutoFit/>
            </a:bodyPr>
            <a:lstStyle/>
            <a:p>
              <a:pPr>
                <a:spcBef>
                  <a:spcPts val="0"/>
                </a:spcBef>
                <a:tabLst>
                  <a:tab pos="2228850" algn="l"/>
                </a:tabLst>
              </a:pPr>
              <a:r>
                <a:rPr lang="en-US" sz="800" b="1" dirty="0" smtClean="0"/>
                <a:t>MassHealth Standard	MassHealth CarePlus</a:t>
              </a:r>
            </a:p>
            <a:p>
              <a:pPr>
                <a:spcBef>
                  <a:spcPts val="0"/>
                </a:spcBef>
                <a:tabLst>
                  <a:tab pos="2228850" algn="l"/>
                </a:tabLst>
              </a:pPr>
              <a:r>
                <a:rPr lang="en-US" sz="800" b="1" dirty="0" smtClean="0"/>
                <a:t>MassHealth CommonHealth	MassHealth </a:t>
              </a:r>
              <a:r>
                <a:rPr lang="en-US" sz="800" b="1" dirty="0"/>
                <a:t>Family Assistance </a:t>
              </a:r>
              <a:endParaRPr lang="en-US" sz="800" b="1" dirty="0" smtClean="0"/>
            </a:p>
            <a:p>
              <a:pPr>
                <a:spcBef>
                  <a:spcPts val="0"/>
                </a:spcBef>
              </a:pPr>
              <a:r>
                <a:rPr lang="en-US" sz="800" b="1" dirty="0" smtClean="0"/>
                <a:t>Connector Care (state supplement to federal subsidy for insurance purchased through Health Connector)</a:t>
              </a:r>
              <a:endParaRPr lang="en-US" sz="800" b="1" dirty="0"/>
            </a:p>
            <a:p>
              <a:pPr>
                <a:spcBef>
                  <a:spcPts val="0"/>
                </a:spcBef>
              </a:pPr>
              <a:endParaRPr lang="en-US" sz="800" b="1" dirty="0"/>
            </a:p>
          </p:txBody>
        </p:sp>
        <p:sp>
          <p:nvSpPr>
            <p:cNvPr id="141" name="Rectangle 94"/>
            <p:cNvSpPr>
              <a:spLocks noChangeArrowheads="1"/>
            </p:cNvSpPr>
            <p:nvPr/>
          </p:nvSpPr>
          <p:spPr bwMode="auto">
            <a:xfrm>
              <a:off x="786611" y="5197725"/>
              <a:ext cx="174994" cy="73153"/>
            </a:xfrm>
            <a:prstGeom prst="rect">
              <a:avLst/>
            </a:prstGeom>
            <a:solidFill>
              <a:schemeClr val="tx2">
                <a:lumMod val="60000"/>
                <a:lumOff val="40000"/>
              </a:schemeClr>
            </a:solidFill>
            <a:ln w="9525">
              <a:noFill/>
              <a:miter lim="800000"/>
              <a:headEnd/>
              <a:tailEnd/>
            </a:ln>
          </p:spPr>
          <p:txBody>
            <a:bodyPr wrap="none" anchor="ctr"/>
            <a:lstStyle/>
            <a:p>
              <a:pPr algn="ctr" eaLnBrk="0" hangingPunct="0"/>
              <a:endParaRPr lang="en-US" sz="700"/>
            </a:p>
          </p:txBody>
        </p:sp>
        <p:sp>
          <p:nvSpPr>
            <p:cNvPr id="142" name="Rectangle 95"/>
            <p:cNvSpPr>
              <a:spLocks noChangeArrowheads="1"/>
            </p:cNvSpPr>
            <p:nvPr/>
          </p:nvSpPr>
          <p:spPr bwMode="auto">
            <a:xfrm>
              <a:off x="786611" y="5318454"/>
              <a:ext cx="174994" cy="73153"/>
            </a:xfrm>
            <a:prstGeom prst="rect">
              <a:avLst/>
            </a:prstGeom>
            <a:solidFill>
              <a:schemeClr val="accent3">
                <a:lumMod val="60000"/>
                <a:lumOff val="40000"/>
              </a:schemeClr>
            </a:solidFill>
            <a:ln w="9525">
              <a:noFill/>
              <a:miter lim="800000"/>
              <a:headEnd/>
              <a:tailEnd/>
            </a:ln>
          </p:spPr>
          <p:txBody>
            <a:bodyPr wrap="none" anchor="ctr"/>
            <a:lstStyle/>
            <a:p>
              <a:pPr algn="ctr" eaLnBrk="0" hangingPunct="0"/>
              <a:endParaRPr lang="en-US" sz="700"/>
            </a:p>
          </p:txBody>
        </p:sp>
        <p:sp>
          <p:nvSpPr>
            <p:cNvPr id="143" name="Rectangle 96"/>
            <p:cNvSpPr>
              <a:spLocks noChangeArrowheads="1"/>
            </p:cNvSpPr>
            <p:nvPr/>
          </p:nvSpPr>
          <p:spPr bwMode="auto">
            <a:xfrm>
              <a:off x="3013094" y="5197725"/>
              <a:ext cx="174994" cy="73153"/>
            </a:xfrm>
            <a:prstGeom prst="rect">
              <a:avLst/>
            </a:prstGeom>
            <a:solidFill>
              <a:schemeClr val="accent1">
                <a:lumMod val="75000"/>
              </a:schemeClr>
            </a:solidFill>
            <a:ln w="9525">
              <a:noFill/>
              <a:miter lim="800000"/>
              <a:headEnd/>
              <a:tailEnd/>
            </a:ln>
          </p:spPr>
          <p:txBody>
            <a:bodyPr wrap="none" anchor="ctr"/>
            <a:lstStyle/>
            <a:p>
              <a:pPr algn="ctr" eaLnBrk="0" hangingPunct="0"/>
              <a:endParaRPr lang="en-US" sz="700"/>
            </a:p>
          </p:txBody>
        </p:sp>
        <p:sp>
          <p:nvSpPr>
            <p:cNvPr id="144" name="Rectangle 97"/>
            <p:cNvSpPr>
              <a:spLocks noChangeArrowheads="1"/>
            </p:cNvSpPr>
            <p:nvPr/>
          </p:nvSpPr>
          <p:spPr bwMode="auto">
            <a:xfrm>
              <a:off x="3013094" y="5318454"/>
              <a:ext cx="174721" cy="73025"/>
            </a:xfrm>
            <a:prstGeom prst="rect">
              <a:avLst/>
            </a:prstGeom>
            <a:solidFill>
              <a:schemeClr val="accent3"/>
            </a:solidFill>
            <a:ln w="9525">
              <a:noFill/>
              <a:miter lim="800000"/>
              <a:headEnd/>
              <a:tailEnd/>
            </a:ln>
          </p:spPr>
          <p:txBody>
            <a:bodyPr wrap="none" anchor="ctr"/>
            <a:lstStyle/>
            <a:p>
              <a:pPr algn="ctr" eaLnBrk="0" hangingPunct="0">
                <a:defRPr/>
              </a:pPr>
              <a:endParaRPr lang="en-US" sz="700" dirty="0">
                <a:cs typeface="Calibri" pitchFamily="34" charset="0"/>
              </a:endParaRPr>
            </a:p>
          </p:txBody>
        </p:sp>
        <p:sp>
          <p:nvSpPr>
            <p:cNvPr id="145" name="Rectangle 94"/>
            <p:cNvSpPr>
              <a:spLocks noChangeArrowheads="1"/>
            </p:cNvSpPr>
            <p:nvPr/>
          </p:nvSpPr>
          <p:spPr bwMode="auto">
            <a:xfrm>
              <a:off x="786611" y="5439184"/>
              <a:ext cx="174994" cy="73153"/>
            </a:xfrm>
            <a:prstGeom prst="rect">
              <a:avLst/>
            </a:prstGeom>
            <a:solidFill>
              <a:schemeClr val="accent4">
                <a:lumMod val="25000"/>
              </a:schemeClr>
            </a:solidFill>
            <a:ln w="9525">
              <a:noFill/>
              <a:miter lim="800000"/>
              <a:headEnd/>
              <a:tailEnd/>
            </a:ln>
          </p:spPr>
          <p:txBody>
            <a:bodyPr wrap="none" anchor="ctr"/>
            <a:lstStyle/>
            <a:p>
              <a:pPr algn="ctr" eaLnBrk="0" hangingPunct="0"/>
              <a:endParaRPr lang="en-US" sz="700"/>
            </a:p>
          </p:txBody>
        </p:sp>
      </p:grpSp>
      <p:sp>
        <p:nvSpPr>
          <p:cNvPr id="146" name="Rectangle 8"/>
          <p:cNvSpPr>
            <a:spLocks noGrp="1" noChangeArrowheads="1"/>
          </p:cNvSpPr>
          <p:nvPr>
            <p:ph type="title"/>
          </p:nvPr>
        </p:nvSpPr>
        <p:spPr>
          <a:xfrm>
            <a:off x="457200" y="914400"/>
            <a:ext cx="8229600" cy="796925"/>
          </a:xfrm>
        </p:spPr>
        <p:txBody>
          <a:bodyPr/>
          <a:lstStyle/>
          <a:p>
            <a:r>
              <a:rPr lang="en-US" dirty="0" smtClean="0"/>
              <a:t>MASSHEALTH ELIGIBILITY UNDER ACA</a:t>
            </a:r>
            <a:endParaRPr lang="en-US" dirty="0" smtClean="0">
              <a:solidFill>
                <a:srgbClr val="FF0000"/>
              </a:solidFill>
            </a:endParaRPr>
          </a:p>
        </p:txBody>
      </p:sp>
      <p:grpSp>
        <p:nvGrpSpPr>
          <p:cNvPr id="147" name="Group 157"/>
          <p:cNvGrpSpPr>
            <a:grpSpLocks/>
          </p:cNvGrpSpPr>
          <p:nvPr/>
        </p:nvGrpSpPr>
        <p:grpSpPr bwMode="auto">
          <a:xfrm>
            <a:off x="2156108" y="2395124"/>
            <a:ext cx="460369" cy="2243134"/>
            <a:chOff x="2313" y="1405"/>
            <a:chExt cx="333" cy="1634"/>
          </a:xfrm>
        </p:grpSpPr>
        <p:grpSp>
          <p:nvGrpSpPr>
            <p:cNvPr id="148" name="Group 3"/>
            <p:cNvGrpSpPr>
              <a:grpSpLocks/>
            </p:cNvGrpSpPr>
            <p:nvPr/>
          </p:nvGrpSpPr>
          <p:grpSpPr bwMode="auto">
            <a:xfrm>
              <a:off x="2313" y="1405"/>
              <a:ext cx="333" cy="853"/>
              <a:chOff x="2313" y="1405"/>
              <a:chExt cx="333" cy="853"/>
            </a:xfrm>
          </p:grpSpPr>
          <p:sp>
            <p:nvSpPr>
              <p:cNvPr id="150" name="Rectangle 4"/>
              <p:cNvSpPr>
                <a:spLocks noChangeArrowheads="1"/>
              </p:cNvSpPr>
              <p:nvPr/>
            </p:nvSpPr>
            <p:spPr bwMode="auto">
              <a:xfrm>
                <a:off x="2323" y="1463"/>
                <a:ext cx="323" cy="795"/>
              </a:xfrm>
              <a:prstGeom prst="rect">
                <a:avLst/>
              </a:prstGeom>
              <a:solidFill>
                <a:srgbClr val="E0C88F"/>
              </a:solidFill>
              <a:ln w="9525">
                <a:noFill/>
                <a:miter lim="800000"/>
                <a:headEnd/>
                <a:tailEnd/>
              </a:ln>
            </p:spPr>
            <p:txBody>
              <a:bodyPr/>
              <a:lstStyle/>
              <a:p>
                <a:pPr algn="ctr" eaLnBrk="0" hangingPunct="0"/>
                <a:endParaRPr lang="en-US"/>
              </a:p>
            </p:txBody>
          </p:sp>
          <p:sp>
            <p:nvSpPr>
              <p:cNvPr id="151" name="AutoShape 5"/>
              <p:cNvSpPr>
                <a:spLocks noChangeArrowheads="1"/>
              </p:cNvSpPr>
              <p:nvPr/>
            </p:nvSpPr>
            <p:spPr bwMode="auto">
              <a:xfrm>
                <a:off x="2313" y="1405"/>
                <a:ext cx="321" cy="62"/>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grpSp>
        <p:sp>
          <p:nvSpPr>
            <p:cNvPr id="149" name="Rectangle 6"/>
            <p:cNvSpPr>
              <a:spLocks noChangeArrowheads="1"/>
            </p:cNvSpPr>
            <p:nvPr/>
          </p:nvSpPr>
          <p:spPr bwMode="auto">
            <a:xfrm>
              <a:off x="2323" y="2260"/>
              <a:ext cx="323" cy="779"/>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grpSp>
        <p:nvGrpSpPr>
          <p:cNvPr id="152" name="Group 9"/>
          <p:cNvGrpSpPr>
            <a:grpSpLocks/>
          </p:cNvGrpSpPr>
          <p:nvPr/>
        </p:nvGrpSpPr>
        <p:grpSpPr bwMode="auto">
          <a:xfrm>
            <a:off x="1067304" y="2484989"/>
            <a:ext cx="1002797" cy="2155173"/>
            <a:chOff x="555" y="1457"/>
            <a:chExt cx="725" cy="1559"/>
          </a:xfrm>
        </p:grpSpPr>
        <p:sp>
          <p:nvSpPr>
            <p:cNvPr id="153" name="Rectangle 10"/>
            <p:cNvSpPr>
              <a:spLocks noChangeArrowheads="1"/>
            </p:cNvSpPr>
            <p:nvPr/>
          </p:nvSpPr>
          <p:spPr bwMode="auto">
            <a:xfrm>
              <a:off x="555" y="2146"/>
              <a:ext cx="284" cy="87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54" name="Rectangle 12"/>
            <p:cNvSpPr>
              <a:spLocks noChangeArrowheads="1"/>
            </p:cNvSpPr>
            <p:nvPr/>
          </p:nvSpPr>
          <p:spPr bwMode="auto">
            <a:xfrm>
              <a:off x="555" y="1457"/>
              <a:ext cx="725" cy="783"/>
            </a:xfrm>
            <a:prstGeom prst="rect">
              <a:avLst/>
            </a:prstGeom>
            <a:solidFill>
              <a:schemeClr val="accent3"/>
            </a:solidFill>
            <a:ln w="9525">
              <a:noFill/>
              <a:miter lim="800000"/>
              <a:headEnd/>
              <a:tailEnd/>
            </a:ln>
          </p:spPr>
          <p:txBody>
            <a:bodyPr/>
            <a:lstStyle/>
            <a:p>
              <a:pPr algn="ctr" eaLnBrk="0" hangingPunct="0"/>
              <a:endParaRPr lang="en-US"/>
            </a:p>
          </p:txBody>
        </p:sp>
      </p:grpSp>
      <p:grpSp>
        <p:nvGrpSpPr>
          <p:cNvPr id="155" name="Group 14"/>
          <p:cNvGrpSpPr>
            <a:grpSpLocks/>
          </p:cNvGrpSpPr>
          <p:nvPr/>
        </p:nvGrpSpPr>
        <p:grpSpPr bwMode="auto">
          <a:xfrm>
            <a:off x="688703" y="2485066"/>
            <a:ext cx="481047" cy="2157787"/>
            <a:chOff x="402" y="1432"/>
            <a:chExt cx="348" cy="1607"/>
          </a:xfrm>
        </p:grpSpPr>
        <p:sp>
          <p:nvSpPr>
            <p:cNvPr id="156" name="Rectangle 15"/>
            <p:cNvSpPr>
              <a:spLocks noChangeArrowheads="1"/>
            </p:cNvSpPr>
            <p:nvPr/>
          </p:nvSpPr>
          <p:spPr bwMode="auto">
            <a:xfrm>
              <a:off x="402" y="1943"/>
              <a:ext cx="348" cy="109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157" name="Rectangle 17"/>
            <p:cNvSpPr>
              <a:spLocks noChangeArrowheads="1"/>
            </p:cNvSpPr>
            <p:nvPr/>
          </p:nvSpPr>
          <p:spPr bwMode="auto">
            <a:xfrm>
              <a:off x="402" y="1432"/>
              <a:ext cx="303" cy="511"/>
            </a:xfrm>
            <a:prstGeom prst="rect">
              <a:avLst/>
            </a:prstGeom>
            <a:solidFill>
              <a:schemeClr val="accent3"/>
            </a:solidFill>
            <a:ln w="9525">
              <a:noFill/>
              <a:miter lim="800000"/>
              <a:headEnd/>
              <a:tailEnd/>
            </a:ln>
          </p:spPr>
          <p:txBody>
            <a:bodyPr/>
            <a:lstStyle/>
            <a:p>
              <a:pPr algn="ctr" eaLnBrk="0" hangingPunct="0"/>
              <a:endParaRPr lang="en-US"/>
            </a:p>
          </p:txBody>
        </p:sp>
      </p:grpSp>
      <p:grpSp>
        <p:nvGrpSpPr>
          <p:cNvPr id="158" name="Group 45"/>
          <p:cNvGrpSpPr>
            <a:grpSpLocks/>
          </p:cNvGrpSpPr>
          <p:nvPr/>
        </p:nvGrpSpPr>
        <p:grpSpPr bwMode="auto">
          <a:xfrm>
            <a:off x="384525" y="2418794"/>
            <a:ext cx="303696" cy="2223056"/>
            <a:chOff x="152" y="1419"/>
            <a:chExt cx="220" cy="1608"/>
          </a:xfrm>
        </p:grpSpPr>
        <p:sp>
          <p:nvSpPr>
            <p:cNvPr id="159" name="Line 46"/>
            <p:cNvSpPr>
              <a:spLocks noChangeShapeType="1"/>
            </p:cNvSpPr>
            <p:nvPr/>
          </p:nvSpPr>
          <p:spPr bwMode="auto">
            <a:xfrm>
              <a:off x="370" y="1471"/>
              <a:ext cx="2" cy="1556"/>
            </a:xfrm>
            <a:prstGeom prst="line">
              <a:avLst/>
            </a:prstGeom>
            <a:noFill/>
            <a:ln w="9525">
              <a:solidFill>
                <a:srgbClr val="000000"/>
              </a:solidFill>
              <a:round/>
              <a:headEnd/>
              <a:tailEnd/>
            </a:ln>
          </p:spPr>
          <p:txBody>
            <a:bodyPr/>
            <a:lstStyle/>
            <a:p>
              <a:endParaRPr lang="en-US"/>
            </a:p>
          </p:txBody>
        </p:sp>
        <p:sp>
          <p:nvSpPr>
            <p:cNvPr id="160" name="Text Box 47"/>
            <p:cNvSpPr txBox="1">
              <a:spLocks noChangeArrowheads="1"/>
            </p:cNvSpPr>
            <p:nvPr/>
          </p:nvSpPr>
          <p:spPr bwMode="auto">
            <a:xfrm>
              <a:off x="178" y="1419"/>
              <a:ext cx="159" cy="234"/>
            </a:xfrm>
            <a:prstGeom prst="rect">
              <a:avLst/>
            </a:prstGeom>
            <a:noFill/>
            <a:ln w="9525">
              <a:noFill/>
              <a:miter lim="800000"/>
              <a:headEnd/>
              <a:tailEnd/>
            </a:ln>
          </p:spPr>
          <p:txBody>
            <a:bodyPr wrap="none" lIns="0" tIns="0" rIns="0" bIns="0"/>
            <a:lstStyle/>
            <a:p>
              <a:pPr algn="r"/>
              <a:r>
                <a:rPr lang="en-US" sz="900" b="1" dirty="0"/>
                <a:t>300%</a:t>
              </a:r>
            </a:p>
          </p:txBody>
        </p:sp>
        <p:sp>
          <p:nvSpPr>
            <p:cNvPr id="161" name="Text Box 48"/>
            <p:cNvSpPr txBox="1">
              <a:spLocks noChangeArrowheads="1"/>
            </p:cNvSpPr>
            <p:nvPr/>
          </p:nvSpPr>
          <p:spPr bwMode="auto">
            <a:xfrm>
              <a:off x="159" y="1902"/>
              <a:ext cx="159" cy="234"/>
            </a:xfrm>
            <a:prstGeom prst="rect">
              <a:avLst/>
            </a:prstGeom>
            <a:noFill/>
            <a:ln w="9525">
              <a:noFill/>
              <a:miter lim="800000"/>
              <a:headEnd/>
              <a:tailEnd/>
            </a:ln>
          </p:spPr>
          <p:txBody>
            <a:bodyPr wrap="none" lIns="0" tIns="0" rIns="0" bIns="0"/>
            <a:lstStyle/>
            <a:p>
              <a:pPr algn="r"/>
              <a:r>
                <a:rPr lang="en-US" sz="900" b="1" dirty="0" smtClean="0"/>
                <a:t>200%</a:t>
              </a:r>
              <a:endParaRPr lang="en-US" sz="900" b="1" dirty="0"/>
            </a:p>
          </p:txBody>
        </p:sp>
        <p:sp>
          <p:nvSpPr>
            <p:cNvPr id="162" name="Text Box 51"/>
            <p:cNvSpPr txBox="1">
              <a:spLocks noChangeArrowheads="1"/>
            </p:cNvSpPr>
            <p:nvPr/>
          </p:nvSpPr>
          <p:spPr bwMode="auto">
            <a:xfrm>
              <a:off x="167" y="2320"/>
              <a:ext cx="159" cy="234"/>
            </a:xfrm>
            <a:prstGeom prst="rect">
              <a:avLst/>
            </a:prstGeom>
            <a:noFill/>
            <a:ln w="9525">
              <a:noFill/>
              <a:miter lim="800000"/>
              <a:headEnd/>
              <a:tailEnd/>
            </a:ln>
          </p:spPr>
          <p:txBody>
            <a:bodyPr wrap="none" lIns="0" tIns="0" rIns="0" bIns="0"/>
            <a:lstStyle/>
            <a:p>
              <a:pPr algn="r"/>
              <a:r>
                <a:rPr lang="en-US" sz="900" b="1" dirty="0" smtClean="0"/>
                <a:t>133%</a:t>
              </a:r>
              <a:endParaRPr lang="en-US" sz="900" b="1" dirty="0"/>
            </a:p>
          </p:txBody>
        </p:sp>
        <p:sp>
          <p:nvSpPr>
            <p:cNvPr id="163" name="Text Box 52"/>
            <p:cNvSpPr txBox="1">
              <a:spLocks noChangeArrowheads="1"/>
            </p:cNvSpPr>
            <p:nvPr/>
          </p:nvSpPr>
          <p:spPr bwMode="auto">
            <a:xfrm>
              <a:off x="152" y="2535"/>
              <a:ext cx="159" cy="234"/>
            </a:xfrm>
            <a:prstGeom prst="rect">
              <a:avLst/>
            </a:prstGeom>
            <a:noFill/>
            <a:ln w="9525">
              <a:noFill/>
              <a:miter lim="800000"/>
              <a:headEnd/>
              <a:tailEnd/>
            </a:ln>
          </p:spPr>
          <p:txBody>
            <a:bodyPr wrap="none" lIns="0" tIns="0" rIns="0" bIns="0"/>
            <a:lstStyle/>
            <a:p>
              <a:pPr algn="r"/>
              <a:r>
                <a:rPr lang="en-US" sz="900" b="1" dirty="0"/>
                <a:t>100%</a:t>
              </a:r>
            </a:p>
          </p:txBody>
        </p:sp>
        <p:grpSp>
          <p:nvGrpSpPr>
            <p:cNvPr id="164" name="Group 54"/>
            <p:cNvGrpSpPr>
              <a:grpSpLocks/>
            </p:cNvGrpSpPr>
            <p:nvPr/>
          </p:nvGrpSpPr>
          <p:grpSpPr bwMode="auto">
            <a:xfrm>
              <a:off x="338" y="1471"/>
              <a:ext cx="31" cy="1120"/>
              <a:chOff x="338" y="1471"/>
              <a:chExt cx="31" cy="1120"/>
            </a:xfrm>
          </p:grpSpPr>
          <p:sp>
            <p:nvSpPr>
              <p:cNvPr id="165" name="Line 56"/>
              <p:cNvSpPr>
                <a:spLocks noChangeShapeType="1"/>
              </p:cNvSpPr>
              <p:nvPr/>
            </p:nvSpPr>
            <p:spPr bwMode="auto">
              <a:xfrm flipH="1">
                <a:off x="338" y="2591"/>
                <a:ext cx="31" cy="0"/>
              </a:xfrm>
              <a:prstGeom prst="line">
                <a:avLst/>
              </a:prstGeom>
              <a:noFill/>
              <a:ln w="9525">
                <a:solidFill>
                  <a:schemeClr val="tx1"/>
                </a:solidFill>
                <a:round/>
                <a:headEnd/>
                <a:tailEnd/>
              </a:ln>
            </p:spPr>
            <p:txBody>
              <a:bodyPr/>
              <a:lstStyle/>
              <a:p>
                <a:endParaRPr lang="en-US"/>
              </a:p>
            </p:txBody>
          </p:sp>
          <p:sp>
            <p:nvSpPr>
              <p:cNvPr id="166" name="Line 57"/>
              <p:cNvSpPr>
                <a:spLocks noChangeShapeType="1"/>
              </p:cNvSpPr>
              <p:nvPr/>
            </p:nvSpPr>
            <p:spPr bwMode="auto">
              <a:xfrm flipV="1">
                <a:off x="338" y="2375"/>
                <a:ext cx="31" cy="0"/>
              </a:xfrm>
              <a:prstGeom prst="line">
                <a:avLst/>
              </a:prstGeom>
              <a:noFill/>
              <a:ln w="9525">
                <a:solidFill>
                  <a:schemeClr val="tx1"/>
                </a:solidFill>
                <a:round/>
                <a:headEnd/>
                <a:tailEnd/>
              </a:ln>
            </p:spPr>
            <p:txBody>
              <a:bodyPr/>
              <a:lstStyle/>
              <a:p>
                <a:endParaRPr lang="en-US"/>
              </a:p>
            </p:txBody>
          </p:sp>
          <p:sp>
            <p:nvSpPr>
              <p:cNvPr id="167" name="Line 60"/>
              <p:cNvSpPr>
                <a:spLocks noChangeShapeType="1"/>
              </p:cNvSpPr>
              <p:nvPr/>
            </p:nvSpPr>
            <p:spPr bwMode="auto">
              <a:xfrm>
                <a:off x="343" y="1963"/>
                <a:ext cx="26" cy="0"/>
              </a:xfrm>
              <a:prstGeom prst="line">
                <a:avLst/>
              </a:prstGeom>
              <a:noFill/>
              <a:ln w="9525">
                <a:solidFill>
                  <a:schemeClr val="tx1"/>
                </a:solidFill>
                <a:round/>
                <a:headEnd/>
                <a:tailEnd/>
              </a:ln>
            </p:spPr>
            <p:txBody>
              <a:bodyPr/>
              <a:lstStyle/>
              <a:p>
                <a:endParaRPr lang="en-US"/>
              </a:p>
            </p:txBody>
          </p:sp>
          <p:sp>
            <p:nvSpPr>
              <p:cNvPr id="168" name="Line 61"/>
              <p:cNvSpPr>
                <a:spLocks noChangeShapeType="1"/>
              </p:cNvSpPr>
              <p:nvPr/>
            </p:nvSpPr>
            <p:spPr bwMode="auto">
              <a:xfrm>
                <a:off x="353" y="1471"/>
                <a:ext cx="11" cy="1"/>
              </a:xfrm>
              <a:prstGeom prst="line">
                <a:avLst/>
              </a:prstGeom>
              <a:noFill/>
              <a:ln w="9525">
                <a:solidFill>
                  <a:schemeClr val="tx1"/>
                </a:solidFill>
                <a:round/>
                <a:headEnd/>
                <a:tailEnd/>
              </a:ln>
            </p:spPr>
            <p:txBody>
              <a:bodyPr/>
              <a:lstStyle/>
              <a:p>
                <a:endParaRPr lang="en-US"/>
              </a:p>
            </p:txBody>
          </p:sp>
        </p:grpSp>
      </p:grpSp>
      <p:sp>
        <p:nvSpPr>
          <p:cNvPr id="169" name="Line 63"/>
          <p:cNvSpPr>
            <a:spLocks noChangeShapeType="1"/>
          </p:cNvSpPr>
          <p:nvPr/>
        </p:nvSpPr>
        <p:spPr bwMode="auto">
          <a:xfrm flipV="1">
            <a:off x="705644" y="2124510"/>
            <a:ext cx="2380997" cy="171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0" name="Line 64"/>
          <p:cNvSpPr>
            <a:spLocks noChangeShapeType="1"/>
          </p:cNvSpPr>
          <p:nvPr/>
        </p:nvSpPr>
        <p:spPr bwMode="auto">
          <a:xfrm flipV="1">
            <a:off x="4325010" y="2142728"/>
            <a:ext cx="4180897" cy="9525"/>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1" name="Text Box 65"/>
          <p:cNvSpPr txBox="1">
            <a:spLocks noChangeArrowheads="1"/>
          </p:cNvSpPr>
          <p:nvPr/>
        </p:nvSpPr>
        <p:spPr bwMode="auto">
          <a:xfrm>
            <a:off x="1553040" y="2013552"/>
            <a:ext cx="627736"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smtClean="0"/>
              <a:t>CHILDREN</a:t>
            </a:r>
            <a:endParaRPr lang="en-US" sz="1000" b="1" dirty="0"/>
          </a:p>
        </p:txBody>
      </p:sp>
      <p:sp>
        <p:nvSpPr>
          <p:cNvPr id="172" name="Text Box 66"/>
          <p:cNvSpPr txBox="1">
            <a:spLocks noChangeArrowheads="1"/>
          </p:cNvSpPr>
          <p:nvPr/>
        </p:nvSpPr>
        <p:spPr bwMode="auto">
          <a:xfrm>
            <a:off x="5554967" y="2047516"/>
            <a:ext cx="1720984"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a:t>ADULTS </a:t>
            </a:r>
            <a:r>
              <a:rPr lang="en-US" sz="1000" b="1" dirty="0" smtClean="0"/>
              <a:t>AGES 21 THROUGH 64</a:t>
            </a:r>
            <a:endParaRPr lang="en-US" sz="1000" b="1" dirty="0"/>
          </a:p>
        </p:txBody>
      </p:sp>
      <p:sp>
        <p:nvSpPr>
          <p:cNvPr id="173" name="Rectangle 67"/>
          <p:cNvSpPr>
            <a:spLocks noChangeArrowheads="1"/>
          </p:cNvSpPr>
          <p:nvPr/>
        </p:nvSpPr>
        <p:spPr bwMode="auto">
          <a:xfrm>
            <a:off x="1984137" y="4624187"/>
            <a:ext cx="759064" cy="523220"/>
          </a:xfrm>
          <a:prstGeom prst="rect">
            <a:avLst/>
          </a:prstGeom>
          <a:noFill/>
          <a:ln w="9525">
            <a:noFill/>
            <a:miter lim="800000"/>
            <a:headEnd/>
            <a:tailEnd/>
          </a:ln>
        </p:spPr>
        <p:txBody>
          <a:bodyPr wrap="square">
            <a:spAutoFit/>
          </a:bodyPr>
          <a:lstStyle/>
          <a:p>
            <a:pPr algn="ctr"/>
            <a:r>
              <a:rPr lang="en-US" sz="700" b="1" dirty="0" smtClean="0"/>
              <a:t>Disabled </a:t>
            </a:r>
          </a:p>
          <a:p>
            <a:pPr algn="ctr"/>
            <a:r>
              <a:rPr lang="en-US" sz="700" b="1" dirty="0" smtClean="0"/>
              <a:t>Children &amp; </a:t>
            </a:r>
          </a:p>
          <a:p>
            <a:pPr algn="ctr"/>
            <a:r>
              <a:rPr lang="en-US" sz="700" b="1" dirty="0" smtClean="0"/>
              <a:t>Young Adults  through Age 20</a:t>
            </a:r>
            <a:endParaRPr lang="en-US" sz="700" dirty="0"/>
          </a:p>
        </p:txBody>
      </p:sp>
      <p:sp>
        <p:nvSpPr>
          <p:cNvPr id="174" name="Rectangle 69"/>
          <p:cNvSpPr>
            <a:spLocks noChangeArrowheads="1"/>
          </p:cNvSpPr>
          <p:nvPr/>
        </p:nvSpPr>
        <p:spPr bwMode="auto">
          <a:xfrm>
            <a:off x="695644" y="4624187"/>
            <a:ext cx="229550" cy="200055"/>
          </a:xfrm>
          <a:prstGeom prst="rect">
            <a:avLst/>
          </a:prstGeom>
          <a:noFill/>
          <a:ln w="9525">
            <a:noFill/>
            <a:miter lim="800000"/>
            <a:headEnd/>
            <a:tailEnd/>
          </a:ln>
        </p:spPr>
        <p:txBody>
          <a:bodyPr wrap="none">
            <a:spAutoFit/>
          </a:bodyPr>
          <a:lstStyle/>
          <a:p>
            <a:pPr algn="ctr"/>
            <a:r>
              <a:rPr lang="en-US" sz="700" b="1" dirty="0"/>
              <a:t>0</a:t>
            </a:r>
          </a:p>
        </p:txBody>
      </p:sp>
      <p:sp>
        <p:nvSpPr>
          <p:cNvPr id="175" name="Rectangle 70"/>
          <p:cNvSpPr>
            <a:spLocks noChangeArrowheads="1"/>
          </p:cNvSpPr>
          <p:nvPr/>
        </p:nvSpPr>
        <p:spPr bwMode="auto">
          <a:xfrm>
            <a:off x="1085694" y="4624187"/>
            <a:ext cx="472429" cy="200055"/>
          </a:xfrm>
          <a:prstGeom prst="rect">
            <a:avLst/>
          </a:prstGeom>
          <a:noFill/>
          <a:ln w="9525">
            <a:noFill/>
            <a:miter lim="800000"/>
            <a:headEnd/>
            <a:tailEnd/>
          </a:ln>
        </p:spPr>
        <p:txBody>
          <a:bodyPr wrap="square">
            <a:spAutoFit/>
          </a:bodyPr>
          <a:lstStyle/>
          <a:p>
            <a:pPr algn="ctr"/>
            <a:r>
              <a:rPr lang="en-US" sz="700" b="1" dirty="0" smtClean="0"/>
              <a:t>1-18</a:t>
            </a:r>
            <a:endParaRPr lang="en-US" sz="700" b="1" dirty="0"/>
          </a:p>
        </p:txBody>
      </p:sp>
      <p:sp>
        <p:nvSpPr>
          <p:cNvPr id="176" name="Rectangle 71"/>
          <p:cNvSpPr>
            <a:spLocks noChangeArrowheads="1"/>
          </p:cNvSpPr>
          <p:nvPr/>
        </p:nvSpPr>
        <p:spPr bwMode="auto">
          <a:xfrm>
            <a:off x="1558123" y="4624187"/>
            <a:ext cx="611809" cy="200055"/>
          </a:xfrm>
          <a:prstGeom prst="rect">
            <a:avLst/>
          </a:prstGeom>
          <a:noFill/>
          <a:ln w="9525" algn="ctr">
            <a:noFill/>
            <a:miter lim="800000"/>
            <a:headEnd/>
            <a:tailEnd/>
          </a:ln>
        </p:spPr>
        <p:txBody>
          <a:bodyPr wrap="square">
            <a:spAutoFit/>
          </a:bodyPr>
          <a:lstStyle/>
          <a:p>
            <a:pPr algn="ctr"/>
            <a:r>
              <a:rPr lang="en-US" sz="700" b="1" dirty="0" smtClean="0"/>
              <a:t>19-20</a:t>
            </a:r>
          </a:p>
        </p:txBody>
      </p:sp>
      <p:sp>
        <p:nvSpPr>
          <p:cNvPr id="177" name="Line 81"/>
          <p:cNvSpPr>
            <a:spLocks noChangeShapeType="1"/>
          </p:cNvSpPr>
          <p:nvPr/>
        </p:nvSpPr>
        <p:spPr bwMode="auto">
          <a:xfrm flipV="1">
            <a:off x="688703" y="4791074"/>
            <a:ext cx="1394097" cy="4169"/>
          </a:xfrm>
          <a:prstGeom prst="line">
            <a:avLst/>
          </a:prstGeom>
          <a:noFill/>
          <a:ln w="9525">
            <a:solidFill>
              <a:schemeClr val="tx1"/>
            </a:solidFill>
            <a:round/>
            <a:headEnd/>
            <a:tailEnd/>
          </a:ln>
        </p:spPr>
        <p:txBody>
          <a:bodyPr/>
          <a:lstStyle/>
          <a:p>
            <a:endParaRPr lang="en-US"/>
          </a:p>
        </p:txBody>
      </p:sp>
      <p:sp>
        <p:nvSpPr>
          <p:cNvPr id="178" name="Text Box 82"/>
          <p:cNvSpPr txBox="1">
            <a:spLocks noChangeArrowheads="1"/>
          </p:cNvSpPr>
          <p:nvPr/>
        </p:nvSpPr>
        <p:spPr bwMode="auto">
          <a:xfrm>
            <a:off x="839414" y="4823290"/>
            <a:ext cx="1179807" cy="107722"/>
          </a:xfrm>
          <a:prstGeom prst="rect">
            <a:avLst/>
          </a:prstGeom>
          <a:noFill/>
          <a:ln w="9525">
            <a:noFill/>
            <a:miter lim="800000"/>
            <a:headEnd/>
            <a:tailEnd/>
          </a:ln>
        </p:spPr>
        <p:txBody>
          <a:bodyPr wrap="square" lIns="45720" tIns="0" rIns="45720" bIns="0">
            <a:spAutoFit/>
          </a:bodyPr>
          <a:lstStyle/>
          <a:p>
            <a:pPr algn="ctr"/>
            <a:r>
              <a:rPr lang="en-US" sz="700" b="1" dirty="0"/>
              <a:t>AGE IN YEARS</a:t>
            </a:r>
          </a:p>
        </p:txBody>
      </p:sp>
      <p:sp>
        <p:nvSpPr>
          <p:cNvPr id="179" name="Rectangle 102"/>
          <p:cNvSpPr>
            <a:spLocks noChangeArrowheads="1"/>
          </p:cNvSpPr>
          <p:nvPr/>
        </p:nvSpPr>
        <p:spPr bwMode="auto">
          <a:xfrm>
            <a:off x="2185859" y="248998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grpSp>
        <p:nvGrpSpPr>
          <p:cNvPr id="180" name="Group 30"/>
          <p:cNvGrpSpPr>
            <a:grpSpLocks/>
          </p:cNvGrpSpPr>
          <p:nvPr/>
        </p:nvGrpSpPr>
        <p:grpSpPr bwMode="auto">
          <a:xfrm>
            <a:off x="5760366" y="2420176"/>
            <a:ext cx="417513" cy="2232143"/>
            <a:chOff x="3399" y="1227"/>
            <a:chExt cx="302" cy="1611"/>
          </a:xfrm>
        </p:grpSpPr>
        <p:grpSp>
          <p:nvGrpSpPr>
            <p:cNvPr id="181" name="Group 31"/>
            <p:cNvGrpSpPr>
              <a:grpSpLocks/>
            </p:cNvGrpSpPr>
            <p:nvPr/>
          </p:nvGrpSpPr>
          <p:grpSpPr bwMode="auto">
            <a:xfrm>
              <a:off x="3399" y="1227"/>
              <a:ext cx="302" cy="955"/>
              <a:chOff x="3539" y="1428"/>
              <a:chExt cx="302" cy="955"/>
            </a:xfrm>
          </p:grpSpPr>
          <p:sp>
            <p:nvSpPr>
              <p:cNvPr id="183" name="Rectangle 32"/>
              <p:cNvSpPr>
                <a:spLocks noChangeArrowheads="1"/>
              </p:cNvSpPr>
              <p:nvPr/>
            </p:nvSpPr>
            <p:spPr bwMode="auto">
              <a:xfrm>
                <a:off x="3539" y="1486"/>
                <a:ext cx="302" cy="897"/>
              </a:xfrm>
              <a:prstGeom prst="rect">
                <a:avLst/>
              </a:prstGeom>
              <a:solidFill>
                <a:srgbClr val="E0C88F"/>
              </a:solidFill>
              <a:ln w="9525">
                <a:noFill/>
                <a:miter lim="800000"/>
                <a:headEnd/>
                <a:tailEnd/>
              </a:ln>
            </p:spPr>
            <p:txBody>
              <a:bodyPr/>
              <a:lstStyle/>
              <a:p>
                <a:pPr algn="ctr" eaLnBrk="0" hangingPunct="0"/>
                <a:endParaRPr lang="en-US"/>
              </a:p>
            </p:txBody>
          </p:sp>
          <p:sp>
            <p:nvSpPr>
              <p:cNvPr id="184" name="AutoShape 33"/>
              <p:cNvSpPr>
                <a:spLocks noChangeArrowheads="1"/>
              </p:cNvSpPr>
              <p:nvPr/>
            </p:nvSpPr>
            <p:spPr bwMode="auto">
              <a:xfrm>
                <a:off x="3539" y="1428"/>
                <a:ext cx="299" cy="61"/>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grpSp>
        <p:sp>
          <p:nvSpPr>
            <p:cNvPr id="182" name="Rectangle 34"/>
            <p:cNvSpPr>
              <a:spLocks noChangeArrowheads="1"/>
            </p:cNvSpPr>
            <p:nvPr/>
          </p:nvSpPr>
          <p:spPr bwMode="auto">
            <a:xfrm>
              <a:off x="3399" y="2182"/>
              <a:ext cx="302" cy="65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grpSp>
      <p:sp>
        <p:nvSpPr>
          <p:cNvPr id="185" name="Rectangle 76"/>
          <p:cNvSpPr>
            <a:spLocks noChangeArrowheads="1"/>
          </p:cNvSpPr>
          <p:nvPr/>
        </p:nvSpPr>
        <p:spPr bwMode="auto">
          <a:xfrm>
            <a:off x="6573333" y="4624187"/>
            <a:ext cx="675186" cy="415498"/>
          </a:xfrm>
          <a:prstGeom prst="rect">
            <a:avLst/>
          </a:prstGeom>
          <a:noFill/>
          <a:ln w="9525">
            <a:noFill/>
            <a:miter lim="800000"/>
            <a:headEnd/>
            <a:tailEnd/>
          </a:ln>
        </p:spPr>
        <p:txBody>
          <a:bodyPr wrap="none">
            <a:spAutoFit/>
          </a:bodyPr>
          <a:lstStyle/>
          <a:p>
            <a:pPr algn="ctr"/>
            <a:r>
              <a:rPr lang="en-US" sz="700" b="1" dirty="0" smtClean="0"/>
              <a:t>Parents of</a:t>
            </a:r>
          </a:p>
          <a:p>
            <a:pPr algn="ctr"/>
            <a:r>
              <a:rPr lang="en-US" sz="700" b="1" dirty="0" smtClean="0"/>
              <a:t> Children</a:t>
            </a:r>
          </a:p>
          <a:p>
            <a:pPr algn="ctr"/>
            <a:r>
              <a:rPr lang="en-US" sz="700" b="1" dirty="0" smtClean="0"/>
              <a:t> up to Age 19</a:t>
            </a:r>
            <a:endParaRPr lang="en-US" sz="700" dirty="0"/>
          </a:p>
        </p:txBody>
      </p:sp>
      <p:sp>
        <p:nvSpPr>
          <p:cNvPr id="186" name="Rectangle 103"/>
          <p:cNvSpPr>
            <a:spLocks noChangeArrowheads="1"/>
          </p:cNvSpPr>
          <p:nvPr/>
        </p:nvSpPr>
        <p:spPr bwMode="auto">
          <a:xfrm>
            <a:off x="5801641" y="2553998"/>
            <a:ext cx="334962" cy="357188"/>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187" name="Line 105"/>
          <p:cNvSpPr>
            <a:spLocks noChangeShapeType="1"/>
          </p:cNvSpPr>
          <p:nvPr/>
        </p:nvSpPr>
        <p:spPr bwMode="auto">
          <a:xfrm>
            <a:off x="4262115" y="2491986"/>
            <a:ext cx="2577" cy="2163290"/>
          </a:xfrm>
          <a:prstGeom prst="line">
            <a:avLst/>
          </a:prstGeom>
          <a:noFill/>
          <a:ln w="9525">
            <a:solidFill>
              <a:srgbClr val="000000"/>
            </a:solidFill>
            <a:round/>
            <a:headEnd/>
            <a:tailEnd/>
          </a:ln>
        </p:spPr>
        <p:txBody>
          <a:bodyPr/>
          <a:lstStyle/>
          <a:p>
            <a:endParaRPr lang="en-US"/>
          </a:p>
        </p:txBody>
      </p:sp>
      <p:sp>
        <p:nvSpPr>
          <p:cNvPr id="188" name="Text Box 106"/>
          <p:cNvSpPr txBox="1">
            <a:spLocks noChangeArrowheads="1"/>
          </p:cNvSpPr>
          <p:nvPr/>
        </p:nvSpPr>
        <p:spPr bwMode="auto">
          <a:xfrm>
            <a:off x="3995334" y="2426559"/>
            <a:ext cx="204918" cy="130852"/>
          </a:xfrm>
          <a:prstGeom prst="rect">
            <a:avLst/>
          </a:prstGeom>
          <a:noFill/>
          <a:ln w="9525">
            <a:noFill/>
            <a:miter lim="800000"/>
            <a:headEnd/>
            <a:tailEnd/>
          </a:ln>
        </p:spPr>
        <p:txBody>
          <a:bodyPr wrap="none" lIns="0" tIns="0" rIns="0" bIns="0"/>
          <a:lstStyle/>
          <a:p>
            <a:pPr algn="r"/>
            <a:r>
              <a:rPr lang="en-US" sz="900" b="1" dirty="0"/>
              <a:t>300%</a:t>
            </a:r>
          </a:p>
        </p:txBody>
      </p:sp>
      <p:sp>
        <p:nvSpPr>
          <p:cNvPr id="189" name="Text Box 107"/>
          <p:cNvSpPr txBox="1">
            <a:spLocks noChangeArrowheads="1"/>
          </p:cNvSpPr>
          <p:nvPr/>
        </p:nvSpPr>
        <p:spPr bwMode="auto">
          <a:xfrm>
            <a:off x="3997068" y="3122721"/>
            <a:ext cx="204918" cy="130852"/>
          </a:xfrm>
          <a:prstGeom prst="rect">
            <a:avLst/>
          </a:prstGeom>
          <a:noFill/>
          <a:ln w="9525">
            <a:noFill/>
            <a:miter lim="800000"/>
            <a:headEnd/>
            <a:tailEnd/>
          </a:ln>
        </p:spPr>
        <p:txBody>
          <a:bodyPr wrap="none" lIns="0" tIns="0" rIns="0" bIns="0"/>
          <a:lstStyle/>
          <a:p>
            <a:pPr algn="r"/>
            <a:r>
              <a:rPr lang="en-US" sz="900" b="1" dirty="0" smtClean="0"/>
              <a:t>200%</a:t>
            </a:r>
            <a:endParaRPr lang="en-US" sz="900" b="1" dirty="0"/>
          </a:p>
        </p:txBody>
      </p:sp>
      <p:sp>
        <p:nvSpPr>
          <p:cNvPr id="190" name="Text Box 110"/>
          <p:cNvSpPr txBox="1">
            <a:spLocks noChangeArrowheads="1"/>
          </p:cNvSpPr>
          <p:nvPr/>
        </p:nvSpPr>
        <p:spPr bwMode="auto">
          <a:xfrm>
            <a:off x="3983735" y="3664204"/>
            <a:ext cx="216517" cy="152661"/>
          </a:xfrm>
          <a:prstGeom prst="rect">
            <a:avLst/>
          </a:prstGeom>
          <a:noFill/>
          <a:ln w="9525">
            <a:noFill/>
            <a:miter lim="800000"/>
            <a:headEnd/>
            <a:tailEnd/>
          </a:ln>
        </p:spPr>
        <p:txBody>
          <a:bodyPr wrap="none" lIns="0" tIns="0" rIns="0" bIns="0"/>
          <a:lstStyle/>
          <a:p>
            <a:pPr algn="r"/>
            <a:r>
              <a:rPr lang="en-US" sz="900" b="1" dirty="0" smtClean="0"/>
              <a:t>133%</a:t>
            </a:r>
            <a:endParaRPr lang="en-US" sz="900" b="1" dirty="0"/>
          </a:p>
        </p:txBody>
      </p:sp>
      <p:sp>
        <p:nvSpPr>
          <p:cNvPr id="191" name="Text Box 111"/>
          <p:cNvSpPr txBox="1">
            <a:spLocks noChangeArrowheads="1"/>
          </p:cNvSpPr>
          <p:nvPr/>
        </p:nvSpPr>
        <p:spPr bwMode="auto">
          <a:xfrm>
            <a:off x="3996623" y="3959985"/>
            <a:ext cx="204918" cy="130852"/>
          </a:xfrm>
          <a:prstGeom prst="rect">
            <a:avLst/>
          </a:prstGeom>
          <a:noFill/>
          <a:ln w="9525">
            <a:noFill/>
            <a:miter lim="800000"/>
            <a:headEnd/>
            <a:tailEnd/>
          </a:ln>
        </p:spPr>
        <p:txBody>
          <a:bodyPr wrap="none" lIns="0" tIns="0" rIns="0" bIns="0"/>
          <a:lstStyle/>
          <a:p>
            <a:pPr algn="r"/>
            <a:r>
              <a:rPr lang="en-US" sz="900" b="1" dirty="0"/>
              <a:t>100%</a:t>
            </a:r>
          </a:p>
        </p:txBody>
      </p:sp>
      <p:grpSp>
        <p:nvGrpSpPr>
          <p:cNvPr id="192" name="Group 113"/>
          <p:cNvGrpSpPr>
            <a:grpSpLocks/>
          </p:cNvGrpSpPr>
          <p:nvPr/>
        </p:nvGrpSpPr>
        <p:grpSpPr bwMode="auto">
          <a:xfrm>
            <a:off x="4231183" y="2500164"/>
            <a:ext cx="33509" cy="1538878"/>
            <a:chOff x="341" y="1220"/>
            <a:chExt cx="26" cy="1129"/>
          </a:xfrm>
        </p:grpSpPr>
        <p:sp>
          <p:nvSpPr>
            <p:cNvPr id="193" name="Line 115"/>
            <p:cNvSpPr>
              <a:spLocks noChangeShapeType="1"/>
            </p:cNvSpPr>
            <p:nvPr/>
          </p:nvSpPr>
          <p:spPr bwMode="auto">
            <a:xfrm flipH="1">
              <a:off x="347" y="2349"/>
              <a:ext cx="20" cy="0"/>
            </a:xfrm>
            <a:prstGeom prst="line">
              <a:avLst/>
            </a:prstGeom>
            <a:noFill/>
            <a:ln w="9525">
              <a:solidFill>
                <a:schemeClr val="tx1"/>
              </a:solidFill>
              <a:round/>
              <a:headEnd/>
              <a:tailEnd/>
            </a:ln>
          </p:spPr>
          <p:txBody>
            <a:bodyPr/>
            <a:lstStyle/>
            <a:p>
              <a:endParaRPr lang="en-US"/>
            </a:p>
          </p:txBody>
        </p:sp>
        <p:sp>
          <p:nvSpPr>
            <p:cNvPr id="194" name="Line 116"/>
            <p:cNvSpPr>
              <a:spLocks noChangeShapeType="1"/>
            </p:cNvSpPr>
            <p:nvPr/>
          </p:nvSpPr>
          <p:spPr bwMode="auto">
            <a:xfrm>
              <a:off x="347" y="2130"/>
              <a:ext cx="18" cy="0"/>
            </a:xfrm>
            <a:prstGeom prst="line">
              <a:avLst/>
            </a:prstGeom>
            <a:noFill/>
            <a:ln w="9525">
              <a:solidFill>
                <a:schemeClr val="tx1"/>
              </a:solidFill>
              <a:round/>
              <a:headEnd/>
              <a:tailEnd/>
            </a:ln>
          </p:spPr>
          <p:txBody>
            <a:bodyPr/>
            <a:lstStyle/>
            <a:p>
              <a:endParaRPr lang="en-US"/>
            </a:p>
          </p:txBody>
        </p:sp>
        <p:sp>
          <p:nvSpPr>
            <p:cNvPr id="195" name="Line 119"/>
            <p:cNvSpPr>
              <a:spLocks noChangeShapeType="1"/>
            </p:cNvSpPr>
            <p:nvPr/>
          </p:nvSpPr>
          <p:spPr bwMode="auto">
            <a:xfrm>
              <a:off x="341" y="1725"/>
              <a:ext cx="23" cy="0"/>
            </a:xfrm>
            <a:prstGeom prst="line">
              <a:avLst/>
            </a:prstGeom>
            <a:noFill/>
            <a:ln w="9525">
              <a:solidFill>
                <a:schemeClr val="tx1"/>
              </a:solidFill>
              <a:round/>
              <a:headEnd/>
              <a:tailEnd/>
            </a:ln>
          </p:spPr>
          <p:txBody>
            <a:bodyPr/>
            <a:lstStyle/>
            <a:p>
              <a:endParaRPr lang="en-US"/>
            </a:p>
          </p:txBody>
        </p:sp>
        <p:sp>
          <p:nvSpPr>
            <p:cNvPr id="196" name="Line 120"/>
            <p:cNvSpPr>
              <a:spLocks noChangeShapeType="1"/>
            </p:cNvSpPr>
            <p:nvPr/>
          </p:nvSpPr>
          <p:spPr bwMode="auto">
            <a:xfrm flipV="1">
              <a:off x="341" y="1220"/>
              <a:ext cx="24" cy="0"/>
            </a:xfrm>
            <a:prstGeom prst="line">
              <a:avLst/>
            </a:prstGeom>
            <a:noFill/>
            <a:ln w="9525">
              <a:solidFill>
                <a:schemeClr val="tx1"/>
              </a:solidFill>
              <a:round/>
              <a:headEnd/>
              <a:tailEnd/>
            </a:ln>
          </p:spPr>
          <p:txBody>
            <a:bodyPr/>
            <a:lstStyle/>
            <a:p>
              <a:endParaRPr lang="en-US"/>
            </a:p>
          </p:txBody>
        </p:sp>
      </p:grpSp>
      <p:sp>
        <p:nvSpPr>
          <p:cNvPr id="197" name="Rectangle 74"/>
          <p:cNvSpPr>
            <a:spLocks noChangeArrowheads="1"/>
          </p:cNvSpPr>
          <p:nvPr/>
        </p:nvSpPr>
        <p:spPr bwMode="auto">
          <a:xfrm>
            <a:off x="5192954" y="4624187"/>
            <a:ext cx="620592" cy="307777"/>
          </a:xfrm>
          <a:prstGeom prst="rect">
            <a:avLst/>
          </a:prstGeom>
          <a:noFill/>
          <a:ln w="9525">
            <a:noFill/>
            <a:miter lim="800000"/>
            <a:headEnd/>
            <a:tailEnd/>
          </a:ln>
        </p:spPr>
        <p:txBody>
          <a:bodyPr wrap="square">
            <a:spAutoFit/>
          </a:bodyPr>
          <a:lstStyle/>
          <a:p>
            <a:pPr algn="ctr"/>
            <a:r>
              <a:rPr lang="en-US" sz="700" b="1" dirty="0" smtClean="0"/>
              <a:t>HIV Positive</a:t>
            </a:r>
            <a:endParaRPr lang="en-US" sz="700" dirty="0"/>
          </a:p>
        </p:txBody>
      </p:sp>
      <p:grpSp>
        <p:nvGrpSpPr>
          <p:cNvPr id="198" name="Group 152"/>
          <p:cNvGrpSpPr>
            <a:grpSpLocks/>
          </p:cNvGrpSpPr>
          <p:nvPr/>
        </p:nvGrpSpPr>
        <p:grpSpPr bwMode="auto">
          <a:xfrm>
            <a:off x="7648030" y="2504910"/>
            <a:ext cx="420688" cy="2147409"/>
            <a:chOff x="7092673" y="2041927"/>
            <a:chExt cx="481012" cy="2457399"/>
          </a:xfrm>
        </p:grpSpPr>
        <p:sp>
          <p:nvSpPr>
            <p:cNvPr id="199" name="Rectangle 123"/>
            <p:cNvSpPr>
              <a:spLocks noChangeArrowheads="1"/>
            </p:cNvSpPr>
            <p:nvPr/>
          </p:nvSpPr>
          <p:spPr bwMode="auto">
            <a:xfrm>
              <a:off x="7092673" y="2455700"/>
              <a:ext cx="481012" cy="2043626"/>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00" name="Rectangle 125"/>
            <p:cNvSpPr>
              <a:spLocks noChangeArrowheads="1"/>
            </p:cNvSpPr>
            <p:nvPr/>
          </p:nvSpPr>
          <p:spPr bwMode="auto">
            <a:xfrm>
              <a:off x="7092673" y="2041927"/>
              <a:ext cx="477381" cy="413771"/>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1" name="Rectangle 127"/>
          <p:cNvSpPr>
            <a:spLocks noChangeArrowheads="1"/>
          </p:cNvSpPr>
          <p:nvPr/>
        </p:nvSpPr>
        <p:spPr bwMode="auto">
          <a:xfrm>
            <a:off x="7590484" y="4624187"/>
            <a:ext cx="597496" cy="630942"/>
          </a:xfrm>
          <a:prstGeom prst="rect">
            <a:avLst/>
          </a:prstGeom>
          <a:noFill/>
          <a:ln w="9525">
            <a:noFill/>
            <a:miter lim="800000"/>
            <a:headEnd/>
            <a:tailEnd/>
          </a:ln>
        </p:spPr>
        <p:txBody>
          <a:bodyPr wrap="square">
            <a:spAutoFit/>
          </a:bodyPr>
          <a:lstStyle/>
          <a:p>
            <a:pPr algn="ctr"/>
            <a:r>
              <a:rPr lang="en-US" sz="700" b="1" dirty="0" smtClean="0"/>
              <a:t>Individuals with Breast or Cervical </a:t>
            </a:r>
            <a:r>
              <a:rPr lang="en-US" sz="700" b="1" dirty="0"/>
              <a:t>C</a:t>
            </a:r>
            <a:r>
              <a:rPr lang="en-US" sz="700" b="1" dirty="0" smtClean="0"/>
              <a:t>ancer</a:t>
            </a:r>
          </a:p>
        </p:txBody>
      </p:sp>
      <p:sp>
        <p:nvSpPr>
          <p:cNvPr id="202" name="Rectangle 130"/>
          <p:cNvSpPr>
            <a:spLocks noChangeArrowheads="1"/>
          </p:cNvSpPr>
          <p:nvPr/>
        </p:nvSpPr>
        <p:spPr bwMode="auto">
          <a:xfrm>
            <a:off x="8127391" y="2504910"/>
            <a:ext cx="420624" cy="2142164"/>
          </a:xfrm>
          <a:prstGeom prst="rect">
            <a:avLst/>
          </a:prstGeom>
          <a:solidFill>
            <a:schemeClr val="accent6">
              <a:lumMod val="60000"/>
              <a:lumOff val="40000"/>
            </a:schemeClr>
          </a:solidFill>
          <a:ln w="9525">
            <a:noFill/>
            <a:miter lim="800000"/>
            <a:headEnd/>
            <a:tailEnd/>
          </a:ln>
        </p:spPr>
        <p:txBody>
          <a:bodyPr/>
          <a:lstStyle/>
          <a:p>
            <a:pPr algn="ctr" eaLnBrk="0" hangingPunct="0">
              <a:defRPr/>
            </a:pPr>
            <a:endParaRPr lang="en-US" dirty="0">
              <a:cs typeface="Calibri" pitchFamily="34" charset="0"/>
            </a:endParaRPr>
          </a:p>
        </p:txBody>
      </p:sp>
      <p:sp>
        <p:nvSpPr>
          <p:cNvPr id="203" name="Rectangle 77"/>
          <p:cNvSpPr>
            <a:spLocks noChangeArrowheads="1"/>
          </p:cNvSpPr>
          <p:nvPr/>
        </p:nvSpPr>
        <p:spPr bwMode="auto">
          <a:xfrm>
            <a:off x="5727591" y="4624187"/>
            <a:ext cx="506870" cy="200055"/>
          </a:xfrm>
          <a:prstGeom prst="rect">
            <a:avLst/>
          </a:prstGeom>
          <a:noFill/>
          <a:ln w="9525">
            <a:noFill/>
            <a:miter lim="800000"/>
            <a:headEnd/>
            <a:tailEnd/>
          </a:ln>
        </p:spPr>
        <p:txBody>
          <a:bodyPr wrap="none">
            <a:spAutoFit/>
          </a:bodyPr>
          <a:lstStyle/>
          <a:p>
            <a:pPr algn="ctr"/>
            <a:r>
              <a:rPr lang="en-US" sz="700" b="1" dirty="0" smtClean="0"/>
              <a:t>Disabled</a:t>
            </a:r>
          </a:p>
        </p:txBody>
      </p:sp>
      <p:grpSp>
        <p:nvGrpSpPr>
          <p:cNvPr id="204" name="Group 150"/>
          <p:cNvGrpSpPr>
            <a:grpSpLocks/>
          </p:cNvGrpSpPr>
          <p:nvPr/>
        </p:nvGrpSpPr>
        <p:grpSpPr bwMode="auto">
          <a:xfrm>
            <a:off x="6704135" y="2508420"/>
            <a:ext cx="417722" cy="2146856"/>
            <a:chOff x="4832350" y="2039438"/>
            <a:chExt cx="481014" cy="2465887"/>
          </a:xfrm>
        </p:grpSpPr>
        <p:sp>
          <p:nvSpPr>
            <p:cNvPr id="205" name="Rectangle 140"/>
            <p:cNvSpPr>
              <a:spLocks noChangeArrowheads="1"/>
            </p:cNvSpPr>
            <p:nvPr/>
          </p:nvSpPr>
          <p:spPr bwMode="auto">
            <a:xfrm>
              <a:off x="4832351" y="3463914"/>
              <a:ext cx="481013" cy="104141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06" name="Rectangle 142"/>
            <p:cNvSpPr>
              <a:spLocks noChangeArrowheads="1"/>
            </p:cNvSpPr>
            <p:nvPr/>
          </p:nvSpPr>
          <p:spPr bwMode="auto">
            <a:xfrm>
              <a:off x="4832350" y="2039438"/>
              <a:ext cx="481013" cy="1424474"/>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7" name="TextBox 6"/>
          <p:cNvSpPr txBox="1">
            <a:spLocks noChangeArrowheads="1"/>
          </p:cNvSpPr>
          <p:nvPr/>
        </p:nvSpPr>
        <p:spPr bwMode="auto">
          <a:xfrm>
            <a:off x="457200" y="5929294"/>
            <a:ext cx="7620000" cy="461665"/>
          </a:xfrm>
          <a:prstGeom prst="rect">
            <a:avLst/>
          </a:prstGeom>
          <a:noFill/>
          <a:ln w="9525">
            <a:noFill/>
            <a:miter lim="800000"/>
            <a:headEnd/>
            <a:tailEnd/>
          </a:ln>
        </p:spPr>
        <p:txBody>
          <a:bodyPr wrap="square" lIns="0" rIns="0" anchor="b">
            <a:spAutoFit/>
          </a:bodyPr>
          <a:lstStyle/>
          <a:p>
            <a:r>
              <a:rPr lang="en-US" sz="800" dirty="0" smtClean="0">
                <a:solidFill>
                  <a:srgbClr val="1C1C1C"/>
                </a:solidFill>
              </a:rPr>
              <a:t>FPL </a:t>
            </a:r>
            <a:r>
              <a:rPr lang="en-US" sz="800" dirty="0">
                <a:solidFill>
                  <a:srgbClr val="1C1C1C"/>
                </a:solidFill>
              </a:rPr>
              <a:t>= </a:t>
            </a:r>
            <a:r>
              <a:rPr lang="en-US" sz="800" dirty="0" smtClean="0">
                <a:solidFill>
                  <a:srgbClr val="1C1C1C"/>
                </a:solidFill>
              </a:rPr>
              <a:t>income as percent of federal </a:t>
            </a:r>
            <a:r>
              <a:rPr lang="en-US" sz="800" dirty="0">
                <a:solidFill>
                  <a:srgbClr val="1C1C1C"/>
                </a:solidFill>
              </a:rPr>
              <a:t>poverty </a:t>
            </a:r>
            <a:r>
              <a:rPr lang="en-US" sz="800" dirty="0" smtClean="0">
                <a:solidFill>
                  <a:srgbClr val="1C1C1C"/>
                </a:solidFill>
              </a:rPr>
              <a:t>level; in 2015 100% FPL for a family of four was $24,250.</a:t>
            </a:r>
          </a:p>
          <a:p>
            <a:r>
              <a:rPr lang="en-US" sz="600" dirty="0" smtClean="0">
                <a:solidFill>
                  <a:srgbClr val="1C1C1C"/>
                </a:solidFill>
              </a:rPr>
              <a:t>NOTE</a:t>
            </a:r>
            <a:r>
              <a:rPr lang="en-US" sz="600" dirty="0">
                <a:solidFill>
                  <a:srgbClr val="1C1C1C"/>
                </a:solidFill>
              </a:rPr>
              <a:t>: </a:t>
            </a:r>
            <a:r>
              <a:rPr lang="en-US" sz="800" dirty="0">
                <a:solidFill>
                  <a:srgbClr val="1C1C1C"/>
                </a:solidFill>
              </a:rPr>
              <a:t>In general, the eligibility level for seniors age 65 and older is </a:t>
            </a:r>
            <a:r>
              <a:rPr lang="en-US" sz="800" dirty="0" smtClean="0">
                <a:solidFill>
                  <a:srgbClr val="1C1C1C"/>
                </a:solidFill>
              </a:rPr>
              <a:t>100 percent </a:t>
            </a:r>
            <a:r>
              <a:rPr lang="en-US" sz="800" dirty="0">
                <a:solidFill>
                  <a:srgbClr val="1C1C1C"/>
                </a:solidFill>
              </a:rPr>
              <a:t>of FPL and assets of </a:t>
            </a:r>
            <a:r>
              <a:rPr lang="en-US" sz="800" dirty="0" smtClean="0">
                <a:solidFill>
                  <a:srgbClr val="1C1C1C"/>
                </a:solidFill>
              </a:rPr>
              <a:t>up to $2,000 </a:t>
            </a:r>
            <a:r>
              <a:rPr lang="en-US" sz="800" dirty="0">
                <a:solidFill>
                  <a:srgbClr val="1C1C1C"/>
                </a:solidFill>
              </a:rPr>
              <a:t>for an individual or </a:t>
            </a:r>
            <a:r>
              <a:rPr lang="en-US" sz="800" dirty="0" smtClean="0">
                <a:solidFill>
                  <a:srgbClr val="1C1C1C"/>
                </a:solidFill>
              </a:rPr>
              <a:t>$3,000 </a:t>
            </a:r>
            <a:r>
              <a:rPr lang="en-US" sz="800" dirty="0">
                <a:solidFill>
                  <a:srgbClr val="1C1C1C"/>
                </a:solidFill>
              </a:rPr>
              <a:t>for a couple. </a:t>
            </a:r>
            <a:r>
              <a:rPr lang="en-US" sz="800" dirty="0" smtClean="0">
                <a:solidFill>
                  <a:srgbClr val="1C1C1C"/>
                </a:solidFill>
              </a:rPr>
              <a:t>More </a:t>
            </a:r>
            <a:r>
              <a:rPr lang="en-US" sz="800" dirty="0">
                <a:solidFill>
                  <a:srgbClr val="1C1C1C"/>
                </a:solidFill>
              </a:rPr>
              <a:t>generous eligibility rules apply for seniors residing in nursing facilities or enrolled in special waiver programs</a:t>
            </a:r>
            <a:r>
              <a:rPr lang="en-US" sz="800" dirty="0"/>
              <a:t>.  </a:t>
            </a:r>
          </a:p>
        </p:txBody>
      </p:sp>
      <p:sp>
        <p:nvSpPr>
          <p:cNvPr id="208" name="Rectangle 78"/>
          <p:cNvSpPr>
            <a:spLocks noChangeArrowheads="1"/>
          </p:cNvSpPr>
          <p:nvPr/>
        </p:nvSpPr>
        <p:spPr bwMode="auto">
          <a:xfrm>
            <a:off x="7143719" y="4624187"/>
            <a:ext cx="524503" cy="307777"/>
          </a:xfrm>
          <a:prstGeom prst="rect">
            <a:avLst/>
          </a:prstGeom>
          <a:noFill/>
          <a:ln w="9525">
            <a:noFill/>
            <a:miter lim="800000"/>
            <a:headEnd/>
            <a:tailEnd/>
          </a:ln>
        </p:spPr>
        <p:txBody>
          <a:bodyPr wrap="none">
            <a:spAutoFit/>
          </a:bodyPr>
          <a:lstStyle/>
          <a:p>
            <a:pPr algn="ctr"/>
            <a:r>
              <a:rPr lang="en-US" sz="700" b="1" dirty="0" smtClean="0"/>
              <a:t>Pregnant</a:t>
            </a:r>
          </a:p>
          <a:p>
            <a:pPr algn="ctr"/>
            <a:r>
              <a:rPr lang="en-US" sz="700" b="1" dirty="0" smtClean="0"/>
              <a:t>All Ages</a:t>
            </a:r>
            <a:endParaRPr lang="en-US" sz="700" dirty="0"/>
          </a:p>
        </p:txBody>
      </p:sp>
      <p:grpSp>
        <p:nvGrpSpPr>
          <p:cNvPr id="209" name="Group 151"/>
          <p:cNvGrpSpPr>
            <a:grpSpLocks/>
          </p:cNvGrpSpPr>
          <p:nvPr/>
        </p:nvGrpSpPr>
        <p:grpSpPr bwMode="auto">
          <a:xfrm>
            <a:off x="7169796" y="2504909"/>
            <a:ext cx="420688" cy="2147410"/>
            <a:chOff x="5956300" y="2039730"/>
            <a:chExt cx="482601" cy="2465595"/>
          </a:xfrm>
        </p:grpSpPr>
        <p:sp>
          <p:nvSpPr>
            <p:cNvPr id="210" name="Rectangle 144"/>
            <p:cNvSpPr>
              <a:spLocks noChangeArrowheads="1"/>
            </p:cNvSpPr>
            <p:nvPr/>
          </p:nvSpPr>
          <p:spPr bwMode="auto">
            <a:xfrm>
              <a:off x="5957888" y="2824204"/>
              <a:ext cx="481013" cy="168112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11" name="Rectangle 145"/>
            <p:cNvSpPr>
              <a:spLocks noChangeArrowheads="1"/>
            </p:cNvSpPr>
            <p:nvPr/>
          </p:nvSpPr>
          <p:spPr bwMode="auto">
            <a:xfrm>
              <a:off x="5956300" y="2039730"/>
              <a:ext cx="482601" cy="78488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12" name="Slide Number Placeholder 153"/>
          <p:cNvSpPr>
            <a:spLocks noGrp="1"/>
          </p:cNvSpPr>
          <p:nvPr>
            <p:ph type="sldNum" sz="quarter" idx="10"/>
          </p:nvPr>
        </p:nvSpPr>
        <p:spPr>
          <a:xfrm>
            <a:off x="8747125" y="6559550"/>
            <a:ext cx="396875" cy="296863"/>
          </a:xfrm>
        </p:spPr>
        <p:txBody>
          <a:bodyPr/>
          <a:lstStyle/>
          <a:p>
            <a:pPr>
              <a:defRPr/>
            </a:pPr>
            <a:fld id="{B8738A8D-B03E-4C9C-AB40-1432D0977113}" type="slidenum">
              <a:rPr lang="en-US" smtClean="0"/>
              <a:pPr>
                <a:defRPr/>
              </a:pPr>
              <a:t>7</a:t>
            </a:fld>
            <a:endParaRPr lang="en-US" dirty="0"/>
          </a:p>
        </p:txBody>
      </p:sp>
      <p:sp>
        <p:nvSpPr>
          <p:cNvPr id="213" name="Text Box 51"/>
          <p:cNvSpPr txBox="1">
            <a:spLocks noChangeArrowheads="1"/>
          </p:cNvSpPr>
          <p:nvPr/>
        </p:nvSpPr>
        <p:spPr bwMode="auto">
          <a:xfrm>
            <a:off x="395573" y="3472148"/>
            <a:ext cx="219489" cy="132720"/>
          </a:xfrm>
          <a:prstGeom prst="rect">
            <a:avLst/>
          </a:prstGeom>
          <a:noFill/>
          <a:ln w="9525">
            <a:noFill/>
            <a:miter lim="800000"/>
            <a:headEnd/>
            <a:tailEnd/>
          </a:ln>
        </p:spPr>
        <p:txBody>
          <a:bodyPr wrap="none" lIns="0" tIns="0" rIns="0" bIns="0"/>
          <a:lstStyle/>
          <a:p>
            <a:pPr algn="r"/>
            <a:r>
              <a:rPr lang="en-US" sz="900" b="1" dirty="0" smtClean="0"/>
              <a:t>150%</a:t>
            </a:r>
            <a:endParaRPr lang="en-US" sz="900" b="1" dirty="0"/>
          </a:p>
        </p:txBody>
      </p:sp>
      <p:sp>
        <p:nvSpPr>
          <p:cNvPr id="214" name="Line 57"/>
          <p:cNvSpPr>
            <a:spLocks noChangeShapeType="1"/>
          </p:cNvSpPr>
          <p:nvPr/>
        </p:nvSpPr>
        <p:spPr bwMode="auto">
          <a:xfrm>
            <a:off x="640717" y="3559184"/>
            <a:ext cx="43363" cy="0"/>
          </a:xfrm>
          <a:prstGeom prst="line">
            <a:avLst/>
          </a:prstGeom>
          <a:noFill/>
          <a:ln w="9525">
            <a:solidFill>
              <a:schemeClr val="tx1"/>
            </a:solidFill>
            <a:round/>
            <a:headEnd/>
            <a:tailEnd/>
          </a:ln>
        </p:spPr>
        <p:txBody>
          <a:bodyPr/>
          <a:lstStyle/>
          <a:p>
            <a:endParaRPr lang="en-US"/>
          </a:p>
        </p:txBody>
      </p:sp>
      <p:sp>
        <p:nvSpPr>
          <p:cNvPr id="215" name="Text Box 110"/>
          <p:cNvSpPr txBox="1">
            <a:spLocks noChangeArrowheads="1"/>
          </p:cNvSpPr>
          <p:nvPr/>
        </p:nvSpPr>
        <p:spPr bwMode="auto">
          <a:xfrm>
            <a:off x="3997068" y="3502460"/>
            <a:ext cx="204918" cy="132720"/>
          </a:xfrm>
          <a:prstGeom prst="rect">
            <a:avLst/>
          </a:prstGeom>
          <a:noFill/>
          <a:ln w="9525">
            <a:noFill/>
            <a:miter lim="800000"/>
            <a:headEnd/>
            <a:tailEnd/>
          </a:ln>
        </p:spPr>
        <p:txBody>
          <a:bodyPr wrap="none" lIns="0" tIns="0" rIns="0" bIns="0"/>
          <a:lstStyle/>
          <a:p>
            <a:pPr algn="r"/>
            <a:r>
              <a:rPr lang="en-US" sz="900" b="1" dirty="0" smtClean="0"/>
              <a:t>150%</a:t>
            </a:r>
            <a:endParaRPr lang="en-US" sz="900" b="1" dirty="0"/>
          </a:p>
        </p:txBody>
      </p:sp>
      <p:sp>
        <p:nvSpPr>
          <p:cNvPr id="216" name="Line 119"/>
          <p:cNvSpPr>
            <a:spLocks noChangeShapeType="1"/>
          </p:cNvSpPr>
          <p:nvPr/>
        </p:nvSpPr>
        <p:spPr bwMode="auto">
          <a:xfrm flipH="1" flipV="1">
            <a:off x="4231184" y="3568819"/>
            <a:ext cx="30930" cy="0"/>
          </a:xfrm>
          <a:prstGeom prst="line">
            <a:avLst/>
          </a:prstGeom>
          <a:noFill/>
          <a:ln w="9525">
            <a:solidFill>
              <a:schemeClr val="tx1"/>
            </a:solidFill>
            <a:round/>
            <a:headEnd/>
            <a:tailEnd/>
          </a:ln>
        </p:spPr>
        <p:txBody>
          <a:bodyPr/>
          <a:lstStyle/>
          <a:p>
            <a:endParaRPr lang="en-US"/>
          </a:p>
        </p:txBody>
      </p:sp>
      <p:sp>
        <p:nvSpPr>
          <p:cNvPr id="217" name="Rectangle 76"/>
          <p:cNvSpPr>
            <a:spLocks noChangeArrowheads="1"/>
          </p:cNvSpPr>
          <p:nvPr/>
        </p:nvSpPr>
        <p:spPr bwMode="auto">
          <a:xfrm>
            <a:off x="4253841" y="4624187"/>
            <a:ext cx="585774" cy="200055"/>
          </a:xfrm>
          <a:prstGeom prst="rect">
            <a:avLst/>
          </a:prstGeom>
          <a:noFill/>
          <a:ln w="9525">
            <a:noFill/>
            <a:miter lim="800000"/>
            <a:headEnd/>
            <a:tailEnd/>
          </a:ln>
        </p:spPr>
        <p:txBody>
          <a:bodyPr wrap="square">
            <a:spAutoFit/>
          </a:bodyPr>
          <a:lstStyle/>
          <a:p>
            <a:pPr algn="ctr"/>
            <a:r>
              <a:rPr lang="en-US" sz="700" b="1" dirty="0" smtClean="0"/>
              <a:t>All Other</a:t>
            </a:r>
            <a:endParaRPr lang="en-US" sz="700" dirty="0"/>
          </a:p>
        </p:txBody>
      </p:sp>
      <p:sp>
        <p:nvSpPr>
          <p:cNvPr id="218" name="Text Box 107"/>
          <p:cNvSpPr txBox="1">
            <a:spLocks noChangeArrowheads="1"/>
          </p:cNvSpPr>
          <p:nvPr/>
        </p:nvSpPr>
        <p:spPr bwMode="auto">
          <a:xfrm>
            <a:off x="3997068" y="2806025"/>
            <a:ext cx="204918" cy="132720"/>
          </a:xfrm>
          <a:prstGeom prst="rect">
            <a:avLst/>
          </a:prstGeom>
          <a:noFill/>
          <a:ln w="9525">
            <a:noFill/>
            <a:miter lim="800000"/>
            <a:headEnd/>
            <a:tailEnd/>
          </a:ln>
        </p:spPr>
        <p:txBody>
          <a:bodyPr wrap="none" lIns="0" tIns="0" rIns="0" bIns="0"/>
          <a:lstStyle/>
          <a:p>
            <a:pPr algn="r"/>
            <a:r>
              <a:rPr lang="en-US" sz="900" b="1" dirty="0" smtClean="0"/>
              <a:t>250%</a:t>
            </a:r>
            <a:endParaRPr lang="en-US" sz="900" b="1" dirty="0"/>
          </a:p>
        </p:txBody>
      </p:sp>
      <p:sp>
        <p:nvSpPr>
          <p:cNvPr id="219" name="Line 119"/>
          <p:cNvSpPr>
            <a:spLocks noChangeShapeType="1"/>
          </p:cNvSpPr>
          <p:nvPr/>
        </p:nvSpPr>
        <p:spPr bwMode="auto">
          <a:xfrm flipH="1">
            <a:off x="4238914" y="2866704"/>
            <a:ext cx="23195" cy="3"/>
          </a:xfrm>
          <a:prstGeom prst="line">
            <a:avLst/>
          </a:prstGeom>
          <a:noFill/>
          <a:ln w="9525">
            <a:solidFill>
              <a:schemeClr val="tx1"/>
            </a:solidFill>
            <a:round/>
            <a:headEnd/>
            <a:tailEnd/>
          </a:ln>
        </p:spPr>
        <p:txBody>
          <a:bodyPr/>
          <a:lstStyle/>
          <a:p>
            <a:endParaRPr lang="en-US"/>
          </a:p>
        </p:txBody>
      </p:sp>
      <p:sp>
        <p:nvSpPr>
          <p:cNvPr id="220" name="Rectangle 10"/>
          <p:cNvSpPr>
            <a:spLocks noChangeArrowheads="1"/>
          </p:cNvSpPr>
          <p:nvPr/>
        </p:nvSpPr>
        <p:spPr bwMode="auto">
          <a:xfrm>
            <a:off x="1447919" y="3562461"/>
            <a:ext cx="647581" cy="1075800"/>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21" name="Rectangle 41"/>
          <p:cNvSpPr>
            <a:spLocks noChangeArrowheads="1"/>
          </p:cNvSpPr>
          <p:nvPr/>
        </p:nvSpPr>
        <p:spPr bwMode="auto">
          <a:xfrm>
            <a:off x="6230735" y="3740279"/>
            <a:ext cx="420687" cy="917918"/>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22" name="Rectangle 77"/>
          <p:cNvSpPr>
            <a:spLocks noChangeArrowheads="1"/>
          </p:cNvSpPr>
          <p:nvPr/>
        </p:nvSpPr>
        <p:spPr bwMode="auto">
          <a:xfrm>
            <a:off x="6096915" y="4624187"/>
            <a:ext cx="657225" cy="523220"/>
          </a:xfrm>
          <a:prstGeom prst="rect">
            <a:avLst/>
          </a:prstGeom>
          <a:noFill/>
          <a:ln w="9525">
            <a:noFill/>
            <a:miter lim="800000"/>
            <a:headEnd/>
            <a:tailEnd/>
          </a:ln>
        </p:spPr>
        <p:txBody>
          <a:bodyPr wrap="square">
            <a:spAutoFit/>
          </a:bodyPr>
          <a:lstStyle/>
          <a:p>
            <a:pPr algn="ctr"/>
            <a:r>
              <a:rPr lang="en-US" sz="700" b="1" dirty="0" smtClean="0"/>
              <a:t>Individuals Receiving</a:t>
            </a:r>
          </a:p>
          <a:p>
            <a:pPr algn="ctr"/>
            <a:r>
              <a:rPr lang="en-US" sz="700" b="1" dirty="0" smtClean="0"/>
              <a:t> Services from DMH</a:t>
            </a:r>
            <a:endParaRPr lang="en-US" sz="700" b="1" dirty="0"/>
          </a:p>
        </p:txBody>
      </p:sp>
      <p:sp>
        <p:nvSpPr>
          <p:cNvPr id="223" name="Rectangle 67"/>
          <p:cNvSpPr>
            <a:spLocks noChangeArrowheads="1"/>
          </p:cNvSpPr>
          <p:nvPr/>
        </p:nvSpPr>
        <p:spPr bwMode="auto">
          <a:xfrm>
            <a:off x="2018388" y="4641165"/>
            <a:ext cx="690562" cy="184666"/>
          </a:xfrm>
          <a:prstGeom prst="rect">
            <a:avLst/>
          </a:prstGeom>
          <a:noFill/>
          <a:ln w="9525">
            <a:noFill/>
            <a:miter lim="800000"/>
            <a:headEnd/>
            <a:tailEnd/>
          </a:ln>
        </p:spPr>
        <p:txBody>
          <a:bodyPr wrap="square">
            <a:spAutoFit/>
          </a:bodyPr>
          <a:lstStyle/>
          <a:p>
            <a:pPr algn="ctr"/>
            <a:endParaRPr lang="en-US" sz="600" dirty="0"/>
          </a:p>
        </p:txBody>
      </p:sp>
      <p:sp>
        <p:nvSpPr>
          <p:cNvPr id="224" name="Rectangle 42"/>
          <p:cNvSpPr>
            <a:spLocks noChangeArrowheads="1"/>
          </p:cNvSpPr>
          <p:nvPr/>
        </p:nvSpPr>
        <p:spPr bwMode="auto">
          <a:xfrm>
            <a:off x="5292523" y="3188502"/>
            <a:ext cx="411826" cy="552033"/>
          </a:xfrm>
          <a:prstGeom prst="rect">
            <a:avLst/>
          </a:prstGeom>
          <a:solidFill>
            <a:schemeClr val="accent3"/>
          </a:solidFill>
          <a:ln w="9525">
            <a:noFill/>
            <a:miter lim="800000"/>
            <a:headEnd/>
            <a:tailEnd/>
          </a:ln>
        </p:spPr>
        <p:txBody>
          <a:bodyPr/>
          <a:lstStyle/>
          <a:p>
            <a:pPr algn="ctr" eaLnBrk="0" hangingPunct="0"/>
            <a:endParaRPr lang="en-US"/>
          </a:p>
        </p:txBody>
      </p:sp>
      <p:sp>
        <p:nvSpPr>
          <p:cNvPr id="225" name="Rectangle 127"/>
          <p:cNvSpPr>
            <a:spLocks noChangeArrowheads="1"/>
          </p:cNvSpPr>
          <p:nvPr/>
        </p:nvSpPr>
        <p:spPr bwMode="auto">
          <a:xfrm>
            <a:off x="8068854" y="4624187"/>
            <a:ext cx="554573" cy="415498"/>
          </a:xfrm>
          <a:prstGeom prst="rect">
            <a:avLst/>
          </a:prstGeom>
          <a:noFill/>
          <a:ln w="9525">
            <a:noFill/>
            <a:miter lim="800000"/>
            <a:headEnd/>
            <a:tailEnd/>
          </a:ln>
        </p:spPr>
        <p:txBody>
          <a:bodyPr wrap="square">
            <a:spAutoFit/>
          </a:bodyPr>
          <a:lstStyle/>
          <a:p>
            <a:pPr algn="ctr"/>
            <a:r>
              <a:rPr lang="en-US" sz="700" b="1" dirty="0" smtClean="0"/>
              <a:t>HCBS Waiver Group</a:t>
            </a:r>
            <a:endParaRPr lang="en-US" sz="700" dirty="0"/>
          </a:p>
        </p:txBody>
      </p:sp>
      <p:sp>
        <p:nvSpPr>
          <p:cNvPr id="226" name="Rectangle 42"/>
          <p:cNvSpPr>
            <a:spLocks noChangeArrowheads="1"/>
          </p:cNvSpPr>
          <p:nvPr/>
        </p:nvSpPr>
        <p:spPr bwMode="auto">
          <a:xfrm>
            <a:off x="4343305" y="3740533"/>
            <a:ext cx="406844" cy="917663"/>
          </a:xfrm>
          <a:prstGeom prst="rect">
            <a:avLst/>
          </a:prstGeom>
          <a:solidFill>
            <a:schemeClr val="accent1">
              <a:lumMod val="75000"/>
            </a:schemeClr>
          </a:solidFill>
          <a:ln w="9525">
            <a:noFill/>
            <a:miter lim="800000"/>
            <a:headEnd/>
            <a:tailEnd/>
          </a:ln>
        </p:spPr>
        <p:txBody>
          <a:bodyPr/>
          <a:lstStyle/>
          <a:p>
            <a:pPr algn="ctr" eaLnBrk="0" hangingPunct="0"/>
            <a:endParaRPr lang="en-US"/>
          </a:p>
        </p:txBody>
      </p:sp>
      <p:sp>
        <p:nvSpPr>
          <p:cNvPr id="227" name="Rectangle 142"/>
          <p:cNvSpPr>
            <a:spLocks noChangeArrowheads="1"/>
          </p:cNvSpPr>
          <p:nvPr/>
        </p:nvSpPr>
        <p:spPr bwMode="auto">
          <a:xfrm>
            <a:off x="6230735" y="2508420"/>
            <a:ext cx="419100" cy="1231859"/>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8" name="Rectangle 142"/>
          <p:cNvSpPr>
            <a:spLocks noChangeArrowheads="1"/>
          </p:cNvSpPr>
          <p:nvPr/>
        </p:nvSpPr>
        <p:spPr bwMode="auto">
          <a:xfrm>
            <a:off x="5292522" y="2508420"/>
            <a:ext cx="411825" cy="6797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9" name="Rectangle 142"/>
          <p:cNvSpPr>
            <a:spLocks noChangeArrowheads="1"/>
          </p:cNvSpPr>
          <p:nvPr/>
        </p:nvSpPr>
        <p:spPr bwMode="auto">
          <a:xfrm>
            <a:off x="4343305" y="2504909"/>
            <a:ext cx="406845" cy="1235623"/>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0" name="Rectangle 67"/>
          <p:cNvSpPr>
            <a:spLocks noChangeArrowheads="1"/>
          </p:cNvSpPr>
          <p:nvPr/>
        </p:nvSpPr>
        <p:spPr bwMode="auto">
          <a:xfrm>
            <a:off x="2603501" y="4624187"/>
            <a:ext cx="655332" cy="523220"/>
          </a:xfrm>
          <a:prstGeom prst="rect">
            <a:avLst/>
          </a:prstGeom>
          <a:noFill/>
          <a:ln w="9525">
            <a:noFill/>
            <a:miter lim="800000"/>
            <a:headEnd/>
            <a:tailEnd/>
          </a:ln>
        </p:spPr>
        <p:txBody>
          <a:bodyPr wrap="square">
            <a:spAutoFit/>
          </a:bodyPr>
          <a:lstStyle/>
          <a:p>
            <a:pPr algn="ctr"/>
            <a:r>
              <a:rPr lang="en-US" sz="700" b="1" dirty="0" smtClean="0"/>
              <a:t>Former Foster Care Youth up to Age 26</a:t>
            </a:r>
            <a:endParaRPr lang="en-US" sz="700" dirty="0"/>
          </a:p>
        </p:txBody>
      </p:sp>
      <p:sp>
        <p:nvSpPr>
          <p:cNvPr id="231" name="Rectangle 41"/>
          <p:cNvSpPr>
            <a:spLocks noChangeArrowheads="1"/>
          </p:cNvSpPr>
          <p:nvPr/>
        </p:nvSpPr>
        <p:spPr bwMode="auto">
          <a:xfrm>
            <a:off x="4821951" y="3740534"/>
            <a:ext cx="411824" cy="917661"/>
          </a:xfrm>
          <a:prstGeom prst="rect">
            <a:avLst/>
          </a:prstGeom>
          <a:solidFill>
            <a:schemeClr val="tx2">
              <a:lumMod val="60000"/>
              <a:lumOff val="40000"/>
            </a:schemeClr>
          </a:solidFill>
          <a:ln w="9525">
            <a:noFill/>
            <a:miter lim="800000"/>
            <a:headEnd/>
            <a:tailEnd/>
          </a:ln>
        </p:spPr>
        <p:txBody>
          <a:bodyPr/>
          <a:lstStyle/>
          <a:p>
            <a:pPr algn="ctr" eaLnBrk="0" hangingPunct="0"/>
            <a:endParaRPr lang="en-US"/>
          </a:p>
        </p:txBody>
      </p:sp>
      <p:sp>
        <p:nvSpPr>
          <p:cNvPr id="232" name="Rectangle 142"/>
          <p:cNvSpPr>
            <a:spLocks noChangeArrowheads="1"/>
          </p:cNvSpPr>
          <p:nvPr/>
        </p:nvSpPr>
        <p:spPr bwMode="auto">
          <a:xfrm>
            <a:off x="4821952" y="2504910"/>
            <a:ext cx="411824" cy="123562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3" name="Rectangle 76"/>
          <p:cNvSpPr>
            <a:spLocks noChangeArrowheads="1"/>
          </p:cNvSpPr>
          <p:nvPr/>
        </p:nvSpPr>
        <p:spPr bwMode="auto">
          <a:xfrm>
            <a:off x="4654272" y="4624187"/>
            <a:ext cx="713284" cy="523220"/>
          </a:xfrm>
          <a:prstGeom prst="rect">
            <a:avLst/>
          </a:prstGeom>
          <a:noFill/>
          <a:ln w="9525">
            <a:noFill/>
            <a:miter lim="800000"/>
            <a:headEnd/>
            <a:tailEnd/>
          </a:ln>
        </p:spPr>
        <p:txBody>
          <a:bodyPr wrap="square">
            <a:spAutoFit/>
          </a:bodyPr>
          <a:lstStyle/>
          <a:p>
            <a:pPr algn="ctr"/>
            <a:r>
              <a:rPr lang="en-US" sz="700" b="1" dirty="0" smtClean="0"/>
              <a:t>Medically Frail </a:t>
            </a:r>
            <a:r>
              <a:rPr lang="en-US" sz="700" b="1" dirty="0" err="1" smtClean="0"/>
              <a:t>CarePlus</a:t>
            </a:r>
            <a:r>
              <a:rPr lang="en-US" sz="700" b="1" dirty="0" smtClean="0"/>
              <a:t> who Elect Standard</a:t>
            </a:r>
            <a:endParaRPr lang="en-US" sz="700" dirty="0"/>
          </a:p>
        </p:txBody>
      </p:sp>
      <p:sp>
        <p:nvSpPr>
          <p:cNvPr id="234" name="Rectangle 142"/>
          <p:cNvSpPr>
            <a:spLocks noChangeArrowheads="1"/>
          </p:cNvSpPr>
          <p:nvPr/>
        </p:nvSpPr>
        <p:spPr bwMode="auto">
          <a:xfrm>
            <a:off x="1625602" y="2480249"/>
            <a:ext cx="469898" cy="10853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6" name="Line 43"/>
          <p:cNvSpPr>
            <a:spLocks noChangeShapeType="1"/>
          </p:cNvSpPr>
          <p:nvPr/>
        </p:nvSpPr>
        <p:spPr bwMode="auto">
          <a:xfrm flipV="1">
            <a:off x="4262116" y="4648177"/>
            <a:ext cx="4343400" cy="2288"/>
          </a:xfrm>
          <a:prstGeom prst="line">
            <a:avLst/>
          </a:prstGeom>
          <a:noFill/>
          <a:ln w="9525">
            <a:solidFill>
              <a:srgbClr val="000000"/>
            </a:solidFill>
            <a:round/>
            <a:headEnd/>
            <a:tailEnd/>
          </a:ln>
        </p:spPr>
        <p:txBody>
          <a:bodyPr/>
          <a:lstStyle/>
          <a:p>
            <a:endParaRPr lang="en-US" sz="700"/>
          </a:p>
        </p:txBody>
      </p:sp>
      <p:sp>
        <p:nvSpPr>
          <p:cNvPr id="237" name="Text Box 47"/>
          <p:cNvSpPr txBox="1">
            <a:spLocks noChangeArrowheads="1"/>
          </p:cNvSpPr>
          <p:nvPr/>
        </p:nvSpPr>
        <p:spPr bwMode="auto">
          <a:xfrm>
            <a:off x="405445" y="1763968"/>
            <a:ext cx="219489" cy="323504"/>
          </a:xfrm>
          <a:prstGeom prst="rect">
            <a:avLst/>
          </a:prstGeom>
          <a:noFill/>
          <a:ln w="9525">
            <a:noFill/>
            <a:miter lim="800000"/>
            <a:headEnd/>
            <a:tailEnd/>
          </a:ln>
        </p:spPr>
        <p:txBody>
          <a:bodyPr wrap="none" lIns="0" tIns="0" rIns="0" bIns="0"/>
          <a:lstStyle/>
          <a:p>
            <a:pPr algn="r"/>
            <a:r>
              <a:rPr lang="en-US" sz="900" b="1" dirty="0"/>
              <a:t>4</a:t>
            </a:r>
            <a:r>
              <a:rPr lang="en-US" sz="900" b="1" dirty="0" smtClean="0"/>
              <a:t>00</a:t>
            </a:r>
            <a:r>
              <a:rPr lang="en-US" sz="900" b="1" dirty="0"/>
              <a:t>%</a:t>
            </a:r>
          </a:p>
        </p:txBody>
      </p:sp>
      <p:sp>
        <p:nvSpPr>
          <p:cNvPr id="238" name="Line 61"/>
          <p:cNvSpPr>
            <a:spLocks noChangeShapeType="1"/>
          </p:cNvSpPr>
          <p:nvPr/>
        </p:nvSpPr>
        <p:spPr bwMode="auto">
          <a:xfrm flipV="1">
            <a:off x="648188" y="1830197"/>
            <a:ext cx="45554" cy="0"/>
          </a:xfrm>
          <a:prstGeom prst="line">
            <a:avLst/>
          </a:prstGeom>
          <a:noFill/>
          <a:ln w="9525">
            <a:solidFill>
              <a:schemeClr val="tx1"/>
            </a:solidFill>
            <a:round/>
            <a:headEnd/>
            <a:tailEnd/>
          </a:ln>
        </p:spPr>
        <p:txBody>
          <a:bodyPr/>
          <a:lstStyle/>
          <a:p>
            <a:endParaRPr lang="en-US"/>
          </a:p>
        </p:txBody>
      </p:sp>
      <p:cxnSp>
        <p:nvCxnSpPr>
          <p:cNvPr id="239" name="Straight Connector 238"/>
          <p:cNvCxnSpPr>
            <a:stCxn id="159" idx="0"/>
          </p:cNvCxnSpPr>
          <p:nvPr/>
        </p:nvCxnSpPr>
        <p:spPr>
          <a:xfrm flipH="1" flipV="1">
            <a:off x="681801" y="1830198"/>
            <a:ext cx="2970" cy="6604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90017" y="1819930"/>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H="1" flipV="1">
            <a:off x="3081602" y="18175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708930" y="2475524"/>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4261042" y="1815573"/>
            <a:ext cx="0" cy="65910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4257317" y="1849316"/>
            <a:ext cx="4290698" cy="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H="1" flipV="1">
            <a:off x="8548015" y="18368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276230" y="2499776"/>
            <a:ext cx="4274305" cy="513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7" name="Right Brace 246"/>
          <p:cNvSpPr/>
          <p:nvPr/>
        </p:nvSpPr>
        <p:spPr>
          <a:xfrm>
            <a:off x="3117870" y="1850278"/>
            <a:ext cx="140963" cy="589695"/>
          </a:xfrm>
          <a:prstGeom prst="rightBrac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Left Brace 247"/>
          <p:cNvSpPr/>
          <p:nvPr/>
        </p:nvSpPr>
        <p:spPr>
          <a:xfrm>
            <a:off x="4024457" y="1850278"/>
            <a:ext cx="175795" cy="58969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TextBox 248"/>
          <p:cNvSpPr txBox="1"/>
          <p:nvPr/>
        </p:nvSpPr>
        <p:spPr>
          <a:xfrm>
            <a:off x="3177356" y="1852738"/>
            <a:ext cx="921623" cy="707886"/>
          </a:xfrm>
          <a:prstGeom prst="rect">
            <a:avLst/>
          </a:prstGeom>
          <a:noFill/>
        </p:spPr>
        <p:txBody>
          <a:bodyPr wrap="square" rtlCol="0">
            <a:spAutoFit/>
          </a:bodyPr>
          <a:lstStyle/>
          <a:p>
            <a:pPr algn="ctr"/>
            <a:r>
              <a:rPr lang="en-US" sz="800" dirty="0" smtClean="0"/>
              <a:t>MAY BE </a:t>
            </a:r>
          </a:p>
          <a:p>
            <a:pPr algn="ctr"/>
            <a:r>
              <a:rPr lang="en-US" sz="800" dirty="0" smtClean="0"/>
              <a:t>ELIGIBLE FOR </a:t>
            </a:r>
          </a:p>
          <a:p>
            <a:pPr algn="ctr"/>
            <a:r>
              <a:rPr lang="en-US" sz="800" dirty="0" smtClean="0"/>
              <a:t>TAX CREDITS FOR QUALIFIED HEALTH PLAN</a:t>
            </a:r>
            <a:endParaRPr lang="en-US" sz="800" dirty="0"/>
          </a:p>
        </p:txBody>
      </p:sp>
      <p:sp>
        <p:nvSpPr>
          <p:cNvPr id="250" name="TextBox 249"/>
          <p:cNvSpPr txBox="1"/>
          <p:nvPr/>
        </p:nvSpPr>
        <p:spPr>
          <a:xfrm>
            <a:off x="298032" y="4478147"/>
            <a:ext cx="479056" cy="246221"/>
          </a:xfrm>
          <a:prstGeom prst="rect">
            <a:avLst/>
          </a:prstGeom>
          <a:noFill/>
        </p:spPr>
        <p:txBody>
          <a:bodyPr wrap="square" rtlCol="0">
            <a:spAutoFit/>
          </a:bodyPr>
          <a:lstStyle/>
          <a:p>
            <a:r>
              <a:rPr lang="en-US" sz="1000" dirty="0" smtClean="0"/>
              <a:t>FPL*</a:t>
            </a:r>
            <a:endParaRPr lang="en-US" sz="1000" dirty="0"/>
          </a:p>
        </p:txBody>
      </p:sp>
      <p:sp>
        <p:nvSpPr>
          <p:cNvPr id="251" name="TextBox 250"/>
          <p:cNvSpPr txBox="1"/>
          <p:nvPr/>
        </p:nvSpPr>
        <p:spPr>
          <a:xfrm>
            <a:off x="3911326" y="4530350"/>
            <a:ext cx="431979" cy="246221"/>
          </a:xfrm>
          <a:prstGeom prst="rect">
            <a:avLst/>
          </a:prstGeom>
          <a:noFill/>
        </p:spPr>
        <p:txBody>
          <a:bodyPr wrap="square" rtlCol="0">
            <a:spAutoFit/>
          </a:bodyPr>
          <a:lstStyle/>
          <a:p>
            <a:r>
              <a:rPr lang="en-US" sz="1000" dirty="0" smtClean="0"/>
              <a:t>FPL</a:t>
            </a:r>
            <a:endParaRPr lang="en-US" sz="1000" dirty="0"/>
          </a:p>
        </p:txBody>
      </p:sp>
      <p:sp>
        <p:nvSpPr>
          <p:cNvPr id="252" name="Rectangle 102"/>
          <p:cNvSpPr>
            <a:spLocks noChangeArrowheads="1"/>
          </p:cNvSpPr>
          <p:nvPr/>
        </p:nvSpPr>
        <p:spPr bwMode="auto">
          <a:xfrm>
            <a:off x="2674686" y="248324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253" name="AutoShape 5"/>
          <p:cNvSpPr>
            <a:spLocks noChangeArrowheads="1"/>
          </p:cNvSpPr>
          <p:nvPr/>
        </p:nvSpPr>
        <p:spPr bwMode="auto">
          <a:xfrm>
            <a:off x="2652136" y="2400678"/>
            <a:ext cx="443779" cy="85113"/>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a:p>
        </p:txBody>
      </p:sp>
      <p:sp>
        <p:nvSpPr>
          <p:cNvPr id="235" name="Line 44"/>
          <p:cNvSpPr>
            <a:spLocks noChangeShapeType="1"/>
          </p:cNvSpPr>
          <p:nvPr/>
        </p:nvSpPr>
        <p:spPr bwMode="auto">
          <a:xfrm>
            <a:off x="684771" y="4638258"/>
            <a:ext cx="2477530" cy="2297"/>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8289925" cy="796925"/>
          </a:xfrm>
        </p:spPr>
        <p:txBody>
          <a:bodyPr/>
          <a:lstStyle/>
          <a:p>
            <a:r>
              <a:rPr lang="en-US" dirty="0" smtClean="0"/>
              <a:t>ELIGIBILITY FOR SENIORS AGE 65 AND OLDER IS MORE STRINGENT, THOUGH MOST ALSO HAVE MEDICARE</a:t>
            </a:r>
            <a:endParaRPr lang="en-US" dirty="0"/>
          </a:p>
        </p:txBody>
      </p:sp>
      <p:graphicFrame>
        <p:nvGraphicFramePr>
          <p:cNvPr id="122" name="Table 121"/>
          <p:cNvGraphicFramePr>
            <a:graphicFrameLocks noGrp="1"/>
          </p:cNvGraphicFramePr>
          <p:nvPr>
            <p:extLst>
              <p:ext uri="{D42A27DB-BD31-4B8C-83A1-F6EECF244321}">
                <p14:modId xmlns:p14="http://schemas.microsoft.com/office/powerpoint/2010/main" val="668690994"/>
              </p:ext>
            </p:extLst>
          </p:nvPr>
        </p:nvGraphicFramePr>
        <p:xfrm>
          <a:off x="457200" y="1769896"/>
          <a:ext cx="8229600" cy="4047744"/>
        </p:xfrm>
        <a:graphic>
          <a:graphicData uri="http://schemas.openxmlformats.org/drawingml/2006/table">
            <a:tbl>
              <a:tblPr firstRow="1" bandRow="1">
                <a:tableStyleId>{5C22544A-7EE6-4342-B048-85BDC9FD1C3A}</a:tableStyleId>
              </a:tblPr>
              <a:tblGrid>
                <a:gridCol w="2834640"/>
                <a:gridCol w="1920240"/>
                <a:gridCol w="3474720"/>
              </a:tblGrid>
              <a:tr h="0">
                <a:tc>
                  <a:txBody>
                    <a:bodyPr/>
                    <a:lstStyle/>
                    <a:p>
                      <a:r>
                        <a:rPr lang="en-US" sz="1600" dirty="0" smtClean="0">
                          <a:solidFill>
                            <a:schemeClr val="tx1"/>
                          </a:solidFill>
                        </a:rPr>
                        <a:t>POPULATION</a:t>
                      </a:r>
                      <a:endParaRPr lang="en-US" sz="1600" dirty="0">
                        <a:solidFill>
                          <a:schemeClr val="tx1"/>
                        </a:solidFill>
                      </a:endParaRPr>
                    </a:p>
                  </a:txBody>
                  <a:tcPr marT="73152" marB="73152" anchor="b">
                    <a:lnR w="28575" cap="flat" cmpd="sng" algn="ctr">
                      <a:noFill/>
                      <a:prstDash val="solid"/>
                      <a:round/>
                      <a:headEnd type="none" w="med" len="med"/>
                      <a:tailEnd type="none" w="med" len="med"/>
                    </a:lnR>
                  </a:tcPr>
                </a:tc>
                <a:tc>
                  <a:txBody>
                    <a:bodyPr/>
                    <a:lstStyle/>
                    <a:p>
                      <a:pPr algn="ctr"/>
                      <a:r>
                        <a:rPr lang="en-US" sz="1600" dirty="0" smtClean="0">
                          <a:solidFill>
                            <a:schemeClr val="tx1"/>
                          </a:solidFill>
                        </a:rPr>
                        <a:t>INCOME/ASSETS*</a:t>
                      </a:r>
                      <a:endParaRPr lang="en-US" sz="1600" dirty="0">
                        <a:solidFill>
                          <a:schemeClr val="tx1"/>
                        </a:solidFill>
                      </a:endParaRPr>
                    </a:p>
                  </a:txBody>
                  <a:tcPr marT="73152" marB="73152"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r>
                        <a:rPr lang="en-US" sz="1600" dirty="0" smtClean="0">
                          <a:solidFill>
                            <a:schemeClr val="tx1"/>
                          </a:solidFill>
                        </a:rPr>
                        <a:t>COVERAGE</a:t>
                      </a:r>
                      <a:endParaRPr lang="en-US" sz="1600" dirty="0">
                        <a:solidFill>
                          <a:schemeClr val="tx1"/>
                        </a:solidFill>
                      </a:endParaRPr>
                    </a:p>
                  </a:txBody>
                  <a:tcPr marT="73152" marB="73152" anchor="b">
                    <a:lnL w="28575" cap="flat" cmpd="sng" algn="ctr">
                      <a:noFill/>
                      <a:prstDash val="solid"/>
                      <a:round/>
                      <a:headEnd type="none" w="med" len="med"/>
                      <a:tailEnd type="none" w="med" len="med"/>
                    </a:lnL>
                  </a:tcPr>
                </a:tc>
              </a:tr>
              <a:tr h="369359">
                <a:tc>
                  <a:txBody>
                    <a:bodyPr/>
                    <a:lstStyle/>
                    <a:p>
                      <a:r>
                        <a:rPr lang="en-US" sz="1200" dirty="0" smtClean="0"/>
                        <a:t>Living</a:t>
                      </a:r>
                      <a:r>
                        <a:rPr lang="en-US" sz="1200" baseline="0" dirty="0" smtClean="0"/>
                        <a:t> in community, </a:t>
                      </a:r>
                      <a:br>
                        <a:rPr lang="en-US" sz="1200" baseline="0" dirty="0" smtClean="0"/>
                      </a:br>
                      <a:r>
                        <a:rPr lang="en-US" sz="1200" baseline="0" dirty="0" smtClean="0"/>
                        <a:t>with or without Medicare eligibility, </a:t>
                      </a:r>
                      <a:br>
                        <a:rPr lang="en-US" sz="1200" baseline="0" dirty="0" smtClean="0"/>
                      </a:br>
                      <a:r>
                        <a:rPr lang="en-US" sz="1200" baseline="0" dirty="0" smtClean="0"/>
                        <a:t>citizen or lawfully present immigrant</a:t>
                      </a:r>
                      <a:endParaRPr lang="en-US" sz="1200" dirty="0"/>
                    </a:p>
                  </a:txBody>
                  <a:tcPr marT="73152" marB="73152">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pPr algn="ctr"/>
                      <a:r>
                        <a:rPr lang="en-US" sz="1200" dirty="0" smtClean="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&lt;=$2,000 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r>
                        <a:rPr lang="en-US" sz="1200" dirty="0" smtClean="0"/>
                        <a:t>Comprehensive coverage</a:t>
                      </a:r>
                      <a:r>
                        <a:rPr lang="en-US" sz="1200" baseline="0" dirty="0" smtClean="0"/>
                        <a:t> through </a:t>
                      </a:r>
                      <a:r>
                        <a:rPr lang="en-US" sz="1200" dirty="0" smtClean="0"/>
                        <a:t>MassHealth Standard</a:t>
                      </a:r>
                      <a:r>
                        <a:rPr lang="en-US" sz="1200" baseline="0" dirty="0" smtClean="0"/>
                        <a:t> or Family Assistance (based on immigration status); those with Standard also have coverage of Medicare cost sharing and premiums.</a:t>
                      </a:r>
                      <a:endParaRPr lang="en-US" sz="1200" dirty="0"/>
                    </a:p>
                  </a:txBody>
                  <a:tcPr marT="73152" marB="73152">
                    <a:lnL w="28575" cap="flat" cmpd="sng" algn="ctr">
                      <a:noFill/>
                      <a:prstDash val="solid"/>
                      <a:round/>
                      <a:headEnd type="none" w="med" len="med"/>
                      <a:tailEnd type="none" w="med" len="med"/>
                    </a:lnL>
                    <a:lnB w="19050" cap="flat" cmpd="sng" algn="ctr">
                      <a:solidFill>
                        <a:schemeClr val="tx2"/>
                      </a:solidFill>
                      <a:prstDash val="solid"/>
                      <a:round/>
                      <a:headEnd type="none" w="med" len="med"/>
                      <a:tailEnd type="none" w="med" len="med"/>
                    </a:lnB>
                  </a:tcPr>
                </a:tc>
              </a:tr>
              <a:tr h="0">
                <a:tc>
                  <a:txBody>
                    <a:bodyPr/>
                    <a:lstStyle/>
                    <a:p>
                      <a:r>
                        <a:rPr lang="en-US" sz="1200" kern="1200" dirty="0" smtClean="0">
                          <a:solidFill>
                            <a:schemeClr val="dk1"/>
                          </a:solidFill>
                          <a:effectLst/>
                          <a:latin typeface="+mn-lt"/>
                          <a:ea typeface="+mn-ea"/>
                          <a:cs typeface="+mn-cs"/>
                        </a:rPr>
                        <a:t>Living</a:t>
                      </a:r>
                      <a:r>
                        <a:rPr lang="en-US" sz="1200" kern="1200" baseline="0" dirty="0" smtClean="0">
                          <a:solidFill>
                            <a:schemeClr val="dk1"/>
                          </a:solidFill>
                          <a:effectLst/>
                          <a:latin typeface="+mn-lt"/>
                          <a:ea typeface="+mn-ea"/>
                          <a:cs typeface="+mn-cs"/>
                        </a:rPr>
                        <a:t> in community, u</a:t>
                      </a:r>
                      <a:r>
                        <a:rPr lang="en-US" sz="1200" kern="1200" dirty="0" smtClean="0">
                          <a:solidFill>
                            <a:schemeClr val="dk1"/>
                          </a:solidFill>
                          <a:effectLst/>
                          <a:latin typeface="+mn-lt"/>
                          <a:ea typeface="+mn-ea"/>
                          <a:cs typeface="+mn-cs"/>
                        </a:rPr>
                        <a:t>ndocumented non-citizen</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&lt;=$2,000 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dirty="0" smtClean="0"/>
                        <a:t>MassHealth Limited – Emergency services only</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661095">
                <a:tc>
                  <a:txBody>
                    <a:bodyPr/>
                    <a:lstStyle/>
                    <a:p>
                      <a:r>
                        <a:rPr lang="en-US" sz="1200" kern="1200" dirty="0" smtClean="0">
                          <a:solidFill>
                            <a:schemeClr val="dk1"/>
                          </a:solidFill>
                          <a:effectLst/>
                          <a:latin typeface="+mn-lt"/>
                          <a:ea typeface="+mn-ea"/>
                          <a:cs typeface="+mn-cs"/>
                        </a:rPr>
                        <a:t>Living in community,</a:t>
                      </a:r>
                      <a:r>
                        <a:rPr lang="en-US" sz="1200" kern="1200" baseline="0" dirty="0" smtClean="0">
                          <a:solidFill>
                            <a:schemeClr val="dk1"/>
                          </a:solidFill>
                          <a:effectLst/>
                          <a:latin typeface="+mn-lt"/>
                          <a:ea typeface="+mn-ea"/>
                          <a:cs typeface="+mn-cs"/>
                        </a:rPr>
                        <a:t> </a:t>
                      </a:r>
                      <a:br>
                        <a:rPr lang="en-US" sz="1200" kern="1200" baseline="0" dirty="0" smtClean="0">
                          <a:solidFill>
                            <a:schemeClr val="dk1"/>
                          </a:solidFill>
                          <a:effectLst/>
                          <a:latin typeface="+mn-lt"/>
                          <a:ea typeface="+mn-ea"/>
                          <a:cs typeface="+mn-cs"/>
                        </a:rPr>
                      </a:br>
                      <a:r>
                        <a:rPr lang="en-US" sz="1200" kern="1200" baseline="0" dirty="0" smtClean="0">
                          <a:solidFill>
                            <a:schemeClr val="dk1"/>
                          </a:solidFill>
                          <a:effectLst/>
                          <a:latin typeface="+mn-lt"/>
                          <a:ea typeface="+mn-ea"/>
                          <a:cs typeface="+mn-cs"/>
                        </a:rPr>
                        <a:t>eligible for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100%</a:t>
                      </a:r>
                      <a:r>
                        <a:rPr lang="en-US" sz="1200" baseline="0" dirty="0" smtClean="0"/>
                        <a:t>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&lt;=$7,280 </a:t>
                      </a:r>
                      <a:r>
                        <a:rPr lang="en-US" sz="1200" dirty="0" smtClean="0"/>
                        <a:t>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smtClean="0">
                          <a:solidFill>
                            <a:schemeClr val="dk1"/>
                          </a:solidFill>
                          <a:effectLst/>
                          <a:latin typeface="+mn-lt"/>
                          <a:ea typeface="+mn-ea"/>
                          <a:cs typeface="+mn-cs"/>
                        </a:rPr>
                        <a:t>MassHealth Senior Buy-In </a:t>
                      </a:r>
                      <a:r>
                        <a:rPr lang="en-US" sz="1200" dirty="0" smtClean="0"/>
                        <a:t>–</a:t>
                      </a:r>
                      <a:r>
                        <a:rPr lang="en-US" sz="1200" kern="1200" dirty="0" smtClean="0">
                          <a:solidFill>
                            <a:schemeClr val="dk1"/>
                          </a:solidFill>
                          <a:effectLst/>
                          <a:latin typeface="+mn-lt"/>
                          <a:ea typeface="+mn-ea"/>
                          <a:cs typeface="+mn-cs"/>
                        </a:rPr>
                        <a:t> covers Medicare premiums, copays and deductibles. Does not cover other MassHealth Standard services.</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0">
                <a:tc>
                  <a:txBody>
                    <a:bodyPr/>
                    <a:lstStyle/>
                    <a:p>
                      <a:r>
                        <a:rPr lang="en-US" sz="1200" dirty="0" smtClean="0"/>
                        <a:t>Living in community, </a:t>
                      </a:r>
                      <a:br>
                        <a:rPr lang="en-US" sz="1200" dirty="0" smtClean="0"/>
                      </a:br>
                      <a:r>
                        <a:rPr lang="en-US" sz="1200" dirty="0" smtClean="0"/>
                        <a:t>eligible for</a:t>
                      </a:r>
                      <a:r>
                        <a:rPr lang="en-US" sz="1200" baseline="0" dirty="0" smtClean="0"/>
                        <a:t>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smtClean="0"/>
                        <a:t>&gt;100% - 135% FPL</a:t>
                      </a:r>
                    </a:p>
                    <a:p>
                      <a:pPr algn="ctr"/>
                      <a:r>
                        <a:rPr lang="en-US" sz="1200" dirty="0" smtClean="0"/>
                        <a:t>&lt;=$7,280 Assets</a:t>
                      </a:r>
                      <a:endParaRPr lang="en-US" sz="1200" dirty="0"/>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smtClean="0">
                          <a:solidFill>
                            <a:schemeClr val="dk1"/>
                          </a:solidFill>
                          <a:effectLst/>
                          <a:latin typeface="+mn-lt"/>
                          <a:ea typeface="+mn-ea"/>
                          <a:cs typeface="+mn-cs"/>
                        </a:rPr>
                        <a:t>MassHealth Buy-In </a:t>
                      </a:r>
                      <a:r>
                        <a:rPr lang="en-US" sz="1200" dirty="0" smtClean="0"/>
                        <a:t>–</a:t>
                      </a:r>
                      <a:r>
                        <a:rPr lang="en-US" sz="1200" kern="1200" dirty="0" smtClean="0">
                          <a:solidFill>
                            <a:schemeClr val="dk1"/>
                          </a:solidFill>
                          <a:effectLst/>
                          <a:latin typeface="+mn-lt"/>
                          <a:ea typeface="+mn-ea"/>
                          <a:cs typeface="+mn-cs"/>
                        </a:rPr>
                        <a:t> covers Part B premiums only. </a:t>
                      </a:r>
                      <a:r>
                        <a:rPr lang="en-US" sz="1200" kern="1200" baseline="0" dirty="0" smtClean="0">
                          <a:solidFill>
                            <a:schemeClr val="dk1"/>
                          </a:solidFill>
                          <a:effectLst/>
                          <a:latin typeface="+mn-lt"/>
                          <a:ea typeface="+mn-ea"/>
                          <a:cs typeface="+mn-cs"/>
                        </a:rPr>
                        <a:t> People who meet a spend-down deductible may also qualify for MassHealth Standard.</a:t>
                      </a:r>
                      <a:endParaRPr lang="en-US" sz="1200" kern="1200" dirty="0">
                        <a:solidFill>
                          <a:schemeClr val="dk1"/>
                        </a:solidFill>
                        <a:effectLst/>
                        <a:latin typeface="+mn-lt"/>
                        <a:ea typeface="+mn-ea"/>
                        <a:cs typeface="+mn-cs"/>
                      </a:endParaRPr>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r>
              <a:tr h="661095">
                <a:tc>
                  <a:txBody>
                    <a:bodyPr/>
                    <a:lstStyle/>
                    <a:p>
                      <a:r>
                        <a:rPr lang="en-US" sz="1200" dirty="0" smtClean="0"/>
                        <a:t>Living</a:t>
                      </a:r>
                      <a:r>
                        <a:rPr lang="en-US" sz="1200" baseline="0" dirty="0" smtClean="0"/>
                        <a:t> in or waiting for </a:t>
                      </a:r>
                      <a:br>
                        <a:rPr lang="en-US" sz="1200" baseline="0" dirty="0" smtClean="0"/>
                      </a:br>
                      <a:r>
                        <a:rPr lang="en-US" sz="1200" baseline="0" dirty="0" smtClean="0"/>
                        <a:t>facility-based long-term 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pPr algn="ctr"/>
                      <a:r>
                        <a:rPr lang="en-US" sz="1200" baseline="0" dirty="0" smtClean="0"/>
                        <a:t>No specific income limit</a:t>
                      </a:r>
                    </a:p>
                    <a:p>
                      <a:pPr algn="ctr"/>
                      <a:r>
                        <a:rPr lang="en-US" sz="1200" baseline="0" dirty="0" smtClean="0"/>
                        <a:t>&lt;=$2,000 Assets</a:t>
                      </a:r>
                      <a:endParaRPr lang="en-US" sz="1200" dirty="0"/>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r>
                        <a:rPr lang="en-US" sz="1200" dirty="0" smtClean="0"/>
                        <a:t>MassHealth Standard – including long term services and supports; member</a:t>
                      </a:r>
                      <a:r>
                        <a:rPr lang="en-US" sz="1200" baseline="0" dirty="0" smtClean="0"/>
                        <a:t> must pay income minus a monthly personal needs allowance towards nursing facility care.</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tcPr>
                </a:tc>
              </a:tr>
            </a:tbl>
          </a:graphicData>
        </a:graphic>
      </p:graphicFrame>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8</a:t>
            </a:fld>
            <a:endParaRPr lang="en-US" dirty="0"/>
          </a:p>
        </p:txBody>
      </p:sp>
      <p:sp>
        <p:nvSpPr>
          <p:cNvPr id="4" name="TextBox 3"/>
          <p:cNvSpPr txBox="1"/>
          <p:nvPr/>
        </p:nvSpPr>
        <p:spPr>
          <a:xfrm>
            <a:off x="375205" y="5874114"/>
            <a:ext cx="8277476" cy="553998"/>
          </a:xfrm>
          <a:prstGeom prst="rect">
            <a:avLst/>
          </a:prstGeom>
          <a:noFill/>
        </p:spPr>
        <p:txBody>
          <a:bodyPr wrap="square" rtlCol="0">
            <a:spAutoFit/>
          </a:bodyPr>
          <a:lstStyle/>
          <a:p>
            <a:pPr lvl="0"/>
            <a:r>
              <a:rPr lang="en-US" sz="1000" dirty="0" smtClean="0"/>
              <a:t>Notes: Seniors (age 60 or older) can </a:t>
            </a:r>
            <a:r>
              <a:rPr lang="en-US" sz="1000" dirty="0"/>
              <a:t>qualify for MassHealth through the Frail Elder Waiver with income up to 300% of the SSI benefit </a:t>
            </a:r>
            <a:r>
              <a:rPr lang="en-US" sz="1000" dirty="0" smtClean="0"/>
              <a:t>rate. Asset </a:t>
            </a:r>
            <a:r>
              <a:rPr lang="en-US" sz="1000" dirty="0"/>
              <a:t>limits </a:t>
            </a:r>
            <a:r>
              <a:rPr lang="en-US" sz="1000" dirty="0" smtClean="0"/>
              <a:t>listed are for individuals; the amounts for </a:t>
            </a:r>
            <a:r>
              <a:rPr lang="en-US" sz="1000" dirty="0"/>
              <a:t>couples are </a:t>
            </a:r>
            <a:r>
              <a:rPr lang="en-US" sz="1000" dirty="0" smtClean="0"/>
              <a:t>higher. </a:t>
            </a:r>
            <a:r>
              <a:rPr lang="en-US" sz="1000" dirty="0"/>
              <a:t>See http://</a:t>
            </a:r>
            <a:r>
              <a:rPr lang="en-US" sz="1000" dirty="0" smtClean="0"/>
              <a:t>www.mass.gov/eohhs/docs/masshealth/membappforms/saca-1-english-mb.pdf</a:t>
            </a:r>
          </a:p>
          <a:p>
            <a:pPr lvl="0"/>
            <a:r>
              <a:rPr lang="en-US" sz="1000" dirty="0" smtClean="0"/>
              <a:t>* Certain assets – home (in most cases), vehicle, life insurance and burial expenses up to $1,500 – are excluded</a:t>
            </a:r>
            <a:endParaRPr lang="en-US" sz="1000" dirty="0"/>
          </a:p>
        </p:txBody>
      </p:sp>
    </p:spTree>
    <p:extLst>
      <p:ext uri="{BB962C8B-B14F-4D97-AF65-F5344CB8AC3E}">
        <p14:creationId xmlns:p14="http://schemas.microsoft.com/office/powerpoint/2010/main" val="30965386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b132a8d35dd0abe13258ea26f0cfd037292fb"/>
  <p:tag name="ISPRING_RESOURCE_PATHS_HASH_2" val="59aea9d5c436bfa5bf5681d8d63db7fdf347889"/>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Desig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56356</TotalTime>
  <Words>6476</Words>
  <Application>Microsoft Office PowerPoint</Application>
  <PresentationFormat>On-screen Show (4:3)</PresentationFormat>
  <Paragraphs>541</Paragraphs>
  <Slides>30</Slides>
  <Notes>26</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30</vt:i4>
      </vt:variant>
    </vt:vector>
  </HeadingPairs>
  <TitlesOfParts>
    <vt:vector size="40" baseType="lpstr">
      <vt:lpstr>ＭＳ Ｐゴシック</vt:lpstr>
      <vt:lpstr>Arial</vt:lpstr>
      <vt:lpstr>Calibri</vt:lpstr>
      <vt:lpstr>Wingdings</vt:lpstr>
      <vt:lpstr>1-INTRODUCTION</vt:lpstr>
      <vt:lpstr>2-ELIGIBILITY</vt:lpstr>
      <vt:lpstr>3-SPENDING</vt:lpstr>
      <vt:lpstr>4-COST DRIVERS</vt:lpstr>
      <vt:lpstr>5-CONCLUSIONS</vt:lpstr>
      <vt:lpstr>Default Design</vt:lpstr>
      <vt:lpstr>PowerPoint Presentation</vt:lpstr>
      <vt:lpstr>TABLE OF CONTENTS</vt:lpstr>
      <vt:lpstr>MASSHEALTH: THE BASICS  EXECUTIVE SUMMARY</vt:lpstr>
      <vt:lpstr>MASSHEALTH: THE BASICS  EXECUTIVE SUMMARY (continued)</vt:lpstr>
      <vt:lpstr>PowerPoint Presentation</vt:lpstr>
      <vt:lpstr>MASSHEALTH PROVIDES COVERAGE SIMILAR TO COMMERCIAL INSURANCE, PLUS SOME ADDITIONAL BENEFITS</vt:lpstr>
      <vt:lpstr>WAIVERS</vt:lpstr>
      <vt:lpstr>MASSHEALTH ELIGIBILITY UNDER ACA</vt:lpstr>
      <vt:lpstr>ELIGIBILITY FOR SENIORS AGE 65 AND OLDER IS MORE STRINGENT, THOUGH MOST ALSO HAVE MEDICARE</vt:lpstr>
      <vt:lpstr>MANY DOORS TO MASSHEALTH</vt:lpstr>
      <vt:lpstr>MASSHEALTH PROVIDES COVERAGE TO MORE THAN ONE IN FOUR MASSACHUSETTS RESIDENTS</vt:lpstr>
      <vt:lpstr>MASSHEALTH COVERS CHILDREN, ADULTS AND SENIORS,  AND OFTEN SUPPLEMENTS OTHER INSURANCE</vt:lpstr>
      <vt:lpstr>MASSHEALTH IS IMPORTANT TO MANY POPULATION GROUPS</vt:lpstr>
      <vt:lpstr>MASSHEALTH ENROLLMENT CONTINUED TO GROW  AS THE NUMBER OF UNINSURED LEVELED OFF</vt:lpstr>
      <vt:lpstr>ACA IMPLEMENTATION HAS DRIVEN RECENT MASSHEALTH ENROLLMENT GROWTH, SHIFTING THE DISTRIBUTION OF MEMBERS TOWARD NON-ELDERLY, NON-DISABLED ADULTS</vt:lpstr>
      <vt:lpstr>NEARLY 70 PERCENT OF MASSHEALTH MEMBERS  ARE ENROLLED IN MANAGED CARE</vt:lpstr>
      <vt:lpstr>Managed Care: Program features</vt:lpstr>
      <vt:lpstr>MCOs SERVE A RELATIVELY LESS MEDICALLY COMPLEX  POPULATION THAN THE PCC PLAN</vt:lpstr>
      <vt:lpstr>NOMINAL MASSHEALTH SPENDING HAS GROWN BY MORE THAN 80 PERCENT SINCE 2007; WHEN ADJUSTED FOR MEDICAL COST INFLATION, GROWTH WAS GRADUAL UNTIL 2014</vt:lpstr>
      <vt:lpstr>SPENDING ON MASSHEALTH REPRESENTS  OVER 35 PERCENT OF THE STATE BUDGET</vt:lpstr>
      <vt:lpstr>MEDICAID IS THE MAIN SOURCE OF  FEDERAL REVENUES TO MASSACHUSETTS</vt:lpstr>
      <vt:lpstr>MASSHEALTH SPENDING BY SERVICE TYPE  IN STATE FISCAL YEAR 2015</vt:lpstr>
      <vt:lpstr>TRENDS IN MASSHEALTH SPENDING BY SERVICE TYPE</vt:lpstr>
      <vt:lpstr>MOST MEDICAID DOLLARS ARE SPENT ON SERVICES FOR A MINORITY OF MEMBERS</vt:lpstr>
      <vt:lpstr>MASSHEALTH SPENDS MORE PER ENROLLEE  FOR SENIORS AND THE DISABLED</vt:lpstr>
      <vt:lpstr>MASSHEALTH SPENDING IS IMPORTANT TO MANY TYPES OF PROVIDERS</vt:lpstr>
      <vt:lpstr>ENROLLMENT, NOT PER MEMBER COST,  HAS DRIVEN GROWTH IN MASSHEALTH SPENDING</vt:lpstr>
      <vt:lpstr>MASSHEALTH’S PRIORITIES FOR REFORM</vt:lpstr>
      <vt:lpstr>REQUEST FOR PUBLIC COMMENTS TO DRAFT 1115 WAIVER EXTENSION REQUEST</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Gottsegen, Jessica</cp:lastModifiedBy>
  <cp:revision>1405</cp:revision>
  <cp:lastPrinted>2016-06-06T16:03:17Z</cp:lastPrinted>
  <dcterms:created xsi:type="dcterms:W3CDTF">2010-12-20T05:21:32Z</dcterms:created>
  <dcterms:modified xsi:type="dcterms:W3CDTF">2018-10-22T17:11:55Z</dcterms:modified>
</cp:coreProperties>
</file>